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35999738" cy="35999738"/>
  <p:notesSz cx="7010400" cy="92964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User" initials="WU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21" d="100"/>
          <a:sy n="21" d="100"/>
        </p:scale>
        <p:origin x="-1464" y="-216"/>
      </p:cViewPr>
      <p:guideLst>
        <p:guide orient="horz" pos="3322"/>
        <p:guide pos="22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344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5F609E0-5A1D-4C97-B7CB-E3E6E3392A7B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429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344" y="8829429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8A65C44-3045-4A4B-877C-D9D88DB4A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26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9981" y="11183254"/>
            <a:ext cx="30599777" cy="77166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961" y="20399852"/>
            <a:ext cx="25199817" cy="91999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5280343" y="6916616"/>
            <a:ext cx="38880965" cy="14744059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37440" y="6916616"/>
            <a:ext cx="116042907" cy="147440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731" y="23133167"/>
            <a:ext cx="30599777" cy="7149948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3731" y="15258228"/>
            <a:ext cx="30599777" cy="7874941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37439" y="40316373"/>
            <a:ext cx="77461936" cy="114040839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99371" y="40316373"/>
            <a:ext cx="77461936" cy="114040839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9987" y="1441659"/>
            <a:ext cx="32399764" cy="5999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9987" y="8058277"/>
            <a:ext cx="15906136" cy="335830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9987" y="11416584"/>
            <a:ext cx="15906136" cy="20741518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87369" y="8058277"/>
            <a:ext cx="15912384" cy="335830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87369" y="11416584"/>
            <a:ext cx="15912384" cy="20741518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9990" y="1433323"/>
            <a:ext cx="11843665" cy="6099956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4897" y="1433326"/>
            <a:ext cx="20124854" cy="30724779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9990" y="7533282"/>
            <a:ext cx="11843665" cy="24624823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6200" y="25199816"/>
            <a:ext cx="21599843" cy="2974981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056200" y="3216643"/>
            <a:ext cx="21599843" cy="21599843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56200" y="28174797"/>
            <a:ext cx="21599843" cy="4224967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9987" y="1441659"/>
            <a:ext cx="32399764" cy="5999956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9987" y="8399942"/>
            <a:ext cx="32399764" cy="23758163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99987" y="33366426"/>
            <a:ext cx="8399939" cy="191665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862B3-70BD-4A37-8864-5F7AC1CFB0CF}" type="datetimeFigureOut">
              <a:rPr lang="en-US" smtClean="0"/>
              <a:pPr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299911" y="33366426"/>
            <a:ext cx="11399917" cy="191665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799812" y="33366426"/>
            <a:ext cx="8399939" cy="191665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45EBB-70FC-45B4-AB54-E766BF63F0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41619" y="47149"/>
            <a:ext cx="23614411" cy="3901355"/>
          </a:xfrm>
        </p:spPr>
        <p:txBody>
          <a:bodyPr>
            <a:noAutofit/>
          </a:bodyPr>
          <a:lstStyle/>
          <a:p>
            <a:r>
              <a:rPr lang="en-US" sz="6800" b="1" dirty="0" smtClean="0">
                <a:latin typeface="Myriad Pro" pitchFamily="34" charset="0"/>
              </a:rPr>
              <a:t>Can conservation agriculture improve soil quality </a:t>
            </a:r>
            <a:br>
              <a:rPr lang="en-US" sz="6800" b="1" dirty="0" smtClean="0">
                <a:latin typeface="Myriad Pro" pitchFamily="34" charset="0"/>
              </a:rPr>
            </a:br>
            <a:r>
              <a:rPr lang="en-US" sz="6800" b="1" dirty="0" smtClean="0">
                <a:latin typeface="Myriad Pro" pitchFamily="34" charset="0"/>
              </a:rPr>
              <a:t>and sequester carbon in the short term for </a:t>
            </a:r>
            <a:r>
              <a:rPr lang="en-US" sz="6800" b="1" dirty="0" err="1" smtClean="0">
                <a:latin typeface="Myriad Pro" pitchFamily="34" charset="0"/>
              </a:rPr>
              <a:t>dryland</a:t>
            </a:r>
            <a:r>
              <a:rPr lang="en-US" sz="6800" b="1" dirty="0" smtClean="0">
                <a:latin typeface="Myriad Pro" pitchFamily="34" charset="0"/>
              </a:rPr>
              <a:t> smallholders in the developing world?</a:t>
            </a:r>
            <a:endParaRPr lang="en-US" sz="6800" b="1" dirty="0">
              <a:latin typeface="Myriad Pro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443" y="5295054"/>
            <a:ext cx="11687415" cy="16764000"/>
          </a:xfrm>
          <a:ln>
            <a:noFill/>
          </a:ln>
        </p:spPr>
        <p:txBody>
          <a:bodyPr wrap="square" lIns="365760" tIns="182880" rIns="365760" bIns="182880">
            <a:normAutofit/>
          </a:bodyPr>
          <a:lstStyle/>
          <a:p>
            <a:pPr algn="l"/>
            <a:r>
              <a:rPr lang="en-US" sz="7000" dirty="0" smtClean="0">
                <a:solidFill>
                  <a:schemeClr val="tx1"/>
                </a:solidFill>
                <a:latin typeface="Myriad Pro" pitchFamily="34" charset="0"/>
              </a:rPr>
              <a:t>Abstract</a:t>
            </a:r>
          </a:p>
          <a:p>
            <a:pPr algn="just"/>
            <a:r>
              <a:rPr lang="en-US" sz="3100" dirty="0">
                <a:solidFill>
                  <a:schemeClr val="tx1"/>
                </a:solidFill>
                <a:latin typeface="Palatino Linotype" pitchFamily="18" charset="0"/>
              </a:rPr>
              <a:t>The United States Agency for International Development (USAID</a:t>
            </a:r>
            <a:r>
              <a:rPr lang="en-US" sz="3100" dirty="0" smtClean="0">
                <a:solidFill>
                  <a:schemeClr val="tx1"/>
                </a:solidFill>
                <a:latin typeface="Palatino Linotype" pitchFamily="18" charset="0"/>
              </a:rPr>
              <a:t>)-</a:t>
            </a:r>
            <a:r>
              <a:rPr lang="en-US" sz="3100" dirty="0">
                <a:solidFill>
                  <a:schemeClr val="tx1"/>
                </a:solidFill>
                <a:latin typeface="Palatino Linotype" pitchFamily="18" charset="0"/>
              </a:rPr>
              <a:t>funded Sustainable Agriculture and Natural </a:t>
            </a:r>
            <a:r>
              <a:rPr lang="en-US" sz="3100" dirty="0" smtClean="0">
                <a:solidFill>
                  <a:schemeClr val="tx1"/>
                </a:solidFill>
                <a:latin typeface="Palatino Linotype" pitchFamily="18" charset="0"/>
              </a:rPr>
              <a:t>Resources </a:t>
            </a:r>
            <a:r>
              <a:rPr lang="en-US" sz="3100" dirty="0">
                <a:solidFill>
                  <a:schemeClr val="tx1"/>
                </a:solidFill>
                <a:latin typeface="Palatino Linotype" pitchFamily="18" charset="0"/>
              </a:rPr>
              <a:t>Management (SANREM) Collaborative Research Support Program (</a:t>
            </a:r>
            <a:r>
              <a:rPr lang="en-US" sz="3100" dirty="0" smtClean="0">
                <a:solidFill>
                  <a:schemeClr val="tx1"/>
                </a:solidFill>
                <a:latin typeface="Palatino Linotype" pitchFamily="18" charset="0"/>
              </a:rPr>
              <a:t>CRSP) seeks to determine the </a:t>
            </a:r>
            <a:r>
              <a:rPr lang="en-US" sz="3100" dirty="0">
                <a:solidFill>
                  <a:schemeClr val="tx1"/>
                </a:solidFill>
                <a:latin typeface="Palatino Linotype" pitchFamily="18" charset="0"/>
              </a:rPr>
              <a:t>effects of conservation agriculture (CA) on soil fertility and carbon (C) sequestration in the developing world.  </a:t>
            </a:r>
            <a:r>
              <a:rPr lang="en-US" sz="3100" dirty="0" smtClean="0">
                <a:solidFill>
                  <a:schemeClr val="tx1"/>
                </a:solidFill>
                <a:latin typeface="Palatino Linotype" pitchFamily="18" charset="0"/>
              </a:rPr>
              <a:t>Time 0 and Year 3 soil samples at </a:t>
            </a:r>
            <a:r>
              <a:rPr lang="en-AU" sz="3200" dirty="0">
                <a:solidFill>
                  <a:schemeClr val="tx1"/>
                </a:solidFill>
                <a:latin typeface="Palatino Linotype" pitchFamily="18" charset="0"/>
              </a:rPr>
              <a:t>0 – 5 and 5 – 10 cm depths </a:t>
            </a:r>
            <a:r>
              <a:rPr lang="en-US" sz="3100" dirty="0" smtClean="0">
                <a:solidFill>
                  <a:schemeClr val="tx1"/>
                </a:solidFill>
                <a:latin typeface="Palatino Linotype" pitchFamily="18" charset="0"/>
              </a:rPr>
              <a:t>will be compared to determine the effects of CA on soil fertility and soil C.</a:t>
            </a:r>
          </a:p>
          <a:p>
            <a:pPr algn="l"/>
            <a:endParaRPr lang="en-US" sz="9600" dirty="0" smtClean="0">
              <a:solidFill>
                <a:schemeClr val="tx1"/>
              </a:solidFill>
            </a:endParaRPr>
          </a:p>
          <a:p>
            <a:pPr algn="l"/>
            <a:endParaRPr lang="en-US" sz="9600" dirty="0">
              <a:solidFill>
                <a:schemeClr val="tx1"/>
              </a:solidFill>
            </a:endParaRPr>
          </a:p>
          <a:p>
            <a:pPr algn="l"/>
            <a:endParaRPr lang="en-US" sz="9600" dirty="0" smtClean="0">
              <a:solidFill>
                <a:schemeClr val="tx1"/>
              </a:solidFill>
            </a:endParaRPr>
          </a:p>
          <a:p>
            <a:pPr algn="l"/>
            <a:endParaRPr lang="en-US" sz="9600" dirty="0" smtClean="0">
              <a:solidFill>
                <a:schemeClr val="tx1"/>
              </a:solidFill>
            </a:endParaRPr>
          </a:p>
          <a:p>
            <a:pPr algn="l"/>
            <a:endParaRPr lang="en-US" sz="9600" dirty="0" smtClean="0">
              <a:solidFill>
                <a:schemeClr val="tx1"/>
              </a:solidFill>
            </a:endParaRPr>
          </a:p>
          <a:p>
            <a:pPr algn="l"/>
            <a:endParaRPr lang="en-US" sz="9600" dirty="0">
              <a:solidFill>
                <a:schemeClr val="tx1"/>
              </a:solidFill>
            </a:endParaRPr>
          </a:p>
          <a:p>
            <a:pPr algn="l"/>
            <a:endParaRPr lang="en-US" sz="9600" dirty="0" smtClean="0">
              <a:solidFill>
                <a:schemeClr val="tx1"/>
              </a:solidFill>
            </a:endParaRPr>
          </a:p>
          <a:p>
            <a:pPr algn="l"/>
            <a:endParaRPr lang="en-US" sz="9600" dirty="0">
              <a:solidFill>
                <a:schemeClr val="tx1"/>
              </a:solidFill>
            </a:endParaRPr>
          </a:p>
          <a:p>
            <a:pPr algn="l"/>
            <a:endParaRPr lang="en-US" sz="9600" dirty="0" smtClean="0">
              <a:solidFill>
                <a:schemeClr val="tx1"/>
              </a:solidFill>
            </a:endParaRPr>
          </a:p>
          <a:p>
            <a:pPr algn="l"/>
            <a:endParaRPr lang="en-US" sz="9600" dirty="0" smtClean="0">
              <a:solidFill>
                <a:schemeClr val="tx1"/>
              </a:solidFill>
            </a:endParaRPr>
          </a:p>
          <a:p>
            <a:pPr algn="l"/>
            <a:endParaRPr lang="en-US" sz="9600" dirty="0">
              <a:solidFill>
                <a:schemeClr val="tx1"/>
              </a:solidFill>
            </a:endParaRPr>
          </a:p>
          <a:p>
            <a:pPr algn="l"/>
            <a:endParaRPr lang="en-US" sz="9600" dirty="0" smtClean="0">
              <a:solidFill>
                <a:schemeClr val="tx1"/>
              </a:solidFill>
            </a:endParaRPr>
          </a:p>
          <a:p>
            <a:pPr algn="l"/>
            <a:endParaRPr lang="en-US" sz="5800" dirty="0" smtClean="0">
              <a:solidFill>
                <a:schemeClr val="tx1"/>
              </a:solidFill>
            </a:endParaRPr>
          </a:p>
          <a:p>
            <a:pPr algn="l"/>
            <a:endParaRPr lang="en-US" sz="5800" dirty="0">
              <a:solidFill>
                <a:schemeClr val="tx1"/>
              </a:solidFill>
            </a:endParaRPr>
          </a:p>
          <a:p>
            <a:pPr algn="l"/>
            <a:endParaRPr lang="en-US" sz="11800" dirty="0" smtClean="0">
              <a:solidFill>
                <a:schemeClr val="tx1"/>
              </a:solidFill>
              <a:latin typeface="Myriad Pro" pitchFamily="34" charset="0"/>
            </a:endParaRPr>
          </a:p>
          <a:p>
            <a:pPr algn="l"/>
            <a:endParaRPr lang="en-US" sz="7200" dirty="0">
              <a:solidFill>
                <a:schemeClr val="tx1"/>
              </a:solidFill>
              <a:latin typeface="Myriad Pro" pitchFamily="34" charset="0"/>
            </a:endParaRPr>
          </a:p>
          <a:p>
            <a:pPr algn="l"/>
            <a:endParaRPr lang="en-US" sz="15200" dirty="0" smtClean="0">
              <a:solidFill>
                <a:schemeClr val="tx1"/>
              </a:solidFill>
              <a:latin typeface="Myriad Pro" pitchFamily="34" charset="0"/>
            </a:endParaRPr>
          </a:p>
          <a:p>
            <a:pPr algn="l"/>
            <a:endParaRPr lang="en-US" sz="11800" dirty="0" smtClean="0">
              <a:solidFill>
                <a:schemeClr val="tx1"/>
              </a:solidFill>
              <a:latin typeface="Myriad Pro" pitchFamily="34" charset="0"/>
            </a:endParaRPr>
          </a:p>
          <a:p>
            <a:pPr lvl="0" algn="l"/>
            <a:endParaRPr lang="en-US" sz="4700" dirty="0" smtClean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500" y="3419476"/>
            <a:ext cx="35999738" cy="1875578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 fontScale="97500"/>
          </a:bodyPr>
          <a:lstStyle/>
          <a:p>
            <a:pPr marL="0" marR="0" lvl="0" indent="0" algn="ctr" defTabSz="43891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rPr>
              <a:t>Michael J. Mulvaney, Virginia Tech, OIRED, Blacksburg, VA,</a:t>
            </a:r>
            <a:r>
              <a:rPr kumimoji="0" lang="en-US" sz="4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rPr>
              <a:t> USA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  <a:p>
            <a:pPr marL="0" marR="0" lvl="0" indent="0" algn="ctr" defTabSz="43891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rPr>
              <a:t>mikemulvaney@vt.edu</a:t>
            </a:r>
            <a:endParaRPr kumimoji="0" lang="en-US" sz="4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441" y="34978240"/>
            <a:ext cx="10374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Palatino Linotype" pitchFamily="18" charset="0"/>
              </a:rPr>
              <a:t>SANREM CRSP is made possible by the United States Agency for International Development and the generous support of the American people through USAID Cooperative Agreement No. EPP-A-00-04-00013-00.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4019669" y="28820765"/>
            <a:ext cx="11657805" cy="6971484"/>
          </a:xfrm>
          <a:prstGeom prst="rect">
            <a:avLst/>
          </a:prstGeom>
        </p:spPr>
        <p:txBody>
          <a:bodyPr vert="horz" lIns="438912" tIns="219456" rIns="438912" bIns="219456" rtlCol="0">
            <a:noAutofit/>
          </a:bodyPr>
          <a:lstStyle/>
          <a:p>
            <a:pPr marL="498475" marR="0" lvl="0" indent="-498475" defTabSz="4389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7000" dirty="0" smtClean="0">
                <a:latin typeface="Myriad Pro" pitchFamily="34" charset="0"/>
              </a:rPr>
              <a:t>References</a:t>
            </a:r>
          </a:p>
          <a:p>
            <a:pPr marL="498475" indent="-498475">
              <a:defRPr/>
            </a:pPr>
            <a:r>
              <a:rPr lang="en-US" sz="2600" dirty="0">
                <a:latin typeface="Palatino Linotype" pitchFamily="18" charset="0"/>
              </a:rPr>
              <a:t>Conant, R. T., Six, J., and </a:t>
            </a:r>
            <a:r>
              <a:rPr lang="en-US" sz="2600" dirty="0" err="1">
                <a:latin typeface="Palatino Linotype" pitchFamily="18" charset="0"/>
              </a:rPr>
              <a:t>Paustian</a:t>
            </a:r>
            <a:r>
              <a:rPr lang="en-US" sz="2600" dirty="0">
                <a:latin typeface="Palatino Linotype" pitchFamily="18" charset="0"/>
              </a:rPr>
              <a:t>, K. (2004). Land use effects on soil carbon fractions in the southeastern United States. II. Changes in soil carbon fractions along a forest to pasture </a:t>
            </a:r>
            <a:r>
              <a:rPr lang="en-US" sz="2600" dirty="0" err="1">
                <a:latin typeface="Palatino Linotype" pitchFamily="18" charset="0"/>
              </a:rPr>
              <a:t>chronosequence</a:t>
            </a:r>
            <a:r>
              <a:rPr lang="en-US" sz="2600" dirty="0">
                <a:latin typeface="Palatino Linotype" pitchFamily="18" charset="0"/>
              </a:rPr>
              <a:t>. </a:t>
            </a:r>
            <a:r>
              <a:rPr lang="en-US" sz="2600" i="1" dirty="0">
                <a:latin typeface="Palatino Linotype" pitchFamily="18" charset="0"/>
              </a:rPr>
              <a:t>Biology and Fertility of Soils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en-US" sz="2600" b="1" dirty="0">
                <a:latin typeface="Palatino Linotype" pitchFamily="18" charset="0"/>
              </a:rPr>
              <a:t>40</a:t>
            </a:r>
            <a:r>
              <a:rPr lang="en-US" sz="2600" dirty="0">
                <a:latin typeface="Palatino Linotype" pitchFamily="18" charset="0"/>
              </a:rPr>
              <a:t>, 194-200.</a:t>
            </a:r>
          </a:p>
          <a:p>
            <a:pPr marL="498475" indent="-498475">
              <a:defRPr/>
            </a:pPr>
            <a:r>
              <a:rPr lang="en-US" sz="2600" dirty="0" err="1" smtClean="0">
                <a:latin typeface="Palatino Linotype" pitchFamily="18" charset="0"/>
              </a:rPr>
              <a:t>Govaerts</a:t>
            </a:r>
            <a:r>
              <a:rPr lang="en-US" sz="2600" dirty="0">
                <a:latin typeface="Palatino Linotype" pitchFamily="18" charset="0"/>
              </a:rPr>
              <a:t>, B., </a:t>
            </a:r>
            <a:r>
              <a:rPr lang="en-US" sz="2600" dirty="0" err="1">
                <a:latin typeface="Palatino Linotype" pitchFamily="18" charset="0"/>
              </a:rPr>
              <a:t>Verhulst</a:t>
            </a:r>
            <a:r>
              <a:rPr lang="en-US" sz="2600" dirty="0">
                <a:latin typeface="Palatino Linotype" pitchFamily="18" charset="0"/>
              </a:rPr>
              <a:t>, N., </a:t>
            </a:r>
            <a:r>
              <a:rPr lang="en-US" sz="2600" dirty="0" err="1">
                <a:latin typeface="Palatino Linotype" pitchFamily="18" charset="0"/>
              </a:rPr>
              <a:t>Castellanos-Navarrete</a:t>
            </a:r>
            <a:r>
              <a:rPr lang="en-US" sz="2600" dirty="0">
                <a:latin typeface="Palatino Linotype" pitchFamily="18" charset="0"/>
              </a:rPr>
              <a:t>, A., Sayre, K. D., Dixon, J., and </a:t>
            </a:r>
            <a:r>
              <a:rPr lang="en-US" sz="2600" dirty="0" err="1">
                <a:latin typeface="Palatino Linotype" pitchFamily="18" charset="0"/>
              </a:rPr>
              <a:t>Dendooven</a:t>
            </a:r>
            <a:r>
              <a:rPr lang="en-US" sz="2600" dirty="0">
                <a:latin typeface="Palatino Linotype" pitchFamily="18" charset="0"/>
              </a:rPr>
              <a:t>, L. (2009). Conservation agriculture and soil carbon sequestration: between myth and farmer reality. </a:t>
            </a:r>
            <a:r>
              <a:rPr lang="en-US" sz="2600" i="1" dirty="0">
                <a:latin typeface="Palatino Linotype" pitchFamily="18" charset="0"/>
              </a:rPr>
              <a:t>Critical Reviews in Plant Sciences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en-US" sz="2600" b="1" dirty="0">
                <a:latin typeface="Palatino Linotype" pitchFamily="18" charset="0"/>
              </a:rPr>
              <a:t>28</a:t>
            </a:r>
            <a:r>
              <a:rPr lang="en-US" sz="2600" dirty="0">
                <a:latin typeface="Palatino Linotype" pitchFamily="18" charset="0"/>
              </a:rPr>
              <a:t>, 97-122.</a:t>
            </a:r>
          </a:p>
          <a:p>
            <a:pPr marL="498475" lvl="0" indent="-498475">
              <a:defRPr/>
            </a:pPr>
            <a:r>
              <a:rPr lang="en-US" sz="2600" dirty="0">
                <a:latin typeface="Palatino Linotype" pitchFamily="18" charset="0"/>
              </a:rPr>
              <a:t>Six, J., Elliott, E. T., </a:t>
            </a:r>
            <a:r>
              <a:rPr lang="en-US" sz="2600" dirty="0" err="1">
                <a:latin typeface="Palatino Linotype" pitchFamily="18" charset="0"/>
              </a:rPr>
              <a:t>Paustian</a:t>
            </a:r>
            <a:r>
              <a:rPr lang="en-US" sz="2600" dirty="0">
                <a:latin typeface="Palatino Linotype" pitchFamily="18" charset="0"/>
              </a:rPr>
              <a:t>, K., and Doran, J. W. (1998). Aggregation and soil organic matter accumulation in cultivated and native grassland soils. </a:t>
            </a:r>
            <a:r>
              <a:rPr lang="en-US" sz="2600" i="1" dirty="0">
                <a:latin typeface="Palatino Linotype" pitchFamily="18" charset="0"/>
              </a:rPr>
              <a:t>Soil Science Society of America Journal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en-US" sz="2600" b="1" dirty="0">
                <a:latin typeface="Palatino Linotype" pitchFamily="18" charset="0"/>
              </a:rPr>
              <a:t>62</a:t>
            </a:r>
            <a:r>
              <a:rPr lang="en-US" sz="2600" dirty="0">
                <a:latin typeface="Palatino Linotype" pitchFamily="18" charset="0"/>
              </a:rPr>
              <a:t>, 1367-1377</a:t>
            </a:r>
            <a:r>
              <a:rPr lang="en-US" sz="2600" dirty="0" smtClean="0">
                <a:latin typeface="Palatino Linotype" pitchFamily="18" charset="0"/>
              </a:rPr>
              <a:t>.</a:t>
            </a:r>
          </a:p>
          <a:p>
            <a:pPr marL="498475" lvl="0" indent="-498475">
              <a:defRPr/>
            </a:pPr>
            <a:r>
              <a:rPr lang="en-US" sz="2600" dirty="0" smtClean="0">
                <a:latin typeface="Palatino Linotype" pitchFamily="18" charset="0"/>
              </a:rPr>
              <a:t>West</a:t>
            </a:r>
            <a:r>
              <a:rPr lang="en-US" sz="2600" dirty="0">
                <a:latin typeface="Palatino Linotype" pitchFamily="18" charset="0"/>
              </a:rPr>
              <a:t>, T. O., and Post, W. M. (2002). Soil organic carbon sequestration rates by tillage and crop rotation: a global data analysis. </a:t>
            </a:r>
            <a:r>
              <a:rPr lang="en-US" sz="2600" i="1" dirty="0">
                <a:latin typeface="Palatino Linotype" pitchFamily="18" charset="0"/>
              </a:rPr>
              <a:t>Soil Science Society of America Journal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en-US" sz="2600" b="1" dirty="0">
                <a:latin typeface="Palatino Linotype" pitchFamily="18" charset="0"/>
              </a:rPr>
              <a:t>66</a:t>
            </a:r>
            <a:r>
              <a:rPr lang="en-US" sz="2600" dirty="0">
                <a:latin typeface="Palatino Linotype" pitchFamily="18" charset="0"/>
              </a:rPr>
              <a:t>, 1930-1946</a:t>
            </a:r>
            <a:r>
              <a:rPr lang="en-US" sz="2600" dirty="0" smtClean="0">
                <a:latin typeface="Palatino Linotype" pitchFamily="18" charset="0"/>
              </a:rPr>
              <a:t>.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24019669" y="5273675"/>
            <a:ext cx="11657806" cy="23976400"/>
          </a:xfrm>
          <a:prstGeom prst="rect">
            <a:avLst/>
          </a:prstGeom>
        </p:spPr>
        <p:txBody>
          <a:bodyPr vert="horz" lIns="438912" tIns="219456" rIns="438912" bIns="219456" rtlCol="0">
            <a:noAutofit/>
          </a:bodyPr>
          <a:lstStyle/>
          <a:p>
            <a:pPr marL="498475" marR="0" lvl="0" indent="-498475" defTabSz="4389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7000" noProof="0" dirty="0" smtClean="0">
                <a:latin typeface="Myriad Pro" pitchFamily="34" charset="0"/>
              </a:rPr>
              <a:t>Results and Discussion</a:t>
            </a:r>
          </a:p>
          <a:p>
            <a:pPr algn="just">
              <a:spcBef>
                <a:spcPts val="864"/>
              </a:spcBef>
            </a:pPr>
            <a:r>
              <a:rPr lang="en-AU" sz="3100" dirty="0" smtClean="0">
                <a:latin typeface="Palatino Linotype" pitchFamily="18" charset="0"/>
              </a:rPr>
              <a:t>This research will </a:t>
            </a:r>
            <a:r>
              <a:rPr lang="en-AU" sz="3100" dirty="0">
                <a:latin typeface="Palatino Linotype" pitchFamily="18" charset="0"/>
              </a:rPr>
              <a:t>quantify changes to soil fertility and </a:t>
            </a:r>
            <a:r>
              <a:rPr lang="en-AU" sz="3100" dirty="0" smtClean="0">
                <a:latin typeface="Palatino Linotype" pitchFamily="18" charset="0"/>
              </a:rPr>
              <a:t>C sequestration </a:t>
            </a:r>
            <a:r>
              <a:rPr lang="en-AU" sz="3100" dirty="0">
                <a:latin typeface="Palatino Linotype" pitchFamily="18" charset="0"/>
              </a:rPr>
              <a:t>due to CA </a:t>
            </a:r>
            <a:r>
              <a:rPr lang="en-AU" sz="3100" dirty="0" smtClean="0">
                <a:latin typeface="Palatino Linotype" pitchFamily="18" charset="0"/>
              </a:rPr>
              <a:t>treatments. One </a:t>
            </a:r>
            <a:r>
              <a:rPr lang="en-AU" sz="3100" dirty="0">
                <a:latin typeface="Palatino Linotype" pitchFamily="18" charset="0"/>
              </a:rPr>
              <a:t>challenge with determination of </a:t>
            </a:r>
            <a:r>
              <a:rPr lang="en-AU" sz="3100" dirty="0" smtClean="0">
                <a:latin typeface="Palatino Linotype" pitchFamily="18" charset="0"/>
              </a:rPr>
              <a:t>C sequestration </a:t>
            </a:r>
            <a:r>
              <a:rPr lang="en-AU" sz="3100" dirty="0">
                <a:latin typeface="Palatino Linotype" pitchFamily="18" charset="0"/>
              </a:rPr>
              <a:t>rates is that SOC may not significantly increase over the timeframe of this program.  A global data analysis from 276 paired treatments indicated that an average of 0.57 ± 0.14 Mg C ha</a:t>
            </a:r>
            <a:r>
              <a:rPr lang="en-AU" sz="3100" baseline="30000" dirty="0">
                <a:latin typeface="Palatino Linotype" pitchFamily="18" charset="0"/>
              </a:rPr>
              <a:t>-1</a:t>
            </a:r>
            <a:r>
              <a:rPr lang="en-AU" sz="3100" dirty="0">
                <a:latin typeface="Palatino Linotype" pitchFamily="18" charset="0"/>
              </a:rPr>
              <a:t> yr</a:t>
            </a:r>
            <a:r>
              <a:rPr lang="en-AU" sz="3100" baseline="30000" dirty="0">
                <a:latin typeface="Palatino Linotype" pitchFamily="18" charset="0"/>
              </a:rPr>
              <a:t>-1</a:t>
            </a:r>
            <a:r>
              <a:rPr lang="en-AU" sz="3100" dirty="0">
                <a:latin typeface="Palatino Linotype" pitchFamily="18" charset="0"/>
              </a:rPr>
              <a:t> was sequestered after changing from conventional tillage to no-till, except in wheat-fallow rotations where no change was found (West &amp; Post, 2002). </a:t>
            </a:r>
            <a:r>
              <a:rPr lang="en-AU" sz="3100" dirty="0" smtClean="0">
                <a:latin typeface="Palatino Linotype" pitchFamily="18" charset="0"/>
              </a:rPr>
              <a:t>The </a:t>
            </a:r>
            <a:r>
              <a:rPr lang="en-AU" sz="3100" dirty="0">
                <a:latin typeface="Palatino Linotype" pitchFamily="18" charset="0"/>
              </a:rPr>
              <a:t>study noted that an additional 0.20 ± 0.12 Mg C </a:t>
            </a:r>
            <a:r>
              <a:rPr lang="en-AU" sz="3100" dirty="0" smtClean="0">
                <a:latin typeface="Palatino Linotype" pitchFamily="18" charset="0"/>
              </a:rPr>
              <a:t>  ha</a:t>
            </a:r>
            <a:r>
              <a:rPr lang="en-AU" sz="3100" baseline="30000" dirty="0" smtClean="0">
                <a:latin typeface="Palatino Linotype" pitchFamily="18" charset="0"/>
              </a:rPr>
              <a:t>-1</a:t>
            </a:r>
            <a:r>
              <a:rPr lang="en-AU" sz="3100" dirty="0" smtClean="0">
                <a:latin typeface="Palatino Linotype" pitchFamily="18" charset="0"/>
              </a:rPr>
              <a:t> </a:t>
            </a:r>
            <a:r>
              <a:rPr lang="en-AU" sz="3100" dirty="0">
                <a:latin typeface="Palatino Linotype" pitchFamily="18" charset="0"/>
              </a:rPr>
              <a:t>yr</a:t>
            </a:r>
            <a:r>
              <a:rPr lang="en-AU" sz="3100" baseline="30000" dirty="0">
                <a:latin typeface="Palatino Linotype" pitchFamily="18" charset="0"/>
              </a:rPr>
              <a:t>-1</a:t>
            </a:r>
            <a:r>
              <a:rPr lang="en-AU" sz="3100" dirty="0">
                <a:latin typeface="Palatino Linotype" pitchFamily="18" charset="0"/>
              </a:rPr>
              <a:t> can be sequestered by including </a:t>
            </a:r>
            <a:r>
              <a:rPr lang="en-AU" sz="3100" dirty="0" smtClean="0">
                <a:latin typeface="Palatino Linotype" pitchFamily="18" charset="0"/>
              </a:rPr>
              <a:t>rotations. Our CA systems employ </a:t>
            </a:r>
            <a:r>
              <a:rPr lang="en-AU" sz="3100" dirty="0">
                <a:latin typeface="Palatino Linotype" pitchFamily="18" charset="0"/>
              </a:rPr>
              <a:t>both minimum tillage and crop </a:t>
            </a:r>
            <a:r>
              <a:rPr lang="en-AU" sz="3100" dirty="0" smtClean="0">
                <a:latin typeface="Palatino Linotype" pitchFamily="18" charset="0"/>
              </a:rPr>
              <a:t>rotations; therefore, we </a:t>
            </a:r>
            <a:r>
              <a:rPr lang="en-AU" sz="3100" dirty="0">
                <a:latin typeface="Palatino Linotype" pitchFamily="18" charset="0"/>
              </a:rPr>
              <a:t>might </a:t>
            </a:r>
            <a:r>
              <a:rPr lang="en-AU" sz="3100" dirty="0" smtClean="0">
                <a:latin typeface="Palatino Linotype" pitchFamily="18" charset="0"/>
              </a:rPr>
              <a:t>expect </a:t>
            </a:r>
            <a:r>
              <a:rPr lang="en-AU" sz="3100" dirty="0">
                <a:latin typeface="Palatino Linotype" pitchFamily="18" charset="0"/>
              </a:rPr>
              <a:t>to sequester approximately 0.77 Mg C ha</a:t>
            </a:r>
            <a:r>
              <a:rPr lang="en-AU" sz="3100" baseline="30000" dirty="0">
                <a:latin typeface="Palatino Linotype" pitchFamily="18" charset="0"/>
              </a:rPr>
              <a:t>-1</a:t>
            </a:r>
            <a:r>
              <a:rPr lang="en-AU" sz="3100" dirty="0">
                <a:latin typeface="Palatino Linotype" pitchFamily="18" charset="0"/>
              </a:rPr>
              <a:t> yr</a:t>
            </a:r>
            <a:r>
              <a:rPr lang="en-AU" sz="3100" baseline="30000" dirty="0">
                <a:latin typeface="Palatino Linotype" pitchFamily="18" charset="0"/>
              </a:rPr>
              <a:t>-1</a:t>
            </a:r>
            <a:r>
              <a:rPr lang="en-AU" sz="3100" dirty="0">
                <a:latin typeface="Palatino Linotype" pitchFamily="18" charset="0"/>
              </a:rPr>
              <a:t>, </a:t>
            </a:r>
            <a:r>
              <a:rPr lang="en-AU" sz="3100" dirty="0" smtClean="0">
                <a:latin typeface="Palatino Linotype" pitchFamily="18" charset="0"/>
              </a:rPr>
              <a:t>and after </a:t>
            </a:r>
            <a:r>
              <a:rPr lang="en-AU" sz="3100" dirty="0">
                <a:latin typeface="Palatino Linotype" pitchFamily="18" charset="0"/>
              </a:rPr>
              <a:t>three </a:t>
            </a:r>
            <a:r>
              <a:rPr lang="en-AU" sz="3100" dirty="0" smtClean="0">
                <a:latin typeface="Palatino Linotype" pitchFamily="18" charset="0"/>
              </a:rPr>
              <a:t>years, </a:t>
            </a:r>
            <a:r>
              <a:rPr lang="en-AU" sz="3100" dirty="0">
                <a:latin typeface="Palatino Linotype" pitchFamily="18" charset="0"/>
              </a:rPr>
              <a:t>we may accumulate approximately 2.3 Mg C ha</a:t>
            </a:r>
            <a:r>
              <a:rPr lang="en-AU" sz="3100" baseline="30000" dirty="0">
                <a:latin typeface="Palatino Linotype" pitchFamily="18" charset="0"/>
              </a:rPr>
              <a:t>-1</a:t>
            </a:r>
            <a:r>
              <a:rPr lang="en-AU" sz="3100" dirty="0">
                <a:latin typeface="Palatino Linotype" pitchFamily="18" charset="0"/>
              </a:rPr>
              <a:t> yr</a:t>
            </a:r>
            <a:r>
              <a:rPr lang="en-AU" sz="3100" baseline="30000" dirty="0">
                <a:latin typeface="Palatino Linotype" pitchFamily="18" charset="0"/>
              </a:rPr>
              <a:t>-1</a:t>
            </a:r>
            <a:r>
              <a:rPr lang="en-AU" sz="3100" dirty="0">
                <a:latin typeface="Palatino Linotype" pitchFamily="18" charset="0"/>
              </a:rPr>
              <a:t>.  However, </a:t>
            </a:r>
            <a:r>
              <a:rPr lang="en-AU" sz="3100" dirty="0" smtClean="0">
                <a:latin typeface="Palatino Linotype" pitchFamily="18" charset="0"/>
              </a:rPr>
              <a:t>C </a:t>
            </a:r>
            <a:r>
              <a:rPr lang="en-AU" sz="3100" dirty="0">
                <a:latin typeface="Palatino Linotype" pitchFamily="18" charset="0"/>
              </a:rPr>
              <a:t>sequestration rates reach a maximum </a:t>
            </a:r>
            <a:r>
              <a:rPr lang="en-AU" sz="3100" dirty="0" smtClean="0">
                <a:latin typeface="Palatino Linotype" pitchFamily="18" charset="0"/>
              </a:rPr>
              <a:t>5 – 10 </a:t>
            </a:r>
            <a:r>
              <a:rPr lang="en-AU" sz="3100" dirty="0">
                <a:latin typeface="Palatino Linotype" pitchFamily="18" charset="0"/>
              </a:rPr>
              <a:t>years after conversion </a:t>
            </a:r>
            <a:r>
              <a:rPr lang="en-AU" sz="3100" dirty="0" smtClean="0">
                <a:latin typeface="Palatino Linotype" pitchFamily="18" charset="0"/>
              </a:rPr>
              <a:t>to CA </a:t>
            </a:r>
            <a:r>
              <a:rPr lang="en-AU" sz="3100" dirty="0">
                <a:latin typeface="Palatino Linotype" pitchFamily="18" charset="0"/>
              </a:rPr>
              <a:t>practices, so after three years of our </a:t>
            </a:r>
            <a:r>
              <a:rPr lang="en-AU" sz="3100" dirty="0" smtClean="0">
                <a:latin typeface="Palatino Linotype" pitchFamily="18" charset="0"/>
              </a:rPr>
              <a:t>CA </a:t>
            </a:r>
            <a:r>
              <a:rPr lang="en-AU" sz="3100" dirty="0">
                <a:latin typeface="Palatino Linotype" pitchFamily="18" charset="0"/>
              </a:rPr>
              <a:t>trials, </a:t>
            </a:r>
            <a:r>
              <a:rPr lang="en-AU" sz="3100" dirty="0" smtClean="0">
                <a:latin typeface="Palatino Linotype" pitchFamily="18" charset="0"/>
              </a:rPr>
              <a:t>C </a:t>
            </a:r>
            <a:r>
              <a:rPr lang="en-AU" sz="3100" dirty="0">
                <a:latin typeface="Palatino Linotype" pitchFamily="18" charset="0"/>
              </a:rPr>
              <a:t>sequestration rates </a:t>
            </a:r>
            <a:r>
              <a:rPr lang="en-AU" sz="3100" dirty="0" smtClean="0">
                <a:latin typeface="Palatino Linotype" pitchFamily="18" charset="0"/>
              </a:rPr>
              <a:t>may approach </a:t>
            </a:r>
            <a:r>
              <a:rPr lang="en-AU" sz="3100" dirty="0">
                <a:latin typeface="Palatino Linotype" pitchFamily="18" charset="0"/>
              </a:rPr>
              <a:t>their maxima, </a:t>
            </a:r>
            <a:r>
              <a:rPr lang="en-AU" sz="3100" dirty="0" smtClean="0">
                <a:latin typeface="Palatino Linotype" pitchFamily="18" charset="0"/>
              </a:rPr>
              <a:t>increasing the chances </a:t>
            </a:r>
            <a:r>
              <a:rPr lang="en-AU" sz="3100" dirty="0">
                <a:latin typeface="Palatino Linotype" pitchFamily="18" charset="0"/>
              </a:rPr>
              <a:t>of finding significant differences in </a:t>
            </a:r>
            <a:r>
              <a:rPr lang="en-AU" sz="3100" dirty="0" smtClean="0">
                <a:latin typeface="Palatino Linotype" pitchFamily="18" charset="0"/>
              </a:rPr>
              <a:t>total SOC </a:t>
            </a:r>
            <a:r>
              <a:rPr lang="en-AU" sz="3100" dirty="0">
                <a:latin typeface="Palatino Linotype" pitchFamily="18" charset="0"/>
              </a:rPr>
              <a:t>between treatments.  Rather than rely on total SOC changes alone, we will quantify labile and recalcitrant SOC fractions, which </a:t>
            </a:r>
            <a:r>
              <a:rPr lang="en-AU" sz="3100" dirty="0" smtClean="0">
                <a:latin typeface="Palatino Linotype" pitchFamily="18" charset="0"/>
              </a:rPr>
              <a:t>are more </a:t>
            </a:r>
            <a:r>
              <a:rPr lang="en-AU" sz="3100" dirty="0">
                <a:latin typeface="Palatino Linotype" pitchFamily="18" charset="0"/>
              </a:rPr>
              <a:t>sensitive indicators of short-term management changes and their effects on soil fertility (Conant</a:t>
            </a:r>
            <a:r>
              <a:rPr lang="en-AU" sz="3100" i="1" dirty="0">
                <a:latin typeface="Palatino Linotype" pitchFamily="18" charset="0"/>
              </a:rPr>
              <a:t> et al.</a:t>
            </a:r>
            <a:r>
              <a:rPr lang="en-AU" sz="3100" dirty="0">
                <a:latin typeface="Palatino Linotype" pitchFamily="18" charset="0"/>
              </a:rPr>
              <a:t>, 2004).</a:t>
            </a:r>
            <a:endParaRPr lang="en-US" sz="3100" dirty="0">
              <a:latin typeface="Palatino Linotype" pitchFamily="18" charset="0"/>
            </a:endParaRPr>
          </a:p>
          <a:p>
            <a:pPr algn="just">
              <a:spcBef>
                <a:spcPts val="864"/>
              </a:spcBef>
            </a:pPr>
            <a:r>
              <a:rPr lang="en-AU" sz="3100" dirty="0">
                <a:latin typeface="Palatino Linotype" pitchFamily="18" charset="0"/>
              </a:rPr>
              <a:t> </a:t>
            </a:r>
            <a:endParaRPr lang="en-US" sz="3100" dirty="0" smtClean="0">
              <a:latin typeface="Palatino Linotype" pitchFamily="18" charset="0"/>
            </a:endParaRPr>
          </a:p>
          <a:p>
            <a:pPr algn="just">
              <a:spcBef>
                <a:spcPts val="864"/>
              </a:spcBef>
            </a:pPr>
            <a:r>
              <a:rPr lang="en-AU" sz="3100" dirty="0" smtClean="0">
                <a:latin typeface="Palatino Linotype" pitchFamily="18" charset="0"/>
              </a:rPr>
              <a:t>We </a:t>
            </a:r>
            <a:r>
              <a:rPr lang="en-AU" sz="3100" dirty="0">
                <a:latin typeface="Palatino Linotype" pitchFamily="18" charset="0"/>
              </a:rPr>
              <a:t>collaborate with other CCRAs to implement </a:t>
            </a:r>
            <a:r>
              <a:rPr lang="en-AU" sz="3100" dirty="0" smtClean="0">
                <a:latin typeface="Palatino Linotype" pitchFamily="18" charset="0"/>
              </a:rPr>
              <a:t>trans-disciplinary </a:t>
            </a:r>
            <a:r>
              <a:rPr lang="en-AU" sz="3100" dirty="0">
                <a:latin typeface="Palatino Linotype" pitchFamily="18" charset="0"/>
              </a:rPr>
              <a:t>research, specifically </a:t>
            </a:r>
            <a:r>
              <a:rPr lang="en-AU" sz="3100" dirty="0" smtClean="0">
                <a:latin typeface="Palatino Linotype" pitchFamily="18" charset="0"/>
              </a:rPr>
              <a:t>the quantification </a:t>
            </a:r>
            <a:r>
              <a:rPr lang="en-AU" sz="3100" dirty="0">
                <a:latin typeface="Palatino Linotype" pitchFamily="18" charset="0"/>
              </a:rPr>
              <a:t>of soil fertility parameters in relation to gendered knowledge of soil quality in host-country areas, and also investigations of SOC for </a:t>
            </a:r>
            <a:r>
              <a:rPr lang="en-AU" sz="3100" dirty="0" smtClean="0">
                <a:latin typeface="Palatino Linotype" pitchFamily="18" charset="0"/>
              </a:rPr>
              <a:t>C credits </a:t>
            </a:r>
            <a:r>
              <a:rPr lang="en-AU" sz="3100" dirty="0">
                <a:latin typeface="Palatino Linotype" pitchFamily="18" charset="0"/>
              </a:rPr>
              <a:t>in conjunction with the Economic and Impact Analysis CCRA.</a:t>
            </a:r>
            <a:endParaRPr lang="en-US" sz="3100" dirty="0">
              <a:latin typeface="Palatino Linotype" pitchFamily="18" charset="0"/>
            </a:endParaRPr>
          </a:p>
          <a:p>
            <a:pPr algn="just"/>
            <a:r>
              <a:rPr lang="en-AU" sz="3100" dirty="0">
                <a:latin typeface="Palatino Linotype" pitchFamily="18" charset="0"/>
              </a:rPr>
              <a:t> </a:t>
            </a:r>
            <a:endParaRPr lang="en-US" sz="3100" dirty="0">
              <a:latin typeface="Palatino Linotype" pitchFamily="18" charset="0"/>
            </a:endParaRPr>
          </a:p>
          <a:p>
            <a:pPr algn="just">
              <a:spcBef>
                <a:spcPts val="864"/>
              </a:spcBef>
            </a:pPr>
            <a:r>
              <a:rPr lang="en-AU" sz="3100" dirty="0">
                <a:latin typeface="Palatino Linotype" pitchFamily="18" charset="0"/>
              </a:rPr>
              <a:t>One of the main goals of the Soils CCRA is to </a:t>
            </a:r>
            <a:r>
              <a:rPr lang="en-AU" sz="3100" dirty="0" smtClean="0">
                <a:latin typeface="Palatino Linotype" pitchFamily="18" charset="0"/>
              </a:rPr>
              <a:t>assist host-country </a:t>
            </a:r>
            <a:r>
              <a:rPr lang="en-AU" sz="3100" dirty="0">
                <a:latin typeface="Palatino Linotype" pitchFamily="18" charset="0"/>
              </a:rPr>
              <a:t>institutions </a:t>
            </a:r>
            <a:r>
              <a:rPr lang="en-AU" sz="3100" dirty="0" smtClean="0">
                <a:latin typeface="Palatino Linotype" pitchFamily="18" charset="0"/>
              </a:rPr>
              <a:t>in biophysical </a:t>
            </a:r>
            <a:r>
              <a:rPr lang="en-AU" sz="3100" dirty="0">
                <a:latin typeface="Palatino Linotype" pitchFamily="18" charset="0"/>
              </a:rPr>
              <a:t>data collection. </a:t>
            </a:r>
            <a:r>
              <a:rPr lang="en-AU" sz="3100" dirty="0" smtClean="0">
                <a:latin typeface="Palatino Linotype" pitchFamily="18" charset="0"/>
              </a:rPr>
              <a:t> Support includes </a:t>
            </a:r>
            <a:r>
              <a:rPr lang="en-AU" sz="3100" dirty="0">
                <a:latin typeface="Palatino Linotype" pitchFamily="18" charset="0"/>
              </a:rPr>
              <a:t>building the capacity of host-country soils labs, in-field data </a:t>
            </a:r>
            <a:r>
              <a:rPr lang="en-AU" sz="3100" dirty="0" smtClean="0">
                <a:latin typeface="Palatino Linotype" pitchFamily="18" charset="0"/>
              </a:rPr>
              <a:t>collection training, </a:t>
            </a:r>
            <a:r>
              <a:rPr lang="en-AU" sz="3100" dirty="0">
                <a:latin typeface="Palatino Linotype" pitchFamily="18" charset="0"/>
              </a:rPr>
              <a:t>or supporting </a:t>
            </a:r>
            <a:r>
              <a:rPr lang="en-AU" sz="3100" dirty="0" smtClean="0">
                <a:latin typeface="Palatino Linotype" pitchFamily="18" charset="0"/>
              </a:rPr>
              <a:t>implementation of CA components.</a:t>
            </a:r>
            <a:endParaRPr lang="en-US" sz="3100" noProof="0" dirty="0" smtClean="0">
              <a:latin typeface="Palatino Linotype" pitchFamily="18" charset="0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437497" y="23181468"/>
            <a:ext cx="11687415" cy="12818269"/>
          </a:xfrm>
          <a:prstGeom prst="rect">
            <a:avLst/>
          </a:prstGeom>
          <a:ln>
            <a:noFill/>
          </a:ln>
        </p:spPr>
        <p:txBody>
          <a:bodyPr vert="horz" lIns="365760" tIns="182880" rIns="365760" bIns="182880" rtlCol="0">
            <a:normAutofit/>
          </a:bodyPr>
          <a:lstStyle/>
          <a:p>
            <a:pPr marL="914400" marR="0" lvl="0" indent="-914400" algn="l" defTabSz="43891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" name="Picture 31" descr="full identity, no background, CMYK.t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256" y="550069"/>
            <a:ext cx="7393286" cy="2382281"/>
          </a:xfrm>
          <a:prstGeom prst="rect">
            <a:avLst/>
          </a:prstGeom>
          <a:ln>
            <a:noFill/>
          </a:ln>
        </p:spPr>
      </p:pic>
      <p:pic>
        <p:nvPicPr>
          <p:cNvPr id="33" name="Picture 3" descr="C:\Users\mulvamj\Desktop\Mulvaney\SANREM CRSP Phase IV\Logos\USAID-Horizontal_CMYK_6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722382" y="550069"/>
            <a:ext cx="7309264" cy="2819400"/>
          </a:xfrm>
          <a:prstGeom prst="rect">
            <a:avLst/>
          </a:prstGeom>
          <a:noFill/>
        </p:spPr>
      </p:pic>
      <p:sp>
        <p:nvSpPr>
          <p:cNvPr id="35" name="Subtitle 2"/>
          <p:cNvSpPr txBox="1">
            <a:spLocks/>
          </p:cNvSpPr>
          <p:nvPr/>
        </p:nvSpPr>
        <p:spPr>
          <a:xfrm>
            <a:off x="12208669" y="5273675"/>
            <a:ext cx="11529840" cy="17533808"/>
          </a:xfrm>
          <a:prstGeom prst="rect">
            <a:avLst/>
          </a:prstGeom>
        </p:spPr>
        <p:txBody>
          <a:bodyPr vert="horz" lIns="438912" tIns="219456" rIns="438912" bIns="219456" rtlCol="0">
            <a:normAutofit fontScale="92500" lnSpcReduction="10000"/>
          </a:bodyPr>
          <a:lstStyle>
            <a:lvl1pPr marL="0" indent="0" algn="ctr" defTabSz="4389120" rtl="0" eaLnBrk="1" latinLnBrk="0" hangingPunct="1">
              <a:spcBef>
                <a:spcPct val="20000"/>
              </a:spcBef>
              <a:buFont typeface="Arial" pitchFamily="34" charset="0"/>
              <a:buNone/>
              <a:defRPr sz="15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194560" indent="0" algn="ctr" defTabSz="4389120" rtl="0" eaLnBrk="1" latinLnBrk="0" hangingPunct="1">
              <a:spcBef>
                <a:spcPct val="20000"/>
              </a:spcBef>
              <a:buFont typeface="Arial" pitchFamily="34" charset="0"/>
              <a:buNone/>
              <a:defRPr sz="13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389120" indent="0" algn="ctr" defTabSz="4389120" rtl="0" eaLnBrk="1" latinLnBrk="0" hangingPunct="1">
              <a:spcBef>
                <a:spcPct val="20000"/>
              </a:spcBef>
              <a:buFont typeface="Arial" pitchFamily="34" charset="0"/>
              <a:buNone/>
              <a:defRPr sz="1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583680" indent="0" algn="ctr" defTabSz="43891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778240" indent="0" algn="ctr" defTabSz="43891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2800" indent="0" algn="ctr" defTabSz="43891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167360" indent="0" algn="ctr" defTabSz="43891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361920" indent="0" algn="ctr" defTabSz="43891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556480" indent="0" algn="ctr" defTabSz="4389120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7600" dirty="0" smtClean="0">
                <a:solidFill>
                  <a:schemeClr val="tx1"/>
                </a:solidFill>
                <a:latin typeface="Myriad Pro" pitchFamily="34" charset="0"/>
              </a:rPr>
              <a:t>Materials and Methods</a:t>
            </a:r>
          </a:p>
          <a:p>
            <a:pPr algn="just">
              <a:lnSpc>
                <a:spcPct val="110000"/>
              </a:lnSpc>
              <a:spcBef>
                <a:spcPts val="864"/>
              </a:spcBef>
            </a:pPr>
            <a:r>
              <a:rPr lang="en-AU" sz="3400" dirty="0">
                <a:solidFill>
                  <a:schemeClr val="tx1"/>
                </a:solidFill>
                <a:latin typeface="Palatino Linotype" pitchFamily="18" charset="0"/>
              </a:rPr>
              <a:t>B</a:t>
            </a:r>
            <a:r>
              <a:rPr lang="en-AU" sz="3400" dirty="0" smtClean="0">
                <a:solidFill>
                  <a:schemeClr val="tx1"/>
                </a:solidFill>
                <a:latin typeface="Palatino Linotype" pitchFamily="18" charset="0"/>
              </a:rPr>
              <a:t>ulk density and SOC data at the 0 – 5 and 5 – 10 cm depths will be collected from researcher-managed plots and will include current-practice control plots. </a:t>
            </a:r>
            <a:r>
              <a:rPr lang="en-US" sz="3400" dirty="0">
                <a:solidFill>
                  <a:schemeClr val="tx1"/>
                </a:solidFill>
                <a:latin typeface="Palatino Linotype" pitchFamily="18" charset="0"/>
              </a:rPr>
              <a:t>Specific plots at each site will be selected for further sampling according to “best-bet” CA trials that show the most promise using CA as a technology that can (1) incorporate as many CA principles as </a:t>
            </a:r>
            <a:r>
              <a:rPr lang="en-US" sz="3400" dirty="0" smtClean="0">
                <a:solidFill>
                  <a:schemeClr val="tx1"/>
                </a:solidFill>
                <a:latin typeface="Palatino Linotype" pitchFamily="18" charset="0"/>
              </a:rPr>
              <a:t>possible; </a:t>
            </a:r>
            <a:r>
              <a:rPr lang="en-US" sz="3400" dirty="0">
                <a:solidFill>
                  <a:schemeClr val="tx1"/>
                </a:solidFill>
                <a:latin typeface="Palatino Linotype" pitchFamily="18" charset="0"/>
              </a:rPr>
              <a:t>(2) have a good chance to improve soil quality over </a:t>
            </a:r>
            <a:r>
              <a:rPr lang="en-US" sz="3400" dirty="0" smtClean="0">
                <a:solidFill>
                  <a:schemeClr val="tx1"/>
                </a:solidFill>
                <a:latin typeface="Palatino Linotype" pitchFamily="18" charset="0"/>
              </a:rPr>
              <a:t>time; </a:t>
            </a:r>
            <a:r>
              <a:rPr lang="en-US" sz="3400" dirty="0">
                <a:solidFill>
                  <a:schemeClr val="tx1"/>
                </a:solidFill>
                <a:latin typeface="Palatino Linotype" pitchFamily="18" charset="0"/>
              </a:rPr>
              <a:t>(3) improve production </a:t>
            </a:r>
            <a:r>
              <a:rPr lang="en-US" sz="3400" dirty="0" smtClean="0">
                <a:solidFill>
                  <a:schemeClr val="tx1"/>
                </a:solidFill>
                <a:latin typeface="Palatino Linotype" pitchFamily="18" charset="0"/>
              </a:rPr>
              <a:t>capacity; </a:t>
            </a:r>
            <a:r>
              <a:rPr lang="en-US" sz="3400" dirty="0">
                <a:solidFill>
                  <a:schemeClr val="tx1"/>
                </a:solidFill>
                <a:latin typeface="Palatino Linotype" pitchFamily="18" charset="0"/>
              </a:rPr>
              <a:t>and (4) have the greatest potential for adoption</a:t>
            </a:r>
            <a:r>
              <a:rPr lang="en-US" sz="3400" dirty="0" smtClean="0">
                <a:solidFill>
                  <a:schemeClr val="tx1"/>
                </a:solidFill>
                <a:latin typeface="Palatino Linotype" pitchFamily="18" charset="0"/>
              </a:rPr>
              <a:t>. Sa</a:t>
            </a:r>
            <a:r>
              <a:rPr lang="en-AU" sz="3400" dirty="0" err="1" smtClean="0">
                <a:solidFill>
                  <a:schemeClr val="tx1"/>
                </a:solidFill>
                <a:latin typeface="Palatino Linotype" pitchFamily="18" charset="0"/>
              </a:rPr>
              <a:t>mples</a:t>
            </a:r>
            <a:r>
              <a:rPr lang="en-AU" sz="3400" dirty="0" smtClean="0">
                <a:solidFill>
                  <a:schemeClr val="tx1"/>
                </a:solidFill>
                <a:latin typeface="Palatino Linotype" pitchFamily="18" charset="0"/>
              </a:rPr>
              <a:t> will be collected at Virginia Tech to build a Time 0 soil library, for analysis and comparative purposes after three years. The library will also serve as an archive for other researchers who may require Time 0 soil samples from our project areas.  To the extent possible, GPS data will be recorded from all field sites to provide accurate maps and GIS data relevant to crop production.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endParaRPr lang="en-US" sz="3400" dirty="0" smtClean="0">
              <a:solidFill>
                <a:schemeClr val="tx1"/>
              </a:solidFill>
              <a:latin typeface="Palatino Linotype" pitchFamily="18" charset="0"/>
            </a:endParaRPr>
          </a:p>
          <a:p>
            <a:pPr algn="just">
              <a:lnSpc>
                <a:spcPct val="110000"/>
              </a:lnSpc>
              <a:spcBef>
                <a:spcPts val="864"/>
              </a:spcBef>
            </a:pPr>
            <a:r>
              <a:rPr lang="en-AU" sz="3400" dirty="0" smtClean="0">
                <a:solidFill>
                  <a:schemeClr val="tx1"/>
                </a:solidFill>
                <a:latin typeface="Palatino Linotype" pitchFamily="18" charset="0"/>
              </a:rPr>
              <a:t>Soil samples will be composited from at least 16 cores, sieved to pass through a 2 mm sieve, and air-dried prior to shipping. Grain yield will be measured by weighing subsamples after harvest. Above-ground biomass will be measured using quarter-meter quadrats, and </a:t>
            </a:r>
            <a:r>
              <a:rPr lang="en-AU" sz="3400" dirty="0" err="1" smtClean="0">
                <a:solidFill>
                  <a:schemeClr val="tx1"/>
                </a:solidFill>
                <a:latin typeface="Palatino Linotype" pitchFamily="18" charset="0"/>
              </a:rPr>
              <a:t>percent</a:t>
            </a:r>
            <a:r>
              <a:rPr lang="en-AU" sz="3400" dirty="0" smtClean="0">
                <a:solidFill>
                  <a:schemeClr val="tx1"/>
                </a:solidFill>
                <a:latin typeface="Palatino Linotype" pitchFamily="18" charset="0"/>
              </a:rPr>
              <a:t> ground cover will be determined using line transects.  Soil fertility parameters will </a:t>
            </a:r>
            <a:r>
              <a:rPr lang="en-AU" sz="3400" dirty="0">
                <a:solidFill>
                  <a:schemeClr val="tx1"/>
                </a:solidFill>
                <a:latin typeface="Palatino Linotype" pitchFamily="18" charset="0"/>
              </a:rPr>
              <a:t>include pH</a:t>
            </a:r>
            <a:r>
              <a:rPr lang="en-AU" sz="3400" dirty="0" smtClean="0">
                <a:solidFill>
                  <a:schemeClr val="tx1"/>
                </a:solidFill>
                <a:latin typeface="Palatino Linotype" pitchFamily="18" charset="0"/>
              </a:rPr>
              <a:t>, N, available </a:t>
            </a:r>
            <a:r>
              <a:rPr lang="en-AU" sz="3400" dirty="0">
                <a:solidFill>
                  <a:schemeClr val="tx1"/>
                </a:solidFill>
                <a:latin typeface="Palatino Linotype" pitchFamily="18" charset="0"/>
              </a:rPr>
              <a:t>P, K, </a:t>
            </a:r>
            <a:r>
              <a:rPr lang="en-AU" sz="3400" dirty="0" err="1">
                <a:solidFill>
                  <a:schemeClr val="tx1"/>
                </a:solidFill>
                <a:latin typeface="Palatino Linotype" pitchFamily="18" charset="0"/>
              </a:rPr>
              <a:t>Ca</a:t>
            </a:r>
            <a:r>
              <a:rPr lang="en-AU" sz="3400" dirty="0">
                <a:solidFill>
                  <a:schemeClr val="tx1"/>
                </a:solidFill>
                <a:latin typeface="Palatino Linotype" pitchFamily="18" charset="0"/>
              </a:rPr>
              <a:t>, Mg, Zn, </a:t>
            </a:r>
            <a:r>
              <a:rPr lang="en-AU" sz="3400" dirty="0" err="1">
                <a:solidFill>
                  <a:schemeClr val="tx1"/>
                </a:solidFill>
                <a:latin typeface="Palatino Linotype" pitchFamily="18" charset="0"/>
              </a:rPr>
              <a:t>Mn</a:t>
            </a:r>
            <a:r>
              <a:rPr lang="en-AU" sz="3400" dirty="0">
                <a:solidFill>
                  <a:schemeClr val="tx1"/>
                </a:solidFill>
                <a:latin typeface="Palatino Linotype" pitchFamily="18" charset="0"/>
              </a:rPr>
              <a:t>, Cu, Fe, B, and Al, CEC, and </a:t>
            </a:r>
            <a:r>
              <a:rPr lang="en-AU" sz="3400" dirty="0" smtClean="0">
                <a:solidFill>
                  <a:schemeClr val="tx1"/>
                </a:solidFill>
                <a:latin typeface="Palatino Linotype" pitchFamily="18" charset="0"/>
              </a:rPr>
              <a:t>SOC.  Total SOC and N contents will be determined using dry combustion. Fields with a history of liming or those on calcareous soils will be treated with acid to account for carbonates. Density based fractionation of SOC will be conducted at 1.85 g cm</a:t>
            </a:r>
            <a:r>
              <a:rPr lang="en-AU" sz="3400" baseline="30000" dirty="0" smtClean="0">
                <a:solidFill>
                  <a:schemeClr val="tx1"/>
                </a:solidFill>
                <a:latin typeface="Palatino Linotype" pitchFamily="18" charset="0"/>
              </a:rPr>
              <a:t>-3</a:t>
            </a:r>
            <a:r>
              <a:rPr lang="en-AU" sz="3400" dirty="0" smtClean="0">
                <a:solidFill>
                  <a:schemeClr val="tx1"/>
                </a:solidFill>
                <a:latin typeface="Palatino Linotype" pitchFamily="18" charset="0"/>
              </a:rPr>
              <a:t> using sodium </a:t>
            </a:r>
            <a:r>
              <a:rPr lang="en-AU" sz="3400" dirty="0" err="1" smtClean="0">
                <a:solidFill>
                  <a:schemeClr val="tx1"/>
                </a:solidFill>
                <a:latin typeface="Palatino Linotype" pitchFamily="18" charset="0"/>
              </a:rPr>
              <a:t>polytungstate</a:t>
            </a:r>
            <a:r>
              <a:rPr lang="en-AU" sz="3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AU" sz="3400" dirty="0" smtClean="0">
                <a:solidFill>
                  <a:schemeClr val="tx1"/>
                </a:solidFill>
                <a:latin typeface="Palatino Linotype" pitchFamily="18" charset="0"/>
              </a:rPr>
              <a:t>(Six </a:t>
            </a:r>
            <a:r>
              <a:rPr lang="en-AU" sz="3400" i="1" dirty="0">
                <a:solidFill>
                  <a:schemeClr val="tx1"/>
                </a:solidFill>
                <a:latin typeface="Palatino Linotype" pitchFamily="18" charset="0"/>
              </a:rPr>
              <a:t>et al</a:t>
            </a:r>
            <a:r>
              <a:rPr lang="en-AU" sz="3400" i="1" dirty="0" smtClean="0">
                <a:solidFill>
                  <a:schemeClr val="tx1"/>
                </a:solidFill>
                <a:latin typeface="Palatino Linotype" pitchFamily="18" charset="0"/>
              </a:rPr>
              <a:t>.</a:t>
            </a:r>
            <a:r>
              <a:rPr lang="en-AU" sz="3400" dirty="0" smtClean="0">
                <a:solidFill>
                  <a:schemeClr val="tx1"/>
                </a:solidFill>
                <a:latin typeface="Palatino Linotype" pitchFamily="18" charset="0"/>
              </a:rPr>
              <a:t>, 1998) at Time 0 and after three years.</a:t>
            </a:r>
            <a:endParaRPr lang="en-US" sz="3400" dirty="0" smtClean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65869" y="33751883"/>
            <a:ext cx="6545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Myriad Pro" pitchFamily="34" charset="0"/>
              </a:rPr>
              <a:t>Three-dimensional field map of </a:t>
            </a:r>
            <a:r>
              <a:rPr lang="en-US" sz="2400" dirty="0" err="1" smtClean="0">
                <a:latin typeface="Myriad Pro" pitchFamily="34" charset="0"/>
              </a:rPr>
              <a:t>Thumka</a:t>
            </a:r>
            <a:r>
              <a:rPr lang="en-US" sz="2400" dirty="0" smtClean="0">
                <a:latin typeface="Myriad Pro" pitchFamily="34" charset="0"/>
              </a:rPr>
              <a:t>, Nepal</a:t>
            </a:r>
            <a:endParaRPr lang="en-US" sz="2400" dirty="0">
              <a:latin typeface="Myriad Pro" pitchFamily="34" charset="0"/>
            </a:endParaRPr>
          </a:p>
        </p:txBody>
      </p:sp>
      <p:pic>
        <p:nvPicPr>
          <p:cNvPr id="16" name="Picture 10" descr="C:\Users\mulvamj\Desktop\Photos\IMG_6568.JPG"/>
          <p:cNvPicPr>
            <a:picLocks noChangeAspect="1" noChangeArrowheads="1"/>
          </p:cNvPicPr>
          <p:nvPr/>
        </p:nvPicPr>
        <p:blipFill>
          <a:blip r:embed="rId4" cstate="print"/>
          <a:srcRect r="28440"/>
          <a:stretch>
            <a:fillRect/>
          </a:stretch>
        </p:blipFill>
        <p:spPr bwMode="auto">
          <a:xfrm>
            <a:off x="12742069" y="23080494"/>
            <a:ext cx="4779353" cy="5009660"/>
          </a:xfrm>
          <a:prstGeom prst="rect">
            <a:avLst/>
          </a:prstGeom>
          <a:ln w="3810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12602458" y="28129215"/>
            <a:ext cx="5283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Myriad Pro" pitchFamily="34" charset="0"/>
              </a:rPr>
              <a:t>Demonstrating clinometer use in Nepal</a:t>
            </a:r>
            <a:endParaRPr lang="en-US" sz="2400" dirty="0">
              <a:latin typeface="Myriad Pro" pitchFamily="34" charset="0"/>
            </a:endParaRPr>
          </a:p>
        </p:txBody>
      </p:sp>
      <p:pic>
        <p:nvPicPr>
          <p:cNvPr id="21" name="Picture 7" descr="C:\Users\mulvamj\Desktop\Lesotho\Batch3\IMG_51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86169" y="23104480"/>
            <a:ext cx="5473188" cy="72973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19997317" y="30452947"/>
            <a:ext cx="3564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latin typeface="Myriad Pro" pitchFamily="34" charset="0"/>
              </a:rPr>
              <a:t>Collecting bulk density </a:t>
            </a:r>
            <a:br>
              <a:rPr lang="en-US" sz="2400" dirty="0" smtClean="0">
                <a:latin typeface="Myriad Pro" pitchFamily="34" charset="0"/>
              </a:rPr>
            </a:br>
            <a:r>
              <a:rPr lang="en-US" sz="2400" dirty="0" smtClean="0">
                <a:latin typeface="Myriad Pro" pitchFamily="34" charset="0"/>
              </a:rPr>
              <a:t>samples in Roma, Lesotho</a:t>
            </a:r>
            <a:endParaRPr lang="en-US" sz="2400" dirty="0">
              <a:latin typeface="Myriad Pro" pitchFamily="34" charset="0"/>
            </a:endParaRPr>
          </a:p>
        </p:txBody>
      </p:sp>
      <p:pic>
        <p:nvPicPr>
          <p:cNvPr id="24" name="Picture 12" descr="C:\Users\mulvamj\Desktop\Mulvaney\Photos\Ecuador selected photos\IMG_53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5271" y="10913269"/>
            <a:ext cx="7274560" cy="54559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TextBox 24"/>
          <p:cNvSpPr txBox="1"/>
          <p:nvPr/>
        </p:nvSpPr>
        <p:spPr>
          <a:xfrm>
            <a:off x="630441" y="16528022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Myriad Pro" pitchFamily="34" charset="0"/>
              </a:rPr>
              <a:t>Discussing CA treatments in Ecuador</a:t>
            </a:r>
            <a:endParaRPr lang="en-US" sz="2400" dirty="0">
              <a:latin typeface="Myriad Pro" pitchFamily="34" charset="0"/>
            </a:endParaRPr>
          </a:p>
        </p:txBody>
      </p:sp>
      <p:pic>
        <p:nvPicPr>
          <p:cNvPr id="1026" name="Picture 2" descr="C:\Users\mulvamj\Desktop\Cambodia photos\IMG_632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13"/>
          <a:stretch/>
        </p:blipFill>
        <p:spPr bwMode="auto">
          <a:xfrm>
            <a:off x="3735612" y="17406686"/>
            <a:ext cx="7688643" cy="4894971"/>
          </a:xfrm>
          <a:prstGeom prst="rect">
            <a:avLst/>
          </a:prstGeom>
          <a:noFill/>
          <a:ln w="38100" cap="sq">
            <a:solidFill>
              <a:schemeClr val="tx1"/>
            </a:solidFill>
            <a:miter lim="800000"/>
          </a:ln>
          <a:effectLst>
            <a:outerShdw blurRad="50800" dist="38100" dir="2700000" algn="ctr" rotWithShape="0">
              <a:schemeClr val="tx1">
                <a:alpha val="43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733231" y="22383866"/>
            <a:ext cx="7282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i="1" dirty="0" err="1" smtClean="0">
                <a:latin typeface="Myriad Pro" pitchFamily="34" charset="0"/>
              </a:rPr>
              <a:t>Stylosanthes</a:t>
            </a:r>
            <a:r>
              <a:rPr lang="en-US" sz="2400" i="1" dirty="0" smtClean="0">
                <a:latin typeface="Myriad Pro" pitchFamily="34" charset="0"/>
              </a:rPr>
              <a:t> </a:t>
            </a:r>
            <a:r>
              <a:rPr lang="en-US" sz="2400" i="1" dirty="0" err="1" smtClean="0">
                <a:latin typeface="Myriad Pro" pitchFamily="34" charset="0"/>
              </a:rPr>
              <a:t>guianensis</a:t>
            </a:r>
            <a:r>
              <a:rPr lang="en-US" sz="2400" i="1" dirty="0" smtClean="0">
                <a:latin typeface="Myriad Pro" pitchFamily="34" charset="0"/>
              </a:rPr>
              <a:t> </a:t>
            </a:r>
            <a:r>
              <a:rPr lang="en-US" sz="2400" dirty="0" smtClean="0">
                <a:latin typeface="Myriad Pro" pitchFamily="34" charset="0"/>
              </a:rPr>
              <a:t>cover crop residue in Cambodia</a:t>
            </a:r>
            <a:endParaRPr lang="en-US" sz="2400" dirty="0">
              <a:latin typeface="Myriad Pro" pitchFamily="34" charset="0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8" cstate="print">
            <a:lum contrast="30000"/>
          </a:blip>
          <a:srcRect b="5311"/>
          <a:stretch>
            <a:fillRect/>
          </a:stretch>
        </p:blipFill>
        <p:spPr bwMode="auto">
          <a:xfrm>
            <a:off x="12742069" y="28803348"/>
            <a:ext cx="7086600" cy="48532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35257" y="22648856"/>
            <a:ext cx="11889656" cy="13742224"/>
          </a:xfrm>
          <a:prstGeom prst="rect">
            <a:avLst/>
          </a:prstGeom>
          <a:noFill/>
          <a:ln>
            <a:noFill/>
          </a:ln>
        </p:spPr>
        <p:txBody>
          <a:bodyPr wrap="square" lIns="365760" tIns="182880" rIns="365760" bIns="182880" rtlCol="0">
            <a:spAutoFit/>
          </a:bodyPr>
          <a:lstStyle/>
          <a:p>
            <a:r>
              <a:rPr lang="en-US" sz="7000" dirty="0" smtClean="0">
                <a:latin typeface="Myriad Pro" pitchFamily="34" charset="0"/>
              </a:rPr>
              <a:t>Introduction</a:t>
            </a:r>
            <a:endParaRPr lang="en-US" sz="7000" dirty="0">
              <a:latin typeface="Myriad Pro" pitchFamily="34" charset="0"/>
            </a:endParaRPr>
          </a:p>
          <a:p>
            <a:pPr algn="just"/>
            <a:r>
              <a:rPr lang="en-US" sz="3100" dirty="0">
                <a:latin typeface="Palatino Linotype" pitchFamily="18" charset="0"/>
              </a:rPr>
              <a:t>During this 5-year phase, SANREM CRSP aims to determine the biophysical and socioeconomic potential of CA in 13 developing countries. Four Cross-Cutting Research Activities (CCRAs) integrate research across all 13 countries: Economic and Impact Analysis, Gendered Knowledge, Technology Networks, and Soil Quality and Carbon Sequestration.</a:t>
            </a:r>
          </a:p>
          <a:p>
            <a:pPr algn="just"/>
            <a:endParaRPr lang="en-US" sz="3100" dirty="0">
              <a:latin typeface="Palatino Linotype" pitchFamily="18" charset="0"/>
            </a:endParaRPr>
          </a:p>
          <a:p>
            <a:pPr algn="just"/>
            <a:r>
              <a:rPr lang="en-US" sz="3100" dirty="0">
                <a:latin typeface="Palatino Linotype" pitchFamily="18" charset="0"/>
              </a:rPr>
              <a:t>Soil organic carbon (SOC) serves as an indicator of soil quality and fertility. </a:t>
            </a:r>
            <a:r>
              <a:rPr lang="en-AU" sz="3100" dirty="0">
                <a:latin typeface="Palatino Linotype" pitchFamily="18" charset="0"/>
              </a:rPr>
              <a:t>It is generally observed that CA increases SOC under mechanized agriculture in the developed world (West and Post, 2003), but it is unclear if such increases are feasible for </a:t>
            </a:r>
            <a:r>
              <a:rPr lang="en-AU" sz="3100" dirty="0" err="1">
                <a:latin typeface="Palatino Linotype" pitchFamily="18" charset="0"/>
              </a:rPr>
              <a:t>dryland</a:t>
            </a:r>
            <a:r>
              <a:rPr lang="en-AU" sz="3100" dirty="0">
                <a:latin typeface="Palatino Linotype" pitchFamily="18" charset="0"/>
              </a:rPr>
              <a:t> smallholders growing staple crops in the developing world (</a:t>
            </a:r>
            <a:r>
              <a:rPr lang="en-AU" sz="3100" dirty="0" err="1">
                <a:latin typeface="Palatino Linotype" pitchFamily="18" charset="0"/>
              </a:rPr>
              <a:t>Govaerts</a:t>
            </a:r>
            <a:r>
              <a:rPr lang="en-AU" sz="3100" dirty="0">
                <a:latin typeface="Palatino Linotype" pitchFamily="18" charset="0"/>
              </a:rPr>
              <a:t> </a:t>
            </a:r>
            <a:r>
              <a:rPr lang="en-AU" sz="3100" i="1" dirty="0">
                <a:latin typeface="Palatino Linotype" pitchFamily="18" charset="0"/>
              </a:rPr>
              <a:t>et al.</a:t>
            </a:r>
            <a:r>
              <a:rPr lang="en-AU" sz="3100" dirty="0">
                <a:latin typeface="Palatino Linotype" pitchFamily="18" charset="0"/>
              </a:rPr>
              <a:t>, 2009). Coordination of soil and agronomic investigations among all 13 countries before and after implementing CA is critical to measuring resulting changes in soil fertility and C sequestration.</a:t>
            </a:r>
            <a:r>
              <a:rPr lang="en-US" sz="3100" dirty="0">
                <a:latin typeface="Palatino Linotype" pitchFamily="18" charset="0"/>
              </a:rPr>
              <a:t> The objectives of the Soils CCRA are to:</a:t>
            </a:r>
          </a:p>
          <a:p>
            <a:pPr marL="914400" lvl="0" indent="-914400" algn="just">
              <a:buFont typeface="+mj-lt"/>
              <a:buAutoNum type="arabicPeriod"/>
            </a:pPr>
            <a:r>
              <a:rPr lang="en-US" sz="3100" dirty="0">
                <a:latin typeface="Palatino Linotype" pitchFamily="18" charset="0"/>
              </a:rPr>
              <a:t>Quantify SOC in host-country project sites before and after CA implementation.</a:t>
            </a:r>
          </a:p>
          <a:p>
            <a:pPr marL="914400" lvl="0" indent="-914400" algn="just">
              <a:buFont typeface="+mj-lt"/>
              <a:buAutoNum type="arabicPeriod"/>
            </a:pPr>
            <a:r>
              <a:rPr lang="en-US" sz="3100" dirty="0">
                <a:latin typeface="Palatino Linotype" pitchFamily="18" charset="0"/>
              </a:rPr>
              <a:t>Identify CA cropping systems or biophysical elements that improve soil fertility.</a:t>
            </a:r>
          </a:p>
          <a:p>
            <a:pPr marL="914400" lvl="0" indent="-914400" algn="just">
              <a:buFont typeface="+mj-lt"/>
              <a:buAutoNum type="arabicPeriod"/>
            </a:pPr>
            <a:r>
              <a:rPr lang="en-US" sz="3100" dirty="0">
                <a:latin typeface="Palatino Linotype" pitchFamily="18" charset="0"/>
              </a:rPr>
              <a:t>Relate increased soil fertility to site-specific socio-economic environments.</a:t>
            </a:r>
          </a:p>
          <a:p>
            <a:endParaRPr lang="en-US" dirty="0"/>
          </a:p>
        </p:txBody>
      </p:sp>
      <p:pic>
        <p:nvPicPr>
          <p:cNvPr id="4" name="Picture 2" descr="C:\Users\mulvamj\Desktop\Lesotho\Batch2\IMG_4819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15" r="9746" b="20835"/>
          <a:stretch/>
        </p:blipFill>
        <p:spPr bwMode="auto">
          <a:xfrm>
            <a:off x="25199975" y="23786872"/>
            <a:ext cx="9372600" cy="430328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</a:ln>
          <a:effectLst>
            <a:outerShdw blurRad="50800" dist="38100" dir="2700000" algn="tl" rotWithShape="0">
              <a:prstClr val="black">
                <a:alpha val="4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5086469" y="28090154"/>
            <a:ext cx="937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Myriad Pro" pitchFamily="34" charset="0"/>
              </a:rPr>
              <a:t>Transplanting </a:t>
            </a:r>
            <a:r>
              <a:rPr lang="en-US" sz="2400" i="1" dirty="0" err="1" smtClean="0">
                <a:latin typeface="Myriad Pro" pitchFamily="34" charset="0"/>
              </a:rPr>
              <a:t>Brassicaceae</a:t>
            </a:r>
            <a:r>
              <a:rPr lang="en-US" sz="2400" dirty="0" smtClean="0">
                <a:latin typeface="Myriad Pro" pitchFamily="34" charset="0"/>
              </a:rPr>
              <a:t> using minimum tillage in </a:t>
            </a:r>
            <a:r>
              <a:rPr lang="en-US" sz="2400" dirty="0" err="1" smtClean="0">
                <a:latin typeface="Myriad Pro" pitchFamily="34" charset="0"/>
              </a:rPr>
              <a:t>Matphutseng</a:t>
            </a:r>
            <a:r>
              <a:rPr lang="en-US" sz="2400" dirty="0" smtClean="0">
                <a:latin typeface="Myriad Pro" pitchFamily="34" charset="0"/>
              </a:rPr>
              <a:t>, Lesotho</a:t>
            </a:r>
            <a:endParaRPr lang="en-US" sz="2400" dirty="0">
              <a:latin typeface="Myriad Pro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41" y="3369469"/>
            <a:ext cx="6190612" cy="1330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1128</Words>
  <Application>Microsoft Office PowerPoint</Application>
  <PresentationFormat>Custom</PresentationFormat>
  <Paragraphs>51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Can conservation agriculture improve soil quality  and sequester carbon in the short term for dryland smallholders in the developing world?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</dc:creator>
  <cp:lastModifiedBy>Mike Mulvaney</cp:lastModifiedBy>
  <cp:revision>156</cp:revision>
  <cp:lastPrinted>2011-09-07T12:43:04Z</cp:lastPrinted>
  <dcterms:created xsi:type="dcterms:W3CDTF">2011-04-28T15:46:37Z</dcterms:created>
  <dcterms:modified xsi:type="dcterms:W3CDTF">2011-09-08T13:06:21Z</dcterms:modified>
</cp:coreProperties>
</file>