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y="6858000" cx="12192000"/>
  <p:notesSz cx="6858000" cy="9144000"/>
  <p:embeddedFontLst>
    <p:embeddedFont>
      <p:font typeface="Raleway"/>
      <p:regular r:id="rId22"/>
      <p:bold r:id="rId23"/>
      <p:italic r:id="rId24"/>
      <p:boldItalic r:id="rId25"/>
    </p:embeddedFont>
    <p:embeddedFont>
      <p:font typeface="Source Sans Pro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0" roundtripDataSignature="AMtx7miPPohVNHZPPDk1gFWl950OxiiR0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Raleway-regular.fntdata"/><Relationship Id="rId21" Type="http://schemas.openxmlformats.org/officeDocument/2006/relationships/slide" Target="slides/slide17.xml"/><Relationship Id="rId24" Type="http://schemas.openxmlformats.org/officeDocument/2006/relationships/font" Target="fonts/Raleway-italic.fntdata"/><Relationship Id="rId23" Type="http://schemas.openxmlformats.org/officeDocument/2006/relationships/font" Target="fonts/Raleway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SourceSansPro-regular.fntdata"/><Relationship Id="rId25" Type="http://schemas.openxmlformats.org/officeDocument/2006/relationships/font" Target="fonts/Raleway-boldItalic.fntdata"/><Relationship Id="rId28" Type="http://schemas.openxmlformats.org/officeDocument/2006/relationships/font" Target="fonts/SourceSansPro-italic.fntdata"/><Relationship Id="rId27" Type="http://schemas.openxmlformats.org/officeDocument/2006/relationships/font" Target="fonts/SourceSansPro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SourceSansPro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0" Type="http://customschemas.google.com/relationships/presentationmetadata" Target="meta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126e31b00f1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g126e31b00f1_0_5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1b700d826e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g11b700d826e_1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126e31b00f1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g126e31b00f1_0_10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126e31b00f1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g126e31b00f1_0_1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126e31b00f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g126e31b00f1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2773281050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12773281050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26e31b00f1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126e31b00f1_0_13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4"/>
          <p:cNvSpPr txBox="1"/>
          <p:nvPr>
            <p:ph type="ctrTitle"/>
          </p:nvPr>
        </p:nvSpPr>
        <p:spPr>
          <a:xfrm>
            <a:off x="517870" y="978408"/>
            <a:ext cx="5021183" cy="507422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14"/>
          <p:cNvSpPr txBox="1"/>
          <p:nvPr>
            <p:ph idx="1" type="subTitle"/>
          </p:nvPr>
        </p:nvSpPr>
        <p:spPr>
          <a:xfrm>
            <a:off x="6662167" y="3602038"/>
            <a:ext cx="5021183" cy="22445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i="1" sz="2200"/>
            </a:lvl1pPr>
            <a:lvl2pPr lvl="1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5" name="Google Shape;15;p14"/>
          <p:cNvSpPr txBox="1"/>
          <p:nvPr>
            <p:ph idx="10" type="dt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4"/>
          <p:cNvSpPr txBox="1"/>
          <p:nvPr>
            <p:ph idx="11" type="ftr"/>
          </p:nvPr>
        </p:nvSpPr>
        <p:spPr>
          <a:xfrm>
            <a:off x="517870" y="9771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4"/>
          <p:cNvSpPr txBox="1"/>
          <p:nvPr>
            <p:ph idx="12" type="sldNum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" name="Google Shape;18;p14"/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3"/>
          <p:cNvSpPr txBox="1"/>
          <p:nvPr>
            <p:ph type="title"/>
          </p:nvPr>
        </p:nvSpPr>
        <p:spPr>
          <a:xfrm>
            <a:off x="517870" y="978408"/>
            <a:ext cx="5021182" cy="48704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3"/>
          <p:cNvSpPr txBox="1"/>
          <p:nvPr>
            <p:ph idx="1" type="body"/>
          </p:nvPr>
        </p:nvSpPr>
        <p:spPr>
          <a:xfrm rot="5400000">
            <a:off x="6737530" y="893901"/>
            <a:ext cx="4870457" cy="50211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6" name="Google Shape;76;p23"/>
          <p:cNvSpPr txBox="1"/>
          <p:nvPr>
            <p:ph idx="10" type="dt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3"/>
          <p:cNvSpPr txBox="1"/>
          <p:nvPr>
            <p:ph idx="11" type="ftr"/>
          </p:nvPr>
        </p:nvSpPr>
        <p:spPr>
          <a:xfrm>
            <a:off x="517870" y="9771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3"/>
          <p:cNvSpPr txBox="1"/>
          <p:nvPr>
            <p:ph idx="12" type="sldNum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showMasterSp="0" type="vertTitleAndTx">
  <p:cSld name="VERTICAL_TITLE_AND_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4"/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rgbClr val="DEDEDE">
              <a:alpha val="6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24"/>
          <p:cNvSpPr txBox="1"/>
          <p:nvPr>
            <p:ph type="title"/>
          </p:nvPr>
        </p:nvSpPr>
        <p:spPr>
          <a:xfrm rot="5400000">
            <a:off x="6689685" y="969274"/>
            <a:ext cx="4956928" cy="5011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4"/>
          <p:cNvSpPr txBox="1"/>
          <p:nvPr>
            <p:ph idx="1" type="body"/>
          </p:nvPr>
        </p:nvSpPr>
        <p:spPr>
          <a:xfrm rot="5400000">
            <a:off x="549997" y="964664"/>
            <a:ext cx="4956928" cy="50211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24"/>
          <p:cNvSpPr txBox="1"/>
          <p:nvPr>
            <p:ph idx="10" type="dt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4"/>
          <p:cNvSpPr txBox="1"/>
          <p:nvPr>
            <p:ph idx="11" type="ftr"/>
          </p:nvPr>
        </p:nvSpPr>
        <p:spPr>
          <a:xfrm>
            <a:off x="517870" y="9771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24"/>
          <p:cNvSpPr txBox="1"/>
          <p:nvPr>
            <p:ph idx="12" type="sldNum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6" name="Google Shape;86;p24"/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5"/>
          <p:cNvSpPr txBox="1"/>
          <p:nvPr>
            <p:ph type="title"/>
          </p:nvPr>
        </p:nvSpPr>
        <p:spPr>
          <a:xfrm>
            <a:off x="517870" y="978408"/>
            <a:ext cx="5021182" cy="48704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5"/>
          <p:cNvSpPr txBox="1"/>
          <p:nvPr>
            <p:ph idx="1" type="body"/>
          </p:nvPr>
        </p:nvSpPr>
        <p:spPr>
          <a:xfrm>
            <a:off x="6662168" y="969264"/>
            <a:ext cx="5021182" cy="48704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" name="Google Shape;22;p15"/>
          <p:cNvSpPr txBox="1"/>
          <p:nvPr>
            <p:ph idx="10" type="dt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5"/>
          <p:cNvSpPr txBox="1"/>
          <p:nvPr>
            <p:ph idx="11" type="ftr"/>
          </p:nvPr>
        </p:nvSpPr>
        <p:spPr>
          <a:xfrm>
            <a:off x="517870" y="9771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5"/>
          <p:cNvSpPr txBox="1"/>
          <p:nvPr>
            <p:ph idx="12" type="sldNum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6"/>
          <p:cNvSpPr txBox="1"/>
          <p:nvPr>
            <p:ph type="title"/>
          </p:nvPr>
        </p:nvSpPr>
        <p:spPr>
          <a:xfrm>
            <a:off x="517870" y="978408"/>
            <a:ext cx="5020056" cy="48709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6"/>
          <p:cNvSpPr txBox="1"/>
          <p:nvPr>
            <p:ph idx="1" type="body"/>
          </p:nvPr>
        </p:nvSpPr>
        <p:spPr>
          <a:xfrm>
            <a:off x="6662167" y="3566639"/>
            <a:ext cx="5021183" cy="227997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i="1" sz="22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8" name="Google Shape;28;p16"/>
          <p:cNvSpPr txBox="1"/>
          <p:nvPr>
            <p:ph idx="10" type="dt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6"/>
          <p:cNvSpPr txBox="1"/>
          <p:nvPr>
            <p:ph idx="11" type="ftr"/>
          </p:nvPr>
        </p:nvSpPr>
        <p:spPr>
          <a:xfrm>
            <a:off x="517870" y="9771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6"/>
          <p:cNvSpPr txBox="1"/>
          <p:nvPr>
            <p:ph idx="12" type="sldNum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7"/>
          <p:cNvSpPr txBox="1"/>
          <p:nvPr>
            <p:ph type="title"/>
          </p:nvPr>
        </p:nvSpPr>
        <p:spPr>
          <a:xfrm>
            <a:off x="517870" y="978408"/>
            <a:ext cx="5021182" cy="52076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7"/>
          <p:cNvSpPr txBox="1"/>
          <p:nvPr>
            <p:ph idx="1" type="body"/>
          </p:nvPr>
        </p:nvSpPr>
        <p:spPr>
          <a:xfrm>
            <a:off x="6063049" y="969264"/>
            <a:ext cx="5290751" cy="25551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17"/>
          <p:cNvSpPr txBox="1"/>
          <p:nvPr>
            <p:ph idx="2" type="body"/>
          </p:nvPr>
        </p:nvSpPr>
        <p:spPr>
          <a:xfrm>
            <a:off x="6063049" y="3621849"/>
            <a:ext cx="5290751" cy="25551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" name="Google Shape;35;p17"/>
          <p:cNvSpPr txBox="1"/>
          <p:nvPr>
            <p:ph idx="10" type="dt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7"/>
          <p:cNvSpPr txBox="1"/>
          <p:nvPr>
            <p:ph idx="11" type="ftr"/>
          </p:nvPr>
        </p:nvSpPr>
        <p:spPr>
          <a:xfrm>
            <a:off x="517870" y="9771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7"/>
          <p:cNvSpPr txBox="1"/>
          <p:nvPr>
            <p:ph idx="12" type="sldNum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showMasterSp="0" type="twoTxTwoObj">
  <p:cSld name="TWO_OBJECTS_WITH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8"/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rgbClr val="DEDEDE">
              <a:alpha val="4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800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18"/>
          <p:cNvSpPr/>
          <p:nvPr/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800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18"/>
          <p:cNvSpPr txBox="1"/>
          <p:nvPr>
            <p:ph type="title"/>
          </p:nvPr>
        </p:nvSpPr>
        <p:spPr>
          <a:xfrm>
            <a:off x="517869" y="978119"/>
            <a:ext cx="11165481" cy="10730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8"/>
          <p:cNvSpPr txBox="1"/>
          <p:nvPr>
            <p:ph idx="1" type="body"/>
          </p:nvPr>
        </p:nvSpPr>
        <p:spPr>
          <a:xfrm>
            <a:off x="517870" y="2178908"/>
            <a:ext cx="5020056" cy="65490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b="0" i="1" sz="2200"/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8"/>
          <p:cNvSpPr txBox="1"/>
          <p:nvPr>
            <p:ph idx="2" type="body"/>
          </p:nvPr>
        </p:nvSpPr>
        <p:spPr>
          <a:xfrm>
            <a:off x="517870" y="2876085"/>
            <a:ext cx="5020056" cy="33228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18"/>
          <p:cNvSpPr txBox="1"/>
          <p:nvPr>
            <p:ph idx="3" type="body"/>
          </p:nvPr>
        </p:nvSpPr>
        <p:spPr>
          <a:xfrm>
            <a:off x="6662168" y="2178908"/>
            <a:ext cx="5021182" cy="65490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b="0" i="1" sz="2200"/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8"/>
          <p:cNvSpPr txBox="1"/>
          <p:nvPr>
            <p:ph idx="4" type="body"/>
          </p:nvPr>
        </p:nvSpPr>
        <p:spPr>
          <a:xfrm>
            <a:off x="6662168" y="2876085"/>
            <a:ext cx="5021182" cy="33228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18"/>
          <p:cNvSpPr txBox="1"/>
          <p:nvPr>
            <p:ph idx="10" type="dt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8"/>
          <p:cNvSpPr txBox="1"/>
          <p:nvPr>
            <p:ph idx="11" type="ftr"/>
          </p:nvPr>
        </p:nvSpPr>
        <p:spPr>
          <a:xfrm>
            <a:off x="517870" y="9771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8"/>
          <p:cNvSpPr txBox="1"/>
          <p:nvPr>
            <p:ph idx="12" type="sldNum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9"/>
          <p:cNvSpPr txBox="1"/>
          <p:nvPr>
            <p:ph type="title"/>
          </p:nvPr>
        </p:nvSpPr>
        <p:spPr>
          <a:xfrm>
            <a:off x="517870" y="978408"/>
            <a:ext cx="5021182" cy="48704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9"/>
          <p:cNvSpPr txBox="1"/>
          <p:nvPr>
            <p:ph idx="10" type="dt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9"/>
          <p:cNvSpPr txBox="1"/>
          <p:nvPr>
            <p:ph idx="11" type="ftr"/>
          </p:nvPr>
        </p:nvSpPr>
        <p:spPr>
          <a:xfrm>
            <a:off x="517870" y="9771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9"/>
          <p:cNvSpPr txBox="1"/>
          <p:nvPr>
            <p:ph idx="12" type="sldNum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0"/>
          <p:cNvSpPr txBox="1"/>
          <p:nvPr>
            <p:ph idx="10" type="dt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0"/>
          <p:cNvSpPr txBox="1"/>
          <p:nvPr>
            <p:ph idx="11" type="ftr"/>
          </p:nvPr>
        </p:nvSpPr>
        <p:spPr>
          <a:xfrm>
            <a:off x="517870" y="9771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0"/>
          <p:cNvSpPr txBox="1"/>
          <p:nvPr>
            <p:ph idx="12" type="sldNum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1"/>
          <p:cNvSpPr txBox="1"/>
          <p:nvPr>
            <p:ph type="title"/>
          </p:nvPr>
        </p:nvSpPr>
        <p:spPr>
          <a:xfrm>
            <a:off x="517870" y="978408"/>
            <a:ext cx="5020948" cy="22706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1"/>
          <p:cNvSpPr txBox="1"/>
          <p:nvPr>
            <p:ph idx="1" type="body"/>
          </p:nvPr>
        </p:nvSpPr>
        <p:spPr>
          <a:xfrm>
            <a:off x="6653182" y="987423"/>
            <a:ext cx="5020948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3pPr>
            <a:lvl4pPr indent="-3175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21"/>
          <p:cNvSpPr txBox="1"/>
          <p:nvPr>
            <p:ph idx="2" type="body"/>
          </p:nvPr>
        </p:nvSpPr>
        <p:spPr>
          <a:xfrm>
            <a:off x="517870" y="3361038"/>
            <a:ext cx="5020948" cy="25079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0" i="1" sz="2400"/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21"/>
          <p:cNvSpPr txBox="1"/>
          <p:nvPr>
            <p:ph idx="10" type="dt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1"/>
          <p:cNvSpPr txBox="1"/>
          <p:nvPr>
            <p:ph idx="11" type="ftr"/>
          </p:nvPr>
        </p:nvSpPr>
        <p:spPr>
          <a:xfrm>
            <a:off x="517870" y="9771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1"/>
          <p:cNvSpPr txBox="1"/>
          <p:nvPr>
            <p:ph idx="12" type="sldNum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2"/>
          <p:cNvSpPr txBox="1"/>
          <p:nvPr>
            <p:ph type="title"/>
          </p:nvPr>
        </p:nvSpPr>
        <p:spPr>
          <a:xfrm>
            <a:off x="517870" y="978408"/>
            <a:ext cx="5020948" cy="22706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2"/>
          <p:cNvSpPr/>
          <p:nvPr>
            <p:ph idx="2" type="pic"/>
          </p:nvPr>
        </p:nvSpPr>
        <p:spPr>
          <a:xfrm>
            <a:off x="6662168" y="987425"/>
            <a:ext cx="5027005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2"/>
          <p:cNvSpPr txBox="1"/>
          <p:nvPr>
            <p:ph idx="1" type="body"/>
          </p:nvPr>
        </p:nvSpPr>
        <p:spPr>
          <a:xfrm>
            <a:off x="517870" y="3340442"/>
            <a:ext cx="5020948" cy="25285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b="0" i="1" sz="2200"/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22"/>
          <p:cNvSpPr txBox="1"/>
          <p:nvPr>
            <p:ph idx="10" type="dt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2"/>
          <p:cNvSpPr txBox="1"/>
          <p:nvPr>
            <p:ph idx="11" type="ftr"/>
          </p:nvPr>
        </p:nvSpPr>
        <p:spPr>
          <a:xfrm>
            <a:off x="517870" y="9771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2"/>
          <p:cNvSpPr txBox="1"/>
          <p:nvPr>
            <p:ph idx="12" type="sldNum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72" name="Google Shape;72;p22"/>
          <p:cNvCxnSpPr/>
          <p:nvPr/>
        </p:nvCxnSpPr>
        <p:spPr>
          <a:xfrm>
            <a:off x="11689174" y="2172428"/>
            <a:ext cx="0" cy="3354741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3"/>
          <p:cNvSpPr txBox="1"/>
          <p:nvPr>
            <p:ph type="title"/>
          </p:nvPr>
        </p:nvSpPr>
        <p:spPr>
          <a:xfrm>
            <a:off x="517870" y="978408"/>
            <a:ext cx="5021182" cy="48704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  <a:defRPr b="1" i="0" sz="5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3"/>
          <p:cNvSpPr txBox="1"/>
          <p:nvPr>
            <p:ph idx="1" type="body"/>
          </p:nvPr>
        </p:nvSpPr>
        <p:spPr>
          <a:xfrm>
            <a:off x="6662168" y="969264"/>
            <a:ext cx="5021182" cy="48704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3"/>
          <p:cNvSpPr txBox="1"/>
          <p:nvPr>
            <p:ph idx="10" type="dt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3"/>
          <p:cNvSpPr txBox="1"/>
          <p:nvPr>
            <p:ph idx="11" type="ftr"/>
          </p:nvPr>
        </p:nvSpPr>
        <p:spPr>
          <a:xfrm>
            <a:off x="517870" y="9771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3"/>
          <p:cNvSpPr txBox="1"/>
          <p:nvPr>
            <p:ph idx="12" type="sldNum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" name="Google Shape;11;p13"/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gif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1.png"/><Relationship Id="rId4" Type="http://schemas.openxmlformats.org/officeDocument/2006/relationships/image" Target="../media/image1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3.png"/><Relationship Id="rId4" Type="http://schemas.openxmlformats.org/officeDocument/2006/relationships/image" Target="../media/image22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"/>
          <p:cNvSpPr txBox="1"/>
          <p:nvPr>
            <p:ph type="ctrTitle"/>
          </p:nvPr>
        </p:nvSpPr>
        <p:spPr>
          <a:xfrm>
            <a:off x="517870" y="978408"/>
            <a:ext cx="5021182" cy="23342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Raleway"/>
              <a:buNone/>
            </a:pPr>
            <a:r>
              <a:rPr b="1" i="0" lang="en-US" sz="5300" u="none" strike="noStrik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US Cyber </a:t>
            </a:r>
            <a:br>
              <a:rPr b="0" lang="en-US" sz="15300"/>
            </a:br>
            <a:r>
              <a:rPr b="1" i="0" lang="en-US" sz="5300" u="none" strike="noStrik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Range Website</a:t>
            </a:r>
            <a:br>
              <a:rPr b="0" lang="en-US"/>
            </a:br>
            <a:br>
              <a:rPr b="0" lang="en-US"/>
            </a:br>
            <a:br>
              <a:rPr b="0" lang="en-US"/>
            </a:br>
            <a:br>
              <a:rPr lang="en-US"/>
            </a:br>
            <a:br>
              <a:rPr lang="en-US"/>
            </a:br>
            <a:endParaRPr/>
          </a:p>
        </p:txBody>
      </p:sp>
      <p:sp>
        <p:nvSpPr>
          <p:cNvPr id="93" name="Google Shape;93;p1"/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screenshot of a computer&#10;&#10;Description automatically generated with medium confidence" id="94" name="Google Shape;9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47649" y="657369"/>
            <a:ext cx="4269818" cy="5387786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"/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"/>
          <p:cNvSpPr txBox="1"/>
          <p:nvPr/>
        </p:nvSpPr>
        <p:spPr>
          <a:xfrm>
            <a:off x="733915" y="3279030"/>
            <a:ext cx="4589100" cy="24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Zach Amados, Tengis Gantulga, Renzo Ramos, and Brian Duong</a:t>
            </a:r>
            <a:br>
              <a:rPr b="0" i="0" lang="en-US" sz="1800" u="none" cap="none" strike="noStrik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b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1800" u="none" cap="none" strike="noStrik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CS 4264 - Multimedia, Hypertext, and Information Access - Edward A. Fox</a:t>
            </a:r>
            <a:br>
              <a:rPr b="0" i="0" lang="en-US" sz="1800" u="none" cap="none" strike="noStrik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b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1800" u="none" cap="none" strike="noStrik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Virginia Tech, Blacksburg, VA 24061 </a:t>
            </a:r>
            <a:b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>
                <a:latin typeface="Source Sans Pro"/>
                <a:ea typeface="Source Sans Pro"/>
                <a:cs typeface="Source Sans Pro"/>
                <a:sym typeface="Source Sans Pro"/>
              </a:rPr>
              <a:t>May</a:t>
            </a:r>
            <a:r>
              <a:rPr b="0" i="0" lang="en-US" sz="1800" u="none" cap="none" strike="noStrik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-US" sz="1800">
                <a:latin typeface="Source Sans Pro"/>
                <a:ea typeface="Source Sans Pro"/>
                <a:cs typeface="Source Sans Pro"/>
                <a:sym typeface="Source Sans Pro"/>
              </a:rPr>
              <a:t>10, </a:t>
            </a:r>
            <a:r>
              <a:rPr b="0" i="0" lang="en-US" sz="1800" u="none" cap="none" strike="noStrik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2022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26e31b00f1_0_57"/>
          <p:cNvSpPr/>
          <p:nvPr/>
        </p:nvSpPr>
        <p:spPr>
          <a:xfrm>
            <a:off x="1275" y="85600"/>
            <a:ext cx="12189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g126e31b00f1_0_57"/>
          <p:cNvSpPr txBox="1"/>
          <p:nvPr>
            <p:ph type="title"/>
          </p:nvPr>
        </p:nvSpPr>
        <p:spPr>
          <a:xfrm>
            <a:off x="518108" y="837060"/>
            <a:ext cx="11155800" cy="163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en-US" sz="3400"/>
              <a:t>Preview of Some New Pages </a:t>
            </a:r>
            <a:endParaRPr sz="3400"/>
          </a:p>
        </p:txBody>
      </p:sp>
      <p:sp>
        <p:nvSpPr>
          <p:cNvPr id="186" name="Google Shape;186;g126e31b00f1_0_57"/>
          <p:cNvSpPr/>
          <p:nvPr/>
        </p:nvSpPr>
        <p:spPr>
          <a:xfrm>
            <a:off x="517869" y="508090"/>
            <a:ext cx="11155800" cy="149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7" name="Google Shape;187;g126e31b00f1_0_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9100" y="1629400"/>
            <a:ext cx="8493350" cy="4600558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g126e31b00f1_0_57"/>
          <p:cNvSpPr txBox="1"/>
          <p:nvPr/>
        </p:nvSpPr>
        <p:spPr>
          <a:xfrm>
            <a:off x="5023900" y="6306450"/>
            <a:ext cx="246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About Page</a:t>
            </a:r>
            <a:endParaRPr b="1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11b700d826e_1_5"/>
          <p:cNvSpPr/>
          <p:nvPr/>
        </p:nvSpPr>
        <p:spPr>
          <a:xfrm>
            <a:off x="1275" y="85600"/>
            <a:ext cx="12189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g11b700d826e_1_5"/>
          <p:cNvSpPr txBox="1"/>
          <p:nvPr>
            <p:ph type="title"/>
          </p:nvPr>
        </p:nvSpPr>
        <p:spPr>
          <a:xfrm>
            <a:off x="518108" y="837060"/>
            <a:ext cx="11155800" cy="163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en-US" sz="3400"/>
              <a:t>Preview of Some New Pages </a:t>
            </a:r>
            <a:endParaRPr sz="3400"/>
          </a:p>
        </p:txBody>
      </p:sp>
      <p:sp>
        <p:nvSpPr>
          <p:cNvPr id="195" name="Google Shape;195;g11b700d826e_1_5"/>
          <p:cNvSpPr/>
          <p:nvPr/>
        </p:nvSpPr>
        <p:spPr>
          <a:xfrm>
            <a:off x="517869" y="508090"/>
            <a:ext cx="11155800" cy="149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6" name="Google Shape;196;g11b700d826e_1_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22575" y="2030600"/>
            <a:ext cx="6875951" cy="3724425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g11b700d826e_1_5"/>
          <p:cNvSpPr txBox="1"/>
          <p:nvPr/>
        </p:nvSpPr>
        <p:spPr>
          <a:xfrm>
            <a:off x="4622950" y="5913350"/>
            <a:ext cx="2528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TeamsCourseware Page</a:t>
            </a:r>
            <a:endParaRPr b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26e31b00f1_0_100"/>
          <p:cNvSpPr/>
          <p:nvPr/>
        </p:nvSpPr>
        <p:spPr>
          <a:xfrm>
            <a:off x="1275" y="85600"/>
            <a:ext cx="12189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g126e31b00f1_0_100"/>
          <p:cNvSpPr txBox="1"/>
          <p:nvPr>
            <p:ph type="title"/>
          </p:nvPr>
        </p:nvSpPr>
        <p:spPr>
          <a:xfrm>
            <a:off x="518108" y="837060"/>
            <a:ext cx="11155800" cy="163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en-US" sz="3400"/>
              <a:t>Preview of Some New Pages </a:t>
            </a:r>
            <a:endParaRPr sz="3400"/>
          </a:p>
        </p:txBody>
      </p:sp>
      <p:sp>
        <p:nvSpPr>
          <p:cNvPr id="204" name="Google Shape;204;g126e31b00f1_0_100"/>
          <p:cNvSpPr/>
          <p:nvPr/>
        </p:nvSpPr>
        <p:spPr>
          <a:xfrm>
            <a:off x="517869" y="508090"/>
            <a:ext cx="11155800" cy="149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5" name="Google Shape;205;g126e31b00f1_0_1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8588" y="1960775"/>
            <a:ext cx="7138575" cy="3866725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g126e31b00f1_0_100"/>
          <p:cNvSpPr txBox="1"/>
          <p:nvPr/>
        </p:nvSpPr>
        <p:spPr>
          <a:xfrm>
            <a:off x="4709250" y="5968775"/>
            <a:ext cx="2773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Teams Page</a:t>
            </a:r>
            <a:endParaRPr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126e31b00f1_0_125"/>
          <p:cNvSpPr/>
          <p:nvPr/>
        </p:nvSpPr>
        <p:spPr>
          <a:xfrm>
            <a:off x="1275" y="85600"/>
            <a:ext cx="12189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g126e31b00f1_0_125"/>
          <p:cNvSpPr txBox="1"/>
          <p:nvPr>
            <p:ph type="title"/>
          </p:nvPr>
        </p:nvSpPr>
        <p:spPr>
          <a:xfrm>
            <a:off x="518108" y="837060"/>
            <a:ext cx="11155800" cy="163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en-US" sz="3400"/>
              <a:t>Challenges </a:t>
            </a:r>
            <a:endParaRPr sz="3400"/>
          </a:p>
        </p:txBody>
      </p:sp>
      <p:sp>
        <p:nvSpPr>
          <p:cNvPr id="213" name="Google Shape;213;g126e31b00f1_0_125"/>
          <p:cNvSpPr/>
          <p:nvPr/>
        </p:nvSpPr>
        <p:spPr>
          <a:xfrm>
            <a:off x="517869" y="508090"/>
            <a:ext cx="11155800" cy="149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4" name="Google Shape;214;g126e31b00f1_0_1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36100" y="1589525"/>
            <a:ext cx="5686425" cy="550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0"/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10"/>
          <p:cNvSpPr/>
          <p:nvPr/>
        </p:nvSpPr>
        <p:spPr>
          <a:xfrm>
            <a:off x="0" y="0"/>
            <a:ext cx="12189000" cy="6858000"/>
          </a:xfrm>
          <a:prstGeom prst="rect">
            <a:avLst/>
          </a:prstGeom>
          <a:solidFill>
            <a:srgbClr val="DEDEDE">
              <a:alpha val="4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10"/>
          <p:cNvSpPr txBox="1"/>
          <p:nvPr>
            <p:ph type="title"/>
          </p:nvPr>
        </p:nvSpPr>
        <p:spPr>
          <a:xfrm>
            <a:off x="517870" y="976160"/>
            <a:ext cx="5021183" cy="19341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</a:pPr>
            <a:r>
              <a:rPr lang="en-US" sz="4200"/>
              <a:t>OKRs</a:t>
            </a:r>
            <a:br>
              <a:rPr lang="en-US" sz="4200"/>
            </a:br>
            <a:br>
              <a:rPr lang="en-US" sz="4200"/>
            </a:br>
            <a:endParaRPr sz="4200"/>
          </a:p>
        </p:txBody>
      </p:sp>
      <p:sp>
        <p:nvSpPr>
          <p:cNvPr id="222" name="Google Shape;222;p10"/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3" name="Google Shape;223;p10"/>
          <p:cNvPicPr preferRelativeResize="0"/>
          <p:nvPr/>
        </p:nvPicPr>
        <p:blipFill rotWithShape="1">
          <a:blip r:embed="rId3">
            <a:alphaModFix/>
          </a:blip>
          <a:srcRect b="17145" l="24233" r="15061" t="30741"/>
          <a:stretch/>
        </p:blipFill>
        <p:spPr>
          <a:xfrm>
            <a:off x="5539050" y="2022350"/>
            <a:ext cx="6426825" cy="444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10"/>
          <p:cNvPicPr preferRelativeResize="0"/>
          <p:nvPr/>
        </p:nvPicPr>
        <p:blipFill rotWithShape="1">
          <a:blip r:embed="rId3">
            <a:alphaModFix/>
          </a:blip>
          <a:srcRect b="79731" l="24235" r="32625" t="4043"/>
          <a:stretch/>
        </p:blipFill>
        <p:spPr>
          <a:xfrm>
            <a:off x="374450" y="2139950"/>
            <a:ext cx="4590050" cy="1389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26e31b00f1_0_0"/>
          <p:cNvSpPr/>
          <p:nvPr/>
        </p:nvSpPr>
        <p:spPr>
          <a:xfrm>
            <a:off x="0" y="0"/>
            <a:ext cx="12189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g126e31b00f1_0_0"/>
          <p:cNvSpPr/>
          <p:nvPr/>
        </p:nvSpPr>
        <p:spPr>
          <a:xfrm>
            <a:off x="0" y="0"/>
            <a:ext cx="12189000" cy="6858000"/>
          </a:xfrm>
          <a:prstGeom prst="rect">
            <a:avLst/>
          </a:prstGeom>
          <a:solidFill>
            <a:srgbClr val="DEDEDE">
              <a:alpha val="4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g126e31b00f1_0_0"/>
          <p:cNvSpPr txBox="1"/>
          <p:nvPr>
            <p:ph type="title"/>
          </p:nvPr>
        </p:nvSpPr>
        <p:spPr>
          <a:xfrm>
            <a:off x="517870" y="976160"/>
            <a:ext cx="5021100" cy="19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</a:pPr>
            <a:r>
              <a:rPr lang="en-US" sz="4200"/>
              <a:t>OKRs</a:t>
            </a:r>
            <a:br>
              <a:rPr lang="en-US" sz="4200"/>
            </a:br>
            <a:br>
              <a:rPr lang="en-US" sz="4200"/>
            </a:br>
            <a:endParaRPr sz="4200"/>
          </a:p>
        </p:txBody>
      </p:sp>
      <p:sp>
        <p:nvSpPr>
          <p:cNvPr id="232" name="Google Shape;232;g126e31b00f1_0_0"/>
          <p:cNvSpPr/>
          <p:nvPr/>
        </p:nvSpPr>
        <p:spPr>
          <a:xfrm>
            <a:off x="517870" y="508090"/>
            <a:ext cx="5021100" cy="149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3" name="Google Shape;233;g126e31b00f1_0_0"/>
          <p:cNvPicPr preferRelativeResize="0"/>
          <p:nvPr/>
        </p:nvPicPr>
        <p:blipFill rotWithShape="1">
          <a:blip r:embed="rId3">
            <a:alphaModFix/>
          </a:blip>
          <a:srcRect b="18786" l="20874" r="2911" t="3519"/>
          <a:stretch/>
        </p:blipFill>
        <p:spPr>
          <a:xfrm>
            <a:off x="3570250" y="1231075"/>
            <a:ext cx="7674524" cy="4944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1"/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11"/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rgbClr val="DEDEDE">
              <a:alpha val="4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11"/>
          <p:cNvSpPr txBox="1"/>
          <p:nvPr>
            <p:ph type="title"/>
          </p:nvPr>
        </p:nvSpPr>
        <p:spPr>
          <a:xfrm>
            <a:off x="517870" y="976160"/>
            <a:ext cx="5021183" cy="19341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</a:pPr>
            <a:r>
              <a:rPr lang="en-US" sz="4200"/>
              <a:t>OKRs</a:t>
            </a:r>
            <a:br>
              <a:rPr lang="en-US" sz="4200"/>
            </a:br>
            <a:br>
              <a:rPr lang="en-US" sz="4200"/>
            </a:br>
            <a:endParaRPr sz="4200"/>
          </a:p>
        </p:txBody>
      </p:sp>
      <p:sp>
        <p:nvSpPr>
          <p:cNvPr id="241" name="Google Shape;241;p11"/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2" name="Google Shape;242;p11"/>
          <p:cNvPicPr preferRelativeResize="0"/>
          <p:nvPr/>
        </p:nvPicPr>
        <p:blipFill rotWithShape="1">
          <a:blip r:embed="rId3">
            <a:alphaModFix/>
          </a:blip>
          <a:srcRect b="14045" l="13294" r="27906" t="0"/>
          <a:stretch/>
        </p:blipFill>
        <p:spPr>
          <a:xfrm>
            <a:off x="638550" y="1731125"/>
            <a:ext cx="4700425" cy="5081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11"/>
          <p:cNvPicPr preferRelativeResize="0"/>
          <p:nvPr/>
        </p:nvPicPr>
        <p:blipFill rotWithShape="1">
          <a:blip r:embed="rId4">
            <a:alphaModFix/>
          </a:blip>
          <a:srcRect b="0" l="12301" r="31109" t="0"/>
          <a:stretch/>
        </p:blipFill>
        <p:spPr>
          <a:xfrm>
            <a:off x="5882600" y="1900450"/>
            <a:ext cx="6039726" cy="4209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2"/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12"/>
          <p:cNvSpPr/>
          <p:nvPr/>
        </p:nvSpPr>
        <p:spPr>
          <a:xfrm>
            <a:off x="63100" y="-37850"/>
            <a:ext cx="12189000" cy="6858000"/>
          </a:xfrm>
          <a:prstGeom prst="rect">
            <a:avLst/>
          </a:prstGeom>
          <a:solidFill>
            <a:srgbClr val="DEDEDE">
              <a:alpha val="4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12"/>
          <p:cNvSpPr txBox="1"/>
          <p:nvPr>
            <p:ph type="title"/>
          </p:nvPr>
        </p:nvSpPr>
        <p:spPr>
          <a:xfrm>
            <a:off x="517876" y="891250"/>
            <a:ext cx="5962800" cy="19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 sz="4400"/>
              <a:t>Client and Acknowledgements</a:t>
            </a:r>
            <a:br>
              <a:rPr lang="en-US" sz="4400"/>
            </a:br>
            <a:br>
              <a:rPr lang="en-US" sz="4400"/>
            </a:br>
            <a:endParaRPr sz="4400"/>
          </a:p>
        </p:txBody>
      </p:sp>
      <p:sp>
        <p:nvSpPr>
          <p:cNvPr id="251" name="Google Shape;251;p12"/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2" name="Google Shape;252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93614" y="3773724"/>
            <a:ext cx="5413401" cy="2345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95370" y="2717169"/>
            <a:ext cx="3209925" cy="97155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12"/>
          <p:cNvSpPr txBox="1"/>
          <p:nvPr/>
        </p:nvSpPr>
        <p:spPr>
          <a:xfrm>
            <a:off x="315475" y="2529975"/>
            <a:ext cx="2252400" cy="14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Jeff Joiner</a:t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5" name="Google Shape;255;p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7000" y="3163825"/>
            <a:ext cx="2381721" cy="3565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1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342617" y="3557405"/>
            <a:ext cx="2569226" cy="2569250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12"/>
          <p:cNvSpPr txBox="1"/>
          <p:nvPr/>
        </p:nvSpPr>
        <p:spPr>
          <a:xfrm>
            <a:off x="3534975" y="2884275"/>
            <a:ext cx="2252400" cy="14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latin typeface="Source Sans Pro"/>
                <a:ea typeface="Source Sans Pro"/>
                <a:cs typeface="Source Sans Pro"/>
                <a:sym typeface="Source Sans Pro"/>
              </a:rPr>
              <a:t>Dr. Fox</a:t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"/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"/>
          <p:cNvSpPr txBox="1"/>
          <p:nvPr>
            <p:ph type="title"/>
          </p:nvPr>
        </p:nvSpPr>
        <p:spPr>
          <a:xfrm>
            <a:off x="5539125" y="976150"/>
            <a:ext cx="6649800" cy="19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</a:pPr>
            <a:r>
              <a:rPr i="0" lang="en-US" sz="5000" u="none" strike="noStrike"/>
              <a:t>In this presentation, we will discuss</a:t>
            </a:r>
            <a:endParaRPr sz="5000"/>
          </a:p>
        </p:txBody>
      </p:sp>
      <p:sp>
        <p:nvSpPr>
          <p:cNvPr id="103" name="Google Shape;103;p2"/>
          <p:cNvSpPr/>
          <p:nvPr/>
        </p:nvSpPr>
        <p:spPr>
          <a:xfrm>
            <a:off x="5556871" y="508090"/>
            <a:ext cx="6126480" cy="14927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2"/>
          <p:cNvSpPr txBox="1"/>
          <p:nvPr/>
        </p:nvSpPr>
        <p:spPr>
          <a:xfrm>
            <a:off x="5605146" y="3010464"/>
            <a:ext cx="6144300" cy="3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85750" lvl="0" marL="28575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Recap</a:t>
            </a:r>
            <a:endParaRPr/>
          </a:p>
          <a:p>
            <a:pPr indent="-285750" lvl="0" marL="28575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What’s New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solidFill>
                  <a:schemeClr val="dk1"/>
                </a:solidFill>
              </a:rPr>
              <a:t>Progress</a:t>
            </a:r>
            <a:endParaRPr sz="2800">
              <a:solidFill>
                <a:schemeClr val="dk1"/>
              </a:solidFill>
            </a:endParaRPr>
          </a:p>
          <a:p>
            <a:pPr indent="-285750" lvl="0" marL="28575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Challenges</a:t>
            </a:r>
            <a:endParaRPr/>
          </a:p>
          <a:p>
            <a:pPr indent="-285750" lvl="0" marL="28575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Timeline and Milestones</a:t>
            </a:r>
            <a:endParaRPr/>
          </a:p>
          <a:p>
            <a:pPr indent="-285750" lvl="0" marL="28575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OKRs</a:t>
            </a:r>
            <a:endParaRPr/>
          </a:p>
        </p:txBody>
      </p:sp>
      <p:sp>
        <p:nvSpPr>
          <p:cNvPr id="105" name="Google Shape;105;p2"/>
          <p:cNvSpPr/>
          <p:nvPr/>
        </p:nvSpPr>
        <p:spPr>
          <a:xfrm>
            <a:off x="517870" y="6209925"/>
            <a:ext cx="4023360" cy="4571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screenshot of a computer&#10;&#10;Description automatically generated with medium confidence" id="106" name="Google Shape;106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7874" y="657369"/>
            <a:ext cx="4269818" cy="53877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"/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3"/>
          <p:cNvSpPr/>
          <p:nvPr/>
        </p:nvSpPr>
        <p:spPr>
          <a:xfrm>
            <a:off x="-93150" y="-93150"/>
            <a:ext cx="12189000" cy="6858000"/>
          </a:xfrm>
          <a:prstGeom prst="rect">
            <a:avLst/>
          </a:prstGeom>
          <a:solidFill>
            <a:srgbClr val="DEDEDE">
              <a:alpha val="4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3"/>
          <p:cNvSpPr txBox="1"/>
          <p:nvPr>
            <p:ph type="title"/>
          </p:nvPr>
        </p:nvSpPr>
        <p:spPr>
          <a:xfrm>
            <a:off x="517870" y="976160"/>
            <a:ext cx="5021183" cy="19341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</a:pPr>
            <a:r>
              <a:rPr lang="en-US" sz="4200"/>
              <a:t>Recap</a:t>
            </a:r>
            <a:br>
              <a:rPr lang="en-US" sz="4200"/>
            </a:br>
            <a:br>
              <a:rPr lang="en-US" sz="4200"/>
            </a:br>
            <a:endParaRPr sz="4200"/>
          </a:p>
        </p:txBody>
      </p:sp>
      <p:sp>
        <p:nvSpPr>
          <p:cNvPr id="114" name="Google Shape;114;p3"/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3"/>
          <p:cNvSpPr txBox="1"/>
          <p:nvPr/>
        </p:nvSpPr>
        <p:spPr>
          <a:xfrm>
            <a:off x="508648" y="1943246"/>
            <a:ext cx="5279409" cy="4406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71500" lvl="0" marL="5715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Building upon last semester’s implementation</a:t>
            </a:r>
            <a:endParaRPr/>
          </a:p>
          <a:p>
            <a:pPr indent="-571500" lvl="0" marL="5715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US Cyber Range Site</a:t>
            </a:r>
            <a:endParaRPr/>
          </a:p>
          <a:p>
            <a:pPr indent="-571500" lvl="0" marL="5715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WordPress</a:t>
            </a:r>
            <a:endParaRPr/>
          </a:p>
          <a:p>
            <a:pPr indent="-571500" lvl="0" marL="5715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Responsive Design</a:t>
            </a:r>
            <a:endParaRPr/>
          </a:p>
        </p:txBody>
      </p:sp>
      <p:pic>
        <p:nvPicPr>
          <p:cNvPr id="116" name="Google Shape;116;p3"/>
          <p:cNvPicPr preferRelativeResize="0"/>
          <p:nvPr/>
        </p:nvPicPr>
        <p:blipFill rotWithShape="1">
          <a:blip r:embed="rId3">
            <a:alphaModFix/>
          </a:blip>
          <a:srcRect b="0" l="0" r="0" t="11809"/>
          <a:stretch/>
        </p:blipFill>
        <p:spPr>
          <a:xfrm>
            <a:off x="6834899" y="508095"/>
            <a:ext cx="5030402" cy="2650698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3"/>
          <p:cNvSpPr txBox="1"/>
          <p:nvPr/>
        </p:nvSpPr>
        <p:spPr>
          <a:xfrm>
            <a:off x="7417075" y="3412300"/>
            <a:ext cx="3376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8" name="Google Shape;118;p3"/>
          <p:cNvPicPr preferRelativeResize="0"/>
          <p:nvPr/>
        </p:nvPicPr>
        <p:blipFill rotWithShape="1">
          <a:blip r:embed="rId4">
            <a:alphaModFix/>
          </a:blip>
          <a:srcRect b="20810" l="0" r="0" t="0"/>
          <a:stretch/>
        </p:blipFill>
        <p:spPr>
          <a:xfrm>
            <a:off x="6834900" y="3158799"/>
            <a:ext cx="5030400" cy="3082511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3"/>
          <p:cNvSpPr txBox="1"/>
          <p:nvPr/>
        </p:nvSpPr>
        <p:spPr>
          <a:xfrm>
            <a:off x="6671900" y="6241300"/>
            <a:ext cx="52611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00"/>
              <a:t>Images of our team editing the website to make it have responsive design</a:t>
            </a:r>
            <a:endParaRPr b="1" sz="11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2773281050_0_2"/>
          <p:cNvSpPr txBox="1"/>
          <p:nvPr>
            <p:ph type="title"/>
          </p:nvPr>
        </p:nvSpPr>
        <p:spPr>
          <a:xfrm>
            <a:off x="359650" y="969275"/>
            <a:ext cx="5362500" cy="4870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Materials Given</a:t>
            </a:r>
            <a:endParaRPr/>
          </a:p>
        </p:txBody>
      </p:sp>
      <p:sp>
        <p:nvSpPr>
          <p:cNvPr id="125" name="Google Shape;125;g12773281050_0_2"/>
          <p:cNvSpPr txBox="1"/>
          <p:nvPr>
            <p:ph idx="1" type="body"/>
          </p:nvPr>
        </p:nvSpPr>
        <p:spPr>
          <a:xfrm>
            <a:off x="6227100" y="993750"/>
            <a:ext cx="5449800" cy="4870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31800" lvl="0" marL="457200" rtl="0" algn="l">
              <a:spcBef>
                <a:spcPts val="1000"/>
              </a:spcBef>
              <a:spcAft>
                <a:spcPts val="0"/>
              </a:spcAft>
              <a:buSzPts val="3200"/>
              <a:buChar char="●"/>
            </a:pPr>
            <a:r>
              <a:rPr lang="en-US" sz="3200"/>
              <a:t>Figma design created by FourDesign</a:t>
            </a:r>
            <a:endParaRPr sz="3200"/>
          </a:p>
          <a:p>
            <a:pPr indent="-431800" lvl="1" marL="914400" rtl="0" algn="l">
              <a:spcBef>
                <a:spcPts val="0"/>
              </a:spcBef>
              <a:spcAft>
                <a:spcPts val="0"/>
              </a:spcAft>
              <a:buSzPts val="3200"/>
              <a:buChar char="○"/>
            </a:pPr>
            <a:r>
              <a:rPr lang="en-US" sz="3200"/>
              <a:t>all images, SVGs, animations, etc. needed. </a:t>
            </a:r>
            <a:endParaRPr sz="3200"/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SzPts val="3200"/>
              <a:buChar char="●"/>
            </a:pPr>
            <a:r>
              <a:rPr lang="en-US" sz="3200"/>
              <a:t>Website through WordPress</a:t>
            </a:r>
            <a:endParaRPr sz="3200"/>
          </a:p>
        </p:txBody>
      </p:sp>
      <p:pic>
        <p:nvPicPr>
          <p:cNvPr id="126" name="Google Shape;126;g12773281050_0_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2450" y="1899475"/>
            <a:ext cx="4376900" cy="4718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8"/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8"/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rgbClr val="DEDEDE">
              <a:alpha val="4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8"/>
          <p:cNvSpPr txBox="1"/>
          <p:nvPr>
            <p:ph type="title"/>
          </p:nvPr>
        </p:nvSpPr>
        <p:spPr>
          <a:xfrm>
            <a:off x="517868" y="976160"/>
            <a:ext cx="6144231" cy="19341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400"/>
              <a:t>Approach, Plans, Timeline / Milestones</a:t>
            </a:r>
            <a:br>
              <a:rPr lang="en-US" sz="3000"/>
            </a:br>
            <a:br>
              <a:rPr lang="en-US" sz="3000"/>
            </a:br>
            <a:endParaRPr sz="3000"/>
          </a:p>
        </p:txBody>
      </p:sp>
      <p:sp>
        <p:nvSpPr>
          <p:cNvPr id="134" name="Google Shape;134;p8"/>
          <p:cNvSpPr/>
          <p:nvPr/>
        </p:nvSpPr>
        <p:spPr>
          <a:xfrm>
            <a:off x="517868" y="508090"/>
            <a:ext cx="6126480" cy="14927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8"/>
          <p:cNvSpPr/>
          <p:nvPr/>
        </p:nvSpPr>
        <p:spPr>
          <a:xfrm>
            <a:off x="7728379" y="610900"/>
            <a:ext cx="3939220" cy="4646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8"/>
          <p:cNvSpPr txBox="1"/>
          <p:nvPr/>
        </p:nvSpPr>
        <p:spPr>
          <a:xfrm>
            <a:off x="7648575" y="805850"/>
            <a:ext cx="4446300" cy="576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</a:rPr>
              <a:t> Primary Approach:</a:t>
            </a:r>
            <a:endParaRPr sz="32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</a:endParaRPr>
          </a:p>
          <a:p>
            <a:pPr indent="-300990" lvl="0" marL="28575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Elementor Plugin through the WordPress Interface</a:t>
            </a:r>
            <a:endParaRPr/>
          </a:p>
          <a:p>
            <a:pPr indent="-300990" lvl="0" marL="28575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Set up quick testing for phone and computer</a:t>
            </a:r>
            <a:endParaRPr/>
          </a:p>
          <a:p>
            <a:pPr indent="-300990" lvl="0" marL="28575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>
                <a:solidFill>
                  <a:schemeClr val="dk1"/>
                </a:solidFill>
              </a:rPr>
              <a:t>S</a:t>
            </a: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crum-like approach</a:t>
            </a:r>
            <a:endParaRPr/>
          </a:p>
        </p:txBody>
      </p:sp>
      <p:pic>
        <p:nvPicPr>
          <p:cNvPr id="137" name="Google Shape;137;p8"/>
          <p:cNvPicPr preferRelativeResize="0"/>
          <p:nvPr/>
        </p:nvPicPr>
        <p:blipFill rotWithShape="1">
          <a:blip r:embed="rId3">
            <a:alphaModFix/>
          </a:blip>
          <a:srcRect b="29785" l="0" r="0" t="0"/>
          <a:stretch/>
        </p:blipFill>
        <p:spPr>
          <a:xfrm>
            <a:off x="749650" y="2434150"/>
            <a:ext cx="5999191" cy="424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9"/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9"/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rgbClr val="DEDEDE">
              <a:alpha val="4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9"/>
          <p:cNvSpPr txBox="1"/>
          <p:nvPr>
            <p:ph type="title"/>
          </p:nvPr>
        </p:nvSpPr>
        <p:spPr>
          <a:xfrm>
            <a:off x="515105" y="856424"/>
            <a:ext cx="5021183" cy="19341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200"/>
              <a:t>Approach, Plan, </a:t>
            </a:r>
            <a:r>
              <a:rPr lang="en-US" sz="4000"/>
              <a:t>Timeline / Milestones</a:t>
            </a:r>
            <a:br>
              <a:rPr lang="en-US" sz="4200"/>
            </a:br>
            <a:br>
              <a:rPr lang="en-US" sz="4200"/>
            </a:br>
            <a:endParaRPr sz="4200"/>
          </a:p>
        </p:txBody>
      </p:sp>
      <p:sp>
        <p:nvSpPr>
          <p:cNvPr id="145" name="Google Shape;145;p9"/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6" name="Google Shape;146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4550" y="2234500"/>
            <a:ext cx="11022900" cy="413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"/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4"/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rgbClr val="DEDEDE">
              <a:alpha val="4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4"/>
          <p:cNvSpPr txBox="1"/>
          <p:nvPr>
            <p:ph type="title"/>
          </p:nvPr>
        </p:nvSpPr>
        <p:spPr>
          <a:xfrm>
            <a:off x="517870" y="976160"/>
            <a:ext cx="5021183" cy="19341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</a:pPr>
            <a:r>
              <a:rPr lang="en-US" sz="4200"/>
              <a:t>What’s New?</a:t>
            </a:r>
            <a:br>
              <a:rPr lang="en-US" sz="4200"/>
            </a:br>
            <a:br>
              <a:rPr lang="en-US" sz="4200"/>
            </a:br>
            <a:endParaRPr sz="4200"/>
          </a:p>
        </p:txBody>
      </p:sp>
      <p:sp>
        <p:nvSpPr>
          <p:cNvPr id="154" name="Google Shape;154;p4"/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4"/>
          <p:cNvSpPr txBox="1"/>
          <p:nvPr/>
        </p:nvSpPr>
        <p:spPr>
          <a:xfrm>
            <a:off x="517871" y="2114080"/>
            <a:ext cx="4866930" cy="42358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71500" lvl="0" marL="5715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Deployed website on cscapstone.com</a:t>
            </a:r>
            <a:endParaRPr/>
          </a:p>
          <a:p>
            <a:pPr indent="-571500" lvl="0" marL="5715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chemeClr val="dk1"/>
                </a:solidFill>
              </a:rPr>
              <a:t>Added more pages</a:t>
            </a:r>
            <a:endParaRPr/>
          </a:p>
          <a:p>
            <a:pPr indent="-571500" lvl="0" marL="5715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Us</a:t>
            </a:r>
            <a:r>
              <a:rPr lang="en-US" sz="2800">
                <a:solidFill>
                  <a:schemeClr val="dk1"/>
                </a:solidFill>
              </a:rPr>
              <a:t>ed</a:t>
            </a: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WordPress Elementor Plugin</a:t>
            </a:r>
            <a:endParaRPr/>
          </a:p>
          <a:p>
            <a:pPr indent="-571500" lvl="0" marL="5715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chemeClr val="dk1"/>
                </a:solidFill>
              </a:rPr>
              <a:t>Fixed mobile and tablet views</a:t>
            </a:r>
            <a:endParaRPr/>
          </a:p>
        </p:txBody>
      </p:sp>
      <p:pic>
        <p:nvPicPr>
          <p:cNvPr id="156" name="Google Shape;15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4476" y="508090"/>
            <a:ext cx="5998508" cy="27329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46492" y="3542325"/>
            <a:ext cx="6094476" cy="28075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5"/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5"/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rgbClr val="DEDEDE">
              <a:alpha val="4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5"/>
          <p:cNvSpPr txBox="1"/>
          <p:nvPr>
            <p:ph type="title"/>
          </p:nvPr>
        </p:nvSpPr>
        <p:spPr>
          <a:xfrm>
            <a:off x="517868" y="976160"/>
            <a:ext cx="6144231" cy="19341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</a:pPr>
            <a:r>
              <a:rPr lang="en-US" sz="4200"/>
              <a:t>What’s New?</a:t>
            </a:r>
            <a:br>
              <a:rPr lang="en-US" sz="4200"/>
            </a:br>
            <a:br>
              <a:rPr lang="en-US" sz="4200"/>
            </a:br>
            <a:endParaRPr sz="4200"/>
          </a:p>
        </p:txBody>
      </p:sp>
      <p:sp>
        <p:nvSpPr>
          <p:cNvPr id="165" name="Google Shape;165;p5"/>
          <p:cNvSpPr/>
          <p:nvPr/>
        </p:nvSpPr>
        <p:spPr>
          <a:xfrm>
            <a:off x="517868" y="508090"/>
            <a:ext cx="6126480" cy="14927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5"/>
          <p:cNvSpPr/>
          <p:nvPr/>
        </p:nvSpPr>
        <p:spPr>
          <a:xfrm>
            <a:off x="7728379" y="610900"/>
            <a:ext cx="3939220" cy="4646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5"/>
          <p:cNvSpPr txBox="1"/>
          <p:nvPr/>
        </p:nvSpPr>
        <p:spPr>
          <a:xfrm>
            <a:off x="7633275" y="976150"/>
            <a:ext cx="4328100" cy="52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571500" lvl="0" marL="5715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Adding appropriate SVG </a:t>
            </a:r>
            <a:r>
              <a:rPr lang="en-US" sz="3200">
                <a:solidFill>
                  <a:schemeClr val="dk1"/>
                </a:solidFill>
              </a:rPr>
              <a:t>f</a:t>
            </a: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iles</a:t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500" lvl="0" marL="5715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200">
                <a:solidFill>
                  <a:schemeClr val="dk1"/>
                </a:solidFill>
              </a:rPr>
              <a:t>Added Logo and an animation to the home screen</a:t>
            </a:r>
            <a:endParaRPr sz="3200">
              <a:solidFill>
                <a:schemeClr val="dk1"/>
              </a:solidFill>
            </a:endParaRPr>
          </a:p>
          <a:p>
            <a:pPr indent="-571500" lvl="0" marL="5715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Fix</a:t>
            </a:r>
            <a:r>
              <a:rPr lang="en-US" sz="3200">
                <a:solidFill>
                  <a:schemeClr val="dk1"/>
                </a:solidFill>
              </a:rPr>
              <a:t>ed</a:t>
            </a: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Header + f</a:t>
            </a:r>
            <a:r>
              <a:rPr lang="en-US" sz="3200">
                <a:solidFill>
                  <a:schemeClr val="dk1"/>
                </a:solidFill>
              </a:rPr>
              <a:t>ormatting</a:t>
            </a:r>
            <a:endParaRPr/>
          </a:p>
          <a:p>
            <a:pPr indent="-571500" lvl="0" marL="5715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>
                <a:solidFill>
                  <a:schemeClr val="dk1"/>
                </a:solidFill>
              </a:rPr>
              <a:t>Added image gallery for testimonials</a:t>
            </a:r>
            <a:endParaRPr/>
          </a:p>
        </p:txBody>
      </p:sp>
      <p:pic>
        <p:nvPicPr>
          <p:cNvPr id="168" name="Google Shape;168;p5"/>
          <p:cNvPicPr preferRelativeResize="0"/>
          <p:nvPr/>
        </p:nvPicPr>
        <p:blipFill rotWithShape="1">
          <a:blip r:embed="rId3">
            <a:alphaModFix/>
          </a:blip>
          <a:srcRect b="39798" l="0" r="0" t="0"/>
          <a:stretch/>
        </p:blipFill>
        <p:spPr>
          <a:xfrm>
            <a:off x="570225" y="1846350"/>
            <a:ext cx="4787900" cy="201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5"/>
          <p:cNvPicPr preferRelativeResize="0"/>
          <p:nvPr/>
        </p:nvPicPr>
        <p:blipFill rotWithShape="1">
          <a:blip r:embed="rId3">
            <a:alphaModFix/>
          </a:blip>
          <a:srcRect b="0" l="0" r="0" t="62132"/>
          <a:stretch/>
        </p:blipFill>
        <p:spPr>
          <a:xfrm>
            <a:off x="570225" y="3907600"/>
            <a:ext cx="4787900" cy="1265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0237" y="5276899"/>
            <a:ext cx="3585374" cy="1345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26e31b00f1_0_139"/>
          <p:cNvSpPr/>
          <p:nvPr/>
        </p:nvSpPr>
        <p:spPr>
          <a:xfrm>
            <a:off x="1275" y="85600"/>
            <a:ext cx="12189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g126e31b00f1_0_139"/>
          <p:cNvSpPr txBox="1"/>
          <p:nvPr>
            <p:ph type="title"/>
          </p:nvPr>
        </p:nvSpPr>
        <p:spPr>
          <a:xfrm>
            <a:off x="518108" y="837060"/>
            <a:ext cx="11155800" cy="163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en-US" sz="3400"/>
              <a:t>Preview of Some New Pages </a:t>
            </a:r>
            <a:br>
              <a:rPr lang="en-US" sz="3400"/>
            </a:br>
            <a:endParaRPr sz="3400"/>
          </a:p>
        </p:txBody>
      </p:sp>
      <p:sp>
        <p:nvSpPr>
          <p:cNvPr id="177" name="Google Shape;177;g126e31b00f1_0_139"/>
          <p:cNvSpPr/>
          <p:nvPr/>
        </p:nvSpPr>
        <p:spPr>
          <a:xfrm>
            <a:off x="517869" y="508090"/>
            <a:ext cx="11155800" cy="149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g126e31b00f1_0_139"/>
          <p:cNvSpPr txBox="1"/>
          <p:nvPr/>
        </p:nvSpPr>
        <p:spPr>
          <a:xfrm>
            <a:off x="4945100" y="5682700"/>
            <a:ext cx="246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Home Page</a:t>
            </a:r>
            <a:endParaRPr b="1"/>
          </a:p>
        </p:txBody>
      </p:sp>
      <p:pic>
        <p:nvPicPr>
          <p:cNvPr id="179" name="Google Shape;179;g126e31b00f1_0_139"/>
          <p:cNvPicPr preferRelativeResize="0"/>
          <p:nvPr/>
        </p:nvPicPr>
        <p:blipFill rotWithShape="1">
          <a:blip r:embed="rId3">
            <a:alphaModFix/>
          </a:blip>
          <a:srcRect b="7310" l="10943" r="4874" t="8364"/>
          <a:stretch/>
        </p:blipFill>
        <p:spPr>
          <a:xfrm>
            <a:off x="2946662" y="1914650"/>
            <a:ext cx="6298676" cy="355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estaltVTI">
  <a:themeElements>
    <a:clrScheme name="Custom 86">
      <a:dk1>
        <a:srgbClr val="000000"/>
      </a:dk1>
      <a:lt1>
        <a:srgbClr val="FFFFFF"/>
      </a:lt1>
      <a:dk2>
        <a:srgbClr val="262626"/>
      </a:dk2>
      <a:lt2>
        <a:srgbClr val="F7F7F7"/>
      </a:lt2>
      <a:accent1>
        <a:srgbClr val="EBA000"/>
      </a:accent1>
      <a:accent2>
        <a:srgbClr val="00BAC8"/>
      </a:accent2>
      <a:accent3>
        <a:srgbClr val="E64823"/>
      </a:accent3>
      <a:accent4>
        <a:srgbClr val="4D5AFF"/>
      </a:accent4>
      <a:accent5>
        <a:srgbClr val="FE5D21"/>
      </a:accent5>
      <a:accent6>
        <a:srgbClr val="00C777"/>
      </a:accent6>
      <a:hlink>
        <a:srgbClr val="2998E3"/>
      </a:hlink>
      <a:folHlink>
        <a:srgbClr val="93939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2022-04-04T23:12:15Z</dcterms:created>
  <dc:creator>Duong, Brian</dc:creator>
</cp:coreProperties>
</file>