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Lst>
  <p:sldSz cy="5143500" cx="9144000"/>
  <p:notesSz cx="6858000" cy="9144000"/>
  <p:embeddedFontLst>
    <p:embeddedFont>
      <p:font typeface="Economica"/>
      <p:regular r:id="rId69"/>
      <p:bold r:id="rId70"/>
      <p:italic r:id="rId71"/>
      <p:boldItalic r:id="rId72"/>
    </p:embeddedFont>
    <p:embeddedFont>
      <p:font typeface="Gentium Basic"/>
      <p:regular r:id="rId73"/>
      <p:bold r:id="rId74"/>
      <p:italic r:id="rId75"/>
      <p:boldItalic r:id="rId76"/>
    </p:embeddedFont>
    <p:embeddedFont>
      <p:font typeface="Open Sans"/>
      <p:regular r:id="rId77"/>
      <p:bold r:id="rId78"/>
      <p:italic r:id="rId79"/>
      <p:boldItalic r:id="rId8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Open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GentiumBasic-regular.fntdata"/><Relationship Id="rId72" Type="http://schemas.openxmlformats.org/officeDocument/2006/relationships/font" Target="fonts/Economica-boldItalic.fntdata"/><Relationship Id="rId31" Type="http://schemas.openxmlformats.org/officeDocument/2006/relationships/slide" Target="slides/slide25.xml"/><Relationship Id="rId75" Type="http://schemas.openxmlformats.org/officeDocument/2006/relationships/font" Target="fonts/GentiumBasic-italic.fntdata"/><Relationship Id="rId30" Type="http://schemas.openxmlformats.org/officeDocument/2006/relationships/slide" Target="slides/slide24.xml"/><Relationship Id="rId74" Type="http://schemas.openxmlformats.org/officeDocument/2006/relationships/font" Target="fonts/GentiumBasic-bold.fntdata"/><Relationship Id="rId33" Type="http://schemas.openxmlformats.org/officeDocument/2006/relationships/slide" Target="slides/slide27.xml"/><Relationship Id="rId77" Type="http://schemas.openxmlformats.org/officeDocument/2006/relationships/font" Target="fonts/OpenSans-regular.fntdata"/><Relationship Id="rId32" Type="http://schemas.openxmlformats.org/officeDocument/2006/relationships/slide" Target="slides/slide26.xml"/><Relationship Id="rId76" Type="http://schemas.openxmlformats.org/officeDocument/2006/relationships/font" Target="fonts/GentiumBasic-boldItalic.fntdata"/><Relationship Id="rId35" Type="http://schemas.openxmlformats.org/officeDocument/2006/relationships/slide" Target="slides/slide29.xml"/><Relationship Id="rId79" Type="http://schemas.openxmlformats.org/officeDocument/2006/relationships/font" Target="fonts/OpenSans-italic.fntdata"/><Relationship Id="rId34" Type="http://schemas.openxmlformats.org/officeDocument/2006/relationships/slide" Target="slides/slide28.xml"/><Relationship Id="rId78" Type="http://schemas.openxmlformats.org/officeDocument/2006/relationships/font" Target="fonts/OpenSans-bold.fntdata"/><Relationship Id="rId71" Type="http://schemas.openxmlformats.org/officeDocument/2006/relationships/font" Target="fonts/Economica-italic.fntdata"/><Relationship Id="rId70" Type="http://schemas.openxmlformats.org/officeDocument/2006/relationships/font" Target="fonts/Economica-bold.fntdata"/><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Economica-regular.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ociety6.com/product/polite-spider-excuse-me_stretched-canvas"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andopopulus.com/store/book/published-by-pando/how-to-save-everything/"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70aee02cd7_1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70aee02cd7_1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709ea4a1b0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709ea4a1b0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709ea4a1b0_1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709ea4a1b0_1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709ea4a1b0_1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709ea4a1b0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09ea4a1b0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09ea4a1b0_1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709ea4a1b0_1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709ea4a1b0_1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3 primary methods for web crawling. The one described here is the most commonly used and is called Client-side web archiving, which generally crawls directly hosted content, and is the most straightforward and scalable option.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Polite Spider: </a:t>
            </a:r>
            <a:r>
              <a:rPr lang="en" u="sng">
                <a:solidFill>
                  <a:schemeClr val="hlink"/>
                </a:solidFill>
                <a:hlinkClick r:id="rId2"/>
              </a:rPr>
              <a:t>https://society6.com/product/polite-spider-excuse-me_stretched-canvas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709ea4a1b0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709ea4a1b0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709ea4a1b0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709ea4a1b0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707b0ef06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707b0ef0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Introductory Slide, No Notes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70aee02cd7_9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70aee02cd7_9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18(2)- Today I'm going to tell you about PDA. What? No, not Public Displays of Affection, Personal Digital Archiving!</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Yes, we ARE talking about Data, but not this Data, necessarily.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Personal Digital Archiving can be done EASILY and relatively CHEAPLY, using free software!</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70aee02cd7_9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70aee02cd7_9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19(3)- You may be thinking to yourself, "Yes, I DO want to prevent Data from getting lost (haha), but Where do I begin?"</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On one hand, the Borg are great data preservationists, because they are constantly upgrading their hardware, and all of their data is accessible, via the neural link.</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On the other hand, because they do not maintain their data, track versioning, or archive their data, all of their data is at risk of being wiped out by a virus (and apparently, they are easily overtaken if you beam in while they're sleeping).</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70aee02cd7_9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70aee02cd7_9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20(4)- The first step, is to figure out what you have.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Ask yourself: What types of content do you have? Where is it? How is it organized?</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You can run a simple Python script that will inventory everything you have, tell you what it is, where it is, and collect any other information you want.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The best part of this is, the Python script is FREE!</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70aee02cd7_9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70aee02cd7_9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21(5)- Next, organize your data.</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The best strategy for organizing your data will be characterized by:</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-1- It's an organizational schema that makes sense to you.</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-2- It's an organizational schema makes sense to any future you, or other person who will need to access your data.</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-3- The complexity of your organization should be easily repeatable and reproducible</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Above all, your organizational strategy should be: Uniform, Documented, and Consistent </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70aee02cd7_9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70aee02cd7_9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22(6)- Next, replicate your data, and store it.</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The goal here is to put backup copies of everything you have into one repository so that you can replicate this 'digital archive' across a diversity of hardware, locations, and types of systems.</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3" name="Shape 263"/>
        <p:cNvGrpSpPr/>
        <p:nvPr/>
      </p:nvGrpSpPr>
      <p:grpSpPr>
        <a:xfrm>
          <a:off x="0" y="0"/>
          <a:ext cx="0" cy="0"/>
          <a:chOff x="0" y="0"/>
          <a:chExt cx="0" cy="0"/>
        </a:xfrm>
      </p:grpSpPr>
      <p:sp>
        <p:nvSpPr>
          <p:cNvPr id="264" name="Google Shape;264;g70aee02cd7_9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70aee02cd7_9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23(7)- Here at Tech we use the 'rule of 3': Local, External, and Cloud.</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For Personal Digital Archiving:</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 Local means your local machine, in your home or office</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 External is going to be a machine or external hard drive that you set up as a separate place to store your archive</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 the Cloud is used to store your archive somewhere far away from your home or office</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(AWS, Google, Azure, Box, DropBox, etc. -- unfortunately none of these are free)</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70aee02cd7_9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70aee02cd7_9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24(8)- Now that your data is organized and backed up you have to perform maintenance on it.</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Maintenance activities are designed to answer three questions:</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Is your data still there?</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Can you still access it?</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Does anything need to be upgraded?</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70aee02cd7_9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70aee02cd7_9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25(9)- One, "Is it secret? Is it Safe?"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Wait, what? That's not Star Trek!</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We answer this question by running an inventory and fixity checks every 3 months.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-- 3 months is also the frequency with which you should be changing your car's oil. Make a holiday of it!</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70aee02cd7_9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70aee02cd7_9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26(10)- You can perform this inventory and fixity check by running a FREE and simple command line script.</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Depending on how much data you have, it can take seconds or up to an hour.</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Store the results of these inventories and checks, as a CSV spreadsheet, in your archive!</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70aee02cd7_9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70aee02cd7_9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27(11)- Two, Can you still use your data?</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We answer this question by performing spot checks on particular items.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Reminisce with your data. Check to see if you can still open those photos, read those documents, listen to that audio track, watch that video.</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70aee02cd7_9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70aee02cd7_9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28(12)- Three, Does anything need to be upgraded, transformed, or migrated?</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In order to answer this question we look at the results of our 3-month inventory to see if there are any obsolete file formats that need to be updated.</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Also pay attention to files that require particular software in order to run (like my AppleWorks files that are now hard to open and use!)</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70aee02cd7_9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70aee02cd7_9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29(13)- What do you do if you find a problem?</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Unlike the Borg, you have more than one copy, stored in at least 2 other locations.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If one copy is corrupted, replace it with one of the others.</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7072234a2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7072234a2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70aee02cd7_9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70aee02cd7_9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30(14)- Finally, don't get overwhelmed.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The thing to keep in mind with all of this is "do as much as you are willing and able". </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Every little bit helps.</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Google Shape;312;g70aee02cd7_9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70aee02cd7_9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31(15)- For More Information on digital preservation, come talk to Alex Kinnaman and Myself.</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Attend one of our PDN sessions!</a:t>
            </a:r>
            <a:endParaRPr>
              <a:solidFill>
                <a:schemeClr val="dk1"/>
              </a:solidFill>
              <a:latin typeface="Gentium Basic"/>
              <a:ea typeface="Gentium Basic"/>
              <a:cs typeface="Gentium Basic"/>
              <a:sym typeface="Gentium Basic"/>
            </a:endParaRPr>
          </a:p>
          <a:p>
            <a:pPr indent="-228600" lvl="0" marL="228600" rtl="0" algn="l">
              <a:spcBef>
                <a:spcPts val="0"/>
              </a:spcBef>
              <a:spcAft>
                <a:spcPts val="0"/>
              </a:spcAft>
              <a:buClr>
                <a:schemeClr val="dk1"/>
              </a:buClr>
              <a:buSzPts val="1100"/>
              <a:buFont typeface="Arial"/>
              <a:buNone/>
            </a:pPr>
            <a:r>
              <a:rPr lang="en">
                <a:solidFill>
                  <a:schemeClr val="dk1"/>
                </a:solidFill>
                <a:latin typeface="Gentium Basic"/>
                <a:ea typeface="Gentium Basic"/>
                <a:cs typeface="Gentium Basic"/>
                <a:sym typeface="Gentium Basic"/>
              </a:rPr>
              <a:t>-- Thank you!</a:t>
            </a:r>
            <a:endParaRPr>
              <a:solidFill>
                <a:schemeClr val="dk1"/>
              </a:solidFill>
              <a:latin typeface="Gentium Basic"/>
              <a:ea typeface="Gentium Basic"/>
              <a:cs typeface="Gentium Basic"/>
              <a:sym typeface="Gentium Basic"/>
            </a:endParaRPr>
          </a:p>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Google Shape;318;g70aee02cd7_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70aee02cd7_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70aee02cd7_6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70aee02cd7_6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70aee02cd7_6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70aee02cd7_6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DRAMBORA examples:  </a:t>
            </a:r>
            <a:r>
              <a:rPr lang="en" sz="1050">
                <a:solidFill>
                  <a:srgbClr val="222222"/>
                </a:solidFill>
                <a:highlight>
                  <a:srgbClr val="F8F9FA"/>
                </a:highlight>
              </a:rPr>
              <a:t>Loss of key member(s) of staff, Legal liability for IPR infringement, Hardware failure or incompatibility</a:t>
            </a:r>
            <a:endParaRPr sz="1050">
              <a:solidFill>
                <a:srgbClr val="222222"/>
              </a:solidFill>
              <a:highlight>
                <a:srgbClr val="F8F9FA"/>
              </a:highlight>
            </a:endParaRPr>
          </a:p>
          <a:p>
            <a:pPr indent="0" lvl="0" marL="0" rtl="0" algn="l">
              <a:spcBef>
                <a:spcPts val="0"/>
              </a:spcBef>
              <a:spcAft>
                <a:spcPts val="0"/>
              </a:spcAft>
              <a:buNone/>
            </a:pPr>
            <a:r>
              <a:rPr lang="en" sz="1050">
                <a:solidFill>
                  <a:srgbClr val="222222"/>
                </a:solidFill>
                <a:highlight>
                  <a:srgbClr val="F8F9FA"/>
                </a:highlight>
              </a:rPr>
              <a:t>SPOT examples:  Sufficient metadata is not captured or maintained, Object characteristics important to stakeholders are incorrectly identified and therefore not preserved, Inadvertent damage to medium and/or bit sequences via hardware, software or operator error</a:t>
            </a:r>
            <a:endParaRPr sz="1050">
              <a:solidFill>
                <a:srgbClr val="222222"/>
              </a:solidFill>
              <a:highlight>
                <a:srgbClr val="F8F9FA"/>
              </a:highlight>
            </a:endParaRPr>
          </a:p>
          <a:p>
            <a:pPr indent="0" lvl="0" marL="0" rtl="0" algn="l">
              <a:spcBef>
                <a:spcPts val="0"/>
              </a:spcBef>
              <a:spcAft>
                <a:spcPts val="0"/>
              </a:spcAft>
              <a:buNone/>
            </a:pPr>
            <a:r>
              <a:t/>
            </a:r>
            <a:endParaRPr sz="1050">
              <a:solidFill>
                <a:srgbClr val="222222"/>
              </a:solidFill>
              <a:highlight>
                <a:srgbClr val="F8F9FA"/>
              </a:highlight>
            </a:endParaRPr>
          </a:p>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6" name="Shape 336"/>
        <p:cNvGrpSpPr/>
        <p:nvPr/>
      </p:nvGrpSpPr>
      <p:grpSpPr>
        <a:xfrm>
          <a:off x="0" y="0"/>
          <a:ext cx="0" cy="0"/>
          <a:chOff x="0" y="0"/>
          <a:chExt cx="0" cy="0"/>
        </a:xfrm>
      </p:grpSpPr>
      <p:sp>
        <p:nvSpPr>
          <p:cNvPr id="337" name="Google Shape;337;g70aee02cd7_6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70aee02cd7_6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We’re trying to be prepared for many types of risks including hackers, bad internal actors, accidental deletion, data center destruction, and funding discontinuity.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g70aee02cd7_6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70aee02cd7_6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DI&amp;PS has been working on processes to address address preservation challenges for some time in the Libraries but now we have the opportunity to operationalize and codify these practices into systematized, automated services.  The above storage diagram illustrates one aspect of that opportunity.  Using AWS we can automate the geographic and administrative separation of storage nodes to maximize </a:t>
            </a:r>
            <a:r>
              <a:rPr lang="en"/>
              <a:t>safety</a:t>
            </a:r>
            <a:r>
              <a:rPr lang="en"/>
              <a:t> and security of our digital assets.  By </a:t>
            </a:r>
            <a:r>
              <a:rPr lang="en"/>
              <a:t>building</a:t>
            </a:r>
            <a:r>
              <a:rPr lang="en"/>
              <a:t> automated processes into existing services like VTechWorks, VTechData, and the Digital Imaging Lab workflow, we can democratize access to preservation services.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g7402abb06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7402abb06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8" name="Shape 358"/>
        <p:cNvGrpSpPr/>
        <p:nvPr/>
      </p:nvGrpSpPr>
      <p:grpSpPr>
        <a:xfrm>
          <a:off x="0" y="0"/>
          <a:ext cx="0" cy="0"/>
          <a:chOff x="0" y="0"/>
          <a:chExt cx="0" cy="0"/>
        </a:xfrm>
      </p:grpSpPr>
      <p:sp>
        <p:nvSpPr>
          <p:cNvPr id="359" name="Google Shape;359;g707b0ef062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707b0ef06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707b0ef062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707b0ef062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7072234a2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7072234a2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707b0ef062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707b0ef062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4" name="Shape 414"/>
        <p:cNvGrpSpPr/>
        <p:nvPr/>
      </p:nvGrpSpPr>
      <p:grpSpPr>
        <a:xfrm>
          <a:off x="0" y="0"/>
          <a:ext cx="0" cy="0"/>
          <a:chOff x="0" y="0"/>
          <a:chExt cx="0" cy="0"/>
        </a:xfrm>
      </p:grpSpPr>
      <p:sp>
        <p:nvSpPr>
          <p:cNvPr id="415" name="Google Shape;415;g707b0ef062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707b0ef062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Google Shape;423;g707b0ef062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707b0ef062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2" name="Shape 432"/>
        <p:cNvGrpSpPr/>
        <p:nvPr/>
      </p:nvGrpSpPr>
      <p:grpSpPr>
        <a:xfrm>
          <a:off x="0" y="0"/>
          <a:ext cx="0" cy="0"/>
          <a:chOff x="0" y="0"/>
          <a:chExt cx="0" cy="0"/>
        </a:xfrm>
      </p:grpSpPr>
      <p:sp>
        <p:nvSpPr>
          <p:cNvPr id="433" name="Google Shape;433;g707470800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707470800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7" name="Shape 437"/>
        <p:cNvGrpSpPr/>
        <p:nvPr/>
      </p:nvGrpSpPr>
      <p:grpSpPr>
        <a:xfrm>
          <a:off x="0" y="0"/>
          <a:ext cx="0" cy="0"/>
          <a:chOff x="0" y="0"/>
          <a:chExt cx="0" cy="0"/>
        </a:xfrm>
      </p:grpSpPr>
      <p:sp>
        <p:nvSpPr>
          <p:cNvPr id="438" name="Google Shape;438;g7074708008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7074708008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We’ve heard preservation of web content and photogrammerty; now let’s talk about the preservation of something just as broad (if not more broad) - research data.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Why preserve research data and other products generated in the course or research? (Read 1st bullet)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Research data preservation is complicated (Read 2nd bullet)</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3" name="Shape 443"/>
        <p:cNvGrpSpPr/>
        <p:nvPr/>
      </p:nvGrpSpPr>
      <p:grpSpPr>
        <a:xfrm>
          <a:off x="0" y="0"/>
          <a:ext cx="0" cy="0"/>
          <a:chOff x="0" y="0"/>
          <a:chExt cx="0" cy="0"/>
        </a:xfrm>
      </p:grpSpPr>
      <p:sp>
        <p:nvSpPr>
          <p:cNvPr id="444" name="Google Shape;444;g708fda64c6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708fda64c6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rgbClr val="E87722"/>
              </a:buClr>
              <a:buSzPts val="1200"/>
              <a:buFont typeface="Open Sans"/>
              <a:buChar char="●"/>
            </a:pPr>
            <a:r>
              <a:rPr lang="en" sz="1200">
                <a:solidFill>
                  <a:schemeClr val="dk1"/>
                </a:solidFill>
                <a:latin typeface="Open Sans"/>
                <a:ea typeface="Open Sans"/>
                <a:cs typeface="Open Sans"/>
                <a:sym typeface="Open Sans"/>
              </a:rPr>
              <a:t>I</a:t>
            </a:r>
            <a:r>
              <a:rPr lang="en" sz="1200">
                <a:solidFill>
                  <a:schemeClr val="dk1"/>
                </a:solidFill>
                <a:latin typeface="Open Sans"/>
                <a:ea typeface="Open Sans"/>
                <a:cs typeface="Open Sans"/>
                <a:sym typeface="Open Sans"/>
              </a:rPr>
              <a:t>mportant questions when talking about preservation/long-term access to research data</a:t>
            </a:r>
            <a:endParaRPr sz="1200">
              <a:solidFill>
                <a:schemeClr val="dk1"/>
              </a:solidFill>
              <a:latin typeface="Open Sans"/>
              <a:ea typeface="Open Sans"/>
              <a:cs typeface="Open Sans"/>
              <a:sym typeface="Open Sans"/>
            </a:endParaRPr>
          </a:p>
          <a:p>
            <a:pPr indent="-304800" lvl="1" marL="914400" rtl="0" algn="l">
              <a:lnSpc>
                <a:spcPct val="115000"/>
              </a:lnSpc>
              <a:spcBef>
                <a:spcPts val="0"/>
              </a:spcBef>
              <a:spcAft>
                <a:spcPts val="0"/>
              </a:spcAft>
              <a:buClr>
                <a:srgbClr val="861F41"/>
              </a:buClr>
              <a:buSzPts val="1200"/>
              <a:buFont typeface="Open Sans"/>
              <a:buChar char="&gt;"/>
            </a:pPr>
            <a:r>
              <a:rPr lang="en" sz="1200">
                <a:solidFill>
                  <a:schemeClr val="dk1"/>
                </a:solidFill>
                <a:latin typeface="Open Sans"/>
                <a:ea typeface="Open Sans"/>
                <a:cs typeface="Open Sans"/>
                <a:sym typeface="Open Sans"/>
              </a:rPr>
              <a:t>Who is long-term access being provided for? (Who are the intended users?)</a:t>
            </a:r>
            <a:endParaRPr sz="1200">
              <a:solidFill>
                <a:schemeClr val="dk1"/>
              </a:solidFill>
              <a:latin typeface="Open Sans"/>
              <a:ea typeface="Open Sans"/>
              <a:cs typeface="Open Sans"/>
              <a:sym typeface="Open Sans"/>
            </a:endParaRPr>
          </a:p>
          <a:p>
            <a:pPr indent="-304800" lvl="1" marL="914400" rtl="0" algn="l">
              <a:lnSpc>
                <a:spcPct val="115000"/>
              </a:lnSpc>
              <a:spcBef>
                <a:spcPts val="0"/>
              </a:spcBef>
              <a:spcAft>
                <a:spcPts val="0"/>
              </a:spcAft>
              <a:buClr>
                <a:srgbClr val="861F41"/>
              </a:buClr>
              <a:buSzPts val="1200"/>
              <a:buFont typeface="Open Sans"/>
              <a:buChar char="&gt;"/>
            </a:pPr>
            <a:r>
              <a:rPr lang="en" sz="1200">
                <a:solidFill>
                  <a:schemeClr val="dk1"/>
                </a:solidFill>
                <a:latin typeface="Open Sans"/>
                <a:ea typeface="Open Sans"/>
                <a:cs typeface="Open Sans"/>
                <a:sym typeface="Open Sans"/>
              </a:rPr>
              <a:t>What metadata should accompany these products so that intended users can understand them? Would the inclusion of the context around this colorful contour map, as seen on the right, make this data more meaningful to you? Who is it meaningful for?  (Satellite data users, those who study atmospheric ozone)</a:t>
            </a:r>
            <a:endParaRPr sz="1200">
              <a:solidFill>
                <a:schemeClr val="dk1"/>
              </a:solidFill>
              <a:latin typeface="Open Sans"/>
              <a:ea typeface="Open Sans"/>
              <a:cs typeface="Open Sans"/>
              <a:sym typeface="Open Sans"/>
            </a:endParaRPr>
          </a:p>
          <a:p>
            <a:pPr indent="0" lvl="0" marL="0" rtl="0" algn="l">
              <a:spcBef>
                <a:spcPts val="160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708fda64c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708fda64c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Some principles towards research data management that have recently come into vogue are the FAIR data principles - making research data and other digital objets Findable, Accessible, Interoperable and Reusable.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Use of data repositories like VTechData will make data Findable and Accessible. Curators can help make data Interoperable and Reusable as well but it’s really helpful for the data creator to create documentation to make data reusable, and the easiest way to do so is to plan to do this when creating data in the first place!</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8" name="Shape 458"/>
        <p:cNvGrpSpPr/>
        <p:nvPr/>
      </p:nvGrpSpPr>
      <p:grpSpPr>
        <a:xfrm>
          <a:off x="0" y="0"/>
          <a:ext cx="0" cy="0"/>
          <a:chOff x="0" y="0"/>
          <a:chExt cx="0" cy="0"/>
        </a:xfrm>
      </p:grpSpPr>
      <p:sp>
        <p:nvSpPr>
          <p:cNvPr id="459" name="Google Shape;459;g708fda64c6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0" name="Google Shape;460;g708fda64c6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in the Libraries we provide services to help researchers plan for their data management before they begin their research, including plans for data sharing and preservation. Data management plans can be developed for research projects to be started or those seeking funding. Our consultants (primarily Jonathan Petters who couldn’t be here sadly) meet with you in-person to talk over your data management needs using this handy Questionnaire seen on the right, and will provide feedback on as many drafts of written plans as you like. Contact them at dataservices@vt.edu.</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6" name="Shape 466"/>
        <p:cNvGrpSpPr/>
        <p:nvPr/>
      </p:nvGrpSpPr>
      <p:grpSpPr>
        <a:xfrm>
          <a:off x="0" y="0"/>
          <a:ext cx="0" cy="0"/>
          <a:chOff x="0" y="0"/>
          <a:chExt cx="0" cy="0"/>
        </a:xfrm>
      </p:grpSpPr>
      <p:sp>
        <p:nvSpPr>
          <p:cNvPr id="467" name="Google Shape;467;g709ea4a1b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709ea4a1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1" name="Shape 471"/>
        <p:cNvGrpSpPr/>
        <p:nvPr/>
      </p:nvGrpSpPr>
      <p:grpSpPr>
        <a:xfrm>
          <a:off x="0" y="0"/>
          <a:ext cx="0" cy="0"/>
          <a:chOff x="0" y="0"/>
          <a:chExt cx="0" cy="0"/>
        </a:xfrm>
      </p:grpSpPr>
      <p:sp>
        <p:nvSpPr>
          <p:cNvPr id="472" name="Google Shape;472;g70aee02cd7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3" name="Google Shape;473;g70aee02cd7_1_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4" name="Google Shape;474;g70aee02cd7_1_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709ea4a1b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709ea4a1b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Google Shape;480;g70aee02cd7_1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Google Shape;481;g70aee02cd7_1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2" name="Google Shape;482;g70aee02cd7_1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7" name="Shape 487"/>
        <p:cNvGrpSpPr/>
        <p:nvPr/>
      </p:nvGrpSpPr>
      <p:grpSpPr>
        <a:xfrm>
          <a:off x="0" y="0"/>
          <a:ext cx="0" cy="0"/>
          <a:chOff x="0" y="0"/>
          <a:chExt cx="0" cy="0"/>
        </a:xfrm>
      </p:grpSpPr>
      <p:sp>
        <p:nvSpPr>
          <p:cNvPr id="488" name="Google Shape;488;g70aee02cd7_1_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9" name="Google Shape;489;g70aee02cd7_1_2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0" name="Google Shape;490;g70aee02cd7_1_2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4" name="Shape 494"/>
        <p:cNvGrpSpPr/>
        <p:nvPr/>
      </p:nvGrpSpPr>
      <p:grpSpPr>
        <a:xfrm>
          <a:off x="0" y="0"/>
          <a:ext cx="0" cy="0"/>
          <a:chOff x="0" y="0"/>
          <a:chExt cx="0" cy="0"/>
        </a:xfrm>
      </p:grpSpPr>
      <p:sp>
        <p:nvSpPr>
          <p:cNvPr id="495" name="Google Shape;495;g70aee02cd7_1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6" name="Google Shape;496;g70aee02cd7_1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7" name="Google Shape;497;g70aee02cd7_1_3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1" name="Shape 501"/>
        <p:cNvGrpSpPr/>
        <p:nvPr/>
      </p:nvGrpSpPr>
      <p:grpSpPr>
        <a:xfrm>
          <a:off x="0" y="0"/>
          <a:ext cx="0" cy="0"/>
          <a:chOff x="0" y="0"/>
          <a:chExt cx="0" cy="0"/>
        </a:xfrm>
      </p:grpSpPr>
      <p:sp>
        <p:nvSpPr>
          <p:cNvPr id="502" name="Google Shape;502;g70aee02cd7_1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 name="Google Shape;503;g70aee02cd7_1_3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4" name="Google Shape;504;g70aee02cd7_1_3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8" name="Shape 508"/>
        <p:cNvGrpSpPr/>
        <p:nvPr/>
      </p:nvGrpSpPr>
      <p:grpSpPr>
        <a:xfrm>
          <a:off x="0" y="0"/>
          <a:ext cx="0" cy="0"/>
          <a:chOff x="0" y="0"/>
          <a:chExt cx="0" cy="0"/>
        </a:xfrm>
      </p:grpSpPr>
      <p:sp>
        <p:nvSpPr>
          <p:cNvPr id="509" name="Google Shape;509;g70aee02cd7_1_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0" name="Google Shape;510;g70aee02cd7_1_4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1" name="Google Shape;511;g70aee02cd7_1_4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6" name="Shape 516"/>
        <p:cNvGrpSpPr/>
        <p:nvPr/>
      </p:nvGrpSpPr>
      <p:grpSpPr>
        <a:xfrm>
          <a:off x="0" y="0"/>
          <a:ext cx="0" cy="0"/>
          <a:chOff x="0" y="0"/>
          <a:chExt cx="0" cy="0"/>
        </a:xfrm>
      </p:grpSpPr>
      <p:sp>
        <p:nvSpPr>
          <p:cNvPr id="517" name="Google Shape;517;g70aee02cd7_1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18" name="Google Shape;518;g70aee02cd7_1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g70aee02cd7_1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5" name="Shape 525"/>
        <p:cNvGrpSpPr/>
        <p:nvPr/>
      </p:nvGrpSpPr>
      <p:grpSpPr>
        <a:xfrm>
          <a:off x="0" y="0"/>
          <a:ext cx="0" cy="0"/>
          <a:chOff x="0" y="0"/>
          <a:chExt cx="0" cy="0"/>
        </a:xfrm>
      </p:grpSpPr>
      <p:sp>
        <p:nvSpPr>
          <p:cNvPr id="526" name="Google Shape;526;g70aee02cd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70aee02c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0" name="Shape 530"/>
        <p:cNvGrpSpPr/>
        <p:nvPr/>
      </p:nvGrpSpPr>
      <p:grpSpPr>
        <a:xfrm>
          <a:off x="0" y="0"/>
          <a:ext cx="0" cy="0"/>
          <a:chOff x="0" y="0"/>
          <a:chExt cx="0" cy="0"/>
        </a:xfrm>
      </p:grpSpPr>
      <p:sp>
        <p:nvSpPr>
          <p:cNvPr id="531" name="Google Shape;531;g709ea4a1b0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709ea4a1b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6" name="Shape 536"/>
        <p:cNvGrpSpPr/>
        <p:nvPr/>
      </p:nvGrpSpPr>
      <p:grpSpPr>
        <a:xfrm>
          <a:off x="0" y="0"/>
          <a:ext cx="0" cy="0"/>
          <a:chOff x="0" y="0"/>
          <a:chExt cx="0" cy="0"/>
        </a:xfrm>
      </p:grpSpPr>
      <p:sp>
        <p:nvSpPr>
          <p:cNvPr id="537" name="Google Shape;537;g709ea4a1b0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8" name="Google Shape;538;g709ea4a1b0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3" name="Shape 543"/>
        <p:cNvGrpSpPr/>
        <p:nvPr/>
      </p:nvGrpSpPr>
      <p:grpSpPr>
        <a:xfrm>
          <a:off x="0" y="0"/>
          <a:ext cx="0" cy="0"/>
          <a:chOff x="0" y="0"/>
          <a:chExt cx="0" cy="0"/>
        </a:xfrm>
      </p:grpSpPr>
      <p:sp>
        <p:nvSpPr>
          <p:cNvPr id="544" name="Google Shape;544;g709ea4a1b0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5" name="Google Shape;545;g709ea4a1b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g7072234a2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7072234a2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0" name="Shape 550"/>
        <p:cNvGrpSpPr/>
        <p:nvPr/>
      </p:nvGrpSpPr>
      <p:grpSpPr>
        <a:xfrm>
          <a:off x="0" y="0"/>
          <a:ext cx="0" cy="0"/>
          <a:chOff x="0" y="0"/>
          <a:chExt cx="0" cy="0"/>
        </a:xfrm>
      </p:grpSpPr>
      <p:sp>
        <p:nvSpPr>
          <p:cNvPr id="551" name="Google Shape;551;g709ea4a1b0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709ea4a1b0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7" name="Shape 557"/>
        <p:cNvGrpSpPr/>
        <p:nvPr/>
      </p:nvGrpSpPr>
      <p:grpSpPr>
        <a:xfrm>
          <a:off x="0" y="0"/>
          <a:ext cx="0" cy="0"/>
          <a:chOff x="0" y="0"/>
          <a:chExt cx="0" cy="0"/>
        </a:xfrm>
      </p:grpSpPr>
      <p:sp>
        <p:nvSpPr>
          <p:cNvPr id="558" name="Google Shape;558;g709ea4a1b0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709ea4a1b0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2" name="Shape 562"/>
        <p:cNvGrpSpPr/>
        <p:nvPr/>
      </p:nvGrpSpPr>
      <p:grpSpPr>
        <a:xfrm>
          <a:off x="0" y="0"/>
          <a:ext cx="0" cy="0"/>
          <a:chOff x="0" y="0"/>
          <a:chExt cx="0" cy="0"/>
        </a:xfrm>
      </p:grpSpPr>
      <p:sp>
        <p:nvSpPr>
          <p:cNvPr id="563" name="Google Shape;563;g70aee02cd7_1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4" name="Google Shape;564;g70aee02cd7_1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7072234a2b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7072234a2b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709ea4a1b0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09ea4a1b0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709ea4a1b0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709ea4a1b0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archive information?</a:t>
            </a:r>
            <a:endParaRPr/>
          </a:p>
          <a:p>
            <a:pPr indent="0" lvl="0" marL="0" rtl="0" algn="l">
              <a:spcBef>
                <a:spcPts val="0"/>
              </a:spcBef>
              <a:spcAft>
                <a:spcPts val="0"/>
              </a:spcAft>
              <a:buNone/>
            </a:pPr>
            <a:r>
              <a:rPr lang="en"/>
              <a:t>Websites are transitory, they change, they break, they disappear, they’re intentionally temporary (like news sites, social media, etc). They’re also complex, dynamic, and interactive, meaning they cannot be preserved with the same methods used to preserve, say a TIFF or a WAV file.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However, saving something because “otherwise it’ll go away” or because it’s complex isn’t a strong argument.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may be a legal obligation to preserve content, such as federal documents preserved by the National Archive; websites rich with content data mining, critical analysis, cultural heritage projects, the list goes on, and provides significantly more data to work with. </a:t>
            </a:r>
            <a:endParaRPr/>
          </a:p>
          <a:p>
            <a:pPr indent="0" lvl="0" marL="0" rtl="0" algn="l">
              <a:spcBef>
                <a:spcPts val="0"/>
              </a:spcBef>
              <a:spcAft>
                <a:spcPts val="0"/>
              </a:spcAft>
              <a:buNone/>
            </a:pPr>
            <a:r>
              <a:rPr lang="en"/>
              <a:t>And, not to steal thunder from another speaker, we can also preserve websites containing or representing scholarly citations.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Plus, it’s neat!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Credit: “How to Save Everything” by Tucker Nichols </a:t>
            </a:r>
            <a:r>
              <a:rPr lang="en" u="sng">
                <a:solidFill>
                  <a:schemeClr val="hlink"/>
                </a:solidFill>
                <a:hlinkClick r:id="rId2"/>
              </a:rPr>
              <a:t>https://pandopopulus.com/store/book/published-by-pando/how-to-save-everything/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0" name="Shape 10"/>
        <p:cNvGrpSpPr/>
        <p:nvPr/>
      </p:nvGrpSpPr>
      <p:grpSpPr>
        <a:xfrm>
          <a:off x="0" y="0"/>
          <a:ext cx="0" cy="0"/>
          <a:chOff x="0" y="0"/>
          <a:chExt cx="0" cy="0"/>
        </a:xfrm>
      </p:grpSpPr>
      <p:sp>
        <p:nvSpPr>
          <p:cNvPr id="11" name="Google Shape;11;p2"/>
          <p:cNvSpPr/>
          <p:nvPr/>
        </p:nvSpPr>
        <p:spPr>
          <a:xfrm>
            <a:off x="2515413" y="604300"/>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12" name="Google Shape;12;p2"/>
          <p:cNvSpPr/>
          <p:nvPr/>
        </p:nvSpPr>
        <p:spPr>
          <a:xfrm rot="10800000">
            <a:off x="5546950" y="34191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13" name="Google Shape;13;p2"/>
          <p:cNvSpPr txBox="1"/>
          <p:nvPr>
            <p:ph type="ctrTitle"/>
          </p:nvPr>
        </p:nvSpPr>
        <p:spPr>
          <a:xfrm>
            <a:off x="3044700" y="1444255"/>
            <a:ext cx="3054600" cy="15372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4" name="Google Shape;14;p2"/>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16" name="Google Shape;16;p2"/>
          <p:cNvCxnSpPr/>
          <p:nvPr/>
        </p:nvCxnSpPr>
        <p:spPr>
          <a:xfrm rot="10800000">
            <a:off x="2405075" y="489575"/>
            <a:ext cx="10500" cy="1145100"/>
          </a:xfrm>
          <a:prstGeom prst="straightConnector1">
            <a:avLst/>
          </a:prstGeom>
          <a:noFill/>
          <a:ln cap="flat" cmpd="sng" w="19050">
            <a:solidFill>
              <a:srgbClr val="E87722"/>
            </a:solidFill>
            <a:prstDash val="dash"/>
            <a:round/>
            <a:headEnd len="med" w="med" type="none"/>
            <a:tailEnd len="med" w="med" type="none"/>
          </a:ln>
        </p:spPr>
      </p:cxnSp>
      <p:cxnSp>
        <p:nvCxnSpPr>
          <p:cNvPr id="17" name="Google Shape;17;p2"/>
          <p:cNvCxnSpPr/>
          <p:nvPr/>
        </p:nvCxnSpPr>
        <p:spPr>
          <a:xfrm rot="10800000">
            <a:off x="2405150" y="489475"/>
            <a:ext cx="1072200" cy="300"/>
          </a:xfrm>
          <a:prstGeom prst="straightConnector1">
            <a:avLst/>
          </a:prstGeom>
          <a:noFill/>
          <a:ln cap="flat" cmpd="sng" w="19050">
            <a:solidFill>
              <a:srgbClr val="E87722"/>
            </a:solidFill>
            <a:prstDash val="dash"/>
            <a:round/>
            <a:headEnd len="med" w="med" type="none"/>
            <a:tailEnd len="med" w="med" type="none"/>
          </a:ln>
        </p:spPr>
      </p:cxnSp>
      <p:cxnSp>
        <p:nvCxnSpPr>
          <p:cNvPr id="18" name="Google Shape;18;p2"/>
          <p:cNvCxnSpPr/>
          <p:nvPr/>
        </p:nvCxnSpPr>
        <p:spPr>
          <a:xfrm>
            <a:off x="6753273" y="3518025"/>
            <a:ext cx="10500" cy="1145100"/>
          </a:xfrm>
          <a:prstGeom prst="straightConnector1">
            <a:avLst/>
          </a:prstGeom>
          <a:noFill/>
          <a:ln cap="flat" cmpd="sng" w="19050">
            <a:solidFill>
              <a:srgbClr val="E87722"/>
            </a:solidFill>
            <a:prstDash val="dash"/>
            <a:round/>
            <a:headEnd len="med" w="med" type="none"/>
            <a:tailEnd len="med" w="med" type="none"/>
          </a:ln>
        </p:spPr>
      </p:cxnSp>
      <p:cxnSp>
        <p:nvCxnSpPr>
          <p:cNvPr id="19" name="Google Shape;19;p2"/>
          <p:cNvCxnSpPr/>
          <p:nvPr/>
        </p:nvCxnSpPr>
        <p:spPr>
          <a:xfrm>
            <a:off x="5691498" y="4662925"/>
            <a:ext cx="1072200" cy="300"/>
          </a:xfrm>
          <a:prstGeom prst="straightConnector1">
            <a:avLst/>
          </a:prstGeom>
          <a:noFill/>
          <a:ln cap="flat" cmpd="sng" w="19050">
            <a:solidFill>
              <a:srgbClr val="E87722"/>
            </a:solidFill>
            <a:prstDash val="dash"/>
            <a:round/>
            <a:headEnd len="med" w="med" type="none"/>
            <a:tailEnd len="med" w="med"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7" name="Shape 57"/>
        <p:cNvGrpSpPr/>
        <p:nvPr/>
      </p:nvGrpSpPr>
      <p:grpSpPr>
        <a:xfrm>
          <a:off x="0" y="0"/>
          <a:ext cx="0" cy="0"/>
          <a:chOff x="0" y="0"/>
          <a:chExt cx="0" cy="0"/>
        </a:xfrm>
      </p:grpSpPr>
      <p:sp>
        <p:nvSpPr>
          <p:cNvPr id="58" name="Google Shape;58;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60" name="Google Shape;60;p11"/>
          <p:cNvSpPr txBox="1"/>
          <p:nvPr>
            <p:ph idx="1" type="body"/>
          </p:nvPr>
        </p:nvSpPr>
        <p:spPr>
          <a:xfrm>
            <a:off x="311700" y="316200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1" name="Google Shape;61;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2" name="Shape 62"/>
        <p:cNvGrpSpPr/>
        <p:nvPr/>
      </p:nvGrpSpPr>
      <p:grpSpPr>
        <a:xfrm>
          <a:off x="0" y="0"/>
          <a:ext cx="0" cy="0"/>
          <a:chOff x="0" y="0"/>
          <a:chExt cx="0" cy="0"/>
        </a:xfrm>
      </p:grpSpPr>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showMasterSp="0" type="obj">
  <p:cSld name="OBJECT">
    <p:spTree>
      <p:nvGrpSpPr>
        <p:cNvPr id="64" name="Shape 64"/>
        <p:cNvGrpSpPr/>
        <p:nvPr/>
      </p:nvGrpSpPr>
      <p:grpSpPr>
        <a:xfrm>
          <a:off x="0" y="0"/>
          <a:ext cx="0" cy="0"/>
          <a:chOff x="0" y="0"/>
          <a:chExt cx="0" cy="0"/>
        </a:xfrm>
      </p:grpSpPr>
      <p:pic>
        <p:nvPicPr>
          <p:cNvPr id="65" name="Google Shape;65;p13"/>
          <p:cNvPicPr preferRelativeResize="0"/>
          <p:nvPr/>
        </p:nvPicPr>
        <p:blipFill rotWithShape="1">
          <a:blip r:embed="rId2">
            <a:alphaModFix/>
          </a:blip>
          <a:srcRect b="0" l="0" r="0" t="0"/>
          <a:stretch/>
        </p:blipFill>
        <p:spPr>
          <a:xfrm flipH="1" rot="5400000">
            <a:off x="7052806" y="-285839"/>
            <a:ext cx="1839234" cy="2375053"/>
          </a:xfrm>
          <a:prstGeom prst="rect">
            <a:avLst/>
          </a:prstGeom>
          <a:noFill/>
          <a:ln>
            <a:noFill/>
          </a:ln>
        </p:spPr>
      </p:pic>
      <p:sp>
        <p:nvSpPr>
          <p:cNvPr id="66" name="Google Shape;66;p13"/>
          <p:cNvSpPr/>
          <p:nvPr/>
        </p:nvSpPr>
        <p:spPr>
          <a:xfrm>
            <a:off x="900952" y="1477496"/>
            <a:ext cx="7401960" cy="327951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7" name="Google Shape;67;p13"/>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lvl1pPr lvl="0" algn="l">
              <a:lnSpc>
                <a:spcPct val="90000"/>
              </a:lnSpc>
              <a:spcBef>
                <a:spcPts val="0"/>
              </a:spcBef>
              <a:spcAft>
                <a:spcPts val="0"/>
              </a:spcAft>
              <a:buClr>
                <a:schemeClr val="dk1"/>
              </a:buClr>
              <a:buSzPts val="3000"/>
              <a:buFont typeface="Trebuchet MS"/>
              <a:buNone/>
              <a:defRPr sz="3000"/>
            </a:lvl1pPr>
            <a:lvl2pPr lvl="1">
              <a:spcBef>
                <a:spcPts val="0"/>
              </a:spcBef>
              <a:spcAft>
                <a:spcPts val="0"/>
              </a:spcAft>
              <a:buSzPts val="1100"/>
              <a:buNone/>
              <a:defRPr sz="1100"/>
            </a:lvl2pPr>
            <a:lvl3pPr lvl="2">
              <a:spcBef>
                <a:spcPts val="0"/>
              </a:spcBef>
              <a:spcAft>
                <a:spcPts val="0"/>
              </a:spcAft>
              <a:buSzPts val="1100"/>
              <a:buNone/>
              <a:defRPr sz="1100"/>
            </a:lvl3pPr>
            <a:lvl4pPr lvl="3">
              <a:spcBef>
                <a:spcPts val="0"/>
              </a:spcBef>
              <a:spcAft>
                <a:spcPts val="0"/>
              </a:spcAft>
              <a:buSzPts val="1100"/>
              <a:buNone/>
              <a:defRPr sz="1100"/>
            </a:lvl4pPr>
            <a:lvl5pPr lvl="4">
              <a:spcBef>
                <a:spcPts val="0"/>
              </a:spcBef>
              <a:spcAft>
                <a:spcPts val="0"/>
              </a:spcAft>
              <a:buSzPts val="1100"/>
              <a:buNone/>
              <a:defRPr sz="1100"/>
            </a:lvl5pPr>
            <a:lvl6pPr lvl="5">
              <a:spcBef>
                <a:spcPts val="0"/>
              </a:spcBef>
              <a:spcAft>
                <a:spcPts val="0"/>
              </a:spcAft>
              <a:buSzPts val="1100"/>
              <a:buNone/>
              <a:defRPr sz="1100"/>
            </a:lvl6pPr>
            <a:lvl7pPr lvl="6">
              <a:spcBef>
                <a:spcPts val="0"/>
              </a:spcBef>
              <a:spcAft>
                <a:spcPts val="0"/>
              </a:spcAft>
              <a:buSzPts val="1100"/>
              <a:buNone/>
              <a:defRPr sz="1100"/>
            </a:lvl7pPr>
            <a:lvl8pPr lvl="7">
              <a:spcBef>
                <a:spcPts val="0"/>
              </a:spcBef>
              <a:spcAft>
                <a:spcPts val="0"/>
              </a:spcAft>
              <a:buSzPts val="1100"/>
              <a:buNone/>
              <a:defRPr sz="1100"/>
            </a:lvl8pPr>
            <a:lvl9pPr lvl="8">
              <a:spcBef>
                <a:spcPts val="0"/>
              </a:spcBef>
              <a:spcAft>
                <a:spcPts val="0"/>
              </a:spcAft>
              <a:buSzPts val="1100"/>
              <a:buNone/>
              <a:defRPr sz="1100"/>
            </a:lvl9pPr>
          </a:lstStyle>
          <a:p/>
        </p:txBody>
      </p:sp>
      <p:sp>
        <p:nvSpPr>
          <p:cNvPr id="68" name="Google Shape;68;p13"/>
          <p:cNvSpPr txBox="1"/>
          <p:nvPr>
            <p:ph idx="12"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lvl1pPr indent="0" lvl="0" marL="0" algn="l">
              <a:spcBef>
                <a:spcPts val="0"/>
              </a:spcBef>
              <a:buNone/>
              <a:defRPr sz="1100"/>
            </a:lvl1pPr>
            <a:lvl2pPr indent="0" lvl="1" marL="0" algn="l">
              <a:spcBef>
                <a:spcPts val="0"/>
              </a:spcBef>
              <a:buNone/>
              <a:defRPr sz="1100"/>
            </a:lvl2pPr>
            <a:lvl3pPr indent="0" lvl="2" marL="0" algn="l">
              <a:spcBef>
                <a:spcPts val="0"/>
              </a:spcBef>
              <a:buNone/>
              <a:defRPr sz="1100"/>
            </a:lvl3pPr>
            <a:lvl4pPr indent="0" lvl="3" marL="0" algn="l">
              <a:spcBef>
                <a:spcPts val="0"/>
              </a:spcBef>
              <a:buNone/>
              <a:defRPr sz="1100"/>
            </a:lvl4pPr>
            <a:lvl5pPr indent="0" lvl="4" marL="0" algn="l">
              <a:spcBef>
                <a:spcPts val="0"/>
              </a:spcBef>
              <a:buNone/>
              <a:defRPr sz="1100"/>
            </a:lvl5pPr>
            <a:lvl6pPr indent="0" lvl="5" marL="0" algn="l">
              <a:spcBef>
                <a:spcPts val="0"/>
              </a:spcBef>
              <a:buNone/>
              <a:defRPr sz="1100"/>
            </a:lvl6pPr>
            <a:lvl7pPr indent="0" lvl="6" marL="0" algn="l">
              <a:spcBef>
                <a:spcPts val="0"/>
              </a:spcBef>
              <a:buNone/>
              <a:defRPr sz="1100"/>
            </a:lvl7pPr>
            <a:lvl8pPr indent="0" lvl="7" marL="0" algn="l">
              <a:spcBef>
                <a:spcPts val="0"/>
              </a:spcBef>
              <a:buNone/>
              <a:defRPr sz="1100"/>
            </a:lvl8pPr>
            <a:lvl9pPr indent="0" lvl="8" marL="0" algn="l">
              <a:spcBef>
                <a:spcPts val="0"/>
              </a:spcBef>
              <a:buNone/>
              <a:defRPr sz="1100"/>
            </a:lvl9pPr>
          </a:lstStyle>
          <a:p>
            <a:pPr indent="0" lvl="0" marL="0" rtl="0" algn="l">
              <a:spcBef>
                <a:spcPts val="0"/>
              </a:spcBef>
              <a:spcAft>
                <a:spcPts val="0"/>
              </a:spcAft>
              <a:buNone/>
            </a:pPr>
            <a:fld id="{00000000-1234-1234-1234-123412341234}" type="slidenum">
              <a:rPr lang="en"/>
              <a:t>‹#›</a:t>
            </a:fld>
            <a:endParaRPr/>
          </a:p>
        </p:txBody>
      </p:sp>
      <p:sp>
        <p:nvSpPr>
          <p:cNvPr id="69" name="Google Shape;69;p13"/>
          <p:cNvSpPr txBox="1"/>
          <p:nvPr>
            <p:ph idx="1" type="body"/>
          </p:nvPr>
        </p:nvSpPr>
        <p:spPr>
          <a:xfrm>
            <a:off x="902636" y="1477496"/>
            <a:ext cx="7248745" cy="3279515"/>
          </a:xfrm>
          <a:prstGeom prst="rect">
            <a:avLst/>
          </a:prstGeom>
          <a:noFill/>
          <a:ln>
            <a:noFill/>
          </a:ln>
        </p:spPr>
        <p:txBody>
          <a:bodyPr anchorCtr="0" anchor="t" bIns="34275" lIns="205725" spcFirstLastPara="1" rIns="274325" wrap="square" tIns="205725">
            <a:noAutofit/>
          </a:bodyPr>
          <a:lstStyle>
            <a:lvl1pPr indent="-317500" lvl="0" marL="457200" algn="l">
              <a:lnSpc>
                <a:spcPct val="90000"/>
              </a:lnSpc>
              <a:spcBef>
                <a:spcPts val="800"/>
              </a:spcBef>
              <a:spcAft>
                <a:spcPts val="0"/>
              </a:spcAft>
              <a:buSzPts val="1400"/>
              <a:buChar char="●"/>
              <a:defRPr sz="1100"/>
            </a:lvl1pPr>
            <a:lvl2pPr indent="-317500" lvl="1" marL="914400" algn="l">
              <a:lnSpc>
                <a:spcPct val="90000"/>
              </a:lnSpc>
              <a:spcBef>
                <a:spcPts val="500"/>
              </a:spcBef>
              <a:spcAft>
                <a:spcPts val="0"/>
              </a:spcAft>
              <a:buSzPts val="1400"/>
              <a:buChar char="○"/>
              <a:defRPr sz="1100"/>
            </a:lvl2pPr>
            <a:lvl3pPr indent="-317500" lvl="2" marL="1371600" algn="l">
              <a:lnSpc>
                <a:spcPct val="90000"/>
              </a:lnSpc>
              <a:spcBef>
                <a:spcPts val="500"/>
              </a:spcBef>
              <a:spcAft>
                <a:spcPts val="0"/>
              </a:spcAft>
              <a:buSzPts val="1400"/>
              <a:buChar char="■"/>
              <a:defRPr sz="1100"/>
            </a:lvl3pPr>
            <a:lvl4pPr indent="-317500" lvl="3" marL="1828800" algn="l">
              <a:lnSpc>
                <a:spcPct val="90000"/>
              </a:lnSpc>
              <a:spcBef>
                <a:spcPts val="500"/>
              </a:spcBef>
              <a:spcAft>
                <a:spcPts val="0"/>
              </a:spcAft>
              <a:buSzPts val="1400"/>
              <a:buChar char="●"/>
              <a:defRPr sz="1100"/>
            </a:lvl4pPr>
            <a:lvl5pPr indent="-317500" lvl="4" marL="2286000" algn="l">
              <a:lnSpc>
                <a:spcPct val="90000"/>
              </a:lnSpc>
              <a:spcBef>
                <a:spcPts val="500"/>
              </a:spcBef>
              <a:spcAft>
                <a:spcPts val="0"/>
              </a:spcAft>
              <a:buSzPts val="1400"/>
              <a:buChar char="○"/>
              <a:defRPr sz="1100"/>
            </a:lvl5pPr>
            <a:lvl6pPr indent="-317500" lvl="5" marL="2743200" algn="l">
              <a:lnSpc>
                <a:spcPct val="90000"/>
              </a:lnSpc>
              <a:spcBef>
                <a:spcPts val="500"/>
              </a:spcBef>
              <a:spcAft>
                <a:spcPts val="0"/>
              </a:spcAft>
              <a:buClr>
                <a:schemeClr val="dk1"/>
              </a:buClr>
              <a:buSzPts val="1400"/>
              <a:buChar char="■"/>
              <a:defRPr sz="1100"/>
            </a:lvl6pPr>
            <a:lvl7pPr indent="-317500" lvl="6" marL="3200400" algn="l">
              <a:lnSpc>
                <a:spcPct val="90000"/>
              </a:lnSpc>
              <a:spcBef>
                <a:spcPts val="1600"/>
              </a:spcBef>
              <a:spcAft>
                <a:spcPts val="0"/>
              </a:spcAft>
              <a:buClr>
                <a:schemeClr val="dk1"/>
              </a:buClr>
              <a:buSzPts val="1400"/>
              <a:buChar char="●"/>
              <a:defRPr sz="1100"/>
            </a:lvl7pPr>
            <a:lvl8pPr indent="-317500" lvl="7" marL="3657600" algn="l">
              <a:lnSpc>
                <a:spcPct val="90000"/>
              </a:lnSpc>
              <a:spcBef>
                <a:spcPts val="1600"/>
              </a:spcBef>
              <a:spcAft>
                <a:spcPts val="0"/>
              </a:spcAft>
              <a:buClr>
                <a:schemeClr val="dk1"/>
              </a:buClr>
              <a:buSzPts val="1400"/>
              <a:buChar char="○"/>
              <a:defRPr sz="1100"/>
            </a:lvl8pPr>
            <a:lvl9pPr indent="-317500" lvl="8" marL="4114800" algn="l">
              <a:lnSpc>
                <a:spcPct val="90000"/>
              </a:lnSpc>
              <a:spcBef>
                <a:spcPts val="1600"/>
              </a:spcBef>
              <a:spcAft>
                <a:spcPts val="1600"/>
              </a:spcAft>
              <a:buClr>
                <a:schemeClr val="dk1"/>
              </a:buClr>
              <a:buSzPts val="1400"/>
              <a:buChar char="■"/>
              <a:defRPr sz="1100"/>
            </a:lvl9pPr>
          </a:lstStyle>
          <a:p/>
        </p:txBody>
      </p:sp>
      <p:cxnSp>
        <p:nvCxnSpPr>
          <p:cNvPr id="70" name="Google Shape;70;p13"/>
          <p:cNvCxnSpPr/>
          <p:nvPr/>
        </p:nvCxnSpPr>
        <p:spPr>
          <a:xfrm>
            <a:off x="0" y="4757012"/>
            <a:ext cx="900952" cy="0"/>
          </a:xfrm>
          <a:prstGeom prst="straightConnector1">
            <a:avLst/>
          </a:prstGeom>
          <a:noFill/>
          <a:ln cap="flat" cmpd="sng" w="9525">
            <a:solidFill>
              <a:srgbClr val="7F7F7F"/>
            </a:solidFill>
            <a:prstDash val="dash"/>
            <a:miter lim="800000"/>
            <a:headEnd len="sm" w="sm" type="none"/>
            <a:tailEnd len="sm" w="sm" type="none"/>
          </a:ln>
        </p:spPr>
      </p:cxnSp>
      <p:sp>
        <p:nvSpPr>
          <p:cNvPr id="71" name="Google Shape;71;p13"/>
          <p:cNvSpPr/>
          <p:nvPr/>
        </p:nvSpPr>
        <p:spPr>
          <a:xfrm rot="5400000">
            <a:off x="479779" y="215588"/>
            <a:ext cx="360759" cy="360759"/>
          </a:xfrm>
          <a:prstGeom prst="corner">
            <a:avLst>
              <a:gd fmla="val 15545" name="adj1"/>
              <a:gd fmla="val 14740" name="adj2"/>
            </a:avLst>
          </a:prstGeom>
          <a:solidFill>
            <a:srgbClr val="FF66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72" name="Google Shape;72;p13"/>
          <p:cNvSpPr/>
          <p:nvPr/>
        </p:nvSpPr>
        <p:spPr>
          <a:xfrm>
            <a:off x="0" y="-1280"/>
            <a:ext cx="404870" cy="5151762"/>
          </a:xfrm>
          <a:prstGeom prst="rect">
            <a:avLst/>
          </a:prstGeom>
          <a:blipFill rotWithShape="1">
            <a:blip r:embed="rId3">
              <a:alphaModFix/>
            </a:blip>
            <a:stretch>
              <a:fillRect b="0" l="-72615" r="-72615" t="0"/>
            </a:stretch>
          </a:blip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cxnSp>
        <p:nvCxnSpPr>
          <p:cNvPr id="73" name="Google Shape;73;p13"/>
          <p:cNvCxnSpPr/>
          <p:nvPr/>
        </p:nvCxnSpPr>
        <p:spPr>
          <a:xfrm flipH="1">
            <a:off x="7553384" y="4707733"/>
            <a:ext cx="222999" cy="303876"/>
          </a:xfrm>
          <a:prstGeom prst="straightConnector1">
            <a:avLst/>
          </a:prstGeom>
          <a:noFill/>
          <a:ln cap="flat" cmpd="sng" w="9525">
            <a:solidFill>
              <a:srgbClr val="FF6600"/>
            </a:solidFill>
            <a:prstDash val="solid"/>
            <a:miter lim="800000"/>
            <a:headEnd len="sm" w="sm" type="none"/>
            <a:tailEnd len="sm" w="sm" type="none"/>
          </a:ln>
        </p:spPr>
      </p:cxnSp>
      <p:pic>
        <p:nvPicPr>
          <p:cNvPr id="74" name="Google Shape;74;p13"/>
          <p:cNvPicPr preferRelativeResize="0"/>
          <p:nvPr/>
        </p:nvPicPr>
        <p:blipFill rotWithShape="1">
          <a:blip r:embed="rId4">
            <a:alphaModFix/>
          </a:blip>
          <a:srcRect b="0" l="0" r="0" t="0"/>
          <a:stretch/>
        </p:blipFill>
        <p:spPr>
          <a:xfrm>
            <a:off x="7789682" y="4749391"/>
            <a:ext cx="1170593" cy="24387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79" name="Shape 79"/>
        <p:cNvGrpSpPr/>
        <p:nvPr/>
      </p:nvGrpSpPr>
      <p:grpSpPr>
        <a:xfrm>
          <a:off x="0" y="0"/>
          <a:ext cx="0" cy="0"/>
          <a:chOff x="0" y="0"/>
          <a:chExt cx="0" cy="0"/>
        </a:xfrm>
      </p:grpSpPr>
      <p:sp>
        <p:nvSpPr>
          <p:cNvPr id="80" name="Google Shape;80;p15"/>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81" name="Google Shape;81;p15"/>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82" name="Google Shape;82;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83" name="Shape 83"/>
        <p:cNvGrpSpPr/>
        <p:nvPr/>
      </p:nvGrpSpPr>
      <p:grpSpPr>
        <a:xfrm>
          <a:off x="0" y="0"/>
          <a:ext cx="0" cy="0"/>
          <a:chOff x="0" y="0"/>
          <a:chExt cx="0" cy="0"/>
        </a:xfrm>
      </p:grpSpPr>
      <p:sp>
        <p:nvSpPr>
          <p:cNvPr id="84" name="Google Shape;84;p16"/>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85" name="Google Shape;85;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86" name="Shape 86"/>
        <p:cNvGrpSpPr/>
        <p:nvPr/>
      </p:nvGrpSpPr>
      <p:grpSpPr>
        <a:xfrm>
          <a:off x="0" y="0"/>
          <a:ext cx="0" cy="0"/>
          <a:chOff x="0" y="0"/>
          <a:chExt cx="0" cy="0"/>
        </a:xfrm>
      </p:grpSpPr>
      <p:sp>
        <p:nvSpPr>
          <p:cNvPr id="87" name="Google Shape;8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8" name="Google Shape;88;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9" name="Google Shape;89;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2" name="Google Shape;92;p18"/>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93" name="Google Shape;93;p18"/>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94" name="Google Shape;94;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5" name="Shape 95"/>
        <p:cNvGrpSpPr/>
        <p:nvPr/>
      </p:nvGrpSpPr>
      <p:grpSpPr>
        <a:xfrm>
          <a:off x="0" y="0"/>
          <a:ext cx="0" cy="0"/>
          <a:chOff x="0" y="0"/>
          <a:chExt cx="0" cy="0"/>
        </a:xfrm>
      </p:grpSpPr>
      <p:sp>
        <p:nvSpPr>
          <p:cNvPr id="96" name="Google Shape;96;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7" name="Google Shape;97;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98" name="Shape 98"/>
        <p:cNvGrpSpPr/>
        <p:nvPr/>
      </p:nvGrpSpPr>
      <p:grpSpPr>
        <a:xfrm>
          <a:off x="0" y="0"/>
          <a:ext cx="0" cy="0"/>
          <a:chOff x="0" y="0"/>
          <a:chExt cx="0" cy="0"/>
        </a:xfrm>
      </p:grpSpPr>
      <p:sp>
        <p:nvSpPr>
          <p:cNvPr id="99" name="Google Shape;99;p20"/>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0" name="Google Shape;100;p20"/>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01" name="Google Shape;101;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102" name="Shape 102"/>
        <p:cNvGrpSpPr/>
        <p:nvPr/>
      </p:nvGrpSpPr>
      <p:grpSpPr>
        <a:xfrm>
          <a:off x="0" y="0"/>
          <a:ext cx="0" cy="0"/>
          <a:chOff x="0" y="0"/>
          <a:chExt cx="0" cy="0"/>
        </a:xfrm>
      </p:grpSpPr>
      <p:sp>
        <p:nvSpPr>
          <p:cNvPr id="103" name="Google Shape;103;p21"/>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4" name="Google Shape;104;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0" name="Shape 20"/>
        <p:cNvGrpSpPr/>
        <p:nvPr/>
      </p:nvGrpSpPr>
      <p:grpSpPr>
        <a:xfrm>
          <a:off x="0" y="0"/>
          <a:ext cx="0" cy="0"/>
          <a:chOff x="0" y="0"/>
          <a:chExt cx="0" cy="0"/>
        </a:xfrm>
      </p:grpSpPr>
      <p:sp>
        <p:nvSpPr>
          <p:cNvPr id="21" name="Google Shape;21;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22" name="Google Shape;22;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23" name="Google Shape;23;p3"/>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105" name="Shape 105"/>
        <p:cNvGrpSpPr/>
        <p:nvPr/>
      </p:nvGrpSpPr>
      <p:grpSpPr>
        <a:xfrm>
          <a:off x="0" y="0"/>
          <a:ext cx="0" cy="0"/>
          <a:chOff x="0" y="0"/>
          <a:chExt cx="0" cy="0"/>
        </a:xfrm>
      </p:grpSpPr>
      <p:sp>
        <p:nvSpPr>
          <p:cNvPr id="106" name="Google Shape;106;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22"/>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08" name="Google Shape;108;p22"/>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09" name="Google Shape;109;p22"/>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10" name="Google Shape;110;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11" name="Shape 111"/>
        <p:cNvGrpSpPr/>
        <p:nvPr/>
      </p:nvGrpSpPr>
      <p:grpSpPr>
        <a:xfrm>
          <a:off x="0" y="0"/>
          <a:ext cx="0" cy="0"/>
          <a:chOff x="0" y="0"/>
          <a:chExt cx="0" cy="0"/>
        </a:xfrm>
      </p:grpSpPr>
      <p:sp>
        <p:nvSpPr>
          <p:cNvPr id="112" name="Google Shape;112;p23"/>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113" name="Google Shape;113;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14" name="Shape 114"/>
        <p:cNvGrpSpPr/>
        <p:nvPr/>
      </p:nvGrpSpPr>
      <p:grpSpPr>
        <a:xfrm>
          <a:off x="0" y="0"/>
          <a:ext cx="0" cy="0"/>
          <a:chOff x="0" y="0"/>
          <a:chExt cx="0" cy="0"/>
        </a:xfrm>
      </p:grpSpPr>
      <p:sp>
        <p:nvSpPr>
          <p:cNvPr id="115" name="Google Shape;115;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16" name="Google Shape;116;p24"/>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17" name="Google Shape;117;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18" name="Shape 118"/>
        <p:cNvGrpSpPr/>
        <p:nvPr/>
      </p:nvGrpSpPr>
      <p:grpSpPr>
        <a:xfrm>
          <a:off x="0" y="0"/>
          <a:ext cx="0" cy="0"/>
          <a:chOff x="0" y="0"/>
          <a:chExt cx="0" cy="0"/>
        </a:xfrm>
      </p:grpSpPr>
      <p:sp>
        <p:nvSpPr>
          <p:cNvPr id="119" name="Google Shape;119;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0" y="5045700"/>
            <a:ext cx="9144000" cy="97800"/>
          </a:xfrm>
          <a:prstGeom prst="rect">
            <a:avLst/>
          </a:prstGeom>
          <a:solidFill>
            <a:srgbClr val="E8772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Clr>
                <a:srgbClr val="861F41"/>
              </a:buClr>
              <a:buSzPts val="4200"/>
              <a:buNone/>
              <a:defRPr>
                <a:solidFill>
                  <a:srgbClr val="861F41"/>
                </a:solidFill>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8" name="Google Shape;28;p4"/>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Clr>
                <a:srgbClr val="E87722"/>
              </a:buClr>
              <a:buSzPts val="1800"/>
              <a:buChar char="&gt;"/>
              <a:defRPr/>
            </a:lvl1pPr>
            <a:lvl2pPr indent="-317500" lvl="1" marL="914400">
              <a:spcBef>
                <a:spcPts val="1600"/>
              </a:spcBef>
              <a:spcAft>
                <a:spcPts val="0"/>
              </a:spcAft>
              <a:buClr>
                <a:srgbClr val="861F41"/>
              </a:buClr>
              <a:buSzPts val="1400"/>
              <a:buChar char="&gt;"/>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30" name="Google Shape;30;p4"/>
          <p:cNvCxnSpPr/>
          <p:nvPr/>
        </p:nvCxnSpPr>
        <p:spPr>
          <a:xfrm>
            <a:off x="0" y="48750"/>
            <a:ext cx="9162600" cy="0"/>
          </a:xfrm>
          <a:prstGeom prst="straightConnector1">
            <a:avLst/>
          </a:prstGeom>
          <a:noFill/>
          <a:ln cap="flat" cmpd="sng" w="19050">
            <a:solidFill>
              <a:srgbClr val="E87722"/>
            </a:solidFill>
            <a:prstDash val="dash"/>
            <a:round/>
            <a:headEnd len="med" w="med" type="none"/>
            <a:tailEnd len="med" w="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3" name="Google Shape;33;p5"/>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8" name="Google Shape;38;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9" name="Shape 39"/>
        <p:cNvGrpSpPr/>
        <p:nvPr/>
      </p:nvGrpSpPr>
      <p:grpSpPr>
        <a:xfrm>
          <a:off x="0" y="0"/>
          <a:ext cx="0" cy="0"/>
          <a:chOff x="0" y="0"/>
          <a:chExt cx="0" cy="0"/>
        </a:xfrm>
      </p:grpSpPr>
      <p:sp>
        <p:nvSpPr>
          <p:cNvPr id="40" name="Google Shape;40;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41" name="Google Shape;41;p7"/>
          <p:cNvSpPr txBox="1"/>
          <p:nvPr>
            <p:ph idx="1" type="body"/>
          </p:nvPr>
        </p:nvSpPr>
        <p:spPr>
          <a:xfrm>
            <a:off x="311700" y="1399400"/>
            <a:ext cx="2808000" cy="278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43" name="Shape 43"/>
        <p:cNvGrpSpPr/>
        <p:nvPr/>
      </p:nvGrpSpPr>
      <p:grpSpPr>
        <a:xfrm>
          <a:off x="0" y="0"/>
          <a:ext cx="0" cy="0"/>
          <a:chOff x="0" y="0"/>
          <a:chExt cx="0" cy="0"/>
        </a:xfrm>
      </p:grpSpPr>
      <p:sp>
        <p:nvSpPr>
          <p:cNvPr id="44" name="Google Shape;44;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8"/>
          <p:cNvSpPr txBox="1"/>
          <p:nvPr>
            <p:ph type="title"/>
          </p:nvPr>
        </p:nvSpPr>
        <p:spPr>
          <a:xfrm>
            <a:off x="490250" y="450150"/>
            <a:ext cx="5878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6" name="Google Shape;4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7" name="Shape 47"/>
        <p:cNvGrpSpPr/>
        <p:nvPr/>
      </p:nvGrpSpPr>
      <p:grpSpPr>
        <a:xfrm>
          <a:off x="0" y="0"/>
          <a:ext cx="0" cy="0"/>
          <a:chOff x="0" y="0"/>
          <a:chExt cx="0" cy="0"/>
        </a:xfrm>
      </p:grpSpPr>
      <p:sp>
        <p:nvSpPr>
          <p:cNvPr id="48" name="Google Shape;48;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9" name="Google Shape;49;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0" name="Google Shape;50;p9"/>
          <p:cNvSpPr txBox="1"/>
          <p:nvPr>
            <p:ph type="title"/>
          </p:nvPr>
        </p:nvSpPr>
        <p:spPr>
          <a:xfrm>
            <a:off x="265500" y="929275"/>
            <a:ext cx="4045200" cy="1786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51" name="Google Shape;51;p9"/>
          <p:cNvSpPr txBox="1"/>
          <p:nvPr>
            <p:ph idx="1" type="subTitle"/>
          </p:nvPr>
        </p:nvSpPr>
        <p:spPr>
          <a:xfrm>
            <a:off x="265500" y="2769001"/>
            <a:ext cx="4045200" cy="1574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52" name="Google Shape;52;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3" name="Google Shape;53;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4" name="Shape 54"/>
        <p:cNvGrpSpPr/>
        <p:nvPr/>
      </p:nvGrpSpPr>
      <p:grpSpPr>
        <a:xfrm>
          <a:off x="0" y="0"/>
          <a:ext cx="0" cy="0"/>
          <a:chOff x="0" y="0"/>
          <a:chExt cx="0" cy="0"/>
        </a:xfrm>
      </p:grpSpPr>
      <p:sp>
        <p:nvSpPr>
          <p:cNvPr id="55" name="Google Shape;55;p10"/>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6" name="Google Shape;56;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7855525" y="4381500"/>
            <a:ext cx="1217026" cy="5674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75" name="Shape 75"/>
        <p:cNvGrpSpPr/>
        <p:nvPr/>
      </p:nvGrpSpPr>
      <p:grpSpPr>
        <a:xfrm>
          <a:off x="0" y="0"/>
          <a:ext cx="0" cy="0"/>
          <a:chOff x="0" y="0"/>
          <a:chExt cx="0" cy="0"/>
        </a:xfrm>
      </p:grpSpPr>
      <p:sp>
        <p:nvSpPr>
          <p:cNvPr id="76" name="Google Shape;76;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7" name="Google Shape;77;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78" name="Google Shape;78;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5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5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5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19.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1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1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 Id="rId3" Type="http://schemas.openxmlformats.org/officeDocument/2006/relationships/image" Target="../media/image24.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17.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 Id="rId3" Type="http://schemas.openxmlformats.org/officeDocument/2006/relationships/image" Target="../media/image5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32.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2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8.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image" Target="../media/image25.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 Id="rId3" Type="http://schemas.openxmlformats.org/officeDocument/2006/relationships/image" Target="../media/image42.g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 Id="rId3" Type="http://schemas.openxmlformats.org/officeDocument/2006/relationships/image" Target="../media/image34.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37.jpg"/><Relationship Id="rId4" Type="http://schemas.openxmlformats.org/officeDocument/2006/relationships/image" Target="../media/image27.jpg"/><Relationship Id="rId9" Type="http://schemas.openxmlformats.org/officeDocument/2006/relationships/image" Target="../media/image29.jpg"/><Relationship Id="rId5" Type="http://schemas.openxmlformats.org/officeDocument/2006/relationships/image" Target="../media/image28.jpg"/><Relationship Id="rId6" Type="http://schemas.openxmlformats.org/officeDocument/2006/relationships/image" Target="../media/image33.jpg"/><Relationship Id="rId7" Type="http://schemas.openxmlformats.org/officeDocument/2006/relationships/image" Target="../media/image31.jpg"/><Relationship Id="rId8" Type="http://schemas.openxmlformats.org/officeDocument/2006/relationships/image" Target="../media/image35.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 Id="rId3" Type="http://schemas.openxmlformats.org/officeDocument/2006/relationships/image" Target="../media/image6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36.png"/><Relationship Id="rId4" Type="http://schemas.openxmlformats.org/officeDocument/2006/relationships/image" Target="../media/image43.png"/><Relationship Id="rId5" Type="http://schemas.openxmlformats.org/officeDocument/2006/relationships/image" Target="../media/image40.png"/><Relationship Id="rId6" Type="http://schemas.openxmlformats.org/officeDocument/2006/relationships/image" Target="../media/image4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image" Target="../media/image3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 Id="rId3" Type="http://schemas.openxmlformats.org/officeDocument/2006/relationships/image" Target="../media/image45.png"/><Relationship Id="rId4" Type="http://schemas.openxmlformats.org/officeDocument/2006/relationships/image" Target="../media/image3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 Id="rId3" Type="http://schemas.openxmlformats.org/officeDocument/2006/relationships/image" Target="../media/image44.png"/><Relationship Id="rId4" Type="http://schemas.openxmlformats.org/officeDocument/2006/relationships/image" Target="../media/image46.png"/><Relationship Id="rId5" Type="http://schemas.openxmlformats.org/officeDocument/2006/relationships/hyperlink" Target="https://sketchfab.com/VirginiaTechUnivLibraries"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6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hyperlink" Target="https://www.nature.com/articles/sdata201618" TargetMode="External"/><Relationship Id="rId4" Type="http://schemas.openxmlformats.org/officeDocument/2006/relationships/image" Target="../media/image4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5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9.xml"/><Relationship Id="rId3" Type="http://schemas.openxmlformats.org/officeDocument/2006/relationships/hyperlink" Target="https://harvardlawreview.org/2014/03/perma-scoping-and-addressing-the-problem-of-link-and-reference-rot-in-legal-citations" TargetMode="External"/><Relationship Id="rId4" Type="http://schemas.openxmlformats.org/officeDocument/2006/relationships/hyperlink" Target="https://doi.org/10.1371/journal.pone.0115253" TargetMode="External"/><Relationship Id="rId5" Type="http://schemas.openxmlformats.org/officeDocument/2006/relationships/hyperlink" Target="https://doi.org/10.1371/journal.pone.0115253" TargetMode="External"/><Relationship Id="rId6" Type="http://schemas.openxmlformats.org/officeDocument/2006/relationships/hyperlink" Target="https://doi.org/10.1371/journal.pone.0167475" TargetMode="External"/><Relationship Id="rId7" Type="http://schemas.openxmlformats.org/officeDocument/2006/relationships/hyperlink" Target="https://doi.org/10.1371/journal.pone.016747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0.xml"/><Relationship Id="rId3" Type="http://schemas.openxmlformats.org/officeDocument/2006/relationships/hyperlink" Target="http://www.library.duke.edu/using/policies/ddr-accessibility" TargetMode="External"/><Relationship Id="rId4" Type="http://schemas.openxmlformats.org/officeDocument/2006/relationships/hyperlink" Target="http://perma.cc/4DZB-AJZ2" TargetMode="External"/><Relationship Id="rId5" Type="http://schemas.openxmlformats.org/officeDocument/2006/relationships/hyperlink" Target="http://www.clinecenter.illinois.edu/airbrushing_history" TargetMode="External"/><Relationship Id="rId6" Type="http://schemas.openxmlformats.org/officeDocument/2006/relationships/hyperlink" Target="http://www.clinecenter.illinois.edu/airbrushing_history" TargetMode="External"/><Relationship Id="rId7" Type="http://schemas.openxmlformats.org/officeDocument/2006/relationships/hyperlink" Target="http://perma.cc/G8PW-798L" TargetMode="External"/><Relationship Id="rId8" Type="http://schemas.openxmlformats.org/officeDocument/2006/relationships/hyperlink" Target="http://perma.cc/G8PW-798L"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1.xml"/><Relationship Id="rId3" Type="http://schemas.openxmlformats.org/officeDocument/2006/relationships/image" Target="../media/image5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2.xml"/><Relationship Id="rId3" Type="http://schemas.openxmlformats.org/officeDocument/2006/relationships/image" Target="../media/image6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 Id="rId3" Type="http://schemas.openxmlformats.org/officeDocument/2006/relationships/image" Target="../media/image6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4.xml"/><Relationship Id="rId3" Type="http://schemas.openxmlformats.org/officeDocument/2006/relationships/hyperlink" Target="https://timetravel.mementoweb.org/"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5.xml"/><Relationship Id="rId3" Type="http://schemas.openxmlformats.org/officeDocument/2006/relationships/hyperlink" Target="https://guides.lib.vt.edu/permacc" TargetMode="External"/><Relationship Id="rId4" Type="http://schemas.openxmlformats.org/officeDocument/2006/relationships/hyperlink" Target="mailto:permacc@vt.edu" TargetMode="External"/><Relationship Id="rId5" Type="http://schemas.openxmlformats.org/officeDocument/2006/relationships/image" Target="../media/image5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52.gi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 Id="rId3" Type="http://schemas.openxmlformats.org/officeDocument/2006/relationships/image" Target="../media/image4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image" Target="../media/image4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image" Target="../media/image5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image" Target="../media/image54.gi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2.xml"/><Relationship Id="rId3" Type="http://schemas.openxmlformats.org/officeDocument/2006/relationships/image" Target="../media/image1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pic>
        <p:nvPicPr>
          <p:cNvPr id="124" name="Google Shape;124;p26" title="World Digital Preservation Day logo"/>
          <p:cNvPicPr preferRelativeResize="0"/>
          <p:nvPr/>
        </p:nvPicPr>
        <p:blipFill rotWithShape="1">
          <a:blip r:embed="rId3">
            <a:alphaModFix/>
          </a:blip>
          <a:srcRect b="7045" l="0" r="0" t="0"/>
          <a:stretch/>
        </p:blipFill>
        <p:spPr>
          <a:xfrm>
            <a:off x="1885775" y="0"/>
            <a:ext cx="5372440" cy="5143501"/>
          </a:xfrm>
          <a:prstGeom prst="rect">
            <a:avLst/>
          </a:prstGeom>
          <a:noFill/>
          <a:ln>
            <a:noFill/>
          </a:ln>
        </p:spPr>
      </p:pic>
      <p:sp>
        <p:nvSpPr>
          <p:cNvPr id="125" name="Google Shape;125;p26"/>
          <p:cNvSpPr/>
          <p:nvPr/>
        </p:nvSpPr>
        <p:spPr>
          <a:xfrm>
            <a:off x="7679925" y="4248300"/>
            <a:ext cx="1421400" cy="8010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5"/>
          <p:cNvSpPr txBox="1"/>
          <p:nvPr>
            <p:ph type="title"/>
          </p:nvPr>
        </p:nvSpPr>
        <p:spPr>
          <a:xfrm>
            <a:off x="136750" y="4234775"/>
            <a:ext cx="38520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1997</a:t>
            </a:r>
            <a:r>
              <a:rPr lang="en"/>
              <a:t> lib.vt.edu</a:t>
            </a:r>
            <a:endParaRPr/>
          </a:p>
          <a:p>
            <a:pPr indent="0" lvl="0" marL="0" rtl="0" algn="l">
              <a:spcBef>
                <a:spcPts val="0"/>
              </a:spcBef>
              <a:spcAft>
                <a:spcPts val="0"/>
              </a:spcAft>
              <a:buNone/>
            </a:pPr>
            <a:r>
              <a:rPr lang="en" sz="1200"/>
              <a:t>https://web.archive.org/web/19970429181700/http://www.lib.vt.edu/</a:t>
            </a:r>
            <a:endParaRPr sz="1200"/>
          </a:p>
        </p:txBody>
      </p:sp>
      <p:pic>
        <p:nvPicPr>
          <p:cNvPr descr="a screenshot of the first Virginia Tech University Library from 1997" id="181" name="Google Shape;181;p35" title="VTUL website 1997"/>
          <p:cNvPicPr preferRelativeResize="0"/>
          <p:nvPr/>
        </p:nvPicPr>
        <p:blipFill>
          <a:blip r:embed="rId3">
            <a:alphaModFix/>
          </a:blip>
          <a:stretch>
            <a:fillRect/>
          </a:stretch>
        </p:blipFill>
        <p:spPr>
          <a:xfrm>
            <a:off x="1035275" y="0"/>
            <a:ext cx="8108725" cy="4175450"/>
          </a:xfrm>
          <a:prstGeom prst="rect">
            <a:avLst/>
          </a:prstGeom>
          <a:noFill/>
          <a:ln>
            <a:noFill/>
          </a:ln>
        </p:spPr>
      </p:pic>
      <p:sp>
        <p:nvSpPr>
          <p:cNvPr id="182" name="Google Shape;182;p35"/>
          <p:cNvSpPr txBox="1"/>
          <p:nvPr/>
        </p:nvSpPr>
        <p:spPr>
          <a:xfrm>
            <a:off x="3802225" y="4310300"/>
            <a:ext cx="4000500" cy="50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400">
                <a:latin typeface="Open Sans"/>
                <a:ea typeface="Open Sans"/>
                <a:cs typeface="Open Sans"/>
                <a:sym typeface="Open Sans"/>
              </a:rPr>
              <a:t>Who wants to forget all of this beauty??</a:t>
            </a:r>
            <a:endParaRPr sz="2400">
              <a:latin typeface="Open Sans"/>
              <a:ea typeface="Open Sans"/>
              <a:cs typeface="Open Sans"/>
              <a:sym typeface="Ope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Google Shape;187;p36"/>
          <p:cNvSpPr txBox="1"/>
          <p:nvPr>
            <p:ph type="title"/>
          </p:nvPr>
        </p:nvSpPr>
        <p:spPr>
          <a:xfrm>
            <a:off x="148425" y="417647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2000</a:t>
            </a:r>
            <a:r>
              <a:rPr lang="en"/>
              <a:t> lib.vt.edu</a:t>
            </a:r>
            <a:endParaRPr/>
          </a:p>
          <a:p>
            <a:pPr indent="0" lvl="0" marL="0" rtl="0" algn="l">
              <a:spcBef>
                <a:spcPts val="0"/>
              </a:spcBef>
              <a:spcAft>
                <a:spcPts val="0"/>
              </a:spcAft>
              <a:buNone/>
            </a:pPr>
            <a:r>
              <a:rPr lang="en" sz="1200"/>
              <a:t>https://web.archive.org/web/20000815074739/http://www.lib.vt.edu/</a:t>
            </a:r>
            <a:endParaRPr sz="1200"/>
          </a:p>
        </p:txBody>
      </p:sp>
      <p:pic>
        <p:nvPicPr>
          <p:cNvPr descr="a screenshot of the Virginia Tech University Library from 2000" id="188" name="Google Shape;188;p36" title="VTUL website from 2000"/>
          <p:cNvPicPr preferRelativeResize="0"/>
          <p:nvPr/>
        </p:nvPicPr>
        <p:blipFill>
          <a:blip r:embed="rId3">
            <a:alphaModFix/>
          </a:blip>
          <a:stretch>
            <a:fillRect/>
          </a:stretch>
        </p:blipFill>
        <p:spPr>
          <a:xfrm>
            <a:off x="3522300" y="0"/>
            <a:ext cx="5621700" cy="470054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7"/>
          <p:cNvSpPr txBox="1"/>
          <p:nvPr>
            <p:ph type="title"/>
          </p:nvPr>
        </p:nvSpPr>
        <p:spPr>
          <a:xfrm>
            <a:off x="174950" y="4312200"/>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2008</a:t>
            </a:r>
            <a:r>
              <a:rPr lang="en"/>
              <a:t> lib.vt.edu</a:t>
            </a:r>
            <a:endParaRPr/>
          </a:p>
          <a:p>
            <a:pPr indent="0" lvl="0" marL="0" rtl="0" algn="l">
              <a:spcBef>
                <a:spcPts val="0"/>
              </a:spcBef>
              <a:spcAft>
                <a:spcPts val="0"/>
              </a:spcAft>
              <a:buNone/>
            </a:pPr>
            <a:r>
              <a:rPr lang="en" sz="1200"/>
              <a:t>https://web.archive.org/web/20080715094929/http://www.lib.vt.edu:80/</a:t>
            </a:r>
            <a:endParaRPr sz="1200"/>
          </a:p>
        </p:txBody>
      </p:sp>
      <p:pic>
        <p:nvPicPr>
          <p:cNvPr descr="a screenshot of the Virginia Tech University Library from 2008" id="194" name="Google Shape;194;p37" title="VTUL website from 2008"/>
          <p:cNvPicPr preferRelativeResize="0"/>
          <p:nvPr/>
        </p:nvPicPr>
        <p:blipFill>
          <a:blip r:embed="rId3">
            <a:alphaModFix/>
          </a:blip>
          <a:stretch>
            <a:fillRect/>
          </a:stretch>
        </p:blipFill>
        <p:spPr>
          <a:xfrm>
            <a:off x="2740875" y="0"/>
            <a:ext cx="6403126" cy="454862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8"/>
          <p:cNvSpPr txBox="1"/>
          <p:nvPr>
            <p:ph type="title"/>
          </p:nvPr>
        </p:nvSpPr>
        <p:spPr>
          <a:xfrm>
            <a:off x="78450" y="42403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t>2015</a:t>
            </a:r>
            <a:r>
              <a:rPr lang="en"/>
              <a:t> lib.vt.edu</a:t>
            </a:r>
            <a:endParaRPr/>
          </a:p>
          <a:p>
            <a:pPr indent="0" lvl="0" marL="0" rtl="0" algn="l">
              <a:spcBef>
                <a:spcPts val="0"/>
              </a:spcBef>
              <a:spcAft>
                <a:spcPts val="0"/>
              </a:spcAft>
              <a:buNone/>
            </a:pPr>
            <a:r>
              <a:rPr lang="en" sz="1200"/>
              <a:t>https://web.archive.org/web/20150516072158/http://www.lib.vt.edu/</a:t>
            </a:r>
            <a:endParaRPr sz="1200"/>
          </a:p>
        </p:txBody>
      </p:sp>
      <p:pic>
        <p:nvPicPr>
          <p:cNvPr descr="a screenshot of the Virginia Tech University Library from 2015" id="200" name="Google Shape;200;p38" title="VTUL website from 2015"/>
          <p:cNvPicPr preferRelativeResize="0"/>
          <p:nvPr/>
        </p:nvPicPr>
        <p:blipFill>
          <a:blip r:embed="rId3">
            <a:alphaModFix/>
          </a:blip>
          <a:stretch>
            <a:fillRect/>
          </a:stretch>
        </p:blipFill>
        <p:spPr>
          <a:xfrm>
            <a:off x="2117951" y="0"/>
            <a:ext cx="7026051" cy="42403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3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it works (very quickly)</a:t>
            </a:r>
            <a:endParaRPr/>
          </a:p>
        </p:txBody>
      </p:sp>
      <p:sp>
        <p:nvSpPr>
          <p:cNvPr id="206" name="Google Shape;206;p39"/>
          <p:cNvSpPr txBox="1"/>
          <p:nvPr>
            <p:ph idx="1" type="body"/>
          </p:nvPr>
        </p:nvSpPr>
        <p:spPr>
          <a:xfrm>
            <a:off x="311700" y="1225225"/>
            <a:ext cx="4806900" cy="33540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AutoNum type="arabicPeriod"/>
            </a:pPr>
            <a:r>
              <a:rPr lang="en"/>
              <a:t>Web crawlers (or spiders) use HTTP protocol to access servers</a:t>
            </a:r>
            <a:endParaRPr/>
          </a:p>
          <a:p>
            <a:pPr indent="-342900" lvl="0" marL="457200" rtl="0" algn="l">
              <a:lnSpc>
                <a:spcPct val="150000"/>
              </a:lnSpc>
              <a:spcBef>
                <a:spcPts val="0"/>
              </a:spcBef>
              <a:spcAft>
                <a:spcPts val="0"/>
              </a:spcAft>
              <a:buSzPts val="1800"/>
              <a:buAutoNum type="arabicPeriod"/>
            </a:pPr>
            <a:r>
              <a:rPr lang="en"/>
              <a:t>If it’s polite, it identifies any robots.txt</a:t>
            </a:r>
            <a:endParaRPr/>
          </a:p>
          <a:p>
            <a:pPr indent="-342900" lvl="0" marL="457200" rtl="0" algn="l">
              <a:lnSpc>
                <a:spcPct val="115000"/>
              </a:lnSpc>
              <a:spcBef>
                <a:spcPts val="0"/>
              </a:spcBef>
              <a:spcAft>
                <a:spcPts val="0"/>
              </a:spcAft>
              <a:buSzPts val="1800"/>
              <a:buAutoNum type="arabicPeriod"/>
            </a:pPr>
            <a:r>
              <a:rPr lang="en"/>
              <a:t>Web crawlers follow “seeds” (URLs) and crawls it</a:t>
            </a:r>
            <a:endParaRPr/>
          </a:p>
          <a:p>
            <a:pPr indent="-317500" lvl="1" marL="914400" rtl="0" algn="l">
              <a:lnSpc>
                <a:spcPct val="150000"/>
              </a:lnSpc>
              <a:spcBef>
                <a:spcPts val="0"/>
              </a:spcBef>
              <a:spcAft>
                <a:spcPts val="0"/>
              </a:spcAft>
              <a:buSzPts val="1400"/>
              <a:buAutoNum type="alphaLcPeriod"/>
            </a:pPr>
            <a:r>
              <a:rPr lang="en"/>
              <a:t>Captures all links in that seed</a:t>
            </a:r>
            <a:endParaRPr/>
          </a:p>
          <a:p>
            <a:pPr indent="-317500" lvl="1" marL="914400" rtl="0" algn="l">
              <a:lnSpc>
                <a:spcPct val="150000"/>
              </a:lnSpc>
              <a:spcBef>
                <a:spcPts val="0"/>
              </a:spcBef>
              <a:spcAft>
                <a:spcPts val="0"/>
              </a:spcAft>
              <a:buSzPts val="1400"/>
              <a:buAutoNum type="alphaLcPeriod"/>
            </a:pPr>
            <a:r>
              <a:rPr lang="en"/>
              <a:t>Copies all files in that seed</a:t>
            </a:r>
            <a:endParaRPr/>
          </a:p>
          <a:p>
            <a:pPr indent="-317500" lvl="1" marL="914400" rtl="0" algn="l">
              <a:lnSpc>
                <a:spcPct val="150000"/>
              </a:lnSpc>
              <a:spcBef>
                <a:spcPts val="0"/>
              </a:spcBef>
              <a:spcAft>
                <a:spcPts val="0"/>
              </a:spcAft>
              <a:buSzPts val="1400"/>
              <a:buAutoNum type="alphaLcPeriod"/>
            </a:pPr>
            <a:r>
              <a:rPr lang="en"/>
              <a:t>Captures all formatting</a:t>
            </a:r>
            <a:endParaRPr/>
          </a:p>
          <a:p>
            <a:pPr indent="-342900" lvl="0" marL="457200" rtl="0" algn="l">
              <a:lnSpc>
                <a:spcPct val="115000"/>
              </a:lnSpc>
              <a:spcBef>
                <a:spcPts val="0"/>
              </a:spcBef>
              <a:spcAft>
                <a:spcPts val="0"/>
              </a:spcAft>
              <a:buSzPts val="1800"/>
              <a:buAutoNum type="arabicPeriod"/>
            </a:pPr>
            <a:r>
              <a:rPr lang="en"/>
              <a:t>Returns that information to the operator and this becomes the web archive</a:t>
            </a:r>
            <a:endParaRPr/>
          </a:p>
        </p:txBody>
      </p:sp>
      <p:pic>
        <p:nvPicPr>
          <p:cNvPr descr="black and white line drawing of a web crawler icon" id="207" name="Google Shape;207;p39" title="web crawler icon"/>
          <p:cNvPicPr preferRelativeResize="0"/>
          <p:nvPr/>
        </p:nvPicPr>
        <p:blipFill>
          <a:blip r:embed="rId3">
            <a:alphaModFix amt="83000"/>
          </a:blip>
          <a:stretch>
            <a:fillRect/>
          </a:stretch>
        </p:blipFill>
        <p:spPr>
          <a:xfrm>
            <a:off x="6403875" y="3516475"/>
            <a:ext cx="1492925" cy="1492925"/>
          </a:xfrm>
          <a:prstGeom prst="rect">
            <a:avLst/>
          </a:prstGeom>
          <a:noFill/>
          <a:ln>
            <a:noFill/>
          </a:ln>
        </p:spPr>
      </p:pic>
      <p:pic>
        <p:nvPicPr>
          <p:cNvPr descr="a screenshot of a line drawing of a &quot;polite&quot; spider" id="208" name="Google Shape;208;p39" title="polite spider"/>
          <p:cNvPicPr preferRelativeResize="0"/>
          <p:nvPr/>
        </p:nvPicPr>
        <p:blipFill rotWithShape="1">
          <a:blip r:embed="rId4">
            <a:alphaModFix/>
          </a:blip>
          <a:srcRect b="17245" l="13252" r="8285" t="15860"/>
          <a:stretch/>
        </p:blipFill>
        <p:spPr>
          <a:xfrm>
            <a:off x="6274831" y="1761150"/>
            <a:ext cx="1751018" cy="1492925"/>
          </a:xfrm>
          <a:prstGeom prst="rect">
            <a:avLst/>
          </a:prstGeom>
          <a:noFill/>
          <a:ln>
            <a:noFill/>
          </a:ln>
        </p:spPr>
      </p:pic>
      <p:pic>
        <p:nvPicPr>
          <p:cNvPr descr="black and white line drawing of an http icon" id="209" name="Google Shape;209;p39" title="http icon"/>
          <p:cNvPicPr preferRelativeResize="0"/>
          <p:nvPr/>
        </p:nvPicPr>
        <p:blipFill>
          <a:blip r:embed="rId5">
            <a:alphaModFix/>
          </a:blip>
          <a:stretch>
            <a:fillRect/>
          </a:stretch>
        </p:blipFill>
        <p:spPr>
          <a:xfrm>
            <a:off x="6403875" y="209925"/>
            <a:ext cx="1492925" cy="14929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4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Virginia Tech Web Archive</a:t>
            </a:r>
            <a:endParaRPr/>
          </a:p>
        </p:txBody>
      </p:sp>
      <p:sp>
        <p:nvSpPr>
          <p:cNvPr id="215" name="Google Shape;215;p40"/>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archive-it.org/collections/5315  </a:t>
            </a:r>
            <a:endParaRPr/>
          </a:p>
          <a:p>
            <a:pPr indent="-342900" lvl="0" marL="457200" rtl="0" algn="l">
              <a:spcBef>
                <a:spcPts val="0"/>
              </a:spcBef>
              <a:spcAft>
                <a:spcPts val="0"/>
              </a:spcAft>
              <a:buSzPts val="1800"/>
              <a:buChar char="&gt;"/>
            </a:pPr>
            <a:r>
              <a:rPr lang="en"/>
              <a:t>Uses Archive-It hosted by Internet Archive</a:t>
            </a:r>
            <a:endParaRPr/>
          </a:p>
          <a:p>
            <a:pPr indent="-342900" lvl="0" marL="457200" rtl="0" algn="l">
              <a:spcBef>
                <a:spcPts val="0"/>
              </a:spcBef>
              <a:spcAft>
                <a:spcPts val="0"/>
              </a:spcAft>
              <a:buSzPts val="1800"/>
              <a:buChar char="&gt;"/>
            </a:pPr>
            <a:r>
              <a:rPr lang="en"/>
              <a:t>Archived biannually and as-needed </a:t>
            </a:r>
            <a:endParaRPr/>
          </a:p>
          <a:p>
            <a:pPr indent="-342900" lvl="0" marL="457200" rtl="0" algn="l">
              <a:spcBef>
                <a:spcPts val="0"/>
              </a:spcBef>
              <a:spcAft>
                <a:spcPts val="0"/>
              </a:spcAft>
              <a:buSzPts val="1800"/>
              <a:buChar char="&gt;"/>
            </a:pPr>
            <a:r>
              <a:rPr lang="en"/>
              <a:t>Content includes:</a:t>
            </a:r>
            <a:endParaRPr/>
          </a:p>
          <a:p>
            <a:pPr indent="-342900" lvl="1" marL="914400" rtl="0" algn="l">
              <a:spcBef>
                <a:spcPts val="0"/>
              </a:spcBef>
              <a:spcAft>
                <a:spcPts val="0"/>
              </a:spcAft>
              <a:buSzPts val="1800"/>
              <a:buChar char="&gt;"/>
            </a:pPr>
            <a:r>
              <a:rPr lang="en" sz="1800"/>
              <a:t>All sites with the vt.edu domain</a:t>
            </a:r>
            <a:endParaRPr sz="1800"/>
          </a:p>
          <a:p>
            <a:pPr indent="-342900" lvl="1" marL="914400" rtl="0" algn="l">
              <a:spcBef>
                <a:spcPts val="0"/>
              </a:spcBef>
              <a:spcAft>
                <a:spcPts val="0"/>
              </a:spcAft>
              <a:buSzPts val="1800"/>
              <a:buChar char="&gt;"/>
            </a:pPr>
            <a:r>
              <a:rPr lang="en" sz="1800"/>
              <a:t>VT Projects </a:t>
            </a:r>
            <a:endParaRPr sz="1800"/>
          </a:p>
          <a:p>
            <a:pPr indent="-342900" lvl="1" marL="914400" rtl="0" algn="l">
              <a:spcBef>
                <a:spcPts val="0"/>
              </a:spcBef>
              <a:spcAft>
                <a:spcPts val="0"/>
              </a:spcAft>
              <a:buSzPts val="1800"/>
              <a:buChar char="&gt;"/>
            </a:pPr>
            <a:r>
              <a:rPr lang="en" sz="1800"/>
              <a:t>Creative Technologies theses</a:t>
            </a:r>
            <a:endParaRPr sz="1800"/>
          </a:p>
          <a:p>
            <a:pPr indent="-342900" lvl="0" marL="457200" rtl="0" algn="l">
              <a:spcBef>
                <a:spcPts val="0"/>
              </a:spcBef>
              <a:spcAft>
                <a:spcPts val="0"/>
              </a:spcAft>
              <a:buSzPts val="1800"/>
              <a:buChar char="&gt;"/>
            </a:pPr>
            <a:r>
              <a:rPr lang="en"/>
              <a:t>Email me to add content to VTWA</a:t>
            </a:r>
            <a:endParaRPr sz="1800"/>
          </a:p>
          <a:p>
            <a:pPr indent="0" lvl="0" marL="0" rtl="0" algn="l">
              <a:spcBef>
                <a:spcPts val="1600"/>
              </a:spcBef>
              <a:spcAft>
                <a:spcPts val="1600"/>
              </a:spcAft>
              <a:buNone/>
            </a:pPr>
            <a:r>
              <a:t/>
            </a:r>
            <a:endParaRPr/>
          </a:p>
        </p:txBody>
      </p:sp>
      <p:pic>
        <p:nvPicPr>
          <p:cNvPr descr="logo for the Internet Archive organization" id="216" name="Google Shape;216;p40" title="Internet Archive logo"/>
          <p:cNvPicPr preferRelativeResize="0"/>
          <p:nvPr/>
        </p:nvPicPr>
        <p:blipFill>
          <a:blip r:embed="rId3">
            <a:alphaModFix/>
          </a:blip>
          <a:stretch>
            <a:fillRect/>
          </a:stretch>
        </p:blipFill>
        <p:spPr>
          <a:xfrm>
            <a:off x="5809175" y="2446149"/>
            <a:ext cx="1971994" cy="1911450"/>
          </a:xfrm>
          <a:prstGeom prst="rect">
            <a:avLst/>
          </a:prstGeom>
          <a:noFill/>
          <a:ln>
            <a:noFill/>
          </a:ln>
        </p:spPr>
      </p:pic>
      <p:pic>
        <p:nvPicPr>
          <p:cNvPr id="217" name="Google Shape;217;p40" title="Archive-It logo"/>
          <p:cNvPicPr preferRelativeResize="0"/>
          <p:nvPr/>
        </p:nvPicPr>
        <p:blipFill>
          <a:blip r:embed="rId4">
            <a:alphaModFix/>
          </a:blip>
          <a:stretch>
            <a:fillRect/>
          </a:stretch>
        </p:blipFill>
        <p:spPr>
          <a:xfrm>
            <a:off x="6893000" y="315924"/>
            <a:ext cx="1869350" cy="19114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41"/>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Do it yourself!</a:t>
            </a:r>
            <a:endParaRPr/>
          </a:p>
        </p:txBody>
      </p:sp>
      <p:pic>
        <p:nvPicPr>
          <p:cNvPr descr="logo for the Wayback Machine" id="223" name="Google Shape;223;p41" title="Wayback Machine logo"/>
          <p:cNvPicPr preferRelativeResize="0"/>
          <p:nvPr/>
        </p:nvPicPr>
        <p:blipFill>
          <a:blip r:embed="rId3">
            <a:alphaModFix/>
          </a:blip>
          <a:stretch>
            <a:fillRect/>
          </a:stretch>
        </p:blipFill>
        <p:spPr>
          <a:xfrm>
            <a:off x="5160256" y="1023075"/>
            <a:ext cx="2862400" cy="1216875"/>
          </a:xfrm>
          <a:prstGeom prst="rect">
            <a:avLst/>
          </a:prstGeom>
          <a:noFill/>
          <a:ln>
            <a:noFill/>
          </a:ln>
        </p:spPr>
      </p:pic>
      <p:pic>
        <p:nvPicPr>
          <p:cNvPr id="224" name="Google Shape;224;p41"/>
          <p:cNvPicPr preferRelativeResize="0"/>
          <p:nvPr/>
        </p:nvPicPr>
        <p:blipFill>
          <a:blip r:embed="rId4">
            <a:alphaModFix/>
          </a:blip>
          <a:stretch>
            <a:fillRect/>
          </a:stretch>
        </p:blipFill>
        <p:spPr>
          <a:xfrm>
            <a:off x="311695" y="3876425"/>
            <a:ext cx="1908975" cy="899025"/>
          </a:xfrm>
          <a:prstGeom prst="rect">
            <a:avLst/>
          </a:prstGeom>
          <a:noFill/>
          <a:ln>
            <a:noFill/>
          </a:ln>
        </p:spPr>
      </p:pic>
      <p:pic>
        <p:nvPicPr>
          <p:cNvPr id="225" name="Google Shape;225;p41"/>
          <p:cNvPicPr preferRelativeResize="0"/>
          <p:nvPr/>
        </p:nvPicPr>
        <p:blipFill>
          <a:blip r:embed="rId5">
            <a:alphaModFix/>
          </a:blip>
          <a:stretch>
            <a:fillRect/>
          </a:stretch>
        </p:blipFill>
        <p:spPr>
          <a:xfrm>
            <a:off x="2622744" y="3784744"/>
            <a:ext cx="1082375" cy="1082375"/>
          </a:xfrm>
          <a:prstGeom prst="rect">
            <a:avLst/>
          </a:prstGeom>
          <a:noFill/>
          <a:ln>
            <a:noFill/>
          </a:ln>
        </p:spPr>
      </p:pic>
      <p:sp>
        <p:nvSpPr>
          <p:cNvPr id="226" name="Google Shape;226;p41"/>
          <p:cNvSpPr txBox="1"/>
          <p:nvPr>
            <p:ph idx="1" type="body"/>
          </p:nvPr>
        </p:nvSpPr>
        <p:spPr>
          <a:xfrm>
            <a:off x="4490400" y="2374195"/>
            <a:ext cx="4202100" cy="2127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web.archive.org</a:t>
            </a:r>
            <a:endParaRPr/>
          </a:p>
          <a:p>
            <a:pPr indent="-342900" lvl="0" marL="457200" rtl="0" algn="l">
              <a:spcBef>
                <a:spcPts val="0"/>
              </a:spcBef>
              <a:spcAft>
                <a:spcPts val="0"/>
              </a:spcAft>
              <a:buSzPts val="1800"/>
              <a:buChar char="&gt;"/>
            </a:pPr>
            <a:r>
              <a:rPr lang="en"/>
              <a:t>Add seeds (URLs) </a:t>
            </a:r>
            <a:endParaRPr/>
          </a:p>
          <a:p>
            <a:pPr indent="-342900" lvl="0" marL="457200" rtl="0" algn="l">
              <a:spcBef>
                <a:spcPts val="0"/>
              </a:spcBef>
              <a:spcAft>
                <a:spcPts val="0"/>
              </a:spcAft>
              <a:buSzPts val="1800"/>
              <a:buChar char="&gt;"/>
            </a:pPr>
            <a:r>
              <a:rPr lang="en"/>
              <a:t>Maintained by Internet Archive</a:t>
            </a:r>
            <a:endParaRPr/>
          </a:p>
          <a:p>
            <a:pPr indent="-342900" lvl="0" marL="457200" rtl="0" algn="l">
              <a:spcBef>
                <a:spcPts val="0"/>
              </a:spcBef>
              <a:spcAft>
                <a:spcPts val="0"/>
              </a:spcAft>
              <a:buSzPts val="1800"/>
              <a:buChar char="&gt;"/>
            </a:pPr>
            <a:r>
              <a:rPr lang="en"/>
              <a:t>Publicly accessible an searchable</a:t>
            </a:r>
            <a:endParaRPr/>
          </a:p>
          <a:p>
            <a:pPr indent="-342900" lvl="0" marL="457200" rtl="0" algn="l">
              <a:spcBef>
                <a:spcPts val="0"/>
              </a:spcBef>
              <a:spcAft>
                <a:spcPts val="0"/>
              </a:spcAft>
              <a:buSzPts val="1800"/>
              <a:buChar char="&gt;"/>
            </a:pPr>
            <a:r>
              <a:rPr lang="en"/>
              <a:t>Free! </a:t>
            </a:r>
            <a:endParaRPr/>
          </a:p>
          <a:p>
            <a:pPr indent="0" lvl="0" marL="0" rtl="0" algn="l">
              <a:spcBef>
                <a:spcPts val="1600"/>
              </a:spcBef>
              <a:spcAft>
                <a:spcPts val="1600"/>
              </a:spcAft>
              <a:buNone/>
            </a:pPr>
            <a:r>
              <a:t/>
            </a:r>
            <a:endParaRPr/>
          </a:p>
        </p:txBody>
      </p:sp>
      <p:sp>
        <p:nvSpPr>
          <p:cNvPr id="227" name="Google Shape;227;p41"/>
          <p:cNvSpPr txBox="1"/>
          <p:nvPr>
            <p:ph idx="1" type="body"/>
          </p:nvPr>
        </p:nvSpPr>
        <p:spPr>
          <a:xfrm>
            <a:off x="93300" y="1225225"/>
            <a:ext cx="4397100" cy="25551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Webrecorder.io</a:t>
            </a:r>
            <a:endParaRPr/>
          </a:p>
          <a:p>
            <a:pPr indent="-317500" lvl="1" marL="914400" rtl="0" algn="l">
              <a:spcBef>
                <a:spcPts val="0"/>
              </a:spcBef>
              <a:spcAft>
                <a:spcPts val="0"/>
              </a:spcAft>
              <a:buSzPts val="1400"/>
              <a:buChar char="&gt;"/>
            </a:pPr>
            <a:r>
              <a:rPr lang="en"/>
              <a:t>F</a:t>
            </a:r>
            <a:r>
              <a:rPr lang="en"/>
              <a:t>unded by The Andrew W. Mellon Foundation and the Knight Foundation</a:t>
            </a:r>
            <a:endParaRPr/>
          </a:p>
          <a:p>
            <a:pPr indent="-342900" lvl="0" marL="457200" rtl="0" algn="l">
              <a:spcBef>
                <a:spcPts val="0"/>
              </a:spcBef>
              <a:spcAft>
                <a:spcPts val="0"/>
              </a:spcAft>
              <a:buSzPts val="1800"/>
              <a:buChar char="&gt;"/>
            </a:pPr>
            <a:r>
              <a:rPr lang="en"/>
              <a:t>Create your own hosted web archive</a:t>
            </a:r>
            <a:endParaRPr/>
          </a:p>
          <a:p>
            <a:pPr indent="-342900" lvl="0" marL="457200" rtl="0" algn="l">
              <a:spcBef>
                <a:spcPts val="0"/>
              </a:spcBef>
              <a:spcAft>
                <a:spcPts val="0"/>
              </a:spcAft>
              <a:buSzPts val="1800"/>
              <a:buChar char="&gt;"/>
            </a:pPr>
            <a:r>
              <a:rPr lang="en"/>
              <a:t>Download your web archive and replay in your desktop</a:t>
            </a:r>
            <a:endParaRPr/>
          </a:p>
          <a:p>
            <a:pPr indent="-342900" lvl="0" marL="457200" rtl="0" algn="l">
              <a:spcBef>
                <a:spcPts val="0"/>
              </a:spcBef>
              <a:spcAft>
                <a:spcPts val="0"/>
              </a:spcAft>
              <a:buSzPts val="1800"/>
              <a:buChar char="&gt;"/>
            </a:pPr>
            <a:r>
              <a:rPr lang="en"/>
              <a:t>Free!</a:t>
            </a:r>
            <a:endParaRPr/>
          </a:p>
          <a:p>
            <a:pPr indent="0" lvl="0" marL="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42"/>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Personal Digital Archiving</a:t>
            </a:r>
            <a:endParaRPr sz="48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36" name="Shape 236"/>
        <p:cNvGrpSpPr/>
        <p:nvPr/>
      </p:nvGrpSpPr>
      <p:grpSpPr>
        <a:xfrm>
          <a:off x="0" y="0"/>
          <a:ext cx="0" cy="0"/>
          <a:chOff x="0" y="0"/>
          <a:chExt cx="0" cy="0"/>
        </a:xfrm>
      </p:grpSpPr>
      <p:pic>
        <p:nvPicPr>
          <p:cNvPr descr="A scene from a Star Trek movie in which the character, the Borg Queen, is kissing the character, Data." id="237" name="Google Shape;237;p43" title="PDA"/>
          <p:cNvPicPr preferRelativeResize="0"/>
          <p:nvPr/>
        </p:nvPicPr>
        <p:blipFill>
          <a:blip r:embed="rId3">
            <a:alphaModFix/>
          </a:blip>
          <a:stretch>
            <a:fillRect/>
          </a:stretch>
        </p:blipFill>
        <p:spPr>
          <a:xfrm>
            <a:off x="363682" y="0"/>
            <a:ext cx="8416636" cy="5143500"/>
          </a:xfrm>
          <a:prstGeom prst="rect">
            <a:avLst/>
          </a:prstGeom>
          <a:noFill/>
          <a:ln>
            <a:noFill/>
          </a:ln>
        </p:spPr>
      </p:pic>
      <p:sp>
        <p:nvSpPr>
          <p:cNvPr id="238" name="Google Shape;238;p43"/>
          <p:cNvSpPr txBox="1"/>
          <p:nvPr/>
        </p:nvSpPr>
        <p:spPr>
          <a:xfrm>
            <a:off x="514350" y="3648300"/>
            <a:ext cx="20574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PDA</a:t>
            </a:r>
            <a:endParaRPr sz="4800">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42" name="Shape 242"/>
        <p:cNvGrpSpPr/>
        <p:nvPr/>
      </p:nvGrpSpPr>
      <p:grpSpPr>
        <a:xfrm>
          <a:off x="0" y="0"/>
          <a:ext cx="0" cy="0"/>
          <a:chOff x="0" y="0"/>
          <a:chExt cx="0" cy="0"/>
        </a:xfrm>
      </p:grpSpPr>
      <p:pic>
        <p:nvPicPr>
          <p:cNvPr descr="An animated GIF of the character Captain Picard, as a Borg drone. He looks out at the viewer with a red light shining from the side of his head." id="243" name="Google Shape;243;p44" title="Borg Archivists"/>
          <p:cNvPicPr preferRelativeResize="0"/>
          <p:nvPr/>
        </p:nvPicPr>
        <p:blipFill>
          <a:blip r:embed="rId3">
            <a:alphaModFix/>
          </a:blip>
          <a:stretch>
            <a:fillRect/>
          </a:stretch>
        </p:blipFill>
        <p:spPr>
          <a:xfrm>
            <a:off x="1258399" y="0"/>
            <a:ext cx="6627202" cy="5143500"/>
          </a:xfrm>
          <a:prstGeom prst="rect">
            <a:avLst/>
          </a:prstGeom>
          <a:noFill/>
          <a:ln>
            <a:noFill/>
          </a:ln>
        </p:spPr>
      </p:pic>
      <p:sp>
        <p:nvSpPr>
          <p:cNvPr id="244" name="Google Shape;244;p44"/>
          <p:cNvSpPr txBox="1"/>
          <p:nvPr/>
        </p:nvSpPr>
        <p:spPr>
          <a:xfrm>
            <a:off x="514350" y="3648300"/>
            <a:ext cx="29115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Borg Archivists</a:t>
            </a:r>
            <a:endParaRPr sz="48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7"/>
          <p:cNvSpPr txBox="1"/>
          <p:nvPr>
            <p:ph type="ctrTitle"/>
          </p:nvPr>
        </p:nvSpPr>
        <p:spPr>
          <a:xfrm>
            <a:off x="2696850" y="947300"/>
            <a:ext cx="3750300" cy="2510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4400">
                <a:solidFill>
                  <a:srgbClr val="861F41"/>
                </a:solidFill>
              </a:rPr>
              <a:t>World Digital Preservation Day</a:t>
            </a:r>
            <a:endParaRPr b="1" sz="4400">
              <a:solidFill>
                <a:srgbClr val="861F41"/>
              </a:solidFill>
            </a:endParaRPr>
          </a:p>
          <a:p>
            <a:pPr indent="0" lvl="0" marL="0" rtl="0" algn="ctr">
              <a:spcBef>
                <a:spcPts val="0"/>
              </a:spcBef>
              <a:spcAft>
                <a:spcPts val="0"/>
              </a:spcAft>
              <a:buNone/>
            </a:pPr>
            <a:r>
              <a:rPr b="1" lang="en" sz="4400">
                <a:solidFill>
                  <a:srgbClr val="861F41"/>
                </a:solidFill>
              </a:rPr>
              <a:t>Lightning Talks</a:t>
            </a:r>
            <a:endParaRPr b="1" sz="4400">
              <a:solidFill>
                <a:srgbClr val="861F41"/>
              </a:solidFill>
            </a:endParaRPr>
          </a:p>
          <a:p>
            <a:pPr indent="0" lvl="0" marL="0" rtl="0" algn="ctr">
              <a:lnSpc>
                <a:spcPct val="100000"/>
              </a:lnSpc>
              <a:spcBef>
                <a:spcPts val="0"/>
              </a:spcBef>
              <a:spcAft>
                <a:spcPts val="0"/>
              </a:spcAft>
              <a:buNone/>
            </a:pPr>
            <a:r>
              <a:t/>
            </a:r>
            <a:endParaRPr b="1" sz="2400">
              <a:solidFill>
                <a:srgbClr val="861F41"/>
              </a:solidFill>
            </a:endParaRPr>
          </a:p>
        </p:txBody>
      </p:sp>
      <p:sp>
        <p:nvSpPr>
          <p:cNvPr id="131" name="Google Shape;131;p27"/>
          <p:cNvSpPr txBox="1"/>
          <p:nvPr>
            <p:ph idx="1" type="subTitle"/>
          </p:nvPr>
        </p:nvSpPr>
        <p:spPr>
          <a:xfrm>
            <a:off x="2541900" y="3119150"/>
            <a:ext cx="4060200" cy="1400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t>11.07.2019</a:t>
            </a:r>
            <a:endParaRPr sz="2000"/>
          </a:p>
          <a:p>
            <a:pPr indent="0" lvl="0" marL="0" rtl="0" algn="ctr">
              <a:spcBef>
                <a:spcPts val="0"/>
              </a:spcBef>
              <a:spcAft>
                <a:spcPts val="0"/>
              </a:spcAft>
              <a:buNone/>
            </a:pPr>
            <a:r>
              <a:rPr lang="en" sz="2000"/>
              <a:t>Alex Kinnaman | Luke Menzies | James Tuttle | Maureen Saverot | Jon Petters | Philip Young | Corinne Guimont</a:t>
            </a:r>
            <a:endParaRPr sz="2000"/>
          </a:p>
          <a:p>
            <a:pPr indent="0" lvl="0" marL="0" rtl="0" algn="ctr">
              <a:spcBef>
                <a:spcPts val="0"/>
              </a:spcBef>
              <a:spcAft>
                <a:spcPts val="0"/>
              </a:spcAft>
              <a:buNone/>
            </a:pPr>
            <a:r>
              <a:t/>
            </a:r>
            <a:endParaRPr sz="18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48" name="Shape 248"/>
        <p:cNvGrpSpPr/>
        <p:nvPr/>
      </p:nvGrpSpPr>
      <p:grpSpPr>
        <a:xfrm>
          <a:off x="0" y="0"/>
          <a:ext cx="0" cy="0"/>
          <a:chOff x="0" y="0"/>
          <a:chExt cx="0" cy="0"/>
        </a:xfrm>
      </p:grpSpPr>
      <p:pic>
        <p:nvPicPr>
          <p:cNvPr descr="A collection of Star Trek memorabilia, including signed photos of actors and actresses from several Star Trek shows, Pez candy dispensers that look like the characters of Star Trek: The Next Generation, a Star Trek boardgame, a Star Trek card game, phaser props from different shows, an issue of a Star Trek Magazine, a model of the starship from Star Trek: Voyager, and a Christmas tree ornament in the form of a bust of Captain Janeway." id="249" name="Google Shape;249;p45" title="Inventory"/>
          <p:cNvPicPr preferRelativeResize="0"/>
          <p:nvPr/>
        </p:nvPicPr>
        <p:blipFill>
          <a:blip r:embed="rId3">
            <a:alphaModFix/>
          </a:blip>
          <a:stretch>
            <a:fillRect/>
          </a:stretch>
        </p:blipFill>
        <p:spPr>
          <a:xfrm>
            <a:off x="457192" y="0"/>
            <a:ext cx="8229616" cy="5143500"/>
          </a:xfrm>
          <a:prstGeom prst="rect">
            <a:avLst/>
          </a:prstGeom>
          <a:noFill/>
          <a:ln>
            <a:noFill/>
          </a:ln>
        </p:spPr>
      </p:pic>
      <p:sp>
        <p:nvSpPr>
          <p:cNvPr id="250" name="Google Shape;250;p45"/>
          <p:cNvSpPr txBox="1"/>
          <p:nvPr/>
        </p:nvSpPr>
        <p:spPr>
          <a:xfrm>
            <a:off x="514350" y="3648300"/>
            <a:ext cx="2705400" cy="852900"/>
          </a:xfrm>
          <a:prstGeom prst="rect">
            <a:avLst/>
          </a:prstGeom>
          <a:solidFill>
            <a:srgbClr val="000000">
              <a:alpha val="6078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Inventory</a:t>
            </a:r>
            <a:endParaRPr sz="4800">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54" name="Shape 254"/>
        <p:cNvGrpSpPr/>
        <p:nvPr/>
      </p:nvGrpSpPr>
      <p:grpSpPr>
        <a:xfrm>
          <a:off x="0" y="0"/>
          <a:ext cx="0" cy="0"/>
          <a:chOff x="0" y="0"/>
          <a:chExt cx="0" cy="0"/>
        </a:xfrm>
      </p:grpSpPr>
      <p:pic>
        <p:nvPicPr>
          <p:cNvPr descr="A scene from Star Trek: The Original Series, in which the characters Spock, Kirk, and Bones watch a man retrieving something from an organized collection of boxes that looks like some kind of archive or library." id="255" name="Google Shape;255;p46" title="Organize"/>
          <p:cNvPicPr preferRelativeResize="0"/>
          <p:nvPr/>
        </p:nvPicPr>
        <p:blipFill rotWithShape="1">
          <a:blip r:embed="rId3">
            <a:alphaModFix/>
          </a:blip>
          <a:srcRect b="0" l="1681" r="1681" t="0"/>
          <a:stretch/>
        </p:blipFill>
        <p:spPr>
          <a:xfrm>
            <a:off x="1258399" y="0"/>
            <a:ext cx="6627202" cy="5143500"/>
          </a:xfrm>
          <a:prstGeom prst="rect">
            <a:avLst/>
          </a:prstGeom>
          <a:noFill/>
          <a:ln>
            <a:noFill/>
          </a:ln>
        </p:spPr>
      </p:pic>
      <p:sp>
        <p:nvSpPr>
          <p:cNvPr id="256" name="Google Shape;256;p46"/>
          <p:cNvSpPr txBox="1"/>
          <p:nvPr/>
        </p:nvSpPr>
        <p:spPr>
          <a:xfrm>
            <a:off x="514350" y="3648300"/>
            <a:ext cx="31818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Organize</a:t>
            </a:r>
            <a:endParaRPr sz="48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60" name="Shape 260"/>
        <p:cNvGrpSpPr/>
        <p:nvPr/>
      </p:nvGrpSpPr>
      <p:grpSpPr>
        <a:xfrm>
          <a:off x="0" y="0"/>
          <a:ext cx="0" cy="0"/>
          <a:chOff x="0" y="0"/>
          <a:chExt cx="0" cy="0"/>
        </a:xfrm>
      </p:grpSpPr>
      <p:pic>
        <p:nvPicPr>
          <p:cNvPr descr="An animated GIF image of a scene from Star Trek: Voyager, in which Captain Janeway retrieves a cup of coffee from a replicator machine." id="261" name="Google Shape;261;p47" title="Replicate"/>
          <p:cNvPicPr preferRelativeResize="0"/>
          <p:nvPr/>
        </p:nvPicPr>
        <p:blipFill rotWithShape="1">
          <a:blip r:embed="rId3">
            <a:alphaModFix/>
          </a:blip>
          <a:srcRect b="0" l="1681" r="1681" t="0"/>
          <a:stretch/>
        </p:blipFill>
        <p:spPr>
          <a:xfrm>
            <a:off x="1258399" y="0"/>
            <a:ext cx="6627202" cy="5143500"/>
          </a:xfrm>
          <a:prstGeom prst="rect">
            <a:avLst/>
          </a:prstGeom>
          <a:noFill/>
          <a:ln>
            <a:noFill/>
          </a:ln>
        </p:spPr>
      </p:pic>
      <p:sp>
        <p:nvSpPr>
          <p:cNvPr id="262" name="Google Shape;262;p47"/>
          <p:cNvSpPr txBox="1"/>
          <p:nvPr/>
        </p:nvSpPr>
        <p:spPr>
          <a:xfrm>
            <a:off x="514350" y="3648300"/>
            <a:ext cx="31818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Replicate</a:t>
            </a:r>
            <a:endParaRPr sz="4800">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66" name="Shape 266"/>
        <p:cNvGrpSpPr/>
        <p:nvPr/>
      </p:nvGrpSpPr>
      <p:grpSpPr>
        <a:xfrm>
          <a:off x="0" y="0"/>
          <a:ext cx="0" cy="0"/>
          <a:chOff x="0" y="0"/>
          <a:chExt cx="0" cy="0"/>
        </a:xfrm>
      </p:grpSpPr>
      <p:pic>
        <p:nvPicPr>
          <p:cNvPr descr="A scene from the show, Star Trek: Deep Space Nine. Three Ferengi alien characters, Quark, Nog, and Rom, are standing in a room. The room is meant to be on a 1950's military base." id="267" name="Google Shape;267;p48" title="Rule of 3"/>
          <p:cNvPicPr preferRelativeResize="0"/>
          <p:nvPr/>
        </p:nvPicPr>
        <p:blipFill rotWithShape="1">
          <a:blip r:embed="rId3">
            <a:alphaModFix/>
          </a:blip>
          <a:srcRect b="0" l="661" r="651" t="0"/>
          <a:stretch/>
        </p:blipFill>
        <p:spPr>
          <a:xfrm>
            <a:off x="1258399" y="0"/>
            <a:ext cx="6627201" cy="5143500"/>
          </a:xfrm>
          <a:prstGeom prst="rect">
            <a:avLst/>
          </a:prstGeom>
          <a:noFill/>
          <a:ln>
            <a:noFill/>
          </a:ln>
        </p:spPr>
      </p:pic>
      <p:sp>
        <p:nvSpPr>
          <p:cNvPr id="268" name="Google Shape;268;p48"/>
          <p:cNvSpPr txBox="1"/>
          <p:nvPr/>
        </p:nvSpPr>
        <p:spPr>
          <a:xfrm>
            <a:off x="514350" y="3648300"/>
            <a:ext cx="31818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Rule of 3</a:t>
            </a:r>
            <a:endParaRPr sz="4800">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72" name="Shape 272"/>
        <p:cNvGrpSpPr/>
        <p:nvPr/>
      </p:nvGrpSpPr>
      <p:grpSpPr>
        <a:xfrm>
          <a:off x="0" y="0"/>
          <a:ext cx="0" cy="0"/>
          <a:chOff x="0" y="0"/>
          <a:chExt cx="0" cy="0"/>
        </a:xfrm>
      </p:grpSpPr>
      <p:pic>
        <p:nvPicPr>
          <p:cNvPr descr="The characters, Kirk and Spock, from Star Trek: The Original Series, are standing in a 1960's western-style bar or restaurant, holding brooms." id="273" name="Google Shape;273;p49" title="Maintenance"/>
          <p:cNvPicPr preferRelativeResize="0"/>
          <p:nvPr/>
        </p:nvPicPr>
        <p:blipFill rotWithShape="1">
          <a:blip r:embed="rId3">
            <a:alphaModFix/>
          </a:blip>
          <a:srcRect b="9861" l="3471" r="3471" t="0"/>
          <a:stretch/>
        </p:blipFill>
        <p:spPr>
          <a:xfrm>
            <a:off x="895980" y="0"/>
            <a:ext cx="7352041" cy="5143500"/>
          </a:xfrm>
          <a:prstGeom prst="rect">
            <a:avLst/>
          </a:prstGeom>
          <a:noFill/>
          <a:ln>
            <a:noFill/>
          </a:ln>
        </p:spPr>
      </p:pic>
      <p:sp>
        <p:nvSpPr>
          <p:cNvPr id="274" name="Google Shape;274;p49"/>
          <p:cNvSpPr txBox="1"/>
          <p:nvPr/>
        </p:nvSpPr>
        <p:spPr>
          <a:xfrm>
            <a:off x="514350" y="3648300"/>
            <a:ext cx="40578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Maintenance</a:t>
            </a:r>
            <a:endParaRPr sz="4800">
              <a:solidFill>
                <a:srgbClr val="FFFFFF"/>
              </a:solidFill>
            </a:endParaRPr>
          </a:p>
        </p:txBody>
      </p:sp>
      <p:sp>
        <p:nvSpPr>
          <p:cNvPr id="275" name="Google Shape;275;p49"/>
          <p:cNvSpPr/>
          <p:nvPr/>
        </p:nvSpPr>
        <p:spPr>
          <a:xfrm>
            <a:off x="895975" y="0"/>
            <a:ext cx="2375400" cy="811500"/>
          </a:xfrm>
          <a:prstGeom prst="rect">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79" name="Shape 279"/>
        <p:cNvGrpSpPr/>
        <p:nvPr/>
      </p:nvGrpSpPr>
      <p:grpSpPr>
        <a:xfrm>
          <a:off x="0" y="0"/>
          <a:ext cx="0" cy="0"/>
          <a:chOff x="0" y="0"/>
          <a:chExt cx="0" cy="0"/>
        </a:xfrm>
      </p:grpSpPr>
      <p:pic>
        <p:nvPicPr>
          <p:cNvPr descr="An animated GIF of a scene from the movie, The Lord of the Rings: Fellowship of the Ring. The wizard, Gandalf, bends down to touch the shoulder of the hobbit, Frodo, and tells him, &quot;Keep it secret. Keep it safe.&quot; " id="280" name="Google Shape;280;p50" title="Keep it secret; keep it safe."/>
          <p:cNvPicPr preferRelativeResize="0"/>
          <p:nvPr/>
        </p:nvPicPr>
        <p:blipFill>
          <a:blip r:embed="rId3">
            <a:alphaModFix/>
          </a:blip>
          <a:stretch>
            <a:fillRect/>
          </a:stretch>
        </p:blipFill>
        <p:spPr>
          <a:xfrm>
            <a:off x="-11325" y="0"/>
            <a:ext cx="9166650" cy="539352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84" name="Shape 284"/>
        <p:cNvGrpSpPr/>
        <p:nvPr/>
      </p:nvGrpSpPr>
      <p:grpSpPr>
        <a:xfrm>
          <a:off x="0" y="0"/>
          <a:ext cx="0" cy="0"/>
          <a:chOff x="0" y="0"/>
          <a:chExt cx="0" cy="0"/>
        </a:xfrm>
      </p:grpSpPr>
      <p:pic>
        <p:nvPicPr>
          <p:cNvPr descr="An image of a warp engine diagnostic panel, from one of the Star Trek television shows." id="285" name="Google Shape;285;p51" title="Diagnostic"/>
          <p:cNvPicPr preferRelativeResize="0"/>
          <p:nvPr/>
        </p:nvPicPr>
        <p:blipFill rotWithShape="1">
          <a:blip r:embed="rId3">
            <a:alphaModFix/>
          </a:blip>
          <a:srcRect b="139" l="0" r="0" t="129"/>
          <a:stretch/>
        </p:blipFill>
        <p:spPr>
          <a:xfrm>
            <a:off x="1143008" y="2450"/>
            <a:ext cx="6857983" cy="5143500"/>
          </a:xfrm>
          <a:prstGeom prst="rect">
            <a:avLst/>
          </a:prstGeom>
          <a:noFill/>
          <a:ln>
            <a:noFill/>
          </a:ln>
        </p:spPr>
      </p:pic>
      <p:sp>
        <p:nvSpPr>
          <p:cNvPr id="286" name="Google Shape;286;p51"/>
          <p:cNvSpPr txBox="1"/>
          <p:nvPr/>
        </p:nvSpPr>
        <p:spPr>
          <a:xfrm>
            <a:off x="514350" y="3648300"/>
            <a:ext cx="3069300" cy="833700"/>
          </a:xfrm>
          <a:prstGeom prst="rect">
            <a:avLst/>
          </a:prstGeom>
          <a:solidFill>
            <a:srgbClr val="000000">
              <a:alpha val="6078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Diagnostic</a:t>
            </a:r>
            <a:endParaRPr sz="4800">
              <a:solidFill>
                <a:srgbClr val="FFFFFF"/>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90" name="Shape 290"/>
        <p:cNvGrpSpPr/>
        <p:nvPr/>
      </p:nvGrpSpPr>
      <p:grpSpPr>
        <a:xfrm>
          <a:off x="0" y="0"/>
          <a:ext cx="0" cy="0"/>
          <a:chOff x="0" y="0"/>
          <a:chExt cx="0" cy="0"/>
        </a:xfrm>
      </p:grpSpPr>
      <p:pic>
        <p:nvPicPr>
          <p:cNvPr descr="A scene from the show, Star Trek: Deep Space Nine, in which characters from the space station have gathered in Quark's Bar for a funeral for the character Morn. Quark stands in front of the bar, which has a collection of honorary gifts and memorabilia related to Morn on it, as well as a drawn or painted portrait of Morn." id="291" name="Google Shape;291;p52" title="Reminisce"/>
          <p:cNvPicPr preferRelativeResize="0"/>
          <p:nvPr/>
        </p:nvPicPr>
        <p:blipFill>
          <a:blip r:embed="rId3">
            <a:alphaModFix/>
          </a:blip>
          <a:stretch>
            <a:fillRect/>
          </a:stretch>
        </p:blipFill>
        <p:spPr>
          <a:xfrm>
            <a:off x="457192" y="0"/>
            <a:ext cx="8229616" cy="5143500"/>
          </a:xfrm>
          <a:prstGeom prst="rect">
            <a:avLst/>
          </a:prstGeom>
          <a:noFill/>
          <a:ln>
            <a:noFill/>
          </a:ln>
        </p:spPr>
      </p:pic>
      <p:sp>
        <p:nvSpPr>
          <p:cNvPr id="292" name="Google Shape;292;p52"/>
          <p:cNvSpPr txBox="1"/>
          <p:nvPr/>
        </p:nvSpPr>
        <p:spPr>
          <a:xfrm>
            <a:off x="514350" y="3648300"/>
            <a:ext cx="3181800" cy="8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Reminisce</a:t>
            </a:r>
            <a:endParaRPr sz="4800">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96" name="Shape 296"/>
        <p:cNvGrpSpPr/>
        <p:nvPr/>
      </p:nvGrpSpPr>
      <p:grpSpPr>
        <a:xfrm>
          <a:off x="0" y="0"/>
          <a:ext cx="0" cy="0"/>
          <a:chOff x="0" y="0"/>
          <a:chExt cx="0" cy="0"/>
        </a:xfrm>
      </p:grpSpPr>
      <p:pic>
        <p:nvPicPr>
          <p:cNvPr descr="An animated GIF of the character, Tuvix, from the television show, Star Trek: Voyager. Tuvix was a result of a transporter malfunction in which the characters Tuvok and Neelix were transformed into a single being, Tuvix." id="297" name="Google Shape;297;p53" title="Transformation"/>
          <p:cNvPicPr preferRelativeResize="0"/>
          <p:nvPr/>
        </p:nvPicPr>
        <p:blipFill>
          <a:blip r:embed="rId3">
            <a:alphaModFix/>
          </a:blip>
          <a:stretch>
            <a:fillRect/>
          </a:stretch>
        </p:blipFill>
        <p:spPr>
          <a:xfrm>
            <a:off x="0" y="12712"/>
            <a:ext cx="9144000" cy="5130788"/>
          </a:xfrm>
          <a:prstGeom prst="rect">
            <a:avLst/>
          </a:prstGeom>
          <a:noFill/>
          <a:ln>
            <a:noFill/>
          </a:ln>
        </p:spPr>
      </p:pic>
      <p:sp>
        <p:nvSpPr>
          <p:cNvPr id="298" name="Google Shape;298;p53"/>
          <p:cNvSpPr txBox="1"/>
          <p:nvPr/>
        </p:nvSpPr>
        <p:spPr>
          <a:xfrm>
            <a:off x="514350" y="3648300"/>
            <a:ext cx="4284000" cy="8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Transformation</a:t>
            </a:r>
            <a:endParaRPr sz="4800">
              <a:solidFill>
                <a:srgbClr val="FFFFFF"/>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02" name="Shape 302"/>
        <p:cNvGrpSpPr/>
        <p:nvPr/>
      </p:nvGrpSpPr>
      <p:grpSpPr>
        <a:xfrm>
          <a:off x="0" y="0"/>
          <a:ext cx="0" cy="0"/>
          <a:chOff x="0" y="0"/>
          <a:chExt cx="0" cy="0"/>
        </a:xfrm>
      </p:grpSpPr>
      <p:pic>
        <p:nvPicPr>
          <p:cNvPr descr="An image of a prop shuttlecraft, from the television show Star Trek: The Next Generation, being restored in a large garage." id="303" name="Google Shape;303;p54" title="Restoration"/>
          <p:cNvPicPr preferRelativeResize="0"/>
          <p:nvPr/>
        </p:nvPicPr>
        <p:blipFill>
          <a:blip r:embed="rId3">
            <a:alphaModFix/>
          </a:blip>
          <a:stretch>
            <a:fillRect/>
          </a:stretch>
        </p:blipFill>
        <p:spPr>
          <a:xfrm>
            <a:off x="6" y="0"/>
            <a:ext cx="9143987" cy="5143500"/>
          </a:xfrm>
          <a:prstGeom prst="rect">
            <a:avLst/>
          </a:prstGeom>
          <a:noFill/>
          <a:ln>
            <a:noFill/>
          </a:ln>
        </p:spPr>
      </p:pic>
      <p:sp>
        <p:nvSpPr>
          <p:cNvPr id="304" name="Google Shape;304;p54"/>
          <p:cNvSpPr txBox="1"/>
          <p:nvPr/>
        </p:nvSpPr>
        <p:spPr>
          <a:xfrm>
            <a:off x="514350" y="3648300"/>
            <a:ext cx="3402900" cy="852900"/>
          </a:xfrm>
          <a:prstGeom prst="rect">
            <a:avLst/>
          </a:prstGeom>
          <a:solidFill>
            <a:srgbClr val="000000">
              <a:alpha val="5686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Restoration</a:t>
            </a:r>
            <a:endParaRPr sz="48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World Digital Preservation Day</a:t>
            </a:r>
            <a:endParaRPr/>
          </a:p>
        </p:txBody>
      </p:sp>
      <p:sp>
        <p:nvSpPr>
          <p:cNvPr id="137" name="Google Shape;137;p28"/>
          <p:cNvSpPr txBox="1"/>
          <p:nvPr>
            <p:ph idx="1" type="body"/>
          </p:nvPr>
        </p:nvSpPr>
        <p:spPr>
          <a:xfrm>
            <a:off x="311700" y="1225225"/>
            <a:ext cx="53298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Created by the Digital Preservation Coalition</a:t>
            </a:r>
            <a:endParaRPr/>
          </a:p>
          <a:p>
            <a:pPr indent="-342900" lvl="0" marL="457200" rtl="0" algn="l">
              <a:spcBef>
                <a:spcPts val="0"/>
              </a:spcBef>
              <a:spcAft>
                <a:spcPts val="0"/>
              </a:spcAft>
              <a:buSzPts val="1800"/>
              <a:buChar char="&gt;"/>
            </a:pPr>
            <a:r>
              <a:rPr lang="en"/>
              <a:t>(Usually) on the last Thursday of November</a:t>
            </a:r>
            <a:endParaRPr/>
          </a:p>
          <a:p>
            <a:pPr indent="-342900" lvl="0" marL="457200" rtl="0" algn="l">
              <a:spcBef>
                <a:spcPts val="0"/>
              </a:spcBef>
              <a:spcAft>
                <a:spcPts val="0"/>
              </a:spcAft>
              <a:buSzPts val="1800"/>
              <a:buChar char="&gt;"/>
            </a:pPr>
            <a:r>
              <a:rPr lang="en"/>
              <a:t>Purpose is to “c</a:t>
            </a:r>
            <a:r>
              <a:rPr lang="en"/>
              <a:t>reate greater awareness of digital preservation that will translate into a wider understanding which permeates all aspects of society – business, policy making, personal good practice.”</a:t>
            </a:r>
            <a:endParaRPr/>
          </a:p>
          <a:p>
            <a:pPr indent="-342900" lvl="0" marL="457200" rtl="0" algn="l">
              <a:spcBef>
                <a:spcPts val="0"/>
              </a:spcBef>
              <a:spcAft>
                <a:spcPts val="0"/>
              </a:spcAft>
              <a:buSzPts val="1800"/>
              <a:buChar char="&gt;"/>
            </a:pPr>
            <a:r>
              <a:rPr lang="en"/>
              <a:t>Coincides with the DPC’s Bit List, which is an ongoing list of digitally endangered species</a:t>
            </a:r>
            <a:endParaRPr/>
          </a:p>
        </p:txBody>
      </p:sp>
      <p:pic>
        <p:nvPicPr>
          <p:cNvPr id="138" name="Google Shape;138;p28" title="World Digital Preservation Day logo"/>
          <p:cNvPicPr preferRelativeResize="0"/>
          <p:nvPr/>
        </p:nvPicPr>
        <p:blipFill rotWithShape="1">
          <a:blip r:embed="rId3">
            <a:alphaModFix/>
          </a:blip>
          <a:srcRect b="7045" l="0" r="0" t="0"/>
          <a:stretch/>
        </p:blipFill>
        <p:spPr>
          <a:xfrm>
            <a:off x="5707500" y="1000500"/>
            <a:ext cx="3282376" cy="314249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08" name="Shape 308"/>
        <p:cNvGrpSpPr/>
        <p:nvPr/>
      </p:nvGrpSpPr>
      <p:grpSpPr>
        <a:xfrm>
          <a:off x="0" y="0"/>
          <a:ext cx="0" cy="0"/>
          <a:chOff x="0" y="0"/>
          <a:chExt cx="0" cy="0"/>
        </a:xfrm>
      </p:grpSpPr>
      <p:pic>
        <p:nvPicPr>
          <p:cNvPr descr="An animated GIF of the character, Data, from the television show Star Trek: The Next Generation. He is looking down at a drink in his hand and saying, &quot;I hate this.&quot;" id="309" name="Google Shape;309;p55" title="Do What You Will"/>
          <p:cNvPicPr preferRelativeResize="0"/>
          <p:nvPr/>
        </p:nvPicPr>
        <p:blipFill>
          <a:blip r:embed="rId3">
            <a:alphaModFix/>
          </a:blip>
          <a:stretch>
            <a:fillRect/>
          </a:stretch>
        </p:blipFill>
        <p:spPr>
          <a:xfrm>
            <a:off x="1627714" y="0"/>
            <a:ext cx="5888573" cy="5143500"/>
          </a:xfrm>
          <a:prstGeom prst="rect">
            <a:avLst/>
          </a:prstGeom>
          <a:noFill/>
          <a:ln>
            <a:noFill/>
          </a:ln>
        </p:spPr>
      </p:pic>
      <p:sp>
        <p:nvSpPr>
          <p:cNvPr id="310" name="Google Shape;310;p55"/>
          <p:cNvSpPr txBox="1"/>
          <p:nvPr/>
        </p:nvSpPr>
        <p:spPr>
          <a:xfrm>
            <a:off x="514350" y="3648300"/>
            <a:ext cx="26646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Do What You Will</a:t>
            </a:r>
            <a:endParaRPr sz="4800">
              <a:solidFill>
                <a:srgbClr val="FFFFFF"/>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314" name="Shape 314"/>
        <p:cNvGrpSpPr/>
        <p:nvPr/>
      </p:nvGrpSpPr>
      <p:grpSpPr>
        <a:xfrm>
          <a:off x="0" y="0"/>
          <a:ext cx="0" cy="0"/>
          <a:chOff x="0" y="0"/>
          <a:chExt cx="0" cy="0"/>
        </a:xfrm>
      </p:grpSpPr>
      <p:pic>
        <p:nvPicPr>
          <p:cNvPr descr="An animated GIF of a scene from Star Trek: The Next Generation, in which the character, Barclay, is standing in front of a pulsating warp core engine." id="315" name="Google Shape;315;p56" title="For More..."/>
          <p:cNvPicPr preferRelativeResize="0"/>
          <p:nvPr/>
        </p:nvPicPr>
        <p:blipFill rotWithShape="1">
          <a:blip r:embed="rId3">
            <a:alphaModFix/>
          </a:blip>
          <a:srcRect b="0" l="1718" r="1709" t="0"/>
          <a:stretch/>
        </p:blipFill>
        <p:spPr>
          <a:xfrm>
            <a:off x="1258399" y="0"/>
            <a:ext cx="6627202" cy="5143500"/>
          </a:xfrm>
          <a:prstGeom prst="rect">
            <a:avLst/>
          </a:prstGeom>
          <a:noFill/>
          <a:ln>
            <a:noFill/>
          </a:ln>
        </p:spPr>
      </p:pic>
      <p:sp>
        <p:nvSpPr>
          <p:cNvPr id="316" name="Google Shape;316;p56"/>
          <p:cNvSpPr txBox="1"/>
          <p:nvPr/>
        </p:nvSpPr>
        <p:spPr>
          <a:xfrm>
            <a:off x="514350" y="3648300"/>
            <a:ext cx="3181800" cy="137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rPr>
              <a:t>For More...</a:t>
            </a:r>
            <a:endParaRPr sz="4800">
              <a:solidFill>
                <a:srgbClr val="FFFFFF"/>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0" name="Shape 320"/>
        <p:cNvGrpSpPr/>
        <p:nvPr/>
      </p:nvGrpSpPr>
      <p:grpSpPr>
        <a:xfrm>
          <a:off x="0" y="0"/>
          <a:ext cx="0" cy="0"/>
          <a:chOff x="0" y="0"/>
          <a:chExt cx="0" cy="0"/>
        </a:xfrm>
      </p:grpSpPr>
      <p:sp>
        <p:nvSpPr>
          <p:cNvPr id="321" name="Google Shape;321;p57"/>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Risks, Threats, &amp; Mitigations</a:t>
            </a:r>
            <a:endParaRPr sz="48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pic>
        <p:nvPicPr>
          <p:cNvPr id="326" name="Google Shape;326;p58"/>
          <p:cNvPicPr preferRelativeResize="0"/>
          <p:nvPr/>
        </p:nvPicPr>
        <p:blipFill>
          <a:blip r:embed="rId3">
            <a:alphaModFix/>
          </a:blip>
          <a:stretch>
            <a:fillRect/>
          </a:stretch>
        </p:blipFill>
        <p:spPr>
          <a:xfrm>
            <a:off x="454950" y="75150"/>
            <a:ext cx="4838700" cy="4838700"/>
          </a:xfrm>
          <a:prstGeom prst="rect">
            <a:avLst/>
          </a:prstGeom>
          <a:noFill/>
          <a:ln>
            <a:noFill/>
          </a:ln>
        </p:spPr>
      </p:pic>
      <p:sp>
        <p:nvSpPr>
          <p:cNvPr id="327" name="Google Shape;327;p58"/>
          <p:cNvSpPr/>
          <p:nvPr/>
        </p:nvSpPr>
        <p:spPr>
          <a:xfrm rot="2471738">
            <a:off x="4974483" y="2358888"/>
            <a:ext cx="4471499" cy="510373"/>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CC0000"/>
                </a:solidFill>
                <a:latin typeface="Pacifico"/>
              </a:rPr>
              <a:t>&lt;--NOT KIDDING!</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p5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Risk </a:t>
            </a:r>
            <a:r>
              <a:rPr lang="en"/>
              <a:t>Assessment</a:t>
            </a:r>
            <a:r>
              <a:rPr lang="en"/>
              <a:t> Models</a:t>
            </a:r>
            <a:endParaRPr/>
          </a:p>
        </p:txBody>
      </p:sp>
      <p:sp>
        <p:nvSpPr>
          <p:cNvPr id="333" name="Google Shape;333;p59"/>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SPOT (</a:t>
            </a:r>
            <a:r>
              <a:rPr lang="en"/>
              <a:t>Simple Property-Oriented Threat)</a:t>
            </a:r>
            <a:r>
              <a:rPr lang="en"/>
              <a:t> </a:t>
            </a:r>
            <a:endParaRPr/>
          </a:p>
          <a:p>
            <a:pPr indent="-317500" lvl="0" marL="457200" rtl="0" algn="l">
              <a:spcBef>
                <a:spcPts val="1600"/>
              </a:spcBef>
              <a:spcAft>
                <a:spcPts val="0"/>
              </a:spcAft>
              <a:buSzPts val="1400"/>
              <a:buChar char="●"/>
            </a:pPr>
            <a:r>
              <a:rPr lang="en"/>
              <a:t>A</a:t>
            </a:r>
            <a:r>
              <a:rPr lang="en"/>
              <a:t>vailability</a:t>
            </a:r>
            <a:endParaRPr/>
          </a:p>
          <a:p>
            <a:pPr indent="-317500" lvl="0" marL="457200" rtl="0" algn="l">
              <a:spcBef>
                <a:spcPts val="0"/>
              </a:spcBef>
              <a:spcAft>
                <a:spcPts val="0"/>
              </a:spcAft>
              <a:buSzPts val="1400"/>
              <a:buChar char="●"/>
            </a:pPr>
            <a:r>
              <a:rPr lang="en"/>
              <a:t>Identity</a:t>
            </a:r>
            <a:endParaRPr/>
          </a:p>
          <a:p>
            <a:pPr indent="-317500" lvl="0" marL="457200" rtl="0" algn="l">
              <a:spcBef>
                <a:spcPts val="0"/>
              </a:spcBef>
              <a:spcAft>
                <a:spcPts val="0"/>
              </a:spcAft>
              <a:buSzPts val="1400"/>
              <a:buChar char="●"/>
            </a:pPr>
            <a:r>
              <a:rPr lang="en"/>
              <a:t>Persistence</a:t>
            </a:r>
            <a:endParaRPr/>
          </a:p>
          <a:p>
            <a:pPr indent="-317500" lvl="0" marL="457200" rtl="0" algn="l">
              <a:spcBef>
                <a:spcPts val="0"/>
              </a:spcBef>
              <a:spcAft>
                <a:spcPts val="0"/>
              </a:spcAft>
              <a:buSzPts val="1400"/>
              <a:buChar char="●"/>
            </a:pPr>
            <a:r>
              <a:rPr lang="en"/>
              <a:t>Renderability</a:t>
            </a:r>
            <a:endParaRPr/>
          </a:p>
          <a:p>
            <a:pPr indent="-317500" lvl="0" marL="457200" rtl="0" algn="l">
              <a:spcBef>
                <a:spcPts val="0"/>
              </a:spcBef>
              <a:spcAft>
                <a:spcPts val="0"/>
              </a:spcAft>
              <a:buSzPts val="1400"/>
              <a:buChar char="●"/>
            </a:pPr>
            <a:r>
              <a:rPr lang="en"/>
              <a:t>Understandability</a:t>
            </a:r>
            <a:endParaRPr/>
          </a:p>
          <a:p>
            <a:pPr indent="-317500" lvl="0" marL="457200" rtl="0" algn="l">
              <a:spcBef>
                <a:spcPts val="0"/>
              </a:spcBef>
              <a:spcAft>
                <a:spcPts val="0"/>
              </a:spcAft>
              <a:buSzPts val="1400"/>
              <a:buChar char="●"/>
            </a:pPr>
            <a:r>
              <a:rPr lang="en"/>
              <a:t>Authenticity</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
        <p:nvSpPr>
          <p:cNvPr id="334" name="Google Shape;334;p59"/>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highlight>
                  <a:srgbClr val="FFFFFF"/>
                </a:highlight>
              </a:rPr>
              <a:t>DRAMBORA</a:t>
            </a:r>
            <a:r>
              <a:rPr lang="en" sz="1050">
                <a:highlight>
                  <a:srgbClr val="FFFFFF"/>
                </a:highlight>
                <a:latin typeface="Arial"/>
                <a:ea typeface="Arial"/>
                <a:cs typeface="Arial"/>
                <a:sym typeface="Arial"/>
              </a:rPr>
              <a:t> </a:t>
            </a:r>
            <a:r>
              <a:rPr lang="en"/>
              <a:t>(Digital Repository Audit Method Based on Risk Assessment)</a:t>
            </a:r>
            <a:endParaRPr/>
          </a:p>
          <a:p>
            <a:pPr indent="-317500" lvl="0" marL="457200" rtl="0" algn="l">
              <a:spcBef>
                <a:spcPts val="1600"/>
              </a:spcBef>
              <a:spcAft>
                <a:spcPts val="0"/>
              </a:spcAft>
              <a:buSzPts val="1400"/>
              <a:buChar char="●"/>
            </a:pPr>
            <a:r>
              <a:rPr lang="en"/>
              <a:t>Physical environment</a:t>
            </a:r>
            <a:endParaRPr/>
          </a:p>
          <a:p>
            <a:pPr indent="-317500" lvl="0" marL="457200" rtl="0" algn="l">
              <a:spcBef>
                <a:spcPts val="0"/>
              </a:spcBef>
              <a:spcAft>
                <a:spcPts val="0"/>
              </a:spcAft>
              <a:buSzPts val="1400"/>
              <a:buChar char="●"/>
            </a:pPr>
            <a:r>
              <a:rPr lang="en"/>
              <a:t>Personnel, Management and Admin procedures</a:t>
            </a:r>
            <a:endParaRPr/>
          </a:p>
          <a:p>
            <a:pPr indent="-317500" lvl="0" marL="457200" rtl="0" algn="l">
              <a:spcBef>
                <a:spcPts val="0"/>
              </a:spcBef>
              <a:spcAft>
                <a:spcPts val="0"/>
              </a:spcAft>
              <a:buSzPts val="1400"/>
              <a:buChar char="●"/>
            </a:pPr>
            <a:r>
              <a:rPr lang="en"/>
              <a:t>Operations &amp; Service Delivery</a:t>
            </a:r>
            <a:endParaRPr/>
          </a:p>
          <a:p>
            <a:pPr indent="-317500" lvl="0" marL="457200" rtl="0" algn="l">
              <a:spcBef>
                <a:spcPts val="0"/>
              </a:spcBef>
              <a:spcAft>
                <a:spcPts val="0"/>
              </a:spcAft>
              <a:buSzPts val="1400"/>
              <a:buChar char="●"/>
            </a:pPr>
            <a:r>
              <a:rPr lang="en"/>
              <a:t>Hardware, Software of Communications Equipment and Facilities</a:t>
            </a:r>
            <a:endParaRPr/>
          </a:p>
        </p:txBody>
      </p:sp>
      <p:sp>
        <p:nvSpPr>
          <p:cNvPr id="335" name="Google Shape;335;p59"/>
          <p:cNvSpPr txBox="1"/>
          <p:nvPr/>
        </p:nvSpPr>
        <p:spPr>
          <a:xfrm>
            <a:off x="311700" y="4614325"/>
            <a:ext cx="7231800" cy="47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Open Sans"/>
                <a:ea typeface="Open Sans"/>
                <a:cs typeface="Open Sans"/>
                <a:sym typeface="Open Sans"/>
              </a:rPr>
              <a:t>SPOT: http://wiki.dpconline.org/index.php?title=Digital_preservation_risks#Risk_Assessment_Methodologies</a:t>
            </a:r>
            <a:endParaRPr sz="1000">
              <a:latin typeface="Open Sans"/>
              <a:ea typeface="Open Sans"/>
              <a:cs typeface="Open Sans"/>
              <a:sym typeface="Open Sans"/>
            </a:endParaRPr>
          </a:p>
          <a:p>
            <a:pPr indent="0" lvl="0" marL="0" rtl="0" algn="l">
              <a:spcBef>
                <a:spcPts val="0"/>
              </a:spcBef>
              <a:spcAft>
                <a:spcPts val="0"/>
              </a:spcAft>
              <a:buNone/>
            </a:pPr>
            <a:r>
              <a:rPr lang="en" sz="1000">
                <a:latin typeface="Open Sans"/>
                <a:ea typeface="Open Sans"/>
                <a:cs typeface="Open Sans"/>
                <a:sym typeface="Open Sans"/>
              </a:rPr>
              <a:t>DRAMBORA: http://wiki.dpconline.org/index.php?title=Digital_preservation_risks#Risk_Assessment_Methodologies</a:t>
            </a:r>
            <a:endParaRPr sz="1000">
              <a:latin typeface="Open Sans"/>
              <a:ea typeface="Open Sans"/>
              <a:cs typeface="Open Sans"/>
              <a:sym typeface="Ope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Google Shape;340;p60"/>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For real...</a:t>
            </a:r>
            <a:endParaRPr/>
          </a:p>
        </p:txBody>
      </p:sp>
      <p:pic>
        <p:nvPicPr>
          <p:cNvPr descr="Image result for hacker" id="341" name="Google Shape;341;p60" title="hacker image"/>
          <p:cNvPicPr preferRelativeResize="0"/>
          <p:nvPr/>
        </p:nvPicPr>
        <p:blipFill>
          <a:blip r:embed="rId3">
            <a:alphaModFix/>
          </a:blip>
          <a:stretch>
            <a:fillRect/>
          </a:stretch>
        </p:blipFill>
        <p:spPr>
          <a:xfrm>
            <a:off x="479800" y="613825"/>
            <a:ext cx="1562100" cy="1562100"/>
          </a:xfrm>
          <a:prstGeom prst="rect">
            <a:avLst/>
          </a:prstGeom>
          <a:noFill/>
          <a:ln>
            <a:noFill/>
          </a:ln>
        </p:spPr>
      </p:pic>
      <p:pic>
        <p:nvPicPr>
          <p:cNvPr descr="Related image" id="342" name="Google Shape;342;p60"/>
          <p:cNvPicPr preferRelativeResize="0"/>
          <p:nvPr/>
        </p:nvPicPr>
        <p:blipFill>
          <a:blip r:embed="rId4">
            <a:alphaModFix/>
          </a:blip>
          <a:stretch>
            <a:fillRect/>
          </a:stretch>
        </p:blipFill>
        <p:spPr>
          <a:xfrm>
            <a:off x="3140613" y="500915"/>
            <a:ext cx="3330307" cy="1864950"/>
          </a:xfrm>
          <a:prstGeom prst="rect">
            <a:avLst/>
          </a:prstGeom>
          <a:noFill/>
          <a:ln>
            <a:noFill/>
          </a:ln>
        </p:spPr>
      </p:pic>
      <p:pic>
        <p:nvPicPr>
          <p:cNvPr descr="Image result for hurricane virginia" id="343" name="Google Shape;343;p60" title="hurricane over virginia map"/>
          <p:cNvPicPr preferRelativeResize="0"/>
          <p:nvPr/>
        </p:nvPicPr>
        <p:blipFill>
          <a:blip r:embed="rId5">
            <a:alphaModFix/>
          </a:blip>
          <a:stretch>
            <a:fillRect/>
          </a:stretch>
        </p:blipFill>
        <p:spPr>
          <a:xfrm>
            <a:off x="642075" y="2413000"/>
            <a:ext cx="2305050" cy="1704975"/>
          </a:xfrm>
          <a:prstGeom prst="rect">
            <a:avLst/>
          </a:prstGeom>
          <a:noFill/>
          <a:ln>
            <a:noFill/>
          </a:ln>
        </p:spPr>
      </p:pic>
      <p:pic>
        <p:nvPicPr>
          <p:cNvPr descr="Image result for monopoly empty pockets" id="344" name="Google Shape;344;p60" title="Monopoly man"/>
          <p:cNvPicPr preferRelativeResize="0"/>
          <p:nvPr/>
        </p:nvPicPr>
        <p:blipFill>
          <a:blip r:embed="rId6">
            <a:alphaModFix/>
          </a:blip>
          <a:stretch>
            <a:fillRect/>
          </a:stretch>
        </p:blipFill>
        <p:spPr>
          <a:xfrm>
            <a:off x="3386388" y="2921025"/>
            <a:ext cx="1590675" cy="1590675"/>
          </a:xfrm>
          <a:prstGeom prst="rect">
            <a:avLst/>
          </a:prstGeom>
          <a:noFill/>
          <a:ln>
            <a:noFill/>
          </a:ln>
        </p:spPr>
      </p:pic>
      <p:pic>
        <p:nvPicPr>
          <p:cNvPr descr="Image result for sun flare" id="345" name="Google Shape;345;p60" title="sun flare"/>
          <p:cNvPicPr preferRelativeResize="0"/>
          <p:nvPr/>
        </p:nvPicPr>
        <p:blipFill>
          <a:blip r:embed="rId7">
            <a:alphaModFix/>
          </a:blip>
          <a:stretch>
            <a:fillRect/>
          </a:stretch>
        </p:blipFill>
        <p:spPr>
          <a:xfrm>
            <a:off x="6548000" y="155225"/>
            <a:ext cx="2491650" cy="1658050"/>
          </a:xfrm>
          <a:prstGeom prst="rect">
            <a:avLst/>
          </a:prstGeom>
          <a:noFill/>
          <a:ln>
            <a:noFill/>
          </a:ln>
        </p:spPr>
      </p:pic>
      <p:pic>
        <p:nvPicPr>
          <p:cNvPr descr="Image result for delete key" id="346" name="Google Shape;346;p60" title="delete key"/>
          <p:cNvPicPr preferRelativeResize="0"/>
          <p:nvPr/>
        </p:nvPicPr>
        <p:blipFill rotWithShape="1">
          <a:blip r:embed="rId8">
            <a:alphaModFix/>
          </a:blip>
          <a:srcRect b="4551" l="26861" r="24395" t="5673"/>
          <a:stretch/>
        </p:blipFill>
        <p:spPr>
          <a:xfrm>
            <a:off x="2167475" y="112900"/>
            <a:ext cx="896050" cy="867825"/>
          </a:xfrm>
          <a:prstGeom prst="rect">
            <a:avLst/>
          </a:prstGeom>
          <a:noFill/>
          <a:ln>
            <a:noFill/>
          </a:ln>
        </p:spPr>
      </p:pic>
      <p:pic>
        <p:nvPicPr>
          <p:cNvPr descr="Image result for drunk sysadmin" id="347" name="Google Shape;347;p60"/>
          <p:cNvPicPr preferRelativeResize="0"/>
          <p:nvPr/>
        </p:nvPicPr>
        <p:blipFill>
          <a:blip r:embed="rId9">
            <a:alphaModFix/>
          </a:blip>
          <a:stretch>
            <a:fillRect/>
          </a:stretch>
        </p:blipFill>
        <p:spPr>
          <a:xfrm>
            <a:off x="5683275" y="2571750"/>
            <a:ext cx="3424301" cy="2568224"/>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pic>
        <p:nvPicPr>
          <p:cNvPr descr="image capture depicting the AWS storage for VTUL" id="352" name="Google Shape;352;p61" title="VTUL storage diagram"/>
          <p:cNvPicPr preferRelativeResize="0"/>
          <p:nvPr/>
        </p:nvPicPr>
        <p:blipFill>
          <a:blip r:embed="rId3">
            <a:alphaModFix/>
          </a:blip>
          <a:stretch>
            <a:fillRect/>
          </a:stretch>
        </p:blipFill>
        <p:spPr>
          <a:xfrm>
            <a:off x="1586063" y="201775"/>
            <a:ext cx="5971864" cy="483869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sp>
        <p:nvSpPr>
          <p:cNvPr id="357" name="Google Shape;357;p62"/>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Photogrammetry</a:t>
            </a:r>
            <a:endParaRPr sz="48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1" name="Shape 361"/>
        <p:cNvGrpSpPr/>
        <p:nvPr/>
      </p:nvGrpSpPr>
      <p:grpSpPr>
        <a:xfrm>
          <a:off x="0" y="0"/>
          <a:ext cx="0" cy="0"/>
          <a:chOff x="0" y="0"/>
          <a:chExt cx="0" cy="0"/>
        </a:xfrm>
      </p:grpSpPr>
      <p:sp>
        <p:nvSpPr>
          <p:cNvPr id="362" name="Google Shape;362;p63"/>
          <p:cNvSpPr/>
          <p:nvPr/>
        </p:nvSpPr>
        <p:spPr>
          <a:xfrm>
            <a:off x="3639575" y="1233625"/>
            <a:ext cx="5192700" cy="3108000"/>
          </a:xfrm>
          <a:prstGeom prst="roundRect">
            <a:avLst>
              <a:gd fmla="val 16667" name="adj"/>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6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Gathering Images</a:t>
            </a:r>
            <a:endParaRPr/>
          </a:p>
        </p:txBody>
      </p:sp>
      <p:sp>
        <p:nvSpPr>
          <p:cNvPr id="364" name="Google Shape;364;p63"/>
          <p:cNvSpPr txBox="1"/>
          <p:nvPr>
            <p:ph idx="1" type="body"/>
          </p:nvPr>
        </p:nvSpPr>
        <p:spPr>
          <a:xfrm>
            <a:off x="311700" y="1225225"/>
            <a:ext cx="3210900" cy="36168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The most vital step in this process</a:t>
            </a:r>
            <a:endParaRPr/>
          </a:p>
          <a:p>
            <a:pPr indent="0" lvl="0" marL="0" rtl="0" algn="l">
              <a:spcBef>
                <a:spcPts val="1600"/>
              </a:spcBef>
              <a:spcAft>
                <a:spcPts val="0"/>
              </a:spcAft>
              <a:buNone/>
            </a:pPr>
            <a:r>
              <a:rPr lang="en"/>
              <a:t>A rotating platform is marked at 6 - 10 degree intervals, and images are taken at each</a:t>
            </a:r>
            <a:endParaRPr/>
          </a:p>
          <a:p>
            <a:pPr indent="0" lvl="0" marL="0" rtl="0" algn="l">
              <a:spcBef>
                <a:spcPts val="1600"/>
              </a:spcBef>
              <a:spcAft>
                <a:spcPts val="0"/>
              </a:spcAft>
              <a:buNone/>
            </a:pPr>
            <a:r>
              <a:rPr lang="en"/>
              <a:t>3 to 4 different camera heights with complete rotations, repeated with the object inverted</a:t>
            </a:r>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1600"/>
              </a:spcAft>
              <a:buNone/>
            </a:pPr>
            <a:r>
              <a:t/>
            </a:r>
            <a:endParaRPr sz="1600"/>
          </a:p>
        </p:txBody>
      </p:sp>
      <p:sp>
        <p:nvSpPr>
          <p:cNvPr id="365" name="Google Shape;365;p63"/>
          <p:cNvSpPr/>
          <p:nvPr/>
        </p:nvSpPr>
        <p:spPr>
          <a:xfrm rot="-1291815">
            <a:off x="7070400" y="1577960"/>
            <a:ext cx="117714" cy="425172"/>
          </a:xfrm>
          <a:prstGeom prst="ellipse">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63"/>
          <p:cNvSpPr/>
          <p:nvPr/>
        </p:nvSpPr>
        <p:spPr>
          <a:xfrm>
            <a:off x="3884823" y="3224370"/>
            <a:ext cx="2469900" cy="551700"/>
          </a:xfrm>
          <a:prstGeom prst="ellipse">
            <a:avLst/>
          </a:prstGeom>
          <a:solidFill>
            <a:srgbClr val="F9CB9C"/>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63"/>
          <p:cNvSpPr/>
          <p:nvPr/>
        </p:nvSpPr>
        <p:spPr>
          <a:xfrm>
            <a:off x="4836917" y="2389349"/>
            <a:ext cx="654300" cy="1118400"/>
          </a:xfrm>
          <a:prstGeom prst="snip2SameRect">
            <a:avLst>
              <a:gd fmla="val 16667" name="adj1"/>
              <a:gd fmla="val 0" name="adj2"/>
            </a:avLst>
          </a:prstGeom>
          <a:solidFill>
            <a:srgbClr val="B4A7D6"/>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63"/>
          <p:cNvSpPr/>
          <p:nvPr/>
        </p:nvSpPr>
        <p:spPr>
          <a:xfrm rot="3757677">
            <a:off x="5465887" y="928838"/>
            <a:ext cx="1495541" cy="2709851"/>
          </a:xfrm>
          <a:prstGeom prst="triangle">
            <a:avLst>
              <a:gd fmla="val 49925" name="adj"/>
            </a:avLst>
          </a:prstGeom>
          <a:solidFill>
            <a:srgbClr val="FFF2CC">
              <a:alpha val="153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63"/>
          <p:cNvSpPr/>
          <p:nvPr/>
        </p:nvSpPr>
        <p:spPr>
          <a:xfrm rot="-1291815">
            <a:off x="7098761" y="1566752"/>
            <a:ext cx="117714" cy="425172"/>
          </a:xfrm>
          <a:prstGeom prst="rect">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63"/>
          <p:cNvSpPr/>
          <p:nvPr/>
        </p:nvSpPr>
        <p:spPr>
          <a:xfrm rot="-1295038">
            <a:off x="7173448" y="1427530"/>
            <a:ext cx="293586" cy="575086"/>
          </a:xfrm>
          <a:prstGeom prst="rect">
            <a:avLst/>
          </a:prstGeom>
          <a:solidFill>
            <a:srgbClr val="B7B7B7"/>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63"/>
          <p:cNvSpPr/>
          <p:nvPr/>
        </p:nvSpPr>
        <p:spPr>
          <a:xfrm flipH="1" rot="10800000">
            <a:off x="5805162" y="2672667"/>
            <a:ext cx="929700" cy="551700"/>
          </a:xfrm>
          <a:prstGeom prst="curvedLeftArrow">
            <a:avLst>
              <a:gd fmla="val 25000" name="adj1"/>
              <a:gd fmla="val 50000" name="adj2"/>
              <a:gd fmla="val 25000" name="adj3"/>
            </a:avLst>
          </a:prstGeom>
          <a:solidFill>
            <a:srgbClr val="FF0000"/>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63"/>
          <p:cNvSpPr/>
          <p:nvPr/>
        </p:nvSpPr>
        <p:spPr>
          <a:xfrm>
            <a:off x="7261898" y="2595906"/>
            <a:ext cx="117600" cy="425400"/>
          </a:xfrm>
          <a:prstGeom prst="ellipse">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63"/>
          <p:cNvSpPr/>
          <p:nvPr/>
        </p:nvSpPr>
        <p:spPr>
          <a:xfrm rot="5400689">
            <a:off x="5570212" y="1468488"/>
            <a:ext cx="1495800" cy="2709600"/>
          </a:xfrm>
          <a:prstGeom prst="triangle">
            <a:avLst>
              <a:gd fmla="val 49925" name="adj"/>
            </a:avLst>
          </a:prstGeom>
          <a:solidFill>
            <a:srgbClr val="FFF2CC">
              <a:alpha val="153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63"/>
          <p:cNvSpPr/>
          <p:nvPr/>
        </p:nvSpPr>
        <p:spPr>
          <a:xfrm>
            <a:off x="7292393" y="2595906"/>
            <a:ext cx="117600" cy="425400"/>
          </a:xfrm>
          <a:prstGeom prst="rect">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63"/>
          <p:cNvSpPr/>
          <p:nvPr/>
        </p:nvSpPr>
        <p:spPr>
          <a:xfrm>
            <a:off x="7379424" y="2521038"/>
            <a:ext cx="293700" cy="574800"/>
          </a:xfrm>
          <a:prstGeom prst="rect">
            <a:avLst/>
          </a:prstGeom>
          <a:solidFill>
            <a:srgbClr val="B7B7B7"/>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6" name="Google Shape;376;p63"/>
          <p:cNvCxnSpPr/>
          <p:nvPr/>
        </p:nvCxnSpPr>
        <p:spPr>
          <a:xfrm rot="10800000">
            <a:off x="5861309" y="3500191"/>
            <a:ext cx="432300" cy="0"/>
          </a:xfrm>
          <a:prstGeom prst="straightConnector1">
            <a:avLst/>
          </a:prstGeom>
          <a:noFill/>
          <a:ln cap="flat" cmpd="sng" w="9525">
            <a:solidFill>
              <a:srgbClr val="303030"/>
            </a:solidFill>
            <a:prstDash val="solid"/>
            <a:round/>
            <a:headEnd len="med" w="med" type="none"/>
            <a:tailEnd len="med" w="med" type="triangle"/>
          </a:ln>
        </p:spPr>
      </p:cxnSp>
      <p:sp>
        <p:nvSpPr>
          <p:cNvPr id="377" name="Google Shape;377;p63"/>
          <p:cNvSpPr/>
          <p:nvPr/>
        </p:nvSpPr>
        <p:spPr>
          <a:xfrm rot="1558665">
            <a:off x="7128695" y="3601040"/>
            <a:ext cx="117802" cy="425195"/>
          </a:xfrm>
          <a:prstGeom prst="ellipse">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63"/>
          <p:cNvSpPr/>
          <p:nvPr/>
        </p:nvSpPr>
        <p:spPr>
          <a:xfrm rot="6945175">
            <a:off x="5522352" y="1996974"/>
            <a:ext cx="1495543" cy="2709322"/>
          </a:xfrm>
          <a:prstGeom prst="triangle">
            <a:avLst>
              <a:gd fmla="val 49925" name="adj"/>
            </a:avLst>
          </a:prstGeom>
          <a:solidFill>
            <a:srgbClr val="FFF2CC">
              <a:alpha val="153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63"/>
          <p:cNvSpPr txBox="1"/>
          <p:nvPr/>
        </p:nvSpPr>
        <p:spPr>
          <a:xfrm>
            <a:off x="4836936" y="2799155"/>
            <a:ext cx="654300" cy="337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t>object</a:t>
            </a:r>
            <a:endParaRPr sz="1200"/>
          </a:p>
        </p:txBody>
      </p:sp>
      <p:sp>
        <p:nvSpPr>
          <p:cNvPr id="380" name="Google Shape;380;p63"/>
          <p:cNvSpPr/>
          <p:nvPr/>
        </p:nvSpPr>
        <p:spPr>
          <a:xfrm rot="1558665">
            <a:off x="7156131" y="3614353"/>
            <a:ext cx="117802" cy="425195"/>
          </a:xfrm>
          <a:prstGeom prst="rect">
            <a:avLst/>
          </a:prstGeom>
          <a:solidFill>
            <a:srgbClr val="ADADAD"/>
          </a:solidFill>
          <a:ln cap="flat" cmpd="sng" w="9525">
            <a:solidFill>
              <a:srgbClr val="30303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63"/>
          <p:cNvSpPr/>
          <p:nvPr/>
        </p:nvSpPr>
        <p:spPr>
          <a:xfrm rot="1549872">
            <a:off x="7225713" y="3615575"/>
            <a:ext cx="293307" cy="574932"/>
          </a:xfrm>
          <a:prstGeom prst="rect">
            <a:avLst/>
          </a:prstGeom>
          <a:solidFill>
            <a:srgbClr val="B7B7B7"/>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63"/>
          <p:cNvSpPr txBox="1"/>
          <p:nvPr/>
        </p:nvSpPr>
        <p:spPr>
          <a:xfrm>
            <a:off x="7532100" y="3750646"/>
            <a:ext cx="1167000" cy="55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Open Sans"/>
                <a:ea typeface="Open Sans"/>
                <a:cs typeface="Open Sans"/>
                <a:sym typeface="Open Sans"/>
              </a:rPr>
              <a:t>Rotation 1</a:t>
            </a:r>
            <a:endParaRPr sz="1600">
              <a:solidFill>
                <a:srgbClr val="FFFFFF"/>
              </a:solidFill>
              <a:latin typeface="Open Sans"/>
              <a:ea typeface="Open Sans"/>
              <a:cs typeface="Open Sans"/>
              <a:sym typeface="Open Sans"/>
            </a:endParaRPr>
          </a:p>
        </p:txBody>
      </p:sp>
      <p:sp>
        <p:nvSpPr>
          <p:cNvPr id="383" name="Google Shape;383;p63"/>
          <p:cNvSpPr txBox="1"/>
          <p:nvPr/>
        </p:nvSpPr>
        <p:spPr>
          <a:xfrm>
            <a:off x="7684500" y="2608892"/>
            <a:ext cx="1167000" cy="55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Open Sans"/>
                <a:ea typeface="Open Sans"/>
                <a:cs typeface="Open Sans"/>
                <a:sym typeface="Open Sans"/>
              </a:rPr>
              <a:t>Rotation 2</a:t>
            </a:r>
            <a:endParaRPr sz="1600">
              <a:solidFill>
                <a:srgbClr val="FFFFFF"/>
              </a:solidFill>
              <a:latin typeface="Open Sans"/>
              <a:ea typeface="Open Sans"/>
              <a:cs typeface="Open Sans"/>
              <a:sym typeface="Open Sans"/>
            </a:endParaRPr>
          </a:p>
        </p:txBody>
      </p:sp>
      <p:sp>
        <p:nvSpPr>
          <p:cNvPr id="384" name="Google Shape;384;p63"/>
          <p:cNvSpPr txBox="1"/>
          <p:nvPr/>
        </p:nvSpPr>
        <p:spPr>
          <a:xfrm>
            <a:off x="7532099" y="1418200"/>
            <a:ext cx="1167000" cy="55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Open Sans"/>
                <a:ea typeface="Open Sans"/>
                <a:cs typeface="Open Sans"/>
                <a:sym typeface="Open Sans"/>
              </a:rPr>
              <a:t>Rotation 3</a:t>
            </a:r>
            <a:endParaRPr sz="1600">
              <a:solidFill>
                <a:srgbClr val="FFFFFF"/>
              </a:solidFill>
              <a:latin typeface="Open Sans"/>
              <a:ea typeface="Open Sans"/>
              <a:cs typeface="Open Sans"/>
              <a:sym typeface="Open Sans"/>
            </a:endParaRPr>
          </a:p>
        </p:txBody>
      </p:sp>
      <p:cxnSp>
        <p:nvCxnSpPr>
          <p:cNvPr id="385" name="Google Shape;385;p63"/>
          <p:cNvCxnSpPr/>
          <p:nvPr/>
        </p:nvCxnSpPr>
        <p:spPr>
          <a:xfrm>
            <a:off x="5097251" y="3678165"/>
            <a:ext cx="0" cy="99000"/>
          </a:xfrm>
          <a:prstGeom prst="straightConnector1">
            <a:avLst/>
          </a:prstGeom>
          <a:noFill/>
          <a:ln cap="flat" cmpd="sng" w="9525">
            <a:solidFill>
              <a:srgbClr val="303030"/>
            </a:solidFill>
            <a:prstDash val="solid"/>
            <a:round/>
            <a:headEnd len="med" w="med" type="none"/>
            <a:tailEnd len="med" w="med" type="none"/>
          </a:ln>
        </p:spPr>
      </p:cxnSp>
      <p:cxnSp>
        <p:nvCxnSpPr>
          <p:cNvPr id="386" name="Google Shape;386;p63"/>
          <p:cNvCxnSpPr/>
          <p:nvPr/>
        </p:nvCxnSpPr>
        <p:spPr>
          <a:xfrm flipH="1">
            <a:off x="4228174" y="3596577"/>
            <a:ext cx="163500" cy="87000"/>
          </a:xfrm>
          <a:prstGeom prst="straightConnector1">
            <a:avLst/>
          </a:prstGeom>
          <a:noFill/>
          <a:ln cap="flat" cmpd="sng" w="9525">
            <a:solidFill>
              <a:srgbClr val="303030"/>
            </a:solidFill>
            <a:prstDash val="solid"/>
            <a:round/>
            <a:headEnd len="med" w="med" type="none"/>
            <a:tailEnd len="med" w="med" type="none"/>
          </a:ln>
        </p:spPr>
      </p:cxnSp>
      <p:cxnSp>
        <p:nvCxnSpPr>
          <p:cNvPr id="387" name="Google Shape;387;p63"/>
          <p:cNvCxnSpPr/>
          <p:nvPr/>
        </p:nvCxnSpPr>
        <p:spPr>
          <a:xfrm>
            <a:off x="5736488" y="3655283"/>
            <a:ext cx="152700" cy="53400"/>
          </a:xfrm>
          <a:prstGeom prst="straightConnector1">
            <a:avLst/>
          </a:prstGeom>
          <a:noFill/>
          <a:ln cap="flat" cmpd="sng" w="9525">
            <a:solidFill>
              <a:srgbClr val="303030"/>
            </a:solidFill>
            <a:prstDash val="solid"/>
            <a:round/>
            <a:headEnd len="med" w="med" type="none"/>
            <a:tailEnd len="med" w="med" type="none"/>
          </a:ln>
        </p:spPr>
      </p:cxnSp>
      <p:cxnSp>
        <p:nvCxnSpPr>
          <p:cNvPr id="388" name="Google Shape;388;p63"/>
          <p:cNvCxnSpPr/>
          <p:nvPr/>
        </p:nvCxnSpPr>
        <p:spPr>
          <a:xfrm rot="10800000">
            <a:off x="4101300" y="3330936"/>
            <a:ext cx="156900" cy="41400"/>
          </a:xfrm>
          <a:prstGeom prst="straightConnector1">
            <a:avLst/>
          </a:prstGeom>
          <a:noFill/>
          <a:ln cap="flat" cmpd="sng" w="9525">
            <a:solidFill>
              <a:srgbClr val="303030"/>
            </a:solidFill>
            <a:prstDash val="solid"/>
            <a:round/>
            <a:headEnd len="med" w="med" type="none"/>
            <a:tailEnd len="med" w="med" type="none"/>
          </a:ln>
        </p:spPr>
      </p:cxnSp>
      <p:cxnSp>
        <p:nvCxnSpPr>
          <p:cNvPr id="389" name="Google Shape;389;p63"/>
          <p:cNvCxnSpPr/>
          <p:nvPr/>
        </p:nvCxnSpPr>
        <p:spPr>
          <a:xfrm flipH="1" rot="10800000">
            <a:off x="5896705" y="3334816"/>
            <a:ext cx="152700" cy="30600"/>
          </a:xfrm>
          <a:prstGeom prst="straightConnector1">
            <a:avLst/>
          </a:prstGeom>
          <a:noFill/>
          <a:ln cap="flat" cmpd="sng" w="9525">
            <a:solidFill>
              <a:srgbClr val="303030"/>
            </a:solidFill>
            <a:prstDash val="solid"/>
            <a:round/>
            <a:headEnd len="med" w="med" type="none"/>
            <a:tailEnd len="med" w="med" type="none"/>
          </a:ln>
        </p:spPr>
      </p:cxnSp>
      <p:cxnSp>
        <p:nvCxnSpPr>
          <p:cNvPr id="390" name="Google Shape;390;p63"/>
          <p:cNvCxnSpPr/>
          <p:nvPr/>
        </p:nvCxnSpPr>
        <p:spPr>
          <a:xfrm flipH="1">
            <a:off x="4633038" y="3678187"/>
            <a:ext cx="61200" cy="76500"/>
          </a:xfrm>
          <a:prstGeom prst="straightConnector1">
            <a:avLst/>
          </a:prstGeom>
          <a:noFill/>
          <a:ln cap="flat" cmpd="sng" w="9525">
            <a:solidFill>
              <a:srgbClr val="303030"/>
            </a:solidFill>
            <a:prstDash val="solid"/>
            <a:round/>
            <a:headEnd len="med" w="med" type="none"/>
            <a:tailEnd len="med" w="med" type="none"/>
          </a:ln>
        </p:spPr>
      </p:cxnSp>
      <p:cxnSp>
        <p:nvCxnSpPr>
          <p:cNvPr id="391" name="Google Shape;391;p63"/>
          <p:cNvCxnSpPr/>
          <p:nvPr/>
        </p:nvCxnSpPr>
        <p:spPr>
          <a:xfrm>
            <a:off x="5431360" y="3685807"/>
            <a:ext cx="45600" cy="84000"/>
          </a:xfrm>
          <a:prstGeom prst="straightConnector1">
            <a:avLst/>
          </a:prstGeom>
          <a:noFill/>
          <a:ln cap="flat" cmpd="sng" w="9525">
            <a:solidFill>
              <a:srgbClr val="303030"/>
            </a:solidFill>
            <a:prstDash val="solid"/>
            <a:round/>
            <a:headEnd len="med" w="med" type="none"/>
            <a:tailEnd len="med" w="med" type="none"/>
          </a:ln>
        </p:spPr>
      </p:cxnSp>
      <p:cxnSp>
        <p:nvCxnSpPr>
          <p:cNvPr id="392" name="Google Shape;392;p63"/>
          <p:cNvCxnSpPr/>
          <p:nvPr/>
        </p:nvCxnSpPr>
        <p:spPr>
          <a:xfrm>
            <a:off x="4495899" y="3258605"/>
            <a:ext cx="84000" cy="38100"/>
          </a:xfrm>
          <a:prstGeom prst="straightConnector1">
            <a:avLst/>
          </a:prstGeom>
          <a:noFill/>
          <a:ln cap="flat" cmpd="sng" w="9525">
            <a:solidFill>
              <a:srgbClr val="303030"/>
            </a:solidFill>
            <a:prstDash val="solid"/>
            <a:round/>
            <a:headEnd len="med" w="med" type="none"/>
            <a:tailEnd len="med" w="med" type="none"/>
          </a:ln>
        </p:spPr>
      </p:cxn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6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Sparse/Dense Cloud (Agisoft)</a:t>
            </a:r>
            <a:endParaRPr/>
          </a:p>
        </p:txBody>
      </p:sp>
      <p:sp>
        <p:nvSpPr>
          <p:cNvPr id="398" name="Google Shape;398;p64"/>
          <p:cNvSpPr txBox="1"/>
          <p:nvPr>
            <p:ph idx="1" type="body"/>
          </p:nvPr>
        </p:nvSpPr>
        <p:spPr>
          <a:xfrm>
            <a:off x="311700" y="1225225"/>
            <a:ext cx="3210900" cy="36168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All of these images are imported into Agisoft Metashape</a:t>
            </a:r>
            <a:endParaRPr/>
          </a:p>
          <a:p>
            <a:pPr indent="0" lvl="0" marL="0" rtl="0" algn="l">
              <a:spcBef>
                <a:spcPts val="1600"/>
              </a:spcBef>
              <a:spcAft>
                <a:spcPts val="0"/>
              </a:spcAft>
              <a:buNone/>
            </a:pPr>
            <a:r>
              <a:rPr lang="en"/>
              <a:t>Algorithm finds relationships between images in a sequence to create a “sparse cloud”, then “dense cloud” once approved by human user</a:t>
            </a:r>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1600"/>
              </a:spcAft>
              <a:buNone/>
            </a:pPr>
            <a:r>
              <a:t/>
            </a:r>
            <a:endParaRPr sz="1600"/>
          </a:p>
        </p:txBody>
      </p:sp>
      <p:pic>
        <p:nvPicPr>
          <p:cNvPr id="399" name="Google Shape;399;p64" title="upright sparse cloud of a 3D butterfly image"/>
          <p:cNvPicPr preferRelativeResize="0"/>
          <p:nvPr/>
        </p:nvPicPr>
        <p:blipFill>
          <a:blip r:embed="rId3">
            <a:alphaModFix/>
          </a:blip>
          <a:stretch>
            <a:fillRect/>
          </a:stretch>
        </p:blipFill>
        <p:spPr>
          <a:xfrm>
            <a:off x="7041487" y="1722802"/>
            <a:ext cx="2006775" cy="1288350"/>
          </a:xfrm>
          <a:prstGeom prst="rect">
            <a:avLst/>
          </a:prstGeom>
          <a:noFill/>
          <a:ln>
            <a:noFill/>
          </a:ln>
        </p:spPr>
      </p:pic>
      <p:pic>
        <p:nvPicPr>
          <p:cNvPr id="400" name="Google Shape;400;p64" title="flipped sparse cloud of a 3D butterfly "/>
          <p:cNvPicPr preferRelativeResize="0"/>
          <p:nvPr/>
        </p:nvPicPr>
        <p:blipFill>
          <a:blip r:embed="rId4">
            <a:alphaModFix/>
          </a:blip>
          <a:stretch>
            <a:fillRect/>
          </a:stretch>
        </p:blipFill>
        <p:spPr>
          <a:xfrm>
            <a:off x="4167513" y="1600225"/>
            <a:ext cx="1837675" cy="1410925"/>
          </a:xfrm>
          <a:prstGeom prst="rect">
            <a:avLst/>
          </a:prstGeom>
          <a:noFill/>
          <a:ln>
            <a:noFill/>
          </a:ln>
        </p:spPr>
      </p:pic>
      <p:sp>
        <p:nvSpPr>
          <p:cNvPr id="401" name="Google Shape;401;p64"/>
          <p:cNvSpPr txBox="1"/>
          <p:nvPr/>
        </p:nvSpPr>
        <p:spPr>
          <a:xfrm>
            <a:off x="4591638" y="994813"/>
            <a:ext cx="989400" cy="60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Flipped butterfly</a:t>
            </a:r>
            <a:endParaRPr>
              <a:latin typeface="Open Sans"/>
              <a:ea typeface="Open Sans"/>
              <a:cs typeface="Open Sans"/>
              <a:sym typeface="Open Sans"/>
            </a:endParaRPr>
          </a:p>
        </p:txBody>
      </p:sp>
      <p:sp>
        <p:nvSpPr>
          <p:cNvPr id="402" name="Google Shape;402;p64"/>
          <p:cNvSpPr txBox="1"/>
          <p:nvPr/>
        </p:nvSpPr>
        <p:spPr>
          <a:xfrm>
            <a:off x="7550175" y="994813"/>
            <a:ext cx="989400" cy="60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Upright</a:t>
            </a:r>
            <a:r>
              <a:rPr lang="en">
                <a:latin typeface="Open Sans"/>
                <a:ea typeface="Open Sans"/>
                <a:cs typeface="Open Sans"/>
                <a:sym typeface="Open Sans"/>
              </a:rPr>
              <a:t> butterfly</a:t>
            </a:r>
            <a:endParaRPr>
              <a:latin typeface="Open Sans"/>
              <a:ea typeface="Open Sans"/>
              <a:cs typeface="Open Sans"/>
              <a:sym typeface="Open Sans"/>
            </a:endParaRPr>
          </a:p>
        </p:txBody>
      </p:sp>
      <p:pic>
        <p:nvPicPr>
          <p:cNvPr id="403" name="Google Shape;403;p64" title="flipped dense cloud of a 3D butterfly image"/>
          <p:cNvPicPr preferRelativeResize="0"/>
          <p:nvPr/>
        </p:nvPicPr>
        <p:blipFill>
          <a:blip r:embed="rId5">
            <a:alphaModFix/>
          </a:blip>
          <a:stretch>
            <a:fillRect/>
          </a:stretch>
        </p:blipFill>
        <p:spPr>
          <a:xfrm>
            <a:off x="4167524" y="3090800"/>
            <a:ext cx="1837650" cy="1272488"/>
          </a:xfrm>
          <a:prstGeom prst="rect">
            <a:avLst/>
          </a:prstGeom>
          <a:noFill/>
          <a:ln>
            <a:noFill/>
          </a:ln>
        </p:spPr>
      </p:pic>
      <p:pic>
        <p:nvPicPr>
          <p:cNvPr id="404" name="Google Shape;404;p64" title="upright dense cloud of a 3D butterfly"/>
          <p:cNvPicPr preferRelativeResize="0"/>
          <p:nvPr/>
        </p:nvPicPr>
        <p:blipFill rotWithShape="1">
          <a:blip r:embed="rId6">
            <a:alphaModFix/>
          </a:blip>
          <a:srcRect b="16037" l="8225" r="11754" t="9679"/>
          <a:stretch/>
        </p:blipFill>
        <p:spPr>
          <a:xfrm>
            <a:off x="7124800" y="3090800"/>
            <a:ext cx="1837650" cy="1271234"/>
          </a:xfrm>
          <a:prstGeom prst="rect">
            <a:avLst/>
          </a:prstGeom>
          <a:noFill/>
          <a:ln>
            <a:noFill/>
          </a:ln>
        </p:spPr>
      </p:pic>
      <p:sp>
        <p:nvSpPr>
          <p:cNvPr id="405" name="Google Shape;405;p64"/>
          <p:cNvSpPr txBox="1"/>
          <p:nvPr/>
        </p:nvSpPr>
        <p:spPr>
          <a:xfrm>
            <a:off x="3373201" y="2064275"/>
            <a:ext cx="823500" cy="60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Sparse Cloud</a:t>
            </a:r>
            <a:endParaRPr>
              <a:latin typeface="Open Sans"/>
              <a:ea typeface="Open Sans"/>
              <a:cs typeface="Open Sans"/>
              <a:sym typeface="Open Sans"/>
            </a:endParaRPr>
          </a:p>
        </p:txBody>
      </p:sp>
      <p:sp>
        <p:nvSpPr>
          <p:cNvPr id="406" name="Google Shape;406;p64"/>
          <p:cNvSpPr txBox="1"/>
          <p:nvPr/>
        </p:nvSpPr>
        <p:spPr>
          <a:xfrm>
            <a:off x="3446401" y="3423713"/>
            <a:ext cx="823500" cy="60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Open Sans"/>
                <a:ea typeface="Open Sans"/>
                <a:cs typeface="Open Sans"/>
                <a:sym typeface="Open Sans"/>
              </a:rPr>
              <a:t>Dense</a:t>
            </a:r>
            <a:r>
              <a:rPr lang="en">
                <a:latin typeface="Open Sans"/>
                <a:ea typeface="Open Sans"/>
                <a:cs typeface="Open Sans"/>
                <a:sym typeface="Open Sans"/>
              </a:rPr>
              <a:t> Cloud</a:t>
            </a:r>
            <a:endParaRPr>
              <a:latin typeface="Open Sans"/>
              <a:ea typeface="Open Sans"/>
              <a:cs typeface="Open Sans"/>
              <a:sym typeface="Ope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digital preservation?</a:t>
            </a:r>
            <a:endParaRPr/>
          </a:p>
        </p:txBody>
      </p:sp>
      <p:sp>
        <p:nvSpPr>
          <p:cNvPr id="144" name="Google Shape;144;p29"/>
          <p:cNvSpPr txBox="1"/>
          <p:nvPr>
            <p:ph idx="1" type="body"/>
          </p:nvPr>
        </p:nvSpPr>
        <p:spPr>
          <a:xfrm>
            <a:off x="566550" y="1213650"/>
            <a:ext cx="78207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Digital Preservation: “the series of managed activities necessary to ensure continued access to digital materials for as long as necessary. Digital preservation is defined very broadly [...] and refers to all of the actions required to maintain access to digital materials beyond the limits of media failure or technological and organisational change.”</a:t>
            </a:r>
            <a:endParaRPr sz="2000"/>
          </a:p>
          <a:p>
            <a:pPr indent="0" lvl="0" marL="0" rtl="0" algn="l">
              <a:spcBef>
                <a:spcPts val="1600"/>
              </a:spcBef>
              <a:spcAft>
                <a:spcPts val="0"/>
              </a:spcAft>
              <a:buNone/>
            </a:pPr>
            <a:r>
              <a:rPr lang="en" sz="1200"/>
              <a:t>Digital Preservation Handbook, 2nd Edition, http://handbook.dpconline.org/, Digital Preservation Coalition © 2015.</a:t>
            </a:r>
            <a:endParaRPr sz="1200"/>
          </a:p>
          <a:p>
            <a:pPr indent="0" lvl="0" marL="0" rtl="0" algn="l">
              <a:spcBef>
                <a:spcPts val="1600"/>
              </a:spcBef>
              <a:spcAft>
                <a:spcPts val="160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Google Shape;411;p6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Mesh</a:t>
            </a:r>
            <a:r>
              <a:rPr lang="en"/>
              <a:t> (Agisoft)</a:t>
            </a:r>
            <a:endParaRPr/>
          </a:p>
        </p:txBody>
      </p:sp>
      <p:sp>
        <p:nvSpPr>
          <p:cNvPr id="412" name="Google Shape;412;p65"/>
          <p:cNvSpPr txBox="1"/>
          <p:nvPr>
            <p:ph idx="1" type="body"/>
          </p:nvPr>
        </p:nvSpPr>
        <p:spPr>
          <a:xfrm>
            <a:off x="311700" y="1225225"/>
            <a:ext cx="3210900" cy="36168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Upright and flipped chunks are aligned and merged</a:t>
            </a:r>
            <a:endParaRPr/>
          </a:p>
          <a:p>
            <a:pPr indent="0" lvl="0" marL="0" rtl="0" algn="l">
              <a:spcBef>
                <a:spcPts val="1600"/>
              </a:spcBef>
              <a:spcAft>
                <a:spcPts val="0"/>
              </a:spcAft>
              <a:buNone/>
            </a:pPr>
            <a:r>
              <a:rPr lang="en"/>
              <a:t>Metashape uses all the points to create polygons, resulting in a mesh</a:t>
            </a:r>
            <a:endParaRPr/>
          </a:p>
          <a:p>
            <a:pPr indent="0" lvl="0" marL="0" rtl="0" algn="l">
              <a:spcBef>
                <a:spcPts val="1600"/>
              </a:spcBef>
              <a:spcAft>
                <a:spcPts val="0"/>
              </a:spcAft>
              <a:buNone/>
            </a:pPr>
            <a:r>
              <a:rPr lang="en"/>
              <a:t>But! This mesh is messy and unusable outside of Metashape</a:t>
            </a:r>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1600"/>
              </a:spcAft>
              <a:buNone/>
            </a:pPr>
            <a:r>
              <a:t/>
            </a:r>
            <a:endParaRPr sz="1600"/>
          </a:p>
        </p:txBody>
      </p:sp>
      <p:pic>
        <p:nvPicPr>
          <p:cNvPr descr="image of a 3D butterfly in the mesh stage" id="413" name="Google Shape;413;p65" title="butterfly mesh"/>
          <p:cNvPicPr preferRelativeResize="0"/>
          <p:nvPr/>
        </p:nvPicPr>
        <p:blipFill>
          <a:blip r:embed="rId3">
            <a:alphaModFix/>
          </a:blip>
          <a:stretch>
            <a:fillRect/>
          </a:stretch>
        </p:blipFill>
        <p:spPr>
          <a:xfrm>
            <a:off x="4114600" y="921363"/>
            <a:ext cx="4429400" cy="330077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7" name="Shape 417"/>
        <p:cNvGrpSpPr/>
        <p:nvPr/>
      </p:nvGrpSpPr>
      <p:grpSpPr>
        <a:xfrm>
          <a:off x="0" y="0"/>
          <a:ext cx="0" cy="0"/>
          <a:chOff x="0" y="0"/>
          <a:chExt cx="0" cy="0"/>
        </a:xfrm>
      </p:grpSpPr>
      <p:sp>
        <p:nvSpPr>
          <p:cNvPr id="418" name="Google Shape;418;p6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Mesh (Maya, Retopology)</a:t>
            </a:r>
            <a:endParaRPr/>
          </a:p>
        </p:txBody>
      </p:sp>
      <p:sp>
        <p:nvSpPr>
          <p:cNvPr id="419" name="Google Shape;419;p66"/>
          <p:cNvSpPr txBox="1"/>
          <p:nvPr>
            <p:ph idx="1" type="body"/>
          </p:nvPr>
        </p:nvSpPr>
        <p:spPr>
          <a:xfrm>
            <a:off x="311700" y="1225225"/>
            <a:ext cx="3210900" cy="36168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Mesh from Agisoft is used as reference to create a cleaner, lighter model</a:t>
            </a:r>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1600"/>
              </a:spcAft>
              <a:buNone/>
            </a:pPr>
            <a:r>
              <a:t/>
            </a:r>
            <a:endParaRPr sz="1600"/>
          </a:p>
        </p:txBody>
      </p:sp>
      <p:pic>
        <p:nvPicPr>
          <p:cNvPr id="420" name="Google Shape;420;p66" title="butterfly mesh 2"/>
          <p:cNvPicPr preferRelativeResize="0"/>
          <p:nvPr/>
        </p:nvPicPr>
        <p:blipFill>
          <a:blip r:embed="rId3">
            <a:alphaModFix/>
          </a:blip>
          <a:stretch>
            <a:fillRect/>
          </a:stretch>
        </p:blipFill>
        <p:spPr>
          <a:xfrm>
            <a:off x="311700" y="2262475"/>
            <a:ext cx="3603424" cy="2696650"/>
          </a:xfrm>
          <a:prstGeom prst="rect">
            <a:avLst/>
          </a:prstGeom>
          <a:noFill/>
          <a:ln>
            <a:noFill/>
          </a:ln>
        </p:spPr>
      </p:pic>
      <p:pic>
        <p:nvPicPr>
          <p:cNvPr id="421" name="Google Shape;421;p66" title="butterfly mesh 3"/>
          <p:cNvPicPr preferRelativeResize="0"/>
          <p:nvPr/>
        </p:nvPicPr>
        <p:blipFill>
          <a:blip r:embed="rId4">
            <a:alphaModFix/>
          </a:blip>
          <a:stretch>
            <a:fillRect/>
          </a:stretch>
        </p:blipFill>
        <p:spPr>
          <a:xfrm>
            <a:off x="4756675" y="802088"/>
            <a:ext cx="3999950" cy="3359125"/>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p67"/>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Mesh (ZBrush, Merge Detail)</a:t>
            </a:r>
            <a:endParaRPr/>
          </a:p>
        </p:txBody>
      </p:sp>
      <p:sp>
        <p:nvSpPr>
          <p:cNvPr id="427" name="Google Shape;427;p67"/>
          <p:cNvSpPr txBox="1"/>
          <p:nvPr>
            <p:ph idx="1" type="body"/>
          </p:nvPr>
        </p:nvSpPr>
        <p:spPr>
          <a:xfrm>
            <a:off x="311700" y="1225225"/>
            <a:ext cx="3210900" cy="36168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Retopologized mesh gets detail from the Agisoft mesh projected on to it</a:t>
            </a:r>
            <a:endParaRPr/>
          </a:p>
          <a:p>
            <a:pPr indent="0" lvl="0" marL="0" rtl="0" algn="l">
              <a:spcBef>
                <a:spcPts val="1600"/>
              </a:spcBef>
              <a:spcAft>
                <a:spcPts val="0"/>
              </a:spcAft>
              <a:buNone/>
            </a:pPr>
            <a:r>
              <a:rPr lang="en"/>
              <a:t>This mesh now has detail *and* clean/light topology, ready to be used for web, game, AR/XR and other experiences!</a:t>
            </a:r>
            <a:endParaRPr/>
          </a:p>
          <a:p>
            <a:pPr indent="0" lvl="0" marL="0" rtl="0" algn="l">
              <a:spcBef>
                <a:spcPts val="1600"/>
              </a:spcBef>
              <a:spcAft>
                <a:spcPts val="0"/>
              </a:spcAft>
              <a:buNone/>
            </a:pPr>
            <a:r>
              <a:rPr lang="en"/>
              <a:t>(ok, I left out more clean up but you get the idea :) )</a:t>
            </a:r>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0"/>
              </a:spcAft>
              <a:buNone/>
            </a:pPr>
            <a:r>
              <a:t/>
            </a:r>
            <a:endParaRPr>
              <a:solidFill>
                <a:srgbClr val="ADADAD"/>
              </a:solidFill>
              <a:latin typeface="Arial"/>
              <a:ea typeface="Arial"/>
              <a:cs typeface="Arial"/>
              <a:sym typeface="Arial"/>
            </a:endParaRPr>
          </a:p>
          <a:p>
            <a:pPr indent="0" lvl="0" marL="0" rtl="0" algn="l">
              <a:spcBef>
                <a:spcPts val="1600"/>
              </a:spcBef>
              <a:spcAft>
                <a:spcPts val="1600"/>
              </a:spcAft>
              <a:buNone/>
            </a:pPr>
            <a:r>
              <a:t/>
            </a:r>
            <a:endParaRPr sz="1600"/>
          </a:p>
        </p:txBody>
      </p:sp>
      <p:pic>
        <p:nvPicPr>
          <p:cNvPr id="428" name="Google Shape;428;p67"/>
          <p:cNvPicPr preferRelativeResize="0"/>
          <p:nvPr/>
        </p:nvPicPr>
        <p:blipFill>
          <a:blip r:embed="rId3">
            <a:alphaModFix/>
          </a:blip>
          <a:stretch>
            <a:fillRect/>
          </a:stretch>
        </p:blipFill>
        <p:spPr>
          <a:xfrm>
            <a:off x="4042150" y="1036175"/>
            <a:ext cx="2741339" cy="1659907"/>
          </a:xfrm>
          <a:prstGeom prst="rect">
            <a:avLst/>
          </a:prstGeom>
          <a:noFill/>
          <a:ln>
            <a:noFill/>
          </a:ln>
        </p:spPr>
      </p:pic>
      <p:sp>
        <p:nvSpPr>
          <p:cNvPr id="429" name="Google Shape;429;p67"/>
          <p:cNvSpPr/>
          <p:nvPr/>
        </p:nvSpPr>
        <p:spPr>
          <a:xfrm rot="5400000">
            <a:off x="6908723" y="1855869"/>
            <a:ext cx="725100" cy="812400"/>
          </a:xfrm>
          <a:prstGeom prst="bentArrow">
            <a:avLst>
              <a:gd fmla="val 14890" name="adj1"/>
              <a:gd fmla="val 25000" name="adj2"/>
              <a:gd fmla="val 25000" name="adj3"/>
              <a:gd fmla="val 43750" name="adj4"/>
            </a:avLst>
          </a:prstGeom>
          <a:solidFill>
            <a:srgbClr val="861F4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30" name="Google Shape;430;p67"/>
          <p:cNvPicPr preferRelativeResize="0"/>
          <p:nvPr/>
        </p:nvPicPr>
        <p:blipFill rotWithShape="1">
          <a:blip r:embed="rId4">
            <a:alphaModFix/>
          </a:blip>
          <a:srcRect b="7123" l="0" r="0" t="0"/>
          <a:stretch/>
        </p:blipFill>
        <p:spPr>
          <a:xfrm>
            <a:off x="5361746" y="2794137"/>
            <a:ext cx="2629129" cy="1850963"/>
          </a:xfrm>
          <a:prstGeom prst="rect">
            <a:avLst/>
          </a:prstGeom>
          <a:noFill/>
          <a:ln>
            <a:noFill/>
          </a:ln>
        </p:spPr>
      </p:pic>
      <p:sp>
        <p:nvSpPr>
          <p:cNvPr id="431" name="Google Shape;431;p67"/>
          <p:cNvSpPr txBox="1"/>
          <p:nvPr/>
        </p:nvSpPr>
        <p:spPr>
          <a:xfrm>
            <a:off x="3281850" y="4645100"/>
            <a:ext cx="4324200" cy="498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rgbClr val="000000"/>
              </a:buClr>
              <a:buSzPts val="1100"/>
              <a:buFont typeface="Arial"/>
              <a:buNone/>
            </a:pPr>
            <a:r>
              <a:rPr lang="en" u="sng">
                <a:solidFill>
                  <a:srgbClr val="4DD0E1"/>
                </a:solidFill>
                <a:latin typeface="Open Sans"/>
                <a:ea typeface="Open Sans"/>
                <a:cs typeface="Open Sans"/>
                <a:sym typeface="Open Sans"/>
                <a:hlinkClick r:id="rId5"/>
              </a:rPr>
              <a:t>https://sketchfab.com/VirginiaTechUnivLibraries</a:t>
            </a:r>
            <a:endParaRPr>
              <a:latin typeface="Open Sans"/>
              <a:ea typeface="Open Sans"/>
              <a:cs typeface="Open Sans"/>
              <a:sym typeface="Ope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5" name="Shape 435"/>
        <p:cNvGrpSpPr/>
        <p:nvPr/>
      </p:nvGrpSpPr>
      <p:grpSpPr>
        <a:xfrm>
          <a:off x="0" y="0"/>
          <a:ext cx="0" cy="0"/>
          <a:chOff x="0" y="0"/>
          <a:chExt cx="0" cy="0"/>
        </a:xfrm>
      </p:grpSpPr>
      <p:sp>
        <p:nvSpPr>
          <p:cNvPr id="436" name="Google Shape;436;p68"/>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Data Management Planning</a:t>
            </a:r>
            <a:endParaRPr sz="480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0" name="Shape 440"/>
        <p:cNvGrpSpPr/>
        <p:nvPr/>
      </p:nvGrpSpPr>
      <p:grpSpPr>
        <a:xfrm>
          <a:off x="0" y="0"/>
          <a:ext cx="0" cy="0"/>
          <a:chOff x="0" y="0"/>
          <a:chExt cx="0" cy="0"/>
        </a:xfrm>
      </p:grpSpPr>
      <p:sp>
        <p:nvSpPr>
          <p:cNvPr id="441" name="Google Shape;441;p6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Preservation of research data (and other products)</a:t>
            </a:r>
            <a:endParaRPr/>
          </a:p>
        </p:txBody>
      </p:sp>
      <p:sp>
        <p:nvSpPr>
          <p:cNvPr id="442" name="Google Shape;442;p69"/>
          <p:cNvSpPr txBox="1"/>
          <p:nvPr>
            <p:ph idx="1" type="body"/>
          </p:nvPr>
        </p:nvSpPr>
        <p:spPr>
          <a:xfrm>
            <a:off x="311700" y="1225225"/>
            <a:ext cx="8520600" cy="27831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3000">
                <a:latin typeface="Economica"/>
                <a:ea typeface="Economica"/>
                <a:cs typeface="Economica"/>
                <a:sym typeface="Economica"/>
              </a:rPr>
              <a:t>Providing for long-term access to data/software/research products underlying scholarship important for its transparency and integrity</a:t>
            </a:r>
            <a:endParaRPr sz="3000">
              <a:latin typeface="Economica"/>
              <a:ea typeface="Economica"/>
              <a:cs typeface="Economica"/>
              <a:sym typeface="Economica"/>
            </a:endParaRPr>
          </a:p>
          <a:p>
            <a:pPr indent="-304800" lvl="0" marL="457200" rtl="0" algn="l">
              <a:spcBef>
                <a:spcPts val="0"/>
              </a:spcBef>
              <a:spcAft>
                <a:spcPts val="0"/>
              </a:spcAft>
              <a:buSzPts val="1200"/>
              <a:buChar char="●"/>
            </a:pPr>
            <a:r>
              <a:rPr lang="en" sz="3000">
                <a:latin typeface="Economica"/>
                <a:ea typeface="Economica"/>
                <a:cs typeface="Economica"/>
                <a:sym typeface="Economica"/>
              </a:rPr>
              <a:t>Research data and other products originate from a variety of disciplines and a multitude of formats - complicates preservation of access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2">
                                            <p:txEl>
                                              <p:pRg end="0" st="0"/>
                                            </p:txEl>
                                          </p:spTgt>
                                        </p:tgtEl>
                                        <p:attrNameLst>
                                          <p:attrName>style.visibility</p:attrName>
                                        </p:attrNameLst>
                                      </p:cBhvr>
                                      <p:to>
                                        <p:strVal val="visible"/>
                                      </p:to>
                                    </p:set>
                                    <p:animEffect filter="fade" transition="in">
                                      <p:cBhvr>
                                        <p:cTn dur="1000"/>
                                        <p:tgtEl>
                                          <p:spTgt spid="44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2">
                                            <p:txEl>
                                              <p:pRg end="1" st="1"/>
                                            </p:txEl>
                                          </p:spTgt>
                                        </p:tgtEl>
                                        <p:attrNameLst>
                                          <p:attrName>style.visibility</p:attrName>
                                        </p:attrNameLst>
                                      </p:cBhvr>
                                      <p:to>
                                        <p:strVal val="visible"/>
                                      </p:to>
                                    </p:set>
                                    <p:animEffect filter="fade" transition="in">
                                      <p:cBhvr>
                                        <p:cTn dur="1000"/>
                                        <p:tgtEl>
                                          <p:spTgt spid="442">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6" name="Shape 446"/>
        <p:cNvGrpSpPr/>
        <p:nvPr/>
      </p:nvGrpSpPr>
      <p:grpSpPr>
        <a:xfrm>
          <a:off x="0" y="0"/>
          <a:ext cx="0" cy="0"/>
          <a:chOff x="0" y="0"/>
          <a:chExt cx="0" cy="0"/>
        </a:xfrm>
      </p:grpSpPr>
      <p:sp>
        <p:nvSpPr>
          <p:cNvPr id="447" name="Google Shape;447;p7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Providing for long-term access...for whom?</a:t>
            </a:r>
            <a:endParaRPr/>
          </a:p>
        </p:txBody>
      </p:sp>
      <p:pic>
        <p:nvPicPr>
          <p:cNvPr descr="two colored contour maps" id="448" name="Google Shape;448;p70" title="contour maps"/>
          <p:cNvPicPr preferRelativeResize="0"/>
          <p:nvPr/>
        </p:nvPicPr>
        <p:blipFill>
          <a:blip r:embed="rId3">
            <a:alphaModFix/>
          </a:blip>
          <a:stretch>
            <a:fillRect/>
          </a:stretch>
        </p:blipFill>
        <p:spPr>
          <a:xfrm>
            <a:off x="152400" y="1299625"/>
            <a:ext cx="8839200" cy="3092525"/>
          </a:xfrm>
          <a:prstGeom prst="rect">
            <a:avLst/>
          </a:prstGeom>
          <a:noFill/>
          <a:ln>
            <a:noFill/>
          </a:ln>
        </p:spPr>
      </p:pic>
      <p:sp>
        <p:nvSpPr>
          <p:cNvPr id="449" name="Google Shape;449;p70"/>
          <p:cNvSpPr/>
          <p:nvPr/>
        </p:nvSpPr>
        <p:spPr>
          <a:xfrm>
            <a:off x="3764525" y="3493675"/>
            <a:ext cx="520800" cy="520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70"/>
          <p:cNvSpPr/>
          <p:nvPr/>
        </p:nvSpPr>
        <p:spPr>
          <a:xfrm>
            <a:off x="4563525" y="1152800"/>
            <a:ext cx="4484400" cy="32691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FFFFF"/>
              </a:high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45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4" name="Shape 454"/>
        <p:cNvGrpSpPr/>
        <p:nvPr/>
      </p:nvGrpSpPr>
      <p:grpSpPr>
        <a:xfrm>
          <a:off x="0" y="0"/>
          <a:ext cx="0" cy="0"/>
          <a:chOff x="0" y="0"/>
          <a:chExt cx="0" cy="0"/>
        </a:xfrm>
      </p:grpSpPr>
      <p:sp>
        <p:nvSpPr>
          <p:cNvPr id="455" name="Google Shape;455;p71"/>
          <p:cNvSpPr txBox="1"/>
          <p:nvPr>
            <p:ph type="title"/>
          </p:nvPr>
        </p:nvSpPr>
        <p:spPr>
          <a:xfrm>
            <a:off x="226750" y="202450"/>
            <a:ext cx="8520600" cy="1496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u="sng">
                <a:solidFill>
                  <a:schemeClr val="hlink"/>
                </a:solidFill>
                <a:hlinkClick r:id="rId3"/>
              </a:rPr>
              <a:t>The FAIR Guiding Principles for scientific data management and stewardship</a:t>
            </a:r>
            <a:endParaRPr/>
          </a:p>
        </p:txBody>
      </p:sp>
      <p:pic>
        <p:nvPicPr>
          <p:cNvPr id="456" name="Google Shape;456;p71" title="FAIR data logo"/>
          <p:cNvPicPr preferRelativeResize="0"/>
          <p:nvPr/>
        </p:nvPicPr>
        <p:blipFill rotWithShape="1">
          <a:blip r:embed="rId4">
            <a:alphaModFix/>
          </a:blip>
          <a:srcRect b="45811" l="0" r="0" t="0"/>
          <a:stretch/>
        </p:blipFill>
        <p:spPr>
          <a:xfrm>
            <a:off x="1970640" y="1983825"/>
            <a:ext cx="5032825" cy="1746950"/>
          </a:xfrm>
          <a:prstGeom prst="rect">
            <a:avLst/>
          </a:prstGeom>
          <a:noFill/>
          <a:ln>
            <a:noFill/>
          </a:ln>
        </p:spPr>
      </p:pic>
      <p:sp>
        <p:nvSpPr>
          <p:cNvPr id="457" name="Google Shape;457;p71"/>
          <p:cNvSpPr txBox="1"/>
          <p:nvPr/>
        </p:nvSpPr>
        <p:spPr>
          <a:xfrm>
            <a:off x="874800" y="3626650"/>
            <a:ext cx="7394400" cy="73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3600">
                <a:solidFill>
                  <a:schemeClr val="dk1"/>
                </a:solidFill>
                <a:latin typeface="Economica"/>
                <a:ea typeface="Economica"/>
                <a:cs typeface="Economica"/>
                <a:sym typeface="Economica"/>
              </a:rPr>
              <a:t>Plan to make data FAIR at the time of its creation</a:t>
            </a:r>
            <a:endParaRPr sz="3600">
              <a:latin typeface="Economica"/>
              <a:ea typeface="Economica"/>
              <a:cs typeface="Economica"/>
              <a:sym typeface="Economica"/>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1" name="Shape 461"/>
        <p:cNvGrpSpPr/>
        <p:nvPr/>
      </p:nvGrpSpPr>
      <p:grpSpPr>
        <a:xfrm>
          <a:off x="0" y="0"/>
          <a:ext cx="0" cy="0"/>
          <a:chOff x="0" y="0"/>
          <a:chExt cx="0" cy="0"/>
        </a:xfrm>
      </p:grpSpPr>
      <p:sp>
        <p:nvSpPr>
          <p:cNvPr id="462" name="Google Shape;462;p72"/>
          <p:cNvSpPr txBox="1"/>
          <p:nvPr>
            <p:ph type="title"/>
          </p:nvPr>
        </p:nvSpPr>
        <p:spPr>
          <a:xfrm>
            <a:off x="226750" y="202450"/>
            <a:ext cx="8520600" cy="737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Assistance with Data Management PLanning</a:t>
            </a:r>
            <a:endParaRPr/>
          </a:p>
        </p:txBody>
      </p:sp>
      <p:sp>
        <p:nvSpPr>
          <p:cNvPr id="463" name="Google Shape;463;p72"/>
          <p:cNvSpPr txBox="1"/>
          <p:nvPr/>
        </p:nvSpPr>
        <p:spPr>
          <a:xfrm>
            <a:off x="416925" y="1074225"/>
            <a:ext cx="3947700" cy="737100"/>
          </a:xfrm>
          <a:prstGeom prst="rect">
            <a:avLst/>
          </a:prstGeom>
          <a:noFill/>
          <a:ln>
            <a:noFill/>
          </a:ln>
        </p:spPr>
        <p:txBody>
          <a:bodyPr anchorCtr="0" anchor="t" bIns="91425" lIns="91425" spcFirstLastPara="1" rIns="91425" wrap="square" tIns="91425">
            <a:noAutofit/>
          </a:bodyPr>
          <a:lstStyle/>
          <a:p>
            <a:pPr indent="-419100" lvl="0" marL="457200" rtl="0" algn="l">
              <a:lnSpc>
                <a:spcPct val="115000"/>
              </a:lnSpc>
              <a:spcBef>
                <a:spcPts val="0"/>
              </a:spcBef>
              <a:spcAft>
                <a:spcPts val="0"/>
              </a:spcAft>
              <a:buClr>
                <a:schemeClr val="dk1"/>
              </a:buClr>
              <a:buSzPts val="3000"/>
              <a:buFont typeface="Economica"/>
              <a:buChar char="●"/>
            </a:pPr>
            <a:r>
              <a:rPr lang="en" sz="3000">
                <a:solidFill>
                  <a:schemeClr val="dk1"/>
                </a:solidFill>
                <a:latin typeface="Economica"/>
                <a:ea typeface="Economica"/>
                <a:cs typeface="Economica"/>
                <a:sym typeface="Economica"/>
              </a:rPr>
              <a:t>Includes planning for data sharing/preservation</a:t>
            </a:r>
            <a:endParaRPr sz="3000">
              <a:solidFill>
                <a:schemeClr val="dk1"/>
              </a:solidFill>
              <a:latin typeface="Economica"/>
              <a:ea typeface="Economica"/>
              <a:cs typeface="Economica"/>
              <a:sym typeface="Economica"/>
            </a:endParaRPr>
          </a:p>
          <a:p>
            <a:pPr indent="-419100" lvl="0" marL="457200" rtl="0" algn="l">
              <a:lnSpc>
                <a:spcPct val="115000"/>
              </a:lnSpc>
              <a:spcBef>
                <a:spcPts val="0"/>
              </a:spcBef>
              <a:spcAft>
                <a:spcPts val="0"/>
              </a:spcAft>
              <a:buClr>
                <a:schemeClr val="dk1"/>
              </a:buClr>
              <a:buSzPts val="3000"/>
              <a:buFont typeface="Economica"/>
              <a:buChar char="●"/>
            </a:pPr>
            <a:r>
              <a:rPr lang="en" sz="3000">
                <a:solidFill>
                  <a:schemeClr val="dk1"/>
                </a:solidFill>
                <a:latin typeface="Economica"/>
                <a:ea typeface="Economica"/>
                <a:cs typeface="Economica"/>
                <a:sym typeface="Economica"/>
              </a:rPr>
              <a:t>For research projects or for proposals</a:t>
            </a:r>
            <a:endParaRPr sz="3000">
              <a:solidFill>
                <a:schemeClr val="dk1"/>
              </a:solidFill>
              <a:latin typeface="Economica"/>
              <a:ea typeface="Economica"/>
              <a:cs typeface="Economica"/>
              <a:sym typeface="Economica"/>
            </a:endParaRPr>
          </a:p>
          <a:p>
            <a:pPr indent="-419100" lvl="0" marL="457200" rtl="0" algn="l">
              <a:lnSpc>
                <a:spcPct val="115000"/>
              </a:lnSpc>
              <a:spcBef>
                <a:spcPts val="0"/>
              </a:spcBef>
              <a:spcAft>
                <a:spcPts val="0"/>
              </a:spcAft>
              <a:buClr>
                <a:schemeClr val="dk1"/>
              </a:buClr>
              <a:buSzPts val="3000"/>
              <a:buFont typeface="Economica"/>
              <a:buChar char="●"/>
            </a:pPr>
            <a:r>
              <a:rPr lang="en" sz="3000">
                <a:solidFill>
                  <a:schemeClr val="dk1"/>
                </a:solidFill>
                <a:latin typeface="Economica"/>
                <a:ea typeface="Economica"/>
                <a:cs typeface="Economica"/>
                <a:sym typeface="Economica"/>
              </a:rPr>
              <a:t>In-person consultation</a:t>
            </a:r>
            <a:endParaRPr sz="3000">
              <a:solidFill>
                <a:schemeClr val="dk1"/>
              </a:solidFill>
              <a:latin typeface="Economica"/>
              <a:ea typeface="Economica"/>
              <a:cs typeface="Economica"/>
              <a:sym typeface="Economica"/>
            </a:endParaRPr>
          </a:p>
          <a:p>
            <a:pPr indent="-419100" lvl="0" marL="457200" rtl="0" algn="l">
              <a:lnSpc>
                <a:spcPct val="115000"/>
              </a:lnSpc>
              <a:spcBef>
                <a:spcPts val="0"/>
              </a:spcBef>
              <a:spcAft>
                <a:spcPts val="0"/>
              </a:spcAft>
              <a:buClr>
                <a:schemeClr val="dk1"/>
              </a:buClr>
              <a:buSzPts val="3000"/>
              <a:buFont typeface="Economica"/>
              <a:buChar char="●"/>
            </a:pPr>
            <a:r>
              <a:rPr lang="en" sz="3000">
                <a:solidFill>
                  <a:schemeClr val="dk1"/>
                </a:solidFill>
                <a:latin typeface="Economica"/>
                <a:ea typeface="Economica"/>
                <a:cs typeface="Economica"/>
                <a:sym typeface="Economica"/>
              </a:rPr>
              <a:t>Feedback on written plans</a:t>
            </a:r>
            <a:endParaRPr sz="3000">
              <a:latin typeface="Economica"/>
              <a:ea typeface="Economica"/>
              <a:cs typeface="Economica"/>
              <a:sym typeface="Economica"/>
            </a:endParaRPr>
          </a:p>
        </p:txBody>
      </p:sp>
      <p:pic>
        <p:nvPicPr>
          <p:cNvPr descr="data management plan questionnaire  screenshot" id="464" name="Google Shape;464;p72" title="DMP screenshot"/>
          <p:cNvPicPr preferRelativeResize="0"/>
          <p:nvPr/>
        </p:nvPicPr>
        <p:blipFill>
          <a:blip r:embed="rId3">
            <a:alphaModFix/>
          </a:blip>
          <a:stretch>
            <a:fillRect/>
          </a:stretch>
        </p:blipFill>
        <p:spPr>
          <a:xfrm>
            <a:off x="4729100" y="1202625"/>
            <a:ext cx="3790600" cy="3120675"/>
          </a:xfrm>
          <a:prstGeom prst="rect">
            <a:avLst/>
          </a:prstGeom>
          <a:noFill/>
          <a:ln>
            <a:noFill/>
          </a:ln>
        </p:spPr>
      </p:pic>
      <p:sp>
        <p:nvSpPr>
          <p:cNvPr id="465" name="Google Shape;465;p72"/>
          <p:cNvSpPr txBox="1"/>
          <p:nvPr/>
        </p:nvSpPr>
        <p:spPr>
          <a:xfrm>
            <a:off x="3111125" y="4323300"/>
            <a:ext cx="2856000" cy="737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3000">
                <a:solidFill>
                  <a:schemeClr val="dk1"/>
                </a:solidFill>
                <a:latin typeface="Economica"/>
                <a:ea typeface="Economica"/>
                <a:cs typeface="Economica"/>
                <a:sym typeface="Economica"/>
              </a:rPr>
              <a:t>dataservices@vt.edu</a:t>
            </a:r>
            <a:endParaRPr b="1" sz="3000">
              <a:latin typeface="Economica"/>
              <a:ea typeface="Economica"/>
              <a:cs typeface="Economica"/>
              <a:sym typeface="Economica"/>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9" name="Shape 469"/>
        <p:cNvGrpSpPr/>
        <p:nvPr/>
      </p:nvGrpSpPr>
      <p:grpSpPr>
        <a:xfrm>
          <a:off x="0" y="0"/>
          <a:ext cx="0" cy="0"/>
          <a:chOff x="0" y="0"/>
          <a:chExt cx="0" cy="0"/>
        </a:xfrm>
      </p:grpSpPr>
      <p:sp>
        <p:nvSpPr>
          <p:cNvPr id="470" name="Google Shape;470;p73"/>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Perma.cc</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sp>
        <p:nvSpPr>
          <p:cNvPr id="476" name="Google Shape;476;p74"/>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2700"/>
              <a:buFont typeface="Trebuchet MS"/>
              <a:buNone/>
            </a:pPr>
            <a:r>
              <a:rPr lang="en" sz="2700"/>
              <a:t>The problem</a:t>
            </a:r>
            <a:endParaRPr sz="1100"/>
          </a:p>
        </p:txBody>
      </p:sp>
      <p:sp>
        <p:nvSpPr>
          <p:cNvPr id="477" name="Google Shape;477;p74"/>
          <p:cNvSpPr txBox="1"/>
          <p:nvPr>
            <p:ph idx="12"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sp>
        <p:nvSpPr>
          <p:cNvPr id="478" name="Google Shape;478;p74"/>
          <p:cNvSpPr txBox="1"/>
          <p:nvPr>
            <p:ph idx="1" type="body"/>
          </p:nvPr>
        </p:nvSpPr>
        <p:spPr>
          <a:xfrm>
            <a:off x="902636" y="992425"/>
            <a:ext cx="7248745" cy="3563282"/>
          </a:xfrm>
          <a:prstGeom prst="rect">
            <a:avLst/>
          </a:prstGeom>
          <a:noFill/>
          <a:ln>
            <a:noFill/>
          </a:ln>
        </p:spPr>
        <p:txBody>
          <a:bodyPr anchorCtr="0" anchor="t" bIns="34275" lIns="205725" spcFirstLastPara="1" rIns="274325" wrap="square" tIns="205725">
            <a:noAutofit/>
          </a:bodyPr>
          <a:lstStyle/>
          <a:p>
            <a:pPr indent="-279400" lvl="0" marL="254000" rtl="0" algn="l">
              <a:lnSpc>
                <a:spcPct val="115000"/>
              </a:lnSpc>
              <a:spcBef>
                <a:spcPts val="0"/>
              </a:spcBef>
              <a:spcAft>
                <a:spcPts val="0"/>
              </a:spcAft>
              <a:buSzPts val="1800"/>
              <a:buChar char="●"/>
            </a:pPr>
            <a:r>
              <a:rPr lang="en" sz="1800"/>
              <a:t>Non-persistent URLs are cited in the scholarly literature</a:t>
            </a:r>
            <a:endParaRPr sz="1800"/>
          </a:p>
          <a:p>
            <a:pPr indent="-203200" lvl="1" marL="520700" rtl="0" algn="l">
              <a:lnSpc>
                <a:spcPct val="115000"/>
              </a:lnSpc>
              <a:spcBef>
                <a:spcPts val="1000"/>
              </a:spcBef>
              <a:spcAft>
                <a:spcPts val="0"/>
              </a:spcAft>
              <a:buSzPts val="1800"/>
              <a:buChar char="○"/>
            </a:pPr>
            <a:r>
              <a:rPr lang="en" sz="1800"/>
              <a:t>DOIs and Handles are persistent and generally not a problem</a:t>
            </a:r>
            <a:endParaRPr sz="1800"/>
          </a:p>
          <a:p>
            <a:pPr indent="-279400" lvl="0" marL="254000" rtl="0" algn="l">
              <a:lnSpc>
                <a:spcPct val="115000"/>
              </a:lnSpc>
              <a:spcBef>
                <a:spcPts val="1000"/>
              </a:spcBef>
              <a:spcAft>
                <a:spcPts val="0"/>
              </a:spcAft>
              <a:buSzPts val="1800"/>
              <a:buChar char="●"/>
            </a:pPr>
            <a:r>
              <a:rPr lang="en" sz="1800" u="sng">
                <a:solidFill>
                  <a:schemeClr val="hlink"/>
                </a:solidFill>
                <a:hlinkClick r:id="rId3"/>
              </a:rPr>
              <a:t>Over 50% of cited links in Supreme Court opinions</a:t>
            </a:r>
            <a:r>
              <a:rPr lang="en" sz="1800">
                <a:solidFill>
                  <a:schemeClr val="dk1"/>
                </a:solidFill>
              </a:rPr>
              <a:t> no longer point to the intended page,</a:t>
            </a:r>
            <a:r>
              <a:rPr lang="en" sz="1800">
                <a:solidFill>
                  <a:schemeClr val="dk1"/>
                </a:solidFill>
                <a:uFill>
                  <a:noFill/>
                </a:uFill>
                <a:hlinkClick r:id="rId4"/>
              </a:rPr>
              <a:t> </a:t>
            </a:r>
            <a:r>
              <a:rPr lang="en" sz="1800" u="sng">
                <a:solidFill>
                  <a:schemeClr val="hlink"/>
                </a:solidFill>
                <a:hlinkClick r:id="rId5"/>
              </a:rPr>
              <a:t>one in five articles suffers from reference rot</a:t>
            </a:r>
            <a:r>
              <a:rPr lang="en" sz="1800">
                <a:solidFill>
                  <a:schemeClr val="dk1"/>
                </a:solidFill>
              </a:rPr>
              <a:t>, and</a:t>
            </a:r>
            <a:r>
              <a:rPr lang="en" sz="1800">
                <a:solidFill>
                  <a:schemeClr val="dk1"/>
                </a:solidFill>
                <a:uFill>
                  <a:noFill/>
                </a:uFill>
                <a:hlinkClick r:id="rId6"/>
              </a:rPr>
              <a:t> </a:t>
            </a:r>
            <a:r>
              <a:rPr lang="en" sz="1800" u="sng">
                <a:solidFill>
                  <a:schemeClr val="hlink"/>
                </a:solidFill>
                <a:hlinkClick r:id="rId7"/>
              </a:rPr>
              <a:t>three out of four URI references lead to changed content</a:t>
            </a:r>
            <a:r>
              <a:rPr lang="en" sz="1800">
                <a:solidFill>
                  <a:schemeClr val="dk1"/>
                </a:solidFill>
              </a:rPr>
              <a:t>.</a:t>
            </a:r>
            <a:endParaRPr sz="1800">
              <a:solidFill>
                <a:schemeClr val="dk1"/>
              </a:solidFill>
            </a:endParaRPr>
          </a:p>
          <a:p>
            <a:pPr indent="-279400" lvl="0" marL="254000" rtl="0" algn="l">
              <a:lnSpc>
                <a:spcPct val="115000"/>
              </a:lnSpc>
              <a:spcBef>
                <a:spcPts val="1000"/>
              </a:spcBef>
              <a:spcAft>
                <a:spcPts val="0"/>
              </a:spcAft>
              <a:buSzPts val="1800"/>
              <a:buChar char="●"/>
            </a:pPr>
            <a:r>
              <a:rPr lang="en" sz="1800"/>
              <a:t>404 Page Not Found</a:t>
            </a:r>
            <a:endParaRPr sz="1800"/>
          </a:p>
          <a:p>
            <a:pPr indent="0" lvl="0" marL="254000" marR="0" rtl="0" algn="l">
              <a:lnSpc>
                <a:spcPct val="70000"/>
              </a:lnSpc>
              <a:spcBef>
                <a:spcPts val="10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30"/>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Preservation Support at VTUL</a:t>
            </a:r>
            <a:endParaRPr/>
          </a:p>
        </p:txBody>
      </p:sp>
      <p:sp>
        <p:nvSpPr>
          <p:cNvPr id="150" name="Google Shape;150;p30"/>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2 Library Faculty dedicated to digital preservation</a:t>
            </a:r>
            <a:endParaRPr/>
          </a:p>
          <a:p>
            <a:pPr indent="-342900" lvl="0" marL="457200" rtl="0" algn="l">
              <a:spcBef>
                <a:spcPts val="0"/>
              </a:spcBef>
              <a:spcAft>
                <a:spcPts val="0"/>
              </a:spcAft>
              <a:buSzPts val="1800"/>
              <a:buChar char="&gt;"/>
            </a:pPr>
            <a:r>
              <a:rPr lang="en"/>
              <a:t>2 Library IT Faculty with extensive experience in digital preservation</a:t>
            </a:r>
            <a:endParaRPr/>
          </a:p>
          <a:p>
            <a:pPr indent="-342900" lvl="0" marL="457200" rtl="0" algn="l">
              <a:spcBef>
                <a:spcPts val="0"/>
              </a:spcBef>
              <a:spcAft>
                <a:spcPts val="0"/>
              </a:spcAft>
              <a:buSzPts val="1800"/>
              <a:buChar char="&gt;"/>
            </a:pPr>
            <a:r>
              <a:rPr lang="en"/>
              <a:t>7 member Digital Library Platform team dedicated to a new access platform</a:t>
            </a:r>
            <a:endParaRPr/>
          </a:p>
          <a:p>
            <a:pPr indent="-342900" lvl="0" marL="457200" rtl="0" algn="l">
              <a:spcBef>
                <a:spcPts val="0"/>
              </a:spcBef>
              <a:spcAft>
                <a:spcPts val="0"/>
              </a:spcAft>
              <a:buSzPts val="1800"/>
              <a:buChar char="&gt;"/>
            </a:pPr>
            <a:r>
              <a:rPr lang="en"/>
              <a:t>2 subscription preservation storage services, APTrust and MetaArchive, with a community around both</a:t>
            </a:r>
            <a:endParaRPr/>
          </a:p>
          <a:p>
            <a:pPr indent="-342900" lvl="0" marL="457200" rtl="0" algn="l">
              <a:spcBef>
                <a:spcPts val="0"/>
              </a:spcBef>
              <a:spcAft>
                <a:spcPts val="0"/>
              </a:spcAft>
              <a:buSzPts val="1800"/>
              <a:buChar char="&gt;"/>
            </a:pPr>
            <a:r>
              <a:rPr lang="en"/>
              <a:t>2 web archiving technologies and trained personnel</a:t>
            </a:r>
            <a:endParaRPr/>
          </a:p>
          <a:p>
            <a:pPr indent="-342900" lvl="0" marL="457200" rtl="0" algn="l">
              <a:spcBef>
                <a:spcPts val="0"/>
              </a:spcBef>
              <a:spcAft>
                <a:spcPts val="0"/>
              </a:spcAft>
              <a:buSzPts val="1800"/>
              <a:buChar char="&gt;"/>
            </a:pPr>
            <a:r>
              <a:rPr lang="en"/>
              <a:t>Data Services department dedicated to data management planning</a:t>
            </a:r>
            <a:endParaRPr/>
          </a:p>
          <a:p>
            <a:pPr indent="0" lvl="0" marL="0" rtl="0" algn="l">
              <a:spcBef>
                <a:spcPts val="1600"/>
              </a:spcBef>
              <a:spcAft>
                <a:spcPts val="160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3" name="Shape 483"/>
        <p:cNvGrpSpPr/>
        <p:nvPr/>
      </p:nvGrpSpPr>
      <p:grpSpPr>
        <a:xfrm>
          <a:off x="0" y="0"/>
          <a:ext cx="0" cy="0"/>
          <a:chOff x="0" y="0"/>
          <a:chExt cx="0" cy="0"/>
        </a:xfrm>
      </p:grpSpPr>
      <p:sp>
        <p:nvSpPr>
          <p:cNvPr id="484" name="Google Shape;484;p75"/>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2700"/>
              <a:buFont typeface="Trebuchet MS"/>
              <a:buNone/>
            </a:pPr>
            <a:r>
              <a:rPr lang="en" sz="2700"/>
              <a:t>One solution</a:t>
            </a:r>
            <a:endParaRPr sz="1100"/>
          </a:p>
        </p:txBody>
      </p:sp>
      <p:sp>
        <p:nvSpPr>
          <p:cNvPr id="485" name="Google Shape;485;p75"/>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sp>
        <p:nvSpPr>
          <p:cNvPr id="486" name="Google Shape;486;p75"/>
          <p:cNvSpPr txBox="1"/>
          <p:nvPr>
            <p:ph idx="1" type="body"/>
          </p:nvPr>
        </p:nvSpPr>
        <p:spPr>
          <a:xfrm>
            <a:off x="902625" y="992425"/>
            <a:ext cx="7248600" cy="3730500"/>
          </a:xfrm>
          <a:prstGeom prst="rect">
            <a:avLst/>
          </a:prstGeom>
          <a:noFill/>
          <a:ln>
            <a:noFill/>
          </a:ln>
        </p:spPr>
        <p:txBody>
          <a:bodyPr anchorCtr="0" anchor="t" bIns="34275" lIns="205725" spcFirstLastPara="1" rIns="274325" wrap="square" tIns="205725">
            <a:noAutofit/>
          </a:bodyPr>
          <a:lstStyle/>
          <a:p>
            <a:pPr indent="-254000" lvl="0" marL="254000" marR="0" rtl="0" algn="l">
              <a:lnSpc>
                <a:spcPct val="100000"/>
              </a:lnSpc>
              <a:spcBef>
                <a:spcPts val="0"/>
              </a:spcBef>
              <a:spcAft>
                <a:spcPts val="0"/>
              </a:spcAft>
              <a:buClr>
                <a:schemeClr val="dk2"/>
              </a:buClr>
              <a:buSzPts val="1800"/>
              <a:buFont typeface="Arial"/>
              <a:buChar char="●"/>
            </a:pPr>
            <a:r>
              <a:rPr lang="en" sz="1800">
                <a:solidFill>
                  <a:srgbClr val="FF6600"/>
                </a:solidFill>
              </a:rPr>
              <a:t>Perma.cc</a:t>
            </a:r>
            <a:r>
              <a:rPr lang="en" sz="1800"/>
              <a:t> archives the web page and provides a short link which can be provided in addition to to the original URL</a:t>
            </a:r>
            <a:endParaRPr sz="1800"/>
          </a:p>
          <a:p>
            <a:pPr indent="-203200" lvl="1" marL="520700" marR="0" rtl="0" algn="l">
              <a:lnSpc>
                <a:spcPct val="115000"/>
              </a:lnSpc>
              <a:spcBef>
                <a:spcPts val="1000"/>
              </a:spcBef>
              <a:spcAft>
                <a:spcPts val="0"/>
              </a:spcAft>
              <a:buSzPts val="1800"/>
              <a:buChar char="○"/>
            </a:pPr>
            <a:r>
              <a:rPr lang="en" sz="1800"/>
              <a:t>Use for scholarly references</a:t>
            </a:r>
            <a:endParaRPr sz="1800"/>
          </a:p>
          <a:p>
            <a:pPr indent="-203200" lvl="1" marL="520700" marR="0" rtl="0" algn="l">
              <a:lnSpc>
                <a:spcPct val="115000"/>
              </a:lnSpc>
              <a:spcBef>
                <a:spcPts val="0"/>
              </a:spcBef>
              <a:spcAft>
                <a:spcPts val="0"/>
              </a:spcAft>
              <a:buSzPts val="1800"/>
              <a:buChar char="○"/>
            </a:pPr>
            <a:r>
              <a:rPr lang="en" sz="1800"/>
              <a:t>Manage, annotate, collaborate, make public/private</a:t>
            </a:r>
            <a:endParaRPr sz="1800"/>
          </a:p>
          <a:p>
            <a:pPr indent="-203200" lvl="1" marL="520700" marR="0" rtl="0" algn="l">
              <a:lnSpc>
                <a:spcPct val="115000"/>
              </a:lnSpc>
              <a:spcBef>
                <a:spcPts val="0"/>
              </a:spcBef>
              <a:spcAft>
                <a:spcPts val="0"/>
              </a:spcAft>
              <a:buSzPts val="1800"/>
              <a:buChar char="○"/>
            </a:pPr>
            <a:r>
              <a:rPr lang="en" sz="1800"/>
              <a:t>Browser extension, batch URL archiving</a:t>
            </a:r>
            <a:endParaRPr sz="1800"/>
          </a:p>
          <a:p>
            <a:pPr indent="-203200" lvl="1" marL="520700" marR="0" rtl="0" algn="l">
              <a:lnSpc>
                <a:spcPct val="115000"/>
              </a:lnSpc>
              <a:spcBef>
                <a:spcPts val="0"/>
              </a:spcBef>
              <a:spcAft>
                <a:spcPts val="0"/>
              </a:spcAft>
              <a:buSzPts val="1800"/>
              <a:buChar char="○"/>
            </a:pPr>
            <a:r>
              <a:rPr lang="en" sz="1800"/>
              <a:t>Example citations:</a:t>
            </a:r>
            <a:endParaRPr sz="1800"/>
          </a:p>
          <a:p>
            <a:pPr indent="-177800" lvl="2" marL="863600" marR="0" rtl="0" algn="l">
              <a:lnSpc>
                <a:spcPct val="70000"/>
              </a:lnSpc>
              <a:spcBef>
                <a:spcPts val="1000"/>
              </a:spcBef>
              <a:spcAft>
                <a:spcPts val="0"/>
              </a:spcAft>
              <a:buSzPts val="1400"/>
              <a:buChar char="■"/>
            </a:pPr>
            <a:r>
              <a:rPr lang="en" sz="1400"/>
              <a:t>34. Duke Digital Repository Policy for Accessibility, DUKE UNIV. LIBR., </a:t>
            </a:r>
            <a:r>
              <a:rPr lang="en" sz="1400" u="sng">
                <a:solidFill>
                  <a:srgbClr val="666666"/>
                </a:solidFill>
                <a:hlinkClick r:id="rId3"/>
              </a:rPr>
              <a:t>www.library.duke.edu/using/policies/ddr-accessibility</a:t>
            </a:r>
            <a:r>
              <a:rPr lang="en" sz="1400"/>
              <a:t>  [</a:t>
            </a:r>
            <a:r>
              <a:rPr lang="en" sz="1400" u="sng">
                <a:solidFill>
                  <a:schemeClr val="hlink"/>
                </a:solidFill>
                <a:hlinkClick r:id="rId4"/>
              </a:rPr>
              <a:t>perma.cc/4DZB-AJZ2</a:t>
            </a:r>
            <a:r>
              <a:rPr lang="en" sz="1400"/>
              <a:t>] (last visited Apr. 8, 2019).</a:t>
            </a:r>
            <a:endParaRPr sz="1400"/>
          </a:p>
          <a:p>
            <a:pPr indent="-177800" lvl="2" marL="863600" marR="0" rtl="0" algn="l">
              <a:lnSpc>
                <a:spcPct val="70000"/>
              </a:lnSpc>
              <a:spcBef>
                <a:spcPts val="1000"/>
              </a:spcBef>
              <a:spcAft>
                <a:spcPts val="0"/>
              </a:spcAft>
              <a:buClr>
                <a:srgbClr val="666666"/>
              </a:buClr>
              <a:buSzPts val="1400"/>
              <a:buChar char="■"/>
            </a:pPr>
            <a:r>
              <a:rPr lang="en" sz="1400">
                <a:solidFill>
                  <a:srgbClr val="666666"/>
                </a:solidFill>
              </a:rPr>
              <a:t>36. Scott Althaus &amp; Kalev Leetaru, </a:t>
            </a:r>
            <a:r>
              <a:rPr i="1" lang="en" sz="1400">
                <a:solidFill>
                  <a:srgbClr val="666666"/>
                </a:solidFill>
              </a:rPr>
              <a:t>Airbrushing History, American Style</a:t>
            </a:r>
            <a:r>
              <a:rPr lang="en" sz="1400">
                <a:solidFill>
                  <a:srgbClr val="666666"/>
                </a:solidFill>
              </a:rPr>
              <a:t>, Cline Center for Democracy (Nov. 25, 2008),</a:t>
            </a:r>
            <a:r>
              <a:rPr lang="en" sz="1400">
                <a:solidFill>
                  <a:srgbClr val="666666"/>
                </a:solidFill>
                <a:uFill>
                  <a:noFill/>
                </a:uFill>
                <a:hlinkClick r:id="rId5"/>
              </a:rPr>
              <a:t> </a:t>
            </a:r>
            <a:r>
              <a:rPr lang="en" sz="1400" u="sng">
                <a:solidFill>
                  <a:srgbClr val="666666"/>
                </a:solidFill>
                <a:hlinkClick r:id="rId6"/>
              </a:rPr>
              <a:t>http://www.clinecenter.illinois.edu/airbrushing_history</a:t>
            </a:r>
            <a:r>
              <a:rPr lang="en" sz="1400">
                <a:solidFill>
                  <a:srgbClr val="666666"/>
                </a:solidFill>
              </a:rPr>
              <a:t>, </a:t>
            </a:r>
            <a:r>
              <a:rPr i="1" lang="en" sz="1400">
                <a:solidFill>
                  <a:srgbClr val="666666"/>
                </a:solidFill>
              </a:rPr>
              <a:t>archived at</a:t>
            </a:r>
            <a:r>
              <a:rPr lang="en" sz="1400">
                <a:solidFill>
                  <a:srgbClr val="666666"/>
                </a:solidFill>
                <a:uFill>
                  <a:noFill/>
                </a:uFill>
                <a:hlinkClick r:id="rId7"/>
              </a:rPr>
              <a:t> </a:t>
            </a:r>
            <a:r>
              <a:rPr lang="en" sz="1400" u="sng">
                <a:solidFill>
                  <a:schemeClr val="accent5"/>
                </a:solidFill>
                <a:hlinkClick r:id="rId8"/>
              </a:rPr>
              <a:t>http://perma.cc/G8PW-798L</a:t>
            </a:r>
            <a:r>
              <a:rPr lang="en" sz="1400">
                <a:solidFill>
                  <a:srgbClr val="666666"/>
                </a:solidFill>
              </a:rPr>
              <a:t>.</a:t>
            </a:r>
            <a:endParaRPr sz="1400">
              <a:solidFill>
                <a:srgbClr val="666666"/>
              </a:solidFill>
            </a:endParaRPr>
          </a:p>
          <a:p>
            <a:pPr indent="0" lvl="0" marL="254000" marR="0" rtl="0" algn="l">
              <a:lnSpc>
                <a:spcPct val="70000"/>
              </a:lnSpc>
              <a:spcBef>
                <a:spcPts val="1000"/>
              </a:spcBef>
              <a:spcAft>
                <a:spcPts val="0"/>
              </a:spcAft>
              <a:buNone/>
            </a:pPr>
            <a:r>
              <a:t/>
            </a:r>
            <a:endParaRPr sz="1800">
              <a:solidFill>
                <a:srgbClr val="666666"/>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1" name="Shape 491"/>
        <p:cNvGrpSpPr/>
        <p:nvPr/>
      </p:nvGrpSpPr>
      <p:grpSpPr>
        <a:xfrm>
          <a:off x="0" y="0"/>
          <a:ext cx="0" cy="0"/>
          <a:chOff x="0" y="0"/>
          <a:chExt cx="0" cy="0"/>
        </a:xfrm>
      </p:grpSpPr>
      <p:sp>
        <p:nvSpPr>
          <p:cNvPr id="492" name="Google Shape;492;p76"/>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pic>
        <p:nvPicPr>
          <p:cNvPr descr="Perma.cc website screenshot" id="493" name="Google Shape;493;p76" title="Perma.cc website screenshot"/>
          <p:cNvPicPr preferRelativeResize="0"/>
          <p:nvPr/>
        </p:nvPicPr>
        <p:blipFill>
          <a:blip r:embed="rId3">
            <a:alphaModFix/>
          </a:blip>
          <a:stretch>
            <a:fillRect/>
          </a:stretch>
        </p:blipFill>
        <p:spPr>
          <a:xfrm>
            <a:off x="823301" y="438725"/>
            <a:ext cx="6337628" cy="4322923"/>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8" name="Shape 498"/>
        <p:cNvGrpSpPr/>
        <p:nvPr/>
      </p:nvGrpSpPr>
      <p:grpSpPr>
        <a:xfrm>
          <a:off x="0" y="0"/>
          <a:ext cx="0" cy="0"/>
          <a:chOff x="0" y="0"/>
          <a:chExt cx="0" cy="0"/>
        </a:xfrm>
      </p:grpSpPr>
      <p:sp>
        <p:nvSpPr>
          <p:cNvPr id="499" name="Google Shape;499;p77"/>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pic>
        <p:nvPicPr>
          <p:cNvPr id="500" name="Google Shape;500;p77"/>
          <p:cNvPicPr preferRelativeResize="0"/>
          <p:nvPr/>
        </p:nvPicPr>
        <p:blipFill>
          <a:blip r:embed="rId3">
            <a:alphaModFix/>
          </a:blip>
          <a:stretch>
            <a:fillRect/>
          </a:stretch>
        </p:blipFill>
        <p:spPr>
          <a:xfrm>
            <a:off x="728425" y="428850"/>
            <a:ext cx="7532450" cy="3615101"/>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5" name="Shape 505"/>
        <p:cNvGrpSpPr/>
        <p:nvPr/>
      </p:nvGrpSpPr>
      <p:grpSpPr>
        <a:xfrm>
          <a:off x="0" y="0"/>
          <a:ext cx="0" cy="0"/>
          <a:chOff x="0" y="0"/>
          <a:chExt cx="0" cy="0"/>
        </a:xfrm>
      </p:grpSpPr>
      <p:sp>
        <p:nvSpPr>
          <p:cNvPr id="506" name="Google Shape;506;p78"/>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pic>
        <p:nvPicPr>
          <p:cNvPr id="507" name="Google Shape;507;p78"/>
          <p:cNvPicPr preferRelativeResize="0"/>
          <p:nvPr/>
        </p:nvPicPr>
        <p:blipFill>
          <a:blip r:embed="rId3">
            <a:alphaModFix/>
          </a:blip>
          <a:stretch>
            <a:fillRect/>
          </a:stretch>
        </p:blipFill>
        <p:spPr>
          <a:xfrm>
            <a:off x="694475" y="382425"/>
            <a:ext cx="6609116" cy="4614451"/>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2" name="Shape 512"/>
        <p:cNvGrpSpPr/>
        <p:nvPr/>
      </p:nvGrpSpPr>
      <p:grpSpPr>
        <a:xfrm>
          <a:off x="0" y="0"/>
          <a:ext cx="0" cy="0"/>
          <a:chOff x="0" y="0"/>
          <a:chExt cx="0" cy="0"/>
        </a:xfrm>
      </p:grpSpPr>
      <p:sp>
        <p:nvSpPr>
          <p:cNvPr id="513" name="Google Shape;513;p79"/>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2700"/>
              <a:buFont typeface="Trebuchet MS"/>
              <a:buNone/>
            </a:pPr>
            <a:r>
              <a:rPr lang="en" sz="2700"/>
              <a:t>Other web archiving tools</a:t>
            </a:r>
            <a:endParaRPr sz="1100"/>
          </a:p>
        </p:txBody>
      </p:sp>
      <p:sp>
        <p:nvSpPr>
          <p:cNvPr id="514" name="Google Shape;514;p79"/>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sp>
        <p:nvSpPr>
          <p:cNvPr id="515" name="Google Shape;515;p79"/>
          <p:cNvSpPr txBox="1"/>
          <p:nvPr>
            <p:ph idx="1" type="body"/>
          </p:nvPr>
        </p:nvSpPr>
        <p:spPr>
          <a:xfrm>
            <a:off x="902636" y="992425"/>
            <a:ext cx="7248600" cy="3563400"/>
          </a:xfrm>
          <a:prstGeom prst="rect">
            <a:avLst/>
          </a:prstGeom>
          <a:noFill/>
          <a:ln>
            <a:noFill/>
          </a:ln>
        </p:spPr>
        <p:txBody>
          <a:bodyPr anchorCtr="0" anchor="t" bIns="34275" lIns="205725" spcFirstLastPara="1" rIns="274325" wrap="square" tIns="205725">
            <a:noAutofit/>
          </a:bodyPr>
          <a:lstStyle/>
          <a:p>
            <a:pPr indent="-254000" lvl="0" marL="254000" marR="0" rtl="0" algn="l">
              <a:lnSpc>
                <a:spcPct val="70000"/>
              </a:lnSpc>
              <a:spcBef>
                <a:spcPts val="0"/>
              </a:spcBef>
              <a:spcAft>
                <a:spcPts val="0"/>
              </a:spcAft>
              <a:buClr>
                <a:schemeClr val="dk2"/>
              </a:buClr>
              <a:buSzPts val="1800"/>
              <a:buFont typeface="Arial"/>
              <a:buChar char="●"/>
            </a:pPr>
            <a:r>
              <a:rPr lang="en" sz="1800"/>
              <a:t>Wayback Machine (Internet Archive)</a:t>
            </a:r>
            <a:endParaRPr sz="1800"/>
          </a:p>
          <a:p>
            <a:pPr indent="-203200" lvl="1" marL="520700" marR="0" rtl="0" algn="l">
              <a:lnSpc>
                <a:spcPct val="70000"/>
              </a:lnSpc>
              <a:spcBef>
                <a:spcPts val="1000"/>
              </a:spcBef>
              <a:spcAft>
                <a:spcPts val="0"/>
              </a:spcAft>
              <a:buSzPts val="1800"/>
              <a:buChar char="○"/>
            </a:pPr>
            <a:r>
              <a:rPr lang="en" sz="1800"/>
              <a:t>May be missing the webpage or day you need</a:t>
            </a:r>
            <a:endParaRPr sz="1800"/>
          </a:p>
          <a:p>
            <a:pPr indent="-203200" lvl="2" marL="863600" marR="0" rtl="0" algn="l">
              <a:lnSpc>
                <a:spcPct val="70000"/>
              </a:lnSpc>
              <a:spcBef>
                <a:spcPts val="1000"/>
              </a:spcBef>
              <a:spcAft>
                <a:spcPts val="0"/>
              </a:spcAft>
              <a:buSzPts val="1800"/>
              <a:buChar char="■"/>
            </a:pPr>
            <a:r>
              <a:rPr lang="en" sz="1800"/>
              <a:t>Crawler not aware of site</a:t>
            </a:r>
            <a:endParaRPr sz="1800"/>
          </a:p>
          <a:p>
            <a:pPr indent="-203200" lvl="2" marL="863600" marR="0" rtl="0" algn="l">
              <a:lnSpc>
                <a:spcPct val="70000"/>
              </a:lnSpc>
              <a:spcBef>
                <a:spcPts val="1000"/>
              </a:spcBef>
              <a:spcAft>
                <a:spcPts val="0"/>
              </a:spcAft>
              <a:buSzPts val="1800"/>
              <a:buChar char="■"/>
            </a:pPr>
            <a:r>
              <a:rPr lang="en" sz="1800"/>
              <a:t>Excluded by robots.txt</a:t>
            </a:r>
            <a:endParaRPr sz="1800"/>
          </a:p>
          <a:p>
            <a:pPr indent="-203200" lvl="2" marL="863600" marR="0" rtl="0" algn="l">
              <a:lnSpc>
                <a:spcPct val="70000"/>
              </a:lnSpc>
              <a:spcBef>
                <a:spcPts val="1000"/>
              </a:spcBef>
              <a:spcAft>
                <a:spcPts val="0"/>
              </a:spcAft>
              <a:buSzPts val="1800"/>
              <a:buChar char="■"/>
            </a:pPr>
            <a:r>
              <a:rPr lang="en" sz="1800"/>
              <a:t>Site owner request</a:t>
            </a:r>
            <a:endParaRPr sz="1800"/>
          </a:p>
          <a:p>
            <a:pPr indent="-254000" lvl="0" marL="254000" marR="0" rtl="0" algn="l">
              <a:lnSpc>
                <a:spcPct val="70000"/>
              </a:lnSpc>
              <a:spcBef>
                <a:spcPts val="1000"/>
              </a:spcBef>
              <a:spcAft>
                <a:spcPts val="0"/>
              </a:spcAft>
              <a:buSzPts val="1800"/>
              <a:buChar char="●"/>
            </a:pPr>
            <a:r>
              <a:rPr lang="en" sz="1800"/>
              <a:t>Webrecorder.io</a:t>
            </a:r>
            <a:endParaRPr sz="1800"/>
          </a:p>
          <a:p>
            <a:pPr indent="-254000" lvl="0" marL="254000" marR="0" rtl="0" algn="l">
              <a:lnSpc>
                <a:spcPct val="115000"/>
              </a:lnSpc>
              <a:spcBef>
                <a:spcPts val="1000"/>
              </a:spcBef>
              <a:spcAft>
                <a:spcPts val="0"/>
              </a:spcAft>
              <a:buSzPts val="1800"/>
              <a:buChar char="●"/>
            </a:pPr>
            <a:r>
              <a:rPr lang="en" sz="1800"/>
              <a:t>Search across mementos: </a:t>
            </a:r>
            <a:r>
              <a:rPr lang="en" sz="1800" u="sng">
                <a:solidFill>
                  <a:schemeClr val="hlink"/>
                </a:solidFill>
                <a:hlinkClick r:id="rId3"/>
              </a:rPr>
              <a:t>https://timetravel.mementoweb.org/</a:t>
            </a:r>
            <a:r>
              <a:rPr lang="en" sz="1800"/>
              <a:t> </a:t>
            </a:r>
            <a:endParaRPr sz="1800"/>
          </a:p>
          <a:p>
            <a:pPr indent="-203200" lvl="1" marL="520700" marR="0" rtl="0" algn="l">
              <a:lnSpc>
                <a:spcPct val="115000"/>
              </a:lnSpc>
              <a:spcBef>
                <a:spcPts val="0"/>
              </a:spcBef>
              <a:spcAft>
                <a:spcPts val="0"/>
              </a:spcAft>
              <a:buSzPts val="1800"/>
              <a:buChar char="○"/>
            </a:pPr>
            <a:r>
              <a:rPr lang="en" sz="1800"/>
              <a:t>Includes Perma.cc</a:t>
            </a:r>
            <a:endParaRPr sz="1800"/>
          </a:p>
          <a:p>
            <a:pPr indent="0" lvl="0" marL="254000" marR="0" rtl="0" algn="l">
              <a:lnSpc>
                <a:spcPct val="70000"/>
              </a:lnSpc>
              <a:spcBef>
                <a:spcPts val="0"/>
              </a:spcBef>
              <a:spcAft>
                <a:spcPts val="0"/>
              </a:spcAft>
              <a:buNone/>
            </a:pPr>
            <a:r>
              <a:t/>
            </a:r>
            <a:endParaRPr sz="180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0" name="Shape 520"/>
        <p:cNvGrpSpPr/>
        <p:nvPr/>
      </p:nvGrpSpPr>
      <p:grpSpPr>
        <a:xfrm>
          <a:off x="0" y="0"/>
          <a:ext cx="0" cy="0"/>
          <a:chOff x="0" y="0"/>
          <a:chExt cx="0" cy="0"/>
        </a:xfrm>
      </p:grpSpPr>
      <p:sp>
        <p:nvSpPr>
          <p:cNvPr id="521" name="Google Shape;521;p80"/>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2700"/>
              <a:buFont typeface="Trebuchet MS"/>
              <a:buNone/>
            </a:pPr>
            <a:r>
              <a:rPr lang="en" sz="2700"/>
              <a:t>Perma.cc at Virginia Tech</a:t>
            </a:r>
            <a:endParaRPr sz="1100"/>
          </a:p>
        </p:txBody>
      </p:sp>
      <p:sp>
        <p:nvSpPr>
          <p:cNvPr id="522" name="Google Shape;522;p80"/>
          <p:cNvSpPr txBox="1"/>
          <p:nvPr>
            <p:ph idx="12"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l">
              <a:spcBef>
                <a:spcPts val="0"/>
              </a:spcBef>
              <a:spcAft>
                <a:spcPts val="0"/>
              </a:spcAft>
              <a:buNone/>
            </a:pPr>
            <a:fld id="{00000000-1234-1234-1234-123412341234}" type="slidenum">
              <a:rPr lang="en" sz="1100"/>
              <a:t>‹#›</a:t>
            </a:fld>
            <a:endParaRPr sz="1100"/>
          </a:p>
        </p:txBody>
      </p:sp>
      <p:sp>
        <p:nvSpPr>
          <p:cNvPr id="523" name="Google Shape;523;p80"/>
          <p:cNvSpPr txBox="1"/>
          <p:nvPr>
            <p:ph idx="1" type="body"/>
          </p:nvPr>
        </p:nvSpPr>
        <p:spPr>
          <a:xfrm>
            <a:off x="902625" y="992425"/>
            <a:ext cx="7248600" cy="1284900"/>
          </a:xfrm>
          <a:prstGeom prst="rect">
            <a:avLst/>
          </a:prstGeom>
          <a:noFill/>
          <a:ln>
            <a:noFill/>
          </a:ln>
        </p:spPr>
        <p:txBody>
          <a:bodyPr anchorCtr="0" anchor="t" bIns="34275" lIns="205725" spcFirstLastPara="1" rIns="274325" wrap="square" tIns="205725">
            <a:noAutofit/>
          </a:bodyPr>
          <a:lstStyle/>
          <a:p>
            <a:pPr indent="-279400" lvl="0" marL="254000" marR="0" rtl="0" algn="l">
              <a:lnSpc>
                <a:spcPct val="115000"/>
              </a:lnSpc>
              <a:spcBef>
                <a:spcPts val="0"/>
              </a:spcBef>
              <a:spcAft>
                <a:spcPts val="0"/>
              </a:spcAft>
              <a:buSzPts val="1800"/>
              <a:buChar char="●"/>
            </a:pPr>
            <a:r>
              <a:rPr lang="en" sz="1800"/>
              <a:t>VT Libraries is a registrar (17 users, 74 links)</a:t>
            </a:r>
            <a:endParaRPr sz="1800"/>
          </a:p>
          <a:p>
            <a:pPr indent="-279400" lvl="0" marL="254000" rtl="0" algn="l">
              <a:lnSpc>
                <a:spcPct val="115000"/>
              </a:lnSpc>
              <a:spcBef>
                <a:spcPts val="0"/>
              </a:spcBef>
              <a:spcAft>
                <a:spcPts val="0"/>
              </a:spcAft>
              <a:buSzPts val="1800"/>
              <a:buChar char="●"/>
            </a:pPr>
            <a:r>
              <a:rPr lang="en" sz="1800"/>
              <a:t>Guide: </a:t>
            </a:r>
            <a:r>
              <a:rPr lang="en" sz="1800" u="sng">
                <a:solidFill>
                  <a:schemeClr val="accent5"/>
                </a:solidFill>
                <a:hlinkClick r:id="rId3"/>
              </a:rPr>
              <a:t>guides.lib.vt.edu/permacc</a:t>
            </a:r>
            <a:endParaRPr sz="1800"/>
          </a:p>
          <a:p>
            <a:pPr indent="-279400" lvl="0" marL="254000" marR="0" rtl="0" algn="l">
              <a:lnSpc>
                <a:spcPct val="115000"/>
              </a:lnSpc>
              <a:spcBef>
                <a:spcPts val="0"/>
              </a:spcBef>
              <a:spcAft>
                <a:spcPts val="0"/>
              </a:spcAft>
              <a:buSzPts val="1800"/>
              <a:buChar char="●"/>
            </a:pPr>
            <a:r>
              <a:rPr lang="en" sz="1800"/>
              <a:t>Account: </a:t>
            </a:r>
            <a:r>
              <a:rPr lang="en" sz="1800" u="sng">
                <a:solidFill>
                  <a:schemeClr val="hlink"/>
                </a:solidFill>
                <a:hlinkClick r:id="rId4"/>
              </a:rPr>
              <a:t>permacc@vt.edu</a:t>
            </a:r>
            <a:endParaRPr sz="1800"/>
          </a:p>
        </p:txBody>
      </p:sp>
      <p:pic>
        <p:nvPicPr>
          <p:cNvPr descr="screenshot of Perma.cc libguide" id="524" name="Google Shape;524;p80" title="screenshot of Perma.cc libguide"/>
          <p:cNvPicPr preferRelativeResize="0"/>
          <p:nvPr/>
        </p:nvPicPr>
        <p:blipFill>
          <a:blip r:embed="rId5">
            <a:alphaModFix/>
          </a:blip>
          <a:stretch>
            <a:fillRect/>
          </a:stretch>
        </p:blipFill>
        <p:spPr>
          <a:xfrm>
            <a:off x="1836950" y="2277325"/>
            <a:ext cx="4318472" cy="271955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8" name="Shape 528"/>
        <p:cNvGrpSpPr/>
        <p:nvPr/>
      </p:nvGrpSpPr>
      <p:grpSpPr>
        <a:xfrm>
          <a:off x="0" y="0"/>
          <a:ext cx="0" cy="0"/>
          <a:chOff x="0" y="0"/>
          <a:chExt cx="0" cy="0"/>
        </a:xfrm>
      </p:grpSpPr>
      <p:sp>
        <p:nvSpPr>
          <p:cNvPr id="529" name="Google Shape;529;p81"/>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Documentation</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3" name="Shape 533"/>
        <p:cNvGrpSpPr/>
        <p:nvPr/>
      </p:nvGrpSpPr>
      <p:grpSpPr>
        <a:xfrm>
          <a:off x="0" y="0"/>
          <a:ext cx="0" cy="0"/>
          <a:chOff x="0" y="0"/>
          <a:chExt cx="0" cy="0"/>
        </a:xfrm>
      </p:grpSpPr>
      <p:sp>
        <p:nvSpPr>
          <p:cNvPr id="534" name="Google Shape;534;p82"/>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To sum up the next 5 minutes in one slide… </a:t>
            </a:r>
            <a:endParaRPr/>
          </a:p>
        </p:txBody>
      </p:sp>
      <p:pic>
        <p:nvPicPr>
          <p:cNvPr descr="a gif of two people saying &quot;Just Do It&quot; and a pop up saying &quot;The End&quot;" id="535" name="Google Shape;535;p82" title="Just Do It gif"/>
          <p:cNvPicPr preferRelativeResize="0"/>
          <p:nvPr/>
        </p:nvPicPr>
        <p:blipFill>
          <a:blip r:embed="rId3">
            <a:alphaModFix/>
          </a:blip>
          <a:stretch>
            <a:fillRect/>
          </a:stretch>
        </p:blipFill>
        <p:spPr>
          <a:xfrm>
            <a:off x="2753375" y="1059300"/>
            <a:ext cx="3691475" cy="3691475"/>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9" name="Shape 539"/>
        <p:cNvGrpSpPr/>
        <p:nvPr/>
      </p:nvGrpSpPr>
      <p:grpSpPr>
        <a:xfrm>
          <a:off x="0" y="0"/>
          <a:ext cx="0" cy="0"/>
          <a:chOff x="0" y="0"/>
          <a:chExt cx="0" cy="0"/>
        </a:xfrm>
      </p:grpSpPr>
      <p:sp>
        <p:nvSpPr>
          <p:cNvPr id="540" name="Google Shape;540;p8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Document Everything</a:t>
            </a:r>
            <a:endParaRPr/>
          </a:p>
        </p:txBody>
      </p:sp>
      <p:sp>
        <p:nvSpPr>
          <p:cNvPr id="541" name="Google Shape;541;p83"/>
          <p:cNvSpPr txBox="1"/>
          <p:nvPr>
            <p:ph idx="1" type="body"/>
          </p:nvPr>
        </p:nvSpPr>
        <p:spPr>
          <a:xfrm>
            <a:off x="311700" y="1225225"/>
            <a:ext cx="39414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Workflows </a:t>
            </a:r>
            <a:endParaRPr/>
          </a:p>
          <a:p>
            <a:pPr indent="-342900" lvl="0" marL="457200" rtl="0" algn="l">
              <a:spcBef>
                <a:spcPts val="0"/>
              </a:spcBef>
              <a:spcAft>
                <a:spcPts val="0"/>
              </a:spcAft>
              <a:buSzPts val="1800"/>
              <a:buChar char="&gt;"/>
            </a:pPr>
            <a:r>
              <a:rPr lang="en"/>
              <a:t>Processes</a:t>
            </a:r>
            <a:endParaRPr/>
          </a:p>
          <a:p>
            <a:pPr indent="-342900" lvl="0" marL="457200" rtl="0" algn="l">
              <a:spcBef>
                <a:spcPts val="0"/>
              </a:spcBef>
              <a:spcAft>
                <a:spcPts val="0"/>
              </a:spcAft>
              <a:buSzPts val="1800"/>
              <a:buChar char="&gt;"/>
            </a:pPr>
            <a:r>
              <a:rPr lang="en"/>
              <a:t>Decisions </a:t>
            </a:r>
            <a:endParaRPr/>
          </a:p>
          <a:p>
            <a:pPr indent="-342900" lvl="0" marL="457200" rtl="0" algn="l">
              <a:spcBef>
                <a:spcPts val="0"/>
              </a:spcBef>
              <a:spcAft>
                <a:spcPts val="0"/>
              </a:spcAft>
              <a:buSzPts val="1800"/>
              <a:buChar char="&gt;"/>
            </a:pPr>
            <a:r>
              <a:rPr lang="en"/>
              <a:t>Inventory </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a:t>…</a:t>
            </a:r>
            <a:r>
              <a:rPr lang="en"/>
              <a:t> Literally everything</a:t>
            </a:r>
            <a:endParaRPr/>
          </a:p>
        </p:txBody>
      </p:sp>
      <p:pic>
        <p:nvPicPr>
          <p:cNvPr descr="meme of Spongebob and the rainbow with the text &quot;Everything&quot;" id="542" name="Google Shape;542;p83" title="Spongebob meme"/>
          <p:cNvPicPr preferRelativeResize="0"/>
          <p:nvPr/>
        </p:nvPicPr>
        <p:blipFill>
          <a:blip r:embed="rId3">
            <a:alphaModFix/>
          </a:blip>
          <a:stretch>
            <a:fillRect/>
          </a:stretch>
        </p:blipFill>
        <p:spPr>
          <a:xfrm>
            <a:off x="4393775" y="1147225"/>
            <a:ext cx="4226925" cy="309410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6" name="Shape 546"/>
        <p:cNvGrpSpPr/>
        <p:nvPr/>
      </p:nvGrpSpPr>
      <p:grpSpPr>
        <a:xfrm>
          <a:off x="0" y="0"/>
          <a:ext cx="0" cy="0"/>
          <a:chOff x="0" y="0"/>
          <a:chExt cx="0" cy="0"/>
        </a:xfrm>
      </p:grpSpPr>
      <p:sp>
        <p:nvSpPr>
          <p:cNvPr id="547" name="Google Shape;547;p8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 Where </a:t>
            </a:r>
            <a:endParaRPr/>
          </a:p>
        </p:txBody>
      </p:sp>
      <p:sp>
        <p:nvSpPr>
          <p:cNvPr id="548" name="Google Shape;548;p84"/>
          <p:cNvSpPr txBox="1"/>
          <p:nvPr>
            <p:ph idx="1" type="body"/>
          </p:nvPr>
        </p:nvSpPr>
        <p:spPr>
          <a:xfrm>
            <a:off x="311700" y="1225225"/>
            <a:ext cx="41055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Read Me files </a:t>
            </a:r>
            <a:endParaRPr/>
          </a:p>
          <a:p>
            <a:pPr indent="-342900" lvl="0" marL="457200" rtl="0" algn="l">
              <a:spcBef>
                <a:spcPts val="0"/>
              </a:spcBef>
              <a:spcAft>
                <a:spcPts val="0"/>
              </a:spcAft>
              <a:buSzPts val="1800"/>
              <a:buChar char="&gt;"/>
            </a:pPr>
            <a:r>
              <a:rPr lang="en"/>
              <a:t>Shared Drives </a:t>
            </a:r>
            <a:endParaRPr/>
          </a:p>
          <a:p>
            <a:pPr indent="-342900" lvl="0" marL="457200" rtl="0" algn="l">
              <a:spcBef>
                <a:spcPts val="0"/>
              </a:spcBef>
              <a:spcAft>
                <a:spcPts val="0"/>
              </a:spcAft>
              <a:buSzPts val="1800"/>
              <a:buChar char="&gt;"/>
            </a:pPr>
            <a:r>
              <a:rPr lang="en"/>
              <a:t>Project Management Tools </a:t>
            </a:r>
            <a:endParaRPr/>
          </a:p>
          <a:p>
            <a:pPr indent="-342900" lvl="0" marL="457200" rtl="0" algn="l">
              <a:spcBef>
                <a:spcPts val="0"/>
              </a:spcBef>
              <a:spcAft>
                <a:spcPts val="0"/>
              </a:spcAft>
              <a:buSzPts val="1800"/>
              <a:buChar char="&gt;"/>
            </a:pPr>
            <a:r>
              <a:rPr lang="en"/>
              <a:t>Repositories </a:t>
            </a:r>
            <a:endParaRPr/>
          </a:p>
        </p:txBody>
      </p:sp>
      <p:pic>
        <p:nvPicPr>
          <p:cNvPr descr="meme of two bunnies with the text &quot;Sharing is caring&quot;" id="549" name="Google Shape;549;p84" title="bunny meme"/>
          <p:cNvPicPr preferRelativeResize="0"/>
          <p:nvPr/>
        </p:nvPicPr>
        <p:blipFill>
          <a:blip r:embed="rId3">
            <a:alphaModFix/>
          </a:blip>
          <a:stretch>
            <a:fillRect/>
          </a:stretch>
        </p:blipFill>
        <p:spPr>
          <a:xfrm>
            <a:off x="4417200" y="837300"/>
            <a:ext cx="4422000" cy="3316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sp>
        <p:nvSpPr>
          <p:cNvPr id="155" name="Google Shape;155;p31"/>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Lightning Talks</a:t>
            </a:r>
            <a:endParaRPr/>
          </a:p>
        </p:txBody>
      </p:sp>
      <p:sp>
        <p:nvSpPr>
          <p:cNvPr id="156" name="Google Shape;156;p31"/>
          <p:cNvSpPr txBox="1"/>
          <p:nvPr>
            <p:ph idx="1" type="body"/>
          </p:nvPr>
        </p:nvSpPr>
        <p:spPr>
          <a:xfrm>
            <a:off x="311700" y="1225225"/>
            <a:ext cx="8520600" cy="361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Alex Kinnaman</a:t>
            </a:r>
            <a:r>
              <a:rPr lang="en" sz="1600"/>
              <a:t>, Digital Preservation Coordinator: </a:t>
            </a:r>
            <a:r>
              <a:rPr lang="en" sz="1600" u="sng"/>
              <a:t>Web Archiving</a:t>
            </a:r>
            <a:r>
              <a:rPr lang="en" sz="1600"/>
              <a:t> </a:t>
            </a:r>
            <a:endParaRPr sz="1600"/>
          </a:p>
          <a:p>
            <a:pPr indent="0" lvl="0" marL="0" rtl="0" algn="l">
              <a:spcBef>
                <a:spcPts val="1600"/>
              </a:spcBef>
              <a:spcAft>
                <a:spcPts val="0"/>
              </a:spcAft>
              <a:buNone/>
            </a:pPr>
            <a:r>
              <a:rPr b="1" lang="en" sz="1600"/>
              <a:t>Luke Menzies</a:t>
            </a:r>
            <a:r>
              <a:rPr lang="en" sz="1600"/>
              <a:t>, Digital Preservation Technologist: </a:t>
            </a:r>
            <a:r>
              <a:rPr lang="en" sz="1600" u="sng"/>
              <a:t>Personal Digital Archiving</a:t>
            </a:r>
            <a:r>
              <a:rPr lang="en" sz="1600"/>
              <a:t> </a:t>
            </a:r>
            <a:endParaRPr sz="1600"/>
          </a:p>
          <a:p>
            <a:pPr indent="0" lvl="0" marL="0" rtl="0" algn="l">
              <a:spcBef>
                <a:spcPts val="1600"/>
              </a:spcBef>
              <a:spcAft>
                <a:spcPts val="0"/>
              </a:spcAft>
              <a:buNone/>
            </a:pPr>
            <a:r>
              <a:rPr b="1" lang="en" sz="1600"/>
              <a:t>Jim Tuttle</a:t>
            </a:r>
            <a:r>
              <a:rPr lang="en" sz="1600"/>
              <a:t>, Associate Director of Digital Libraries: </a:t>
            </a:r>
            <a:r>
              <a:rPr lang="en" sz="1600" u="sng"/>
              <a:t>Risk, Threats, &amp; Mitigations</a:t>
            </a:r>
            <a:r>
              <a:rPr lang="en" sz="1600"/>
              <a:t> </a:t>
            </a:r>
            <a:endParaRPr sz="1600"/>
          </a:p>
          <a:p>
            <a:pPr indent="0" lvl="0" marL="0" rtl="0" algn="l">
              <a:spcBef>
                <a:spcPts val="1600"/>
              </a:spcBef>
              <a:spcAft>
                <a:spcPts val="0"/>
              </a:spcAft>
              <a:buNone/>
            </a:pPr>
            <a:r>
              <a:rPr b="1" lang="en" sz="1600"/>
              <a:t>Maureen Saverot</a:t>
            </a:r>
            <a:r>
              <a:rPr lang="en" sz="1600"/>
              <a:t>, 3D Technical Artist: </a:t>
            </a:r>
            <a:r>
              <a:rPr lang="en" sz="1600" u="sng"/>
              <a:t>3D Photogrammetry</a:t>
            </a:r>
            <a:r>
              <a:rPr lang="en" sz="1600"/>
              <a:t> </a:t>
            </a:r>
            <a:endParaRPr sz="1600"/>
          </a:p>
          <a:p>
            <a:pPr indent="0" lvl="0" marL="0" rtl="0" algn="l">
              <a:spcBef>
                <a:spcPts val="1600"/>
              </a:spcBef>
              <a:spcAft>
                <a:spcPts val="0"/>
              </a:spcAft>
              <a:buNone/>
            </a:pPr>
            <a:r>
              <a:rPr b="1" lang="en" sz="1600"/>
              <a:t>Jon Petters</a:t>
            </a:r>
            <a:r>
              <a:rPr lang="en" sz="1600"/>
              <a:t>, Data Management Consultant and Curation Services Coordinator: </a:t>
            </a:r>
            <a:r>
              <a:rPr lang="en" sz="1600" u="sng"/>
              <a:t>Data Management Planning</a:t>
            </a:r>
            <a:r>
              <a:rPr lang="en" sz="1600"/>
              <a:t> </a:t>
            </a:r>
            <a:endParaRPr sz="1600"/>
          </a:p>
          <a:p>
            <a:pPr indent="0" lvl="0" marL="0" rtl="0" algn="l">
              <a:spcBef>
                <a:spcPts val="1600"/>
              </a:spcBef>
              <a:spcAft>
                <a:spcPts val="0"/>
              </a:spcAft>
              <a:buNone/>
            </a:pPr>
            <a:r>
              <a:rPr b="1" lang="en" sz="1600"/>
              <a:t>Philip Young</a:t>
            </a:r>
            <a:r>
              <a:rPr lang="en" sz="1600"/>
              <a:t>, Institutional Repository Manager: </a:t>
            </a:r>
            <a:r>
              <a:rPr lang="en" sz="1600" u="sng"/>
              <a:t>Perma.cc</a:t>
            </a:r>
            <a:r>
              <a:rPr lang="en" sz="1600"/>
              <a:t> </a:t>
            </a:r>
            <a:endParaRPr sz="1600"/>
          </a:p>
          <a:p>
            <a:pPr indent="0" lvl="0" marL="0" rtl="0" algn="l">
              <a:spcBef>
                <a:spcPts val="1600"/>
              </a:spcBef>
              <a:spcAft>
                <a:spcPts val="1600"/>
              </a:spcAft>
              <a:buNone/>
            </a:pPr>
            <a:r>
              <a:rPr b="1" lang="en" sz="1600"/>
              <a:t>Corinne Guimont</a:t>
            </a:r>
            <a:r>
              <a:rPr lang="en" sz="1600"/>
              <a:t>, Digital Scholarship Coordinator: </a:t>
            </a:r>
            <a:r>
              <a:rPr lang="en" sz="1600" u="sng"/>
              <a:t>Documentation</a:t>
            </a:r>
            <a:endParaRPr sz="1600" u="sng"/>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3" name="Shape 553"/>
        <p:cNvGrpSpPr/>
        <p:nvPr/>
      </p:nvGrpSpPr>
      <p:grpSpPr>
        <a:xfrm>
          <a:off x="0" y="0"/>
          <a:ext cx="0" cy="0"/>
          <a:chOff x="0" y="0"/>
          <a:chExt cx="0" cy="0"/>
        </a:xfrm>
      </p:grpSpPr>
      <p:sp>
        <p:nvSpPr>
          <p:cNvPr id="554" name="Google Shape;554;p8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a:t>
            </a:r>
            <a:endParaRPr/>
          </a:p>
        </p:txBody>
      </p:sp>
      <p:sp>
        <p:nvSpPr>
          <p:cNvPr id="555" name="Google Shape;555;p85"/>
          <p:cNvSpPr txBox="1"/>
          <p:nvPr>
            <p:ph idx="1" type="body"/>
          </p:nvPr>
        </p:nvSpPr>
        <p:spPr>
          <a:xfrm>
            <a:off x="311700" y="1225225"/>
            <a:ext cx="39882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Preservation </a:t>
            </a:r>
            <a:endParaRPr/>
          </a:p>
          <a:p>
            <a:pPr indent="-342900" lvl="0" marL="457200" rtl="0" algn="l">
              <a:spcBef>
                <a:spcPts val="0"/>
              </a:spcBef>
              <a:spcAft>
                <a:spcPts val="0"/>
              </a:spcAft>
              <a:buSzPts val="1800"/>
              <a:buChar char="&gt;"/>
            </a:pPr>
            <a:r>
              <a:rPr lang="en"/>
              <a:t>Replication </a:t>
            </a:r>
            <a:endParaRPr/>
          </a:p>
          <a:p>
            <a:pPr indent="-342900" lvl="0" marL="457200" rtl="0" algn="l">
              <a:spcBef>
                <a:spcPts val="0"/>
              </a:spcBef>
              <a:spcAft>
                <a:spcPts val="0"/>
              </a:spcAft>
              <a:buSzPts val="1800"/>
              <a:buChar char="&gt;"/>
            </a:pPr>
            <a:r>
              <a:rPr lang="en"/>
              <a:t>Project Management </a:t>
            </a:r>
            <a:endParaRPr/>
          </a:p>
          <a:p>
            <a:pPr indent="-342900" lvl="0" marL="457200" rtl="0" algn="l">
              <a:spcBef>
                <a:spcPts val="0"/>
              </a:spcBef>
              <a:spcAft>
                <a:spcPts val="0"/>
              </a:spcAft>
              <a:buSzPts val="1800"/>
              <a:buChar char="&gt;"/>
            </a:pPr>
            <a:r>
              <a:rPr lang="en"/>
              <a:t>Staffing Changes </a:t>
            </a:r>
            <a:endParaRPr/>
          </a:p>
        </p:txBody>
      </p:sp>
      <p:pic>
        <p:nvPicPr>
          <p:cNvPr descr="meme of the backstreet boys with the text &quot;Tell me why&quot;" id="556" name="Google Shape;556;p85" title="backstreet boys meme"/>
          <p:cNvPicPr preferRelativeResize="0"/>
          <p:nvPr/>
        </p:nvPicPr>
        <p:blipFill>
          <a:blip r:embed="rId3">
            <a:alphaModFix/>
          </a:blip>
          <a:stretch>
            <a:fillRect/>
          </a:stretch>
        </p:blipFill>
        <p:spPr>
          <a:xfrm>
            <a:off x="4348050" y="890450"/>
            <a:ext cx="4303776" cy="322782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0" name="Shape 560"/>
        <p:cNvGrpSpPr/>
        <p:nvPr/>
      </p:nvGrpSpPr>
      <p:grpSpPr>
        <a:xfrm>
          <a:off x="0" y="0"/>
          <a:ext cx="0" cy="0"/>
          <a:chOff x="0" y="0"/>
          <a:chExt cx="0" cy="0"/>
        </a:xfrm>
      </p:grpSpPr>
      <p:pic>
        <p:nvPicPr>
          <p:cNvPr descr="gif of actress Jennifer Lawrence with the captions &quot;Come on ask questions, this is so awkward&gt;&quot;" id="561" name="Google Shape;561;p86" title="Jennifer Lawrence gif"/>
          <p:cNvPicPr preferRelativeResize="0"/>
          <p:nvPr/>
        </p:nvPicPr>
        <p:blipFill>
          <a:blip r:embed="rId3">
            <a:alphaModFix/>
          </a:blip>
          <a:stretch>
            <a:fillRect/>
          </a:stretch>
        </p:blipFill>
        <p:spPr>
          <a:xfrm>
            <a:off x="1775296" y="574096"/>
            <a:ext cx="5642600" cy="403045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5" name="Shape 565"/>
        <p:cNvGrpSpPr/>
        <p:nvPr/>
      </p:nvGrpSpPr>
      <p:grpSpPr>
        <a:xfrm>
          <a:off x="0" y="0"/>
          <a:ext cx="0" cy="0"/>
          <a:chOff x="0" y="0"/>
          <a:chExt cx="0" cy="0"/>
        </a:xfrm>
      </p:grpSpPr>
      <p:pic>
        <p:nvPicPr>
          <p:cNvPr id="566" name="Google Shape;566;p87" title="World Digital Preservation Day logo"/>
          <p:cNvPicPr preferRelativeResize="0"/>
          <p:nvPr/>
        </p:nvPicPr>
        <p:blipFill rotWithShape="1">
          <a:blip r:embed="rId3">
            <a:alphaModFix/>
          </a:blip>
          <a:srcRect b="7045" l="0" r="0" t="0"/>
          <a:stretch/>
        </p:blipFill>
        <p:spPr>
          <a:xfrm>
            <a:off x="1885775" y="0"/>
            <a:ext cx="5372440" cy="5143501"/>
          </a:xfrm>
          <a:prstGeom prst="rect">
            <a:avLst/>
          </a:prstGeom>
          <a:noFill/>
          <a:ln>
            <a:noFill/>
          </a:ln>
        </p:spPr>
      </p:pic>
      <p:sp>
        <p:nvSpPr>
          <p:cNvPr id="567" name="Google Shape;567;p87"/>
          <p:cNvSpPr/>
          <p:nvPr/>
        </p:nvSpPr>
        <p:spPr>
          <a:xfrm>
            <a:off x="7679925" y="4248300"/>
            <a:ext cx="1421400" cy="8010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32"/>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Web Archiving</a:t>
            </a:r>
            <a:endParaRPr sz="4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it?</a:t>
            </a:r>
            <a:endParaRPr/>
          </a:p>
        </p:txBody>
      </p:sp>
      <p:sp>
        <p:nvSpPr>
          <p:cNvPr id="167" name="Google Shape;167;p33"/>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"Web archiving is the process of gathering up data that has been recorded on the World Wide Web, storing it, ensuring the data is preserved in an archive, and making the collected data available for future research." </a:t>
            </a:r>
            <a:endParaRPr/>
          </a:p>
          <a:p>
            <a:pPr indent="0" lvl="0" marL="0" rtl="0" algn="l">
              <a:spcBef>
                <a:spcPts val="1600"/>
              </a:spcBef>
              <a:spcAft>
                <a:spcPts val="0"/>
              </a:spcAft>
              <a:buNone/>
            </a:pPr>
            <a:r>
              <a:rPr lang="en" sz="1400"/>
              <a:t>-- Niu, J. (March/April 2012). "An overview of web archiving." D-Lib Magazine, Vol. 8, 3/4.</a:t>
            </a:r>
            <a:endParaRPr sz="1400"/>
          </a:p>
          <a:p>
            <a:pPr indent="0" lvl="0" marL="0" rtl="0" algn="l">
              <a:spcBef>
                <a:spcPts val="1600"/>
              </a:spcBef>
              <a:spcAft>
                <a:spcPts val="1600"/>
              </a:spcAft>
              <a:buNone/>
            </a:pPr>
            <a:r>
              <a:t/>
            </a:r>
            <a:endParaRPr sz="1400"/>
          </a:p>
        </p:txBody>
      </p:sp>
      <p:pic>
        <p:nvPicPr>
          <p:cNvPr descr="a screenshot of the timeline following the number of captures by year for the seed lib.vt.edu" id="168" name="Google Shape;168;p33" title="web archive timeline"/>
          <p:cNvPicPr preferRelativeResize="0"/>
          <p:nvPr/>
        </p:nvPicPr>
        <p:blipFill>
          <a:blip r:embed="rId3">
            <a:alphaModFix/>
          </a:blip>
          <a:stretch>
            <a:fillRect/>
          </a:stretch>
        </p:blipFill>
        <p:spPr>
          <a:xfrm>
            <a:off x="0" y="3375143"/>
            <a:ext cx="9143999" cy="98241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 archive the web?</a:t>
            </a:r>
            <a:endParaRPr/>
          </a:p>
        </p:txBody>
      </p:sp>
      <p:sp>
        <p:nvSpPr>
          <p:cNvPr id="174" name="Google Shape;174;p34"/>
          <p:cNvSpPr txBox="1"/>
          <p:nvPr>
            <p:ph idx="1" type="body"/>
          </p:nvPr>
        </p:nvSpPr>
        <p:spPr>
          <a:xfrm>
            <a:off x="311700" y="1225225"/>
            <a:ext cx="49602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Websites are transitory</a:t>
            </a:r>
            <a:endParaRPr/>
          </a:p>
          <a:p>
            <a:pPr indent="-342900" lvl="0" marL="457200" rtl="0" algn="l">
              <a:spcBef>
                <a:spcPts val="0"/>
              </a:spcBef>
              <a:spcAft>
                <a:spcPts val="0"/>
              </a:spcAft>
              <a:buSzPts val="1800"/>
              <a:buChar char="&gt;"/>
            </a:pPr>
            <a:r>
              <a:rPr lang="en"/>
              <a:t>Website are dynamic and complex</a:t>
            </a:r>
            <a:endParaRPr/>
          </a:p>
          <a:p>
            <a:pPr indent="-342900" lvl="0" marL="457200" rtl="0" algn="l">
              <a:spcBef>
                <a:spcPts val="0"/>
              </a:spcBef>
              <a:spcAft>
                <a:spcPts val="0"/>
              </a:spcAft>
              <a:buSzPts val="1800"/>
              <a:buChar char="&gt;"/>
            </a:pPr>
            <a:r>
              <a:rPr lang="en"/>
              <a:t>Content on websites can disappear (news, social media)</a:t>
            </a:r>
            <a:endParaRPr/>
          </a:p>
          <a:p>
            <a:pPr indent="-342900" lvl="0" marL="457200" rtl="0" algn="l">
              <a:spcBef>
                <a:spcPts val="0"/>
              </a:spcBef>
              <a:spcAft>
                <a:spcPts val="0"/>
              </a:spcAft>
              <a:buSzPts val="1800"/>
              <a:buChar char="&gt;"/>
            </a:pPr>
            <a:r>
              <a:rPr lang="en"/>
              <a:t>Legal obligation (e.g. National Archives)</a:t>
            </a:r>
            <a:endParaRPr/>
          </a:p>
          <a:p>
            <a:pPr indent="-342900" lvl="0" marL="457200" rtl="0" algn="l">
              <a:spcBef>
                <a:spcPts val="0"/>
              </a:spcBef>
              <a:spcAft>
                <a:spcPts val="0"/>
              </a:spcAft>
              <a:buSzPts val="1800"/>
              <a:buChar char="&gt;"/>
            </a:pPr>
            <a:r>
              <a:rPr lang="en"/>
              <a:t>Research</a:t>
            </a:r>
            <a:endParaRPr/>
          </a:p>
          <a:p>
            <a:pPr indent="-342900" lvl="0" marL="457200" rtl="0" algn="l">
              <a:spcBef>
                <a:spcPts val="0"/>
              </a:spcBef>
              <a:spcAft>
                <a:spcPts val="0"/>
              </a:spcAft>
              <a:buSzPts val="1800"/>
              <a:buChar char="&gt;"/>
            </a:pPr>
            <a:r>
              <a:rPr lang="en"/>
              <a:t>Maintaining scholarly citations</a:t>
            </a:r>
            <a:endParaRPr/>
          </a:p>
          <a:p>
            <a:pPr indent="-342900" lvl="0" marL="457200" rtl="0" algn="l">
              <a:spcBef>
                <a:spcPts val="0"/>
              </a:spcBef>
              <a:spcAft>
                <a:spcPts val="0"/>
              </a:spcAft>
              <a:buSzPts val="1800"/>
              <a:buChar char="&gt;"/>
            </a:pPr>
            <a:r>
              <a:rPr lang="en"/>
              <a:t>It’s neat!</a:t>
            </a:r>
            <a:endParaRPr/>
          </a:p>
          <a:p>
            <a:pPr indent="-342900" lvl="0" marL="457200" rtl="0" algn="l">
              <a:spcBef>
                <a:spcPts val="0"/>
              </a:spcBef>
              <a:spcAft>
                <a:spcPts val="0"/>
              </a:spcAft>
              <a:buSzPts val="1800"/>
              <a:buChar char="&gt;"/>
            </a:pPr>
            <a:r>
              <a:rPr lang="en"/>
              <a:t>And also….</a:t>
            </a:r>
            <a:endParaRPr/>
          </a:p>
        </p:txBody>
      </p:sp>
      <p:pic>
        <p:nvPicPr>
          <p:cNvPr descr="screenshot of the cover of &quot;How to Save Everything&quot; by Tucker Nichols. Cover is a black and white line drawing of a book" id="175" name="Google Shape;175;p34" title="&quot;How to save everything&quot;"/>
          <p:cNvPicPr preferRelativeResize="0"/>
          <p:nvPr/>
        </p:nvPicPr>
        <p:blipFill>
          <a:blip r:embed="rId3">
            <a:alphaModFix/>
          </a:blip>
          <a:stretch>
            <a:fillRect/>
          </a:stretch>
        </p:blipFill>
        <p:spPr>
          <a:xfrm>
            <a:off x="5732675" y="1025575"/>
            <a:ext cx="2306375" cy="3092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