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  <p:sldId id="282" r:id="rId26"/>
    <p:sldId id="283" r:id="rId27"/>
    <p:sldId id="284" r:id="rId28"/>
    <p:sldId id="285" r:id="rId29"/>
    <p:sldId id="295" r:id="rId30"/>
    <p:sldId id="293" r:id="rId31"/>
    <p:sldId id="294" r:id="rId32"/>
    <p:sldId id="288" r:id="rId33"/>
    <p:sldId id="289" r:id="rId34"/>
    <p:sldId id="290" r:id="rId35"/>
    <p:sldId id="291" r:id="rId36"/>
    <p:sldId id="292" r:id="rId37"/>
  </p:sldIdLst>
  <p:sldSz cx="9144000" cy="5143500" type="screen16x9"/>
  <p:notesSz cx="6858000" cy="9144000"/>
  <p:embeddedFontLst>
    <p:embeddedFont>
      <p:font typeface="PT Sans Narrow" panose="020B0604020202020204" charset="0"/>
      <p:regular r:id="rId39"/>
      <p:bold r:id="rId40"/>
    </p:embeddedFont>
    <p:embeddedFont>
      <p:font typeface="Open Sans" panose="020B0604020202020204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B37896-7FAC-4D6C-B784-F618561FD0AE}">
  <a:tblStyle styleId="{5CB37896-7FAC-4D6C-B784-F618561FD0AE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252271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University, other metadata</a:t>
            </a:r>
          </a:p>
        </p:txBody>
      </p:sp>
    </p:spTree>
    <p:extLst>
      <p:ext uri="{BB962C8B-B14F-4D97-AF65-F5344CB8AC3E}">
        <p14:creationId xmlns:p14="http://schemas.microsoft.com/office/powerpoint/2010/main" val="5303921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31546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3508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57369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23848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89578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81742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33726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Shape 3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48164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Shape 4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23455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Shape 4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7834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29834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Shape 4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1531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Shape 4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45357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Shape 4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57829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44344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Shape 4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Shape 4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5600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Shape 4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0778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Shape 4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Shape 4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Explain the figure</a:t>
            </a:r>
          </a:p>
        </p:txBody>
      </p:sp>
    </p:spTree>
    <p:extLst>
      <p:ext uri="{BB962C8B-B14F-4D97-AF65-F5344CB8AC3E}">
        <p14:creationId xmlns:p14="http://schemas.microsoft.com/office/powerpoint/2010/main" val="41814393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Shape 5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12790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Shape 5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Shape 5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rgbClr val="24292C"/>
                </a:solidFill>
                <a:highlight>
                  <a:srgbClr val="FFFFFF"/>
                </a:highlight>
              </a:rPr>
              <a:t>statuses _count: The number of tweets (including retweets) issued by the user.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24292C"/>
                </a:solidFill>
                <a:highlight>
                  <a:srgbClr val="FFFFFF"/>
                </a:highlight>
              </a:rPr>
              <a:t>Listed_count: The number of public lists that this user is a member of</a:t>
            </a:r>
          </a:p>
        </p:txBody>
      </p:sp>
    </p:spTree>
    <p:extLst>
      <p:ext uri="{BB962C8B-B14F-4D97-AF65-F5344CB8AC3E}">
        <p14:creationId xmlns:p14="http://schemas.microsoft.com/office/powerpoint/2010/main" val="3179493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Shape 4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Work left, add the ips to HBase</a:t>
            </a:r>
          </a:p>
        </p:txBody>
      </p:sp>
    </p:spTree>
    <p:extLst>
      <p:ext uri="{BB962C8B-B14F-4D97-AF65-F5344CB8AC3E}">
        <p14:creationId xmlns:p14="http://schemas.microsoft.com/office/powerpoint/2010/main" val="3513532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22039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Shape 4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Work left, add the ips to HBase</a:t>
            </a:r>
          </a:p>
        </p:txBody>
      </p:sp>
    </p:spTree>
    <p:extLst>
      <p:ext uri="{BB962C8B-B14F-4D97-AF65-F5344CB8AC3E}">
        <p14:creationId xmlns:p14="http://schemas.microsoft.com/office/powerpoint/2010/main" val="42242314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Shape 5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Work left, add the ips to HBase</a:t>
            </a:r>
          </a:p>
        </p:txBody>
      </p:sp>
    </p:spTree>
    <p:extLst>
      <p:ext uri="{BB962C8B-B14F-4D97-AF65-F5344CB8AC3E}">
        <p14:creationId xmlns:p14="http://schemas.microsoft.com/office/powerpoint/2010/main" val="27173822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Shape 5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912150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Shape 5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has been written? What hasn’t? What is the architecture of the system? What is the data pipeline? Who is responsible for what?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endParaRPr sz="1800"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15764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Shape 5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Shape 5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Don't spend too much time on background or history, rather focus on what was </a:t>
            </a:r>
            <a:r>
              <a:rPr lang="en" b="1"/>
              <a:t>discovered or learned.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50000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hape 5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0" name="Shape 5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14161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Shape 5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Shape 5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8707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685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245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5125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7772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3693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6786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1004151" y="3969100"/>
            <a:ext cx="7136667" cy="152400"/>
            <a:chOff x="1346435" y="3969087"/>
            <a:chExt cx="6452100" cy="152400"/>
          </a:xfrm>
        </p:grpSpPr>
        <p:cxnSp>
          <p:nvCxnSpPr>
            <p:cNvPr id="11" name="Shape 11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rgbClr val="98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rgbClr val="98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grpSp>
        <p:nvGrpSpPr>
          <p:cNvPr id="14" name="Shape 14"/>
          <p:cNvGrpSpPr/>
          <p:nvPr/>
        </p:nvGrpSpPr>
        <p:grpSpPr>
          <a:xfrm>
            <a:off x="1004144" y="960225"/>
            <a:ext cx="7136667" cy="152400"/>
            <a:chOff x="1346428" y="1011300"/>
            <a:chExt cx="6452100" cy="152400"/>
          </a:xfrm>
        </p:grpSpPr>
        <p:cxnSp>
          <p:nvCxnSpPr>
            <p:cNvPr id="15" name="Shape 15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rgbClr val="85200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rgbClr val="85200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rgbClr val="66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6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5" name="Shape 45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lang="en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1003650" y="2432339"/>
            <a:ext cx="7136700" cy="1022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500"/>
              <a:t>Collection Management (Tweets) </a:t>
            </a:r>
          </a:p>
          <a:p>
            <a:pPr lvl="0">
              <a:spcBef>
                <a:spcPts val="0"/>
              </a:spcBef>
              <a:buNone/>
            </a:pPr>
            <a:r>
              <a:rPr lang="en" sz="4500"/>
              <a:t>Final Presentation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2825275" y="4117750"/>
            <a:ext cx="3417300" cy="92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December 1, 2016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Virginia Tech @ Blacksburg, VA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Professor: Dr. Edward Fox</a:t>
            </a:r>
          </a:p>
        </p:txBody>
      </p:sp>
      <p:sp>
        <p:nvSpPr>
          <p:cNvPr id="66" name="Shape 66"/>
          <p:cNvSpPr txBox="1"/>
          <p:nvPr/>
        </p:nvSpPr>
        <p:spPr>
          <a:xfrm>
            <a:off x="502100" y="123825"/>
            <a:ext cx="8140800" cy="84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/>
              <a:t>CS5604, Information Retrieval, Fall 2016</a:t>
            </a:r>
          </a:p>
        </p:txBody>
      </p:sp>
      <p:sp>
        <p:nvSpPr>
          <p:cNvPr id="67" name="Shape 67"/>
          <p:cNvSpPr txBox="1"/>
          <p:nvPr/>
        </p:nvSpPr>
        <p:spPr>
          <a:xfrm>
            <a:off x="3204200" y="3454750"/>
            <a:ext cx="2736600" cy="66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Mitch Wagner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1912425" y="3534550"/>
            <a:ext cx="1588500" cy="50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Faiz Abidi	</a:t>
            </a:r>
          </a:p>
        </p:txBody>
      </p:sp>
      <p:sp>
        <p:nvSpPr>
          <p:cNvPr id="69" name="Shape 69"/>
          <p:cNvSpPr txBox="1"/>
          <p:nvPr/>
        </p:nvSpPr>
        <p:spPr>
          <a:xfrm>
            <a:off x="5884250" y="3454750"/>
            <a:ext cx="1588500" cy="66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Shuangfei Fan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/>
        </p:nvSpPr>
        <p:spPr>
          <a:xfrm>
            <a:off x="186855" y="142118"/>
            <a:ext cx="2904600" cy="71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CollectDB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new tweets)</a:t>
            </a:r>
          </a:p>
        </p:txBody>
      </p:sp>
      <p:sp>
        <p:nvSpPr>
          <p:cNvPr id="190" name="Shape 190"/>
          <p:cNvSpPr/>
          <p:nvPr/>
        </p:nvSpPr>
        <p:spPr>
          <a:xfrm>
            <a:off x="199002" y="1691045"/>
            <a:ext cx="2904600" cy="6000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Uncleaned text file</a:t>
            </a:r>
          </a:p>
        </p:txBody>
      </p:sp>
      <p:sp>
        <p:nvSpPr>
          <p:cNvPr id="191" name="Shape 191"/>
          <p:cNvSpPr/>
          <p:nvPr/>
        </p:nvSpPr>
        <p:spPr>
          <a:xfrm>
            <a:off x="199000" y="3068372"/>
            <a:ext cx="2904600" cy="599999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Cleaned CSV file</a:t>
            </a:r>
          </a:p>
        </p:txBody>
      </p:sp>
      <p:sp>
        <p:nvSpPr>
          <p:cNvPr id="192" name="Shape 192"/>
          <p:cNvSpPr/>
          <p:nvPr/>
        </p:nvSpPr>
        <p:spPr>
          <a:xfrm>
            <a:off x="199027" y="4445700"/>
            <a:ext cx="2904600" cy="6000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Avro file</a:t>
            </a:r>
          </a:p>
        </p:txBody>
      </p:sp>
      <p:sp>
        <p:nvSpPr>
          <p:cNvPr id="193" name="Shape 193"/>
          <p:cNvSpPr/>
          <p:nvPr/>
        </p:nvSpPr>
        <p:spPr>
          <a:xfrm>
            <a:off x="6136296" y="4445700"/>
            <a:ext cx="2904600" cy="600000"/>
          </a:xfrm>
          <a:prstGeom prst="rect">
            <a:avLst/>
          </a:prstGeom>
          <a:solidFill>
            <a:srgbClr val="EAD1D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HDFS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1651296" y="1154627"/>
            <a:ext cx="1267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pt-archiver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3979980" y="142125"/>
            <a:ext cx="1267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pt-archiver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1615290" y="2517454"/>
            <a:ext cx="1339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Bash scripts</a:t>
            </a:r>
          </a:p>
        </p:txBody>
      </p:sp>
      <p:sp>
        <p:nvSpPr>
          <p:cNvPr id="197" name="Shape 197"/>
          <p:cNvSpPr txBox="1"/>
          <p:nvPr/>
        </p:nvSpPr>
        <p:spPr>
          <a:xfrm>
            <a:off x="1651299" y="3880262"/>
            <a:ext cx="15201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csv2avro tool</a:t>
            </a:r>
          </a:p>
        </p:txBody>
      </p:sp>
      <p:sp>
        <p:nvSpPr>
          <p:cNvPr id="198" name="Shape 198"/>
          <p:cNvSpPr txBox="1"/>
          <p:nvPr/>
        </p:nvSpPr>
        <p:spPr>
          <a:xfrm>
            <a:off x="3902090" y="4368243"/>
            <a:ext cx="1339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1600"/>
              <a:t>Bash scripts</a:t>
            </a:r>
          </a:p>
        </p:txBody>
      </p:sp>
      <p:sp>
        <p:nvSpPr>
          <p:cNvPr id="199" name="Shape 199"/>
          <p:cNvSpPr/>
          <p:nvPr/>
        </p:nvSpPr>
        <p:spPr>
          <a:xfrm>
            <a:off x="6136305" y="142133"/>
            <a:ext cx="2904599" cy="7140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ArchiveDB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raw tweets)</a:t>
            </a:r>
          </a:p>
        </p:txBody>
      </p:sp>
      <p:cxnSp>
        <p:nvCxnSpPr>
          <p:cNvPr id="200" name="Shape 200"/>
          <p:cNvCxnSpPr>
            <a:stCxn id="189" idx="3"/>
            <a:endCxn id="199" idx="1"/>
          </p:cNvCxnSpPr>
          <p:nvPr/>
        </p:nvCxnSpPr>
        <p:spPr>
          <a:xfrm>
            <a:off x="3091455" y="499118"/>
            <a:ext cx="30449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01" name="Shape 201"/>
          <p:cNvCxnSpPr>
            <a:stCxn id="189" idx="2"/>
            <a:endCxn id="190" idx="0"/>
          </p:cNvCxnSpPr>
          <p:nvPr/>
        </p:nvCxnSpPr>
        <p:spPr>
          <a:xfrm>
            <a:off x="1639155" y="856118"/>
            <a:ext cx="12000" cy="8348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02" name="Shape 202"/>
          <p:cNvCxnSpPr>
            <a:stCxn id="190" idx="2"/>
            <a:endCxn id="191" idx="0"/>
          </p:cNvCxnSpPr>
          <p:nvPr/>
        </p:nvCxnSpPr>
        <p:spPr>
          <a:xfrm>
            <a:off x="1651302" y="2291045"/>
            <a:ext cx="0" cy="77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03" name="Shape 203"/>
          <p:cNvCxnSpPr>
            <a:stCxn id="191" idx="2"/>
            <a:endCxn id="192" idx="0"/>
          </p:cNvCxnSpPr>
          <p:nvPr/>
        </p:nvCxnSpPr>
        <p:spPr>
          <a:xfrm>
            <a:off x="1651300" y="3668372"/>
            <a:ext cx="0" cy="77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04" name="Shape 204"/>
          <p:cNvCxnSpPr>
            <a:stCxn id="192" idx="3"/>
            <a:endCxn id="193" idx="1"/>
          </p:cNvCxnSpPr>
          <p:nvPr/>
        </p:nvCxnSpPr>
        <p:spPr>
          <a:xfrm>
            <a:off x="3103627" y="4745700"/>
            <a:ext cx="30326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05" name="Shape 205"/>
          <p:cNvSpPr/>
          <p:nvPr/>
        </p:nvSpPr>
        <p:spPr>
          <a:xfrm>
            <a:off x="6136296" y="2350912"/>
            <a:ext cx="2904600" cy="600000"/>
          </a:xfrm>
          <a:prstGeom prst="rect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Merged Avro Files on HDFS</a:t>
            </a:r>
          </a:p>
        </p:txBody>
      </p:sp>
      <p:cxnSp>
        <p:nvCxnSpPr>
          <p:cNvPr id="206" name="Shape 206"/>
          <p:cNvCxnSpPr>
            <a:stCxn id="193" idx="0"/>
            <a:endCxn id="205" idx="2"/>
          </p:cNvCxnSpPr>
          <p:nvPr/>
        </p:nvCxnSpPr>
        <p:spPr>
          <a:xfrm rot="10800000">
            <a:off x="7588596" y="2950800"/>
            <a:ext cx="0" cy="149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07" name="Shape 207"/>
          <p:cNvSpPr txBox="1"/>
          <p:nvPr/>
        </p:nvSpPr>
        <p:spPr>
          <a:xfrm>
            <a:off x="7588590" y="3579368"/>
            <a:ext cx="1339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1600"/>
              <a:t>avro-tools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Incremental Update from HDFS to HBase + Tweet Processing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6051225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8" name="Shape 218"/>
          <p:cNvSpPr/>
          <p:nvPr/>
        </p:nvSpPr>
        <p:spPr>
          <a:xfrm>
            <a:off x="4531772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9" name="Shape 219"/>
          <p:cNvSpPr/>
          <p:nvPr/>
        </p:nvSpPr>
        <p:spPr>
          <a:xfrm>
            <a:off x="3008792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0" name="Shape 220"/>
          <p:cNvSpPr/>
          <p:nvPr/>
        </p:nvSpPr>
        <p:spPr>
          <a:xfrm>
            <a:off x="2634525" y="1325099"/>
            <a:ext cx="5631011" cy="2070144"/>
          </a:xfrm>
          <a:prstGeom prst="cloud">
            <a:avLst/>
          </a:prstGeom>
          <a:solidFill>
            <a:srgbClr val="E6913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1" name="Shape 221"/>
          <p:cNvSpPr txBox="1">
            <a:spLocks noGrp="1"/>
          </p:cNvSpPr>
          <p:nvPr>
            <p:ph type="title"/>
          </p:nvPr>
        </p:nvSpPr>
        <p:spPr>
          <a:xfrm>
            <a:off x="311700" y="-1217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Tweet Loading Pipeline</a:t>
            </a:r>
          </a:p>
          <a:p>
            <a:pPr lvl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2" name="Shape 222"/>
          <p:cNvSpPr/>
          <p:nvPr/>
        </p:nvSpPr>
        <p:spPr>
          <a:xfrm>
            <a:off x="1369825" y="1228273"/>
            <a:ext cx="1011600" cy="7767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MySQL Server</a:t>
            </a:r>
          </a:p>
        </p:txBody>
      </p:sp>
      <p:sp>
        <p:nvSpPr>
          <p:cNvPr id="223" name="Shape 223"/>
          <p:cNvSpPr/>
          <p:nvPr/>
        </p:nvSpPr>
        <p:spPr>
          <a:xfrm>
            <a:off x="4124631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4" name="Shape 224"/>
          <p:cNvSpPr/>
          <p:nvPr/>
        </p:nvSpPr>
        <p:spPr>
          <a:xfrm>
            <a:off x="4350275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5" name="Shape 225"/>
          <p:cNvSpPr/>
          <p:nvPr/>
        </p:nvSpPr>
        <p:spPr>
          <a:xfrm>
            <a:off x="4575919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6" name="Shape 226"/>
          <p:cNvSpPr/>
          <p:nvPr/>
        </p:nvSpPr>
        <p:spPr>
          <a:xfrm>
            <a:off x="4801564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7" name="Shape 227"/>
          <p:cNvSpPr/>
          <p:nvPr/>
        </p:nvSpPr>
        <p:spPr>
          <a:xfrm>
            <a:off x="5764699" y="1844000"/>
            <a:ext cx="1568100" cy="5421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r>
              <a:rPr lang="en"/>
              <a:t>HBase</a:t>
            </a:r>
          </a:p>
        </p:txBody>
      </p:sp>
      <p:sp>
        <p:nvSpPr>
          <p:cNvPr id="228" name="Shape 228"/>
          <p:cNvSpPr/>
          <p:nvPr/>
        </p:nvSpPr>
        <p:spPr>
          <a:xfrm>
            <a:off x="5862573" y="1908863"/>
            <a:ext cx="353400" cy="392400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/>
          <p:nvPr/>
        </p:nvSpPr>
        <p:spPr>
          <a:xfrm>
            <a:off x="6336886" y="1908863"/>
            <a:ext cx="353400" cy="392400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230" name="Shape 230"/>
          <p:cNvCxnSpPr>
            <a:stCxn id="222" idx="3"/>
            <a:endCxn id="223" idx="0"/>
          </p:cNvCxnSpPr>
          <p:nvPr/>
        </p:nvCxnSpPr>
        <p:spPr>
          <a:xfrm>
            <a:off x="2381425" y="1616623"/>
            <a:ext cx="18189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31" name="Shape 231"/>
          <p:cNvCxnSpPr>
            <a:stCxn id="222" idx="3"/>
            <a:endCxn id="224" idx="0"/>
          </p:cNvCxnSpPr>
          <p:nvPr/>
        </p:nvCxnSpPr>
        <p:spPr>
          <a:xfrm>
            <a:off x="2381425" y="1616623"/>
            <a:ext cx="20445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32" name="Shape 232"/>
          <p:cNvCxnSpPr>
            <a:stCxn id="222" idx="3"/>
            <a:endCxn id="225" idx="0"/>
          </p:cNvCxnSpPr>
          <p:nvPr/>
        </p:nvCxnSpPr>
        <p:spPr>
          <a:xfrm>
            <a:off x="2381425" y="1616623"/>
            <a:ext cx="22701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33" name="Shape 233"/>
          <p:cNvCxnSpPr>
            <a:stCxn id="222" idx="3"/>
            <a:endCxn id="226" idx="0"/>
          </p:cNvCxnSpPr>
          <p:nvPr/>
        </p:nvCxnSpPr>
        <p:spPr>
          <a:xfrm>
            <a:off x="2381425" y="1616623"/>
            <a:ext cx="24957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34" name="Shape 234"/>
          <p:cNvSpPr/>
          <p:nvPr/>
        </p:nvSpPr>
        <p:spPr>
          <a:xfrm>
            <a:off x="4124631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5" name="Shape 235"/>
          <p:cNvSpPr/>
          <p:nvPr/>
        </p:nvSpPr>
        <p:spPr>
          <a:xfrm>
            <a:off x="4350275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6" name="Shape 236"/>
          <p:cNvSpPr/>
          <p:nvPr/>
        </p:nvSpPr>
        <p:spPr>
          <a:xfrm>
            <a:off x="4575919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7" name="Shape 237"/>
          <p:cNvSpPr/>
          <p:nvPr/>
        </p:nvSpPr>
        <p:spPr>
          <a:xfrm>
            <a:off x="4801564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8" name="Shape 238"/>
          <p:cNvSpPr/>
          <p:nvPr/>
        </p:nvSpPr>
        <p:spPr>
          <a:xfrm>
            <a:off x="415477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9" name="Shape 239"/>
          <p:cNvSpPr/>
          <p:nvPr/>
        </p:nvSpPr>
        <p:spPr>
          <a:xfrm>
            <a:off x="438042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0" name="Shape 240"/>
          <p:cNvSpPr/>
          <p:nvPr/>
        </p:nvSpPr>
        <p:spPr>
          <a:xfrm>
            <a:off x="460607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1" name="Shape 241"/>
          <p:cNvSpPr/>
          <p:nvPr/>
        </p:nvSpPr>
        <p:spPr>
          <a:xfrm>
            <a:off x="4831712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2" name="Shape 242"/>
          <p:cNvSpPr txBox="1"/>
          <p:nvPr/>
        </p:nvSpPr>
        <p:spPr>
          <a:xfrm>
            <a:off x="2948600" y="1844009"/>
            <a:ext cx="1285800" cy="54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Temporary 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1100"/>
              <a:t>Collection Avros</a:t>
            </a:r>
          </a:p>
        </p:txBody>
      </p:sp>
      <p:sp>
        <p:nvSpPr>
          <p:cNvPr id="243" name="Shape 243"/>
          <p:cNvSpPr txBox="1"/>
          <p:nvPr/>
        </p:nvSpPr>
        <p:spPr>
          <a:xfrm>
            <a:off x="3454075" y="2735725"/>
            <a:ext cx="2172900" cy="54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/>
              <a:t>Final Collection Archive Avros</a:t>
            </a:r>
          </a:p>
        </p:txBody>
      </p:sp>
      <p:sp>
        <p:nvSpPr>
          <p:cNvPr id="244" name="Shape 244"/>
          <p:cNvSpPr txBox="1"/>
          <p:nvPr/>
        </p:nvSpPr>
        <p:spPr>
          <a:xfrm>
            <a:off x="5708175" y="2658100"/>
            <a:ext cx="12858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/>
              <a:t>ideal-cs5604f16</a:t>
            </a:r>
          </a:p>
        </p:txBody>
      </p:sp>
      <p:sp>
        <p:nvSpPr>
          <p:cNvPr id="245" name="Shape 245"/>
          <p:cNvSpPr txBox="1"/>
          <p:nvPr/>
        </p:nvSpPr>
        <p:spPr>
          <a:xfrm>
            <a:off x="4514575" y="4505950"/>
            <a:ext cx="15231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Cluster Servers</a:t>
            </a:r>
          </a:p>
        </p:txBody>
      </p:sp>
      <p:sp>
        <p:nvSpPr>
          <p:cNvPr id="246" name="Shape 246"/>
          <p:cNvSpPr/>
          <p:nvPr/>
        </p:nvSpPr>
        <p:spPr>
          <a:xfrm>
            <a:off x="4970089" y="2074025"/>
            <a:ext cx="911400" cy="75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7" name="Shape 247"/>
          <p:cNvSpPr/>
          <p:nvPr/>
        </p:nvSpPr>
        <p:spPr>
          <a:xfrm>
            <a:off x="2076325" y="1420425"/>
            <a:ext cx="269700" cy="392400"/>
          </a:xfrm>
          <a:prstGeom prst="can">
            <a:avLst>
              <a:gd name="adj" fmla="val 25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8" name="Shape 248"/>
          <p:cNvSpPr txBox="1"/>
          <p:nvPr/>
        </p:nvSpPr>
        <p:spPr>
          <a:xfrm>
            <a:off x="6609275" y="1450275"/>
            <a:ext cx="806100" cy="33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HDFS</a:t>
            </a:r>
          </a:p>
        </p:txBody>
      </p:sp>
      <p:cxnSp>
        <p:nvCxnSpPr>
          <p:cNvPr id="249" name="Shape 249"/>
          <p:cNvCxnSpPr>
            <a:endCxn id="228" idx="2"/>
          </p:cNvCxnSpPr>
          <p:nvPr/>
        </p:nvCxnSpPr>
        <p:spPr>
          <a:xfrm rot="10800000">
            <a:off x="6039273" y="2301263"/>
            <a:ext cx="600" cy="489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50" name="Shape 250"/>
          <p:cNvSpPr txBox="1"/>
          <p:nvPr/>
        </p:nvSpPr>
        <p:spPr>
          <a:xfrm>
            <a:off x="4923137" y="1580725"/>
            <a:ext cx="11421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/>
              <a:t>Processing Pipeline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/>
        </p:nvSpPr>
        <p:spPr>
          <a:xfrm>
            <a:off x="6051225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6" name="Shape 256"/>
          <p:cNvSpPr/>
          <p:nvPr/>
        </p:nvSpPr>
        <p:spPr>
          <a:xfrm>
            <a:off x="4531772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7" name="Shape 257"/>
          <p:cNvSpPr/>
          <p:nvPr/>
        </p:nvSpPr>
        <p:spPr>
          <a:xfrm>
            <a:off x="3008792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8" name="Shape 258"/>
          <p:cNvSpPr/>
          <p:nvPr/>
        </p:nvSpPr>
        <p:spPr>
          <a:xfrm>
            <a:off x="2634525" y="1325099"/>
            <a:ext cx="5631011" cy="2070144"/>
          </a:xfrm>
          <a:prstGeom prst="cloud">
            <a:avLst/>
          </a:prstGeom>
          <a:solidFill>
            <a:srgbClr val="E6913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Tweet Loading Pipeline</a:t>
            </a:r>
          </a:p>
          <a:p>
            <a:pPr lvl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60" name="Shape 260"/>
          <p:cNvSpPr/>
          <p:nvPr/>
        </p:nvSpPr>
        <p:spPr>
          <a:xfrm>
            <a:off x="1369825" y="1228273"/>
            <a:ext cx="1011600" cy="7767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MySQL Server</a:t>
            </a:r>
          </a:p>
        </p:txBody>
      </p:sp>
      <p:sp>
        <p:nvSpPr>
          <p:cNvPr id="261" name="Shape 261"/>
          <p:cNvSpPr/>
          <p:nvPr/>
        </p:nvSpPr>
        <p:spPr>
          <a:xfrm>
            <a:off x="4124631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2" name="Shape 262"/>
          <p:cNvSpPr/>
          <p:nvPr/>
        </p:nvSpPr>
        <p:spPr>
          <a:xfrm>
            <a:off x="4350275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3" name="Shape 263"/>
          <p:cNvSpPr/>
          <p:nvPr/>
        </p:nvSpPr>
        <p:spPr>
          <a:xfrm>
            <a:off x="4575919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4" name="Shape 264"/>
          <p:cNvSpPr/>
          <p:nvPr/>
        </p:nvSpPr>
        <p:spPr>
          <a:xfrm>
            <a:off x="4801564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5" name="Shape 265"/>
          <p:cNvSpPr/>
          <p:nvPr/>
        </p:nvSpPr>
        <p:spPr>
          <a:xfrm>
            <a:off x="5764699" y="1844000"/>
            <a:ext cx="1568100" cy="5421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/>
              <a:t>HBase</a:t>
            </a:r>
          </a:p>
        </p:txBody>
      </p:sp>
      <p:sp>
        <p:nvSpPr>
          <p:cNvPr id="266" name="Shape 266"/>
          <p:cNvSpPr/>
          <p:nvPr/>
        </p:nvSpPr>
        <p:spPr>
          <a:xfrm>
            <a:off x="5862573" y="1908863"/>
            <a:ext cx="353400" cy="392400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7" name="Shape 267"/>
          <p:cNvSpPr/>
          <p:nvPr/>
        </p:nvSpPr>
        <p:spPr>
          <a:xfrm>
            <a:off x="6336886" y="1908863"/>
            <a:ext cx="353400" cy="392400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268" name="Shape 268"/>
          <p:cNvCxnSpPr>
            <a:stCxn id="260" idx="3"/>
            <a:endCxn id="261" idx="0"/>
          </p:cNvCxnSpPr>
          <p:nvPr/>
        </p:nvCxnSpPr>
        <p:spPr>
          <a:xfrm>
            <a:off x="2381425" y="1616623"/>
            <a:ext cx="18189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69" name="Shape 269"/>
          <p:cNvCxnSpPr>
            <a:stCxn id="260" idx="3"/>
            <a:endCxn id="262" idx="0"/>
          </p:cNvCxnSpPr>
          <p:nvPr/>
        </p:nvCxnSpPr>
        <p:spPr>
          <a:xfrm>
            <a:off x="2381425" y="1616623"/>
            <a:ext cx="20445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70" name="Shape 270"/>
          <p:cNvCxnSpPr>
            <a:stCxn id="260" idx="3"/>
            <a:endCxn id="263" idx="0"/>
          </p:cNvCxnSpPr>
          <p:nvPr/>
        </p:nvCxnSpPr>
        <p:spPr>
          <a:xfrm>
            <a:off x="2381425" y="1616623"/>
            <a:ext cx="22701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71" name="Shape 271"/>
          <p:cNvCxnSpPr>
            <a:stCxn id="260" idx="3"/>
            <a:endCxn id="264" idx="0"/>
          </p:cNvCxnSpPr>
          <p:nvPr/>
        </p:nvCxnSpPr>
        <p:spPr>
          <a:xfrm>
            <a:off x="2381425" y="1616623"/>
            <a:ext cx="24957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72" name="Shape 272"/>
          <p:cNvSpPr/>
          <p:nvPr/>
        </p:nvSpPr>
        <p:spPr>
          <a:xfrm>
            <a:off x="4124631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3" name="Shape 273"/>
          <p:cNvSpPr/>
          <p:nvPr/>
        </p:nvSpPr>
        <p:spPr>
          <a:xfrm>
            <a:off x="4350275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4" name="Shape 274"/>
          <p:cNvSpPr/>
          <p:nvPr/>
        </p:nvSpPr>
        <p:spPr>
          <a:xfrm>
            <a:off x="4575919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5" name="Shape 275"/>
          <p:cNvSpPr/>
          <p:nvPr/>
        </p:nvSpPr>
        <p:spPr>
          <a:xfrm>
            <a:off x="4801564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6" name="Shape 276"/>
          <p:cNvSpPr/>
          <p:nvPr/>
        </p:nvSpPr>
        <p:spPr>
          <a:xfrm>
            <a:off x="415477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7" name="Shape 277"/>
          <p:cNvSpPr/>
          <p:nvPr/>
        </p:nvSpPr>
        <p:spPr>
          <a:xfrm>
            <a:off x="438042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8" name="Shape 278"/>
          <p:cNvSpPr/>
          <p:nvPr/>
        </p:nvSpPr>
        <p:spPr>
          <a:xfrm>
            <a:off x="460607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9" name="Shape 279"/>
          <p:cNvSpPr/>
          <p:nvPr/>
        </p:nvSpPr>
        <p:spPr>
          <a:xfrm>
            <a:off x="4831712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0" name="Shape 280"/>
          <p:cNvSpPr txBox="1"/>
          <p:nvPr/>
        </p:nvSpPr>
        <p:spPr>
          <a:xfrm>
            <a:off x="2948600" y="1844009"/>
            <a:ext cx="1285800" cy="54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Temporary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100"/>
              <a:t>Collection Avros</a:t>
            </a:r>
          </a:p>
        </p:txBody>
      </p:sp>
      <p:sp>
        <p:nvSpPr>
          <p:cNvPr id="281" name="Shape 281"/>
          <p:cNvSpPr txBox="1"/>
          <p:nvPr/>
        </p:nvSpPr>
        <p:spPr>
          <a:xfrm>
            <a:off x="3454075" y="2735725"/>
            <a:ext cx="2172900" cy="54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/>
              <a:t>Final Collection Archive Avros</a:t>
            </a:r>
          </a:p>
        </p:txBody>
      </p:sp>
      <p:sp>
        <p:nvSpPr>
          <p:cNvPr id="282" name="Shape 282"/>
          <p:cNvSpPr txBox="1"/>
          <p:nvPr/>
        </p:nvSpPr>
        <p:spPr>
          <a:xfrm>
            <a:off x="5708175" y="2658100"/>
            <a:ext cx="12858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ideal-cs5604f16</a:t>
            </a:r>
          </a:p>
        </p:txBody>
      </p:sp>
      <p:sp>
        <p:nvSpPr>
          <p:cNvPr id="283" name="Shape 283"/>
          <p:cNvSpPr txBox="1"/>
          <p:nvPr/>
        </p:nvSpPr>
        <p:spPr>
          <a:xfrm>
            <a:off x="4514575" y="4505950"/>
            <a:ext cx="15231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Cluster Servers</a:t>
            </a:r>
          </a:p>
        </p:txBody>
      </p:sp>
      <p:sp>
        <p:nvSpPr>
          <p:cNvPr id="284" name="Shape 284"/>
          <p:cNvSpPr/>
          <p:nvPr/>
        </p:nvSpPr>
        <p:spPr>
          <a:xfrm>
            <a:off x="4970089" y="2074025"/>
            <a:ext cx="911400" cy="75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/>
          <p:nvPr/>
        </p:nvSpPr>
        <p:spPr>
          <a:xfrm>
            <a:off x="2076325" y="1420425"/>
            <a:ext cx="269700" cy="392400"/>
          </a:xfrm>
          <a:prstGeom prst="can">
            <a:avLst>
              <a:gd name="adj" fmla="val 25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6" name="Shape 286"/>
          <p:cNvSpPr txBox="1"/>
          <p:nvPr/>
        </p:nvSpPr>
        <p:spPr>
          <a:xfrm>
            <a:off x="6609275" y="1450275"/>
            <a:ext cx="806100" cy="33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HDFS</a:t>
            </a:r>
          </a:p>
        </p:txBody>
      </p:sp>
      <p:cxnSp>
        <p:nvCxnSpPr>
          <p:cNvPr id="287" name="Shape 287"/>
          <p:cNvCxnSpPr>
            <a:endCxn id="266" idx="2"/>
          </p:cNvCxnSpPr>
          <p:nvPr/>
        </p:nvCxnSpPr>
        <p:spPr>
          <a:xfrm rot="10800000">
            <a:off x="6039273" y="2301263"/>
            <a:ext cx="600" cy="489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88" name="Shape 288"/>
          <p:cNvSpPr txBox="1"/>
          <p:nvPr/>
        </p:nvSpPr>
        <p:spPr>
          <a:xfrm>
            <a:off x="4923137" y="1580725"/>
            <a:ext cx="11421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Processing Pipeline</a:t>
            </a:r>
          </a:p>
        </p:txBody>
      </p:sp>
      <p:sp>
        <p:nvSpPr>
          <p:cNvPr id="289" name="Shape 289"/>
          <p:cNvSpPr txBox="1"/>
          <p:nvPr/>
        </p:nvSpPr>
        <p:spPr>
          <a:xfrm>
            <a:off x="2634525" y="1218175"/>
            <a:ext cx="2495700" cy="3327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1) New data copied over to cluster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/>
          <p:nvPr/>
        </p:nvSpPr>
        <p:spPr>
          <a:xfrm>
            <a:off x="6051225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5" name="Shape 295"/>
          <p:cNvSpPr/>
          <p:nvPr/>
        </p:nvSpPr>
        <p:spPr>
          <a:xfrm>
            <a:off x="4531772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6" name="Shape 296"/>
          <p:cNvSpPr/>
          <p:nvPr/>
        </p:nvSpPr>
        <p:spPr>
          <a:xfrm>
            <a:off x="3008792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7" name="Shape 297"/>
          <p:cNvSpPr/>
          <p:nvPr/>
        </p:nvSpPr>
        <p:spPr>
          <a:xfrm>
            <a:off x="2634525" y="1325099"/>
            <a:ext cx="5631011" cy="2070144"/>
          </a:xfrm>
          <a:prstGeom prst="cloud">
            <a:avLst/>
          </a:prstGeom>
          <a:solidFill>
            <a:srgbClr val="E6913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8" name="Shape 298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Tweet Loading Pipeline</a:t>
            </a:r>
          </a:p>
          <a:p>
            <a:pPr lvl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99" name="Shape 299"/>
          <p:cNvSpPr/>
          <p:nvPr/>
        </p:nvSpPr>
        <p:spPr>
          <a:xfrm>
            <a:off x="1369825" y="1228273"/>
            <a:ext cx="1011600" cy="7767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MySQL Server</a:t>
            </a:r>
          </a:p>
        </p:txBody>
      </p:sp>
      <p:sp>
        <p:nvSpPr>
          <p:cNvPr id="300" name="Shape 300"/>
          <p:cNvSpPr/>
          <p:nvPr/>
        </p:nvSpPr>
        <p:spPr>
          <a:xfrm>
            <a:off x="4124631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1" name="Shape 301"/>
          <p:cNvSpPr/>
          <p:nvPr/>
        </p:nvSpPr>
        <p:spPr>
          <a:xfrm>
            <a:off x="4350275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2" name="Shape 302"/>
          <p:cNvSpPr/>
          <p:nvPr/>
        </p:nvSpPr>
        <p:spPr>
          <a:xfrm>
            <a:off x="4575919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3" name="Shape 303"/>
          <p:cNvSpPr/>
          <p:nvPr/>
        </p:nvSpPr>
        <p:spPr>
          <a:xfrm>
            <a:off x="4801564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4" name="Shape 304"/>
          <p:cNvSpPr/>
          <p:nvPr/>
        </p:nvSpPr>
        <p:spPr>
          <a:xfrm>
            <a:off x="5764699" y="1844000"/>
            <a:ext cx="1568100" cy="5421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/>
              <a:t>HBase</a:t>
            </a:r>
          </a:p>
        </p:txBody>
      </p:sp>
      <p:sp>
        <p:nvSpPr>
          <p:cNvPr id="305" name="Shape 305"/>
          <p:cNvSpPr/>
          <p:nvPr/>
        </p:nvSpPr>
        <p:spPr>
          <a:xfrm>
            <a:off x="5862573" y="1908863"/>
            <a:ext cx="353400" cy="392400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6" name="Shape 306"/>
          <p:cNvSpPr/>
          <p:nvPr/>
        </p:nvSpPr>
        <p:spPr>
          <a:xfrm>
            <a:off x="6336886" y="1908863"/>
            <a:ext cx="353400" cy="392400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07" name="Shape 307"/>
          <p:cNvCxnSpPr>
            <a:stCxn id="299" idx="3"/>
            <a:endCxn id="300" idx="0"/>
          </p:cNvCxnSpPr>
          <p:nvPr/>
        </p:nvCxnSpPr>
        <p:spPr>
          <a:xfrm>
            <a:off x="2381425" y="1616623"/>
            <a:ext cx="18189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08" name="Shape 308"/>
          <p:cNvCxnSpPr>
            <a:stCxn id="299" idx="3"/>
            <a:endCxn id="301" idx="0"/>
          </p:cNvCxnSpPr>
          <p:nvPr/>
        </p:nvCxnSpPr>
        <p:spPr>
          <a:xfrm>
            <a:off x="2381425" y="1616623"/>
            <a:ext cx="20445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09" name="Shape 309"/>
          <p:cNvCxnSpPr>
            <a:stCxn id="299" idx="3"/>
            <a:endCxn id="302" idx="0"/>
          </p:cNvCxnSpPr>
          <p:nvPr/>
        </p:nvCxnSpPr>
        <p:spPr>
          <a:xfrm>
            <a:off x="2381425" y="1616623"/>
            <a:ext cx="22701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10" name="Shape 310"/>
          <p:cNvCxnSpPr>
            <a:stCxn id="299" idx="3"/>
            <a:endCxn id="303" idx="0"/>
          </p:cNvCxnSpPr>
          <p:nvPr/>
        </p:nvCxnSpPr>
        <p:spPr>
          <a:xfrm>
            <a:off x="2381425" y="1616623"/>
            <a:ext cx="24957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11" name="Shape 311"/>
          <p:cNvSpPr/>
          <p:nvPr/>
        </p:nvSpPr>
        <p:spPr>
          <a:xfrm>
            <a:off x="4124631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2" name="Shape 312"/>
          <p:cNvSpPr/>
          <p:nvPr/>
        </p:nvSpPr>
        <p:spPr>
          <a:xfrm>
            <a:off x="4350275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3" name="Shape 313"/>
          <p:cNvSpPr/>
          <p:nvPr/>
        </p:nvSpPr>
        <p:spPr>
          <a:xfrm>
            <a:off x="4575919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4" name="Shape 314"/>
          <p:cNvSpPr/>
          <p:nvPr/>
        </p:nvSpPr>
        <p:spPr>
          <a:xfrm>
            <a:off x="4801564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5" name="Shape 315"/>
          <p:cNvSpPr/>
          <p:nvPr/>
        </p:nvSpPr>
        <p:spPr>
          <a:xfrm>
            <a:off x="415477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6" name="Shape 316"/>
          <p:cNvSpPr/>
          <p:nvPr/>
        </p:nvSpPr>
        <p:spPr>
          <a:xfrm>
            <a:off x="438042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7" name="Shape 317"/>
          <p:cNvSpPr/>
          <p:nvPr/>
        </p:nvSpPr>
        <p:spPr>
          <a:xfrm>
            <a:off x="460607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8" name="Shape 318"/>
          <p:cNvSpPr/>
          <p:nvPr/>
        </p:nvSpPr>
        <p:spPr>
          <a:xfrm>
            <a:off x="4831712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9" name="Shape 319"/>
          <p:cNvSpPr txBox="1"/>
          <p:nvPr/>
        </p:nvSpPr>
        <p:spPr>
          <a:xfrm>
            <a:off x="2948600" y="1844009"/>
            <a:ext cx="1285800" cy="54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Temporary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100"/>
              <a:t>Collection Avros</a:t>
            </a:r>
          </a:p>
        </p:txBody>
      </p:sp>
      <p:sp>
        <p:nvSpPr>
          <p:cNvPr id="320" name="Shape 320"/>
          <p:cNvSpPr txBox="1"/>
          <p:nvPr/>
        </p:nvSpPr>
        <p:spPr>
          <a:xfrm>
            <a:off x="3454075" y="2735725"/>
            <a:ext cx="2172900" cy="54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/>
              <a:t>Final Collection Archive Avros</a:t>
            </a:r>
          </a:p>
        </p:txBody>
      </p:sp>
      <p:sp>
        <p:nvSpPr>
          <p:cNvPr id="321" name="Shape 321"/>
          <p:cNvSpPr txBox="1"/>
          <p:nvPr/>
        </p:nvSpPr>
        <p:spPr>
          <a:xfrm>
            <a:off x="5708175" y="2658100"/>
            <a:ext cx="12858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ideal-cs5604f16</a:t>
            </a:r>
          </a:p>
        </p:txBody>
      </p:sp>
      <p:sp>
        <p:nvSpPr>
          <p:cNvPr id="322" name="Shape 322"/>
          <p:cNvSpPr txBox="1"/>
          <p:nvPr/>
        </p:nvSpPr>
        <p:spPr>
          <a:xfrm>
            <a:off x="4514575" y="4505950"/>
            <a:ext cx="15231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Cluster Servers</a:t>
            </a:r>
          </a:p>
        </p:txBody>
      </p:sp>
      <p:sp>
        <p:nvSpPr>
          <p:cNvPr id="323" name="Shape 323"/>
          <p:cNvSpPr/>
          <p:nvPr/>
        </p:nvSpPr>
        <p:spPr>
          <a:xfrm>
            <a:off x="4970089" y="2074025"/>
            <a:ext cx="911400" cy="75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4" name="Shape 324"/>
          <p:cNvSpPr/>
          <p:nvPr/>
        </p:nvSpPr>
        <p:spPr>
          <a:xfrm>
            <a:off x="2076325" y="1420425"/>
            <a:ext cx="269700" cy="392400"/>
          </a:xfrm>
          <a:prstGeom prst="can">
            <a:avLst>
              <a:gd name="adj" fmla="val 25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5" name="Shape 325"/>
          <p:cNvSpPr txBox="1"/>
          <p:nvPr/>
        </p:nvSpPr>
        <p:spPr>
          <a:xfrm>
            <a:off x="6609275" y="1450275"/>
            <a:ext cx="806100" cy="33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HDFS</a:t>
            </a:r>
          </a:p>
        </p:txBody>
      </p:sp>
      <p:sp>
        <p:nvSpPr>
          <p:cNvPr id="326" name="Shape 326"/>
          <p:cNvSpPr/>
          <p:nvPr/>
        </p:nvSpPr>
        <p:spPr>
          <a:xfrm rot="-1569021">
            <a:off x="4902672" y="2392907"/>
            <a:ext cx="1038054" cy="7553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27" name="Shape 327"/>
          <p:cNvCxnSpPr>
            <a:endCxn id="305" idx="2"/>
          </p:cNvCxnSpPr>
          <p:nvPr/>
        </p:nvCxnSpPr>
        <p:spPr>
          <a:xfrm rot="10800000">
            <a:off x="6039273" y="2301263"/>
            <a:ext cx="600" cy="489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328" name="Shape 328"/>
          <p:cNvSpPr txBox="1"/>
          <p:nvPr/>
        </p:nvSpPr>
        <p:spPr>
          <a:xfrm>
            <a:off x="4923137" y="1580725"/>
            <a:ext cx="11421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Processing Pipeline</a:t>
            </a:r>
          </a:p>
        </p:txBody>
      </p:sp>
      <p:sp>
        <p:nvSpPr>
          <p:cNvPr id="329" name="Shape 329"/>
          <p:cNvSpPr txBox="1"/>
          <p:nvPr/>
        </p:nvSpPr>
        <p:spPr>
          <a:xfrm>
            <a:off x="4727125" y="2181425"/>
            <a:ext cx="1664400" cy="584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2) New data processed and merged into HBase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/>
          <p:nvPr/>
        </p:nvSpPr>
        <p:spPr>
          <a:xfrm>
            <a:off x="6051225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5" name="Shape 335"/>
          <p:cNvSpPr/>
          <p:nvPr/>
        </p:nvSpPr>
        <p:spPr>
          <a:xfrm>
            <a:off x="4531772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6" name="Shape 336"/>
          <p:cNvSpPr/>
          <p:nvPr/>
        </p:nvSpPr>
        <p:spPr>
          <a:xfrm>
            <a:off x="3008792" y="1380673"/>
            <a:ext cx="1413600" cy="31098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7" name="Shape 337"/>
          <p:cNvSpPr/>
          <p:nvPr/>
        </p:nvSpPr>
        <p:spPr>
          <a:xfrm>
            <a:off x="2634525" y="1325099"/>
            <a:ext cx="5631011" cy="2070144"/>
          </a:xfrm>
          <a:prstGeom prst="cloud">
            <a:avLst/>
          </a:prstGeom>
          <a:solidFill>
            <a:srgbClr val="E6913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8" name="Shape 338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Tweet Loading Pipeline</a:t>
            </a:r>
          </a:p>
          <a:p>
            <a:pPr lvl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39" name="Shape 339"/>
          <p:cNvSpPr/>
          <p:nvPr/>
        </p:nvSpPr>
        <p:spPr>
          <a:xfrm>
            <a:off x="1369825" y="1228273"/>
            <a:ext cx="1011600" cy="7767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MySQL Server</a:t>
            </a:r>
          </a:p>
        </p:txBody>
      </p:sp>
      <p:sp>
        <p:nvSpPr>
          <p:cNvPr id="340" name="Shape 340"/>
          <p:cNvSpPr/>
          <p:nvPr/>
        </p:nvSpPr>
        <p:spPr>
          <a:xfrm>
            <a:off x="4124631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1" name="Shape 341"/>
          <p:cNvSpPr/>
          <p:nvPr/>
        </p:nvSpPr>
        <p:spPr>
          <a:xfrm>
            <a:off x="4350275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2" name="Shape 342"/>
          <p:cNvSpPr/>
          <p:nvPr/>
        </p:nvSpPr>
        <p:spPr>
          <a:xfrm>
            <a:off x="4575919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3" name="Shape 343"/>
          <p:cNvSpPr/>
          <p:nvPr/>
        </p:nvSpPr>
        <p:spPr>
          <a:xfrm>
            <a:off x="4801564" y="2028726"/>
            <a:ext cx="151200" cy="1527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4" name="Shape 344"/>
          <p:cNvSpPr/>
          <p:nvPr/>
        </p:nvSpPr>
        <p:spPr>
          <a:xfrm>
            <a:off x="5764699" y="1844000"/>
            <a:ext cx="1568100" cy="5421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/>
              <a:t>HBase</a:t>
            </a:r>
          </a:p>
        </p:txBody>
      </p:sp>
      <p:sp>
        <p:nvSpPr>
          <p:cNvPr id="345" name="Shape 345"/>
          <p:cNvSpPr/>
          <p:nvPr/>
        </p:nvSpPr>
        <p:spPr>
          <a:xfrm>
            <a:off x="5862573" y="1908863"/>
            <a:ext cx="353400" cy="392400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6" name="Shape 346"/>
          <p:cNvSpPr/>
          <p:nvPr/>
        </p:nvSpPr>
        <p:spPr>
          <a:xfrm>
            <a:off x="6336886" y="1908863"/>
            <a:ext cx="353400" cy="392400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47" name="Shape 347"/>
          <p:cNvCxnSpPr>
            <a:stCxn id="339" idx="3"/>
            <a:endCxn id="340" idx="0"/>
          </p:cNvCxnSpPr>
          <p:nvPr/>
        </p:nvCxnSpPr>
        <p:spPr>
          <a:xfrm>
            <a:off x="2381425" y="1616623"/>
            <a:ext cx="18189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48" name="Shape 348"/>
          <p:cNvCxnSpPr>
            <a:stCxn id="339" idx="3"/>
            <a:endCxn id="341" idx="0"/>
          </p:cNvCxnSpPr>
          <p:nvPr/>
        </p:nvCxnSpPr>
        <p:spPr>
          <a:xfrm>
            <a:off x="2381425" y="1616623"/>
            <a:ext cx="20445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49" name="Shape 349"/>
          <p:cNvCxnSpPr>
            <a:stCxn id="339" idx="3"/>
            <a:endCxn id="342" idx="0"/>
          </p:cNvCxnSpPr>
          <p:nvPr/>
        </p:nvCxnSpPr>
        <p:spPr>
          <a:xfrm>
            <a:off x="2381425" y="1616623"/>
            <a:ext cx="22701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50" name="Shape 350"/>
          <p:cNvCxnSpPr>
            <a:stCxn id="339" idx="3"/>
            <a:endCxn id="343" idx="0"/>
          </p:cNvCxnSpPr>
          <p:nvPr/>
        </p:nvCxnSpPr>
        <p:spPr>
          <a:xfrm>
            <a:off x="2381425" y="1616623"/>
            <a:ext cx="2495700" cy="412199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51" name="Shape 351"/>
          <p:cNvSpPr/>
          <p:nvPr/>
        </p:nvSpPr>
        <p:spPr>
          <a:xfrm>
            <a:off x="4124631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2" name="Shape 352"/>
          <p:cNvSpPr/>
          <p:nvPr/>
        </p:nvSpPr>
        <p:spPr>
          <a:xfrm>
            <a:off x="4350275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3" name="Shape 353"/>
          <p:cNvSpPr/>
          <p:nvPr/>
        </p:nvSpPr>
        <p:spPr>
          <a:xfrm>
            <a:off x="4575919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4" name="Shape 354"/>
          <p:cNvSpPr/>
          <p:nvPr/>
        </p:nvSpPr>
        <p:spPr>
          <a:xfrm>
            <a:off x="4801564" y="2586726"/>
            <a:ext cx="151200" cy="1527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5" name="Shape 355"/>
          <p:cNvSpPr/>
          <p:nvPr/>
        </p:nvSpPr>
        <p:spPr>
          <a:xfrm>
            <a:off x="415477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6" name="Shape 356"/>
          <p:cNvSpPr/>
          <p:nvPr/>
        </p:nvSpPr>
        <p:spPr>
          <a:xfrm>
            <a:off x="438042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7" name="Shape 357"/>
          <p:cNvSpPr/>
          <p:nvPr/>
        </p:nvSpPr>
        <p:spPr>
          <a:xfrm>
            <a:off x="4606075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8" name="Shape 358"/>
          <p:cNvSpPr/>
          <p:nvPr/>
        </p:nvSpPr>
        <p:spPr>
          <a:xfrm>
            <a:off x="4831712" y="2181425"/>
            <a:ext cx="90900" cy="423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9" name="Shape 359"/>
          <p:cNvSpPr txBox="1"/>
          <p:nvPr/>
        </p:nvSpPr>
        <p:spPr>
          <a:xfrm>
            <a:off x="2948600" y="1844009"/>
            <a:ext cx="1285800" cy="54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Temporary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100"/>
              <a:t>Collection Avros</a:t>
            </a:r>
          </a:p>
        </p:txBody>
      </p:sp>
      <p:sp>
        <p:nvSpPr>
          <p:cNvPr id="360" name="Shape 360"/>
          <p:cNvSpPr txBox="1"/>
          <p:nvPr/>
        </p:nvSpPr>
        <p:spPr>
          <a:xfrm>
            <a:off x="3454075" y="2735725"/>
            <a:ext cx="2172900" cy="54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/>
              <a:t>Final Collection Archive Avros</a:t>
            </a:r>
          </a:p>
        </p:txBody>
      </p:sp>
      <p:sp>
        <p:nvSpPr>
          <p:cNvPr id="361" name="Shape 361"/>
          <p:cNvSpPr txBox="1"/>
          <p:nvPr/>
        </p:nvSpPr>
        <p:spPr>
          <a:xfrm>
            <a:off x="5708175" y="2658100"/>
            <a:ext cx="12858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ideal-cs5604f16</a:t>
            </a:r>
          </a:p>
        </p:txBody>
      </p:sp>
      <p:sp>
        <p:nvSpPr>
          <p:cNvPr id="362" name="Shape 362"/>
          <p:cNvSpPr txBox="1"/>
          <p:nvPr/>
        </p:nvSpPr>
        <p:spPr>
          <a:xfrm>
            <a:off x="4514575" y="4505950"/>
            <a:ext cx="15231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Cluster Servers</a:t>
            </a:r>
          </a:p>
        </p:txBody>
      </p:sp>
      <p:sp>
        <p:nvSpPr>
          <p:cNvPr id="363" name="Shape 363"/>
          <p:cNvSpPr/>
          <p:nvPr/>
        </p:nvSpPr>
        <p:spPr>
          <a:xfrm>
            <a:off x="4970089" y="2074025"/>
            <a:ext cx="911400" cy="75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4" name="Shape 364"/>
          <p:cNvSpPr/>
          <p:nvPr/>
        </p:nvSpPr>
        <p:spPr>
          <a:xfrm>
            <a:off x="2076325" y="1420425"/>
            <a:ext cx="269700" cy="392400"/>
          </a:xfrm>
          <a:prstGeom prst="can">
            <a:avLst>
              <a:gd name="adj" fmla="val 25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5" name="Shape 365"/>
          <p:cNvSpPr txBox="1"/>
          <p:nvPr/>
        </p:nvSpPr>
        <p:spPr>
          <a:xfrm>
            <a:off x="6609275" y="1450275"/>
            <a:ext cx="806100" cy="33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HDFS</a:t>
            </a:r>
          </a:p>
        </p:txBody>
      </p:sp>
      <p:cxnSp>
        <p:nvCxnSpPr>
          <p:cNvPr id="366" name="Shape 366"/>
          <p:cNvCxnSpPr>
            <a:endCxn id="345" idx="2"/>
          </p:cNvCxnSpPr>
          <p:nvPr/>
        </p:nvCxnSpPr>
        <p:spPr>
          <a:xfrm rot="10800000">
            <a:off x="6039273" y="2301263"/>
            <a:ext cx="600" cy="489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367" name="Shape 367"/>
          <p:cNvSpPr txBox="1"/>
          <p:nvPr/>
        </p:nvSpPr>
        <p:spPr>
          <a:xfrm>
            <a:off x="4923137" y="1580725"/>
            <a:ext cx="1142100" cy="4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Processing Pipeline</a:t>
            </a:r>
          </a:p>
        </p:txBody>
      </p:sp>
      <p:sp>
        <p:nvSpPr>
          <p:cNvPr id="368" name="Shape 368"/>
          <p:cNvSpPr txBox="1"/>
          <p:nvPr/>
        </p:nvSpPr>
        <p:spPr>
          <a:xfrm>
            <a:off x="3399000" y="2658100"/>
            <a:ext cx="2346000" cy="4749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3) Temporary Files Merged into Archive Files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>
            <a:spLocks noGrp="1"/>
          </p:cNvSpPr>
          <p:nvPr>
            <p:ph type="title"/>
          </p:nvPr>
        </p:nvSpPr>
        <p:spPr>
          <a:xfrm>
            <a:off x="311700" y="-8837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Tweet Processing Pipeline</a:t>
            </a:r>
          </a:p>
        </p:txBody>
      </p:sp>
      <p:sp>
        <p:nvSpPr>
          <p:cNvPr id="374" name="Shape 374"/>
          <p:cNvSpPr/>
          <p:nvPr/>
        </p:nvSpPr>
        <p:spPr>
          <a:xfrm>
            <a:off x="929175" y="1191300"/>
            <a:ext cx="1288200" cy="654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600"/>
              <a:t>Avro File</a:t>
            </a:r>
          </a:p>
        </p:txBody>
      </p:sp>
      <p:sp>
        <p:nvSpPr>
          <p:cNvPr id="375" name="Shape 375"/>
          <p:cNvSpPr/>
          <p:nvPr/>
        </p:nvSpPr>
        <p:spPr>
          <a:xfrm>
            <a:off x="335625" y="2128800"/>
            <a:ext cx="24753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Pig scripts to load basic tweet info, &amp; initialize various other columns to simplify later processing</a:t>
            </a:r>
          </a:p>
        </p:txBody>
      </p:sp>
      <p:sp>
        <p:nvSpPr>
          <p:cNvPr id="376" name="Shape 376"/>
          <p:cNvSpPr/>
          <p:nvPr/>
        </p:nvSpPr>
        <p:spPr>
          <a:xfrm>
            <a:off x="929175" y="3784500"/>
            <a:ext cx="1288200" cy="654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600"/>
              <a:t>HBase</a:t>
            </a:r>
          </a:p>
        </p:txBody>
      </p:sp>
      <p:sp>
        <p:nvSpPr>
          <p:cNvPr id="377" name="Shape 377"/>
          <p:cNvSpPr txBox="1"/>
          <p:nvPr/>
        </p:nvSpPr>
        <p:spPr>
          <a:xfrm>
            <a:off x="842625" y="669850"/>
            <a:ext cx="1354500" cy="57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1. Initial Read</a:t>
            </a:r>
          </a:p>
        </p:txBody>
      </p:sp>
      <p:sp>
        <p:nvSpPr>
          <p:cNvPr id="378" name="Shape 378"/>
          <p:cNvSpPr/>
          <p:nvPr/>
        </p:nvSpPr>
        <p:spPr>
          <a:xfrm>
            <a:off x="3985125" y="1191300"/>
            <a:ext cx="1288200" cy="654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HBase</a:t>
            </a:r>
          </a:p>
        </p:txBody>
      </p:sp>
      <p:sp>
        <p:nvSpPr>
          <p:cNvPr id="379" name="Shape 379"/>
          <p:cNvSpPr/>
          <p:nvPr/>
        </p:nvSpPr>
        <p:spPr>
          <a:xfrm>
            <a:off x="3391575" y="2128800"/>
            <a:ext cx="24753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Java for Stanford Named Entity Recognition &amp; lemmatization</a:t>
            </a:r>
          </a:p>
        </p:txBody>
      </p:sp>
      <p:sp>
        <p:nvSpPr>
          <p:cNvPr id="380" name="Shape 380"/>
          <p:cNvSpPr/>
          <p:nvPr/>
        </p:nvSpPr>
        <p:spPr>
          <a:xfrm>
            <a:off x="3985125" y="3784500"/>
            <a:ext cx="1288200" cy="654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HBase</a:t>
            </a:r>
          </a:p>
        </p:txBody>
      </p:sp>
      <p:sp>
        <p:nvSpPr>
          <p:cNvPr id="381" name="Shape 381"/>
          <p:cNvSpPr txBox="1"/>
          <p:nvPr/>
        </p:nvSpPr>
        <p:spPr>
          <a:xfrm>
            <a:off x="3891675" y="669850"/>
            <a:ext cx="1475100" cy="57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2. Stanford NLP</a:t>
            </a:r>
          </a:p>
        </p:txBody>
      </p:sp>
      <p:sp>
        <p:nvSpPr>
          <p:cNvPr id="382" name="Shape 382"/>
          <p:cNvSpPr/>
          <p:nvPr/>
        </p:nvSpPr>
        <p:spPr>
          <a:xfrm>
            <a:off x="6991125" y="1192800"/>
            <a:ext cx="1288200" cy="654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HBase</a:t>
            </a:r>
          </a:p>
        </p:txBody>
      </p:sp>
      <p:sp>
        <p:nvSpPr>
          <p:cNvPr id="383" name="Shape 383"/>
          <p:cNvSpPr/>
          <p:nvPr/>
        </p:nvSpPr>
        <p:spPr>
          <a:xfrm>
            <a:off x="6360975" y="2128800"/>
            <a:ext cx="24753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Pig + Python for Remaining “clean-tweet” Column Family</a:t>
            </a:r>
          </a:p>
        </p:txBody>
      </p:sp>
      <p:sp>
        <p:nvSpPr>
          <p:cNvPr id="384" name="Shape 384"/>
          <p:cNvSpPr/>
          <p:nvPr/>
        </p:nvSpPr>
        <p:spPr>
          <a:xfrm>
            <a:off x="6991125" y="3768300"/>
            <a:ext cx="1288200" cy="654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HBase</a:t>
            </a:r>
          </a:p>
        </p:txBody>
      </p:sp>
      <p:sp>
        <p:nvSpPr>
          <p:cNvPr id="385" name="Shape 385"/>
          <p:cNvSpPr txBox="1"/>
          <p:nvPr/>
        </p:nvSpPr>
        <p:spPr>
          <a:xfrm>
            <a:off x="6801525" y="669850"/>
            <a:ext cx="1667400" cy="57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3. Final Cleaning</a:t>
            </a:r>
          </a:p>
        </p:txBody>
      </p:sp>
      <p:sp>
        <p:nvSpPr>
          <p:cNvPr id="386" name="Shape 386"/>
          <p:cNvSpPr/>
          <p:nvPr/>
        </p:nvSpPr>
        <p:spPr>
          <a:xfrm>
            <a:off x="1484925" y="1845900"/>
            <a:ext cx="176700" cy="282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7" name="Shape 387"/>
          <p:cNvSpPr/>
          <p:nvPr/>
        </p:nvSpPr>
        <p:spPr>
          <a:xfrm>
            <a:off x="1484925" y="3485400"/>
            <a:ext cx="176700" cy="282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8" name="Shape 388"/>
          <p:cNvSpPr/>
          <p:nvPr/>
        </p:nvSpPr>
        <p:spPr>
          <a:xfrm>
            <a:off x="4540875" y="1845900"/>
            <a:ext cx="176700" cy="282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9" name="Shape 389"/>
          <p:cNvSpPr/>
          <p:nvPr/>
        </p:nvSpPr>
        <p:spPr>
          <a:xfrm>
            <a:off x="4540875" y="3485400"/>
            <a:ext cx="176700" cy="282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0" name="Shape 390"/>
          <p:cNvSpPr/>
          <p:nvPr/>
        </p:nvSpPr>
        <p:spPr>
          <a:xfrm>
            <a:off x="7546875" y="1845900"/>
            <a:ext cx="176700" cy="282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1" name="Shape 391"/>
          <p:cNvSpPr/>
          <p:nvPr/>
        </p:nvSpPr>
        <p:spPr>
          <a:xfrm>
            <a:off x="7546875" y="3485400"/>
            <a:ext cx="176700" cy="282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Running Time Test</a:t>
            </a:r>
          </a:p>
        </p:txBody>
      </p:sp>
      <p:sp>
        <p:nvSpPr>
          <p:cNvPr id="397" name="Shape 397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83637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rgbClr val="000000"/>
                </a:solidFill>
              </a:rPr>
              <a:t>Collection</a:t>
            </a:r>
            <a:r>
              <a:rPr lang="en" dirty="0">
                <a:solidFill>
                  <a:srgbClr val="000000"/>
                </a:solidFill>
              </a:rPr>
              <a:t>: 312 (Water Main Break)</a:t>
            </a:r>
          </a:p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rgbClr val="000000"/>
                </a:solidFill>
              </a:rPr>
              <a:t>Number of Tweets: </a:t>
            </a:r>
            <a:r>
              <a:rPr lang="en" dirty="0">
                <a:solidFill>
                  <a:srgbClr val="000000"/>
                </a:solidFill>
              </a:rPr>
              <a:t>155657</a:t>
            </a:r>
          </a:p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rgbClr val="000000"/>
                </a:solidFill>
              </a:rPr>
              <a:t>Initial Read: </a:t>
            </a:r>
            <a:r>
              <a:rPr lang="en" dirty="0">
                <a:solidFill>
                  <a:srgbClr val="000000"/>
                </a:solidFill>
              </a:rPr>
              <a:t>~ 2 minutes</a:t>
            </a:r>
          </a:p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rgbClr val="000000"/>
                </a:solidFill>
              </a:rPr>
              <a:t>Lemmatization:</a:t>
            </a:r>
            <a:r>
              <a:rPr lang="en" dirty="0">
                <a:solidFill>
                  <a:srgbClr val="000000"/>
                </a:solidFill>
              </a:rPr>
              <a:t> ~33 minutes</a:t>
            </a:r>
          </a:p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rgbClr val="000000"/>
                </a:solidFill>
              </a:rPr>
              <a:t>Cleaning Step:</a:t>
            </a:r>
            <a:r>
              <a:rPr lang="en" dirty="0">
                <a:solidFill>
                  <a:srgbClr val="000000"/>
                </a:solidFill>
              </a:rPr>
              <a:t> ~27 minutes</a:t>
            </a:r>
          </a:p>
          <a:p>
            <a:pPr lvl="0">
              <a:spcBef>
                <a:spcPts val="0"/>
              </a:spcBef>
              <a:buNone/>
            </a:pPr>
            <a:r>
              <a:rPr lang="en" dirty="0">
                <a:solidFill>
                  <a:srgbClr val="000000"/>
                </a:solidFill>
              </a:rPr>
              <a:t>---------------------------</a:t>
            </a:r>
          </a:p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rgbClr val="000000"/>
                </a:solidFill>
              </a:rPr>
              <a:t>Total time:</a:t>
            </a:r>
            <a:r>
              <a:rPr lang="en" dirty="0">
                <a:solidFill>
                  <a:srgbClr val="000000"/>
                </a:solidFill>
              </a:rPr>
              <a:t> 1 hour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 txBox="1">
            <a:spLocks noGrp="1"/>
          </p:cNvSpPr>
          <p:nvPr>
            <p:ph type="title"/>
          </p:nvPr>
        </p:nvSpPr>
        <p:spPr>
          <a:xfrm>
            <a:off x="267650" y="64025"/>
            <a:ext cx="86124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Asynchronous Updates</a:t>
            </a:r>
          </a:p>
        </p:txBody>
      </p:sp>
      <p:sp>
        <p:nvSpPr>
          <p:cNvPr id="403" name="Shape 403"/>
          <p:cNvSpPr txBox="1">
            <a:spLocks noGrp="1"/>
          </p:cNvSpPr>
          <p:nvPr>
            <p:ph type="body" idx="1"/>
          </p:nvPr>
        </p:nvSpPr>
        <p:spPr>
          <a:xfrm>
            <a:off x="311699" y="1266175"/>
            <a:ext cx="5700973" cy="34210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</a:pPr>
            <a:r>
              <a:rPr lang="en" sz="1800" dirty="0">
                <a:solidFill>
                  <a:srgbClr val="000000"/>
                </a:solidFill>
              </a:rPr>
              <a:t>Two clean-tweet columns are better suited for asynchronous updates: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URL Extraction (Twitter has best information on URLs in tweets, rate-limited)</a:t>
            </a:r>
          </a:p>
          <a:p>
            <a:pPr marL="457200" lvl="0" indent="-342900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Google Geolocation (rate-limited)</a:t>
            </a:r>
          </a:p>
        </p:txBody>
      </p:sp>
      <p:sp>
        <p:nvSpPr>
          <p:cNvPr id="9" name="Shape 374"/>
          <p:cNvSpPr/>
          <p:nvPr/>
        </p:nvSpPr>
        <p:spPr>
          <a:xfrm>
            <a:off x="6998300" y="1178144"/>
            <a:ext cx="1288200" cy="654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600" dirty="0" smtClean="0"/>
              <a:t>HBase</a:t>
            </a:r>
            <a:endParaRPr lang="en" sz="1600" dirty="0"/>
          </a:p>
        </p:txBody>
      </p:sp>
      <p:sp>
        <p:nvSpPr>
          <p:cNvPr id="10" name="Shape 375"/>
          <p:cNvSpPr/>
          <p:nvPr/>
        </p:nvSpPr>
        <p:spPr>
          <a:xfrm>
            <a:off x="6404750" y="2115644"/>
            <a:ext cx="24753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en-US" sz="1600" dirty="0"/>
              <a:t>Scan for rows with API-dependent columns not yet populated, make API calls to gather data, and augment those rows</a:t>
            </a:r>
            <a:endParaRPr lang="en-US" sz="1600" dirty="0">
              <a:effectLst/>
            </a:endParaRPr>
          </a:p>
        </p:txBody>
      </p:sp>
      <p:sp>
        <p:nvSpPr>
          <p:cNvPr id="11" name="Shape 376"/>
          <p:cNvSpPr/>
          <p:nvPr/>
        </p:nvSpPr>
        <p:spPr>
          <a:xfrm>
            <a:off x="6998300" y="3771344"/>
            <a:ext cx="1288200" cy="654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600" dirty="0"/>
              <a:t>HBase</a:t>
            </a:r>
          </a:p>
        </p:txBody>
      </p:sp>
      <p:sp>
        <p:nvSpPr>
          <p:cNvPr id="12" name="Shape 386"/>
          <p:cNvSpPr/>
          <p:nvPr/>
        </p:nvSpPr>
        <p:spPr>
          <a:xfrm>
            <a:off x="7563383" y="1832744"/>
            <a:ext cx="176700" cy="282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387"/>
          <p:cNvSpPr/>
          <p:nvPr/>
        </p:nvSpPr>
        <p:spPr>
          <a:xfrm>
            <a:off x="7563383" y="3470830"/>
            <a:ext cx="176700" cy="282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 txBox="1">
            <a:spLocks noGrp="1"/>
          </p:cNvSpPr>
          <p:nvPr>
            <p:ph type="ctrTitle"/>
          </p:nvPr>
        </p:nvSpPr>
        <p:spPr>
          <a:xfrm>
            <a:off x="1004150" y="1827964"/>
            <a:ext cx="7136700" cy="1022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Social Network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685150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Additions regarding tweet updates</a:t>
            </a:r>
          </a:p>
        </p:txBody>
      </p:sp>
      <p:graphicFrame>
        <p:nvGraphicFramePr>
          <p:cNvPr id="75" name="Shape 75"/>
          <p:cNvGraphicFramePr/>
          <p:nvPr>
            <p:extLst>
              <p:ext uri="{D42A27DB-BD31-4B8C-83A1-F6EECF244321}">
                <p14:modId xmlns:p14="http://schemas.microsoft.com/office/powerpoint/2010/main" val="155910610"/>
              </p:ext>
            </p:extLst>
          </p:nvPr>
        </p:nvGraphicFramePr>
        <p:xfrm>
          <a:off x="230550" y="2328075"/>
          <a:ext cx="8682900" cy="1371510"/>
        </p:xfrm>
        <a:graphic>
          <a:graphicData uri="http://schemas.openxmlformats.org/drawingml/2006/table">
            <a:tbl>
              <a:tblPr>
                <a:noFill/>
                <a:tableStyleId>{5CB37896-7FAC-4D6C-B784-F618561FD0AE}</a:tableStyleId>
              </a:tblPr>
              <a:tblGrid>
                <a:gridCol w="2170725"/>
                <a:gridCol w="2170725"/>
                <a:gridCol w="2170725"/>
                <a:gridCol w="2170725"/>
              </a:tblGrid>
              <a:tr h="381000">
                <a:tc gridSpan="2"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000000"/>
                          </a:solidFill>
                        </a:rPr>
                        <a:t>Before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000000"/>
                          </a:solidFill>
                        </a:rPr>
                        <a:t>Now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rgbClr val="000000"/>
                          </a:solidFill>
                        </a:rPr>
                        <a:t>MySQL to HDFS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000000"/>
                          </a:solidFill>
                        </a:rPr>
                        <a:t>Mode of transfer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000000"/>
                          </a:solidFill>
                        </a:rPr>
                        <a:t>Batch mode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000000"/>
                          </a:solidFill>
                        </a:rPr>
                        <a:t>Incremental update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000000"/>
                          </a:solidFill>
                        </a:rPr>
                        <a:t>HDFS to HBase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000000"/>
                          </a:solidFill>
                        </a:rPr>
                        <a:t>Batch mode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rgbClr val="000000"/>
                          </a:solidFill>
                        </a:rPr>
                        <a:t>Incremental update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 txBox="1">
            <a:spLocks noGrp="1"/>
          </p:cNvSpPr>
          <p:nvPr>
            <p:ph type="body" idx="1"/>
          </p:nvPr>
        </p:nvSpPr>
        <p:spPr>
          <a:xfrm>
            <a:off x="1536800" y="4593750"/>
            <a:ext cx="6668700" cy="45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000000"/>
                </a:solidFill>
              </a:rPr>
              <a:t>Build a social network based on the tweet collection</a:t>
            </a:r>
          </a:p>
        </p:txBody>
      </p:sp>
      <p:pic>
        <p:nvPicPr>
          <p:cNvPr id="419" name="Shape 4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1375" y="120975"/>
            <a:ext cx="6448108" cy="4441351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20" name="Shape 420"/>
          <p:cNvSpPr txBox="1"/>
          <p:nvPr/>
        </p:nvSpPr>
        <p:spPr>
          <a:xfrm>
            <a:off x="-136175" y="4913050"/>
            <a:ext cx="6033899" cy="70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1" name="Shape 421"/>
          <p:cNvSpPr txBox="1"/>
          <p:nvPr/>
        </p:nvSpPr>
        <p:spPr>
          <a:xfrm>
            <a:off x="7226275" y="4915900"/>
            <a:ext cx="2000700" cy="30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900"/>
              <a:t>Credit: http://www.touchgraph.com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 txBox="1">
            <a:spLocks noGrp="1"/>
          </p:cNvSpPr>
          <p:nvPr>
            <p:ph type="title"/>
          </p:nvPr>
        </p:nvSpPr>
        <p:spPr>
          <a:xfrm>
            <a:off x="311700" y="-1217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Objective</a:t>
            </a:r>
          </a:p>
        </p:txBody>
      </p:sp>
      <p:sp>
        <p:nvSpPr>
          <p:cNvPr id="427" name="Shape 427"/>
          <p:cNvSpPr txBox="1">
            <a:spLocks noGrp="1"/>
          </p:cNvSpPr>
          <p:nvPr>
            <p:ph type="body" idx="1"/>
          </p:nvPr>
        </p:nvSpPr>
        <p:spPr>
          <a:xfrm>
            <a:off x="1233400" y="4485300"/>
            <a:ext cx="7086600" cy="58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en" sz="1800" b="1">
                <a:solidFill>
                  <a:srgbClr val="000000"/>
                </a:solidFill>
              </a:rPr>
              <a:t>Rank the nodes for social network based recommendations</a:t>
            </a:r>
          </a:p>
        </p:txBody>
      </p:sp>
      <p:sp>
        <p:nvSpPr>
          <p:cNvPr id="428" name="Shape 428"/>
          <p:cNvSpPr txBox="1"/>
          <p:nvPr/>
        </p:nvSpPr>
        <p:spPr>
          <a:xfrm>
            <a:off x="3219875" y="4915900"/>
            <a:ext cx="5993400" cy="30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00"/>
              <a:t>Credit: http://thenextweb.com/twitter/2014/05/09/twitter-updates-web-layout-third-column-content-recommendation/</a:t>
            </a:r>
          </a:p>
        </p:txBody>
      </p:sp>
      <p:pic>
        <p:nvPicPr>
          <p:cNvPr id="429" name="Shape 4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771425"/>
            <a:ext cx="7376397" cy="36376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 txBox="1">
            <a:spLocks noGrp="1"/>
          </p:cNvSpPr>
          <p:nvPr>
            <p:ph type="title"/>
          </p:nvPr>
        </p:nvSpPr>
        <p:spPr>
          <a:xfrm>
            <a:off x="311700" y="-1217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Objective</a:t>
            </a:r>
          </a:p>
        </p:txBody>
      </p:sp>
      <p:sp>
        <p:nvSpPr>
          <p:cNvPr id="435" name="Shape 435"/>
          <p:cNvSpPr txBox="1">
            <a:spLocks noGrp="1"/>
          </p:cNvSpPr>
          <p:nvPr>
            <p:ph type="body" idx="1"/>
          </p:nvPr>
        </p:nvSpPr>
        <p:spPr>
          <a:xfrm>
            <a:off x="1233400" y="4485300"/>
            <a:ext cx="7086600" cy="58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en" sz="1800" b="1">
                <a:solidFill>
                  <a:srgbClr val="000000"/>
                </a:solidFill>
              </a:rPr>
              <a:t>Rank the nodes for social network based recommendations</a:t>
            </a:r>
          </a:p>
        </p:txBody>
      </p:sp>
      <p:sp>
        <p:nvSpPr>
          <p:cNvPr id="436" name="Shape 436"/>
          <p:cNvSpPr txBox="1"/>
          <p:nvPr/>
        </p:nvSpPr>
        <p:spPr>
          <a:xfrm>
            <a:off x="3219875" y="4915900"/>
            <a:ext cx="5993400" cy="30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00"/>
              <a:t>Credit: http://thenextweb.com/twitter/2014/05/09/twitter-updates-web-layout-third-column-content-recommendation/</a:t>
            </a:r>
          </a:p>
        </p:txBody>
      </p:sp>
      <p:pic>
        <p:nvPicPr>
          <p:cNvPr id="437" name="Shape 4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771425"/>
            <a:ext cx="7376397" cy="36376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38" name="Shape 438"/>
          <p:cNvSpPr/>
          <p:nvPr/>
        </p:nvSpPr>
        <p:spPr>
          <a:xfrm>
            <a:off x="948650" y="2671275"/>
            <a:ext cx="1764600" cy="1686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39" name="Shape 439"/>
          <p:cNvSpPr/>
          <p:nvPr/>
        </p:nvSpPr>
        <p:spPr>
          <a:xfrm>
            <a:off x="0" y="1953400"/>
            <a:ext cx="1068600" cy="707400"/>
          </a:xfrm>
          <a:prstGeom prst="cloudCallout">
            <a:avLst>
              <a:gd name="adj1" fmla="val 33326"/>
              <a:gd name="adj2" fmla="val 60365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Hot topics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hape 444"/>
          <p:cNvSpPr txBox="1">
            <a:spLocks noGrp="1"/>
          </p:cNvSpPr>
          <p:nvPr>
            <p:ph type="title"/>
          </p:nvPr>
        </p:nvSpPr>
        <p:spPr>
          <a:xfrm>
            <a:off x="311700" y="-1217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Objective</a:t>
            </a:r>
          </a:p>
        </p:txBody>
      </p:sp>
      <p:sp>
        <p:nvSpPr>
          <p:cNvPr id="445" name="Shape 445"/>
          <p:cNvSpPr txBox="1">
            <a:spLocks noGrp="1"/>
          </p:cNvSpPr>
          <p:nvPr>
            <p:ph type="body" idx="1"/>
          </p:nvPr>
        </p:nvSpPr>
        <p:spPr>
          <a:xfrm>
            <a:off x="1233400" y="4485300"/>
            <a:ext cx="7086600" cy="58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en" sz="1800" b="1">
                <a:solidFill>
                  <a:srgbClr val="000000"/>
                </a:solidFill>
              </a:rPr>
              <a:t>Rank the nodes for social network based recommendations</a:t>
            </a:r>
          </a:p>
        </p:txBody>
      </p:sp>
      <p:sp>
        <p:nvSpPr>
          <p:cNvPr id="446" name="Shape 446"/>
          <p:cNvSpPr txBox="1"/>
          <p:nvPr/>
        </p:nvSpPr>
        <p:spPr>
          <a:xfrm>
            <a:off x="3219875" y="4915900"/>
            <a:ext cx="5993400" cy="30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00"/>
              <a:t>Credit: http://thenextweb.com/twitter/2014/05/09/twitter-updates-web-layout-third-column-content-recommendation/</a:t>
            </a:r>
          </a:p>
        </p:txBody>
      </p:sp>
      <p:pic>
        <p:nvPicPr>
          <p:cNvPr id="447" name="Shape 4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771425"/>
            <a:ext cx="7376397" cy="36376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48" name="Shape 448"/>
          <p:cNvSpPr/>
          <p:nvPr/>
        </p:nvSpPr>
        <p:spPr>
          <a:xfrm>
            <a:off x="948650" y="2671275"/>
            <a:ext cx="1764600" cy="1686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9" name="Shape 449"/>
          <p:cNvSpPr/>
          <p:nvPr/>
        </p:nvSpPr>
        <p:spPr>
          <a:xfrm>
            <a:off x="6343450" y="1084725"/>
            <a:ext cx="1722600" cy="1492200"/>
          </a:xfrm>
          <a:prstGeom prst="rect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0" name="Shape 450"/>
          <p:cNvSpPr/>
          <p:nvPr/>
        </p:nvSpPr>
        <p:spPr>
          <a:xfrm>
            <a:off x="7749050" y="119950"/>
            <a:ext cx="1318800" cy="812400"/>
          </a:xfrm>
          <a:prstGeom prst="cloudCallout">
            <a:avLst>
              <a:gd name="adj1" fmla="val -21982"/>
              <a:gd name="adj2" fmla="val 73206"/>
            </a:avLst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Popular people</a:t>
            </a:r>
          </a:p>
        </p:txBody>
      </p:sp>
      <p:sp>
        <p:nvSpPr>
          <p:cNvPr id="451" name="Shape 451"/>
          <p:cNvSpPr/>
          <p:nvPr/>
        </p:nvSpPr>
        <p:spPr>
          <a:xfrm>
            <a:off x="0" y="1953400"/>
            <a:ext cx="1068600" cy="707400"/>
          </a:xfrm>
          <a:prstGeom prst="cloudCallout">
            <a:avLst>
              <a:gd name="adj1" fmla="val 33326"/>
              <a:gd name="adj2" fmla="val 60365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Hot topics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Pipeline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13" y="1515510"/>
            <a:ext cx="8212973" cy="254597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Shape 492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Previous work</a:t>
            </a:r>
          </a:p>
        </p:txBody>
      </p:sp>
      <p:sp>
        <p:nvSpPr>
          <p:cNvPr id="493" name="Shape 493"/>
          <p:cNvSpPr txBox="1">
            <a:spLocks noGrp="1"/>
          </p:cNvSpPr>
          <p:nvPr>
            <p:ph type="body" idx="1"/>
          </p:nvPr>
        </p:nvSpPr>
        <p:spPr>
          <a:xfrm>
            <a:off x="311700" y="1494775"/>
            <a:ext cx="7982100" cy="2857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The S16 team built a social network G(V, E) where: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Nodes (V): Users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Edges (E): Edges between users according to RTs and mentions (@)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Importance factor (IP): For edges (count)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Shape 49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Nodes</a:t>
            </a:r>
          </a:p>
        </p:txBody>
      </p:sp>
      <p:pic>
        <p:nvPicPr>
          <p:cNvPr id="499" name="Shape 4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8775" y="1288193"/>
            <a:ext cx="4734000" cy="3550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Shape 5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600" y="1702900"/>
            <a:ext cx="3514049" cy="2623174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" name="Frame 1"/>
          <p:cNvSpPr/>
          <p:nvPr/>
        </p:nvSpPr>
        <p:spPr>
          <a:xfrm>
            <a:off x="4473324" y="1388046"/>
            <a:ext cx="4157559" cy="3450652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Shape 50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Edges</a:t>
            </a:r>
          </a:p>
        </p:txBody>
      </p:sp>
      <p:pic>
        <p:nvPicPr>
          <p:cNvPr id="506" name="Shape 5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199" y="1527250"/>
            <a:ext cx="8651300" cy="2920074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Shape 5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Importance Factor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09" y="1270149"/>
            <a:ext cx="7553381" cy="374274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Visualization</a:t>
            </a:r>
          </a:p>
        </p:txBody>
      </p:sp>
      <p:sp>
        <p:nvSpPr>
          <p:cNvPr id="490" name="Shape 490"/>
          <p:cNvSpPr txBox="1">
            <a:spLocks noGrp="1"/>
          </p:cNvSpPr>
          <p:nvPr>
            <p:ph type="body" idx="1"/>
          </p:nvPr>
        </p:nvSpPr>
        <p:spPr>
          <a:xfrm>
            <a:off x="311700" y="1113775"/>
            <a:ext cx="4483200" cy="384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Tools</a:t>
            </a:r>
          </a:p>
          <a:p>
            <a:pPr marL="914400" lvl="1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Python (NetworkX)</a:t>
            </a:r>
          </a:p>
          <a:p>
            <a:pPr marL="285750" lvl="0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endParaRPr sz="1600" dirty="0">
              <a:solidFill>
                <a:srgbClr val="000000"/>
              </a:solidFill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sz="2200" dirty="0">
              <a:solidFill>
                <a:srgbClr val="000000"/>
              </a:solidFill>
            </a:endParaRPr>
          </a:p>
          <a:p>
            <a:pPr marL="457200" lvl="0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Statistics</a:t>
            </a:r>
          </a:p>
          <a:p>
            <a:pPr marL="914400" lvl="1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Number of tweets: 300 </a:t>
            </a:r>
          </a:p>
          <a:p>
            <a:pPr marL="1371600" lvl="2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Collection z_3</a:t>
            </a:r>
          </a:p>
          <a:p>
            <a:pPr marL="914400" lvl="1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Twitter API imposes size constraints </a:t>
            </a:r>
          </a:p>
          <a:p>
            <a:pPr marL="1371600" lvl="2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(180 queries every 15 minutes</a:t>
            </a:r>
            <a:r>
              <a:rPr lang="en" sz="16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491" name="Shape 491"/>
          <p:cNvSpPr txBox="1">
            <a:spLocks noGrp="1"/>
          </p:cNvSpPr>
          <p:nvPr>
            <p:ph type="body" idx="1"/>
          </p:nvPr>
        </p:nvSpPr>
        <p:spPr>
          <a:xfrm>
            <a:off x="4660800" y="1113775"/>
            <a:ext cx="4483200" cy="384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Nodes</a:t>
            </a:r>
          </a:p>
          <a:p>
            <a:pPr marL="914400" lvl="1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300 tweet nodes</a:t>
            </a:r>
          </a:p>
          <a:p>
            <a:pPr marL="914400" lvl="1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158 user nodes</a:t>
            </a:r>
          </a:p>
          <a:p>
            <a:pPr marL="914400" lvl="1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110 URL nodes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1600" dirty="0">
              <a:solidFill>
                <a:srgbClr val="000000"/>
              </a:solidFill>
            </a:endParaRPr>
          </a:p>
          <a:p>
            <a:pPr marL="457200" lvl="0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Edges</a:t>
            </a:r>
          </a:p>
          <a:p>
            <a:pPr marL="914400" lvl="1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73 user-user edges</a:t>
            </a:r>
          </a:p>
          <a:p>
            <a:pPr marL="914400" lvl="1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54 tweet-tweet edges</a:t>
            </a:r>
          </a:p>
          <a:p>
            <a:pPr marL="914400" lvl="1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300 user-tweet edges</a:t>
            </a:r>
          </a:p>
          <a:p>
            <a:pPr marL="914400" lvl="1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140 tweet-URL edges</a:t>
            </a:r>
          </a:p>
        </p:txBody>
      </p:sp>
    </p:spTree>
    <p:extLst>
      <p:ext uri="{BB962C8B-B14F-4D97-AF65-F5344CB8AC3E}">
        <p14:creationId xmlns:p14="http://schemas.microsoft.com/office/powerpoint/2010/main" val="161107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311700" y="304150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What features did we improve?</a:t>
            </a:r>
          </a:p>
        </p:txBody>
      </p:sp>
      <p:graphicFrame>
        <p:nvGraphicFramePr>
          <p:cNvPr id="81" name="Shape 81"/>
          <p:cNvGraphicFramePr/>
          <p:nvPr>
            <p:extLst>
              <p:ext uri="{D42A27DB-BD31-4B8C-83A1-F6EECF244321}">
                <p14:modId xmlns:p14="http://schemas.microsoft.com/office/powerpoint/2010/main" val="1051463809"/>
              </p:ext>
            </p:extLst>
          </p:nvPr>
        </p:nvGraphicFramePr>
        <p:xfrm>
          <a:off x="108575" y="1144289"/>
          <a:ext cx="8926850" cy="3607715"/>
        </p:xfrm>
        <a:graphic>
          <a:graphicData uri="http://schemas.openxmlformats.org/drawingml/2006/table">
            <a:tbl>
              <a:tblPr>
                <a:noFill/>
                <a:tableStyleId>{5CB37896-7FAC-4D6C-B784-F618561FD0AE}</a:tableStyleId>
              </a:tblPr>
              <a:tblGrid>
                <a:gridCol w="4463425"/>
                <a:gridCol w="4463425"/>
              </a:tblGrid>
              <a:tr h="6576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b="1" dirty="0">
                          <a:solidFill>
                            <a:srgbClr val="000000"/>
                          </a:solidFill>
                        </a:rPr>
                        <a:t>What was done before?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solidFill>
                            <a:srgbClr val="000000"/>
                          </a:solidFill>
                        </a:rPr>
                        <a:t>How did we improve it?</a:t>
                      </a:r>
                    </a:p>
                  </a:txBody>
                  <a:tcPr marL="91425" marR="91425" marT="91425" marB="91425"/>
                </a:tc>
              </a:tr>
              <a:tr h="8470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rgbClr val="000000"/>
                          </a:solidFill>
                        </a:rPr>
                        <a:t>Limited amount of tweet parsing.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rgbClr val="000000"/>
                          </a:solidFill>
                        </a:rPr>
                        <a:t>We are extracting a lot more fields now as per different teams’ requirements. </a:t>
                      </a:r>
                    </a:p>
                  </a:txBody>
                  <a:tcPr marL="91425" marR="91425" marT="91425" marB="91425"/>
                </a:tc>
              </a:tr>
              <a:tr h="18016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rgbClr val="000000"/>
                          </a:solidFill>
                        </a:rPr>
                        <a:t>Social network based on users as nodes, and links using mentions and re-tweets. Only one kind of node, with little emphasis on importance value.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cap="none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Three kinds of nodes -  users, tweets, and URLs. We are using the Twitter API to calculate an importance value for the users and the tweets, and taking the number of occurrences of a URL in a tweet collection as </a:t>
                      </a:r>
                      <a:r>
                        <a:rPr lang="en-US" sz="1800" b="0" i="0" u="none" strike="noStrike" cap="none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an</a:t>
                      </a:r>
                      <a:r>
                        <a:rPr lang="en-US" sz="1800" b="0" i="0" u="none" strike="noStrike" cap="none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US" sz="1800" b="0" i="0" u="none" strike="noStrike" cap="none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indication </a:t>
                      </a:r>
                      <a:r>
                        <a:rPr lang="en-US" sz="1800" b="0" i="0" u="none" strike="noStrike" cap="none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of its importance within that collection.</a:t>
                      </a:r>
                      <a:endParaRPr lang="en-US" sz="1800" b="0" i="0" u="none" strike="noStrike" cap="none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Visualization</a:t>
            </a:r>
          </a:p>
        </p:txBody>
      </p:sp>
      <p:sp>
        <p:nvSpPr>
          <p:cNvPr id="497" name="Shape 497"/>
          <p:cNvSpPr txBox="1">
            <a:spLocks noGrp="1"/>
          </p:cNvSpPr>
          <p:nvPr>
            <p:ph type="body" idx="1"/>
          </p:nvPr>
        </p:nvSpPr>
        <p:spPr>
          <a:xfrm>
            <a:off x="311700" y="1113775"/>
            <a:ext cx="4171800" cy="2857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Green: tweets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Red: users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Blue: URLs</a:t>
            </a:r>
          </a:p>
        </p:txBody>
      </p:sp>
      <p:pic>
        <p:nvPicPr>
          <p:cNvPr id="498" name="Shape 498"/>
          <p:cNvPicPr preferRelativeResize="0"/>
          <p:nvPr/>
        </p:nvPicPr>
        <p:blipFill rotWithShape="1">
          <a:blip r:embed="rId3">
            <a:alphaModFix/>
          </a:blip>
          <a:srcRect l="17272" t="14615" r="15703" b="17721"/>
          <a:stretch/>
        </p:blipFill>
        <p:spPr>
          <a:xfrm>
            <a:off x="1988437" y="923825"/>
            <a:ext cx="5167126" cy="37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32335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Shape 503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Visualization</a:t>
            </a:r>
          </a:p>
        </p:txBody>
      </p:sp>
      <p:sp>
        <p:nvSpPr>
          <p:cNvPr id="504" name="Shape 504"/>
          <p:cNvSpPr txBox="1">
            <a:spLocks noGrp="1"/>
          </p:cNvSpPr>
          <p:nvPr>
            <p:ph type="body" idx="1"/>
          </p:nvPr>
        </p:nvSpPr>
        <p:spPr>
          <a:xfrm>
            <a:off x="311700" y="1113775"/>
            <a:ext cx="4171800" cy="2857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Green: tweets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Red: users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Blue: URLs</a:t>
            </a:r>
          </a:p>
        </p:txBody>
      </p:sp>
      <p:pic>
        <p:nvPicPr>
          <p:cNvPr id="505" name="Shape 505"/>
          <p:cNvPicPr preferRelativeResize="0"/>
          <p:nvPr/>
        </p:nvPicPr>
        <p:blipFill rotWithShape="1">
          <a:blip r:embed="rId3">
            <a:alphaModFix/>
          </a:blip>
          <a:srcRect l="17272" t="14615" r="15703" b="17721"/>
          <a:stretch/>
        </p:blipFill>
        <p:spPr>
          <a:xfrm>
            <a:off x="1988437" y="923825"/>
            <a:ext cx="5167126" cy="37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Shape 50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175" y="2487699"/>
            <a:ext cx="2962524" cy="24898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507" name="Shape 507"/>
          <p:cNvSpPr/>
          <p:nvPr/>
        </p:nvSpPr>
        <p:spPr>
          <a:xfrm rot="5589778">
            <a:off x="3424388" y="3818529"/>
            <a:ext cx="282730" cy="748146"/>
          </a:xfrm>
          <a:prstGeom prst="downArrow">
            <a:avLst>
              <a:gd name="adj1" fmla="val 50000"/>
              <a:gd name="adj2" fmla="val 69503"/>
            </a:avLst>
          </a:prstGeom>
          <a:solidFill>
            <a:srgbClr val="FFFFFF"/>
          </a:solidFill>
          <a:ln w="2857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79629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Summary &amp; Future Work</a:t>
            </a:r>
          </a:p>
        </p:txBody>
      </p:sp>
      <p:sp>
        <p:nvSpPr>
          <p:cNvPr id="534" name="Shape 534"/>
          <p:cNvSpPr txBox="1">
            <a:spLocks noGrp="1"/>
          </p:cNvSpPr>
          <p:nvPr>
            <p:ph type="body" idx="1"/>
          </p:nvPr>
        </p:nvSpPr>
        <p:spPr>
          <a:xfrm>
            <a:off x="159300" y="1152425"/>
            <a:ext cx="8832300" cy="361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rgbClr val="000000"/>
                </a:solidFill>
              </a:rPr>
              <a:t>We have delivered a robust ETL pipeline for moving tweets </a:t>
            </a:r>
            <a:br>
              <a:rPr lang="en" sz="1800" dirty="0" smtClean="0">
                <a:solidFill>
                  <a:srgbClr val="000000"/>
                </a:solidFill>
              </a:rPr>
            </a:br>
            <a:endParaRPr lang="en" sz="1800" dirty="0" smtClean="0">
              <a:solidFill>
                <a:srgbClr val="000000"/>
              </a:solidFill>
            </a:endParaRPr>
          </a:p>
          <a:p>
            <a:pPr marL="457200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rgbClr val="000000"/>
                </a:solidFill>
              </a:rPr>
              <a:t>Flexible scripts accom</a:t>
            </a:r>
            <a:r>
              <a:rPr lang="en-US" sz="1800" dirty="0" smtClean="0">
                <a:solidFill>
                  <a:srgbClr val="000000"/>
                </a:solidFill>
              </a:rPr>
              <a:t>m</a:t>
            </a:r>
            <a:r>
              <a:rPr lang="en" sz="1800" dirty="0" smtClean="0">
                <a:solidFill>
                  <a:srgbClr val="000000"/>
                </a:solidFill>
              </a:rPr>
              <a:t>odate large or small volumes of tweets</a:t>
            </a:r>
            <a:endParaRPr lang="en" sz="1800" dirty="0">
              <a:solidFill>
                <a:srgbClr val="000000"/>
              </a:solidFill>
            </a:endParaRPr>
          </a:p>
          <a:p>
            <a:pPr marL="914400" lvl="1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rgbClr val="000000"/>
                </a:solidFill>
              </a:rPr>
              <a:t>Can store and process thousands of tweets quickly</a:t>
            </a:r>
            <a:endParaRPr lang="en" sz="1800" dirty="0">
              <a:solidFill>
                <a:srgbClr val="000000"/>
              </a:solidFill>
            </a:endParaRPr>
          </a:p>
          <a:p>
            <a:pPr marL="114300">
              <a:spcAft>
                <a:spcPts val="0"/>
              </a:spcAft>
              <a:buClr>
                <a:srgbClr val="000000"/>
              </a:buClr>
            </a:pPr>
            <a:endParaRPr lang="en" sz="1600" dirty="0">
              <a:solidFill>
                <a:srgbClr val="000000"/>
              </a:solidFill>
            </a:endParaRPr>
          </a:p>
          <a:p>
            <a:pPr marL="457200" indent="-3429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rgbClr val="000000"/>
                </a:solidFill>
              </a:rPr>
              <a:t>In </a:t>
            </a:r>
            <a:r>
              <a:rPr lang="en" sz="1800" dirty="0">
                <a:solidFill>
                  <a:srgbClr val="000000"/>
                </a:solidFill>
              </a:rPr>
              <a:t>the </a:t>
            </a:r>
            <a:r>
              <a:rPr lang="en" sz="1800" dirty="0" smtClean="0">
                <a:solidFill>
                  <a:srgbClr val="000000"/>
                </a:solidFill>
              </a:rPr>
              <a:t>future: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Do not remove comma, and double quotes from the text file of tweets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rgbClr val="000000"/>
                </a:solidFill>
              </a:rPr>
              <a:t>Develop asynchronous </a:t>
            </a:r>
            <a:r>
              <a:rPr lang="en" sz="1800" dirty="0" smtClean="0">
                <a:solidFill>
                  <a:srgbClr val="000000"/>
                </a:solidFill>
              </a:rPr>
              <a:t>scripts to enhance tweets via API calls</a:t>
            </a:r>
            <a:endParaRPr lang="en" sz="1800" dirty="0">
              <a:solidFill>
                <a:srgbClr val="000000"/>
              </a:solidFill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Rigorous speed tests/processing pipeline optimization (including schema)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More extensive plan for handling profanity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Add hashtags to social </a:t>
            </a:r>
            <a:r>
              <a:rPr lang="en" sz="1800" dirty="0" smtClean="0">
                <a:solidFill>
                  <a:srgbClr val="000000"/>
                </a:solidFill>
              </a:rPr>
              <a:t>network</a:t>
            </a:r>
            <a:endParaRPr lang="en" sz="18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267700" y="-165763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/>
              <a:t>Flexible scripts accommodate large or small volumes of tweets</a:t>
            </a:r>
          </a:p>
        </p:txBody>
      </p:sp>
      <p:sp>
        <p:nvSpPr>
          <p:cNvPr id="3" name="Rectangle 2"/>
          <p:cNvSpPr/>
          <p:nvPr/>
        </p:nvSpPr>
        <p:spPr>
          <a:xfrm>
            <a:off x="9474200" y="-38299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34290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dirty="0"/>
              <a:t>Can store and process thousands of tweets quickly</a:t>
            </a:r>
            <a:endParaRPr lang="en" sz="1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Challenges Faced</a:t>
            </a:r>
          </a:p>
        </p:txBody>
      </p:sp>
      <p:sp>
        <p:nvSpPr>
          <p:cNvPr id="540" name="Shape 540"/>
          <p:cNvSpPr txBox="1">
            <a:spLocks noGrp="1"/>
          </p:cNvSpPr>
          <p:nvPr>
            <p:ph type="body" idx="1"/>
          </p:nvPr>
        </p:nvSpPr>
        <p:spPr>
          <a:xfrm>
            <a:off x="311700" y="1244800"/>
            <a:ext cx="7533900" cy="328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Incomplete documentation from the previous semester 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Schema</a:t>
            </a:r>
            <a:br>
              <a:rPr lang="en" sz="1800" dirty="0">
                <a:solidFill>
                  <a:srgbClr val="000000"/>
                </a:solidFill>
              </a:rPr>
            </a:br>
            <a:endParaRPr lang="en"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Unfamiliarity with HBase, Pig, Twitter, Stanford NER</a:t>
            </a:r>
            <a:br>
              <a:rPr lang="en" sz="1800" dirty="0">
                <a:solidFill>
                  <a:srgbClr val="000000"/>
                </a:solidFill>
              </a:rPr>
            </a:br>
            <a:endParaRPr lang="en"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Large, pre-existing system to understand</a:t>
            </a:r>
            <a:br>
              <a:rPr lang="en" sz="1800" dirty="0">
                <a:solidFill>
                  <a:srgbClr val="000000"/>
                </a:solidFill>
              </a:rPr>
            </a:br>
            <a:endParaRPr lang="en"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Working in groups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Meeting time that works for all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rgbClr val="000000"/>
                </a:solidFill>
              </a:rPr>
              <a:t>Difficult to divide work based on our varying expertise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rgbClr val="000000"/>
                </a:solidFill>
              </a:rPr>
              <a:t>Dilemma </a:t>
            </a:r>
            <a:r>
              <a:rPr lang="en" sz="1800" dirty="0">
                <a:solidFill>
                  <a:srgbClr val="000000"/>
                </a:solidFill>
              </a:rPr>
              <a:t>to work together, or individually on parts of the project</a:t>
            </a: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Shape 545"/>
          <p:cNvSpPr txBox="1">
            <a:spLocks noGrp="1"/>
          </p:cNvSpPr>
          <p:nvPr>
            <p:ph type="title"/>
          </p:nvPr>
        </p:nvSpPr>
        <p:spPr>
          <a:xfrm>
            <a:off x="311700" y="64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As a Learning Experience</a:t>
            </a:r>
          </a:p>
        </p:txBody>
      </p:sp>
      <p:sp>
        <p:nvSpPr>
          <p:cNvPr id="546" name="Shape 546"/>
          <p:cNvSpPr txBox="1">
            <a:spLocks noGrp="1"/>
          </p:cNvSpPr>
          <p:nvPr>
            <p:ph type="body" idx="1"/>
          </p:nvPr>
        </p:nvSpPr>
        <p:spPr>
          <a:xfrm>
            <a:off x="311700" y="961375"/>
            <a:ext cx="4956000" cy="3866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600" dirty="0" smtClean="0">
                <a:solidFill>
                  <a:srgbClr val="000000"/>
                </a:solidFill>
              </a:rPr>
              <a:t>Exposure to different technologies:</a:t>
            </a:r>
          </a:p>
          <a:p>
            <a:pPr marL="914400" lvl="1" indent="-3302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H</a:t>
            </a:r>
            <a:r>
              <a:rPr lang="en-US" sz="1600" dirty="0">
                <a:solidFill>
                  <a:srgbClr val="000000"/>
                </a:solidFill>
              </a:rPr>
              <a:t>b</a:t>
            </a:r>
            <a:r>
              <a:rPr lang="en" sz="1600" dirty="0">
                <a:solidFill>
                  <a:srgbClr val="000000"/>
                </a:solidFill>
              </a:rPr>
              <a:t>ase + Hadoop Framework</a:t>
            </a:r>
          </a:p>
          <a:p>
            <a:pPr marL="914400" lvl="1" indent="-3302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Pig</a:t>
            </a:r>
          </a:p>
          <a:p>
            <a:pPr marL="914400" lvl="1" indent="-3302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Stanford NLP</a:t>
            </a:r>
          </a:p>
          <a:p>
            <a:pPr marL="914400" lvl="1" indent="-3302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Regex</a:t>
            </a:r>
          </a:p>
          <a:p>
            <a: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endParaRPr lang="en" sz="1600" dirty="0">
              <a:solidFill>
                <a:srgbClr val="000000"/>
              </a:solidFill>
            </a:endParaRPr>
          </a:p>
          <a:p>
            <a: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600" dirty="0" smtClean="0">
                <a:solidFill>
                  <a:srgbClr val="000000"/>
                </a:solidFill>
              </a:rPr>
              <a:t>Concepts:</a:t>
            </a:r>
          </a:p>
          <a:p>
            <a:pPr marL="914400" lvl="1" indent="-3302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Extract, Transform, Load (ETL) Pipeline</a:t>
            </a:r>
          </a:p>
          <a:p>
            <a:pPr marL="914400" lvl="1" indent="-3302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NoSQL databases</a:t>
            </a:r>
          </a:p>
          <a:p>
            <a:pPr marL="914400" lvl="1" indent="-3302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Text parsing</a:t>
            </a:r>
          </a:p>
          <a:p>
            <a:pPr marL="914400" lvl="1" indent="-330200"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Communication &amp; synchronization between teams</a:t>
            </a:r>
          </a:p>
        </p:txBody>
      </p:sp>
      <p:sp>
        <p:nvSpPr>
          <p:cNvPr id="547" name="Shape 547"/>
          <p:cNvSpPr txBox="1">
            <a:spLocks noGrp="1"/>
          </p:cNvSpPr>
          <p:nvPr>
            <p:ph type="body" idx="1"/>
          </p:nvPr>
        </p:nvSpPr>
        <p:spPr>
          <a:xfrm>
            <a:off x="5096675" y="961375"/>
            <a:ext cx="39999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600" dirty="0">
                <a:solidFill>
                  <a:srgbClr val="000000"/>
                </a:solidFill>
              </a:rPr>
              <a:t>Overall</a:t>
            </a: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Divide responsibilities</a:t>
            </a: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Work iteratively</a:t>
            </a: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rgbClr val="000000"/>
                </a:solidFill>
              </a:rPr>
              <a:t>Ask questions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Shape 55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Acknowledgement</a:t>
            </a:r>
          </a:p>
        </p:txBody>
      </p:sp>
      <p:sp>
        <p:nvSpPr>
          <p:cNvPr id="553" name="Shape 553"/>
          <p:cNvSpPr txBox="1">
            <a:spLocks noGrp="1"/>
          </p:cNvSpPr>
          <p:nvPr>
            <p:ph type="body" idx="1"/>
          </p:nvPr>
        </p:nvSpPr>
        <p:spPr>
          <a:xfrm>
            <a:off x="464100" y="1266175"/>
            <a:ext cx="78801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IDEAL: </a:t>
            </a:r>
            <a:r>
              <a:rPr lang="en" sz="1800">
                <a:solidFill>
                  <a:srgbClr val="000000"/>
                </a:solidFill>
              </a:rPr>
              <a:t>NSF </a:t>
            </a:r>
            <a:r>
              <a:rPr lang="en" sz="1800" smtClean="0">
                <a:solidFill>
                  <a:srgbClr val="000000"/>
                </a:solidFill>
              </a:rPr>
              <a:t>IIS-1319578 </a:t>
            </a:r>
            <a:endParaRPr lang="en" sz="1800" dirty="0">
              <a:solidFill>
                <a:srgbClr val="000000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GETAR: NSF IIS-1619028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Dr. Edward A. Fox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000000"/>
                </a:solidFill>
              </a:rPr>
              <a:t>GRA: Sunshin Lee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hape 558"/>
          <p:cNvSpPr txBox="1">
            <a:spLocks noGrp="1"/>
          </p:cNvSpPr>
          <p:nvPr>
            <p:ph type="title"/>
          </p:nvPr>
        </p:nvSpPr>
        <p:spPr>
          <a:xfrm>
            <a:off x="311700" y="167000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559" name="Shape 559"/>
          <p:cNvSpPr txBox="1"/>
          <p:nvPr/>
        </p:nvSpPr>
        <p:spPr>
          <a:xfrm>
            <a:off x="54300" y="1184600"/>
            <a:ext cx="9035400" cy="306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indent="-342900" fontAlgn="base">
              <a:spcAft>
                <a:spcPts val="1200"/>
              </a:spcAft>
              <a:buFont typeface="+mj-lt"/>
              <a:buAutoNum type="arabicPeriod"/>
            </a:pPr>
            <a:r>
              <a:rPr lang="en-US" sz="1600" dirty="0" err="1"/>
              <a:t>Percona</a:t>
            </a:r>
            <a:r>
              <a:rPr lang="en-US" sz="1600" dirty="0"/>
              <a:t>, “</a:t>
            </a:r>
            <a:r>
              <a:rPr lang="en-US" sz="1600" dirty="0" err="1"/>
              <a:t>Percona</a:t>
            </a:r>
            <a:r>
              <a:rPr lang="en-US" sz="1600" dirty="0"/>
              <a:t> - the database performance experts.” https://www.percona.com/, 2016.</a:t>
            </a:r>
          </a:p>
          <a:p>
            <a:pPr marL="342900" indent="-342900" fontAlgn="base">
              <a:spcAft>
                <a:spcPts val="1200"/>
              </a:spcAft>
              <a:buFont typeface="+mj-lt"/>
              <a:buAutoNum type="arabicPeriod"/>
            </a:pPr>
            <a:r>
              <a:rPr lang="en-US" sz="1600" dirty="0"/>
              <a:t>“csv2avro - Convert CSV files to Avro .” https://github.com/sspinc/csv2avro, 2016</a:t>
            </a:r>
            <a:r>
              <a:rPr lang="en-US" sz="1600" dirty="0" smtClean="0"/>
              <a:t>.</a:t>
            </a:r>
            <a:endParaRPr lang="en-US" sz="1600" dirty="0"/>
          </a:p>
          <a:p>
            <a:pPr marL="342900" indent="-342900" fontAlgn="base">
              <a:spcAft>
                <a:spcPts val="1200"/>
              </a:spcAft>
              <a:buFont typeface="+mj-lt"/>
              <a:buAutoNum type="arabicPeriod"/>
            </a:pPr>
            <a:r>
              <a:rPr lang="en-US" sz="1600" dirty="0"/>
              <a:t>A. A. </a:t>
            </a:r>
            <a:r>
              <a:rPr lang="en-US" sz="1600" dirty="0" err="1"/>
              <a:t>Hagberg</a:t>
            </a:r>
            <a:r>
              <a:rPr lang="en-US" sz="1600" dirty="0"/>
              <a:t>, D. A. </a:t>
            </a:r>
            <a:r>
              <a:rPr lang="en-US" sz="1600" dirty="0" err="1"/>
              <a:t>Schult</a:t>
            </a:r>
            <a:r>
              <a:rPr lang="en-US" sz="1600" dirty="0"/>
              <a:t>, and P. J. Swart, “Exploring network structure, dynamics, and function using </a:t>
            </a:r>
            <a:r>
              <a:rPr lang="en-US" sz="1600" dirty="0" err="1"/>
              <a:t>NetworkX</a:t>
            </a:r>
            <a:r>
              <a:rPr lang="en-US" sz="1600" dirty="0"/>
              <a:t>,” in Proceedings of the 7th Python in Science Conference (SciPy2008), (Pasadena, CA USA), pp. 11–15, Aug. 2008.</a:t>
            </a:r>
          </a:p>
          <a:p>
            <a:pPr marL="342900" indent="-342900" fontAlgn="base">
              <a:spcAft>
                <a:spcPts val="1200"/>
              </a:spcAft>
              <a:buFont typeface="+mj-lt"/>
              <a:buAutoNum type="arabicPeriod"/>
            </a:pPr>
            <a:r>
              <a:rPr lang="en-US" sz="1600" dirty="0"/>
              <a:t>“CMT Team’s Codebase on GitHub.” https://github.com/mitchwagner/CMT, 2016.</a:t>
            </a:r>
          </a:p>
          <a:p>
            <a:pPr marL="342900" indent="-342900" fontAlgn="base">
              <a:spcAft>
                <a:spcPts val="1200"/>
              </a:spcAft>
              <a:buFont typeface="+mj-lt"/>
              <a:buAutoNum type="arabicPeriod"/>
            </a:pPr>
            <a:r>
              <a:rPr lang="en-US" sz="1600" dirty="0"/>
              <a:t>“Touch Graph.” http://www.touchgraph.com/news, 2016.</a:t>
            </a:r>
          </a:p>
          <a:p>
            <a:pPr marL="342900" indent="-342900" fontAlgn="base">
              <a:spcAft>
                <a:spcPts val="1200"/>
              </a:spcAft>
              <a:buFont typeface="+mj-lt"/>
              <a:buAutoNum type="arabicPeriod"/>
            </a:pPr>
            <a:r>
              <a:rPr lang="en-US" sz="1600" dirty="0"/>
              <a:t>N. </a:t>
            </a:r>
            <a:r>
              <a:rPr lang="en-US" sz="1600" dirty="0" err="1"/>
              <a:t>Garun</a:t>
            </a:r>
            <a:r>
              <a:rPr lang="en-US" sz="1600" dirty="0"/>
              <a:t>, “Twitter updates its Web layout with a third column for content recommendation.” http://thenextweb.com/twitter/2014/05/09/ twitter-updates-web-layout-third-column-content-recommendation/, 2014.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Incremental Update From MySQL to HDFS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186855" y="142118"/>
            <a:ext cx="2904600" cy="71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CollectDB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new tweets)</a:t>
            </a:r>
          </a:p>
        </p:txBody>
      </p:sp>
      <p:sp>
        <p:nvSpPr>
          <p:cNvPr id="92" name="Shape 92"/>
          <p:cNvSpPr/>
          <p:nvPr/>
        </p:nvSpPr>
        <p:spPr>
          <a:xfrm>
            <a:off x="199002" y="1691045"/>
            <a:ext cx="2904600" cy="6000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Uncleaned text file</a:t>
            </a:r>
          </a:p>
        </p:txBody>
      </p:sp>
      <p:sp>
        <p:nvSpPr>
          <p:cNvPr id="93" name="Shape 93"/>
          <p:cNvSpPr/>
          <p:nvPr/>
        </p:nvSpPr>
        <p:spPr>
          <a:xfrm>
            <a:off x="6136305" y="142133"/>
            <a:ext cx="2904599" cy="7140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ArchiveDB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raw tweets)</a:t>
            </a:r>
          </a:p>
        </p:txBody>
      </p:sp>
      <p:cxnSp>
        <p:nvCxnSpPr>
          <p:cNvPr id="94" name="Shape 94"/>
          <p:cNvCxnSpPr>
            <a:stCxn id="91" idx="3"/>
            <a:endCxn id="93" idx="1"/>
          </p:cNvCxnSpPr>
          <p:nvPr/>
        </p:nvCxnSpPr>
        <p:spPr>
          <a:xfrm>
            <a:off x="3091455" y="499118"/>
            <a:ext cx="30449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95" name="Shape 95"/>
          <p:cNvCxnSpPr>
            <a:stCxn id="91" idx="2"/>
            <a:endCxn id="92" idx="0"/>
          </p:cNvCxnSpPr>
          <p:nvPr/>
        </p:nvCxnSpPr>
        <p:spPr>
          <a:xfrm>
            <a:off x="1639155" y="856118"/>
            <a:ext cx="12000" cy="8348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6" name="Shape 96"/>
          <p:cNvSpPr txBox="1"/>
          <p:nvPr/>
        </p:nvSpPr>
        <p:spPr>
          <a:xfrm>
            <a:off x="4291525" y="1691050"/>
            <a:ext cx="4260300" cy="107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dirty="0"/>
              <a:t>Tweets stored in MySQL server. We use pt-archiver to archive them to the ArchiveDB, and also save </a:t>
            </a:r>
            <a:r>
              <a:rPr lang="en" sz="1800" dirty="0" smtClean="0"/>
              <a:t>them to a </a:t>
            </a:r>
            <a:r>
              <a:rPr lang="en" sz="1800" dirty="0"/>
              <a:t>text file.</a:t>
            </a:r>
          </a:p>
        </p:txBody>
      </p:sp>
      <p:cxnSp>
        <p:nvCxnSpPr>
          <p:cNvPr id="97" name="Shape 97"/>
          <p:cNvCxnSpPr>
            <a:stCxn id="96" idx="1"/>
            <a:endCxn id="92" idx="3"/>
          </p:cNvCxnSpPr>
          <p:nvPr/>
        </p:nvCxnSpPr>
        <p:spPr>
          <a:xfrm rot="10800000">
            <a:off x="3103525" y="1990900"/>
            <a:ext cx="1188000" cy="2373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98" name="Shape 98"/>
          <p:cNvCxnSpPr>
            <a:stCxn id="96" idx="0"/>
            <a:endCxn id="93" idx="2"/>
          </p:cNvCxnSpPr>
          <p:nvPr/>
        </p:nvCxnSpPr>
        <p:spPr>
          <a:xfrm rot="10800000" flipH="1">
            <a:off x="6421675" y="856150"/>
            <a:ext cx="1167000" cy="8349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graphicFrame>
        <p:nvGraphicFramePr>
          <p:cNvPr id="99" name="Shape 99"/>
          <p:cNvGraphicFramePr/>
          <p:nvPr>
            <p:extLst>
              <p:ext uri="{D42A27DB-BD31-4B8C-83A1-F6EECF244321}">
                <p14:modId xmlns:p14="http://schemas.microsoft.com/office/powerpoint/2010/main" val="3810330728"/>
              </p:ext>
            </p:extLst>
          </p:nvPr>
        </p:nvGraphicFramePr>
        <p:xfrm>
          <a:off x="843225" y="3661275"/>
          <a:ext cx="7239000" cy="1188630"/>
        </p:xfrm>
        <a:graphic>
          <a:graphicData uri="http://schemas.openxmlformats.org/drawingml/2006/table">
            <a:tbl>
              <a:tblPr>
                <a:noFill/>
                <a:tableStyleId>{5CB37896-7FAC-4D6C-B784-F618561FD0AE}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0">
                <a:tc gridSpan="4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Some statistics (3.6 GHz, 16G Memory machine)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No. of tweets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Time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%CPU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Memory (MB)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155657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1 min 35 sec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29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19.7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00" name="Shape 100"/>
          <p:cNvCxnSpPr/>
          <p:nvPr/>
        </p:nvCxnSpPr>
        <p:spPr>
          <a:xfrm flipH="1">
            <a:off x="4394175" y="2894504"/>
            <a:ext cx="1296156" cy="707271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/>
        </p:nvSpPr>
        <p:spPr>
          <a:xfrm>
            <a:off x="186855" y="142118"/>
            <a:ext cx="2904600" cy="71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CollectDB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new tweets)</a:t>
            </a:r>
          </a:p>
        </p:txBody>
      </p:sp>
      <p:sp>
        <p:nvSpPr>
          <p:cNvPr id="106" name="Shape 106"/>
          <p:cNvSpPr/>
          <p:nvPr/>
        </p:nvSpPr>
        <p:spPr>
          <a:xfrm>
            <a:off x="199002" y="1691045"/>
            <a:ext cx="2904600" cy="6000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Uncleaned text file</a:t>
            </a:r>
          </a:p>
        </p:txBody>
      </p:sp>
      <p:sp>
        <p:nvSpPr>
          <p:cNvPr id="107" name="Shape 107"/>
          <p:cNvSpPr/>
          <p:nvPr/>
        </p:nvSpPr>
        <p:spPr>
          <a:xfrm>
            <a:off x="199000" y="3068372"/>
            <a:ext cx="2904600" cy="599999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Cleaned CSV file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1651296" y="1154627"/>
            <a:ext cx="1267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pt-archiver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3979980" y="142125"/>
            <a:ext cx="1267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pt-archiver</a:t>
            </a:r>
          </a:p>
        </p:txBody>
      </p:sp>
      <p:sp>
        <p:nvSpPr>
          <p:cNvPr id="110" name="Shape 110"/>
          <p:cNvSpPr/>
          <p:nvPr/>
        </p:nvSpPr>
        <p:spPr>
          <a:xfrm>
            <a:off x="6136305" y="142133"/>
            <a:ext cx="2904599" cy="7140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ArchiveDB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raw tweets)</a:t>
            </a:r>
          </a:p>
        </p:txBody>
      </p:sp>
      <p:cxnSp>
        <p:nvCxnSpPr>
          <p:cNvPr id="111" name="Shape 111"/>
          <p:cNvCxnSpPr>
            <a:stCxn id="105" idx="3"/>
            <a:endCxn id="110" idx="1"/>
          </p:cNvCxnSpPr>
          <p:nvPr/>
        </p:nvCxnSpPr>
        <p:spPr>
          <a:xfrm>
            <a:off x="3091455" y="499118"/>
            <a:ext cx="30449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2" name="Shape 112"/>
          <p:cNvCxnSpPr>
            <a:stCxn id="105" idx="2"/>
            <a:endCxn id="106" idx="0"/>
          </p:cNvCxnSpPr>
          <p:nvPr/>
        </p:nvCxnSpPr>
        <p:spPr>
          <a:xfrm>
            <a:off x="1639155" y="856118"/>
            <a:ext cx="12000" cy="8348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3" name="Shape 113"/>
          <p:cNvCxnSpPr>
            <a:stCxn id="106" idx="2"/>
            <a:endCxn id="107" idx="0"/>
          </p:cNvCxnSpPr>
          <p:nvPr/>
        </p:nvCxnSpPr>
        <p:spPr>
          <a:xfrm>
            <a:off x="1651302" y="2291045"/>
            <a:ext cx="0" cy="77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14" name="Shape 114"/>
          <p:cNvSpPr txBox="1"/>
          <p:nvPr/>
        </p:nvSpPr>
        <p:spPr>
          <a:xfrm>
            <a:off x="4724350" y="1186575"/>
            <a:ext cx="4059000" cy="131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dirty="0"/>
              <a:t>The tweets text file is parsed, and cleaned using bash (e.g</a:t>
            </a:r>
            <a:r>
              <a:rPr lang="en" sz="1800" dirty="0" smtClean="0"/>
              <a:t>., </a:t>
            </a:r>
            <a:r>
              <a:rPr lang="en" sz="1800" dirty="0"/>
              <a:t>incorrectly placed “\r”, “\r\n” characters, all </a:t>
            </a:r>
            <a:r>
              <a:rPr lang="en" sz="1800" dirty="0" smtClean="0"/>
              <a:t>ASCII characters</a:t>
            </a:r>
            <a:r>
              <a:rPr lang="en" sz="1800" dirty="0"/>
              <a:t>, etc.)</a:t>
            </a:r>
          </a:p>
        </p:txBody>
      </p:sp>
      <p:cxnSp>
        <p:nvCxnSpPr>
          <p:cNvPr id="115" name="Shape 115"/>
          <p:cNvCxnSpPr>
            <a:stCxn id="114" idx="1"/>
            <a:endCxn id="107" idx="3"/>
          </p:cNvCxnSpPr>
          <p:nvPr/>
        </p:nvCxnSpPr>
        <p:spPr>
          <a:xfrm flipH="1">
            <a:off x="3103750" y="1844325"/>
            <a:ext cx="1620600" cy="15240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graphicFrame>
        <p:nvGraphicFramePr>
          <p:cNvPr id="116" name="Shape 116"/>
          <p:cNvGraphicFramePr/>
          <p:nvPr>
            <p:extLst>
              <p:ext uri="{D42A27DB-BD31-4B8C-83A1-F6EECF244321}">
                <p14:modId xmlns:p14="http://schemas.microsoft.com/office/powerpoint/2010/main" val="293245622"/>
              </p:ext>
            </p:extLst>
          </p:nvPr>
        </p:nvGraphicFramePr>
        <p:xfrm>
          <a:off x="819800" y="3756750"/>
          <a:ext cx="7239000" cy="1401990"/>
        </p:xfrm>
        <a:graphic>
          <a:graphicData uri="http://schemas.openxmlformats.org/drawingml/2006/table">
            <a:tbl>
              <a:tblPr>
                <a:noFill/>
                <a:tableStyleId>{5CB37896-7FAC-4D6C-B784-F618561FD0AE}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40525">
                <a:tc gridSpan="4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Some statistics (3.6 GHz, 16G Memory machine)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52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No. of tweets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Time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%CPU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Memory (MB)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</a:tr>
              <a:tr h="3715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155657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7.89 sec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57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169.9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17" name="Shape 117"/>
          <p:cNvCxnSpPr>
            <a:stCxn id="114" idx="2"/>
          </p:cNvCxnSpPr>
          <p:nvPr/>
        </p:nvCxnSpPr>
        <p:spPr>
          <a:xfrm flipH="1">
            <a:off x="5869450" y="2502075"/>
            <a:ext cx="884400" cy="12102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/>
        </p:nvSpPr>
        <p:spPr>
          <a:xfrm>
            <a:off x="186855" y="142118"/>
            <a:ext cx="2904600" cy="71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CollectDB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new tweets)</a:t>
            </a:r>
          </a:p>
        </p:txBody>
      </p:sp>
      <p:sp>
        <p:nvSpPr>
          <p:cNvPr id="123" name="Shape 123"/>
          <p:cNvSpPr/>
          <p:nvPr/>
        </p:nvSpPr>
        <p:spPr>
          <a:xfrm>
            <a:off x="199002" y="1691045"/>
            <a:ext cx="2904600" cy="6000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Uncleaned text file</a:t>
            </a:r>
          </a:p>
        </p:txBody>
      </p:sp>
      <p:sp>
        <p:nvSpPr>
          <p:cNvPr id="124" name="Shape 124"/>
          <p:cNvSpPr/>
          <p:nvPr/>
        </p:nvSpPr>
        <p:spPr>
          <a:xfrm>
            <a:off x="199000" y="3068372"/>
            <a:ext cx="2904600" cy="599999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Cleaned CSV file</a:t>
            </a:r>
          </a:p>
        </p:txBody>
      </p:sp>
      <p:sp>
        <p:nvSpPr>
          <p:cNvPr id="125" name="Shape 125"/>
          <p:cNvSpPr/>
          <p:nvPr/>
        </p:nvSpPr>
        <p:spPr>
          <a:xfrm>
            <a:off x="199027" y="4445700"/>
            <a:ext cx="2904600" cy="6000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Avro file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1651296" y="1154627"/>
            <a:ext cx="1267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pt-archiver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3979980" y="142125"/>
            <a:ext cx="1267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pt-archiver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1615290" y="2517454"/>
            <a:ext cx="1339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Bash scripts</a:t>
            </a:r>
          </a:p>
        </p:txBody>
      </p:sp>
      <p:sp>
        <p:nvSpPr>
          <p:cNvPr id="129" name="Shape 129"/>
          <p:cNvSpPr/>
          <p:nvPr/>
        </p:nvSpPr>
        <p:spPr>
          <a:xfrm>
            <a:off x="6136305" y="142133"/>
            <a:ext cx="2904599" cy="7140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ArchiveDB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raw tweets)</a:t>
            </a:r>
          </a:p>
        </p:txBody>
      </p:sp>
      <p:cxnSp>
        <p:nvCxnSpPr>
          <p:cNvPr id="130" name="Shape 130"/>
          <p:cNvCxnSpPr>
            <a:stCxn id="122" idx="3"/>
            <a:endCxn id="129" idx="1"/>
          </p:cNvCxnSpPr>
          <p:nvPr/>
        </p:nvCxnSpPr>
        <p:spPr>
          <a:xfrm>
            <a:off x="3091455" y="499118"/>
            <a:ext cx="30449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1" name="Shape 131"/>
          <p:cNvCxnSpPr>
            <a:stCxn id="122" idx="2"/>
            <a:endCxn id="123" idx="0"/>
          </p:cNvCxnSpPr>
          <p:nvPr/>
        </p:nvCxnSpPr>
        <p:spPr>
          <a:xfrm>
            <a:off x="1639155" y="856118"/>
            <a:ext cx="12000" cy="8348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2" name="Shape 132"/>
          <p:cNvCxnSpPr>
            <a:stCxn id="123" idx="2"/>
            <a:endCxn id="124" idx="0"/>
          </p:cNvCxnSpPr>
          <p:nvPr/>
        </p:nvCxnSpPr>
        <p:spPr>
          <a:xfrm>
            <a:off x="1651302" y="2291045"/>
            <a:ext cx="0" cy="77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3" name="Shape 133"/>
          <p:cNvCxnSpPr>
            <a:stCxn id="124" idx="2"/>
            <a:endCxn id="125" idx="0"/>
          </p:cNvCxnSpPr>
          <p:nvPr/>
        </p:nvCxnSpPr>
        <p:spPr>
          <a:xfrm>
            <a:off x="1651300" y="3668372"/>
            <a:ext cx="0" cy="77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4" name="Shape 134"/>
          <p:cNvSpPr txBox="1"/>
          <p:nvPr/>
        </p:nvSpPr>
        <p:spPr>
          <a:xfrm>
            <a:off x="4632300" y="4155600"/>
            <a:ext cx="4511700" cy="102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The tweets file is then converted to Avro file format using an open source tool called csv2avro.</a:t>
            </a:r>
          </a:p>
        </p:txBody>
      </p:sp>
      <p:cxnSp>
        <p:nvCxnSpPr>
          <p:cNvPr id="135" name="Shape 135"/>
          <p:cNvCxnSpPr>
            <a:stCxn id="134" idx="1"/>
            <a:endCxn id="125" idx="3"/>
          </p:cNvCxnSpPr>
          <p:nvPr/>
        </p:nvCxnSpPr>
        <p:spPr>
          <a:xfrm flipH="1">
            <a:off x="3103500" y="4669500"/>
            <a:ext cx="1528800" cy="762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graphicFrame>
        <p:nvGraphicFramePr>
          <p:cNvPr id="136" name="Shape 136"/>
          <p:cNvGraphicFramePr/>
          <p:nvPr>
            <p:extLst>
              <p:ext uri="{D42A27DB-BD31-4B8C-83A1-F6EECF244321}">
                <p14:modId xmlns:p14="http://schemas.microsoft.com/office/powerpoint/2010/main" val="1951256706"/>
              </p:ext>
            </p:extLst>
          </p:nvPr>
        </p:nvGraphicFramePr>
        <p:xfrm>
          <a:off x="3376400" y="1730925"/>
          <a:ext cx="5592200" cy="1188630"/>
        </p:xfrm>
        <a:graphic>
          <a:graphicData uri="http://schemas.openxmlformats.org/drawingml/2006/table">
            <a:tbl>
              <a:tblPr>
                <a:noFill/>
                <a:tableStyleId>{5CB37896-7FAC-4D6C-B784-F618561FD0AE}</a:tableStyleId>
              </a:tblPr>
              <a:tblGrid>
                <a:gridCol w="1398050"/>
                <a:gridCol w="1398050"/>
                <a:gridCol w="1398050"/>
                <a:gridCol w="1398050"/>
              </a:tblGrid>
              <a:tr h="0">
                <a:tc gridSpan="4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Some statistics (3.6 GHz, 16G Memory machine)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No. of tweets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Time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%CPU 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Memory (MB)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155657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13.64 sec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92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18.2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7" name="Shape 137"/>
          <p:cNvCxnSpPr/>
          <p:nvPr/>
        </p:nvCxnSpPr>
        <p:spPr>
          <a:xfrm rot="10800000">
            <a:off x="6251850" y="2978700"/>
            <a:ext cx="374700" cy="12957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/>
        </p:nvSpPr>
        <p:spPr>
          <a:xfrm>
            <a:off x="186855" y="142118"/>
            <a:ext cx="2904600" cy="71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CollectDB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new tweets)</a:t>
            </a:r>
          </a:p>
        </p:txBody>
      </p:sp>
      <p:sp>
        <p:nvSpPr>
          <p:cNvPr id="143" name="Shape 143"/>
          <p:cNvSpPr/>
          <p:nvPr/>
        </p:nvSpPr>
        <p:spPr>
          <a:xfrm>
            <a:off x="199002" y="1691045"/>
            <a:ext cx="2904600" cy="6000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Uncleaned text file</a:t>
            </a:r>
          </a:p>
        </p:txBody>
      </p:sp>
      <p:sp>
        <p:nvSpPr>
          <p:cNvPr id="144" name="Shape 144"/>
          <p:cNvSpPr/>
          <p:nvPr/>
        </p:nvSpPr>
        <p:spPr>
          <a:xfrm>
            <a:off x="199000" y="3068372"/>
            <a:ext cx="2904600" cy="599999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Cleaned CSV file</a:t>
            </a:r>
          </a:p>
        </p:txBody>
      </p:sp>
      <p:sp>
        <p:nvSpPr>
          <p:cNvPr id="145" name="Shape 145"/>
          <p:cNvSpPr/>
          <p:nvPr/>
        </p:nvSpPr>
        <p:spPr>
          <a:xfrm>
            <a:off x="199027" y="4445700"/>
            <a:ext cx="2904600" cy="6000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Avro file</a:t>
            </a:r>
          </a:p>
        </p:txBody>
      </p:sp>
      <p:sp>
        <p:nvSpPr>
          <p:cNvPr id="146" name="Shape 146"/>
          <p:cNvSpPr/>
          <p:nvPr/>
        </p:nvSpPr>
        <p:spPr>
          <a:xfrm>
            <a:off x="6136296" y="4445700"/>
            <a:ext cx="2904600" cy="600000"/>
          </a:xfrm>
          <a:prstGeom prst="rect">
            <a:avLst/>
          </a:prstGeom>
          <a:solidFill>
            <a:srgbClr val="EAD1D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HDFS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1651296" y="1154627"/>
            <a:ext cx="1267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pt-archiver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3979980" y="142125"/>
            <a:ext cx="1267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pt-archiver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1615290" y="2517454"/>
            <a:ext cx="1339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Bash scripts</a:t>
            </a:r>
          </a:p>
        </p:txBody>
      </p:sp>
      <p:sp>
        <p:nvSpPr>
          <p:cNvPr id="150" name="Shape 150"/>
          <p:cNvSpPr txBox="1"/>
          <p:nvPr/>
        </p:nvSpPr>
        <p:spPr>
          <a:xfrm>
            <a:off x="1651299" y="3880262"/>
            <a:ext cx="15201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csv2avro tool</a:t>
            </a:r>
          </a:p>
        </p:txBody>
      </p:sp>
      <p:sp>
        <p:nvSpPr>
          <p:cNvPr id="151" name="Shape 151"/>
          <p:cNvSpPr/>
          <p:nvPr/>
        </p:nvSpPr>
        <p:spPr>
          <a:xfrm>
            <a:off x="6136305" y="142133"/>
            <a:ext cx="2904599" cy="7140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ArchiveDB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raw tweets)</a:t>
            </a:r>
          </a:p>
        </p:txBody>
      </p:sp>
      <p:cxnSp>
        <p:nvCxnSpPr>
          <p:cNvPr id="152" name="Shape 152"/>
          <p:cNvCxnSpPr>
            <a:stCxn id="142" idx="3"/>
            <a:endCxn id="151" idx="1"/>
          </p:cNvCxnSpPr>
          <p:nvPr/>
        </p:nvCxnSpPr>
        <p:spPr>
          <a:xfrm>
            <a:off x="3091455" y="499118"/>
            <a:ext cx="30449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3" name="Shape 153"/>
          <p:cNvCxnSpPr>
            <a:stCxn id="142" idx="2"/>
            <a:endCxn id="143" idx="0"/>
          </p:cNvCxnSpPr>
          <p:nvPr/>
        </p:nvCxnSpPr>
        <p:spPr>
          <a:xfrm>
            <a:off x="1639155" y="856118"/>
            <a:ext cx="12000" cy="8348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4" name="Shape 154"/>
          <p:cNvCxnSpPr>
            <a:stCxn id="143" idx="2"/>
            <a:endCxn id="144" idx="0"/>
          </p:cNvCxnSpPr>
          <p:nvPr/>
        </p:nvCxnSpPr>
        <p:spPr>
          <a:xfrm>
            <a:off x="1651302" y="2291045"/>
            <a:ext cx="0" cy="77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5" name="Shape 155"/>
          <p:cNvCxnSpPr>
            <a:stCxn id="144" idx="2"/>
            <a:endCxn id="145" idx="0"/>
          </p:cNvCxnSpPr>
          <p:nvPr/>
        </p:nvCxnSpPr>
        <p:spPr>
          <a:xfrm>
            <a:off x="1651300" y="3668372"/>
            <a:ext cx="0" cy="77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6" name="Shape 156"/>
          <p:cNvCxnSpPr>
            <a:stCxn id="145" idx="3"/>
            <a:endCxn id="146" idx="1"/>
          </p:cNvCxnSpPr>
          <p:nvPr/>
        </p:nvCxnSpPr>
        <p:spPr>
          <a:xfrm>
            <a:off x="3103627" y="4745700"/>
            <a:ext cx="30326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57" name="Shape 157"/>
          <p:cNvSpPr txBox="1"/>
          <p:nvPr/>
        </p:nvSpPr>
        <p:spPr>
          <a:xfrm>
            <a:off x="4647875" y="1590275"/>
            <a:ext cx="4229400" cy="113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The Avro file is put into a specific location on HDFS depending on the table name from which the tweets were extracted.</a:t>
            </a:r>
          </a:p>
        </p:txBody>
      </p:sp>
      <p:cxnSp>
        <p:nvCxnSpPr>
          <p:cNvPr id="158" name="Shape 158"/>
          <p:cNvCxnSpPr>
            <a:stCxn id="157" idx="2"/>
            <a:endCxn id="146" idx="0"/>
          </p:cNvCxnSpPr>
          <p:nvPr/>
        </p:nvCxnSpPr>
        <p:spPr>
          <a:xfrm>
            <a:off x="6762575" y="2721275"/>
            <a:ext cx="825900" cy="17244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186855" y="142118"/>
            <a:ext cx="2904600" cy="71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CollectDB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new tweets)</a:t>
            </a:r>
          </a:p>
        </p:txBody>
      </p:sp>
      <p:sp>
        <p:nvSpPr>
          <p:cNvPr id="164" name="Shape 164"/>
          <p:cNvSpPr/>
          <p:nvPr/>
        </p:nvSpPr>
        <p:spPr>
          <a:xfrm>
            <a:off x="199002" y="1691045"/>
            <a:ext cx="2904600" cy="6000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Uncleaned text file</a:t>
            </a:r>
          </a:p>
        </p:txBody>
      </p:sp>
      <p:sp>
        <p:nvSpPr>
          <p:cNvPr id="165" name="Shape 165"/>
          <p:cNvSpPr/>
          <p:nvPr/>
        </p:nvSpPr>
        <p:spPr>
          <a:xfrm>
            <a:off x="199000" y="3068372"/>
            <a:ext cx="2904600" cy="599999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Cleaned CSV file</a:t>
            </a:r>
          </a:p>
        </p:txBody>
      </p:sp>
      <p:sp>
        <p:nvSpPr>
          <p:cNvPr id="166" name="Shape 166"/>
          <p:cNvSpPr/>
          <p:nvPr/>
        </p:nvSpPr>
        <p:spPr>
          <a:xfrm>
            <a:off x="199027" y="4445700"/>
            <a:ext cx="2904600" cy="6000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Avro file</a:t>
            </a:r>
          </a:p>
        </p:txBody>
      </p:sp>
      <p:sp>
        <p:nvSpPr>
          <p:cNvPr id="167" name="Shape 167"/>
          <p:cNvSpPr/>
          <p:nvPr/>
        </p:nvSpPr>
        <p:spPr>
          <a:xfrm>
            <a:off x="6136296" y="4445700"/>
            <a:ext cx="2904600" cy="600000"/>
          </a:xfrm>
          <a:prstGeom prst="rect">
            <a:avLst/>
          </a:prstGeom>
          <a:solidFill>
            <a:srgbClr val="EAD1D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HDFS</a:t>
            </a:r>
          </a:p>
        </p:txBody>
      </p:sp>
      <p:sp>
        <p:nvSpPr>
          <p:cNvPr id="168" name="Shape 168"/>
          <p:cNvSpPr txBox="1"/>
          <p:nvPr/>
        </p:nvSpPr>
        <p:spPr>
          <a:xfrm>
            <a:off x="1651296" y="1154627"/>
            <a:ext cx="1267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pt-archiver</a:t>
            </a:r>
          </a:p>
        </p:txBody>
      </p:sp>
      <p:sp>
        <p:nvSpPr>
          <p:cNvPr id="169" name="Shape 169"/>
          <p:cNvSpPr txBox="1"/>
          <p:nvPr/>
        </p:nvSpPr>
        <p:spPr>
          <a:xfrm>
            <a:off x="3979980" y="142125"/>
            <a:ext cx="1267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pt-archiver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1615290" y="2517454"/>
            <a:ext cx="1339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Bash scripts</a:t>
            </a:r>
          </a:p>
        </p:txBody>
      </p:sp>
      <p:sp>
        <p:nvSpPr>
          <p:cNvPr id="171" name="Shape 171"/>
          <p:cNvSpPr txBox="1"/>
          <p:nvPr/>
        </p:nvSpPr>
        <p:spPr>
          <a:xfrm>
            <a:off x="1651299" y="3880262"/>
            <a:ext cx="15201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csv2avro tool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3902090" y="4368243"/>
            <a:ext cx="1339800" cy="2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1600"/>
              <a:t>Bash scripts</a:t>
            </a:r>
          </a:p>
        </p:txBody>
      </p:sp>
      <p:sp>
        <p:nvSpPr>
          <p:cNvPr id="173" name="Shape 173"/>
          <p:cNvSpPr/>
          <p:nvPr/>
        </p:nvSpPr>
        <p:spPr>
          <a:xfrm>
            <a:off x="6136305" y="142133"/>
            <a:ext cx="2904599" cy="7140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MySQL - ArchiveDB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/>
              <a:t>(contains all raw tweets)</a:t>
            </a:r>
          </a:p>
        </p:txBody>
      </p:sp>
      <p:cxnSp>
        <p:nvCxnSpPr>
          <p:cNvPr id="174" name="Shape 174"/>
          <p:cNvCxnSpPr>
            <a:stCxn id="163" idx="3"/>
            <a:endCxn id="173" idx="1"/>
          </p:cNvCxnSpPr>
          <p:nvPr/>
        </p:nvCxnSpPr>
        <p:spPr>
          <a:xfrm>
            <a:off x="3091455" y="499118"/>
            <a:ext cx="30449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75" name="Shape 175"/>
          <p:cNvCxnSpPr>
            <a:stCxn id="163" idx="2"/>
            <a:endCxn id="164" idx="0"/>
          </p:cNvCxnSpPr>
          <p:nvPr/>
        </p:nvCxnSpPr>
        <p:spPr>
          <a:xfrm>
            <a:off x="1639155" y="856118"/>
            <a:ext cx="12000" cy="8348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76" name="Shape 176"/>
          <p:cNvCxnSpPr>
            <a:stCxn id="164" idx="2"/>
            <a:endCxn id="165" idx="0"/>
          </p:cNvCxnSpPr>
          <p:nvPr/>
        </p:nvCxnSpPr>
        <p:spPr>
          <a:xfrm>
            <a:off x="1651302" y="2291045"/>
            <a:ext cx="0" cy="77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77" name="Shape 177"/>
          <p:cNvCxnSpPr>
            <a:stCxn id="165" idx="2"/>
            <a:endCxn id="166" idx="0"/>
          </p:cNvCxnSpPr>
          <p:nvPr/>
        </p:nvCxnSpPr>
        <p:spPr>
          <a:xfrm>
            <a:off x="1651300" y="3668372"/>
            <a:ext cx="0" cy="77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78" name="Shape 178"/>
          <p:cNvCxnSpPr>
            <a:stCxn id="166" idx="3"/>
            <a:endCxn id="167" idx="1"/>
          </p:cNvCxnSpPr>
          <p:nvPr/>
        </p:nvCxnSpPr>
        <p:spPr>
          <a:xfrm>
            <a:off x="3103627" y="4745700"/>
            <a:ext cx="30326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79" name="Shape 179"/>
          <p:cNvSpPr/>
          <p:nvPr/>
        </p:nvSpPr>
        <p:spPr>
          <a:xfrm>
            <a:off x="6136296" y="2350912"/>
            <a:ext cx="2904600" cy="600000"/>
          </a:xfrm>
          <a:prstGeom prst="rect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/>
              <a:t>Merged Avro Files on HDFS</a:t>
            </a:r>
          </a:p>
        </p:txBody>
      </p:sp>
      <p:cxnSp>
        <p:nvCxnSpPr>
          <p:cNvPr id="180" name="Shape 180"/>
          <p:cNvCxnSpPr>
            <a:stCxn id="167" idx="0"/>
            <a:endCxn id="179" idx="2"/>
          </p:cNvCxnSpPr>
          <p:nvPr/>
        </p:nvCxnSpPr>
        <p:spPr>
          <a:xfrm rot="10800000">
            <a:off x="7588596" y="2950800"/>
            <a:ext cx="0" cy="149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81" name="Shape 181"/>
          <p:cNvSpPr txBox="1"/>
          <p:nvPr/>
        </p:nvSpPr>
        <p:spPr>
          <a:xfrm>
            <a:off x="3138125" y="805350"/>
            <a:ext cx="4087200" cy="10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When a new Avro file is added to HDFS, the two files merge to become one using avro-tools.</a:t>
            </a:r>
          </a:p>
        </p:txBody>
      </p:sp>
      <p:cxnSp>
        <p:nvCxnSpPr>
          <p:cNvPr id="182" name="Shape 182"/>
          <p:cNvCxnSpPr>
            <a:stCxn id="181" idx="2"/>
            <a:endCxn id="179" idx="1"/>
          </p:cNvCxnSpPr>
          <p:nvPr/>
        </p:nvCxnSpPr>
        <p:spPr>
          <a:xfrm>
            <a:off x="5181725" y="1812450"/>
            <a:ext cx="954600" cy="8385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graphicFrame>
        <p:nvGraphicFramePr>
          <p:cNvPr id="183" name="Shape 183"/>
          <p:cNvGraphicFramePr/>
          <p:nvPr>
            <p:extLst>
              <p:ext uri="{D42A27DB-BD31-4B8C-83A1-F6EECF244321}">
                <p14:modId xmlns:p14="http://schemas.microsoft.com/office/powerpoint/2010/main" val="1635111631"/>
              </p:ext>
            </p:extLst>
          </p:nvPr>
        </p:nvGraphicFramePr>
        <p:xfrm>
          <a:off x="3272650" y="3020687"/>
          <a:ext cx="4136000" cy="1401990"/>
        </p:xfrm>
        <a:graphic>
          <a:graphicData uri="http://schemas.openxmlformats.org/drawingml/2006/table">
            <a:tbl>
              <a:tblPr>
                <a:noFill/>
                <a:tableStyleId>{5CB37896-7FAC-4D6C-B784-F618561FD0AE}</a:tableStyleId>
              </a:tblPr>
              <a:tblGrid>
                <a:gridCol w="1034000"/>
                <a:gridCol w="1034000"/>
                <a:gridCol w="1034000"/>
                <a:gridCol w="1034000"/>
              </a:tblGrid>
              <a:tr h="376650">
                <a:tc gridSpan="4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Some statistics (cluster machine - 3.3 GHz, 32G)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No. of tweets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Time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%CPU 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Memory (MB)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155657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14.42 sec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45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rgbClr val="000000"/>
                          </a:solidFill>
                        </a:rPr>
                        <a:t>439.5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84" name="Shape 184"/>
          <p:cNvCxnSpPr/>
          <p:nvPr/>
        </p:nvCxnSpPr>
        <p:spPr>
          <a:xfrm>
            <a:off x="4394300" y="1761175"/>
            <a:ext cx="273300" cy="12099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1346</Words>
  <Application>Microsoft Office PowerPoint</Application>
  <PresentationFormat>On-screen Show (16:9)</PresentationFormat>
  <Paragraphs>316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PT Sans Narrow</vt:lpstr>
      <vt:lpstr>Open Sans</vt:lpstr>
      <vt:lpstr>tropic</vt:lpstr>
      <vt:lpstr>Collection Management (Tweets)  Final Presentation</vt:lpstr>
      <vt:lpstr>Additions regarding tweet updates</vt:lpstr>
      <vt:lpstr>What features did we improve?</vt:lpstr>
      <vt:lpstr>Incremental Update From MySQL to HDFS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Incremental Update from HDFS to HBase + Tweet Processing</vt:lpstr>
      <vt:lpstr>Tweet Loading Pipeline </vt:lpstr>
      <vt:lpstr>Tweet Loading Pipeline </vt:lpstr>
      <vt:lpstr>Tweet Loading Pipeline </vt:lpstr>
      <vt:lpstr>Tweet Loading Pipeline </vt:lpstr>
      <vt:lpstr>Tweet Processing Pipeline</vt:lpstr>
      <vt:lpstr>Running Time Test</vt:lpstr>
      <vt:lpstr>Asynchronous Updates</vt:lpstr>
      <vt:lpstr>Social Network</vt:lpstr>
      <vt:lpstr>PowerPoint Presentation</vt:lpstr>
      <vt:lpstr>Objective</vt:lpstr>
      <vt:lpstr>Objective</vt:lpstr>
      <vt:lpstr>Objective</vt:lpstr>
      <vt:lpstr>Pipeline</vt:lpstr>
      <vt:lpstr>Previous work</vt:lpstr>
      <vt:lpstr>Nodes</vt:lpstr>
      <vt:lpstr>Edges</vt:lpstr>
      <vt:lpstr>Importance Factor</vt:lpstr>
      <vt:lpstr>Visualization</vt:lpstr>
      <vt:lpstr>Visualization</vt:lpstr>
      <vt:lpstr>Visualization</vt:lpstr>
      <vt:lpstr>Summary &amp; Future Work</vt:lpstr>
      <vt:lpstr>Challenges Faced</vt:lpstr>
      <vt:lpstr>As a Learning Experience</vt:lpstr>
      <vt:lpstr>Acknowledgement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Collection Management (Tweets)  Final Presentation</dc:title>
  <dc:creator>Mitchell Wagner</dc:creator>
  <cp:lastModifiedBy>Mitchell Wagner</cp:lastModifiedBy>
  <cp:revision>6</cp:revision>
  <dcterms:modified xsi:type="dcterms:W3CDTF">2016-12-14T20:46:45Z</dcterms:modified>
</cp:coreProperties>
</file>