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y="5143500" cx="9144000"/>
  <p:notesSz cx="6858000" cy="9144000"/>
  <p:embeddedFontLst>
    <p:embeddedFont>
      <p:font typeface="Nunito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Elizabeth Keegan"/>
  <p:cmAuthor clrIdx="1" id="1" initials="" lastIdx="1" name="Luke Wevle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Nunito-italic.fntdata"/><Relationship Id="rId20" Type="http://schemas.openxmlformats.org/officeDocument/2006/relationships/slide" Target="slides/slide14.xml"/><Relationship Id="rId41" Type="http://schemas.openxmlformats.org/officeDocument/2006/relationships/font" Target="fonts/Nunito-bold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Nunito-bold.fntdata"/><Relationship Id="rId16" Type="http://schemas.openxmlformats.org/officeDocument/2006/relationships/slide" Target="slides/slide10.xml"/><Relationship Id="rId38" Type="http://schemas.openxmlformats.org/officeDocument/2006/relationships/font" Target="fonts/Nunito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3-04-17T16:21:56.128">
    <p:pos x="6000" y="0"/>
    <p:text>picture was too small so I moved it to next slide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1" idx="1" dt="2023-05-03T13:56:00.876">
    <p:pos x="6000" y="0"/>
    <p:text>Moved slide back, this info not relevant to full project. just back end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2e82b8bc2b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2e82b8bc2b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2e82b8bc2b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2e82b8bc2b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2f24350105_1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2f24350105_1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1b457b241b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1b457b241b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2f7724111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2f7724111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1b457b241b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1b457b241b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2f77241115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2f77241115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1b457b241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1b457b241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2f7724111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2f7724111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2844c83e8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2844c83e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05e5ee25d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05e5ee25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2f77241115_6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22f77241115_6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378a05029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2378a05029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3df65f9d6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3df65f9d6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d1599d51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1d1599d51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d1599d51d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d1599d51d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d1599d51d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d1599d51d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d1599d51d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d1599d51d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2f24350105_1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2f24350105_1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2f24350105_1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2f24350105_1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d1599d51d7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1d1599d51d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2f77241115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2f7724111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05e5ee25d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205e5ee25d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05e5ee25d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205e5ee25d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2f77241115_0_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2f77241115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28731ded1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28731ded1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2f77241115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2f77241115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3df65f9d6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3df65f9d6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2e83f5acf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2e83f5acf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2e82b8bc2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2e82b8bc2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comments" Target="../comments/comment2.xml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jpg"/><Relationship Id="rId4" Type="http://schemas.openxmlformats.org/officeDocument/2006/relationships/image" Target="../media/image2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jpg"/><Relationship Id="rId4" Type="http://schemas.openxmlformats.org/officeDocument/2006/relationships/image" Target="../media/image20.png"/><Relationship Id="rId5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://hdl.handle.net/10919/114081" TargetMode="External"/><Relationship Id="rId4" Type="http://schemas.openxmlformats.org/officeDocument/2006/relationships/hyperlink" Target="https://aclanthology.org/2022.wiesp-1.14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1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2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91353" y="8606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Detection / Document </a:t>
            </a:r>
            <a:r>
              <a:rPr lang="en"/>
              <a:t>Accessibility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391400" y="2210650"/>
            <a:ext cx="63612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Alan Devera, Theodore Gunn, Elizabeth Keegan, Michael Nader, Gabrielle Nguyen, Luke Wevley, Zehua Zhang</a:t>
            </a:r>
            <a:r>
              <a:rPr lang="en" sz="1800">
                <a:solidFill>
                  <a:srgbClr val="FDFDFD"/>
                </a:solidFill>
              </a:rPr>
              <a:t>,</a:t>
            </a:r>
            <a:endParaRPr sz="1800">
              <a:solidFill>
                <a:srgbClr val="FDFDF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CS4624 Multimedia, Hypertext, and Information Access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Edward A. Fox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rgbClr val="FFFFFF"/>
                </a:highlight>
              </a:rPr>
              <a:t>Virginia Tech, Blacksburg VA 24061</a:t>
            </a:r>
            <a:endParaRPr sz="1800"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rgbClr val="FFFFFF"/>
                </a:highlight>
              </a:rPr>
              <a:t>April 18, 2023</a:t>
            </a:r>
            <a:endParaRPr sz="1800">
              <a:solidFill>
                <a:srgbClr val="FDFDF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/>
          <p:nvPr>
            <p:ph type="title"/>
          </p:nvPr>
        </p:nvSpPr>
        <p:spPr>
          <a:xfrm>
            <a:off x="819150" y="3877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Page</a:t>
            </a:r>
            <a:endParaRPr/>
          </a:p>
        </p:txBody>
      </p:sp>
      <p:pic>
        <p:nvPicPr>
          <p:cNvPr id="189" name="Google Shape;18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6075" y="1050150"/>
            <a:ext cx="7091850" cy="326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59363" y="4357350"/>
            <a:ext cx="6225250" cy="531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3"/>
          <p:cNvSpPr txBox="1"/>
          <p:nvPr>
            <p:ph type="title"/>
          </p:nvPr>
        </p:nvSpPr>
        <p:spPr>
          <a:xfrm>
            <a:off x="819150" y="4225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pic>
        <p:nvPicPr>
          <p:cNvPr id="196" name="Google Shape;196;p23"/>
          <p:cNvPicPr preferRelativeResize="0"/>
          <p:nvPr/>
        </p:nvPicPr>
        <p:blipFill rotWithShape="1">
          <a:blip r:embed="rId3">
            <a:alphaModFix/>
          </a:blip>
          <a:srcRect b="0" l="0" r="36560" t="0"/>
          <a:stretch/>
        </p:blipFill>
        <p:spPr>
          <a:xfrm>
            <a:off x="3378175" y="1062425"/>
            <a:ext cx="4946673" cy="379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3"/>
          <p:cNvPicPr preferRelativeResize="0"/>
          <p:nvPr/>
        </p:nvPicPr>
        <p:blipFill rotWithShape="1">
          <a:blip r:embed="rId4">
            <a:alphaModFix/>
          </a:blip>
          <a:srcRect b="0" l="0" r="52718" t="0"/>
          <a:stretch/>
        </p:blipFill>
        <p:spPr>
          <a:xfrm>
            <a:off x="971075" y="1062425"/>
            <a:ext cx="2074593" cy="379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203" name="Google Shape;203;p24"/>
          <p:cNvSpPr txBox="1"/>
          <p:nvPr>
            <p:ph idx="2" type="body"/>
          </p:nvPr>
        </p:nvSpPr>
        <p:spPr>
          <a:xfrm>
            <a:off x="819150" y="1697300"/>
            <a:ext cx="3109800" cy="27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Improve accessibility features for ETDs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Screen reader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PDF viewer</a:t>
            </a:r>
            <a:endParaRPr sz="17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Use object detection models to parse ETDs and create easily navigable user interfaces</a:t>
            </a:r>
            <a:endParaRPr sz="1900"/>
          </a:p>
        </p:txBody>
      </p:sp>
      <p:pic>
        <p:nvPicPr>
          <p:cNvPr id="204" name="Google Shape;20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775" y="576125"/>
            <a:ext cx="8023207" cy="3885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775" y="576125"/>
            <a:ext cx="8023200" cy="387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type="title"/>
          </p:nvPr>
        </p:nvSpPr>
        <p:spPr>
          <a:xfrm>
            <a:off x="4" y="-4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Detection Subgroup Deliverables</a:t>
            </a:r>
            <a:endParaRPr/>
          </a:p>
        </p:txBody>
      </p:sp>
      <p:sp>
        <p:nvSpPr>
          <p:cNvPr id="211" name="Google Shape;211;p25"/>
          <p:cNvSpPr txBox="1"/>
          <p:nvPr>
            <p:ph idx="4294967295" type="body"/>
          </p:nvPr>
        </p:nvSpPr>
        <p:spPr>
          <a:xfrm>
            <a:off x="819150" y="1990725"/>
            <a:ext cx="6876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Implement paragraph and reference separation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Segment references into components </a:t>
            </a:r>
            <a:r>
              <a:rPr lang="en" sz="1600"/>
              <a:t>(i.e., author name, title, etc.)</a:t>
            </a:r>
            <a:endParaRPr sz="16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Unable to accomplish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 bounding box coordinates, page number, and confidence to each tag for UI team</a:t>
            </a:r>
            <a:endParaRPr sz="1800"/>
          </a:p>
          <a:p>
            <a:pPr indent="0" lvl="0" marL="457200" rtl="0" algn="l">
              <a:spcBef>
                <a:spcPts val="10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Detection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6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Object detection is a subset of computer vision.</a:t>
            </a:r>
            <a:endParaRPr sz="18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800"/>
              <a:t>Takes in a video or image as input and predicts an object, where it is, and the percent that it is correct.</a:t>
            </a:r>
            <a:r>
              <a:rPr lang="en" sz="1600"/>
              <a:t>  </a:t>
            </a:r>
            <a:endParaRPr sz="1600"/>
          </a:p>
        </p:txBody>
      </p:sp>
      <p:pic>
        <p:nvPicPr>
          <p:cNvPr id="218" name="Google Shape;21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4775" y="1574000"/>
            <a:ext cx="4333950" cy="2432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7"/>
          <p:cNvPicPr preferRelativeResize="0"/>
          <p:nvPr/>
        </p:nvPicPr>
        <p:blipFill rotWithShape="1">
          <a:blip r:embed="rId3">
            <a:alphaModFix/>
          </a:blip>
          <a:srcRect b="5232" l="0" r="0" t="2311"/>
          <a:stretch/>
        </p:blipFill>
        <p:spPr>
          <a:xfrm>
            <a:off x="5248325" y="807250"/>
            <a:ext cx="3388476" cy="4051949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7"/>
          <p:cNvSpPr txBox="1"/>
          <p:nvPr>
            <p:ph type="title"/>
          </p:nvPr>
        </p:nvSpPr>
        <p:spPr>
          <a:xfrm>
            <a:off x="383375" y="4098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Detection Bounding Boxes</a:t>
            </a:r>
            <a:endParaRPr/>
          </a:p>
        </p:txBody>
      </p:sp>
      <p:sp>
        <p:nvSpPr>
          <p:cNvPr id="225" name="Google Shape;225;p27"/>
          <p:cNvSpPr txBox="1"/>
          <p:nvPr>
            <p:ph idx="1" type="body"/>
          </p:nvPr>
        </p:nvSpPr>
        <p:spPr>
          <a:xfrm>
            <a:off x="383375" y="1364425"/>
            <a:ext cx="4281900" cy="34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Bounding boxes are rectangles with the </a:t>
            </a:r>
            <a:r>
              <a:rPr lang="en" sz="1700"/>
              <a:t>coordinates:</a:t>
            </a:r>
            <a:r>
              <a:rPr lang="en" sz="1700"/>
              <a:t> [xMin, yMin, xMax, yMax]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</a:t>
            </a:r>
            <a:r>
              <a:rPr lang="en" sz="1700"/>
              <a:t>efines an element’s location within an image or video.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Used in pdfminer implementations to determine individual paragraphs and references.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Each page object contains 4 elements: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Bbox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Percent confidence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Page number</a:t>
            </a:r>
            <a:endParaRPr sz="17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Implementation: Bounding Boxes to HTML</a:t>
            </a:r>
            <a:endParaRPr/>
          </a:p>
        </p:txBody>
      </p:sp>
      <p:sp>
        <p:nvSpPr>
          <p:cNvPr id="231" name="Google Shape;231;p28"/>
          <p:cNvSpPr txBox="1"/>
          <p:nvPr>
            <p:ph idx="1" type="body"/>
          </p:nvPr>
        </p:nvSpPr>
        <p:spPr>
          <a:xfrm>
            <a:off x="819150" y="1990725"/>
            <a:ext cx="7505700" cy="14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Originally XML and HTML tags only contained extracted text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XML and HTML layouts are similar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 data as tags during generation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Titles dependent on location in document</a:t>
            </a:r>
            <a:endParaRPr sz="1800"/>
          </a:p>
        </p:txBody>
      </p:sp>
      <p:pic>
        <p:nvPicPr>
          <p:cNvPr id="232" name="Google Shape;23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174025"/>
            <a:ext cx="8839200" cy="264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0775" y="3488000"/>
            <a:ext cx="6254770" cy="26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9"/>
          <p:cNvSpPr txBox="1"/>
          <p:nvPr>
            <p:ph type="title"/>
          </p:nvPr>
        </p:nvSpPr>
        <p:spPr>
          <a:xfrm>
            <a:off x="1365900" y="523450"/>
            <a:ext cx="64122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Implementation: Object Detection Pdfminer Algorithm</a:t>
            </a:r>
            <a:endParaRPr/>
          </a:p>
        </p:txBody>
      </p:sp>
      <p:sp>
        <p:nvSpPr>
          <p:cNvPr id="239" name="Google Shape;239;p29"/>
          <p:cNvSpPr txBox="1"/>
          <p:nvPr>
            <p:ph idx="1" type="body"/>
          </p:nvPr>
        </p:nvSpPr>
        <p:spPr>
          <a:xfrm>
            <a:off x="231475" y="1924975"/>
            <a:ext cx="2801700" cy="23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Pdfminer creates bboxes of its own around paragraphs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bb</a:t>
            </a:r>
            <a:r>
              <a:rPr lang="en" sz="1500"/>
              <a:t>oxes</a:t>
            </a:r>
            <a:r>
              <a:rPr lang="en" sz="1500"/>
              <a:t> around paragraphs, lines, chars, etc.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Used for comparison </a:t>
            </a:r>
            <a:r>
              <a:rPr lang="en" sz="1500"/>
              <a:t>against</a:t>
            </a:r>
            <a:r>
              <a:rPr lang="en" sz="1500"/>
              <a:t> object detection model</a:t>
            </a:r>
            <a:endParaRPr sz="1500"/>
          </a:p>
        </p:txBody>
      </p:sp>
      <p:pic>
        <p:nvPicPr>
          <p:cNvPr id="240" name="Google Shape;24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3175" y="1924975"/>
            <a:ext cx="5872949" cy="26093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Implementation: Combining the Two</a:t>
            </a:r>
            <a:endParaRPr/>
          </a:p>
        </p:txBody>
      </p:sp>
      <p:sp>
        <p:nvSpPr>
          <p:cNvPr id="246" name="Google Shape;246;p30"/>
          <p:cNvSpPr txBox="1"/>
          <p:nvPr>
            <p:ph idx="1" type="body"/>
          </p:nvPr>
        </p:nvSpPr>
        <p:spPr>
          <a:xfrm>
            <a:off x="662625" y="1579800"/>
            <a:ext cx="3824700" cy="285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Take bounding boxes from object detection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Take LTTexLlines from Pdfminer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For each line, identify which box it’s in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Each set that shares both is treated as a paragraph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Issue: Pdfminer’s LLTTextLines become less accurate with equations appearing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Found that issue happens even outside of equations</a:t>
            </a:r>
            <a:endParaRPr sz="1400"/>
          </a:p>
        </p:txBody>
      </p:sp>
      <p:pic>
        <p:nvPicPr>
          <p:cNvPr id="247" name="Google Shape;24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7225" y="1579838"/>
            <a:ext cx="4072425" cy="285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</a:t>
            </a:r>
            <a:r>
              <a:rPr lang="en"/>
              <a:t>mplementation: Object Detection Pdfminer Algorithm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1"/>
          <p:cNvSpPr txBox="1"/>
          <p:nvPr/>
        </p:nvSpPr>
        <p:spPr>
          <a:xfrm>
            <a:off x="487788" y="1839288"/>
            <a:ext cx="3957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Pros: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Got as close to 100% accuracy as we can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Perfect bounding boxes in any non-scientific ETD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1"/>
          <p:cNvSpPr txBox="1"/>
          <p:nvPr/>
        </p:nvSpPr>
        <p:spPr>
          <a:xfrm>
            <a:off x="4901863" y="1902138"/>
            <a:ext cx="39576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Cons: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BBoxes created are sometimes imperfect, especially with equations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Some text BBoxes are too large, creating issues with our current logic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5" name="Google Shape;255;p31"/>
          <p:cNvCxnSpPr/>
          <p:nvPr/>
        </p:nvCxnSpPr>
        <p:spPr>
          <a:xfrm>
            <a:off x="4554413" y="2105200"/>
            <a:ext cx="0" cy="253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56" name="Google Shape;256;p31"/>
          <p:cNvPicPr preferRelativeResize="0"/>
          <p:nvPr/>
        </p:nvPicPr>
        <p:blipFill rotWithShape="1">
          <a:blip r:embed="rId3">
            <a:alphaModFix/>
          </a:blip>
          <a:srcRect b="26255" l="0" r="0" t="52198"/>
          <a:stretch/>
        </p:blipFill>
        <p:spPr>
          <a:xfrm>
            <a:off x="4663850" y="3241350"/>
            <a:ext cx="4242126" cy="1293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1"/>
          <p:cNvPicPr preferRelativeResize="0"/>
          <p:nvPr/>
        </p:nvPicPr>
        <p:blipFill rotWithShape="1">
          <a:blip r:embed="rId4">
            <a:alphaModFix/>
          </a:blip>
          <a:srcRect b="9316" l="8594" r="10786" t="69137"/>
          <a:stretch/>
        </p:blipFill>
        <p:spPr>
          <a:xfrm>
            <a:off x="411050" y="3129375"/>
            <a:ext cx="3873221" cy="13391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74737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Background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Project Overview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Design and Implementation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Future Plans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Acknowledgements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References</a:t>
            </a:r>
            <a:endParaRPr sz="2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of Equation Issue with BBoxes</a:t>
            </a:r>
            <a:endParaRPr/>
          </a:p>
        </p:txBody>
      </p:sp>
      <p:pic>
        <p:nvPicPr>
          <p:cNvPr id="263" name="Google Shape;263;p32"/>
          <p:cNvPicPr preferRelativeResize="0"/>
          <p:nvPr/>
        </p:nvPicPr>
        <p:blipFill rotWithShape="1">
          <a:blip r:embed="rId3">
            <a:alphaModFix/>
          </a:blip>
          <a:srcRect b="9316" l="8594" r="10786" t="69137"/>
          <a:stretch/>
        </p:blipFill>
        <p:spPr>
          <a:xfrm>
            <a:off x="453575" y="2296225"/>
            <a:ext cx="3873221" cy="133919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2"/>
          <p:cNvSpPr txBox="1"/>
          <p:nvPr/>
        </p:nvSpPr>
        <p:spPr>
          <a:xfrm>
            <a:off x="963668" y="1549150"/>
            <a:ext cx="1613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Working Example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6871" y="2296225"/>
            <a:ext cx="4146828" cy="2466909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2"/>
          <p:cNvSpPr txBox="1"/>
          <p:nvPr/>
        </p:nvSpPr>
        <p:spPr>
          <a:xfrm>
            <a:off x="4822804" y="1498125"/>
            <a:ext cx="24129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Not Working Example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Happens because of crazy pdfminer bboxes 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575" y="2292175"/>
            <a:ext cx="3940649" cy="2470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8" name="Google Shape;268;p32"/>
          <p:cNvCxnSpPr/>
          <p:nvPr/>
        </p:nvCxnSpPr>
        <p:spPr>
          <a:xfrm>
            <a:off x="4554413" y="2105200"/>
            <a:ext cx="0" cy="253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Limitations From Post-Processing</a:t>
            </a:r>
            <a:endParaRPr/>
          </a:p>
        </p:txBody>
      </p:sp>
      <p:sp>
        <p:nvSpPr>
          <p:cNvPr id="274" name="Google Shape;274;p33"/>
          <p:cNvSpPr txBox="1"/>
          <p:nvPr>
            <p:ph idx="1" type="body"/>
          </p:nvPr>
        </p:nvSpPr>
        <p:spPr>
          <a:xfrm>
            <a:off x="819150" y="1800200"/>
            <a:ext cx="4223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Post processing (pdfminer) on Object Detected BBoxes proved to slow down the application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Now have a trade off: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Quality paragraph splitting, but slow render time for ETD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Less quality paragraph splitting, but </a:t>
            </a:r>
            <a:r>
              <a:rPr lang="en"/>
              <a:t>faster</a:t>
            </a:r>
            <a:r>
              <a:rPr lang="en"/>
              <a:t> render time for ETD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References don’t have that same trade off since they’re only a page or two long</a:t>
            </a:r>
            <a:endParaRPr/>
          </a:p>
        </p:txBody>
      </p:sp>
      <p:pic>
        <p:nvPicPr>
          <p:cNvPr id="275" name="Google Shape;27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2250" y="2045774"/>
            <a:ext cx="3736200" cy="195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4"/>
          <p:cNvSpPr txBox="1"/>
          <p:nvPr>
            <p:ph type="title"/>
          </p:nvPr>
        </p:nvSpPr>
        <p:spPr>
          <a:xfrm>
            <a:off x="4" y="-4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Accessibility</a:t>
            </a:r>
            <a:r>
              <a:rPr lang="en"/>
              <a:t> Subgroup Deliverables</a:t>
            </a:r>
            <a:endParaRPr/>
          </a:p>
        </p:txBody>
      </p:sp>
      <p:sp>
        <p:nvSpPr>
          <p:cNvPr id="281" name="Google Shape;281;p34"/>
          <p:cNvSpPr txBox="1"/>
          <p:nvPr>
            <p:ph idx="4294967295" type="body"/>
          </p:nvPr>
        </p:nvSpPr>
        <p:spPr>
          <a:xfrm>
            <a:off x="819150" y="1990725"/>
            <a:ext cx="6876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Study of our system’s tagging vs. PREP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Restructured code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 sz="1800"/>
              <a:t>Case study of program’s effectiveness on a variety of documents</a:t>
            </a:r>
            <a:endParaRPr sz="1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5"/>
          <p:cNvSpPr txBox="1"/>
          <p:nvPr>
            <p:ph type="title"/>
          </p:nvPr>
        </p:nvSpPr>
        <p:spPr>
          <a:xfrm>
            <a:off x="621038" y="6333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Design: Accessibility</a:t>
            </a:r>
            <a:endParaRPr/>
          </a:p>
        </p:txBody>
      </p:sp>
      <p:sp>
        <p:nvSpPr>
          <p:cNvPr id="287" name="Google Shape;287;p35"/>
          <p:cNvSpPr txBox="1"/>
          <p:nvPr>
            <p:ph idx="1" type="body"/>
          </p:nvPr>
        </p:nvSpPr>
        <p:spPr>
          <a:xfrm>
            <a:off x="621050" y="1375700"/>
            <a:ext cx="7101600" cy="32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PREP vs. our system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Our system: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Tagging of headings, alt-text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PREP: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Incorrect</a:t>
            </a:r>
            <a:r>
              <a:rPr lang="en" sz="1800"/>
              <a:t> tagging, manual tagging needed</a:t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925" y="299800"/>
            <a:ext cx="3411052" cy="4581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93" name="Google Shape;29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1280" y="299797"/>
            <a:ext cx="3425220" cy="45818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Implementation: Accessibility</a:t>
            </a:r>
            <a:endParaRPr/>
          </a:p>
        </p:txBody>
      </p:sp>
      <p:sp>
        <p:nvSpPr>
          <p:cNvPr id="299" name="Google Shape;299;p37"/>
          <p:cNvSpPr txBox="1"/>
          <p:nvPr>
            <p:ph idx="1" type="body"/>
          </p:nvPr>
        </p:nvSpPr>
        <p:spPr>
          <a:xfrm>
            <a:off x="819150" y="1584800"/>
            <a:ext cx="5003700" cy="28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Restructuring of code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Issues with getting images to load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Fixed through static folder</a:t>
            </a:r>
            <a:endParaRPr sz="1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p38"/>
          <p:cNvPicPr preferRelativeResize="0"/>
          <p:nvPr/>
        </p:nvPicPr>
        <p:blipFill rotWithShape="1">
          <a:blip r:embed="rId3">
            <a:alphaModFix/>
          </a:blip>
          <a:srcRect b="3278" l="0" r="0" t="0"/>
          <a:stretch/>
        </p:blipFill>
        <p:spPr>
          <a:xfrm>
            <a:off x="1910963" y="211563"/>
            <a:ext cx="5322076" cy="4720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Testing: Accessibility</a:t>
            </a:r>
            <a:endParaRPr/>
          </a:p>
        </p:txBody>
      </p:sp>
      <p:sp>
        <p:nvSpPr>
          <p:cNvPr id="310" name="Google Shape;310;p39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Case study of 18 documents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Variety of majors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5 universities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Ohio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UTA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Georgia Tech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Texas Tech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Virginia Tech</a:t>
            </a:r>
            <a:endParaRPr sz="1800"/>
          </a:p>
        </p:txBody>
      </p:sp>
      <p:sp>
        <p:nvSpPr>
          <p:cNvPr id="311" name="Google Shape;311;p39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Settings used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Paragraph splitting </a:t>
            </a:r>
            <a:r>
              <a:rPr lang="en" sz="1800"/>
              <a:t>disabled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Highlighting enabled</a:t>
            </a:r>
            <a:endParaRPr sz="18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8550" y="250025"/>
            <a:ext cx="6646901" cy="464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322" name="Google Shape;322;p41"/>
          <p:cNvSpPr txBox="1"/>
          <p:nvPr>
            <p:ph idx="1" type="body"/>
          </p:nvPr>
        </p:nvSpPr>
        <p:spPr>
          <a:xfrm>
            <a:off x="819150" y="1456550"/>
            <a:ext cx="6426600" cy="32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UI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Dark mode, focus mode, dyslexia font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Back end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Continue working on getting an accurate algorithm for splitting references/paragraphs.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Start splitting references into smaller </a:t>
            </a:r>
            <a:r>
              <a:rPr lang="en" sz="1400"/>
              <a:t>components (i.e. publisher, year published).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Add Optical Character Recognition (OCR) for scanned documents</a:t>
            </a:r>
            <a:endParaRPr sz="14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Accessibility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Fixing of errors identified in case study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Better tagging of tables and equations for screen readers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and Problem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990725"/>
            <a:ext cx="4811100" cy="285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Client: Aman Ahuja (Ph.D. student in the Digital Library Research Lab)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Problem: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Electronic Theses and Dissertations are long and </a:t>
            </a:r>
            <a:r>
              <a:rPr lang="en" sz="1800"/>
              <a:t>often hard to read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Make </a:t>
            </a:r>
            <a:r>
              <a:rPr lang="en" sz="1800"/>
              <a:t>these </a:t>
            </a:r>
            <a:r>
              <a:rPr lang="en" sz="1800"/>
              <a:t>long PDFs more viewer-friendly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Improve upon existing machine learning model from CS 5604 </a:t>
            </a:r>
            <a:endParaRPr sz="1800"/>
          </a:p>
        </p:txBody>
      </p:sp>
      <p:pic>
        <p:nvPicPr>
          <p:cNvPr id="142" name="Google Shape;14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9925" y="845600"/>
            <a:ext cx="1806350" cy="180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328" name="Google Shape;328;p4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Client: Aman Ahuja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Object Detection Model Student Helpers: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Brian and Kevin Dinh (CS 4624 and 4994)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Nila Masrourisaadat and Nirmal Amirthalingam (CS 5604)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Case Study database provider: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Bipasha Banerjee</a:t>
            </a:r>
            <a:endParaRPr sz="1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34" name="Google Shape;334;p43"/>
          <p:cNvSpPr txBox="1"/>
          <p:nvPr>
            <p:ph idx="1" type="body"/>
          </p:nvPr>
        </p:nvSpPr>
        <p:spPr>
          <a:xfrm>
            <a:off x="819150" y="1534475"/>
            <a:ext cx="7505700" cy="29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7200"/>
              <a:t>Previous Works: </a:t>
            </a:r>
            <a:endParaRPr sz="7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600" u="sng">
                <a:solidFill>
                  <a:schemeClr val="hlink"/>
                </a:solidFill>
                <a:hlinkClick r:id="rId3"/>
              </a:rPr>
              <a:t>http://hdl.handle.net/10919/114081</a:t>
            </a:r>
            <a:r>
              <a:rPr lang="en" sz="5600"/>
              <a:t> (Spring 2022) </a:t>
            </a:r>
            <a:endParaRPr sz="5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600" u="sng">
                <a:solidFill>
                  <a:schemeClr val="hlink"/>
                </a:solidFill>
                <a:hlinkClick r:id="rId4"/>
              </a:rPr>
              <a:t>https://aclanthology.org/2022.wiesp-1.14/</a:t>
            </a:r>
            <a:r>
              <a:rPr lang="en" sz="5600"/>
              <a:t> (Fall 2022) </a:t>
            </a:r>
            <a:endParaRPr sz="5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 Efforts</a:t>
            </a:r>
            <a:endParaRPr/>
          </a:p>
        </p:txBody>
      </p:sp>
      <p:sp>
        <p:nvSpPr>
          <p:cNvPr id="148" name="Google Shape;148;p16"/>
          <p:cNvSpPr txBox="1"/>
          <p:nvPr>
            <p:ph idx="1" type="body"/>
          </p:nvPr>
        </p:nvSpPr>
        <p:spPr>
          <a:xfrm>
            <a:off x="819150" y="1990725"/>
            <a:ext cx="3509700" cy="24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The group this semester has </a:t>
            </a:r>
            <a:r>
              <a:rPr lang="en" sz="1800"/>
              <a:t>inherited</a:t>
            </a:r>
            <a:r>
              <a:rPr lang="en" sz="1800"/>
              <a:t> a Flask-based web application.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Takes in a long PDF</a:t>
            </a:r>
            <a:r>
              <a:rPr lang="en" sz="1800"/>
              <a:t> (ETD)</a:t>
            </a:r>
            <a:r>
              <a:rPr lang="en" sz="1800"/>
              <a:t> and generates a web page.</a:t>
            </a:r>
            <a:endParaRPr sz="1800"/>
          </a:p>
        </p:txBody>
      </p:sp>
      <p:pic>
        <p:nvPicPr>
          <p:cNvPr id="149" name="Google Shape;14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4350" y="199325"/>
            <a:ext cx="5399576" cy="4236622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6"/>
          <p:cNvSpPr txBox="1"/>
          <p:nvPr/>
        </p:nvSpPr>
        <p:spPr>
          <a:xfrm>
            <a:off x="4512683" y="4435948"/>
            <a:ext cx="4101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Object detection pipeline (Adapted from CS 5604 efforts)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56" name="Google Shape;156;p17"/>
          <p:cNvSpPr txBox="1"/>
          <p:nvPr>
            <p:ph idx="2" type="body"/>
          </p:nvPr>
        </p:nvSpPr>
        <p:spPr>
          <a:xfrm>
            <a:off x="757075" y="1697300"/>
            <a:ext cx="7505700" cy="281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Build off of previous efforts </a:t>
            </a:r>
            <a:r>
              <a:rPr lang="en" sz="1900"/>
              <a:t>to parse ETDs and create easily navigable user interfaces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Improve accessibility </a:t>
            </a:r>
            <a:r>
              <a:rPr lang="en" sz="1900"/>
              <a:t>features for ETDs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Screen reader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PDF viewer</a:t>
            </a:r>
            <a:endParaRPr sz="17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Add additional post-processing features</a:t>
            </a:r>
            <a:endParaRPr sz="1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Approach/Plan</a:t>
            </a:r>
            <a:endParaRPr/>
          </a:p>
        </p:txBody>
      </p:sp>
      <p:sp>
        <p:nvSpPr>
          <p:cNvPr id="162" name="Google Shape;162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 divided the group into t</a:t>
            </a:r>
            <a:r>
              <a:rPr lang="en" sz="1800"/>
              <a:t>hree subgroups to complete deliverables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UI/Front End (Zehua, Theodore)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Algorithm/Back End (Alan, Luke, Michael)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Accessibility (Elizabeth, Gabrielle)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 txBox="1"/>
          <p:nvPr>
            <p:ph type="title"/>
          </p:nvPr>
        </p:nvSpPr>
        <p:spPr>
          <a:xfrm>
            <a:off x="4" y="-4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UI Subgroup Deliverables</a:t>
            </a:r>
            <a:endParaRPr/>
          </a:p>
        </p:txBody>
      </p:sp>
      <p:sp>
        <p:nvSpPr>
          <p:cNvPr id="168" name="Google Shape;168;p19"/>
          <p:cNvSpPr txBox="1"/>
          <p:nvPr>
            <p:ph idx="4294967295" type="body"/>
          </p:nvPr>
        </p:nvSpPr>
        <p:spPr>
          <a:xfrm>
            <a:off x="819150" y="1990725"/>
            <a:ext cx="6876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React App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Nested Table of Contents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PDF Viewer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Updated UI</a:t>
            </a:r>
            <a:endParaRPr sz="1800"/>
          </a:p>
          <a:p>
            <a:pPr indent="0" lvl="0" marL="457200" rtl="0" algn="l">
              <a:spcBef>
                <a:spcPts val="10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625" y="1252500"/>
            <a:ext cx="5847823" cy="3523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2824" y="1742300"/>
            <a:ext cx="2399009" cy="2353252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0"/>
          <p:cNvSpPr txBox="1"/>
          <p:nvPr/>
        </p:nvSpPr>
        <p:spPr>
          <a:xfrm>
            <a:off x="810600" y="428625"/>
            <a:ext cx="3982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UI Design</a:t>
            </a:r>
            <a:endParaRPr sz="3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/>
          <p:nvPr>
            <p:ph type="title"/>
          </p:nvPr>
        </p:nvSpPr>
        <p:spPr>
          <a:xfrm>
            <a:off x="819150" y="3972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File Upload</a:t>
            </a:r>
            <a:endParaRPr/>
          </a:p>
        </p:txBody>
      </p:sp>
      <p:pic>
        <p:nvPicPr>
          <p:cNvPr id="181" name="Google Shape;18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625" y="1433025"/>
            <a:ext cx="6579251" cy="338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 rotWithShape="1">
          <a:blip r:embed="rId4">
            <a:alphaModFix/>
          </a:blip>
          <a:srcRect b="24801" l="15134" r="7567" t="23752"/>
          <a:stretch/>
        </p:blipFill>
        <p:spPr>
          <a:xfrm>
            <a:off x="7123000" y="1433025"/>
            <a:ext cx="1641675" cy="70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1"/>
          <p:cNvSpPr txBox="1"/>
          <p:nvPr/>
        </p:nvSpPr>
        <p:spPr>
          <a:xfrm>
            <a:off x="6968875" y="2194875"/>
            <a:ext cx="1877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1: Use browse button / drag a file into the rectangle area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2: Do the step above if change the file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3: Click upload to submit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4: Progress Percent appears while file loads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