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notesMasterIdLst>
    <p:notesMasterId r:id="rId38"/>
  </p:notesMasterIdLst>
  <p:sldIdLst>
    <p:sldId id="573" r:id="rId2"/>
    <p:sldId id="574" r:id="rId3"/>
    <p:sldId id="575" r:id="rId4"/>
    <p:sldId id="576" r:id="rId5"/>
    <p:sldId id="577" r:id="rId6"/>
    <p:sldId id="598" r:id="rId7"/>
    <p:sldId id="579" r:id="rId8"/>
    <p:sldId id="580" r:id="rId9"/>
    <p:sldId id="600" r:id="rId10"/>
    <p:sldId id="599" r:id="rId11"/>
    <p:sldId id="603" r:id="rId12"/>
    <p:sldId id="585" r:id="rId13"/>
    <p:sldId id="583" r:id="rId14"/>
    <p:sldId id="584" r:id="rId15"/>
    <p:sldId id="622" r:id="rId16"/>
    <p:sldId id="602" r:id="rId17"/>
    <p:sldId id="601" r:id="rId18"/>
    <p:sldId id="608" r:id="rId19"/>
    <p:sldId id="609" r:id="rId20"/>
    <p:sldId id="590" r:id="rId21"/>
    <p:sldId id="610" r:id="rId22"/>
    <p:sldId id="593" r:id="rId23"/>
    <p:sldId id="594" r:id="rId24"/>
    <p:sldId id="595" r:id="rId25"/>
    <p:sldId id="615" r:id="rId26"/>
    <p:sldId id="612" r:id="rId27"/>
    <p:sldId id="613" r:id="rId28"/>
    <p:sldId id="614" r:id="rId29"/>
    <p:sldId id="616" r:id="rId30"/>
    <p:sldId id="617" r:id="rId31"/>
    <p:sldId id="618" r:id="rId32"/>
    <p:sldId id="619" r:id="rId33"/>
    <p:sldId id="620" r:id="rId34"/>
    <p:sldId id="621" r:id="rId35"/>
    <p:sldId id="623" r:id="rId36"/>
    <p:sldId id="624" r:id="rId3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1FF61"/>
    <a:srgbClr val="FFCC00"/>
    <a:srgbClr val="FF9900"/>
    <a:srgbClr val="0DFF0D"/>
    <a:srgbClr val="CC0000"/>
    <a:srgbClr val="993300"/>
    <a:srgbClr val="292929"/>
    <a:srgbClr val="0033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699" autoAdjust="0"/>
    <p:restoredTop sz="94605" autoAdjust="0"/>
  </p:normalViewPr>
  <p:slideViewPr>
    <p:cSldViewPr>
      <p:cViewPr>
        <p:scale>
          <a:sx n="76" d="100"/>
          <a:sy n="76" d="100"/>
        </p:scale>
        <p:origin x="-3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85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2014\Phnom%20Penh\Annual%20SANREM%20meeting%20Arlington\Poster%20on%20maize%20collection\Data%20RM%202010-2013%20edite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3703090337374613"/>
          <c:y val="5.2715225548800912E-2"/>
          <c:w val="0.83966013922059723"/>
          <c:h val="0.81577527999839805"/>
        </c:manualLayout>
      </c:layout>
      <c:lineChart>
        <c:grouping val="standard"/>
        <c:ser>
          <c:idx val="0"/>
          <c:order val="0"/>
          <c:tx>
            <c:strRef>
              <c:f>Rainfall!$E$3</c:f>
              <c:strCache>
                <c:ptCount val="1"/>
                <c:pt idx="0">
                  <c:v>2013</c:v>
                </c:pt>
              </c:strCache>
            </c:strRef>
          </c:tx>
          <c:spPr>
            <a:ln w="38100">
              <a:solidFill>
                <a:srgbClr val="FF3300"/>
              </a:solidFill>
            </a:ln>
          </c:spPr>
          <c:marker>
            <c:spPr>
              <a:ln w="38100">
                <a:solidFill>
                  <a:srgbClr val="FF3300"/>
                </a:solidFill>
              </a:ln>
            </c:spPr>
          </c:marker>
          <c:cat>
            <c:strRef>
              <c:f>Rainfall!$D$4:$D$15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Rainfall!$E$4:$E$15</c:f>
              <c:numCache>
                <c:formatCode>General</c:formatCode>
                <c:ptCount val="12"/>
                <c:pt idx="0">
                  <c:v>26</c:v>
                </c:pt>
                <c:pt idx="1">
                  <c:v>0</c:v>
                </c:pt>
                <c:pt idx="2">
                  <c:v>72</c:v>
                </c:pt>
                <c:pt idx="3">
                  <c:v>122</c:v>
                </c:pt>
                <c:pt idx="4">
                  <c:v>68</c:v>
                </c:pt>
                <c:pt idx="5">
                  <c:v>334</c:v>
                </c:pt>
                <c:pt idx="6">
                  <c:v>147</c:v>
                </c:pt>
                <c:pt idx="7">
                  <c:v>300</c:v>
                </c:pt>
                <c:pt idx="8">
                  <c:v>333.5</c:v>
                </c:pt>
                <c:pt idx="9">
                  <c:v>608</c:v>
                </c:pt>
                <c:pt idx="10">
                  <c:v>93</c:v>
                </c:pt>
                <c:pt idx="11">
                  <c:v>0</c:v>
                </c:pt>
              </c:numCache>
            </c:numRef>
          </c:val>
        </c:ser>
        <c:ser>
          <c:idx val="1"/>
          <c:order val="1"/>
          <c:tx>
            <c:strRef>
              <c:f>Rainfall!$F$3</c:f>
              <c:strCache>
                <c:ptCount val="1"/>
                <c:pt idx="0">
                  <c:v>2012</c:v>
                </c:pt>
              </c:strCache>
            </c:strRef>
          </c:tx>
          <c:spPr>
            <a:ln w="38100"/>
          </c:spPr>
          <c:marker>
            <c:symbol val="square"/>
            <c:size val="4"/>
            <c:spPr>
              <a:ln w="38100">
                <a:solidFill>
                  <a:srgbClr val="F79646">
                    <a:lumMod val="75000"/>
                  </a:srgbClr>
                </a:solidFill>
              </a:ln>
            </c:spPr>
          </c:marker>
          <c:cat>
            <c:strRef>
              <c:f>Rainfall!$D$4:$D$15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Rainfall!$F$4:$F$15</c:f>
              <c:numCache>
                <c:formatCode>General</c:formatCode>
                <c:ptCount val="12"/>
                <c:pt idx="0">
                  <c:v>42</c:v>
                </c:pt>
                <c:pt idx="1">
                  <c:v>13</c:v>
                </c:pt>
                <c:pt idx="2">
                  <c:v>14</c:v>
                </c:pt>
                <c:pt idx="3">
                  <c:v>112</c:v>
                </c:pt>
                <c:pt idx="4">
                  <c:v>91</c:v>
                </c:pt>
                <c:pt idx="5">
                  <c:v>40</c:v>
                </c:pt>
                <c:pt idx="6">
                  <c:v>92</c:v>
                </c:pt>
                <c:pt idx="7">
                  <c:v>102</c:v>
                </c:pt>
                <c:pt idx="8">
                  <c:v>266</c:v>
                </c:pt>
                <c:pt idx="9">
                  <c:v>290</c:v>
                </c:pt>
                <c:pt idx="10">
                  <c:v>115</c:v>
                </c:pt>
                <c:pt idx="11">
                  <c:v>0</c:v>
                </c:pt>
              </c:numCache>
            </c:numRef>
          </c:val>
        </c:ser>
        <c:ser>
          <c:idx val="2"/>
          <c:order val="2"/>
          <c:tx>
            <c:strRef>
              <c:f>Rainfall!$G$3</c:f>
              <c:strCache>
                <c:ptCount val="1"/>
                <c:pt idx="0">
                  <c:v>2011</c:v>
                </c:pt>
              </c:strCache>
            </c:strRef>
          </c:tx>
          <c:spPr>
            <a:ln w="38100">
              <a:solidFill>
                <a:srgbClr val="FFFF00"/>
              </a:solidFill>
            </a:ln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38100">
                <a:solidFill>
                  <a:srgbClr val="FFFF00"/>
                </a:solidFill>
              </a:ln>
            </c:spPr>
          </c:marker>
          <c:cat>
            <c:strRef>
              <c:f>Rainfall!$D$4:$D$15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Rainfall!$G$4:$G$15</c:f>
              <c:numCache>
                <c:formatCode>General</c:formatCode>
                <c:ptCount val="12"/>
                <c:pt idx="0">
                  <c:v>0</c:v>
                </c:pt>
                <c:pt idx="1">
                  <c:v>102</c:v>
                </c:pt>
                <c:pt idx="2">
                  <c:v>180</c:v>
                </c:pt>
                <c:pt idx="3">
                  <c:v>166</c:v>
                </c:pt>
                <c:pt idx="4">
                  <c:v>132</c:v>
                </c:pt>
                <c:pt idx="5">
                  <c:v>54</c:v>
                </c:pt>
                <c:pt idx="6">
                  <c:v>50</c:v>
                </c:pt>
                <c:pt idx="7">
                  <c:v>274</c:v>
                </c:pt>
                <c:pt idx="8">
                  <c:v>370</c:v>
                </c:pt>
                <c:pt idx="9">
                  <c:v>394</c:v>
                </c:pt>
                <c:pt idx="10">
                  <c:v>0</c:v>
                </c:pt>
                <c:pt idx="11">
                  <c:v>10</c:v>
                </c:pt>
              </c:numCache>
            </c:numRef>
          </c:val>
        </c:ser>
        <c:ser>
          <c:idx val="3"/>
          <c:order val="3"/>
          <c:tx>
            <c:strRef>
              <c:f>Rainfall!$H$3</c:f>
              <c:strCache>
                <c:ptCount val="1"/>
                <c:pt idx="0">
                  <c:v>2010</c:v>
                </c:pt>
              </c:strCache>
            </c:strRef>
          </c:tx>
          <c:spPr>
            <a:ln w="38100">
              <a:solidFill>
                <a:srgbClr val="FF9900"/>
              </a:solidFill>
            </a:ln>
          </c:spPr>
          <c:marker>
            <c:symbol val="triangle"/>
            <c:size val="4"/>
            <c:spPr>
              <a:ln w="38100">
                <a:solidFill>
                  <a:srgbClr val="FF9900"/>
                </a:solidFill>
              </a:ln>
            </c:spPr>
          </c:marker>
          <c:cat>
            <c:strRef>
              <c:f>Rainfall!$D$4:$D$15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Rainfall!$H$4:$H$15</c:f>
              <c:numCache>
                <c:formatCode>General</c:formatCode>
                <c:ptCount val="12"/>
                <c:pt idx="0">
                  <c:v>28</c:v>
                </c:pt>
                <c:pt idx="1">
                  <c:v>8</c:v>
                </c:pt>
                <c:pt idx="2">
                  <c:v>84</c:v>
                </c:pt>
                <c:pt idx="3">
                  <c:v>42</c:v>
                </c:pt>
                <c:pt idx="4">
                  <c:v>71</c:v>
                </c:pt>
                <c:pt idx="5">
                  <c:v>142</c:v>
                </c:pt>
                <c:pt idx="6">
                  <c:v>244</c:v>
                </c:pt>
                <c:pt idx="7">
                  <c:v>154</c:v>
                </c:pt>
                <c:pt idx="8">
                  <c:v>153</c:v>
                </c:pt>
                <c:pt idx="9">
                  <c:v>250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</c:ser>
        <c:marker val="1"/>
        <c:axId val="130928640"/>
        <c:axId val="130958080"/>
      </c:lineChart>
      <c:catAx>
        <c:axId val="130928640"/>
        <c:scaling>
          <c:orientation val="minMax"/>
        </c:scaling>
        <c:axPos val="b"/>
        <c:tickLblPos val="nextTo"/>
        <c:spPr>
          <a:ln w="38100"/>
        </c:spPr>
        <c:crossAx val="130958080"/>
        <c:crosses val="autoZero"/>
        <c:auto val="1"/>
        <c:lblAlgn val="ctr"/>
        <c:lblOffset val="100"/>
      </c:catAx>
      <c:valAx>
        <c:axId val="130958080"/>
        <c:scaling>
          <c:orientation val="minMax"/>
          <c:max val="65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Rainfall (mm month-1)</a:t>
                </a:r>
              </a:p>
            </c:rich>
          </c:tx>
          <c:layout>
            <c:manualLayout>
              <c:xMode val="edge"/>
              <c:yMode val="edge"/>
              <c:x val="6.8321129119560484E-3"/>
              <c:y val="0.20417142513674338"/>
            </c:manualLayout>
          </c:layout>
        </c:title>
        <c:numFmt formatCode="General" sourceLinked="1"/>
        <c:tickLblPos val="nextTo"/>
        <c:spPr>
          <a:ln w="38100"/>
        </c:spPr>
        <c:txPr>
          <a:bodyPr/>
          <a:lstStyle/>
          <a:p>
            <a:pPr>
              <a:defRPr sz="1800" b="1"/>
            </a:pPr>
            <a:endParaRPr lang="en-US"/>
          </a:p>
        </c:txPr>
        <c:crossAx val="130928640"/>
        <c:crosses val="autoZero"/>
        <c:crossBetween val="between"/>
        <c:majorUnit val="100"/>
      </c:valAx>
      <c:spPr>
        <a:ln>
          <a:noFill/>
        </a:ln>
      </c:spPr>
    </c:plotArea>
    <c:legend>
      <c:legendPos val="t"/>
      <c:layout>
        <c:manualLayout>
          <c:xMode val="edge"/>
          <c:yMode val="edge"/>
          <c:x val="0.1358599630299131"/>
          <c:y val="0.11164272404880697"/>
          <c:w val="0.52594544358998052"/>
          <c:h val="8.5878463665324284E-2"/>
        </c:manualLayout>
      </c:layout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en-US"/>
        </a:p>
      </c:txPr>
    </c:legend>
    <c:plotVisOnly val="1"/>
  </c:chart>
  <c:txPr>
    <a:bodyPr/>
    <a:lstStyle/>
    <a:p>
      <a:pPr>
        <a:defRPr sz="20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u="none" smtClean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9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 smtClean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9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Cliquez pour modifier les styles du texte du masque</a:t>
            </a:r>
          </a:p>
          <a:p>
            <a:pPr lvl="1"/>
            <a:r>
              <a:rPr lang="en-US" noProof="0" smtClean="0"/>
              <a:t>Deuxième niveau</a:t>
            </a:r>
          </a:p>
          <a:p>
            <a:pPr lvl="2"/>
            <a:r>
              <a:rPr lang="en-US" noProof="0" smtClean="0"/>
              <a:t>Troisième niveau</a:t>
            </a:r>
          </a:p>
          <a:p>
            <a:pPr lvl="3"/>
            <a:r>
              <a:rPr lang="en-US" noProof="0" smtClean="0"/>
              <a:t>Quatrième niveau</a:t>
            </a:r>
          </a:p>
          <a:p>
            <a:pPr lvl="4"/>
            <a:r>
              <a:rPr lang="en-US" noProof="0" smtClean="0"/>
              <a:t>Cinquième niveau</a:t>
            </a:r>
          </a:p>
        </p:txBody>
      </p:sp>
      <p:sp>
        <p:nvSpPr>
          <p:cNvPr id="329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u="none" smtClean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9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 smtClean="0">
                <a:effectLst/>
                <a:latin typeface="Arial" charset="0"/>
              </a:defRPr>
            </a:lvl1pPr>
          </a:lstStyle>
          <a:p>
            <a:pPr>
              <a:defRPr/>
            </a:pPr>
            <a:fld id="{72448D84-CB65-4E89-B88B-F252E7E83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956930" y="686474"/>
            <a:ext cx="4944140" cy="34295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494" y="4344357"/>
            <a:ext cx="5487013" cy="4113168"/>
          </a:xfrm>
          <a:prstGeom prst="rect">
            <a:avLst/>
          </a:prstGeom>
          <a:noFill/>
          <a:ln>
            <a:noFill/>
          </a:ln>
        </p:spPr>
        <p:txBody>
          <a:bodyPr lIns="89218" tIns="44609" rIns="89218" bIns="44609" anchor="t" anchorCtr="0">
            <a:no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  <p:sp>
        <p:nvSpPr>
          <p:cNvPr id="105" name="Shape 105"/>
          <p:cNvSpPr txBox="1"/>
          <p:nvPr/>
        </p:nvSpPr>
        <p:spPr>
          <a:xfrm>
            <a:off x="3884461" y="8685877"/>
            <a:ext cx="2972004" cy="456703"/>
          </a:xfrm>
          <a:prstGeom prst="rect">
            <a:avLst/>
          </a:prstGeom>
          <a:noFill/>
          <a:ln>
            <a:noFill/>
          </a:ln>
        </p:spPr>
        <p:txBody>
          <a:bodyPr lIns="89218" tIns="44609" rIns="89218" bIns="44609" anchor="b" anchorCtr="0">
            <a:noAutofit/>
          </a:bodyPr>
          <a:lstStyle/>
          <a:p>
            <a:pPr algn="r">
              <a:spcBef>
                <a:spcPts val="0"/>
              </a:spcBef>
              <a:buSzPct val="25000"/>
            </a:pPr>
            <a:r>
              <a:rPr lang="en-US" sz="1200" u="none" dirty="0">
                <a:latin typeface="Arial"/>
                <a:ea typeface="Arial"/>
                <a:cs typeface="Arial"/>
                <a:sym typeface="Arial"/>
              </a:rPr>
              <a:t>*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685800"/>
            <a:ext cx="4575175" cy="34305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494" y="4344357"/>
            <a:ext cx="5487013" cy="4113168"/>
          </a:xfrm>
          <a:prstGeom prst="rect">
            <a:avLst/>
          </a:prstGeom>
          <a:noFill/>
          <a:ln>
            <a:noFill/>
          </a:ln>
        </p:spPr>
        <p:txBody>
          <a:bodyPr lIns="89218" tIns="44609" rIns="89218" bIns="44609" anchor="t" anchorCtr="0">
            <a:no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685800"/>
            <a:ext cx="4575175" cy="34305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494" y="4344357"/>
            <a:ext cx="5487013" cy="4113168"/>
          </a:xfrm>
          <a:prstGeom prst="rect">
            <a:avLst/>
          </a:prstGeom>
          <a:noFill/>
          <a:ln>
            <a:noFill/>
          </a:ln>
        </p:spPr>
        <p:txBody>
          <a:bodyPr lIns="89218" tIns="44609" rIns="89218" bIns="44609" anchor="t" anchorCtr="0">
            <a:no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  <p:sp>
        <p:nvSpPr>
          <p:cNvPr id="133" name="Shape 133"/>
          <p:cNvSpPr txBox="1"/>
          <p:nvPr/>
        </p:nvSpPr>
        <p:spPr>
          <a:xfrm>
            <a:off x="3884461" y="8685877"/>
            <a:ext cx="2972004" cy="456703"/>
          </a:xfrm>
          <a:prstGeom prst="rect">
            <a:avLst/>
          </a:prstGeom>
          <a:noFill/>
          <a:ln>
            <a:noFill/>
          </a:ln>
        </p:spPr>
        <p:txBody>
          <a:bodyPr lIns="89218" tIns="44609" rIns="89218" bIns="44609" anchor="b" anchorCtr="0">
            <a:noAutofit/>
          </a:bodyPr>
          <a:lstStyle/>
          <a:p>
            <a:pPr algn="r">
              <a:spcBef>
                <a:spcPts val="0"/>
              </a:spcBef>
              <a:buSzPct val="25000"/>
            </a:pPr>
            <a:r>
              <a:rPr lang="en-US" sz="1200" u="none" dirty="0">
                <a:latin typeface="Arial"/>
                <a:ea typeface="Arial"/>
                <a:cs typeface="Arial"/>
                <a:sym typeface="Arial"/>
              </a:rPr>
              <a:t>*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685800"/>
            <a:ext cx="4575175" cy="34305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494" y="4344357"/>
            <a:ext cx="5487013" cy="4113168"/>
          </a:xfrm>
          <a:prstGeom prst="rect">
            <a:avLst/>
          </a:prstGeom>
          <a:noFill/>
          <a:ln>
            <a:noFill/>
          </a:ln>
        </p:spPr>
        <p:txBody>
          <a:bodyPr lIns="89218" tIns="44609" rIns="89218" bIns="44609" anchor="t" anchorCtr="0">
            <a:no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  <p:sp>
        <p:nvSpPr>
          <p:cNvPr id="140" name="Shape 140"/>
          <p:cNvSpPr txBox="1"/>
          <p:nvPr/>
        </p:nvSpPr>
        <p:spPr>
          <a:xfrm>
            <a:off x="3884461" y="8685877"/>
            <a:ext cx="2972004" cy="456703"/>
          </a:xfrm>
          <a:prstGeom prst="rect">
            <a:avLst/>
          </a:prstGeom>
          <a:noFill/>
          <a:ln>
            <a:noFill/>
          </a:ln>
        </p:spPr>
        <p:txBody>
          <a:bodyPr lIns="89218" tIns="44609" rIns="89218" bIns="44609" anchor="b" anchorCtr="0">
            <a:noAutofit/>
          </a:bodyPr>
          <a:lstStyle/>
          <a:p>
            <a:pPr algn="r">
              <a:spcBef>
                <a:spcPts val="0"/>
              </a:spcBef>
              <a:buSzPct val="25000"/>
            </a:pPr>
            <a:r>
              <a:rPr lang="en-US" sz="1200" u="none" dirty="0">
                <a:latin typeface="Arial"/>
                <a:ea typeface="Arial"/>
                <a:cs typeface="Arial"/>
                <a:sym typeface="Arial"/>
              </a:rPr>
              <a:t>*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685800"/>
            <a:ext cx="4575175" cy="34305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494" y="4344357"/>
            <a:ext cx="5487013" cy="4113168"/>
          </a:xfrm>
          <a:prstGeom prst="rect">
            <a:avLst/>
          </a:prstGeom>
          <a:noFill/>
          <a:ln>
            <a:noFill/>
          </a:ln>
        </p:spPr>
        <p:txBody>
          <a:bodyPr lIns="89218" tIns="44609" rIns="89218" bIns="44609" anchor="t" anchorCtr="0">
            <a:no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  <p:sp>
        <p:nvSpPr>
          <p:cNvPr id="181" name="Shape 181"/>
          <p:cNvSpPr txBox="1"/>
          <p:nvPr/>
        </p:nvSpPr>
        <p:spPr>
          <a:xfrm>
            <a:off x="3884461" y="8685877"/>
            <a:ext cx="2972004" cy="456703"/>
          </a:xfrm>
          <a:prstGeom prst="rect">
            <a:avLst/>
          </a:prstGeom>
          <a:noFill/>
          <a:ln>
            <a:noFill/>
          </a:ln>
        </p:spPr>
        <p:txBody>
          <a:bodyPr lIns="89218" tIns="44609" rIns="89218" bIns="44609" anchor="b" anchorCtr="0">
            <a:noAutofit/>
          </a:bodyPr>
          <a:lstStyle/>
          <a:p>
            <a:pPr algn="r">
              <a:spcBef>
                <a:spcPts val="0"/>
              </a:spcBef>
              <a:buSzPct val="25000"/>
            </a:pPr>
            <a:r>
              <a:rPr lang="en-US" sz="1200" u="none" dirty="0">
                <a:latin typeface="Arial"/>
                <a:ea typeface="Arial"/>
                <a:cs typeface="Arial"/>
                <a:sym typeface="Arial"/>
              </a:rPr>
              <a:t>*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685800"/>
            <a:ext cx="4575175" cy="34305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494" y="4344357"/>
            <a:ext cx="5487013" cy="4113168"/>
          </a:xfrm>
          <a:prstGeom prst="rect">
            <a:avLst/>
          </a:prstGeom>
          <a:noFill/>
          <a:ln>
            <a:noFill/>
          </a:ln>
        </p:spPr>
        <p:txBody>
          <a:bodyPr lIns="89218" tIns="44609" rIns="89218" bIns="44609" anchor="t" anchorCtr="0">
            <a:no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  <p:sp>
        <p:nvSpPr>
          <p:cNvPr id="213" name="Shape 213"/>
          <p:cNvSpPr txBox="1"/>
          <p:nvPr/>
        </p:nvSpPr>
        <p:spPr>
          <a:xfrm>
            <a:off x="3884461" y="8685877"/>
            <a:ext cx="2972004" cy="456703"/>
          </a:xfrm>
          <a:prstGeom prst="rect">
            <a:avLst/>
          </a:prstGeom>
          <a:noFill/>
          <a:ln>
            <a:noFill/>
          </a:ln>
        </p:spPr>
        <p:txBody>
          <a:bodyPr lIns="89218" tIns="44609" rIns="89218" bIns="44609" anchor="b" anchorCtr="0">
            <a:noAutofit/>
          </a:bodyPr>
          <a:lstStyle/>
          <a:p>
            <a:pPr algn="r">
              <a:spcBef>
                <a:spcPts val="0"/>
              </a:spcBef>
              <a:buSzPct val="25000"/>
            </a:pPr>
            <a:r>
              <a:rPr lang="en-US" sz="1200" u="none" dirty="0">
                <a:latin typeface="Arial"/>
                <a:ea typeface="Arial"/>
                <a:cs typeface="Arial"/>
                <a:sym typeface="Arial"/>
              </a:rPr>
              <a:t>*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685800"/>
            <a:ext cx="4575175" cy="34305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494" y="4344357"/>
            <a:ext cx="5487013" cy="4113168"/>
          </a:xfrm>
          <a:prstGeom prst="rect">
            <a:avLst/>
          </a:prstGeom>
          <a:noFill/>
          <a:ln>
            <a:noFill/>
          </a:ln>
        </p:spPr>
        <p:txBody>
          <a:bodyPr lIns="89218" tIns="44609" rIns="89218" bIns="44609" anchor="t" anchorCtr="0">
            <a:no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  <p:sp>
        <p:nvSpPr>
          <p:cNvPr id="223" name="Shape 223"/>
          <p:cNvSpPr txBox="1"/>
          <p:nvPr/>
        </p:nvSpPr>
        <p:spPr>
          <a:xfrm>
            <a:off x="3884461" y="8685877"/>
            <a:ext cx="2972004" cy="456703"/>
          </a:xfrm>
          <a:prstGeom prst="rect">
            <a:avLst/>
          </a:prstGeom>
          <a:noFill/>
          <a:ln>
            <a:noFill/>
          </a:ln>
        </p:spPr>
        <p:txBody>
          <a:bodyPr lIns="89218" tIns="44609" rIns="89218" bIns="44609" anchor="b" anchorCtr="0">
            <a:noAutofit/>
          </a:bodyPr>
          <a:lstStyle/>
          <a:p>
            <a:pPr algn="r">
              <a:spcBef>
                <a:spcPts val="0"/>
              </a:spcBef>
              <a:buSzPct val="25000"/>
            </a:pPr>
            <a:r>
              <a:rPr lang="en-US" sz="1200" u="none" dirty="0">
                <a:latin typeface="Arial"/>
                <a:ea typeface="Arial"/>
                <a:cs typeface="Arial"/>
                <a:sym typeface="Arial"/>
              </a:rPr>
              <a:t>*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685800"/>
            <a:ext cx="4575175" cy="34305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685494" y="4344357"/>
            <a:ext cx="5487013" cy="4113168"/>
          </a:xfrm>
          <a:prstGeom prst="rect">
            <a:avLst/>
          </a:prstGeom>
          <a:noFill/>
          <a:ln>
            <a:noFill/>
          </a:ln>
        </p:spPr>
        <p:txBody>
          <a:bodyPr lIns="89218" tIns="44609" rIns="89218" bIns="44609" anchor="t" anchorCtr="0">
            <a:no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  <p:sp>
        <p:nvSpPr>
          <p:cNvPr id="232" name="Shape 232"/>
          <p:cNvSpPr txBox="1"/>
          <p:nvPr/>
        </p:nvSpPr>
        <p:spPr>
          <a:xfrm>
            <a:off x="3884461" y="8685877"/>
            <a:ext cx="2972004" cy="456703"/>
          </a:xfrm>
          <a:prstGeom prst="rect">
            <a:avLst/>
          </a:prstGeom>
          <a:noFill/>
          <a:ln>
            <a:noFill/>
          </a:ln>
        </p:spPr>
        <p:txBody>
          <a:bodyPr lIns="89218" tIns="44609" rIns="89218" bIns="44609" anchor="b" anchorCtr="0">
            <a:noAutofit/>
          </a:bodyPr>
          <a:lstStyle/>
          <a:p>
            <a:pPr algn="r">
              <a:spcBef>
                <a:spcPts val="0"/>
              </a:spcBef>
              <a:buSzPct val="25000"/>
            </a:pPr>
            <a:r>
              <a:rPr lang="en-US" sz="1200" u="none" dirty="0">
                <a:latin typeface="Arial"/>
                <a:ea typeface="Arial"/>
                <a:cs typeface="Arial"/>
                <a:sym typeface="Arial"/>
              </a:rPr>
              <a:t>*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129040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Cliquez pour modifier le style du titre</a:t>
            </a:r>
          </a:p>
        </p:txBody>
      </p:sp>
      <p:sp>
        <p:nvSpPr>
          <p:cNvPr id="129041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Cliquez pour modifier le style des sous-titres du masque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5A00038-E0FB-4FEC-A539-16DF8F53EF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B735E-389B-4C8C-BCC6-A64E43611A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E3200-EF38-400A-BA05-13A2DCBA1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1981200"/>
            <a:ext cx="36957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066800" y="4114800"/>
            <a:ext cx="36957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14900" y="4114800"/>
            <a:ext cx="36957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1AF6E-17E1-4864-B1B0-4C30C9CDF3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066800" y="304800"/>
            <a:ext cx="7543800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B423D-7E1B-4595-91DD-87A4B6C1BB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14900" y="4114800"/>
            <a:ext cx="36957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34DA2-56C4-4DF8-A4D5-4EEA98F812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14900" y="4114800"/>
            <a:ext cx="36957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CE40E-65D5-4AF2-A3B6-1799D16099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B1B20-0451-4B7C-A387-1DEE93F46C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2D1B8-C9CB-456B-93FC-D5BBC213B9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2299A-85BB-4143-85A2-85210885A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D4F60-1502-4EA0-89FB-3161B7E8DB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AA873-1466-45E7-9F5D-F96CC33A94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4DEC4-E8CE-4C4C-8BA6-260F323E13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1EC81-395B-4558-B476-87FBB3490A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A64A7-B5CA-45F8-98F4-52D9829AF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128003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8004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4106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128006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8007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8008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8009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8010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8011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8012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8013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8014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128015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 style du titre</a:t>
            </a:r>
          </a:p>
        </p:txBody>
      </p:sp>
      <p:sp>
        <p:nvSpPr>
          <p:cNvPr id="128016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128017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u="none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8018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u="none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8019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u="none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1EA991D-1E02-49A0-8A3A-882085A29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7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/>
        </p:nvSpPr>
        <p:spPr>
          <a:xfrm>
            <a:off x="609600" y="1143000"/>
            <a:ext cx="8458200" cy="8382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>
              <a:buClr>
                <a:schemeClr val="lt1"/>
              </a:buClr>
              <a:buSzPct val="25000"/>
            </a:pPr>
            <a:r>
              <a:rPr lang="en-US" sz="4400" b="1" dirty="0" smtClean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SANREM 2014 Annual Meeting</a:t>
            </a:r>
          </a:p>
          <a:p>
            <a:pPr algn="ctr">
              <a:buClr>
                <a:schemeClr val="lt1"/>
              </a:buClr>
              <a:buSzPct val="25000"/>
            </a:pPr>
            <a:endParaRPr lang="en-US" sz="3600" b="1" dirty="0" smtClean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9" name="Shape 89"/>
          <p:cNvSpPr txBox="1"/>
          <p:nvPr/>
        </p:nvSpPr>
        <p:spPr>
          <a:xfrm>
            <a:off x="1476375" y="6527800"/>
            <a:ext cx="7561261" cy="24447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r"/>
            <a:r>
              <a:rPr lang="en-US" sz="1600" b="1" dirty="0" smtClean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</a:t>
            </a:r>
            <a:r>
              <a:rPr lang="en-US" sz="1600" b="1" baseline="30000" dirty="0" smtClean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</a:t>
            </a:r>
            <a:r>
              <a:rPr lang="en-US" sz="1600" b="1" dirty="0" smtClean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-21</a:t>
            </a:r>
            <a:r>
              <a:rPr lang="en-US" sz="1600" b="1" baseline="30000" dirty="0" smtClean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</a:t>
            </a:r>
            <a:r>
              <a:rPr lang="en-US" sz="1600" b="1" dirty="0" smtClean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Crystal Gateway Marriott Hotel in Arlington, Virginia</a:t>
            </a:r>
            <a:endParaRPr lang="en-US" sz="1600" b="1" i="0" u="none" strike="noStrike" cap="none" baseline="0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0" name="Shape 90"/>
          <p:cNvSpPr txBox="1"/>
          <p:nvPr/>
        </p:nvSpPr>
        <p:spPr>
          <a:xfrm>
            <a:off x="0" y="2786061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Shape 92"/>
          <p:cNvSpPr txBox="1"/>
          <p:nvPr/>
        </p:nvSpPr>
        <p:spPr>
          <a:xfrm>
            <a:off x="685800" y="2971800"/>
            <a:ext cx="8458198" cy="151447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imes New Roman"/>
              <a:buNone/>
            </a:pPr>
            <a:r>
              <a:rPr lang="en-US" sz="3600" b="1" i="0" u="none" strike="noStrike" cap="none" baseline="0" dirty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Farmers’ experiences on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imes New Roman"/>
              <a:buNone/>
            </a:pPr>
            <a:r>
              <a:rPr lang="en-US" sz="3600" b="1" i="0" u="none" strike="noStrike" cap="none" baseline="0" dirty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Conservation </a:t>
            </a:r>
            <a:r>
              <a:rPr lang="en-US" sz="3600" b="1" i="0" u="none" strike="noStrike" cap="none" baseline="0" dirty="0" smtClean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Agriculture</a:t>
            </a:r>
            <a:r>
              <a:rPr lang="en-US" sz="3600" b="1" i="0" u="none" strike="noStrike" cap="none" dirty="0" smtClean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 Cambodia</a:t>
            </a:r>
            <a:endParaRPr lang="en-US" sz="3600" b="1" i="0" u="none" strike="noStrike" cap="none" baseline="0" dirty="0">
              <a:solidFill>
                <a:srgbClr val="FFC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3" name="Shape 93"/>
          <p:cNvPicPr preferRelativeResize="0"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7924800" y="152400"/>
            <a:ext cx="1066800" cy="10386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5" name="Shape 95"/>
          <p:cNvCxnSpPr/>
          <p:nvPr/>
        </p:nvCxnSpPr>
        <p:spPr>
          <a:xfrm>
            <a:off x="1354137" y="6453187"/>
            <a:ext cx="7759700" cy="0"/>
          </a:xfrm>
          <a:prstGeom prst="straightConnector1">
            <a:avLst/>
          </a:prstGeom>
          <a:noFill/>
          <a:ln w="9525" cap="rnd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cxnSp>
      <p:pic>
        <p:nvPicPr>
          <p:cNvPr id="97" name="Shape 97"/>
          <p:cNvPicPr preferRelativeResize="0"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152400" y="304800"/>
            <a:ext cx="1849321" cy="632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7086599" y="5867400"/>
            <a:ext cx="1905001" cy="52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Shape 99"/>
          <p:cNvPicPr preferRelativeResize="0">
            <a:picLocks noChangeAspect="1"/>
          </p:cNvPicPr>
          <p:nvPr/>
        </p:nvPicPr>
        <p:blipFill rotWithShape="1">
          <a:blip r:embed="rId6"/>
          <a:srcRect/>
          <a:stretch/>
        </p:blipFill>
        <p:spPr>
          <a:xfrm>
            <a:off x="7086600" y="5206732"/>
            <a:ext cx="1905000" cy="5844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Shape 101"/>
          <p:cNvPicPr preferRelativeResize="0">
            <a:picLocks noChangeAspect="1"/>
          </p:cNvPicPr>
          <p:nvPr/>
        </p:nvPicPr>
        <p:blipFill rotWithShape="1">
          <a:blip r:embed="rId7"/>
          <a:srcRect/>
          <a:stretch/>
        </p:blipFill>
        <p:spPr>
          <a:xfrm>
            <a:off x="3200400" y="5410200"/>
            <a:ext cx="2368901" cy="74941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Shape 88"/>
          <p:cNvSpPr txBox="1"/>
          <p:nvPr/>
        </p:nvSpPr>
        <p:spPr>
          <a:xfrm>
            <a:off x="914400" y="1904999"/>
            <a:ext cx="8229600" cy="8382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>
              <a:buClr>
                <a:schemeClr val="lt1"/>
              </a:buClr>
              <a:buSzPct val="25000"/>
            </a:pPr>
            <a:r>
              <a:rPr lang="en-US" sz="2800" b="1" dirty="0" smtClean="0">
                <a:solidFill>
                  <a:srgbClr val="FFFF00"/>
                </a:solidFill>
              </a:rPr>
              <a:t>“Building a sustainable future from a foundation of research”</a:t>
            </a:r>
          </a:p>
          <a:p>
            <a:pPr algn="ctr">
              <a:buClr>
                <a:schemeClr val="lt1"/>
              </a:buClr>
              <a:buSzPct val="25000"/>
            </a:pPr>
            <a:endParaRPr lang="en-US" sz="3600" b="1" dirty="0" smtClean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9" name="Picture 6" descr="http://m.unccause12.ncat.edu/images/ncat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5105400"/>
            <a:ext cx="1025209" cy="1245310"/>
          </a:xfrm>
          <a:prstGeom prst="rect">
            <a:avLst/>
          </a:prstGeom>
          <a:noFill/>
        </p:spPr>
      </p:pic>
      <p:sp>
        <p:nvSpPr>
          <p:cNvPr id="23" name="Shape 88"/>
          <p:cNvSpPr txBox="1"/>
          <p:nvPr/>
        </p:nvSpPr>
        <p:spPr>
          <a:xfrm>
            <a:off x="914400" y="4343399"/>
            <a:ext cx="8229600" cy="8382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>
              <a:buClr>
                <a:schemeClr val="lt1"/>
              </a:buClr>
              <a:buSzPct val="25000"/>
            </a:pPr>
            <a:r>
              <a:rPr lang="en-US" sz="2400" b="1" i="1" dirty="0" smtClean="0">
                <a:solidFill>
                  <a:srgbClr val="FFFF00"/>
                </a:solidFill>
              </a:rPr>
              <a:t>Presented by </a:t>
            </a:r>
            <a:r>
              <a:rPr lang="en-US" sz="2400" b="1" i="1" dirty="0" err="1" smtClean="0">
                <a:solidFill>
                  <a:srgbClr val="FFFF00"/>
                </a:solidFill>
              </a:rPr>
              <a:t>Rada</a:t>
            </a:r>
            <a:r>
              <a:rPr lang="en-US" sz="2400" b="1" i="1" dirty="0" smtClean="0">
                <a:solidFill>
                  <a:srgbClr val="FFFF00"/>
                </a:solidFill>
              </a:rPr>
              <a:t> KONG, on behalf of farmer </a:t>
            </a:r>
          </a:p>
          <a:p>
            <a:pPr algn="ctr">
              <a:buClr>
                <a:schemeClr val="lt1"/>
              </a:buClr>
              <a:buSzPct val="25000"/>
            </a:pPr>
            <a:r>
              <a:rPr lang="en-US" sz="2400" b="1" i="1" dirty="0" smtClean="0">
                <a:solidFill>
                  <a:srgbClr val="FFFF00"/>
                </a:solidFill>
              </a:rPr>
              <a:t>Ms. </a:t>
            </a:r>
            <a:r>
              <a:rPr lang="en-US" sz="2400" b="1" i="1" dirty="0" err="1" smtClean="0">
                <a:solidFill>
                  <a:srgbClr val="FFFF00"/>
                </a:solidFill>
              </a:rPr>
              <a:t>Pheap</a:t>
            </a:r>
            <a:r>
              <a:rPr lang="en-US" sz="2400" b="1" i="1" dirty="0" smtClean="0">
                <a:solidFill>
                  <a:srgbClr val="FFFF00"/>
                </a:solidFill>
              </a:rPr>
              <a:t> PHENG</a:t>
            </a:r>
          </a:p>
          <a:p>
            <a:pPr algn="ctr">
              <a:buClr>
                <a:schemeClr val="lt1"/>
              </a:buClr>
              <a:buSzPct val="25000"/>
            </a:pPr>
            <a:endParaRPr lang="en-US" sz="3600" b="1" dirty="0" smtClean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55613" y="1484313"/>
            <a:ext cx="4332287" cy="298450"/>
          </a:xfrm>
          <a:prstGeom prst="rect">
            <a:avLst/>
          </a:prstGeom>
          <a:solidFill>
            <a:srgbClr val="FFCC00"/>
          </a:solidFill>
          <a:ln w="9525" algn="in">
            <a:noFill/>
            <a:miter lim="800000"/>
            <a:headEnd/>
            <a:tailEnd/>
          </a:ln>
        </p:spPr>
        <p:txBody>
          <a:bodyPr lIns="0" tIns="18000" rIns="0" bIns="0"/>
          <a:lstStyle/>
          <a:p>
            <a:r>
              <a:rPr lang="en-US" sz="1600" b="1" i="1">
                <a:solidFill>
                  <a:schemeClr val="bg1"/>
                </a:solidFill>
                <a:latin typeface="Times New Roman" pitchFamily="18" charset="0"/>
              </a:rPr>
              <a:t>Year n</a:t>
            </a:r>
            <a:endParaRPr lang="en-US" sz="1600" i="1">
              <a:solidFill>
                <a:schemeClr val="bg1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68313" y="1782763"/>
            <a:ext cx="4319587" cy="1214437"/>
            <a:chOff x="567" y="1168"/>
            <a:chExt cx="2721" cy="765"/>
          </a:xfrm>
        </p:grpSpPr>
        <p:sp>
          <p:nvSpPr>
            <p:cNvPr id="11356" name="Rectangle 4"/>
            <p:cNvSpPr>
              <a:spLocks noChangeAspect="1" noChangeArrowheads="1"/>
            </p:cNvSpPr>
            <p:nvPr/>
          </p:nvSpPr>
          <p:spPr bwMode="auto">
            <a:xfrm>
              <a:off x="571" y="1168"/>
              <a:ext cx="2713" cy="49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33CCCC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57" name="Rectangle 5"/>
            <p:cNvSpPr>
              <a:spLocks noChangeAspect="1" noChangeArrowheads="1"/>
            </p:cNvSpPr>
            <p:nvPr/>
          </p:nvSpPr>
          <p:spPr bwMode="auto">
            <a:xfrm>
              <a:off x="2336" y="1667"/>
              <a:ext cx="948" cy="139"/>
            </a:xfrm>
            <a:prstGeom prst="rect">
              <a:avLst/>
            </a:prstGeom>
            <a:gradFill rotWithShape="0">
              <a:gsLst>
                <a:gs pos="0">
                  <a:srgbClr val="FFCC00"/>
                </a:gs>
                <a:gs pos="100000">
                  <a:srgbClr val="33CCFF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358" name="Picture 6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20" y="1313"/>
              <a:ext cx="230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11359" name="Picture 7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46" y="1291"/>
              <a:ext cx="251" cy="29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11360" name="Picture 8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73" y="1291"/>
              <a:ext cx="251" cy="29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grpSp>
          <p:nvGrpSpPr>
            <p:cNvPr id="3" name="Group 9"/>
            <p:cNvGrpSpPr>
              <a:grpSpLocks noChangeAspect="1"/>
            </p:cNvGrpSpPr>
            <p:nvPr/>
          </p:nvGrpSpPr>
          <p:grpSpPr bwMode="auto">
            <a:xfrm>
              <a:off x="2936" y="1239"/>
              <a:ext cx="332" cy="400"/>
              <a:chOff x="249" y="1117"/>
              <a:chExt cx="771" cy="816"/>
            </a:xfrm>
          </p:grpSpPr>
          <p:sp>
            <p:nvSpPr>
              <p:cNvPr id="11418" name="Line 10"/>
              <p:cNvSpPr>
                <a:spLocks noChangeAspect="1" noChangeShapeType="1"/>
              </p:cNvSpPr>
              <p:nvPr/>
            </p:nvSpPr>
            <p:spPr bwMode="auto">
              <a:xfrm>
                <a:off x="612" y="1117"/>
                <a:ext cx="0" cy="816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19" name="Line 11"/>
              <p:cNvSpPr>
                <a:spLocks noChangeAspect="1" noChangeShapeType="1"/>
              </p:cNvSpPr>
              <p:nvPr/>
            </p:nvSpPr>
            <p:spPr bwMode="auto">
              <a:xfrm>
                <a:off x="249" y="1525"/>
                <a:ext cx="771" cy="0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20" name="Line 12"/>
              <p:cNvSpPr>
                <a:spLocks noChangeAspect="1" noChangeShapeType="1"/>
              </p:cNvSpPr>
              <p:nvPr/>
            </p:nvSpPr>
            <p:spPr bwMode="auto">
              <a:xfrm>
                <a:off x="340" y="1253"/>
                <a:ext cx="499" cy="499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21" name="Line 13"/>
              <p:cNvSpPr>
                <a:spLocks noChangeAspect="1" noChangeShapeType="1"/>
              </p:cNvSpPr>
              <p:nvPr/>
            </p:nvSpPr>
            <p:spPr bwMode="auto">
              <a:xfrm flipV="1">
                <a:off x="340" y="1298"/>
                <a:ext cx="544" cy="454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22" name="Oval 14"/>
              <p:cNvSpPr>
                <a:spLocks noChangeAspect="1" noChangeArrowheads="1"/>
              </p:cNvSpPr>
              <p:nvPr/>
            </p:nvSpPr>
            <p:spPr bwMode="auto">
              <a:xfrm>
                <a:off x="385" y="1298"/>
                <a:ext cx="454" cy="454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US"/>
              </a:p>
            </p:txBody>
          </p:sp>
        </p:grpSp>
        <p:sp>
          <p:nvSpPr>
            <p:cNvPr id="11362" name="Rectangle 15"/>
            <p:cNvSpPr>
              <a:spLocks noChangeAspect="1" noChangeArrowheads="1"/>
            </p:cNvSpPr>
            <p:nvPr/>
          </p:nvSpPr>
          <p:spPr bwMode="auto">
            <a:xfrm>
              <a:off x="814" y="1667"/>
              <a:ext cx="932" cy="139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100000">
                  <a:srgbClr val="33CCFF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63" name="Rectangle 16"/>
            <p:cNvSpPr>
              <a:spLocks noChangeAspect="1" noChangeArrowheads="1"/>
            </p:cNvSpPr>
            <p:nvPr/>
          </p:nvSpPr>
          <p:spPr bwMode="auto">
            <a:xfrm>
              <a:off x="1746" y="1667"/>
              <a:ext cx="627" cy="139"/>
            </a:xfrm>
            <a:prstGeom prst="rect">
              <a:avLst/>
            </a:prstGeom>
            <a:gradFill rotWithShape="1">
              <a:gsLst>
                <a:gs pos="0">
                  <a:srgbClr val="00182F"/>
                </a:gs>
                <a:gs pos="100000">
                  <a:srgbClr val="003366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64" name="Text Box 17"/>
            <p:cNvSpPr txBox="1">
              <a:spLocks noChangeAspect="1" noChangeArrowheads="1"/>
            </p:cNvSpPr>
            <p:nvPr/>
          </p:nvSpPr>
          <p:spPr bwMode="auto">
            <a:xfrm>
              <a:off x="1810" y="1679"/>
              <a:ext cx="499" cy="1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 b="1">
                  <a:solidFill>
                    <a:srgbClr val="FFFFFF"/>
                  </a:solidFill>
                  <a:latin typeface="Times New Roman" pitchFamily="18" charset="0"/>
                </a:rPr>
                <a:t>heavy rains</a:t>
              </a:r>
              <a:endParaRPr lang="en-US" sz="1200"/>
            </a:p>
          </p:txBody>
        </p:sp>
        <p:grpSp>
          <p:nvGrpSpPr>
            <p:cNvPr id="4" name="Group 18"/>
            <p:cNvGrpSpPr>
              <a:grpSpLocks noChangeAspect="1"/>
            </p:cNvGrpSpPr>
            <p:nvPr/>
          </p:nvGrpSpPr>
          <p:grpSpPr bwMode="auto">
            <a:xfrm>
              <a:off x="591" y="1230"/>
              <a:ext cx="344" cy="417"/>
              <a:chOff x="249" y="1117"/>
              <a:chExt cx="771" cy="816"/>
            </a:xfrm>
          </p:grpSpPr>
          <p:sp>
            <p:nvSpPr>
              <p:cNvPr id="11413" name="Line 19"/>
              <p:cNvSpPr>
                <a:spLocks noChangeAspect="1" noChangeShapeType="1"/>
              </p:cNvSpPr>
              <p:nvPr/>
            </p:nvSpPr>
            <p:spPr bwMode="auto">
              <a:xfrm>
                <a:off x="612" y="1117"/>
                <a:ext cx="0" cy="816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14" name="Line 20"/>
              <p:cNvSpPr>
                <a:spLocks noChangeAspect="1" noChangeShapeType="1"/>
              </p:cNvSpPr>
              <p:nvPr/>
            </p:nvSpPr>
            <p:spPr bwMode="auto">
              <a:xfrm>
                <a:off x="249" y="1525"/>
                <a:ext cx="771" cy="0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15" name="Line 21"/>
              <p:cNvSpPr>
                <a:spLocks noChangeAspect="1" noChangeShapeType="1"/>
              </p:cNvSpPr>
              <p:nvPr/>
            </p:nvSpPr>
            <p:spPr bwMode="auto">
              <a:xfrm>
                <a:off x="340" y="1253"/>
                <a:ext cx="499" cy="499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16" name="Line 22"/>
              <p:cNvSpPr>
                <a:spLocks noChangeAspect="1" noChangeShapeType="1"/>
              </p:cNvSpPr>
              <p:nvPr/>
            </p:nvSpPr>
            <p:spPr bwMode="auto">
              <a:xfrm flipV="1">
                <a:off x="340" y="1298"/>
                <a:ext cx="544" cy="454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17" name="Oval 23"/>
              <p:cNvSpPr>
                <a:spLocks noChangeAspect="1" noChangeArrowheads="1"/>
              </p:cNvSpPr>
              <p:nvPr/>
            </p:nvSpPr>
            <p:spPr bwMode="auto">
              <a:xfrm>
                <a:off x="385" y="1298"/>
                <a:ext cx="454" cy="454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US"/>
              </a:p>
            </p:txBody>
          </p:sp>
        </p:grpSp>
        <p:sp>
          <p:nvSpPr>
            <p:cNvPr id="11366" name="Rectangle 24"/>
            <p:cNvSpPr>
              <a:spLocks noChangeAspect="1" noChangeArrowheads="1"/>
            </p:cNvSpPr>
            <p:nvPr/>
          </p:nvSpPr>
          <p:spPr bwMode="auto">
            <a:xfrm>
              <a:off x="567" y="1667"/>
              <a:ext cx="316" cy="139"/>
            </a:xfrm>
            <a:prstGeom prst="rect">
              <a:avLst/>
            </a:prstGeom>
            <a:gradFill rotWithShape="0">
              <a:gsLst>
                <a:gs pos="0">
                  <a:srgbClr val="FFCC00"/>
                </a:gs>
                <a:gs pos="100000">
                  <a:srgbClr val="33CCFF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1367" name="AutoShape 25"/>
            <p:cNvSpPr>
              <a:spLocks noChangeAspect="1" noChangeArrowheads="1"/>
            </p:cNvSpPr>
            <p:nvPr/>
          </p:nvSpPr>
          <p:spPr bwMode="auto">
            <a:xfrm>
              <a:off x="2154" y="1386"/>
              <a:ext cx="324" cy="106"/>
            </a:xfrm>
            <a:prstGeom prst="leftRightArrow">
              <a:avLst>
                <a:gd name="adj1" fmla="val 50000"/>
                <a:gd name="adj2" fmla="val 61132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33CCCC"/>
                </a:gs>
              </a:gsLst>
              <a:path path="rect">
                <a:fillToRect l="50000" t="50000" r="50000" b="50000"/>
              </a:path>
            </a:gradFill>
            <a:ln w="9525" algn="ctr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11368" name="Picture 26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27" y="1336"/>
              <a:ext cx="179" cy="20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11369" name="Text Box 27"/>
            <p:cNvSpPr txBox="1">
              <a:spLocks noChangeAspect="1" noChangeArrowheads="1"/>
            </p:cNvSpPr>
            <p:nvPr/>
          </p:nvSpPr>
          <p:spPr bwMode="auto">
            <a:xfrm>
              <a:off x="884" y="1679"/>
              <a:ext cx="783" cy="1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 b="1">
                  <a:solidFill>
                    <a:srgbClr val="FFFFFF"/>
                  </a:solidFill>
                  <a:latin typeface="Times New Roman" pitchFamily="18" charset="0"/>
                </a:rPr>
                <a:t>"scattered" rains</a:t>
              </a:r>
              <a:endParaRPr lang="en-US" sz="1200"/>
            </a:p>
          </p:txBody>
        </p:sp>
        <p:sp>
          <p:nvSpPr>
            <p:cNvPr id="11370" name="AutoShape 28"/>
            <p:cNvSpPr>
              <a:spLocks noChangeAspect="1" noChangeArrowheads="1"/>
            </p:cNvSpPr>
            <p:nvPr/>
          </p:nvSpPr>
          <p:spPr bwMode="auto">
            <a:xfrm>
              <a:off x="1383" y="1385"/>
              <a:ext cx="324" cy="106"/>
            </a:xfrm>
            <a:prstGeom prst="leftRightArrow">
              <a:avLst>
                <a:gd name="adj1" fmla="val 50000"/>
                <a:gd name="adj2" fmla="val 61132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 algn="ctr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29"/>
            <p:cNvGrpSpPr>
              <a:grpSpLocks noChangeAspect="1"/>
            </p:cNvGrpSpPr>
            <p:nvPr/>
          </p:nvGrpSpPr>
          <p:grpSpPr bwMode="auto">
            <a:xfrm>
              <a:off x="1441" y="1308"/>
              <a:ext cx="207" cy="261"/>
              <a:chOff x="249" y="1117"/>
              <a:chExt cx="771" cy="816"/>
            </a:xfrm>
          </p:grpSpPr>
          <p:sp>
            <p:nvSpPr>
              <p:cNvPr id="11408" name="Line 30"/>
              <p:cNvSpPr>
                <a:spLocks noChangeAspect="1" noChangeShapeType="1"/>
              </p:cNvSpPr>
              <p:nvPr/>
            </p:nvSpPr>
            <p:spPr bwMode="auto">
              <a:xfrm>
                <a:off x="612" y="1117"/>
                <a:ext cx="0" cy="816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09" name="Line 31"/>
              <p:cNvSpPr>
                <a:spLocks noChangeAspect="1" noChangeShapeType="1"/>
              </p:cNvSpPr>
              <p:nvPr/>
            </p:nvSpPr>
            <p:spPr bwMode="auto">
              <a:xfrm>
                <a:off x="249" y="1525"/>
                <a:ext cx="771" cy="0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10" name="Line 32"/>
              <p:cNvSpPr>
                <a:spLocks noChangeAspect="1" noChangeShapeType="1"/>
              </p:cNvSpPr>
              <p:nvPr/>
            </p:nvSpPr>
            <p:spPr bwMode="auto">
              <a:xfrm>
                <a:off x="340" y="1253"/>
                <a:ext cx="499" cy="499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11" name="Line 33"/>
              <p:cNvSpPr>
                <a:spLocks noChangeAspect="1" noChangeShapeType="1"/>
              </p:cNvSpPr>
              <p:nvPr/>
            </p:nvSpPr>
            <p:spPr bwMode="auto">
              <a:xfrm flipV="1">
                <a:off x="340" y="1298"/>
                <a:ext cx="544" cy="454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12" name="Oval 34"/>
              <p:cNvSpPr>
                <a:spLocks noChangeAspect="1" noChangeArrowheads="1"/>
              </p:cNvSpPr>
              <p:nvPr/>
            </p:nvSpPr>
            <p:spPr bwMode="auto">
              <a:xfrm>
                <a:off x="385" y="1298"/>
                <a:ext cx="454" cy="454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US"/>
              </a:p>
            </p:txBody>
          </p:sp>
        </p:grpSp>
        <p:sp>
          <p:nvSpPr>
            <p:cNvPr id="11372" name="Rectangle 35"/>
            <p:cNvSpPr>
              <a:spLocks noChangeAspect="1" noChangeArrowheads="1"/>
            </p:cNvSpPr>
            <p:nvPr/>
          </p:nvSpPr>
          <p:spPr bwMode="auto">
            <a:xfrm>
              <a:off x="567" y="1183"/>
              <a:ext cx="2721" cy="750"/>
            </a:xfrm>
            <a:prstGeom prst="rect">
              <a:avLst/>
            </a:prstGeom>
            <a:noFill/>
            <a:ln w="57150" algn="ctr">
              <a:solidFill>
                <a:srgbClr val="FFCC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" name="Group 36"/>
            <p:cNvGrpSpPr>
              <a:grpSpLocks/>
            </p:cNvGrpSpPr>
            <p:nvPr/>
          </p:nvGrpSpPr>
          <p:grpSpPr bwMode="auto">
            <a:xfrm>
              <a:off x="567" y="1797"/>
              <a:ext cx="2721" cy="136"/>
              <a:chOff x="567" y="1797"/>
              <a:chExt cx="2721" cy="136"/>
            </a:xfrm>
          </p:grpSpPr>
          <p:sp>
            <p:nvSpPr>
              <p:cNvPr id="11380" name="AutoShape 37"/>
              <p:cNvSpPr>
                <a:spLocks noChangeArrowheads="1"/>
              </p:cNvSpPr>
              <p:nvPr/>
            </p:nvSpPr>
            <p:spPr bwMode="auto">
              <a:xfrm>
                <a:off x="567" y="1809"/>
                <a:ext cx="2711" cy="113"/>
              </a:xfrm>
              <a:prstGeom prst="rect">
                <a:avLst/>
              </a:prstGeom>
              <a:solidFill>
                <a:srgbClr val="33CCCC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81" name="Line 38"/>
              <p:cNvSpPr>
                <a:spLocks noChangeAspect="1" noChangeShapeType="1"/>
              </p:cNvSpPr>
              <p:nvPr/>
            </p:nvSpPr>
            <p:spPr bwMode="auto">
              <a:xfrm>
                <a:off x="567" y="1930"/>
                <a:ext cx="2721" cy="3"/>
              </a:xfrm>
              <a:prstGeom prst="line">
                <a:avLst/>
              </a:prstGeom>
              <a:noFill/>
              <a:ln w="28575" algn="ctr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82" name="Rectangle 39"/>
              <p:cNvSpPr>
                <a:spLocks noChangeArrowheads="1"/>
              </p:cNvSpPr>
              <p:nvPr/>
            </p:nvSpPr>
            <p:spPr bwMode="auto">
              <a:xfrm>
                <a:off x="1700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Aug.</a:t>
                </a:r>
                <a:endParaRPr lang="en-US"/>
              </a:p>
            </p:txBody>
          </p:sp>
          <p:sp>
            <p:nvSpPr>
              <p:cNvPr id="11383" name="Rectangle 40"/>
              <p:cNvSpPr>
                <a:spLocks noChangeArrowheads="1"/>
              </p:cNvSpPr>
              <p:nvPr/>
            </p:nvSpPr>
            <p:spPr bwMode="auto">
              <a:xfrm>
                <a:off x="1473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July</a:t>
                </a:r>
                <a:endParaRPr lang="en-US"/>
              </a:p>
            </p:txBody>
          </p:sp>
          <p:sp>
            <p:nvSpPr>
              <p:cNvPr id="11384" name="Rectangle 41"/>
              <p:cNvSpPr>
                <a:spLocks noChangeArrowheads="1"/>
              </p:cNvSpPr>
              <p:nvPr/>
            </p:nvSpPr>
            <p:spPr bwMode="auto">
              <a:xfrm>
                <a:off x="1247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June</a:t>
                </a:r>
                <a:endParaRPr lang="en-US"/>
              </a:p>
            </p:txBody>
          </p:sp>
          <p:sp>
            <p:nvSpPr>
              <p:cNvPr id="11385" name="Rectangle 42"/>
              <p:cNvSpPr>
                <a:spLocks noChangeArrowheads="1"/>
              </p:cNvSpPr>
              <p:nvPr/>
            </p:nvSpPr>
            <p:spPr bwMode="auto">
              <a:xfrm>
                <a:off x="1020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May</a:t>
                </a:r>
                <a:endParaRPr lang="en-US"/>
              </a:p>
            </p:txBody>
          </p:sp>
          <p:sp>
            <p:nvSpPr>
              <p:cNvPr id="11386" name="Rectangle 43"/>
              <p:cNvSpPr>
                <a:spLocks noChangeArrowheads="1"/>
              </p:cNvSpPr>
              <p:nvPr/>
            </p:nvSpPr>
            <p:spPr bwMode="auto">
              <a:xfrm>
                <a:off x="793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April</a:t>
                </a:r>
                <a:endParaRPr lang="en-US"/>
              </a:p>
            </p:txBody>
          </p:sp>
          <p:sp>
            <p:nvSpPr>
              <p:cNvPr id="11387" name="Rectangle 44"/>
              <p:cNvSpPr>
                <a:spLocks noChangeArrowheads="1"/>
              </p:cNvSpPr>
              <p:nvPr/>
            </p:nvSpPr>
            <p:spPr bwMode="auto">
              <a:xfrm>
                <a:off x="567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Mar.</a:t>
                </a:r>
                <a:endParaRPr lang="en-US"/>
              </a:p>
            </p:txBody>
          </p:sp>
          <p:sp>
            <p:nvSpPr>
              <p:cNvPr id="11388" name="Rectangle 45"/>
              <p:cNvSpPr>
                <a:spLocks noChangeArrowheads="1"/>
              </p:cNvSpPr>
              <p:nvPr/>
            </p:nvSpPr>
            <p:spPr bwMode="auto">
              <a:xfrm>
                <a:off x="2607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Dec.</a:t>
                </a:r>
                <a:endParaRPr lang="en-US"/>
              </a:p>
            </p:txBody>
          </p:sp>
          <p:sp>
            <p:nvSpPr>
              <p:cNvPr id="11389" name="Rectangle 46"/>
              <p:cNvSpPr>
                <a:spLocks noChangeArrowheads="1"/>
              </p:cNvSpPr>
              <p:nvPr/>
            </p:nvSpPr>
            <p:spPr bwMode="auto">
              <a:xfrm>
                <a:off x="2380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Nov.</a:t>
                </a:r>
                <a:endParaRPr lang="en-US"/>
              </a:p>
            </p:txBody>
          </p:sp>
          <p:sp>
            <p:nvSpPr>
              <p:cNvPr id="11390" name="Rectangle 47"/>
              <p:cNvSpPr>
                <a:spLocks noChangeArrowheads="1"/>
              </p:cNvSpPr>
              <p:nvPr/>
            </p:nvSpPr>
            <p:spPr bwMode="auto">
              <a:xfrm>
                <a:off x="2154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Octo.</a:t>
                </a:r>
                <a:endParaRPr lang="en-US"/>
              </a:p>
            </p:txBody>
          </p:sp>
          <p:sp>
            <p:nvSpPr>
              <p:cNvPr id="11391" name="Rectangle 48"/>
              <p:cNvSpPr>
                <a:spLocks noChangeArrowheads="1"/>
              </p:cNvSpPr>
              <p:nvPr/>
            </p:nvSpPr>
            <p:spPr bwMode="auto">
              <a:xfrm>
                <a:off x="1927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Sept.</a:t>
                </a:r>
                <a:endParaRPr lang="en-US"/>
              </a:p>
            </p:txBody>
          </p:sp>
          <p:sp>
            <p:nvSpPr>
              <p:cNvPr id="11392" name="Rectangle 49"/>
              <p:cNvSpPr>
                <a:spLocks noChangeArrowheads="1"/>
              </p:cNvSpPr>
              <p:nvPr/>
            </p:nvSpPr>
            <p:spPr bwMode="auto">
              <a:xfrm>
                <a:off x="2834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Jan.</a:t>
                </a:r>
                <a:endParaRPr lang="en-US"/>
              </a:p>
            </p:txBody>
          </p:sp>
          <p:sp>
            <p:nvSpPr>
              <p:cNvPr id="11393" name="Rectangle 50"/>
              <p:cNvSpPr>
                <a:spLocks noChangeArrowheads="1"/>
              </p:cNvSpPr>
              <p:nvPr/>
            </p:nvSpPr>
            <p:spPr bwMode="auto">
              <a:xfrm>
                <a:off x="3061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Fev.</a:t>
                </a:r>
                <a:endParaRPr lang="en-US"/>
              </a:p>
            </p:txBody>
          </p:sp>
          <p:sp>
            <p:nvSpPr>
              <p:cNvPr id="11394" name="Line 51"/>
              <p:cNvSpPr>
                <a:spLocks noChangeAspect="1" noChangeShapeType="1"/>
              </p:cNvSpPr>
              <p:nvPr/>
            </p:nvSpPr>
            <p:spPr bwMode="auto">
              <a:xfrm>
                <a:off x="567" y="1797"/>
                <a:ext cx="2721" cy="3"/>
              </a:xfrm>
              <a:prstGeom prst="line">
                <a:avLst/>
              </a:prstGeom>
              <a:noFill/>
              <a:ln w="28575" algn="ctr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95" name="Line 52"/>
              <p:cNvSpPr>
                <a:spLocks noChangeShapeType="1"/>
              </p:cNvSpPr>
              <p:nvPr/>
            </p:nvSpPr>
            <p:spPr bwMode="auto">
              <a:xfrm>
                <a:off x="793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96" name="Line 53"/>
              <p:cNvSpPr>
                <a:spLocks noChangeShapeType="1"/>
              </p:cNvSpPr>
              <p:nvPr/>
            </p:nvSpPr>
            <p:spPr bwMode="auto">
              <a:xfrm>
                <a:off x="1020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97" name="Line 54"/>
              <p:cNvSpPr>
                <a:spLocks noChangeShapeType="1"/>
              </p:cNvSpPr>
              <p:nvPr/>
            </p:nvSpPr>
            <p:spPr bwMode="auto">
              <a:xfrm>
                <a:off x="1247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98" name="Line 55"/>
              <p:cNvSpPr>
                <a:spLocks noChangeShapeType="1"/>
              </p:cNvSpPr>
              <p:nvPr/>
            </p:nvSpPr>
            <p:spPr bwMode="auto">
              <a:xfrm>
                <a:off x="1474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99" name="Line 56"/>
              <p:cNvSpPr>
                <a:spLocks noChangeShapeType="1"/>
              </p:cNvSpPr>
              <p:nvPr/>
            </p:nvSpPr>
            <p:spPr bwMode="auto">
              <a:xfrm>
                <a:off x="1701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00" name="Line 57"/>
              <p:cNvSpPr>
                <a:spLocks noChangeShapeType="1"/>
              </p:cNvSpPr>
              <p:nvPr/>
            </p:nvSpPr>
            <p:spPr bwMode="auto">
              <a:xfrm>
                <a:off x="1927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01" name="Line 58"/>
              <p:cNvSpPr>
                <a:spLocks noChangeShapeType="1"/>
              </p:cNvSpPr>
              <p:nvPr/>
            </p:nvSpPr>
            <p:spPr bwMode="auto">
              <a:xfrm>
                <a:off x="2154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02" name="Line 59"/>
              <p:cNvSpPr>
                <a:spLocks noChangeShapeType="1"/>
              </p:cNvSpPr>
              <p:nvPr/>
            </p:nvSpPr>
            <p:spPr bwMode="auto">
              <a:xfrm>
                <a:off x="2381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03" name="Line 60"/>
              <p:cNvSpPr>
                <a:spLocks noChangeShapeType="1"/>
              </p:cNvSpPr>
              <p:nvPr/>
            </p:nvSpPr>
            <p:spPr bwMode="auto">
              <a:xfrm>
                <a:off x="2608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04" name="Line 61"/>
              <p:cNvSpPr>
                <a:spLocks noChangeShapeType="1"/>
              </p:cNvSpPr>
              <p:nvPr/>
            </p:nvSpPr>
            <p:spPr bwMode="auto">
              <a:xfrm>
                <a:off x="2835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05" name="Line 62"/>
              <p:cNvSpPr>
                <a:spLocks noChangeShapeType="1"/>
              </p:cNvSpPr>
              <p:nvPr/>
            </p:nvSpPr>
            <p:spPr bwMode="auto">
              <a:xfrm>
                <a:off x="3061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06" name="Line 63"/>
              <p:cNvSpPr>
                <a:spLocks noChangeShapeType="1"/>
              </p:cNvSpPr>
              <p:nvPr/>
            </p:nvSpPr>
            <p:spPr bwMode="auto">
              <a:xfrm>
                <a:off x="3288" y="1797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07" name="Line 64"/>
              <p:cNvSpPr>
                <a:spLocks noChangeShapeType="1"/>
              </p:cNvSpPr>
              <p:nvPr/>
            </p:nvSpPr>
            <p:spPr bwMode="auto">
              <a:xfrm>
                <a:off x="567" y="1797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65"/>
            <p:cNvGrpSpPr>
              <a:grpSpLocks noChangeAspect="1"/>
            </p:cNvGrpSpPr>
            <p:nvPr/>
          </p:nvGrpSpPr>
          <p:grpSpPr bwMode="auto">
            <a:xfrm>
              <a:off x="2472" y="1239"/>
              <a:ext cx="332" cy="400"/>
              <a:chOff x="249" y="1117"/>
              <a:chExt cx="771" cy="816"/>
            </a:xfrm>
          </p:grpSpPr>
          <p:sp>
            <p:nvSpPr>
              <p:cNvPr id="11375" name="Line 66"/>
              <p:cNvSpPr>
                <a:spLocks noChangeAspect="1" noChangeShapeType="1"/>
              </p:cNvSpPr>
              <p:nvPr/>
            </p:nvSpPr>
            <p:spPr bwMode="auto">
              <a:xfrm>
                <a:off x="612" y="1117"/>
                <a:ext cx="0" cy="816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6" name="Line 67"/>
              <p:cNvSpPr>
                <a:spLocks noChangeAspect="1" noChangeShapeType="1"/>
              </p:cNvSpPr>
              <p:nvPr/>
            </p:nvSpPr>
            <p:spPr bwMode="auto">
              <a:xfrm>
                <a:off x="249" y="1525"/>
                <a:ext cx="771" cy="0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7" name="Line 68"/>
              <p:cNvSpPr>
                <a:spLocks noChangeAspect="1" noChangeShapeType="1"/>
              </p:cNvSpPr>
              <p:nvPr/>
            </p:nvSpPr>
            <p:spPr bwMode="auto">
              <a:xfrm>
                <a:off x="340" y="1253"/>
                <a:ext cx="499" cy="499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8" name="Line 69"/>
              <p:cNvSpPr>
                <a:spLocks noChangeAspect="1" noChangeShapeType="1"/>
              </p:cNvSpPr>
              <p:nvPr/>
            </p:nvSpPr>
            <p:spPr bwMode="auto">
              <a:xfrm flipV="1">
                <a:off x="340" y="1298"/>
                <a:ext cx="544" cy="454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9" name="Oval 70"/>
              <p:cNvSpPr>
                <a:spLocks noChangeAspect="1" noChangeArrowheads="1"/>
              </p:cNvSpPr>
              <p:nvPr/>
            </p:nvSpPr>
            <p:spPr bwMode="auto">
              <a:xfrm>
                <a:off x="385" y="1298"/>
                <a:ext cx="454" cy="454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US"/>
              </a:p>
            </p:txBody>
          </p:sp>
        </p:grpSp>
      </p:grpSp>
      <p:grpSp>
        <p:nvGrpSpPr>
          <p:cNvPr id="8" name="Group 71"/>
          <p:cNvGrpSpPr>
            <a:grpSpLocks/>
          </p:cNvGrpSpPr>
          <p:nvPr/>
        </p:nvGrpSpPr>
        <p:grpSpPr bwMode="auto">
          <a:xfrm>
            <a:off x="4789488" y="1782763"/>
            <a:ext cx="4319587" cy="1214437"/>
            <a:chOff x="567" y="1168"/>
            <a:chExt cx="2721" cy="765"/>
          </a:xfrm>
        </p:grpSpPr>
        <p:sp>
          <p:nvSpPr>
            <p:cNvPr id="11289" name="Rectangle 72"/>
            <p:cNvSpPr>
              <a:spLocks noChangeAspect="1" noChangeArrowheads="1"/>
            </p:cNvSpPr>
            <p:nvPr/>
          </p:nvSpPr>
          <p:spPr bwMode="auto">
            <a:xfrm>
              <a:off x="571" y="1168"/>
              <a:ext cx="2713" cy="49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33CCCC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90" name="Rectangle 73"/>
            <p:cNvSpPr>
              <a:spLocks noChangeAspect="1" noChangeArrowheads="1"/>
            </p:cNvSpPr>
            <p:nvPr/>
          </p:nvSpPr>
          <p:spPr bwMode="auto">
            <a:xfrm>
              <a:off x="2336" y="1667"/>
              <a:ext cx="948" cy="139"/>
            </a:xfrm>
            <a:prstGeom prst="rect">
              <a:avLst/>
            </a:prstGeom>
            <a:gradFill rotWithShape="0">
              <a:gsLst>
                <a:gs pos="0">
                  <a:srgbClr val="FFCC00"/>
                </a:gs>
                <a:gs pos="100000">
                  <a:srgbClr val="33CCFF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291" name="Picture 74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20" y="1313"/>
              <a:ext cx="230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11292" name="Picture 75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46" y="1291"/>
              <a:ext cx="251" cy="29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11293" name="Picture 76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73" y="1291"/>
              <a:ext cx="251" cy="29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grpSp>
          <p:nvGrpSpPr>
            <p:cNvPr id="9" name="Group 77"/>
            <p:cNvGrpSpPr>
              <a:grpSpLocks noChangeAspect="1"/>
            </p:cNvGrpSpPr>
            <p:nvPr/>
          </p:nvGrpSpPr>
          <p:grpSpPr bwMode="auto">
            <a:xfrm>
              <a:off x="2936" y="1239"/>
              <a:ext cx="332" cy="400"/>
              <a:chOff x="249" y="1117"/>
              <a:chExt cx="771" cy="816"/>
            </a:xfrm>
          </p:grpSpPr>
          <p:sp>
            <p:nvSpPr>
              <p:cNvPr id="11351" name="Line 78"/>
              <p:cNvSpPr>
                <a:spLocks noChangeAspect="1" noChangeShapeType="1"/>
              </p:cNvSpPr>
              <p:nvPr/>
            </p:nvSpPr>
            <p:spPr bwMode="auto">
              <a:xfrm>
                <a:off x="612" y="1117"/>
                <a:ext cx="0" cy="816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52" name="Line 79"/>
              <p:cNvSpPr>
                <a:spLocks noChangeAspect="1" noChangeShapeType="1"/>
              </p:cNvSpPr>
              <p:nvPr/>
            </p:nvSpPr>
            <p:spPr bwMode="auto">
              <a:xfrm>
                <a:off x="249" y="1525"/>
                <a:ext cx="771" cy="0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53" name="Line 80"/>
              <p:cNvSpPr>
                <a:spLocks noChangeAspect="1" noChangeShapeType="1"/>
              </p:cNvSpPr>
              <p:nvPr/>
            </p:nvSpPr>
            <p:spPr bwMode="auto">
              <a:xfrm>
                <a:off x="340" y="1253"/>
                <a:ext cx="499" cy="499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54" name="Line 81"/>
              <p:cNvSpPr>
                <a:spLocks noChangeAspect="1" noChangeShapeType="1"/>
              </p:cNvSpPr>
              <p:nvPr/>
            </p:nvSpPr>
            <p:spPr bwMode="auto">
              <a:xfrm flipV="1">
                <a:off x="340" y="1298"/>
                <a:ext cx="544" cy="454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55" name="Oval 82"/>
              <p:cNvSpPr>
                <a:spLocks noChangeAspect="1" noChangeArrowheads="1"/>
              </p:cNvSpPr>
              <p:nvPr/>
            </p:nvSpPr>
            <p:spPr bwMode="auto">
              <a:xfrm>
                <a:off x="385" y="1298"/>
                <a:ext cx="454" cy="454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US"/>
              </a:p>
            </p:txBody>
          </p:sp>
        </p:grpSp>
        <p:sp>
          <p:nvSpPr>
            <p:cNvPr id="11295" name="Rectangle 83"/>
            <p:cNvSpPr>
              <a:spLocks noChangeAspect="1" noChangeArrowheads="1"/>
            </p:cNvSpPr>
            <p:nvPr/>
          </p:nvSpPr>
          <p:spPr bwMode="auto">
            <a:xfrm>
              <a:off x="814" y="1667"/>
              <a:ext cx="932" cy="139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100000">
                  <a:srgbClr val="33CCFF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6" name="Rectangle 84"/>
            <p:cNvSpPr>
              <a:spLocks noChangeAspect="1" noChangeArrowheads="1"/>
            </p:cNvSpPr>
            <p:nvPr/>
          </p:nvSpPr>
          <p:spPr bwMode="auto">
            <a:xfrm>
              <a:off x="1746" y="1667"/>
              <a:ext cx="627" cy="139"/>
            </a:xfrm>
            <a:prstGeom prst="rect">
              <a:avLst/>
            </a:prstGeom>
            <a:gradFill rotWithShape="1">
              <a:gsLst>
                <a:gs pos="0">
                  <a:srgbClr val="00182F"/>
                </a:gs>
                <a:gs pos="100000">
                  <a:srgbClr val="003366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7" name="Text Box 85"/>
            <p:cNvSpPr txBox="1">
              <a:spLocks noChangeAspect="1" noChangeArrowheads="1"/>
            </p:cNvSpPr>
            <p:nvPr/>
          </p:nvSpPr>
          <p:spPr bwMode="auto">
            <a:xfrm>
              <a:off x="1810" y="1679"/>
              <a:ext cx="499" cy="1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 b="1">
                  <a:solidFill>
                    <a:srgbClr val="FFFFFF"/>
                  </a:solidFill>
                  <a:latin typeface="Times New Roman" pitchFamily="18" charset="0"/>
                </a:rPr>
                <a:t>heavy rains</a:t>
              </a:r>
              <a:endParaRPr lang="en-US" sz="1200"/>
            </a:p>
          </p:txBody>
        </p:sp>
        <p:grpSp>
          <p:nvGrpSpPr>
            <p:cNvPr id="10" name="Group 86"/>
            <p:cNvGrpSpPr>
              <a:grpSpLocks noChangeAspect="1"/>
            </p:cNvGrpSpPr>
            <p:nvPr/>
          </p:nvGrpSpPr>
          <p:grpSpPr bwMode="auto">
            <a:xfrm>
              <a:off x="591" y="1230"/>
              <a:ext cx="344" cy="417"/>
              <a:chOff x="249" y="1117"/>
              <a:chExt cx="771" cy="816"/>
            </a:xfrm>
          </p:grpSpPr>
          <p:sp>
            <p:nvSpPr>
              <p:cNvPr id="11346" name="Line 87"/>
              <p:cNvSpPr>
                <a:spLocks noChangeAspect="1" noChangeShapeType="1"/>
              </p:cNvSpPr>
              <p:nvPr/>
            </p:nvSpPr>
            <p:spPr bwMode="auto">
              <a:xfrm>
                <a:off x="612" y="1117"/>
                <a:ext cx="0" cy="816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7" name="Line 88"/>
              <p:cNvSpPr>
                <a:spLocks noChangeAspect="1" noChangeShapeType="1"/>
              </p:cNvSpPr>
              <p:nvPr/>
            </p:nvSpPr>
            <p:spPr bwMode="auto">
              <a:xfrm>
                <a:off x="249" y="1525"/>
                <a:ext cx="771" cy="0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8" name="Line 89"/>
              <p:cNvSpPr>
                <a:spLocks noChangeAspect="1" noChangeShapeType="1"/>
              </p:cNvSpPr>
              <p:nvPr/>
            </p:nvSpPr>
            <p:spPr bwMode="auto">
              <a:xfrm>
                <a:off x="340" y="1253"/>
                <a:ext cx="499" cy="499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9" name="Line 90"/>
              <p:cNvSpPr>
                <a:spLocks noChangeAspect="1" noChangeShapeType="1"/>
              </p:cNvSpPr>
              <p:nvPr/>
            </p:nvSpPr>
            <p:spPr bwMode="auto">
              <a:xfrm flipV="1">
                <a:off x="340" y="1298"/>
                <a:ext cx="544" cy="454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50" name="Oval 91"/>
              <p:cNvSpPr>
                <a:spLocks noChangeAspect="1" noChangeArrowheads="1"/>
              </p:cNvSpPr>
              <p:nvPr/>
            </p:nvSpPr>
            <p:spPr bwMode="auto">
              <a:xfrm>
                <a:off x="385" y="1298"/>
                <a:ext cx="454" cy="454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US"/>
              </a:p>
            </p:txBody>
          </p:sp>
        </p:grpSp>
        <p:sp>
          <p:nvSpPr>
            <p:cNvPr id="11299" name="Rectangle 92"/>
            <p:cNvSpPr>
              <a:spLocks noChangeAspect="1" noChangeArrowheads="1"/>
            </p:cNvSpPr>
            <p:nvPr/>
          </p:nvSpPr>
          <p:spPr bwMode="auto">
            <a:xfrm>
              <a:off x="567" y="1667"/>
              <a:ext cx="316" cy="139"/>
            </a:xfrm>
            <a:prstGeom prst="rect">
              <a:avLst/>
            </a:prstGeom>
            <a:gradFill rotWithShape="0">
              <a:gsLst>
                <a:gs pos="0">
                  <a:srgbClr val="FFCC00"/>
                </a:gs>
                <a:gs pos="100000">
                  <a:srgbClr val="33CCFF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1300" name="AutoShape 93"/>
            <p:cNvSpPr>
              <a:spLocks noChangeAspect="1" noChangeArrowheads="1"/>
            </p:cNvSpPr>
            <p:nvPr/>
          </p:nvSpPr>
          <p:spPr bwMode="auto">
            <a:xfrm>
              <a:off x="2154" y="1386"/>
              <a:ext cx="324" cy="106"/>
            </a:xfrm>
            <a:prstGeom prst="leftRightArrow">
              <a:avLst>
                <a:gd name="adj1" fmla="val 50000"/>
                <a:gd name="adj2" fmla="val 61132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33CCCC"/>
                </a:gs>
              </a:gsLst>
              <a:path path="rect">
                <a:fillToRect l="50000" t="50000" r="50000" b="50000"/>
              </a:path>
            </a:gradFill>
            <a:ln w="9525" algn="ctr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11301" name="Picture 94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27" y="1336"/>
              <a:ext cx="179" cy="20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11302" name="Text Box 95"/>
            <p:cNvSpPr txBox="1">
              <a:spLocks noChangeAspect="1" noChangeArrowheads="1"/>
            </p:cNvSpPr>
            <p:nvPr/>
          </p:nvSpPr>
          <p:spPr bwMode="auto">
            <a:xfrm>
              <a:off x="884" y="1679"/>
              <a:ext cx="783" cy="1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 b="1">
                  <a:solidFill>
                    <a:srgbClr val="FFFFFF"/>
                  </a:solidFill>
                  <a:latin typeface="Times New Roman" pitchFamily="18" charset="0"/>
                </a:rPr>
                <a:t>"scattered" rains</a:t>
              </a:r>
              <a:endParaRPr lang="en-US" sz="1200"/>
            </a:p>
          </p:txBody>
        </p:sp>
        <p:sp>
          <p:nvSpPr>
            <p:cNvPr id="11303" name="AutoShape 96"/>
            <p:cNvSpPr>
              <a:spLocks noChangeAspect="1" noChangeArrowheads="1"/>
            </p:cNvSpPr>
            <p:nvPr/>
          </p:nvSpPr>
          <p:spPr bwMode="auto">
            <a:xfrm>
              <a:off x="1383" y="1385"/>
              <a:ext cx="324" cy="106"/>
            </a:xfrm>
            <a:prstGeom prst="leftRightArrow">
              <a:avLst>
                <a:gd name="adj1" fmla="val 50000"/>
                <a:gd name="adj2" fmla="val 61132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 algn="ctr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" name="Group 97"/>
            <p:cNvGrpSpPr>
              <a:grpSpLocks noChangeAspect="1"/>
            </p:cNvGrpSpPr>
            <p:nvPr/>
          </p:nvGrpSpPr>
          <p:grpSpPr bwMode="auto">
            <a:xfrm>
              <a:off x="1441" y="1308"/>
              <a:ext cx="207" cy="261"/>
              <a:chOff x="249" y="1117"/>
              <a:chExt cx="771" cy="816"/>
            </a:xfrm>
          </p:grpSpPr>
          <p:sp>
            <p:nvSpPr>
              <p:cNvPr id="11341" name="Line 98"/>
              <p:cNvSpPr>
                <a:spLocks noChangeAspect="1" noChangeShapeType="1"/>
              </p:cNvSpPr>
              <p:nvPr/>
            </p:nvSpPr>
            <p:spPr bwMode="auto">
              <a:xfrm>
                <a:off x="612" y="1117"/>
                <a:ext cx="0" cy="816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2" name="Line 99"/>
              <p:cNvSpPr>
                <a:spLocks noChangeAspect="1" noChangeShapeType="1"/>
              </p:cNvSpPr>
              <p:nvPr/>
            </p:nvSpPr>
            <p:spPr bwMode="auto">
              <a:xfrm>
                <a:off x="249" y="1525"/>
                <a:ext cx="771" cy="0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3" name="Line 100"/>
              <p:cNvSpPr>
                <a:spLocks noChangeAspect="1" noChangeShapeType="1"/>
              </p:cNvSpPr>
              <p:nvPr/>
            </p:nvSpPr>
            <p:spPr bwMode="auto">
              <a:xfrm>
                <a:off x="340" y="1253"/>
                <a:ext cx="499" cy="499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4" name="Line 101"/>
              <p:cNvSpPr>
                <a:spLocks noChangeAspect="1" noChangeShapeType="1"/>
              </p:cNvSpPr>
              <p:nvPr/>
            </p:nvSpPr>
            <p:spPr bwMode="auto">
              <a:xfrm flipV="1">
                <a:off x="340" y="1298"/>
                <a:ext cx="544" cy="454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5" name="Oval 102"/>
              <p:cNvSpPr>
                <a:spLocks noChangeAspect="1" noChangeArrowheads="1"/>
              </p:cNvSpPr>
              <p:nvPr/>
            </p:nvSpPr>
            <p:spPr bwMode="auto">
              <a:xfrm>
                <a:off x="385" y="1298"/>
                <a:ext cx="454" cy="454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US"/>
              </a:p>
            </p:txBody>
          </p:sp>
        </p:grpSp>
        <p:sp>
          <p:nvSpPr>
            <p:cNvPr id="11305" name="Rectangle 103"/>
            <p:cNvSpPr>
              <a:spLocks noChangeAspect="1" noChangeArrowheads="1"/>
            </p:cNvSpPr>
            <p:nvPr/>
          </p:nvSpPr>
          <p:spPr bwMode="auto">
            <a:xfrm>
              <a:off x="567" y="1183"/>
              <a:ext cx="2721" cy="750"/>
            </a:xfrm>
            <a:prstGeom prst="rect">
              <a:avLst/>
            </a:prstGeom>
            <a:noFill/>
            <a:ln w="57150" algn="ctr">
              <a:solidFill>
                <a:srgbClr val="FFCC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" name="Group 104"/>
            <p:cNvGrpSpPr>
              <a:grpSpLocks/>
            </p:cNvGrpSpPr>
            <p:nvPr/>
          </p:nvGrpSpPr>
          <p:grpSpPr bwMode="auto">
            <a:xfrm>
              <a:off x="567" y="1797"/>
              <a:ext cx="2721" cy="136"/>
              <a:chOff x="567" y="1797"/>
              <a:chExt cx="2721" cy="136"/>
            </a:xfrm>
          </p:grpSpPr>
          <p:sp>
            <p:nvSpPr>
              <p:cNvPr id="11313" name="AutoShape 105"/>
              <p:cNvSpPr>
                <a:spLocks noChangeArrowheads="1"/>
              </p:cNvSpPr>
              <p:nvPr/>
            </p:nvSpPr>
            <p:spPr bwMode="auto">
              <a:xfrm>
                <a:off x="567" y="1809"/>
                <a:ext cx="2711" cy="113"/>
              </a:xfrm>
              <a:prstGeom prst="rect">
                <a:avLst/>
              </a:prstGeom>
              <a:solidFill>
                <a:srgbClr val="33CCCC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14" name="Line 106"/>
              <p:cNvSpPr>
                <a:spLocks noChangeAspect="1" noChangeShapeType="1"/>
              </p:cNvSpPr>
              <p:nvPr/>
            </p:nvSpPr>
            <p:spPr bwMode="auto">
              <a:xfrm>
                <a:off x="567" y="1930"/>
                <a:ext cx="2721" cy="3"/>
              </a:xfrm>
              <a:prstGeom prst="line">
                <a:avLst/>
              </a:prstGeom>
              <a:noFill/>
              <a:ln w="28575" algn="ctr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15" name="Rectangle 107"/>
              <p:cNvSpPr>
                <a:spLocks noChangeArrowheads="1"/>
              </p:cNvSpPr>
              <p:nvPr/>
            </p:nvSpPr>
            <p:spPr bwMode="auto">
              <a:xfrm>
                <a:off x="1700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Aug.</a:t>
                </a:r>
                <a:endParaRPr lang="en-US"/>
              </a:p>
            </p:txBody>
          </p:sp>
          <p:sp>
            <p:nvSpPr>
              <p:cNvPr id="11316" name="Rectangle 108"/>
              <p:cNvSpPr>
                <a:spLocks noChangeArrowheads="1"/>
              </p:cNvSpPr>
              <p:nvPr/>
            </p:nvSpPr>
            <p:spPr bwMode="auto">
              <a:xfrm>
                <a:off x="1473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July</a:t>
                </a:r>
                <a:endParaRPr lang="en-US"/>
              </a:p>
            </p:txBody>
          </p:sp>
          <p:sp>
            <p:nvSpPr>
              <p:cNvPr id="11317" name="Rectangle 109"/>
              <p:cNvSpPr>
                <a:spLocks noChangeArrowheads="1"/>
              </p:cNvSpPr>
              <p:nvPr/>
            </p:nvSpPr>
            <p:spPr bwMode="auto">
              <a:xfrm>
                <a:off x="1247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June</a:t>
                </a:r>
                <a:endParaRPr lang="en-US"/>
              </a:p>
            </p:txBody>
          </p:sp>
          <p:sp>
            <p:nvSpPr>
              <p:cNvPr id="11318" name="Rectangle 110"/>
              <p:cNvSpPr>
                <a:spLocks noChangeArrowheads="1"/>
              </p:cNvSpPr>
              <p:nvPr/>
            </p:nvSpPr>
            <p:spPr bwMode="auto">
              <a:xfrm>
                <a:off x="1020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May</a:t>
                </a:r>
                <a:endParaRPr lang="en-US"/>
              </a:p>
            </p:txBody>
          </p:sp>
          <p:sp>
            <p:nvSpPr>
              <p:cNvPr id="11319" name="Rectangle 111"/>
              <p:cNvSpPr>
                <a:spLocks noChangeArrowheads="1"/>
              </p:cNvSpPr>
              <p:nvPr/>
            </p:nvSpPr>
            <p:spPr bwMode="auto">
              <a:xfrm>
                <a:off x="793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April</a:t>
                </a:r>
                <a:endParaRPr lang="en-US"/>
              </a:p>
            </p:txBody>
          </p:sp>
          <p:sp>
            <p:nvSpPr>
              <p:cNvPr id="11320" name="Rectangle 112"/>
              <p:cNvSpPr>
                <a:spLocks noChangeArrowheads="1"/>
              </p:cNvSpPr>
              <p:nvPr/>
            </p:nvSpPr>
            <p:spPr bwMode="auto">
              <a:xfrm>
                <a:off x="567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Mar.</a:t>
                </a:r>
                <a:endParaRPr lang="en-US"/>
              </a:p>
            </p:txBody>
          </p:sp>
          <p:sp>
            <p:nvSpPr>
              <p:cNvPr id="11321" name="Rectangle 113"/>
              <p:cNvSpPr>
                <a:spLocks noChangeArrowheads="1"/>
              </p:cNvSpPr>
              <p:nvPr/>
            </p:nvSpPr>
            <p:spPr bwMode="auto">
              <a:xfrm>
                <a:off x="2607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Dec.</a:t>
                </a:r>
                <a:endParaRPr lang="en-US"/>
              </a:p>
            </p:txBody>
          </p:sp>
          <p:sp>
            <p:nvSpPr>
              <p:cNvPr id="11322" name="Rectangle 114"/>
              <p:cNvSpPr>
                <a:spLocks noChangeArrowheads="1"/>
              </p:cNvSpPr>
              <p:nvPr/>
            </p:nvSpPr>
            <p:spPr bwMode="auto">
              <a:xfrm>
                <a:off x="2380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Nov.</a:t>
                </a:r>
                <a:endParaRPr lang="en-US"/>
              </a:p>
            </p:txBody>
          </p:sp>
          <p:sp>
            <p:nvSpPr>
              <p:cNvPr id="11323" name="Rectangle 115"/>
              <p:cNvSpPr>
                <a:spLocks noChangeArrowheads="1"/>
              </p:cNvSpPr>
              <p:nvPr/>
            </p:nvSpPr>
            <p:spPr bwMode="auto">
              <a:xfrm>
                <a:off x="2154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Octo.</a:t>
                </a:r>
                <a:endParaRPr lang="en-US"/>
              </a:p>
            </p:txBody>
          </p:sp>
          <p:sp>
            <p:nvSpPr>
              <p:cNvPr id="11324" name="Rectangle 116"/>
              <p:cNvSpPr>
                <a:spLocks noChangeArrowheads="1"/>
              </p:cNvSpPr>
              <p:nvPr/>
            </p:nvSpPr>
            <p:spPr bwMode="auto">
              <a:xfrm>
                <a:off x="1927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Sept.</a:t>
                </a:r>
                <a:endParaRPr lang="en-US"/>
              </a:p>
            </p:txBody>
          </p:sp>
          <p:sp>
            <p:nvSpPr>
              <p:cNvPr id="11325" name="Rectangle 117"/>
              <p:cNvSpPr>
                <a:spLocks noChangeArrowheads="1"/>
              </p:cNvSpPr>
              <p:nvPr/>
            </p:nvSpPr>
            <p:spPr bwMode="auto">
              <a:xfrm>
                <a:off x="2834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Jan.</a:t>
                </a:r>
                <a:endParaRPr lang="en-US"/>
              </a:p>
            </p:txBody>
          </p:sp>
          <p:sp>
            <p:nvSpPr>
              <p:cNvPr id="11326" name="Rectangle 118"/>
              <p:cNvSpPr>
                <a:spLocks noChangeArrowheads="1"/>
              </p:cNvSpPr>
              <p:nvPr/>
            </p:nvSpPr>
            <p:spPr bwMode="auto">
              <a:xfrm>
                <a:off x="3061" y="1824"/>
                <a:ext cx="204" cy="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  <a:latin typeface="Times New Roman" pitchFamily="18" charset="0"/>
                  </a:rPr>
                  <a:t>Fev.</a:t>
                </a:r>
                <a:endParaRPr lang="en-US"/>
              </a:p>
            </p:txBody>
          </p:sp>
          <p:sp>
            <p:nvSpPr>
              <p:cNvPr id="11327" name="Line 119"/>
              <p:cNvSpPr>
                <a:spLocks noChangeAspect="1" noChangeShapeType="1"/>
              </p:cNvSpPr>
              <p:nvPr/>
            </p:nvSpPr>
            <p:spPr bwMode="auto">
              <a:xfrm>
                <a:off x="567" y="1797"/>
                <a:ext cx="2721" cy="3"/>
              </a:xfrm>
              <a:prstGeom prst="line">
                <a:avLst/>
              </a:prstGeom>
              <a:noFill/>
              <a:ln w="28575" algn="ctr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28" name="Line 120"/>
              <p:cNvSpPr>
                <a:spLocks noChangeShapeType="1"/>
              </p:cNvSpPr>
              <p:nvPr/>
            </p:nvSpPr>
            <p:spPr bwMode="auto">
              <a:xfrm>
                <a:off x="793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29" name="Line 121"/>
              <p:cNvSpPr>
                <a:spLocks noChangeShapeType="1"/>
              </p:cNvSpPr>
              <p:nvPr/>
            </p:nvSpPr>
            <p:spPr bwMode="auto">
              <a:xfrm>
                <a:off x="1020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30" name="Line 122"/>
              <p:cNvSpPr>
                <a:spLocks noChangeShapeType="1"/>
              </p:cNvSpPr>
              <p:nvPr/>
            </p:nvSpPr>
            <p:spPr bwMode="auto">
              <a:xfrm>
                <a:off x="1247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31" name="Line 123"/>
              <p:cNvSpPr>
                <a:spLocks noChangeShapeType="1"/>
              </p:cNvSpPr>
              <p:nvPr/>
            </p:nvSpPr>
            <p:spPr bwMode="auto">
              <a:xfrm>
                <a:off x="1474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32" name="Line 124"/>
              <p:cNvSpPr>
                <a:spLocks noChangeShapeType="1"/>
              </p:cNvSpPr>
              <p:nvPr/>
            </p:nvSpPr>
            <p:spPr bwMode="auto">
              <a:xfrm>
                <a:off x="1701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33" name="Line 125"/>
              <p:cNvSpPr>
                <a:spLocks noChangeShapeType="1"/>
              </p:cNvSpPr>
              <p:nvPr/>
            </p:nvSpPr>
            <p:spPr bwMode="auto">
              <a:xfrm>
                <a:off x="1927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34" name="Line 126"/>
              <p:cNvSpPr>
                <a:spLocks noChangeShapeType="1"/>
              </p:cNvSpPr>
              <p:nvPr/>
            </p:nvSpPr>
            <p:spPr bwMode="auto">
              <a:xfrm>
                <a:off x="2154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35" name="Line 127"/>
              <p:cNvSpPr>
                <a:spLocks noChangeShapeType="1"/>
              </p:cNvSpPr>
              <p:nvPr/>
            </p:nvSpPr>
            <p:spPr bwMode="auto">
              <a:xfrm>
                <a:off x="2381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36" name="Line 128"/>
              <p:cNvSpPr>
                <a:spLocks noChangeShapeType="1"/>
              </p:cNvSpPr>
              <p:nvPr/>
            </p:nvSpPr>
            <p:spPr bwMode="auto">
              <a:xfrm>
                <a:off x="2608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37" name="Line 129"/>
              <p:cNvSpPr>
                <a:spLocks noChangeShapeType="1"/>
              </p:cNvSpPr>
              <p:nvPr/>
            </p:nvSpPr>
            <p:spPr bwMode="auto">
              <a:xfrm>
                <a:off x="2835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38" name="Line 130"/>
              <p:cNvSpPr>
                <a:spLocks noChangeShapeType="1"/>
              </p:cNvSpPr>
              <p:nvPr/>
            </p:nvSpPr>
            <p:spPr bwMode="auto">
              <a:xfrm>
                <a:off x="3061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39" name="Line 131"/>
              <p:cNvSpPr>
                <a:spLocks noChangeShapeType="1"/>
              </p:cNvSpPr>
              <p:nvPr/>
            </p:nvSpPr>
            <p:spPr bwMode="auto">
              <a:xfrm>
                <a:off x="3288" y="1797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0" name="Line 132"/>
              <p:cNvSpPr>
                <a:spLocks noChangeShapeType="1"/>
              </p:cNvSpPr>
              <p:nvPr/>
            </p:nvSpPr>
            <p:spPr bwMode="auto">
              <a:xfrm>
                <a:off x="567" y="1797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" name="Group 133"/>
            <p:cNvGrpSpPr>
              <a:grpSpLocks noChangeAspect="1"/>
            </p:cNvGrpSpPr>
            <p:nvPr/>
          </p:nvGrpSpPr>
          <p:grpSpPr bwMode="auto">
            <a:xfrm>
              <a:off x="2472" y="1239"/>
              <a:ext cx="332" cy="400"/>
              <a:chOff x="249" y="1117"/>
              <a:chExt cx="771" cy="816"/>
            </a:xfrm>
          </p:grpSpPr>
          <p:sp>
            <p:nvSpPr>
              <p:cNvPr id="11308" name="Line 134"/>
              <p:cNvSpPr>
                <a:spLocks noChangeAspect="1" noChangeShapeType="1"/>
              </p:cNvSpPr>
              <p:nvPr/>
            </p:nvSpPr>
            <p:spPr bwMode="auto">
              <a:xfrm>
                <a:off x="612" y="1117"/>
                <a:ext cx="0" cy="816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09" name="Line 135"/>
              <p:cNvSpPr>
                <a:spLocks noChangeAspect="1" noChangeShapeType="1"/>
              </p:cNvSpPr>
              <p:nvPr/>
            </p:nvSpPr>
            <p:spPr bwMode="auto">
              <a:xfrm>
                <a:off x="249" y="1525"/>
                <a:ext cx="771" cy="0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10" name="Line 136"/>
              <p:cNvSpPr>
                <a:spLocks noChangeAspect="1" noChangeShapeType="1"/>
              </p:cNvSpPr>
              <p:nvPr/>
            </p:nvSpPr>
            <p:spPr bwMode="auto">
              <a:xfrm>
                <a:off x="340" y="1253"/>
                <a:ext cx="499" cy="499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11" name="Line 137"/>
              <p:cNvSpPr>
                <a:spLocks noChangeAspect="1" noChangeShapeType="1"/>
              </p:cNvSpPr>
              <p:nvPr/>
            </p:nvSpPr>
            <p:spPr bwMode="auto">
              <a:xfrm flipV="1">
                <a:off x="340" y="1298"/>
                <a:ext cx="544" cy="454"/>
              </a:xfrm>
              <a:prstGeom prst="line">
                <a:avLst/>
              </a:prstGeom>
              <a:no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12" name="Oval 138"/>
              <p:cNvSpPr>
                <a:spLocks noChangeAspect="1" noChangeArrowheads="1"/>
              </p:cNvSpPr>
              <p:nvPr/>
            </p:nvSpPr>
            <p:spPr bwMode="auto">
              <a:xfrm>
                <a:off x="385" y="1298"/>
                <a:ext cx="454" cy="454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US"/>
              </a:p>
            </p:txBody>
          </p:sp>
        </p:grpSp>
      </p:grpSp>
      <p:sp>
        <p:nvSpPr>
          <p:cNvPr id="11269" name="Rectangle 139"/>
          <p:cNvSpPr>
            <a:spLocks noChangeArrowheads="1"/>
          </p:cNvSpPr>
          <p:nvPr/>
        </p:nvSpPr>
        <p:spPr bwMode="auto">
          <a:xfrm>
            <a:off x="4787900" y="1484313"/>
            <a:ext cx="4332288" cy="298450"/>
          </a:xfrm>
          <a:prstGeom prst="rect">
            <a:avLst/>
          </a:prstGeom>
          <a:solidFill>
            <a:srgbClr val="FFCC00"/>
          </a:solidFill>
          <a:ln w="9525" algn="in">
            <a:noFill/>
            <a:miter lim="800000"/>
            <a:headEnd/>
            <a:tailEnd/>
          </a:ln>
        </p:spPr>
        <p:txBody>
          <a:bodyPr lIns="0" tIns="18000" rIns="0" bIns="0"/>
          <a:lstStyle/>
          <a:p>
            <a:r>
              <a:rPr lang="en-US" sz="1600" b="1" i="1">
                <a:solidFill>
                  <a:schemeClr val="bg1"/>
                </a:solidFill>
                <a:latin typeface="Times New Roman" pitchFamily="18" charset="0"/>
              </a:rPr>
              <a:t>Year n+1</a:t>
            </a:r>
            <a:endParaRPr lang="en-US" sz="1600" i="1">
              <a:solidFill>
                <a:schemeClr val="bg1"/>
              </a:solidFill>
            </a:endParaRPr>
          </a:p>
        </p:txBody>
      </p:sp>
      <p:sp>
        <p:nvSpPr>
          <p:cNvPr id="64518" name="Rectangle 156"/>
          <p:cNvSpPr>
            <a:spLocks noChangeArrowheads="1"/>
          </p:cNvSpPr>
          <p:nvPr/>
        </p:nvSpPr>
        <p:spPr bwMode="auto">
          <a:xfrm>
            <a:off x="714375" y="-71462"/>
            <a:ext cx="83947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endParaRPr lang="en-US" sz="1050" b="1" dirty="0">
              <a:latin typeface="Times New Roman" pitchFamily="18" charset="0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2800" b="1" u="sng" dirty="0" smtClean="0">
                <a:latin typeface="+mn-lt"/>
              </a:rPr>
              <a:t>Experimentation sites: 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2800" b="1" u="sng" dirty="0" smtClean="0">
                <a:latin typeface="+mn-lt"/>
              </a:rPr>
              <a:t>Tested </a:t>
            </a:r>
            <a:r>
              <a:rPr lang="en-US" sz="2800" b="1" dirty="0" smtClean="0">
                <a:latin typeface="+mn-lt"/>
              </a:rPr>
              <a:t>CA</a:t>
            </a:r>
            <a:r>
              <a:rPr lang="en-US" sz="2800" b="1" u="sng" dirty="0" smtClean="0">
                <a:latin typeface="+mn-lt"/>
              </a:rPr>
              <a:t> </a:t>
            </a:r>
            <a:r>
              <a:rPr lang="en-US" sz="2800" b="1" u="sng" dirty="0">
                <a:latin typeface="+mn-lt"/>
              </a:rPr>
              <a:t>cropping systems</a:t>
            </a:r>
          </a:p>
        </p:txBody>
      </p:sp>
      <p:grpSp>
        <p:nvGrpSpPr>
          <p:cNvPr id="14" name="Group 171"/>
          <p:cNvGrpSpPr>
            <a:grpSpLocks/>
          </p:cNvGrpSpPr>
          <p:nvPr/>
        </p:nvGrpSpPr>
        <p:grpSpPr bwMode="auto">
          <a:xfrm>
            <a:off x="971550" y="3568703"/>
            <a:ext cx="8172450" cy="288925"/>
            <a:chOff x="590" y="2976"/>
            <a:chExt cx="5148" cy="182"/>
          </a:xfrm>
        </p:grpSpPr>
        <p:sp>
          <p:nvSpPr>
            <p:cNvPr id="11287" name="Rectangle 172"/>
            <p:cNvSpPr>
              <a:spLocks noChangeArrowheads="1"/>
            </p:cNvSpPr>
            <p:nvPr/>
          </p:nvSpPr>
          <p:spPr bwMode="auto">
            <a:xfrm>
              <a:off x="590" y="2976"/>
              <a:ext cx="5148" cy="182"/>
            </a:xfrm>
            <a:prstGeom prst="rect">
              <a:avLst/>
            </a:prstGeom>
            <a:solidFill>
              <a:srgbClr val="FF9900"/>
            </a:solidFill>
            <a:ln w="9525" algn="in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18000" rIns="0" bIns="0"/>
            <a:lstStyle/>
            <a:p>
              <a:r>
                <a:rPr lang="en-US" sz="1600" b="1" dirty="0">
                  <a:solidFill>
                    <a:schemeClr val="bg1"/>
                  </a:solidFill>
                  <a:latin typeface="Times New Roman" pitchFamily="18" charset="0"/>
                </a:rPr>
                <a:t>Maize “mono cropping”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11288" name="AutoShape 173"/>
            <p:cNvSpPr>
              <a:spLocks noChangeArrowheads="1"/>
            </p:cNvSpPr>
            <p:nvPr/>
          </p:nvSpPr>
          <p:spPr bwMode="auto">
            <a:xfrm>
              <a:off x="612" y="2998"/>
              <a:ext cx="318" cy="137"/>
            </a:xfrm>
            <a:prstGeom prst="rightArrow">
              <a:avLst>
                <a:gd name="adj1" fmla="val 50000"/>
                <a:gd name="adj2" fmla="val 58029"/>
              </a:avLst>
            </a:prstGeom>
            <a:gradFill rotWithShape="1">
              <a:gsLst>
                <a:gs pos="0">
                  <a:srgbClr val="00CC00">
                    <a:alpha val="60001"/>
                  </a:srgbClr>
                </a:gs>
                <a:gs pos="100000">
                  <a:srgbClr val="FF0000"/>
                </a:gs>
              </a:gsLst>
              <a:lin ang="0" scaled="1"/>
            </a:gradFill>
            <a:ln w="381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5" name="Group 174"/>
          <p:cNvGrpSpPr>
            <a:grpSpLocks/>
          </p:cNvGrpSpPr>
          <p:nvPr/>
        </p:nvGrpSpPr>
        <p:grpSpPr bwMode="auto">
          <a:xfrm>
            <a:off x="971550" y="4343414"/>
            <a:ext cx="8172450" cy="288925"/>
            <a:chOff x="590" y="2976"/>
            <a:chExt cx="5148" cy="182"/>
          </a:xfrm>
        </p:grpSpPr>
        <p:sp>
          <p:nvSpPr>
            <p:cNvPr id="11285" name="Rectangle 175"/>
            <p:cNvSpPr>
              <a:spLocks noChangeArrowheads="1"/>
            </p:cNvSpPr>
            <p:nvPr/>
          </p:nvSpPr>
          <p:spPr bwMode="auto">
            <a:xfrm>
              <a:off x="590" y="2976"/>
              <a:ext cx="5148" cy="182"/>
            </a:xfrm>
            <a:prstGeom prst="rect">
              <a:avLst/>
            </a:prstGeom>
            <a:solidFill>
              <a:srgbClr val="FF9900"/>
            </a:solidFill>
            <a:ln w="9525" algn="in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18000" rIns="0" bIns="0"/>
            <a:lstStyle/>
            <a:p>
              <a:r>
                <a:rPr lang="en-US" sz="1600" b="1">
                  <a:solidFill>
                    <a:schemeClr val="bg1"/>
                  </a:solidFill>
                  <a:latin typeface="Times New Roman" pitchFamily="18" charset="0"/>
                </a:rPr>
                <a:t>Maize // Soybean rotation</a:t>
              </a:r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11286" name="AutoShape 176"/>
            <p:cNvSpPr>
              <a:spLocks noChangeArrowheads="1"/>
            </p:cNvSpPr>
            <p:nvPr/>
          </p:nvSpPr>
          <p:spPr bwMode="auto">
            <a:xfrm>
              <a:off x="612" y="2998"/>
              <a:ext cx="318" cy="137"/>
            </a:xfrm>
            <a:prstGeom prst="rightArrow">
              <a:avLst>
                <a:gd name="adj1" fmla="val 50000"/>
                <a:gd name="adj2" fmla="val 58029"/>
              </a:avLst>
            </a:prstGeom>
            <a:gradFill rotWithShape="1">
              <a:gsLst>
                <a:gs pos="0">
                  <a:srgbClr val="00CC00">
                    <a:alpha val="60001"/>
                  </a:srgbClr>
                </a:gs>
                <a:gs pos="100000">
                  <a:srgbClr val="FF0000"/>
                </a:gs>
              </a:gsLst>
              <a:lin ang="0" scaled="1"/>
            </a:gradFill>
            <a:ln w="381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" name="Group 191"/>
          <p:cNvGrpSpPr>
            <a:grpSpLocks/>
          </p:cNvGrpSpPr>
          <p:nvPr/>
        </p:nvGrpSpPr>
        <p:grpSpPr bwMode="auto">
          <a:xfrm>
            <a:off x="971550" y="4783152"/>
            <a:ext cx="8172450" cy="288925"/>
            <a:chOff x="590" y="2976"/>
            <a:chExt cx="5148" cy="182"/>
          </a:xfrm>
        </p:grpSpPr>
        <p:sp>
          <p:nvSpPr>
            <p:cNvPr id="11283" name="Rectangle 192"/>
            <p:cNvSpPr>
              <a:spLocks noChangeArrowheads="1"/>
            </p:cNvSpPr>
            <p:nvPr/>
          </p:nvSpPr>
          <p:spPr bwMode="auto">
            <a:xfrm>
              <a:off x="590" y="2976"/>
              <a:ext cx="5148" cy="182"/>
            </a:xfrm>
            <a:prstGeom prst="rect">
              <a:avLst/>
            </a:prstGeom>
            <a:solidFill>
              <a:srgbClr val="FF9900"/>
            </a:solidFill>
            <a:ln w="9525" algn="in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18000" rIns="0" bIns="0"/>
            <a:lstStyle/>
            <a:p>
              <a:r>
                <a:rPr lang="en-US" sz="1600" b="1" dirty="0">
                  <a:solidFill>
                    <a:schemeClr val="bg1"/>
                  </a:solidFill>
                  <a:latin typeface="Times New Roman" pitchFamily="18" charset="0"/>
                </a:rPr>
                <a:t>Maize // Rice rotation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11284" name="AutoShape 193"/>
            <p:cNvSpPr>
              <a:spLocks noChangeArrowheads="1"/>
            </p:cNvSpPr>
            <p:nvPr/>
          </p:nvSpPr>
          <p:spPr bwMode="auto">
            <a:xfrm>
              <a:off x="612" y="2998"/>
              <a:ext cx="318" cy="137"/>
            </a:xfrm>
            <a:prstGeom prst="rightArrow">
              <a:avLst>
                <a:gd name="adj1" fmla="val 50000"/>
                <a:gd name="adj2" fmla="val 58029"/>
              </a:avLst>
            </a:prstGeom>
            <a:gradFill rotWithShape="1">
              <a:gsLst>
                <a:gs pos="0">
                  <a:srgbClr val="00CC00">
                    <a:alpha val="60001"/>
                  </a:srgbClr>
                </a:gs>
                <a:gs pos="100000">
                  <a:srgbClr val="FF0000"/>
                </a:gs>
              </a:gsLst>
              <a:lin ang="0" scaled="1"/>
            </a:gradFill>
            <a:ln w="381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7" name="Group 194"/>
          <p:cNvGrpSpPr>
            <a:grpSpLocks/>
          </p:cNvGrpSpPr>
          <p:nvPr/>
        </p:nvGrpSpPr>
        <p:grpSpPr bwMode="auto">
          <a:xfrm>
            <a:off x="971550" y="5211777"/>
            <a:ext cx="8172450" cy="288925"/>
            <a:chOff x="590" y="2976"/>
            <a:chExt cx="5148" cy="182"/>
          </a:xfrm>
        </p:grpSpPr>
        <p:sp>
          <p:nvSpPr>
            <p:cNvPr id="11281" name="Rectangle 195"/>
            <p:cNvSpPr>
              <a:spLocks noChangeArrowheads="1"/>
            </p:cNvSpPr>
            <p:nvPr/>
          </p:nvSpPr>
          <p:spPr bwMode="auto">
            <a:xfrm>
              <a:off x="590" y="2976"/>
              <a:ext cx="5148" cy="182"/>
            </a:xfrm>
            <a:prstGeom prst="rect">
              <a:avLst/>
            </a:prstGeom>
            <a:solidFill>
              <a:srgbClr val="FF9900"/>
            </a:solidFill>
            <a:ln w="9525" algn="in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18000" rIns="0" bIns="0"/>
            <a:lstStyle/>
            <a:p>
              <a:r>
                <a:rPr lang="en-US" sz="1600" b="1">
                  <a:solidFill>
                    <a:schemeClr val="bg1"/>
                  </a:solidFill>
                  <a:latin typeface="Times New Roman" pitchFamily="18" charset="0"/>
                </a:rPr>
                <a:t>Maize // Cassava rotation</a:t>
              </a:r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11282" name="AutoShape 196"/>
            <p:cNvSpPr>
              <a:spLocks noChangeArrowheads="1"/>
            </p:cNvSpPr>
            <p:nvPr/>
          </p:nvSpPr>
          <p:spPr bwMode="auto">
            <a:xfrm>
              <a:off x="612" y="2998"/>
              <a:ext cx="318" cy="137"/>
            </a:xfrm>
            <a:prstGeom prst="rightArrow">
              <a:avLst>
                <a:gd name="adj1" fmla="val 50000"/>
                <a:gd name="adj2" fmla="val 58029"/>
              </a:avLst>
            </a:prstGeom>
            <a:gradFill rotWithShape="1">
              <a:gsLst>
                <a:gs pos="0">
                  <a:srgbClr val="00CC00">
                    <a:alpha val="60001"/>
                  </a:srgbClr>
                </a:gs>
                <a:gs pos="100000">
                  <a:srgbClr val="FF0000"/>
                </a:gs>
              </a:gsLst>
              <a:lin ang="0" scaled="1"/>
            </a:gradFill>
            <a:ln w="381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9" name="Group 5"/>
          <p:cNvGrpSpPr>
            <a:grpSpLocks/>
          </p:cNvGrpSpPr>
          <p:nvPr/>
        </p:nvGrpSpPr>
        <p:grpSpPr bwMode="auto">
          <a:xfrm>
            <a:off x="1000125" y="5962665"/>
            <a:ext cx="8143875" cy="352425"/>
            <a:chOff x="590" y="2976"/>
            <a:chExt cx="5148" cy="182"/>
          </a:xfrm>
        </p:grpSpPr>
        <p:sp>
          <p:nvSpPr>
            <p:cNvPr id="11277" name="Rectangle 6"/>
            <p:cNvSpPr>
              <a:spLocks noChangeArrowheads="1"/>
            </p:cNvSpPr>
            <p:nvPr/>
          </p:nvSpPr>
          <p:spPr bwMode="auto">
            <a:xfrm>
              <a:off x="590" y="2976"/>
              <a:ext cx="5148" cy="18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18000" rIns="0" bIns="0"/>
            <a:lstStyle/>
            <a:p>
              <a:r>
                <a:rPr lang="en-US" sz="1300" b="1">
                  <a:solidFill>
                    <a:schemeClr val="bg1"/>
                  </a:solidFill>
                </a:rPr>
                <a:t>Cassava // Maize - Maize rotation</a:t>
              </a:r>
              <a:endParaRPr lang="en-US" sz="1300">
                <a:solidFill>
                  <a:schemeClr val="bg1"/>
                </a:solidFill>
              </a:endParaRPr>
            </a:p>
          </p:txBody>
        </p:sp>
        <p:sp>
          <p:nvSpPr>
            <p:cNvPr id="11278" name="AutoShape 7"/>
            <p:cNvSpPr>
              <a:spLocks noChangeArrowheads="1"/>
            </p:cNvSpPr>
            <p:nvPr/>
          </p:nvSpPr>
          <p:spPr bwMode="auto">
            <a:xfrm>
              <a:off x="612" y="2998"/>
              <a:ext cx="318" cy="137"/>
            </a:xfrm>
            <a:prstGeom prst="rightArrow">
              <a:avLst>
                <a:gd name="adj1" fmla="val 50000"/>
                <a:gd name="adj2" fmla="val 58029"/>
              </a:avLst>
            </a:prstGeom>
            <a:gradFill rotWithShape="1">
              <a:gsLst>
                <a:gs pos="0">
                  <a:srgbClr val="00CC00">
                    <a:alpha val="60001"/>
                  </a:srgbClr>
                </a:gs>
                <a:gs pos="100000">
                  <a:srgbClr val="FF00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 sz="1300"/>
            </a:p>
          </p:txBody>
        </p:sp>
      </p:grpSp>
      <p:sp>
        <p:nvSpPr>
          <p:cNvPr id="159" name="Rectangle 156"/>
          <p:cNvSpPr>
            <a:spLocks noChangeArrowheads="1"/>
          </p:cNvSpPr>
          <p:nvPr/>
        </p:nvSpPr>
        <p:spPr bwMode="auto">
          <a:xfrm>
            <a:off x="866775" y="2900364"/>
            <a:ext cx="83947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endParaRPr lang="en-US" sz="1050" b="1" dirty="0">
              <a:latin typeface="Times New Roman" pitchFamily="18" charset="0"/>
            </a:endParaRPr>
          </a:p>
          <a:p>
            <a:pPr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2000" b="1" u="sng" dirty="0" smtClean="0">
                <a:latin typeface="+mn-lt"/>
              </a:rPr>
              <a:t>Mono-cropping</a:t>
            </a:r>
            <a:r>
              <a:rPr lang="en-US" sz="2000" b="1" dirty="0" smtClean="0">
                <a:latin typeface="+mn-lt"/>
              </a:rPr>
              <a:t>:</a:t>
            </a:r>
            <a:r>
              <a:rPr lang="en-US" sz="2000" b="1" u="sng" dirty="0" smtClean="0">
                <a:latin typeface="+mn-lt"/>
              </a:rPr>
              <a:t> </a:t>
            </a:r>
            <a:endParaRPr lang="en-US" sz="2000" b="1" u="sng" dirty="0">
              <a:latin typeface="+mn-lt"/>
            </a:endParaRPr>
          </a:p>
        </p:txBody>
      </p:sp>
      <p:sp>
        <p:nvSpPr>
          <p:cNvPr id="160" name="Rectangle 156"/>
          <p:cNvSpPr>
            <a:spLocks noChangeArrowheads="1"/>
          </p:cNvSpPr>
          <p:nvPr/>
        </p:nvSpPr>
        <p:spPr bwMode="auto">
          <a:xfrm>
            <a:off x="857224" y="3714752"/>
            <a:ext cx="83947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endParaRPr lang="en-US" sz="1050" b="1" dirty="0">
              <a:latin typeface="Times New Roman" pitchFamily="18" charset="0"/>
            </a:endParaRPr>
          </a:p>
          <a:p>
            <a:pPr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2000" b="1" u="sng" dirty="0" smtClean="0">
                <a:latin typeface="+mn-lt"/>
              </a:rPr>
              <a:t>Biannual rotation crops</a:t>
            </a:r>
            <a:r>
              <a:rPr lang="en-US" sz="2000" b="1" dirty="0" smtClean="0">
                <a:latin typeface="+mn-lt"/>
              </a:rPr>
              <a:t>:</a:t>
            </a:r>
            <a:r>
              <a:rPr lang="en-US" sz="2000" b="1" u="sng" dirty="0" smtClean="0">
                <a:latin typeface="+mn-lt"/>
              </a:rPr>
              <a:t> </a:t>
            </a:r>
            <a:endParaRPr lang="en-US" sz="2000" b="1" u="sng" dirty="0">
              <a:latin typeface="+mn-lt"/>
            </a:endParaRPr>
          </a:p>
        </p:txBody>
      </p:sp>
      <p:sp>
        <p:nvSpPr>
          <p:cNvPr id="161" name="Rectangle 156"/>
          <p:cNvSpPr>
            <a:spLocks noChangeArrowheads="1"/>
          </p:cNvSpPr>
          <p:nvPr/>
        </p:nvSpPr>
        <p:spPr bwMode="auto">
          <a:xfrm>
            <a:off x="857224" y="5357826"/>
            <a:ext cx="83947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endParaRPr lang="en-US" sz="1050" b="1" dirty="0">
              <a:latin typeface="Times New Roman" pitchFamily="18" charset="0"/>
            </a:endParaRPr>
          </a:p>
          <a:p>
            <a:pPr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2000" b="1" dirty="0" smtClean="0">
                <a:latin typeface="+mn-lt"/>
              </a:rPr>
              <a:t>Intensified </a:t>
            </a:r>
            <a:r>
              <a:rPr lang="en-US" sz="2000" b="1" u="sng" dirty="0" smtClean="0">
                <a:latin typeface="+mn-lt"/>
              </a:rPr>
              <a:t>crops</a:t>
            </a:r>
            <a:r>
              <a:rPr lang="en-US" sz="2000" b="1" dirty="0" smtClean="0">
                <a:latin typeface="+mn-lt"/>
              </a:rPr>
              <a:t>:</a:t>
            </a:r>
            <a:r>
              <a:rPr lang="en-US" sz="2000" b="1" u="sng" dirty="0" smtClean="0">
                <a:latin typeface="+mn-lt"/>
              </a:rPr>
              <a:t> </a:t>
            </a:r>
            <a:endParaRPr lang="en-US" sz="2000" b="1" u="sng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60" grpId="0"/>
      <p:bldP spid="1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Targeted are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6710"/>
            <a:ext cx="9144000" cy="6081290"/>
          </a:xfrm>
          <a:prstGeom prst="rect">
            <a:avLst/>
          </a:prstGeom>
        </p:spPr>
      </p:pic>
      <p:sp>
        <p:nvSpPr>
          <p:cNvPr id="7" name="Flowchart: Decision 6"/>
          <p:cNvSpPr/>
          <p:nvPr/>
        </p:nvSpPr>
        <p:spPr bwMode="auto">
          <a:xfrm>
            <a:off x="6786578" y="2714596"/>
            <a:ext cx="142876" cy="214314"/>
          </a:xfrm>
          <a:prstGeom prst="flowChartDecision">
            <a:avLst/>
          </a:prstGeom>
          <a:solidFill>
            <a:srgbClr val="0DFF0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8" name="Flowchart: Decision 7"/>
          <p:cNvSpPr/>
          <p:nvPr/>
        </p:nvSpPr>
        <p:spPr bwMode="auto">
          <a:xfrm>
            <a:off x="7500958" y="2928910"/>
            <a:ext cx="142876" cy="214314"/>
          </a:xfrm>
          <a:prstGeom prst="flowChartDecision">
            <a:avLst/>
          </a:prstGeom>
          <a:solidFill>
            <a:srgbClr val="0DFF0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9" name="Flowchart: Decision 8"/>
          <p:cNvSpPr/>
          <p:nvPr/>
        </p:nvSpPr>
        <p:spPr bwMode="auto">
          <a:xfrm>
            <a:off x="7072330" y="3071786"/>
            <a:ext cx="142876" cy="214314"/>
          </a:xfrm>
          <a:prstGeom prst="flowChartDecision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0" name="Flowchart: Decision 9"/>
          <p:cNvSpPr/>
          <p:nvPr/>
        </p:nvSpPr>
        <p:spPr bwMode="auto">
          <a:xfrm>
            <a:off x="5715008" y="2214530"/>
            <a:ext cx="142876" cy="214314"/>
          </a:xfrm>
          <a:prstGeom prst="flowChartDecision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1" name="Flowchart: Decision 10"/>
          <p:cNvSpPr/>
          <p:nvPr/>
        </p:nvSpPr>
        <p:spPr bwMode="auto">
          <a:xfrm>
            <a:off x="4357686" y="1142960"/>
            <a:ext cx="142876" cy="214314"/>
          </a:xfrm>
          <a:prstGeom prst="flowChartDecision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2" name="Flowchart: Decision 11"/>
          <p:cNvSpPr/>
          <p:nvPr/>
        </p:nvSpPr>
        <p:spPr bwMode="auto">
          <a:xfrm>
            <a:off x="5357818" y="1071522"/>
            <a:ext cx="142876" cy="214314"/>
          </a:xfrm>
          <a:prstGeom prst="flowChartDecision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3" name="Flowchart: Decision 12"/>
          <p:cNvSpPr/>
          <p:nvPr/>
        </p:nvSpPr>
        <p:spPr bwMode="auto">
          <a:xfrm>
            <a:off x="6357950" y="5786430"/>
            <a:ext cx="142876" cy="214314"/>
          </a:xfrm>
          <a:prstGeom prst="flowChartDecision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72066" y="2428844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Sangha</a:t>
            </a:r>
            <a:endParaRPr lang="en-US" sz="1400" b="1" dirty="0" smtClean="0"/>
          </a:p>
          <a:p>
            <a:r>
              <a:rPr lang="en-US" sz="1400" b="1" dirty="0" smtClean="0"/>
              <a:t>2011</a:t>
            </a:r>
            <a:endParaRPr lang="en-US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429388" y="3262946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Boribo</a:t>
            </a:r>
            <a:endParaRPr lang="en-US" sz="1400" b="1" dirty="0" smtClean="0"/>
          </a:p>
          <a:p>
            <a:r>
              <a:rPr lang="en-US" sz="1400" b="1" dirty="0" smtClean="0"/>
              <a:t>2009</a:t>
            </a:r>
            <a:endParaRPr lang="en-US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429256" y="928646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P. </a:t>
            </a:r>
            <a:r>
              <a:rPr lang="en-US" sz="1400" b="1" dirty="0" err="1" smtClean="0"/>
              <a:t>Changva</a:t>
            </a:r>
            <a:endParaRPr lang="en-US" sz="1400" b="1" dirty="0" smtClean="0"/>
          </a:p>
          <a:p>
            <a:r>
              <a:rPr lang="en-US" sz="1400" b="1" dirty="0" smtClean="0"/>
              <a:t>2009</a:t>
            </a:r>
            <a:endParaRPr 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214678" y="857208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Okhmum</a:t>
            </a:r>
            <a:endParaRPr lang="en-US" sz="1400" b="1" dirty="0" smtClean="0"/>
          </a:p>
          <a:p>
            <a:r>
              <a:rPr lang="en-US" sz="1400" b="1" dirty="0" smtClean="0"/>
              <a:t>2012</a:t>
            </a:r>
            <a:endParaRPr lang="en-US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572132" y="5977590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New pilot </a:t>
            </a:r>
          </a:p>
          <a:p>
            <a:r>
              <a:rPr lang="en-US" sz="1400" b="1" dirty="0" smtClean="0"/>
              <a:t>2014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715140" y="2357406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</a:rPr>
              <a:t>Site 1</a:t>
            </a:r>
          </a:p>
          <a:p>
            <a:r>
              <a:rPr lang="en-US" sz="1200" b="1" dirty="0" smtClean="0">
                <a:solidFill>
                  <a:srgbClr val="FFFF00"/>
                </a:solidFill>
              </a:rPr>
              <a:t>2009</a:t>
            </a:r>
            <a:endParaRPr lang="en-US" sz="1200" b="1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25342" y="2618774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</a:rPr>
              <a:t>Site 2</a:t>
            </a:r>
          </a:p>
          <a:p>
            <a:r>
              <a:rPr lang="en-US" sz="1200" b="1" dirty="0" smtClean="0">
                <a:solidFill>
                  <a:srgbClr val="FFFF00"/>
                </a:solidFill>
              </a:rPr>
              <a:t>2010</a:t>
            </a:r>
            <a:endParaRPr lang="en-US" sz="1200" b="1" dirty="0">
              <a:solidFill>
                <a:srgbClr val="FFFF00"/>
              </a:solidFill>
            </a:endParaRPr>
          </a:p>
        </p:txBody>
      </p:sp>
      <p:sp>
        <p:nvSpPr>
          <p:cNvPr id="21" name="Shape 119"/>
          <p:cNvSpPr txBox="1"/>
          <p:nvPr/>
        </p:nvSpPr>
        <p:spPr>
          <a:xfrm>
            <a:off x="0" y="71438"/>
            <a:ext cx="9144000" cy="928670"/>
          </a:xfrm>
          <a:prstGeom prst="rect">
            <a:avLst/>
          </a:prstGeom>
          <a:noFill/>
          <a:ln>
            <a:noFill/>
          </a:ln>
        </p:spPr>
        <p:txBody>
          <a:bodyPr lIns="91425" tIns="45700" rIns="180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u="sng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Targeted villages</a:t>
            </a:r>
            <a:endParaRPr lang="en-US" sz="2400" b="1" i="0" u="none" strike="noStrike" cap="none" baseline="0" dirty="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" name="Shape 119"/>
          <p:cNvSpPr txBox="1"/>
          <p:nvPr/>
        </p:nvSpPr>
        <p:spPr>
          <a:xfrm>
            <a:off x="0" y="4500570"/>
            <a:ext cx="9144000" cy="928670"/>
          </a:xfrm>
          <a:prstGeom prst="rect">
            <a:avLst/>
          </a:prstGeom>
          <a:noFill/>
          <a:ln>
            <a:noFill/>
          </a:ln>
        </p:spPr>
        <p:txBody>
          <a:bodyPr lIns="91425" tIns="45700" rIns="180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u="sng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Proposed cropping systems?</a:t>
            </a:r>
            <a:endParaRPr lang="en-US" sz="2000" b="1" i="0" u="none" strike="noStrike" cap="none" baseline="0" dirty="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936625" y="44450"/>
            <a:ext cx="81724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Ins="18000"/>
          <a:lstStyle/>
          <a:p>
            <a:pPr marL="811213" indent="-811213" algn="l"/>
            <a:r>
              <a:rPr lang="en-US" sz="2400" b="1" u="none">
                <a:latin typeface="Times New Roman" pitchFamily="18" charset="0"/>
              </a:rPr>
              <a:t>A.2/ </a:t>
            </a:r>
            <a:r>
              <a:rPr lang="en-US" sz="2400" b="1">
                <a:latin typeface="Times New Roman" pitchFamily="18" charset="0"/>
              </a:rPr>
              <a:t>Principles of DMC and cropping systems typology</a:t>
            </a:r>
          </a:p>
          <a:p>
            <a:pPr marL="811213" indent="-811213" algn="l"/>
            <a:endParaRPr lang="en-US" sz="1400" b="1" u="none">
              <a:latin typeface="Times New Roman" pitchFamily="18" charset="0"/>
            </a:endParaRPr>
          </a:p>
          <a:p>
            <a:pPr marL="811213" indent="-811213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200" b="1" u="none">
                <a:latin typeface="Times New Roman" pitchFamily="18" charset="0"/>
              </a:rPr>
              <a:t>	A.2.1/</a:t>
            </a:r>
            <a:r>
              <a:rPr lang="en-US" sz="2200" u="none">
                <a:latin typeface="Times New Roman" pitchFamily="18" charset="0"/>
              </a:rPr>
              <a:t> </a:t>
            </a:r>
            <a:r>
              <a:rPr lang="en-US" sz="2200">
                <a:latin typeface="Times New Roman" pitchFamily="18" charset="0"/>
              </a:rPr>
              <a:t>Principles of DMC technologies</a:t>
            </a:r>
            <a:endParaRPr lang="en-US" sz="800">
              <a:latin typeface="Times New Roman" pitchFamily="18" charset="0"/>
            </a:endParaRPr>
          </a:p>
          <a:p>
            <a:pPr marL="811213" indent="-811213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US" sz="800">
              <a:latin typeface="Times New Roman" pitchFamily="18" charset="0"/>
            </a:endParaRPr>
          </a:p>
          <a:p>
            <a:pPr marL="811213" indent="-811213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200" u="none">
                <a:latin typeface="Times New Roman" pitchFamily="18" charset="0"/>
              </a:rPr>
              <a:t>		         “</a:t>
            </a:r>
            <a:r>
              <a:rPr lang="en-US" b="1">
                <a:latin typeface="Times New Roman" pitchFamily="18" charset="0"/>
              </a:rPr>
              <a:t>An integrated CARBON based soil’s fertility management”</a:t>
            </a:r>
            <a:endParaRPr lang="en-US" sz="2200" b="1" i="1">
              <a:latin typeface="Times New Roman" pitchFamily="18" charset="0"/>
            </a:endParaRPr>
          </a:p>
        </p:txBody>
      </p:sp>
      <p:pic>
        <p:nvPicPr>
          <p:cNvPr id="337951" name="Picture 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63"/>
            <a:ext cx="9180513" cy="6889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35"/>
          <p:cNvSpPr>
            <a:spLocks noChangeArrowheads="1"/>
          </p:cNvSpPr>
          <p:nvPr/>
        </p:nvSpPr>
        <p:spPr bwMode="auto">
          <a:xfrm>
            <a:off x="4618038" y="3459163"/>
            <a:ext cx="15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fr-FR" u="none"/>
          </a:p>
        </p:txBody>
      </p:sp>
      <p:grpSp>
        <p:nvGrpSpPr>
          <p:cNvPr id="2" name="Group 94"/>
          <p:cNvGrpSpPr>
            <a:grpSpLocks/>
          </p:cNvGrpSpPr>
          <p:nvPr/>
        </p:nvGrpSpPr>
        <p:grpSpPr bwMode="auto">
          <a:xfrm>
            <a:off x="2051050" y="2852738"/>
            <a:ext cx="5145088" cy="1989137"/>
            <a:chOff x="1292" y="1797"/>
            <a:chExt cx="3241" cy="1253"/>
          </a:xfrm>
        </p:grpSpPr>
        <p:sp>
          <p:nvSpPr>
            <p:cNvPr id="337952" name="Oval 32"/>
            <p:cNvSpPr>
              <a:spLocks noChangeArrowheads="1"/>
            </p:cNvSpPr>
            <p:nvPr/>
          </p:nvSpPr>
          <p:spPr bwMode="auto">
            <a:xfrm>
              <a:off x="1292" y="1797"/>
              <a:ext cx="3241" cy="1253"/>
            </a:xfrm>
            <a:prstGeom prst="ellipse">
              <a:avLst/>
            </a:prstGeom>
            <a:solidFill>
              <a:srgbClr val="CC3300">
                <a:alpha val="50000"/>
              </a:srgbClr>
            </a:solidFill>
            <a:ln w="25400" cap="rnd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37953" name="Rectangle 33"/>
            <p:cNvSpPr>
              <a:spLocks noChangeArrowheads="1"/>
            </p:cNvSpPr>
            <p:nvPr/>
          </p:nvSpPr>
          <p:spPr bwMode="auto">
            <a:xfrm>
              <a:off x="1894" y="1979"/>
              <a:ext cx="2037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The 3 principles of DMC</a:t>
              </a:r>
              <a:endParaRPr lang="en-US" sz="24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37956" name="Rectangle 36"/>
            <p:cNvSpPr>
              <a:spLocks noChangeArrowheads="1"/>
            </p:cNvSpPr>
            <p:nvPr/>
          </p:nvSpPr>
          <p:spPr bwMode="auto">
            <a:xfrm>
              <a:off x="2375" y="2293"/>
              <a:ext cx="107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b="1" u="none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1/ No soil's tillage</a:t>
              </a:r>
              <a:endParaRPr lang="en-US" u="none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37957" name="Rectangle 37"/>
            <p:cNvSpPr>
              <a:spLocks noChangeArrowheads="1"/>
            </p:cNvSpPr>
            <p:nvPr/>
          </p:nvSpPr>
          <p:spPr bwMode="auto">
            <a:xfrm>
              <a:off x="1909" y="2506"/>
              <a:ext cx="200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b="1" u="none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2/ Soil's permanent plants' cover</a:t>
              </a:r>
              <a:endParaRPr lang="en-US" u="none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37959" name="Rectangle 39"/>
            <p:cNvSpPr>
              <a:spLocks noChangeArrowheads="1"/>
            </p:cNvSpPr>
            <p:nvPr/>
          </p:nvSpPr>
          <p:spPr bwMode="auto">
            <a:xfrm>
              <a:off x="1879" y="2720"/>
              <a:ext cx="206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b="1" u="none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3/ Succession / Rotation of species</a:t>
              </a:r>
              <a:endParaRPr lang="en-US" u="none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18438" name="Rectangle 55"/>
          <p:cNvSpPr>
            <a:spLocks noChangeArrowheads="1"/>
          </p:cNvSpPr>
          <p:nvPr/>
        </p:nvSpPr>
        <p:spPr bwMode="auto">
          <a:xfrm>
            <a:off x="4586288" y="696913"/>
            <a:ext cx="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fr-FR" u="none"/>
          </a:p>
        </p:txBody>
      </p:sp>
      <p:grpSp>
        <p:nvGrpSpPr>
          <p:cNvPr id="3" name="Group 100"/>
          <p:cNvGrpSpPr>
            <a:grpSpLocks/>
          </p:cNvGrpSpPr>
          <p:nvPr/>
        </p:nvGrpSpPr>
        <p:grpSpPr bwMode="auto">
          <a:xfrm>
            <a:off x="3508375" y="358775"/>
            <a:ext cx="2238375" cy="936625"/>
            <a:chOff x="2210" y="226"/>
            <a:chExt cx="1410" cy="590"/>
          </a:xfrm>
        </p:grpSpPr>
        <p:grpSp>
          <p:nvGrpSpPr>
            <p:cNvPr id="4" name="Group 52"/>
            <p:cNvGrpSpPr>
              <a:grpSpLocks/>
            </p:cNvGrpSpPr>
            <p:nvPr/>
          </p:nvGrpSpPr>
          <p:grpSpPr bwMode="auto">
            <a:xfrm>
              <a:off x="2210" y="226"/>
              <a:ext cx="1410" cy="590"/>
              <a:chOff x="2173" y="226"/>
              <a:chExt cx="1410" cy="590"/>
            </a:xfrm>
          </p:grpSpPr>
          <p:sp>
            <p:nvSpPr>
              <p:cNvPr id="337968" name="Rectangle 48"/>
              <p:cNvSpPr>
                <a:spLocks noChangeArrowheads="1"/>
              </p:cNvSpPr>
              <p:nvPr/>
            </p:nvSpPr>
            <p:spPr bwMode="auto">
              <a:xfrm>
                <a:off x="2173" y="226"/>
                <a:ext cx="1407" cy="587"/>
              </a:xfrm>
              <a:prstGeom prst="rect">
                <a:avLst/>
              </a:prstGeom>
              <a:solidFill>
                <a:srgbClr val="CC3300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18485" name="Picture 49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176" y="229"/>
                <a:ext cx="1407" cy="587"/>
              </a:xfrm>
              <a:prstGeom prst="rect">
                <a:avLst/>
              </a:prstGeom>
              <a:solidFill>
                <a:srgbClr val="CC3300">
                  <a:alpha val="50195"/>
                </a:srgbClr>
              </a:solidFill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7970" name="Rectangle 50"/>
              <p:cNvSpPr>
                <a:spLocks noChangeArrowheads="1"/>
              </p:cNvSpPr>
              <p:nvPr/>
            </p:nvSpPr>
            <p:spPr bwMode="auto">
              <a:xfrm>
                <a:off x="2173" y="226"/>
                <a:ext cx="1407" cy="587"/>
              </a:xfrm>
              <a:prstGeom prst="rect">
                <a:avLst/>
              </a:prstGeom>
              <a:solidFill>
                <a:srgbClr val="CC3300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37971" name="Rectangle 51"/>
              <p:cNvSpPr>
                <a:spLocks noChangeArrowheads="1"/>
              </p:cNvSpPr>
              <p:nvPr/>
            </p:nvSpPr>
            <p:spPr bwMode="auto">
              <a:xfrm>
                <a:off x="2176" y="229"/>
                <a:ext cx="1407" cy="587"/>
              </a:xfrm>
              <a:prstGeom prst="rect">
                <a:avLst/>
              </a:prstGeom>
              <a:solidFill>
                <a:srgbClr val="CC3300">
                  <a:alpha val="50000"/>
                </a:srgbClr>
              </a:solidFill>
              <a:ln w="25400" cap="rnd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337973" name="Rectangle 53"/>
            <p:cNvSpPr>
              <a:spLocks noChangeArrowheads="1"/>
            </p:cNvSpPr>
            <p:nvPr/>
          </p:nvSpPr>
          <p:spPr bwMode="auto">
            <a:xfrm>
              <a:off x="2241" y="267"/>
              <a:ext cx="1348" cy="173"/>
            </a:xfrm>
            <a:prstGeom prst="rect">
              <a:avLst/>
            </a:prstGeom>
            <a:solidFill>
              <a:srgbClr val="CC3300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Biological parameters</a:t>
              </a: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482" name="Rectangle 56"/>
            <p:cNvSpPr>
              <a:spLocks noChangeArrowheads="1"/>
            </p:cNvSpPr>
            <p:nvPr/>
          </p:nvSpPr>
          <p:spPr bwMode="auto">
            <a:xfrm>
              <a:off x="2235" y="487"/>
              <a:ext cx="1362" cy="134"/>
            </a:xfrm>
            <a:prstGeom prst="rect">
              <a:avLst/>
            </a:prstGeom>
            <a:solidFill>
              <a:srgbClr val="CC3300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u="none">
                  <a:solidFill>
                    <a:srgbClr val="FFFFFF"/>
                  </a:solidFill>
                  <a:latin typeface="Times New Roman" pitchFamily="18" charset="0"/>
                </a:rPr>
                <a:t>carbon &amp; Soil organic matter, </a:t>
              </a:r>
              <a:endParaRPr lang="en-US" u="none"/>
            </a:p>
          </p:txBody>
        </p:sp>
        <p:sp>
          <p:nvSpPr>
            <p:cNvPr id="18483" name="Rectangle 57"/>
            <p:cNvSpPr>
              <a:spLocks noChangeArrowheads="1"/>
            </p:cNvSpPr>
            <p:nvPr/>
          </p:nvSpPr>
          <p:spPr bwMode="auto">
            <a:xfrm>
              <a:off x="2565" y="635"/>
              <a:ext cx="702" cy="134"/>
            </a:xfrm>
            <a:prstGeom prst="rect">
              <a:avLst/>
            </a:prstGeom>
            <a:solidFill>
              <a:srgbClr val="CC3300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u="none">
                  <a:solidFill>
                    <a:srgbClr val="FFFFFF"/>
                  </a:solidFill>
                  <a:latin typeface="Times New Roman" pitchFamily="18" charset="0"/>
                </a:rPr>
                <a:t>weeds, pests, ...</a:t>
              </a:r>
              <a:endParaRPr lang="en-US" u="none"/>
            </a:p>
          </p:txBody>
        </p:sp>
      </p:grpSp>
      <p:sp>
        <p:nvSpPr>
          <p:cNvPr id="18440" name="Rectangle 65"/>
          <p:cNvSpPr>
            <a:spLocks noChangeArrowheads="1"/>
          </p:cNvSpPr>
          <p:nvPr/>
        </p:nvSpPr>
        <p:spPr bwMode="auto">
          <a:xfrm>
            <a:off x="7620000" y="5891213"/>
            <a:ext cx="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fr-FR" u="none"/>
          </a:p>
        </p:txBody>
      </p:sp>
      <p:grpSp>
        <p:nvGrpSpPr>
          <p:cNvPr id="5" name="Group 102"/>
          <p:cNvGrpSpPr>
            <a:grpSpLocks/>
          </p:cNvGrpSpPr>
          <p:nvPr/>
        </p:nvGrpSpPr>
        <p:grpSpPr bwMode="auto">
          <a:xfrm>
            <a:off x="6484938" y="5551488"/>
            <a:ext cx="2238375" cy="938212"/>
            <a:chOff x="4085" y="3497"/>
            <a:chExt cx="1410" cy="591"/>
          </a:xfrm>
        </p:grpSpPr>
        <p:grpSp>
          <p:nvGrpSpPr>
            <p:cNvPr id="6" name="Group 62"/>
            <p:cNvGrpSpPr>
              <a:grpSpLocks/>
            </p:cNvGrpSpPr>
            <p:nvPr/>
          </p:nvGrpSpPr>
          <p:grpSpPr bwMode="auto">
            <a:xfrm>
              <a:off x="4085" y="3497"/>
              <a:ext cx="1410" cy="591"/>
              <a:chOff x="4085" y="3497"/>
              <a:chExt cx="1410" cy="591"/>
            </a:xfrm>
          </p:grpSpPr>
          <p:sp>
            <p:nvSpPr>
              <p:cNvPr id="337978" name="Rectangle 58"/>
              <p:cNvSpPr>
                <a:spLocks noChangeArrowheads="1"/>
              </p:cNvSpPr>
              <p:nvPr/>
            </p:nvSpPr>
            <p:spPr bwMode="auto">
              <a:xfrm>
                <a:off x="4085" y="3497"/>
                <a:ext cx="1407" cy="588"/>
              </a:xfrm>
              <a:prstGeom prst="rect">
                <a:avLst/>
              </a:prstGeom>
              <a:solidFill>
                <a:srgbClr val="CC3300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18477" name="Picture 59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088" y="3500"/>
                <a:ext cx="1407" cy="588"/>
              </a:xfrm>
              <a:prstGeom prst="rect">
                <a:avLst/>
              </a:prstGeom>
              <a:solidFill>
                <a:srgbClr val="CC3300">
                  <a:alpha val="50195"/>
                </a:srgbClr>
              </a:solidFill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7980" name="Rectangle 60"/>
              <p:cNvSpPr>
                <a:spLocks noChangeArrowheads="1"/>
              </p:cNvSpPr>
              <p:nvPr/>
            </p:nvSpPr>
            <p:spPr bwMode="auto">
              <a:xfrm>
                <a:off x="4085" y="3497"/>
                <a:ext cx="1407" cy="588"/>
              </a:xfrm>
              <a:prstGeom prst="rect">
                <a:avLst/>
              </a:prstGeom>
              <a:solidFill>
                <a:srgbClr val="CC3300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37981" name="Rectangle 61"/>
              <p:cNvSpPr>
                <a:spLocks noChangeArrowheads="1"/>
              </p:cNvSpPr>
              <p:nvPr/>
            </p:nvSpPr>
            <p:spPr bwMode="auto">
              <a:xfrm>
                <a:off x="4088" y="3500"/>
                <a:ext cx="1407" cy="588"/>
              </a:xfrm>
              <a:prstGeom prst="rect">
                <a:avLst/>
              </a:prstGeom>
              <a:solidFill>
                <a:srgbClr val="CC3300">
                  <a:alpha val="50000"/>
                </a:srgbClr>
              </a:solidFill>
              <a:ln w="25400" cap="rnd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337983" name="Rectangle 63"/>
            <p:cNvSpPr>
              <a:spLocks noChangeArrowheads="1"/>
            </p:cNvSpPr>
            <p:nvPr/>
          </p:nvSpPr>
          <p:spPr bwMode="auto">
            <a:xfrm>
              <a:off x="4128" y="3538"/>
              <a:ext cx="1324" cy="173"/>
            </a:xfrm>
            <a:prstGeom prst="rect">
              <a:avLst/>
            </a:prstGeom>
            <a:solidFill>
              <a:srgbClr val="CC3300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Chemical parameters</a:t>
              </a: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475" name="Rectangle 66"/>
            <p:cNvSpPr>
              <a:spLocks noChangeArrowheads="1"/>
            </p:cNvSpPr>
            <p:nvPr/>
          </p:nvSpPr>
          <p:spPr bwMode="auto">
            <a:xfrm>
              <a:off x="4365" y="3758"/>
              <a:ext cx="851" cy="134"/>
            </a:xfrm>
            <a:prstGeom prst="rect">
              <a:avLst/>
            </a:prstGeom>
            <a:solidFill>
              <a:srgbClr val="CC3300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u="none">
                  <a:solidFill>
                    <a:srgbClr val="FFFFFF"/>
                  </a:solidFill>
                  <a:latin typeface="Times New Roman" pitchFamily="18" charset="0"/>
                </a:rPr>
                <a:t>pH, ECC, bases, ...</a:t>
              </a:r>
              <a:endParaRPr lang="en-US" u="none"/>
            </a:p>
          </p:txBody>
        </p:sp>
      </p:grpSp>
      <p:sp>
        <p:nvSpPr>
          <p:cNvPr id="18442" name="Rectangle 74"/>
          <p:cNvSpPr>
            <a:spLocks noChangeArrowheads="1"/>
          </p:cNvSpPr>
          <p:nvPr/>
        </p:nvSpPr>
        <p:spPr bwMode="auto">
          <a:xfrm>
            <a:off x="1493838" y="5891213"/>
            <a:ext cx="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fr-FR" u="none"/>
          </a:p>
        </p:txBody>
      </p:sp>
      <p:grpSp>
        <p:nvGrpSpPr>
          <p:cNvPr id="7" name="Group 101"/>
          <p:cNvGrpSpPr>
            <a:grpSpLocks/>
          </p:cNvGrpSpPr>
          <p:nvPr/>
        </p:nvGrpSpPr>
        <p:grpSpPr bwMode="auto">
          <a:xfrm>
            <a:off x="358775" y="5551488"/>
            <a:ext cx="2238375" cy="938212"/>
            <a:chOff x="226" y="3497"/>
            <a:chExt cx="1410" cy="591"/>
          </a:xfrm>
        </p:grpSpPr>
        <p:grpSp>
          <p:nvGrpSpPr>
            <p:cNvPr id="8" name="Group 71"/>
            <p:cNvGrpSpPr>
              <a:grpSpLocks/>
            </p:cNvGrpSpPr>
            <p:nvPr/>
          </p:nvGrpSpPr>
          <p:grpSpPr bwMode="auto">
            <a:xfrm>
              <a:off x="226" y="3497"/>
              <a:ext cx="1410" cy="591"/>
              <a:chOff x="226" y="3497"/>
              <a:chExt cx="1410" cy="591"/>
            </a:xfrm>
          </p:grpSpPr>
          <p:sp>
            <p:nvSpPr>
              <p:cNvPr id="337987" name="Rectangle 67"/>
              <p:cNvSpPr>
                <a:spLocks noChangeArrowheads="1"/>
              </p:cNvSpPr>
              <p:nvPr/>
            </p:nvSpPr>
            <p:spPr bwMode="auto">
              <a:xfrm>
                <a:off x="226" y="3497"/>
                <a:ext cx="1407" cy="588"/>
              </a:xfrm>
              <a:prstGeom prst="rect">
                <a:avLst/>
              </a:prstGeom>
              <a:solidFill>
                <a:srgbClr val="CC3300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18470" name="Picture 6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29" y="3500"/>
                <a:ext cx="1407" cy="588"/>
              </a:xfrm>
              <a:prstGeom prst="rect">
                <a:avLst/>
              </a:prstGeom>
              <a:solidFill>
                <a:srgbClr val="CC3300">
                  <a:alpha val="50195"/>
                </a:srgbClr>
              </a:solidFill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7989" name="Rectangle 69"/>
              <p:cNvSpPr>
                <a:spLocks noChangeArrowheads="1"/>
              </p:cNvSpPr>
              <p:nvPr/>
            </p:nvSpPr>
            <p:spPr bwMode="auto">
              <a:xfrm>
                <a:off x="226" y="3497"/>
                <a:ext cx="1407" cy="588"/>
              </a:xfrm>
              <a:prstGeom prst="rect">
                <a:avLst/>
              </a:prstGeom>
              <a:solidFill>
                <a:srgbClr val="CC3300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37990" name="Rectangle 70"/>
              <p:cNvSpPr>
                <a:spLocks noChangeArrowheads="1"/>
              </p:cNvSpPr>
              <p:nvPr/>
            </p:nvSpPr>
            <p:spPr bwMode="auto">
              <a:xfrm>
                <a:off x="229" y="3500"/>
                <a:ext cx="1407" cy="588"/>
              </a:xfrm>
              <a:prstGeom prst="rect">
                <a:avLst/>
              </a:prstGeom>
              <a:solidFill>
                <a:srgbClr val="CC3300">
                  <a:alpha val="50000"/>
                </a:srgbClr>
              </a:solidFill>
              <a:ln w="25400" cap="rnd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337992" name="Rectangle 72"/>
            <p:cNvSpPr>
              <a:spLocks noChangeArrowheads="1"/>
            </p:cNvSpPr>
            <p:nvPr/>
          </p:nvSpPr>
          <p:spPr bwMode="auto">
            <a:xfrm>
              <a:off x="305" y="3538"/>
              <a:ext cx="1252" cy="173"/>
            </a:xfrm>
            <a:prstGeom prst="rect">
              <a:avLst/>
            </a:prstGeom>
            <a:solidFill>
              <a:srgbClr val="CC3300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Physical parameters</a:t>
              </a: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468" name="Rectangle 75"/>
            <p:cNvSpPr>
              <a:spLocks noChangeArrowheads="1"/>
            </p:cNvSpPr>
            <p:nvPr/>
          </p:nvSpPr>
          <p:spPr bwMode="auto">
            <a:xfrm>
              <a:off x="332" y="3758"/>
              <a:ext cx="1198" cy="134"/>
            </a:xfrm>
            <a:prstGeom prst="rect">
              <a:avLst/>
            </a:prstGeom>
            <a:solidFill>
              <a:srgbClr val="CC3300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u="none">
                  <a:solidFill>
                    <a:srgbClr val="FFFFFF"/>
                  </a:solidFill>
                  <a:latin typeface="Times New Roman" pitchFamily="18" charset="0"/>
                </a:rPr>
                <a:t>erosion, porosity, water, ...</a:t>
              </a:r>
              <a:endParaRPr lang="en-US" u="none"/>
            </a:p>
          </p:txBody>
        </p:sp>
      </p:grpSp>
      <p:sp>
        <p:nvSpPr>
          <p:cNvPr id="337996" name="Freeform 76"/>
          <p:cNvSpPr>
            <a:spLocks/>
          </p:cNvSpPr>
          <p:nvPr/>
        </p:nvSpPr>
        <p:spPr bwMode="auto">
          <a:xfrm>
            <a:off x="2122488" y="4437063"/>
            <a:ext cx="720725" cy="969962"/>
          </a:xfrm>
          <a:custGeom>
            <a:avLst/>
            <a:gdLst/>
            <a:ahLst/>
            <a:cxnLst>
              <a:cxn ang="0">
                <a:pos x="146" y="390"/>
              </a:cxn>
              <a:cxn ang="0">
                <a:pos x="109" y="364"/>
              </a:cxn>
              <a:cxn ang="0">
                <a:pos x="329" y="51"/>
              </a:cxn>
              <a:cxn ang="0">
                <a:pos x="256" y="0"/>
              </a:cxn>
              <a:cxn ang="0">
                <a:pos x="36" y="313"/>
              </a:cxn>
              <a:cxn ang="0">
                <a:pos x="0" y="288"/>
              </a:cxn>
              <a:cxn ang="0">
                <a:pos x="0" y="443"/>
              </a:cxn>
              <a:cxn ang="0">
                <a:pos x="146" y="390"/>
              </a:cxn>
            </a:cxnLst>
            <a:rect l="0" t="0" r="r" b="b"/>
            <a:pathLst>
              <a:path w="329" h="443">
                <a:moveTo>
                  <a:pt x="146" y="390"/>
                </a:moveTo>
                <a:lnTo>
                  <a:pt x="109" y="364"/>
                </a:lnTo>
                <a:lnTo>
                  <a:pt x="329" y="51"/>
                </a:lnTo>
                <a:lnTo>
                  <a:pt x="256" y="0"/>
                </a:lnTo>
                <a:lnTo>
                  <a:pt x="36" y="313"/>
                </a:lnTo>
                <a:lnTo>
                  <a:pt x="0" y="288"/>
                </a:lnTo>
                <a:lnTo>
                  <a:pt x="0" y="443"/>
                </a:lnTo>
                <a:lnTo>
                  <a:pt x="146" y="390"/>
                </a:lnTo>
                <a:close/>
              </a:path>
            </a:pathLst>
          </a:custGeom>
          <a:solidFill>
            <a:srgbClr val="FFFFFF"/>
          </a:solidFill>
          <a:ln w="2857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Group 81"/>
          <p:cNvGrpSpPr>
            <a:grpSpLocks/>
          </p:cNvGrpSpPr>
          <p:nvPr/>
        </p:nvGrpSpPr>
        <p:grpSpPr bwMode="auto">
          <a:xfrm>
            <a:off x="757238" y="1404938"/>
            <a:ext cx="2371725" cy="4073525"/>
            <a:chOff x="477" y="885"/>
            <a:chExt cx="1494" cy="2566"/>
          </a:xfrm>
        </p:grpSpPr>
        <p:sp>
          <p:nvSpPr>
            <p:cNvPr id="337999" name="Freeform 79"/>
            <p:cNvSpPr>
              <a:spLocks/>
            </p:cNvSpPr>
            <p:nvPr/>
          </p:nvSpPr>
          <p:spPr bwMode="auto">
            <a:xfrm>
              <a:off x="477" y="885"/>
              <a:ext cx="1494" cy="2566"/>
            </a:xfrm>
            <a:custGeom>
              <a:avLst/>
              <a:gdLst/>
              <a:ahLst/>
              <a:cxnLst>
                <a:cxn ang="0">
                  <a:pos x="231" y="2418"/>
                </a:cxn>
                <a:cxn ang="0">
                  <a:pos x="169" y="2382"/>
                </a:cxn>
                <a:cxn ang="0">
                  <a:pos x="1494" y="56"/>
                </a:cxn>
                <a:cxn ang="0">
                  <a:pos x="1397" y="0"/>
                </a:cxn>
                <a:cxn ang="0">
                  <a:pos x="72" y="2327"/>
                </a:cxn>
                <a:cxn ang="0">
                  <a:pos x="9" y="2292"/>
                </a:cxn>
                <a:cxn ang="0">
                  <a:pos x="0" y="2566"/>
                </a:cxn>
                <a:cxn ang="0">
                  <a:pos x="231" y="2418"/>
                </a:cxn>
              </a:cxnLst>
              <a:rect l="0" t="0" r="r" b="b"/>
              <a:pathLst>
                <a:path w="1494" h="2566">
                  <a:moveTo>
                    <a:pt x="231" y="2418"/>
                  </a:moveTo>
                  <a:lnTo>
                    <a:pt x="169" y="2382"/>
                  </a:lnTo>
                  <a:lnTo>
                    <a:pt x="1494" y="56"/>
                  </a:lnTo>
                  <a:lnTo>
                    <a:pt x="1397" y="0"/>
                  </a:lnTo>
                  <a:lnTo>
                    <a:pt x="72" y="2327"/>
                  </a:lnTo>
                  <a:lnTo>
                    <a:pt x="9" y="2292"/>
                  </a:lnTo>
                  <a:lnTo>
                    <a:pt x="0" y="2566"/>
                  </a:lnTo>
                  <a:lnTo>
                    <a:pt x="231" y="24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38000" name="Freeform 80"/>
            <p:cNvSpPr>
              <a:spLocks/>
            </p:cNvSpPr>
            <p:nvPr/>
          </p:nvSpPr>
          <p:spPr bwMode="auto">
            <a:xfrm>
              <a:off x="477" y="885"/>
              <a:ext cx="1494" cy="2566"/>
            </a:xfrm>
            <a:custGeom>
              <a:avLst/>
              <a:gdLst/>
              <a:ahLst/>
              <a:cxnLst>
                <a:cxn ang="0">
                  <a:pos x="231" y="2418"/>
                </a:cxn>
                <a:cxn ang="0">
                  <a:pos x="169" y="2382"/>
                </a:cxn>
                <a:cxn ang="0">
                  <a:pos x="1494" y="56"/>
                </a:cxn>
                <a:cxn ang="0">
                  <a:pos x="1397" y="0"/>
                </a:cxn>
                <a:cxn ang="0">
                  <a:pos x="72" y="2327"/>
                </a:cxn>
                <a:cxn ang="0">
                  <a:pos x="9" y="2292"/>
                </a:cxn>
                <a:cxn ang="0">
                  <a:pos x="0" y="2566"/>
                </a:cxn>
                <a:cxn ang="0">
                  <a:pos x="231" y="2418"/>
                </a:cxn>
              </a:cxnLst>
              <a:rect l="0" t="0" r="r" b="b"/>
              <a:pathLst>
                <a:path w="1494" h="2566">
                  <a:moveTo>
                    <a:pt x="231" y="2418"/>
                  </a:moveTo>
                  <a:lnTo>
                    <a:pt x="169" y="2382"/>
                  </a:lnTo>
                  <a:lnTo>
                    <a:pt x="1494" y="56"/>
                  </a:lnTo>
                  <a:lnTo>
                    <a:pt x="1397" y="0"/>
                  </a:lnTo>
                  <a:lnTo>
                    <a:pt x="72" y="2327"/>
                  </a:lnTo>
                  <a:lnTo>
                    <a:pt x="9" y="2292"/>
                  </a:lnTo>
                  <a:lnTo>
                    <a:pt x="0" y="2566"/>
                  </a:lnTo>
                  <a:lnTo>
                    <a:pt x="231" y="2418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0" name="Group 95"/>
          <p:cNvGrpSpPr>
            <a:grpSpLocks/>
          </p:cNvGrpSpPr>
          <p:nvPr/>
        </p:nvGrpSpPr>
        <p:grpSpPr bwMode="auto">
          <a:xfrm>
            <a:off x="3671888" y="1484313"/>
            <a:ext cx="1903412" cy="1414462"/>
            <a:chOff x="2313" y="935"/>
            <a:chExt cx="1199" cy="891"/>
          </a:xfrm>
        </p:grpSpPr>
        <p:grpSp>
          <p:nvGrpSpPr>
            <p:cNvPr id="11" name="Group 43"/>
            <p:cNvGrpSpPr>
              <a:grpSpLocks/>
            </p:cNvGrpSpPr>
            <p:nvPr/>
          </p:nvGrpSpPr>
          <p:grpSpPr bwMode="auto">
            <a:xfrm>
              <a:off x="2788" y="935"/>
              <a:ext cx="249" cy="861"/>
              <a:chOff x="2764" y="935"/>
              <a:chExt cx="249" cy="861"/>
            </a:xfrm>
          </p:grpSpPr>
          <p:sp>
            <p:nvSpPr>
              <p:cNvPr id="337961" name="Freeform 41"/>
              <p:cNvSpPr>
                <a:spLocks/>
              </p:cNvSpPr>
              <p:nvPr/>
            </p:nvSpPr>
            <p:spPr bwMode="auto">
              <a:xfrm>
                <a:off x="2764" y="935"/>
                <a:ext cx="249" cy="861"/>
              </a:xfrm>
              <a:custGeom>
                <a:avLst/>
                <a:gdLst/>
                <a:ahLst/>
                <a:cxnLst>
                  <a:cxn ang="0">
                    <a:pos x="0" y="215"/>
                  </a:cxn>
                  <a:cxn ang="0">
                    <a:pos x="62" y="215"/>
                  </a:cxn>
                  <a:cxn ang="0">
                    <a:pos x="62" y="861"/>
                  </a:cxn>
                  <a:cxn ang="0">
                    <a:pos x="187" y="861"/>
                  </a:cxn>
                  <a:cxn ang="0">
                    <a:pos x="187" y="215"/>
                  </a:cxn>
                  <a:cxn ang="0">
                    <a:pos x="249" y="215"/>
                  </a:cxn>
                  <a:cxn ang="0">
                    <a:pos x="124" y="0"/>
                  </a:cxn>
                  <a:cxn ang="0">
                    <a:pos x="0" y="215"/>
                  </a:cxn>
                </a:cxnLst>
                <a:rect l="0" t="0" r="r" b="b"/>
                <a:pathLst>
                  <a:path w="249" h="861">
                    <a:moveTo>
                      <a:pt x="0" y="215"/>
                    </a:moveTo>
                    <a:lnTo>
                      <a:pt x="62" y="215"/>
                    </a:lnTo>
                    <a:lnTo>
                      <a:pt x="62" y="861"/>
                    </a:lnTo>
                    <a:lnTo>
                      <a:pt x="187" y="861"/>
                    </a:lnTo>
                    <a:lnTo>
                      <a:pt x="187" y="215"/>
                    </a:lnTo>
                    <a:lnTo>
                      <a:pt x="249" y="215"/>
                    </a:lnTo>
                    <a:lnTo>
                      <a:pt x="124" y="0"/>
                    </a:lnTo>
                    <a:lnTo>
                      <a:pt x="0" y="2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37962" name="Freeform 42"/>
              <p:cNvSpPr>
                <a:spLocks/>
              </p:cNvSpPr>
              <p:nvPr/>
            </p:nvSpPr>
            <p:spPr bwMode="auto">
              <a:xfrm>
                <a:off x="2764" y="935"/>
                <a:ext cx="249" cy="861"/>
              </a:xfrm>
              <a:custGeom>
                <a:avLst/>
                <a:gdLst/>
                <a:ahLst/>
                <a:cxnLst>
                  <a:cxn ang="0">
                    <a:pos x="0" y="215"/>
                  </a:cxn>
                  <a:cxn ang="0">
                    <a:pos x="62" y="215"/>
                  </a:cxn>
                  <a:cxn ang="0">
                    <a:pos x="62" y="861"/>
                  </a:cxn>
                  <a:cxn ang="0">
                    <a:pos x="187" y="861"/>
                  </a:cxn>
                  <a:cxn ang="0">
                    <a:pos x="187" y="215"/>
                  </a:cxn>
                  <a:cxn ang="0">
                    <a:pos x="249" y="215"/>
                  </a:cxn>
                  <a:cxn ang="0">
                    <a:pos x="124" y="0"/>
                  </a:cxn>
                  <a:cxn ang="0">
                    <a:pos x="0" y="215"/>
                  </a:cxn>
                </a:cxnLst>
                <a:rect l="0" t="0" r="r" b="b"/>
                <a:pathLst>
                  <a:path w="249" h="861">
                    <a:moveTo>
                      <a:pt x="0" y="215"/>
                    </a:moveTo>
                    <a:lnTo>
                      <a:pt x="62" y="215"/>
                    </a:lnTo>
                    <a:lnTo>
                      <a:pt x="62" y="861"/>
                    </a:lnTo>
                    <a:lnTo>
                      <a:pt x="187" y="861"/>
                    </a:lnTo>
                    <a:lnTo>
                      <a:pt x="187" y="215"/>
                    </a:lnTo>
                    <a:lnTo>
                      <a:pt x="249" y="215"/>
                    </a:lnTo>
                    <a:lnTo>
                      <a:pt x="124" y="0"/>
                    </a:lnTo>
                    <a:lnTo>
                      <a:pt x="0" y="215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2" name="Group 46"/>
            <p:cNvGrpSpPr>
              <a:grpSpLocks/>
            </p:cNvGrpSpPr>
            <p:nvPr/>
          </p:nvGrpSpPr>
          <p:grpSpPr bwMode="auto">
            <a:xfrm>
              <a:off x="2853" y="1754"/>
              <a:ext cx="119" cy="72"/>
              <a:chOff x="2829" y="1754"/>
              <a:chExt cx="119" cy="72"/>
            </a:xfrm>
          </p:grpSpPr>
          <p:sp>
            <p:nvSpPr>
              <p:cNvPr id="337964" name="Rectangle 44"/>
              <p:cNvSpPr>
                <a:spLocks noChangeArrowheads="1"/>
              </p:cNvSpPr>
              <p:nvPr/>
            </p:nvSpPr>
            <p:spPr bwMode="auto">
              <a:xfrm>
                <a:off x="2829" y="1754"/>
                <a:ext cx="119" cy="7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37965" name="Rectangle 45"/>
              <p:cNvSpPr>
                <a:spLocks noChangeArrowheads="1"/>
              </p:cNvSpPr>
              <p:nvPr/>
            </p:nvSpPr>
            <p:spPr bwMode="auto">
              <a:xfrm>
                <a:off x="2829" y="1754"/>
                <a:ext cx="119" cy="72"/>
              </a:xfrm>
              <a:prstGeom prst="rect">
                <a:avLst/>
              </a:prstGeom>
              <a:noFill/>
              <a:ln w="25400" cap="rnd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3" name="Group 84"/>
            <p:cNvGrpSpPr>
              <a:grpSpLocks/>
            </p:cNvGrpSpPr>
            <p:nvPr/>
          </p:nvGrpSpPr>
          <p:grpSpPr bwMode="auto">
            <a:xfrm>
              <a:off x="2313" y="1273"/>
              <a:ext cx="1199" cy="392"/>
              <a:chOff x="2277" y="1273"/>
              <a:chExt cx="1199" cy="392"/>
            </a:xfrm>
          </p:grpSpPr>
          <p:sp>
            <p:nvSpPr>
              <p:cNvPr id="338002" name="Oval 82"/>
              <p:cNvSpPr>
                <a:spLocks noChangeArrowheads="1"/>
              </p:cNvSpPr>
              <p:nvPr/>
            </p:nvSpPr>
            <p:spPr bwMode="auto">
              <a:xfrm>
                <a:off x="2277" y="1273"/>
                <a:ext cx="1199" cy="392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38003" name="Oval 83"/>
              <p:cNvSpPr>
                <a:spLocks noChangeArrowheads="1"/>
              </p:cNvSpPr>
              <p:nvPr/>
            </p:nvSpPr>
            <p:spPr bwMode="auto">
              <a:xfrm>
                <a:off x="2277" y="1273"/>
                <a:ext cx="1199" cy="392"/>
              </a:xfrm>
              <a:prstGeom prst="ellipse">
                <a:avLst/>
              </a:prstGeom>
              <a:noFill/>
              <a:ln w="25400" cap="rnd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338005" name="Rectangle 85"/>
            <p:cNvSpPr>
              <a:spLocks noChangeArrowheads="1"/>
            </p:cNvSpPr>
            <p:nvPr/>
          </p:nvSpPr>
          <p:spPr bwMode="auto">
            <a:xfrm>
              <a:off x="2496" y="1344"/>
              <a:ext cx="833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CARBON</a:t>
              </a: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338007" name="Freeform 87"/>
          <p:cNvSpPr>
            <a:spLocks/>
          </p:cNvSpPr>
          <p:nvPr/>
        </p:nvSpPr>
        <p:spPr bwMode="auto">
          <a:xfrm>
            <a:off x="6443663" y="4437063"/>
            <a:ext cx="720725" cy="969962"/>
          </a:xfrm>
          <a:custGeom>
            <a:avLst/>
            <a:gdLst/>
            <a:ahLst/>
            <a:cxnLst>
              <a:cxn ang="0">
                <a:pos x="183" y="390"/>
              </a:cxn>
              <a:cxn ang="0">
                <a:pos x="219" y="364"/>
              </a:cxn>
              <a:cxn ang="0">
                <a:pos x="0" y="51"/>
              </a:cxn>
              <a:cxn ang="0">
                <a:pos x="72" y="0"/>
              </a:cxn>
              <a:cxn ang="0">
                <a:pos x="292" y="313"/>
              </a:cxn>
              <a:cxn ang="0">
                <a:pos x="329" y="288"/>
              </a:cxn>
              <a:cxn ang="0">
                <a:pos x="329" y="443"/>
              </a:cxn>
              <a:cxn ang="0">
                <a:pos x="183" y="390"/>
              </a:cxn>
            </a:cxnLst>
            <a:rect l="0" t="0" r="r" b="b"/>
            <a:pathLst>
              <a:path w="329" h="443">
                <a:moveTo>
                  <a:pt x="183" y="390"/>
                </a:moveTo>
                <a:lnTo>
                  <a:pt x="219" y="364"/>
                </a:lnTo>
                <a:lnTo>
                  <a:pt x="0" y="51"/>
                </a:lnTo>
                <a:lnTo>
                  <a:pt x="72" y="0"/>
                </a:lnTo>
                <a:lnTo>
                  <a:pt x="292" y="313"/>
                </a:lnTo>
                <a:lnTo>
                  <a:pt x="329" y="288"/>
                </a:lnTo>
                <a:lnTo>
                  <a:pt x="329" y="443"/>
                </a:lnTo>
                <a:lnTo>
                  <a:pt x="183" y="390"/>
                </a:lnTo>
                <a:close/>
              </a:path>
            </a:pathLst>
          </a:custGeom>
          <a:solidFill>
            <a:srgbClr val="FFFFFF"/>
          </a:solidFill>
          <a:ln w="2857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4" name="Group 92"/>
          <p:cNvGrpSpPr>
            <a:grpSpLocks/>
          </p:cNvGrpSpPr>
          <p:nvPr/>
        </p:nvGrpSpPr>
        <p:grpSpPr bwMode="auto">
          <a:xfrm>
            <a:off x="6034088" y="1423988"/>
            <a:ext cx="2371725" cy="4073525"/>
            <a:chOff x="3801" y="897"/>
            <a:chExt cx="1494" cy="2566"/>
          </a:xfrm>
        </p:grpSpPr>
        <p:sp>
          <p:nvSpPr>
            <p:cNvPr id="338010" name="Freeform 90"/>
            <p:cNvSpPr>
              <a:spLocks/>
            </p:cNvSpPr>
            <p:nvPr/>
          </p:nvSpPr>
          <p:spPr bwMode="auto">
            <a:xfrm>
              <a:off x="3801" y="897"/>
              <a:ext cx="1494" cy="2566"/>
            </a:xfrm>
            <a:custGeom>
              <a:avLst/>
              <a:gdLst/>
              <a:ahLst/>
              <a:cxnLst>
                <a:cxn ang="0">
                  <a:pos x="1262" y="2418"/>
                </a:cxn>
                <a:cxn ang="0">
                  <a:pos x="1325" y="2382"/>
                </a:cxn>
                <a:cxn ang="0">
                  <a:pos x="0" y="56"/>
                </a:cxn>
                <a:cxn ang="0">
                  <a:pos x="97" y="0"/>
                </a:cxn>
                <a:cxn ang="0">
                  <a:pos x="1422" y="2327"/>
                </a:cxn>
                <a:cxn ang="0">
                  <a:pos x="1484" y="2292"/>
                </a:cxn>
                <a:cxn ang="0">
                  <a:pos x="1494" y="2566"/>
                </a:cxn>
                <a:cxn ang="0">
                  <a:pos x="1262" y="2418"/>
                </a:cxn>
              </a:cxnLst>
              <a:rect l="0" t="0" r="r" b="b"/>
              <a:pathLst>
                <a:path w="1494" h="2566">
                  <a:moveTo>
                    <a:pt x="1262" y="2418"/>
                  </a:moveTo>
                  <a:lnTo>
                    <a:pt x="1325" y="2382"/>
                  </a:lnTo>
                  <a:lnTo>
                    <a:pt x="0" y="56"/>
                  </a:lnTo>
                  <a:lnTo>
                    <a:pt x="97" y="0"/>
                  </a:lnTo>
                  <a:lnTo>
                    <a:pt x="1422" y="2327"/>
                  </a:lnTo>
                  <a:lnTo>
                    <a:pt x="1484" y="2292"/>
                  </a:lnTo>
                  <a:lnTo>
                    <a:pt x="1494" y="2566"/>
                  </a:lnTo>
                  <a:lnTo>
                    <a:pt x="1262" y="24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38011" name="Freeform 91"/>
            <p:cNvSpPr>
              <a:spLocks/>
            </p:cNvSpPr>
            <p:nvPr/>
          </p:nvSpPr>
          <p:spPr bwMode="auto">
            <a:xfrm>
              <a:off x="3801" y="897"/>
              <a:ext cx="1494" cy="2566"/>
            </a:xfrm>
            <a:custGeom>
              <a:avLst/>
              <a:gdLst/>
              <a:ahLst/>
              <a:cxnLst>
                <a:cxn ang="0">
                  <a:pos x="1262" y="2418"/>
                </a:cxn>
                <a:cxn ang="0">
                  <a:pos x="1325" y="2382"/>
                </a:cxn>
                <a:cxn ang="0">
                  <a:pos x="0" y="56"/>
                </a:cxn>
                <a:cxn ang="0">
                  <a:pos x="97" y="0"/>
                </a:cxn>
                <a:cxn ang="0">
                  <a:pos x="1422" y="2327"/>
                </a:cxn>
                <a:cxn ang="0">
                  <a:pos x="1484" y="2292"/>
                </a:cxn>
                <a:cxn ang="0">
                  <a:pos x="1494" y="2566"/>
                </a:cxn>
                <a:cxn ang="0">
                  <a:pos x="1262" y="2418"/>
                </a:cxn>
              </a:cxnLst>
              <a:rect l="0" t="0" r="r" b="b"/>
              <a:pathLst>
                <a:path w="1494" h="2566">
                  <a:moveTo>
                    <a:pt x="1262" y="2418"/>
                  </a:moveTo>
                  <a:lnTo>
                    <a:pt x="1325" y="2382"/>
                  </a:lnTo>
                  <a:lnTo>
                    <a:pt x="0" y="56"/>
                  </a:lnTo>
                  <a:lnTo>
                    <a:pt x="97" y="0"/>
                  </a:lnTo>
                  <a:lnTo>
                    <a:pt x="1422" y="2327"/>
                  </a:lnTo>
                  <a:lnTo>
                    <a:pt x="1484" y="2292"/>
                  </a:lnTo>
                  <a:lnTo>
                    <a:pt x="1494" y="2566"/>
                  </a:lnTo>
                  <a:lnTo>
                    <a:pt x="1262" y="2418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5" name="Group 97"/>
          <p:cNvGrpSpPr>
            <a:grpSpLocks/>
          </p:cNvGrpSpPr>
          <p:nvPr/>
        </p:nvGrpSpPr>
        <p:grpSpPr bwMode="auto">
          <a:xfrm>
            <a:off x="5795963" y="1700213"/>
            <a:ext cx="2520950" cy="1296987"/>
            <a:chOff x="4240" y="2296"/>
            <a:chExt cx="1271" cy="590"/>
          </a:xfrm>
        </p:grpSpPr>
        <p:sp>
          <p:nvSpPr>
            <p:cNvPr id="18450" name="Oval 98"/>
            <p:cNvSpPr>
              <a:spLocks noChangeArrowheads="1"/>
            </p:cNvSpPr>
            <p:nvPr/>
          </p:nvSpPr>
          <p:spPr bwMode="auto">
            <a:xfrm>
              <a:off x="4286" y="2342"/>
              <a:ext cx="1225" cy="544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fr-FR" sz="2000" b="1" u="none">
                <a:latin typeface="Times New Roman" pitchFamily="18" charset="0"/>
              </a:endParaRPr>
            </a:p>
          </p:txBody>
        </p:sp>
        <p:sp>
          <p:nvSpPr>
            <p:cNvPr id="18451" name="Oval 99"/>
            <p:cNvSpPr>
              <a:spLocks noChangeArrowheads="1"/>
            </p:cNvSpPr>
            <p:nvPr/>
          </p:nvSpPr>
          <p:spPr bwMode="auto">
            <a:xfrm>
              <a:off x="4240" y="2296"/>
              <a:ext cx="1225" cy="544"/>
            </a:xfrm>
            <a:prstGeom prst="ellipse">
              <a:avLst/>
            </a:pr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b="1">
                  <a:latin typeface="Times New Roman" pitchFamily="18" charset="0"/>
                </a:rPr>
                <a:t>a continuous</a:t>
              </a:r>
            </a:p>
            <a:p>
              <a:r>
                <a:rPr lang="en-US" b="1">
                  <a:latin typeface="Times New Roman" pitchFamily="18" charset="0"/>
                </a:rPr>
                <a:t>flux of CARBON</a:t>
              </a:r>
              <a:endParaRPr lang="en-US" sz="2000" b="1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6"/>
          <p:cNvGrpSpPr>
            <a:grpSpLocks/>
          </p:cNvGrpSpPr>
          <p:nvPr/>
        </p:nvGrpSpPr>
        <p:grpSpPr bwMode="auto">
          <a:xfrm>
            <a:off x="1187450" y="1628775"/>
            <a:ext cx="7705725" cy="5194300"/>
            <a:chOff x="748" y="1026"/>
            <a:chExt cx="4854" cy="3272"/>
          </a:xfrm>
        </p:grpSpPr>
        <p:grpSp>
          <p:nvGrpSpPr>
            <p:cNvPr id="3" name="Group 88"/>
            <p:cNvGrpSpPr>
              <a:grpSpLocks/>
            </p:cNvGrpSpPr>
            <p:nvPr/>
          </p:nvGrpSpPr>
          <p:grpSpPr bwMode="auto">
            <a:xfrm>
              <a:off x="863" y="1796"/>
              <a:ext cx="4739" cy="2502"/>
              <a:chOff x="930" y="1344"/>
              <a:chExt cx="4354" cy="2774"/>
            </a:xfrm>
          </p:grpSpPr>
          <p:grpSp>
            <p:nvGrpSpPr>
              <p:cNvPr id="4" name="Group 57"/>
              <p:cNvGrpSpPr>
                <a:grpSpLocks/>
              </p:cNvGrpSpPr>
              <p:nvPr/>
            </p:nvGrpSpPr>
            <p:grpSpPr bwMode="auto">
              <a:xfrm>
                <a:off x="930" y="1344"/>
                <a:ext cx="4354" cy="2721"/>
                <a:chOff x="930" y="1344"/>
                <a:chExt cx="4354" cy="2721"/>
              </a:xfrm>
            </p:grpSpPr>
            <p:pic>
              <p:nvPicPr>
                <p:cNvPr id="16427" name="Picture 53" descr="Figure-75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l="871" t="62024" r="18347" b="2924"/>
                <a:stretch>
                  <a:fillRect/>
                </a:stretch>
              </p:blipFill>
              <p:spPr bwMode="auto">
                <a:xfrm>
                  <a:off x="930" y="1344"/>
                  <a:ext cx="4263" cy="27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35928" name="Rectangle 56"/>
                <p:cNvSpPr>
                  <a:spLocks noChangeArrowheads="1"/>
                </p:cNvSpPr>
                <p:nvPr/>
              </p:nvSpPr>
              <p:spPr bwMode="auto">
                <a:xfrm>
                  <a:off x="5171" y="1344"/>
                  <a:ext cx="113" cy="2721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16426" name="Text Box 55"/>
              <p:cNvSpPr txBox="1">
                <a:spLocks noChangeArrowheads="1"/>
              </p:cNvSpPr>
              <p:nvPr/>
            </p:nvSpPr>
            <p:spPr bwMode="auto">
              <a:xfrm>
                <a:off x="930" y="3969"/>
                <a:ext cx="4309" cy="14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r>
                  <a:rPr lang="en-US" sz="1400">
                    <a:latin typeface="Times New Roman" pitchFamily="18" charset="0"/>
                  </a:rPr>
                  <a:t>Source</a:t>
                </a:r>
                <a:r>
                  <a:rPr lang="en-US" sz="1400" u="none">
                    <a:latin typeface="Times New Roman" pitchFamily="18" charset="0"/>
                  </a:rPr>
                  <a:t>: L </a:t>
                </a:r>
                <a:r>
                  <a:rPr lang="en-US" sz="1400" b="1" u="none">
                    <a:latin typeface="Times New Roman" pitchFamily="18" charset="0"/>
                  </a:rPr>
                  <a:t>Seguy</a:t>
                </a:r>
                <a:r>
                  <a:rPr lang="en-US" sz="1400" u="none">
                    <a:latin typeface="Times New Roman" pitchFamily="18" charset="0"/>
                  </a:rPr>
                  <a:t>, S. </a:t>
                </a:r>
                <a:r>
                  <a:rPr lang="en-US" sz="1400" b="1" u="none">
                    <a:latin typeface="Times New Roman" pitchFamily="18" charset="0"/>
                  </a:rPr>
                  <a:t>Bouzinac – CIRAD – A. Maronezzi, Agronorte – Sinop/MT , 2002.</a:t>
                </a:r>
              </a:p>
            </p:txBody>
          </p:sp>
        </p:grpSp>
        <p:grpSp>
          <p:nvGrpSpPr>
            <p:cNvPr id="5" name="Group 58"/>
            <p:cNvGrpSpPr>
              <a:grpSpLocks/>
            </p:cNvGrpSpPr>
            <p:nvPr/>
          </p:nvGrpSpPr>
          <p:grpSpPr bwMode="auto">
            <a:xfrm>
              <a:off x="748" y="1026"/>
              <a:ext cx="4763" cy="862"/>
              <a:chOff x="555" y="1389"/>
              <a:chExt cx="5183" cy="1175"/>
            </a:xfrm>
          </p:grpSpPr>
          <p:sp>
            <p:nvSpPr>
              <p:cNvPr id="335931" name="Rectangle 59"/>
              <p:cNvSpPr>
                <a:spLocks noChangeArrowheads="1"/>
              </p:cNvSpPr>
              <p:nvPr/>
            </p:nvSpPr>
            <p:spPr bwMode="auto">
              <a:xfrm>
                <a:off x="4513" y="2121"/>
                <a:ext cx="1225" cy="228"/>
              </a:xfrm>
              <a:prstGeom prst="rect">
                <a:avLst/>
              </a:prstGeom>
              <a:gradFill rotWithShape="0">
                <a:gsLst>
                  <a:gs pos="0">
                    <a:srgbClr val="FFCC00"/>
                  </a:gs>
                  <a:gs pos="100000">
                    <a:srgbClr val="33CC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16397" name="Picture 60" descr="j0293828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610" y="1662"/>
                <a:ext cx="417" cy="4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6" name="Group 61"/>
              <p:cNvGrpSpPr>
                <a:grpSpLocks/>
              </p:cNvGrpSpPr>
              <p:nvPr/>
            </p:nvGrpSpPr>
            <p:grpSpPr bwMode="auto">
              <a:xfrm>
                <a:off x="2414" y="1616"/>
                <a:ext cx="499" cy="447"/>
                <a:chOff x="249" y="1117"/>
                <a:chExt cx="771" cy="816"/>
              </a:xfrm>
            </p:grpSpPr>
            <p:sp>
              <p:nvSpPr>
                <p:cNvPr id="335934" name="Line 62"/>
                <p:cNvSpPr>
                  <a:spLocks noChangeShapeType="1"/>
                </p:cNvSpPr>
                <p:nvPr/>
              </p:nvSpPr>
              <p:spPr bwMode="auto">
                <a:xfrm>
                  <a:off x="612" y="1118"/>
                  <a:ext cx="0" cy="81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35935" name="Line 63"/>
                <p:cNvSpPr>
                  <a:spLocks noChangeShapeType="1"/>
                </p:cNvSpPr>
                <p:nvPr/>
              </p:nvSpPr>
              <p:spPr bwMode="auto">
                <a:xfrm>
                  <a:off x="248" y="1526"/>
                  <a:ext cx="77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35936" name="Line 64"/>
                <p:cNvSpPr>
                  <a:spLocks noChangeShapeType="1"/>
                </p:cNvSpPr>
                <p:nvPr/>
              </p:nvSpPr>
              <p:spPr bwMode="auto">
                <a:xfrm>
                  <a:off x="339" y="1255"/>
                  <a:ext cx="499" cy="49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35937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39" y="1300"/>
                  <a:ext cx="545" cy="45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35938" name="Oval 66"/>
                <p:cNvSpPr>
                  <a:spLocks noChangeArrowheads="1"/>
                </p:cNvSpPr>
                <p:nvPr/>
              </p:nvSpPr>
              <p:spPr bwMode="auto">
                <a:xfrm>
                  <a:off x="385" y="1300"/>
                  <a:ext cx="454" cy="45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FFFF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pic>
            <p:nvPicPr>
              <p:cNvPr id="16399" name="Picture 67" descr="j0293828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143" y="1624"/>
                <a:ext cx="496" cy="5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00" name="Picture 68" descr="j0293828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842" y="1624"/>
                <a:ext cx="496" cy="5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7" name="Group 69"/>
              <p:cNvGrpSpPr>
                <a:grpSpLocks noChangeAspect="1"/>
              </p:cNvGrpSpPr>
              <p:nvPr/>
            </p:nvGrpSpPr>
            <p:grpSpPr bwMode="auto">
              <a:xfrm>
                <a:off x="5018" y="1434"/>
                <a:ext cx="662" cy="699"/>
                <a:chOff x="249" y="1117"/>
                <a:chExt cx="771" cy="816"/>
              </a:xfrm>
            </p:grpSpPr>
            <p:sp>
              <p:nvSpPr>
                <p:cNvPr id="335942" name="Line 70"/>
                <p:cNvSpPr>
                  <a:spLocks noChangeAspect="1" noChangeShapeType="1"/>
                </p:cNvSpPr>
                <p:nvPr/>
              </p:nvSpPr>
              <p:spPr bwMode="auto">
                <a:xfrm>
                  <a:off x="612" y="1117"/>
                  <a:ext cx="0" cy="81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35943" name="Line 71"/>
                <p:cNvSpPr>
                  <a:spLocks noChangeAspect="1" noChangeShapeType="1"/>
                </p:cNvSpPr>
                <p:nvPr/>
              </p:nvSpPr>
              <p:spPr bwMode="auto">
                <a:xfrm>
                  <a:off x="249" y="1526"/>
                  <a:ext cx="77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35944" name="Line 72"/>
                <p:cNvSpPr>
                  <a:spLocks noChangeAspect="1" noChangeShapeType="1"/>
                </p:cNvSpPr>
                <p:nvPr/>
              </p:nvSpPr>
              <p:spPr bwMode="auto">
                <a:xfrm>
                  <a:off x="340" y="1254"/>
                  <a:ext cx="499" cy="49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35945" name="Line 7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40" y="1298"/>
                  <a:ext cx="545" cy="45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35946" name="Oval 74"/>
                <p:cNvSpPr>
                  <a:spLocks noChangeAspect="1" noChangeArrowheads="1"/>
                </p:cNvSpPr>
                <p:nvPr/>
              </p:nvSpPr>
              <p:spPr bwMode="auto">
                <a:xfrm>
                  <a:off x="384" y="1298"/>
                  <a:ext cx="455" cy="45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FFFF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335947" name="Rectangle 75"/>
              <p:cNvSpPr>
                <a:spLocks noChangeArrowheads="1"/>
              </p:cNvSpPr>
              <p:nvPr/>
            </p:nvSpPr>
            <p:spPr bwMode="auto">
              <a:xfrm>
                <a:off x="1054" y="2121"/>
                <a:ext cx="2285" cy="228"/>
              </a:xfrm>
              <a:prstGeom prst="rect">
                <a:avLst/>
              </a:prstGeom>
              <a:gradFill rotWithShape="0">
                <a:gsLst>
                  <a:gs pos="0">
                    <a:srgbClr val="000000"/>
                  </a:gs>
                  <a:gs pos="100000">
                    <a:srgbClr val="33CC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35948" name="Rectangle 76"/>
              <p:cNvSpPr>
                <a:spLocks noChangeArrowheads="1"/>
              </p:cNvSpPr>
              <p:nvPr/>
            </p:nvSpPr>
            <p:spPr bwMode="auto">
              <a:xfrm>
                <a:off x="3340" y="2116"/>
                <a:ext cx="1180" cy="226"/>
              </a:xfrm>
              <a:prstGeom prst="rect">
                <a:avLst/>
              </a:prstGeom>
              <a:gradFill rotWithShape="1">
                <a:gsLst>
                  <a:gs pos="0">
                    <a:srgbClr val="003366">
                      <a:gamma/>
                      <a:shade val="46275"/>
                      <a:invGamma/>
                    </a:srgbClr>
                  </a:gs>
                  <a:gs pos="100000">
                    <a:srgbClr val="003366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6404" name="Text Box 77"/>
              <p:cNvSpPr txBox="1">
                <a:spLocks noChangeArrowheads="1"/>
              </p:cNvSpPr>
              <p:nvPr/>
            </p:nvSpPr>
            <p:spPr bwMode="auto">
              <a:xfrm>
                <a:off x="1117" y="2169"/>
                <a:ext cx="2178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400" b="1" u="none">
                    <a:latin typeface="Times New Roman" pitchFamily="18" charset="0"/>
                  </a:rPr>
                  <a:t>Scattered rains</a:t>
                </a:r>
              </a:p>
            </p:txBody>
          </p:sp>
          <p:sp>
            <p:nvSpPr>
              <p:cNvPr id="16405" name="Text Box 78"/>
              <p:cNvSpPr txBox="1">
                <a:spLocks noChangeArrowheads="1"/>
              </p:cNvSpPr>
              <p:nvPr/>
            </p:nvSpPr>
            <p:spPr bwMode="auto">
              <a:xfrm>
                <a:off x="3340" y="2166"/>
                <a:ext cx="1179" cy="1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400" b="1" u="none">
                    <a:latin typeface="Times New Roman" pitchFamily="18" charset="0"/>
                  </a:rPr>
                  <a:t>Heavy-regular rains</a:t>
                </a:r>
              </a:p>
            </p:txBody>
          </p:sp>
          <p:grpSp>
            <p:nvGrpSpPr>
              <p:cNvPr id="8" name="Group 79"/>
              <p:cNvGrpSpPr>
                <a:grpSpLocks noChangeAspect="1"/>
              </p:cNvGrpSpPr>
              <p:nvPr/>
            </p:nvGrpSpPr>
            <p:grpSpPr bwMode="auto">
              <a:xfrm>
                <a:off x="651" y="1389"/>
                <a:ext cx="687" cy="726"/>
                <a:chOff x="249" y="1117"/>
                <a:chExt cx="771" cy="816"/>
              </a:xfrm>
            </p:grpSpPr>
            <p:sp>
              <p:nvSpPr>
                <p:cNvPr id="335952" name="Line 80"/>
                <p:cNvSpPr>
                  <a:spLocks noChangeAspect="1" noChangeShapeType="1"/>
                </p:cNvSpPr>
                <p:nvPr/>
              </p:nvSpPr>
              <p:spPr bwMode="auto">
                <a:xfrm>
                  <a:off x="613" y="1117"/>
                  <a:ext cx="0" cy="81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35953" name="Line 81"/>
                <p:cNvSpPr>
                  <a:spLocks noChangeAspect="1" noChangeShapeType="1"/>
                </p:cNvSpPr>
                <p:nvPr/>
              </p:nvSpPr>
              <p:spPr bwMode="auto">
                <a:xfrm>
                  <a:off x="249" y="1526"/>
                  <a:ext cx="77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35954" name="Line 82"/>
                <p:cNvSpPr>
                  <a:spLocks noChangeAspect="1" noChangeShapeType="1"/>
                </p:cNvSpPr>
                <p:nvPr/>
              </p:nvSpPr>
              <p:spPr bwMode="auto">
                <a:xfrm>
                  <a:off x="340" y="1253"/>
                  <a:ext cx="499" cy="49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35955" name="Line 8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40" y="1298"/>
                  <a:ext cx="545" cy="45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35956" name="Oval 84"/>
                <p:cNvSpPr>
                  <a:spLocks noChangeAspect="1" noChangeArrowheads="1"/>
                </p:cNvSpPr>
                <p:nvPr/>
              </p:nvSpPr>
              <p:spPr bwMode="auto">
                <a:xfrm>
                  <a:off x="384" y="1298"/>
                  <a:ext cx="456" cy="4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FFFF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335957" name="Rectangle 85"/>
              <p:cNvSpPr>
                <a:spLocks noChangeArrowheads="1"/>
              </p:cNvSpPr>
              <p:nvPr/>
            </p:nvSpPr>
            <p:spPr bwMode="auto">
              <a:xfrm>
                <a:off x="567" y="2121"/>
                <a:ext cx="629" cy="228"/>
              </a:xfrm>
              <a:prstGeom prst="rect">
                <a:avLst/>
              </a:prstGeom>
              <a:gradFill rotWithShape="0">
                <a:gsLst>
                  <a:gs pos="0">
                    <a:srgbClr val="FFCC00"/>
                  </a:gs>
                  <a:gs pos="100000">
                    <a:srgbClr val="33CC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16408" name="Picture 86" descr="j0293828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519" y="1752"/>
                <a:ext cx="345" cy="3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09" name="Picture 8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55" y="2348"/>
                <a:ext cx="5183" cy="216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335972" name="Picture 100" descr="Figure-75"/>
          <p:cNvPicPr>
            <a:picLocks noChangeAspect="1" noChangeArrowheads="1"/>
          </p:cNvPicPr>
          <p:nvPr>
            <p:ph/>
          </p:nvPr>
        </p:nvPicPr>
        <p:blipFill>
          <a:blip r:embed="rId2"/>
          <a:srcRect l="49409" t="62024" r="19009" b="4266"/>
          <a:stretch>
            <a:fillRect/>
          </a:stretch>
        </p:blipFill>
        <p:spPr>
          <a:xfrm>
            <a:off x="5795963" y="2852738"/>
            <a:ext cx="2879725" cy="3746500"/>
          </a:xfrm>
          <a:noFill/>
        </p:spPr>
      </p:pic>
      <p:sp>
        <p:nvSpPr>
          <p:cNvPr id="16388" name="Rectangle 2"/>
          <p:cNvSpPr>
            <a:spLocks noChangeArrowheads="1"/>
          </p:cNvSpPr>
          <p:nvPr/>
        </p:nvSpPr>
        <p:spPr bwMode="auto">
          <a:xfrm>
            <a:off x="936625" y="44450"/>
            <a:ext cx="81724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Ins="18000"/>
          <a:lstStyle/>
          <a:p>
            <a:pPr marL="811213" indent="-811213" algn="l"/>
            <a:r>
              <a:rPr lang="en-US" sz="2400" b="1">
                <a:latin typeface="Times New Roman" pitchFamily="18" charset="0"/>
              </a:rPr>
              <a:t>Principles of DMC and cropping systems typology</a:t>
            </a:r>
          </a:p>
          <a:p>
            <a:pPr marL="811213" indent="-811213" algn="l"/>
            <a:endParaRPr lang="en-US" sz="1400" b="1" u="none">
              <a:latin typeface="Times New Roman" pitchFamily="18" charset="0"/>
            </a:endParaRPr>
          </a:p>
          <a:p>
            <a:pPr marL="811213" indent="-811213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200" b="1" u="none">
                <a:latin typeface="Times New Roman" pitchFamily="18" charset="0"/>
              </a:rPr>
              <a:t>	</a:t>
            </a:r>
            <a:r>
              <a:rPr lang="en-US" sz="2200" u="none">
                <a:latin typeface="Times New Roman" pitchFamily="18" charset="0"/>
              </a:rPr>
              <a:t> </a:t>
            </a:r>
            <a:r>
              <a:rPr lang="en-US" sz="2200">
                <a:latin typeface="Times New Roman" pitchFamily="18" charset="0"/>
              </a:rPr>
              <a:t>Principles of DMC technologies</a:t>
            </a:r>
            <a:endParaRPr lang="en-US" sz="800">
              <a:latin typeface="Times New Roman" pitchFamily="18" charset="0"/>
            </a:endParaRPr>
          </a:p>
          <a:p>
            <a:pPr marL="811213" indent="-811213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US" sz="800">
              <a:latin typeface="Times New Roman" pitchFamily="18" charset="0"/>
            </a:endParaRPr>
          </a:p>
          <a:p>
            <a:pPr marL="811213" indent="-811213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200" u="none">
                <a:latin typeface="Times New Roman" pitchFamily="18" charset="0"/>
              </a:rPr>
              <a:t>		         </a:t>
            </a:r>
            <a:r>
              <a:rPr lang="en-US" b="1">
                <a:latin typeface="Times New Roman" pitchFamily="18" charset="0"/>
              </a:rPr>
              <a:t>The “notion” of </a:t>
            </a:r>
            <a:r>
              <a:rPr lang="en-US" sz="2200" b="1" i="1">
                <a:latin typeface="Times New Roman" pitchFamily="18" charset="0"/>
              </a:rPr>
              <a:t>biological pump</a:t>
            </a:r>
          </a:p>
        </p:txBody>
      </p:sp>
      <p:sp>
        <p:nvSpPr>
          <p:cNvPr id="335966" name="Text Box 94"/>
          <p:cNvSpPr txBox="1">
            <a:spLocks noChangeArrowheads="1"/>
          </p:cNvSpPr>
          <p:nvPr/>
        </p:nvSpPr>
        <p:spPr bwMode="auto">
          <a:xfrm>
            <a:off x="1116013" y="2997200"/>
            <a:ext cx="2447925" cy="633413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none">
                <a:latin typeface="Times New Roman" pitchFamily="18" charset="0"/>
              </a:rPr>
              <a:t>Biological pump</a:t>
            </a:r>
          </a:p>
          <a:p>
            <a:pPr>
              <a:spcBef>
                <a:spcPct val="20000"/>
              </a:spcBef>
            </a:pPr>
            <a:r>
              <a:rPr lang="en-US" b="1" i="1" u="none">
                <a:latin typeface="Times New Roman" pitchFamily="18" charset="0"/>
              </a:rPr>
              <a:t>“BEFORE”</a:t>
            </a:r>
          </a:p>
        </p:txBody>
      </p:sp>
      <p:sp>
        <p:nvSpPr>
          <p:cNvPr id="335967" name="Text Box 95"/>
          <p:cNvSpPr txBox="1">
            <a:spLocks noChangeArrowheads="1"/>
          </p:cNvSpPr>
          <p:nvPr/>
        </p:nvSpPr>
        <p:spPr bwMode="auto">
          <a:xfrm>
            <a:off x="6804025" y="2997200"/>
            <a:ext cx="1871663" cy="633413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none">
                <a:latin typeface="Times New Roman" pitchFamily="18" charset="0"/>
              </a:rPr>
              <a:t>Biological pump</a:t>
            </a:r>
          </a:p>
          <a:p>
            <a:pPr>
              <a:spcBef>
                <a:spcPct val="20000"/>
              </a:spcBef>
            </a:pPr>
            <a:r>
              <a:rPr lang="en-US" b="1" u="none">
                <a:latin typeface="Times New Roman" pitchFamily="18" charset="0"/>
              </a:rPr>
              <a:t>“</a:t>
            </a:r>
            <a:r>
              <a:rPr lang="en-US" b="1" i="1" u="none">
                <a:latin typeface="Times New Roman" pitchFamily="18" charset="0"/>
              </a:rPr>
              <a:t>AFTER</a:t>
            </a:r>
            <a:r>
              <a:rPr lang="en-US" b="1" u="none">
                <a:latin typeface="Times New Roman" pitchFamily="18" charset="0"/>
              </a:rPr>
              <a:t>”</a:t>
            </a:r>
          </a:p>
        </p:txBody>
      </p:sp>
      <p:sp>
        <p:nvSpPr>
          <p:cNvPr id="335962" name="Text Box 90"/>
          <p:cNvSpPr txBox="1">
            <a:spLocks noChangeArrowheads="1"/>
          </p:cNvSpPr>
          <p:nvPr/>
        </p:nvSpPr>
        <p:spPr bwMode="auto">
          <a:xfrm>
            <a:off x="3995738" y="2997200"/>
            <a:ext cx="2808287" cy="641350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US" sz="2400" b="1" u="none">
                <a:latin typeface="Times New Roman" pitchFamily="18" charset="0"/>
              </a:rPr>
              <a:t>Main Crop</a:t>
            </a:r>
            <a:endParaRPr lang="en-US" sz="2200" b="1" i="1" u="none">
              <a:latin typeface="Times New Roman" pitchFamily="18" charset="0"/>
            </a:endParaRPr>
          </a:p>
        </p:txBody>
      </p:sp>
      <p:sp>
        <p:nvSpPr>
          <p:cNvPr id="335963" name="Line 73"/>
          <p:cNvSpPr>
            <a:spLocks noChangeShapeType="1"/>
          </p:cNvSpPr>
          <p:nvPr/>
        </p:nvSpPr>
        <p:spPr bwMode="auto">
          <a:xfrm flipH="1">
            <a:off x="3130550" y="3357563"/>
            <a:ext cx="129698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5964" name="Line 73"/>
          <p:cNvSpPr>
            <a:spLocks noChangeShapeType="1"/>
          </p:cNvSpPr>
          <p:nvPr/>
        </p:nvSpPr>
        <p:spPr bwMode="auto">
          <a:xfrm rot="10800000" flipH="1">
            <a:off x="6372225" y="3357563"/>
            <a:ext cx="10080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9"/>
          <p:cNvSpPr>
            <a:spLocks noChangeArrowheads="1"/>
          </p:cNvSpPr>
          <p:nvPr/>
        </p:nvSpPr>
        <p:spPr bwMode="auto">
          <a:xfrm>
            <a:off x="936625" y="44450"/>
            <a:ext cx="81724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Ins="18000"/>
          <a:lstStyle/>
          <a:p>
            <a:pPr marL="811213" indent="-811213" algn="l"/>
            <a:r>
              <a:rPr lang="en-US" sz="2400" b="1" u="none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Principles of DMC and cropping systems typology</a:t>
            </a:r>
          </a:p>
          <a:p>
            <a:pPr marL="811213" indent="-811213" algn="l"/>
            <a:endParaRPr lang="en-US" sz="1400" b="1" u="none">
              <a:latin typeface="Times New Roman" pitchFamily="18" charset="0"/>
            </a:endParaRPr>
          </a:p>
          <a:p>
            <a:pPr marL="811213" indent="-811213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200" b="1" u="none">
                <a:latin typeface="Times New Roman" pitchFamily="18" charset="0"/>
              </a:rPr>
              <a:t>	</a:t>
            </a:r>
            <a:r>
              <a:rPr lang="en-US" sz="2200" u="none">
                <a:latin typeface="Times New Roman" pitchFamily="18" charset="0"/>
              </a:rPr>
              <a:t> </a:t>
            </a:r>
            <a:r>
              <a:rPr lang="en-US" sz="2200">
                <a:latin typeface="Times New Roman" pitchFamily="18" charset="0"/>
              </a:rPr>
              <a:t>Principles of DMC technologies</a:t>
            </a:r>
            <a:endParaRPr lang="en-US" sz="800">
              <a:latin typeface="Times New Roman" pitchFamily="18" charset="0"/>
            </a:endParaRPr>
          </a:p>
          <a:p>
            <a:pPr marL="811213" indent="-811213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US" sz="800">
              <a:latin typeface="Times New Roman" pitchFamily="18" charset="0"/>
            </a:endParaRPr>
          </a:p>
          <a:p>
            <a:pPr marL="811213" indent="-811213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200" u="none">
                <a:latin typeface="Times New Roman" pitchFamily="18" charset="0"/>
              </a:rPr>
              <a:t>		         </a:t>
            </a:r>
            <a:r>
              <a:rPr lang="en-US" b="1">
                <a:latin typeface="Times New Roman" pitchFamily="18" charset="0"/>
              </a:rPr>
              <a:t>The “Multi-functionality” of </a:t>
            </a:r>
            <a:r>
              <a:rPr lang="en-US" sz="2200" b="1" i="1">
                <a:latin typeface="Times New Roman" pitchFamily="18" charset="0"/>
              </a:rPr>
              <a:t>biological pump</a:t>
            </a:r>
          </a:p>
        </p:txBody>
      </p:sp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3708400" y="3933825"/>
            <a:ext cx="5688013" cy="287338"/>
            <a:chOff x="2336" y="2478"/>
            <a:chExt cx="3424" cy="226"/>
          </a:xfrm>
        </p:grpSpPr>
        <p:sp>
          <p:nvSpPr>
            <p:cNvPr id="349232" name="Rectangle 48"/>
            <p:cNvSpPr>
              <a:spLocks noChangeArrowheads="1"/>
            </p:cNvSpPr>
            <p:nvPr/>
          </p:nvSpPr>
          <p:spPr bwMode="auto">
            <a:xfrm>
              <a:off x="2336" y="2568"/>
              <a:ext cx="3402" cy="91"/>
            </a:xfrm>
            <a:prstGeom prst="rect">
              <a:avLst/>
            </a:prstGeom>
            <a:solidFill>
              <a:srgbClr val="808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49230" name="Line 46"/>
            <p:cNvSpPr>
              <a:spLocks noChangeShapeType="1"/>
            </p:cNvSpPr>
            <p:nvPr/>
          </p:nvSpPr>
          <p:spPr bwMode="auto">
            <a:xfrm>
              <a:off x="2336" y="2568"/>
              <a:ext cx="3424" cy="0"/>
            </a:xfrm>
            <a:prstGeom prst="line">
              <a:avLst/>
            </a:prstGeom>
            <a:noFill/>
            <a:ln w="66675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49229" name="Line 45"/>
            <p:cNvSpPr>
              <a:spLocks noChangeShapeType="1"/>
            </p:cNvSpPr>
            <p:nvPr/>
          </p:nvSpPr>
          <p:spPr bwMode="auto">
            <a:xfrm>
              <a:off x="2336" y="2659"/>
              <a:ext cx="3402" cy="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49233" name="Rectangle 49"/>
            <p:cNvSpPr>
              <a:spLocks noChangeArrowheads="1"/>
            </p:cNvSpPr>
            <p:nvPr/>
          </p:nvSpPr>
          <p:spPr bwMode="auto">
            <a:xfrm>
              <a:off x="5692" y="2478"/>
              <a:ext cx="68" cy="22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49234" name="Text Box 50"/>
          <p:cNvSpPr txBox="1">
            <a:spLocks noChangeArrowheads="1"/>
          </p:cNvSpPr>
          <p:nvPr/>
        </p:nvSpPr>
        <p:spPr bwMode="auto">
          <a:xfrm rot="10800000">
            <a:off x="3683000" y="2205038"/>
            <a:ext cx="384175" cy="19446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vert="eaVert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u="none">
                <a:latin typeface="Times New Roman" pitchFamily="18" charset="0"/>
              </a:rPr>
              <a:t>Above </a:t>
            </a:r>
          </a:p>
        </p:txBody>
      </p:sp>
      <p:sp>
        <p:nvSpPr>
          <p:cNvPr id="349235" name="Text Box 51"/>
          <p:cNvSpPr txBox="1">
            <a:spLocks noChangeArrowheads="1"/>
          </p:cNvSpPr>
          <p:nvPr/>
        </p:nvSpPr>
        <p:spPr bwMode="auto">
          <a:xfrm rot="10800000">
            <a:off x="3684588" y="4156075"/>
            <a:ext cx="374650" cy="27273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vert="eaVert" lIns="0" tIns="0" rIns="0" bIns="0"/>
          <a:lstStyle/>
          <a:p>
            <a:pPr>
              <a:spcBef>
                <a:spcPct val="50000"/>
              </a:spcBef>
            </a:pPr>
            <a:r>
              <a:rPr lang="en-US" sz="2400" b="1" u="none">
                <a:latin typeface="Times New Roman" pitchFamily="18" charset="0"/>
              </a:rPr>
              <a:t>Below</a:t>
            </a:r>
          </a:p>
        </p:txBody>
      </p:sp>
      <p:sp>
        <p:nvSpPr>
          <p:cNvPr id="349236" name="Text Box 52"/>
          <p:cNvSpPr txBox="1">
            <a:spLocks noChangeArrowheads="1"/>
          </p:cNvSpPr>
          <p:nvPr/>
        </p:nvSpPr>
        <p:spPr bwMode="auto">
          <a:xfrm>
            <a:off x="4067175" y="1870075"/>
            <a:ext cx="1512888" cy="3238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u="none">
                <a:latin typeface="Times New Roman" pitchFamily="18" charset="0"/>
              </a:rPr>
              <a:t>FUNCTION</a:t>
            </a:r>
          </a:p>
        </p:txBody>
      </p:sp>
      <p:sp>
        <p:nvSpPr>
          <p:cNvPr id="349237" name="Text Box 53"/>
          <p:cNvSpPr txBox="1">
            <a:spLocks noChangeArrowheads="1"/>
          </p:cNvSpPr>
          <p:nvPr/>
        </p:nvSpPr>
        <p:spPr bwMode="auto">
          <a:xfrm>
            <a:off x="5581650" y="1870075"/>
            <a:ext cx="3562350" cy="3238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u="none">
                <a:latin typeface="Times New Roman" pitchFamily="18" charset="0"/>
              </a:rPr>
              <a:t>EFFECT</a:t>
            </a:r>
          </a:p>
        </p:txBody>
      </p:sp>
      <p:sp>
        <p:nvSpPr>
          <p:cNvPr id="349238" name="Text Box 54"/>
          <p:cNvSpPr txBox="1">
            <a:spLocks noChangeArrowheads="1"/>
          </p:cNvSpPr>
          <p:nvPr/>
        </p:nvSpPr>
        <p:spPr bwMode="auto">
          <a:xfrm>
            <a:off x="4067175" y="2205038"/>
            <a:ext cx="14986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US" sz="1600" b="1" i="1" u="none">
                <a:latin typeface="Times New Roman" pitchFamily="18" charset="0"/>
              </a:rPr>
              <a:t>Food</a:t>
            </a:r>
          </a:p>
        </p:txBody>
      </p:sp>
      <p:sp>
        <p:nvSpPr>
          <p:cNvPr id="349239" name="Text Box 55"/>
          <p:cNvSpPr txBox="1">
            <a:spLocks noChangeArrowheads="1"/>
          </p:cNvSpPr>
          <p:nvPr/>
        </p:nvSpPr>
        <p:spPr bwMode="auto">
          <a:xfrm>
            <a:off x="4067175" y="2781300"/>
            <a:ext cx="1498600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US" sz="1600" b="1" i="1" u="none">
                <a:latin typeface="Times New Roman" pitchFamily="18" charset="0"/>
              </a:rPr>
              <a:t>Protection</a:t>
            </a:r>
          </a:p>
        </p:txBody>
      </p:sp>
      <p:sp>
        <p:nvSpPr>
          <p:cNvPr id="349241" name="Text Box 57"/>
          <p:cNvSpPr txBox="1">
            <a:spLocks noChangeArrowheads="1"/>
          </p:cNvSpPr>
          <p:nvPr/>
        </p:nvSpPr>
        <p:spPr bwMode="auto">
          <a:xfrm>
            <a:off x="4067175" y="3376613"/>
            <a:ext cx="1498600" cy="773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US" sz="1600" b="1" i="1" u="none">
                <a:latin typeface="Times New Roman" pitchFamily="18" charset="0"/>
              </a:rPr>
              <a:t>“Pest-buster”</a:t>
            </a:r>
          </a:p>
        </p:txBody>
      </p:sp>
      <p:sp>
        <p:nvSpPr>
          <p:cNvPr id="349242" name="Text Box 58"/>
          <p:cNvSpPr txBox="1">
            <a:spLocks noChangeArrowheads="1"/>
          </p:cNvSpPr>
          <p:nvPr/>
        </p:nvSpPr>
        <p:spPr bwMode="auto">
          <a:xfrm>
            <a:off x="5580063" y="2205038"/>
            <a:ext cx="3563937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tIns="0" rIns="0" bIns="0" anchor="ctr"/>
          <a:lstStyle/>
          <a:p>
            <a:pPr algn="l">
              <a:spcBef>
                <a:spcPct val="50000"/>
              </a:spcBef>
            </a:pPr>
            <a:r>
              <a:rPr lang="en-US" sz="1600" b="1" u="none">
                <a:latin typeface="Times New Roman" pitchFamily="18" charset="0"/>
              </a:rPr>
              <a:t>Nutrient for crops, Fodder for Cattle</a:t>
            </a:r>
          </a:p>
          <a:p>
            <a:pPr algn="l">
              <a:spcBef>
                <a:spcPct val="20000"/>
              </a:spcBef>
            </a:pPr>
            <a:r>
              <a:rPr lang="en-US" sz="1600" b="1" u="none">
                <a:latin typeface="Times New Roman" pitchFamily="18" charset="0"/>
              </a:rPr>
              <a:t>Biomass for soil’s fauna/µflora chains</a:t>
            </a:r>
          </a:p>
        </p:txBody>
      </p:sp>
      <p:sp>
        <p:nvSpPr>
          <p:cNvPr id="349243" name="Text Box 59"/>
          <p:cNvSpPr txBox="1">
            <a:spLocks noChangeArrowheads="1"/>
          </p:cNvSpPr>
          <p:nvPr/>
        </p:nvSpPr>
        <p:spPr bwMode="auto">
          <a:xfrm>
            <a:off x="5580063" y="2781300"/>
            <a:ext cx="3563937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tIns="0" rIns="0" bIns="0" anchor="ctr"/>
          <a:lstStyle/>
          <a:p>
            <a:pPr algn="l">
              <a:spcBef>
                <a:spcPct val="50000"/>
              </a:spcBef>
            </a:pPr>
            <a:r>
              <a:rPr lang="en-US" sz="1600" b="1" u="none">
                <a:latin typeface="Times New Roman" pitchFamily="18" charset="0"/>
              </a:rPr>
              <a:t>Erosion / run-off, Evaporation, T (°C)</a:t>
            </a:r>
          </a:p>
          <a:p>
            <a:pPr algn="l">
              <a:spcBef>
                <a:spcPct val="20000"/>
              </a:spcBef>
            </a:pPr>
            <a:r>
              <a:rPr lang="en-US" sz="1600" b="1" i="1" u="none">
                <a:latin typeface="Times New Roman" pitchFamily="18" charset="0"/>
              </a:rPr>
              <a:t>Xenobiotiques</a:t>
            </a:r>
            <a:r>
              <a:rPr lang="en-US" sz="1600" b="1" u="none">
                <a:latin typeface="Times New Roman" pitchFamily="18" charset="0"/>
              </a:rPr>
              <a:t> bio-degradation </a:t>
            </a:r>
            <a:r>
              <a:rPr lang="en-US" sz="1600" b="1" u="none">
                <a:solidFill>
                  <a:srgbClr val="FFFF66"/>
                </a:solidFill>
              </a:rPr>
              <a:t>®</a:t>
            </a:r>
          </a:p>
        </p:txBody>
      </p:sp>
      <p:sp>
        <p:nvSpPr>
          <p:cNvPr id="349244" name="Text Box 60"/>
          <p:cNvSpPr txBox="1">
            <a:spLocks noChangeArrowheads="1"/>
          </p:cNvSpPr>
          <p:nvPr/>
        </p:nvSpPr>
        <p:spPr bwMode="auto">
          <a:xfrm>
            <a:off x="5580063" y="3376613"/>
            <a:ext cx="3563937" cy="773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tIns="0" rIns="0" bIns="0" anchor="ctr"/>
          <a:lstStyle/>
          <a:p>
            <a:pPr algn="l"/>
            <a:r>
              <a:rPr lang="en-US" sz="1600" b="1" u="none">
                <a:latin typeface="Times New Roman" pitchFamily="18" charset="0"/>
              </a:rPr>
              <a:t>Weed control (shade, </a:t>
            </a:r>
            <a:r>
              <a:rPr lang="en-US" sz="1600" b="1" i="1" u="none">
                <a:latin typeface="Times New Roman" pitchFamily="18" charset="0"/>
              </a:rPr>
              <a:t>allelopathy</a:t>
            </a:r>
            <a:r>
              <a:rPr lang="en-US" sz="1600" b="1" u="none">
                <a:latin typeface="Times New Roman" pitchFamily="18" charset="0"/>
              </a:rPr>
              <a:t>)</a:t>
            </a:r>
          </a:p>
          <a:p>
            <a:pPr algn="l"/>
            <a:r>
              <a:rPr lang="en-US" sz="1600" b="1" u="none">
                <a:latin typeface="Times New Roman" pitchFamily="18" charset="0"/>
              </a:rPr>
              <a:t>Disease</a:t>
            </a:r>
            <a:r>
              <a:rPr lang="en-US" sz="1600" b="1" i="1" u="none">
                <a:latin typeface="Times New Roman" pitchFamily="18" charset="0"/>
              </a:rPr>
              <a:t> </a:t>
            </a:r>
            <a:r>
              <a:rPr lang="en-US" sz="1600" b="1" u="none">
                <a:latin typeface="Times New Roman" pitchFamily="18" charset="0"/>
              </a:rPr>
              <a:t>(splash effect, blast on rice…</a:t>
            </a:r>
            <a:r>
              <a:rPr lang="en-US" sz="1600" b="1" u="none">
                <a:solidFill>
                  <a:srgbClr val="FFFF66"/>
                </a:solidFill>
              </a:rPr>
              <a:t>®</a:t>
            </a:r>
            <a:r>
              <a:rPr lang="en-US" sz="1600" b="1" u="none">
                <a:latin typeface="Times New Roman" pitchFamily="18" charset="0"/>
              </a:rPr>
              <a:t>)</a:t>
            </a:r>
          </a:p>
          <a:p>
            <a:pPr algn="l"/>
            <a:r>
              <a:rPr lang="en-US" sz="1600" b="1" u="none">
                <a:latin typeface="Times New Roman" pitchFamily="18" charset="0"/>
              </a:rPr>
              <a:t>Insect (…</a:t>
            </a:r>
            <a:r>
              <a:rPr lang="en-US" sz="1600" b="1" i="1" u="none">
                <a:latin typeface="Times New Roman" pitchFamily="18" charset="0"/>
              </a:rPr>
              <a:t>via</a:t>
            </a:r>
            <a:r>
              <a:rPr lang="en-US" sz="1600" b="1" u="none">
                <a:latin typeface="Times New Roman" pitchFamily="18" charset="0"/>
              </a:rPr>
              <a:t> </a:t>
            </a:r>
            <a:r>
              <a:rPr lang="en-US" sz="1600" b="1" i="1" u="none">
                <a:latin typeface="Times New Roman" pitchFamily="18" charset="0"/>
              </a:rPr>
              <a:t>biodiv</a:t>
            </a:r>
            <a:r>
              <a:rPr lang="en-US" sz="1600" b="1" u="none">
                <a:latin typeface="Times New Roman" pitchFamily="18" charset="0"/>
              </a:rPr>
              <a:t>. …</a:t>
            </a:r>
            <a:r>
              <a:rPr lang="en-US" sz="1600" u="none"/>
              <a:t> </a:t>
            </a:r>
            <a:r>
              <a:rPr lang="en-US" sz="1600" b="1" u="none">
                <a:solidFill>
                  <a:srgbClr val="FFFF66"/>
                </a:solidFill>
              </a:rPr>
              <a:t>®</a:t>
            </a:r>
            <a:r>
              <a:rPr lang="en-US" sz="1600" b="1" u="none"/>
              <a:t>)</a:t>
            </a:r>
          </a:p>
        </p:txBody>
      </p:sp>
      <p:sp>
        <p:nvSpPr>
          <p:cNvPr id="349245" name="Text Box 61"/>
          <p:cNvSpPr txBox="1">
            <a:spLocks noChangeArrowheads="1"/>
          </p:cNvSpPr>
          <p:nvPr/>
        </p:nvSpPr>
        <p:spPr bwMode="auto">
          <a:xfrm>
            <a:off x="4067175" y="4148138"/>
            <a:ext cx="1498600" cy="911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US" sz="1600" b="1" i="1" u="none">
                <a:latin typeface="Times New Roman" pitchFamily="18" charset="0"/>
              </a:rPr>
              <a:t>C Loader</a:t>
            </a:r>
          </a:p>
        </p:txBody>
      </p:sp>
      <p:sp>
        <p:nvSpPr>
          <p:cNvPr id="349246" name="Text Box 62"/>
          <p:cNvSpPr txBox="1">
            <a:spLocks noChangeArrowheads="1"/>
          </p:cNvSpPr>
          <p:nvPr/>
        </p:nvSpPr>
        <p:spPr bwMode="auto">
          <a:xfrm>
            <a:off x="4067175" y="5054600"/>
            <a:ext cx="1498600" cy="911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US" sz="1600" b="1" i="1" u="none">
                <a:latin typeface="Times New Roman" pitchFamily="18" charset="0"/>
              </a:rPr>
              <a:t>Structure</a:t>
            </a:r>
          </a:p>
        </p:txBody>
      </p:sp>
      <p:sp>
        <p:nvSpPr>
          <p:cNvPr id="349247" name="Text Box 63"/>
          <p:cNvSpPr txBox="1">
            <a:spLocks noChangeArrowheads="1"/>
          </p:cNvSpPr>
          <p:nvPr/>
        </p:nvSpPr>
        <p:spPr bwMode="auto">
          <a:xfrm>
            <a:off x="4067175" y="5973763"/>
            <a:ext cx="1498600" cy="911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spcBef>
                <a:spcPct val="50000"/>
              </a:spcBef>
            </a:pPr>
            <a:r>
              <a:rPr lang="en-US" sz="1600" b="1" i="1" u="none">
                <a:latin typeface="Times New Roman" pitchFamily="18" charset="0"/>
              </a:rPr>
              <a:t>Recycling pump</a:t>
            </a:r>
          </a:p>
        </p:txBody>
      </p:sp>
      <p:pic>
        <p:nvPicPr>
          <p:cNvPr id="17425" name="Picture 64" descr="Figure-75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 l="49409" t="62024" r="19009" b="26700"/>
          <a:stretch>
            <a:fillRect/>
          </a:stretch>
        </p:blipFill>
        <p:spPr>
          <a:xfrm>
            <a:off x="900113" y="2205038"/>
            <a:ext cx="2797175" cy="1944687"/>
          </a:xfrm>
          <a:noFill/>
        </p:spPr>
      </p:pic>
      <p:sp>
        <p:nvSpPr>
          <p:cNvPr id="349252" name="Text Box 68"/>
          <p:cNvSpPr txBox="1">
            <a:spLocks noChangeArrowheads="1"/>
          </p:cNvSpPr>
          <p:nvPr/>
        </p:nvSpPr>
        <p:spPr bwMode="auto">
          <a:xfrm>
            <a:off x="5580063" y="4149725"/>
            <a:ext cx="3563937" cy="911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tIns="0" rIns="0" bIns="0" anchor="ctr"/>
          <a:lstStyle/>
          <a:p>
            <a:pPr algn="l"/>
            <a:r>
              <a:rPr lang="en-US" sz="1600" b="1" u="none">
                <a:latin typeface="Times New Roman" pitchFamily="18" charset="0"/>
              </a:rPr>
              <a:t>C storage - ECC increase, pH buffer …</a:t>
            </a:r>
          </a:p>
          <a:p>
            <a:pPr algn="l"/>
            <a:r>
              <a:rPr lang="en-US" sz="1600" b="1" u="none">
                <a:latin typeface="Times New Roman" pitchFamily="18" charset="0"/>
              </a:rPr>
              <a:t>Bio activity / diversity increase </a:t>
            </a:r>
            <a:r>
              <a:rPr lang="en-US" sz="1600" b="1" u="none">
                <a:solidFill>
                  <a:srgbClr val="FFFF66"/>
                </a:solidFill>
              </a:rPr>
              <a:t>®</a:t>
            </a:r>
            <a:r>
              <a:rPr lang="en-US" sz="1600" b="1" u="none">
                <a:solidFill>
                  <a:srgbClr val="FFFF66"/>
                </a:solidFill>
                <a:latin typeface="Times New Roman" pitchFamily="18" charset="0"/>
              </a:rPr>
              <a:t> </a:t>
            </a:r>
            <a:r>
              <a:rPr lang="en-US" sz="1400" b="1" u="none">
                <a:solidFill>
                  <a:srgbClr val="FFFF66"/>
                </a:solidFill>
                <a:latin typeface="Times New Roman" pitchFamily="18" charset="0"/>
              </a:rPr>
              <a:t>publi.</a:t>
            </a:r>
            <a:r>
              <a:rPr lang="en-US" sz="1600" b="1" u="none">
                <a:latin typeface="Times New Roman" pitchFamily="18" charset="0"/>
              </a:rPr>
              <a:t>)</a:t>
            </a:r>
          </a:p>
          <a:p>
            <a:pPr algn="l"/>
            <a:r>
              <a:rPr lang="en-US" sz="1600" b="1" u="none">
                <a:latin typeface="Times New Roman" pitchFamily="18" charset="0"/>
              </a:rPr>
              <a:t>Bio-degradation / detoxification (?) </a:t>
            </a:r>
            <a:r>
              <a:rPr lang="en-US" sz="1600" u="none">
                <a:latin typeface="Times New Roman" pitchFamily="18" charset="0"/>
              </a:rPr>
              <a:t> </a:t>
            </a:r>
            <a:r>
              <a:rPr lang="en-US" sz="1600" b="1" u="none">
                <a:solidFill>
                  <a:srgbClr val="FFFF66"/>
                </a:solidFill>
              </a:rPr>
              <a:t>®</a:t>
            </a:r>
          </a:p>
        </p:txBody>
      </p:sp>
      <p:sp>
        <p:nvSpPr>
          <p:cNvPr id="349253" name="Text Box 69"/>
          <p:cNvSpPr txBox="1">
            <a:spLocks noChangeArrowheads="1"/>
          </p:cNvSpPr>
          <p:nvPr/>
        </p:nvSpPr>
        <p:spPr bwMode="auto">
          <a:xfrm>
            <a:off x="5580063" y="5054600"/>
            <a:ext cx="3563937" cy="911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tIns="0" rIns="0" bIns="0" anchor="ctr"/>
          <a:lstStyle/>
          <a:p>
            <a:pPr algn="l"/>
            <a:r>
              <a:rPr lang="en-US" sz="1600" b="1" u="none">
                <a:latin typeface="Times New Roman" pitchFamily="18" charset="0"/>
              </a:rPr>
              <a:t>Roots system </a:t>
            </a:r>
            <a:r>
              <a:rPr lang="en-US" sz="1600" b="1" i="1" u="none">
                <a:latin typeface="Times New Roman" pitchFamily="18" charset="0"/>
              </a:rPr>
              <a:t>matrix</a:t>
            </a:r>
            <a:r>
              <a:rPr lang="en-US" sz="1600" b="1" u="none">
                <a:latin typeface="Times New Roman" pitchFamily="18" charset="0"/>
              </a:rPr>
              <a:t>, decompaction</a:t>
            </a:r>
            <a:endParaRPr lang="en-US" sz="1600" b="1" i="1" u="none">
              <a:latin typeface="Times New Roman" pitchFamily="18" charset="0"/>
            </a:endParaRPr>
          </a:p>
          <a:p>
            <a:pPr algn="l"/>
            <a:r>
              <a:rPr lang="en-US" sz="1600" b="1" u="none">
                <a:latin typeface="Times New Roman" pitchFamily="18" charset="0"/>
              </a:rPr>
              <a:t>Porosity, Water reserve</a:t>
            </a:r>
          </a:p>
          <a:p>
            <a:pPr algn="l"/>
            <a:r>
              <a:rPr lang="en-US" sz="1600" b="1" u="none">
                <a:latin typeface="Times New Roman" pitchFamily="18" charset="0"/>
              </a:rPr>
              <a:t>Aggregation &amp; O.M.% </a:t>
            </a:r>
            <a:r>
              <a:rPr lang="en-US" sz="1600" b="1" u="none">
                <a:solidFill>
                  <a:srgbClr val="FFFF66"/>
                </a:solidFill>
              </a:rPr>
              <a:t>®</a:t>
            </a:r>
            <a:endParaRPr lang="en-US" sz="1600" b="1" u="none"/>
          </a:p>
        </p:txBody>
      </p:sp>
      <p:sp>
        <p:nvSpPr>
          <p:cNvPr id="349254" name="Text Box 70"/>
          <p:cNvSpPr txBox="1">
            <a:spLocks noChangeArrowheads="1"/>
          </p:cNvSpPr>
          <p:nvPr/>
        </p:nvSpPr>
        <p:spPr bwMode="auto">
          <a:xfrm>
            <a:off x="5580063" y="5973763"/>
            <a:ext cx="3563937" cy="911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tIns="0" rIns="0" bIns="0" anchor="ctr"/>
          <a:lstStyle/>
          <a:p>
            <a:pPr algn="l"/>
            <a:r>
              <a:rPr lang="en-US" sz="1600" b="1" u="none">
                <a:latin typeface="Times New Roman" pitchFamily="18" charset="0"/>
              </a:rPr>
              <a:t>Connection to deep water </a:t>
            </a:r>
            <a:r>
              <a:rPr lang="en-US" sz="1600" b="1" i="1" u="none">
                <a:latin typeface="Times New Roman" pitchFamily="18" charset="0"/>
              </a:rPr>
              <a:t>i.e.</a:t>
            </a:r>
            <a:r>
              <a:rPr lang="en-US" sz="1600" b="1" u="none">
                <a:latin typeface="Times New Roman" pitchFamily="18" charset="0"/>
              </a:rPr>
              <a:t> maximization of the water potential</a:t>
            </a:r>
            <a:endParaRPr lang="en-US" sz="1600" b="1" i="1" u="none">
              <a:latin typeface="Times New Roman" pitchFamily="18" charset="0"/>
            </a:endParaRPr>
          </a:p>
          <a:p>
            <a:pPr algn="l"/>
            <a:r>
              <a:rPr lang="en-US" sz="1600" b="1" u="none">
                <a:latin typeface="Times New Roman" pitchFamily="18" charset="0"/>
              </a:rPr>
              <a:t>Recycling</a:t>
            </a:r>
            <a:r>
              <a:rPr lang="en-US" sz="1000" b="1" u="none">
                <a:latin typeface="Times New Roman" pitchFamily="18" charset="0"/>
              </a:rPr>
              <a:t> </a:t>
            </a:r>
            <a:r>
              <a:rPr lang="en-US" sz="1200" b="1" u="none">
                <a:latin typeface="Times New Roman" pitchFamily="18" charset="0"/>
              </a:rPr>
              <a:t>of</a:t>
            </a:r>
            <a:r>
              <a:rPr lang="en-US" sz="1000" b="1" u="none">
                <a:latin typeface="Times New Roman" pitchFamily="18" charset="0"/>
              </a:rPr>
              <a:t> </a:t>
            </a:r>
            <a:r>
              <a:rPr lang="en-US" sz="1600" b="1" u="none">
                <a:latin typeface="Times New Roman" pitchFamily="18" charset="0"/>
              </a:rPr>
              <a:t>lixiviated ions </a:t>
            </a:r>
            <a:r>
              <a:rPr lang="en-US" sz="1400" b="1" u="none">
                <a:latin typeface="Times New Roman" pitchFamily="18" charset="0"/>
              </a:rPr>
              <a:t>NO</a:t>
            </a:r>
            <a:r>
              <a:rPr lang="en-US" sz="1400" b="1" u="none" baseline="-25000">
                <a:latin typeface="Times New Roman" pitchFamily="18" charset="0"/>
              </a:rPr>
              <a:t>3</a:t>
            </a:r>
            <a:r>
              <a:rPr lang="en-US" sz="1400" b="1" u="none" baseline="26000">
                <a:latin typeface="Times New Roman" pitchFamily="18" charset="0"/>
              </a:rPr>
              <a:t>-</a:t>
            </a:r>
            <a:r>
              <a:rPr lang="en-US" sz="1600" b="1" u="none">
                <a:latin typeface="Times New Roman" pitchFamily="18" charset="0"/>
              </a:rPr>
              <a:t>, bases </a:t>
            </a:r>
            <a:r>
              <a:rPr lang="en-US" sz="1600" b="1" u="none">
                <a:solidFill>
                  <a:srgbClr val="FFFF66"/>
                </a:solidFill>
              </a:rPr>
              <a:t>®</a:t>
            </a:r>
            <a:endParaRPr lang="en-US" sz="1600" b="1" u="none"/>
          </a:p>
        </p:txBody>
      </p:sp>
      <p:pic>
        <p:nvPicPr>
          <p:cNvPr id="17429" name="Picture 38" descr="Figure-75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 l="49409" t="72728" r="19009" b="4266"/>
          <a:stretch>
            <a:fillRect/>
          </a:stretch>
        </p:blipFill>
        <p:spPr>
          <a:xfrm>
            <a:off x="900113" y="4076700"/>
            <a:ext cx="2797175" cy="28082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77"/>
          <p:cNvSpPr txBox="1"/>
          <p:nvPr/>
        </p:nvSpPr>
        <p:spPr>
          <a:xfrm>
            <a:off x="928688" y="142852"/>
            <a:ext cx="8215312" cy="671514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90000"/>
            </a:pPr>
            <a:endParaRPr lang="en-US" sz="2400" b="1" i="0" u="none" strike="noStrike" cap="none" baseline="0" dirty="0" smtClean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90000"/>
            </a:pPr>
            <a:r>
              <a:rPr lang="en-US" sz="6000" b="1" i="0" u="none" strike="noStrike" cap="none" baseline="0" dirty="0" smtClean="0">
                <a:solidFill>
                  <a:srgbClr val="FFCC00"/>
                </a:solidFill>
                <a:latin typeface="Tahoma"/>
                <a:ea typeface="Tahoma"/>
                <a:cs typeface="Tahoma"/>
                <a:sym typeface="Tahoma"/>
              </a:rPr>
              <a:t>Logical</a:t>
            </a:r>
            <a:r>
              <a:rPr lang="en-US" sz="6000" b="1" i="0" u="none" strike="noStrike" cap="none" dirty="0" smtClean="0">
                <a:solidFill>
                  <a:srgbClr val="FFCC00"/>
                </a:solidFill>
                <a:latin typeface="Tahoma"/>
                <a:ea typeface="Tahoma"/>
                <a:cs typeface="Tahoma"/>
                <a:sym typeface="Tahoma"/>
              </a:rPr>
              <a:t> questions from farmers:</a:t>
            </a:r>
            <a:endParaRPr lang="en-US" sz="1000" b="0" i="0" u="none" strike="noStrike" cap="none" baseline="0" dirty="0">
              <a:solidFill>
                <a:srgbClr val="FFCC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" name="Shape 205"/>
          <p:cNvSpPr txBox="1"/>
          <p:nvPr/>
        </p:nvSpPr>
        <p:spPr>
          <a:xfrm>
            <a:off x="857224" y="3143248"/>
            <a:ext cx="8286776" cy="207170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C000"/>
              </a:buClr>
              <a:buSzPct val="25000"/>
            </a:pPr>
            <a:r>
              <a:rPr lang="en-US" sz="4000" b="1" u="none" dirty="0" smtClean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- Increase crop productivity?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C000"/>
              </a:buClr>
              <a:buSzPct val="25000"/>
            </a:pPr>
            <a:r>
              <a:rPr lang="en-US" sz="4000" b="1" i="0" u="none" strike="noStrike" cap="none" baseline="0" dirty="0" smtClean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- Reduce</a:t>
            </a:r>
            <a:r>
              <a:rPr lang="en-US" sz="4000" b="1" u="none" dirty="0" smtClean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 labor and input  cost?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C000"/>
              </a:buClr>
              <a:buSzPct val="25000"/>
            </a:pPr>
            <a:r>
              <a:rPr lang="en-US" sz="4000" b="1" i="0" u="none" strike="noStrike" cap="none" baseline="0" dirty="0" smtClean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- </a:t>
            </a:r>
            <a:r>
              <a:rPr lang="en-US" sz="4000" b="1" u="none" dirty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M</a:t>
            </a:r>
            <a:r>
              <a:rPr lang="en-US" sz="4000" b="1" u="none" dirty="0" smtClean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ore profitable?</a:t>
            </a:r>
            <a:r>
              <a:rPr lang="en-US" sz="4000" b="0" i="0" u="none" strike="noStrike" cap="none" baseline="0" dirty="0" smtClean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​</a:t>
            </a:r>
            <a:endParaRPr lang="en-US" sz="3600" b="0" i="0" u="none" strike="noStrike" cap="none" baseline="0" dirty="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9" name="Rectangle 3"/>
          <p:cNvSpPr>
            <a:spLocks noChangeArrowheads="1"/>
          </p:cNvSpPr>
          <p:nvPr/>
        </p:nvSpPr>
        <p:spPr bwMode="auto">
          <a:xfrm>
            <a:off x="455613" y="1101725"/>
            <a:ext cx="4332287" cy="29845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lIns="0" tIns="18000" rIns="0" bIns="0"/>
          <a:lstStyle/>
          <a:p>
            <a:r>
              <a:rPr lang="en-US" sz="1600" b="1" i="1">
                <a:solidFill>
                  <a:schemeClr val="bg1"/>
                </a:solidFill>
              </a:rPr>
              <a:t>Year n</a:t>
            </a:r>
            <a:endParaRPr lang="en-US" sz="1600" i="1">
              <a:solidFill>
                <a:schemeClr val="bg1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68313" y="1400175"/>
            <a:ext cx="4319587" cy="1214438"/>
            <a:chOff x="567" y="1168"/>
            <a:chExt cx="2721" cy="765"/>
          </a:xfrm>
        </p:grpSpPr>
        <p:sp>
          <p:nvSpPr>
            <p:cNvPr id="13413" name="Rectangle 5"/>
            <p:cNvSpPr>
              <a:spLocks noChangeAspect="1" noChangeArrowheads="1"/>
            </p:cNvSpPr>
            <p:nvPr/>
          </p:nvSpPr>
          <p:spPr bwMode="auto">
            <a:xfrm>
              <a:off x="571" y="1168"/>
              <a:ext cx="2713" cy="49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33CCCC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414" name="Rectangle 6"/>
            <p:cNvSpPr>
              <a:spLocks noChangeAspect="1" noChangeArrowheads="1"/>
            </p:cNvSpPr>
            <p:nvPr/>
          </p:nvSpPr>
          <p:spPr bwMode="auto">
            <a:xfrm>
              <a:off x="2336" y="1667"/>
              <a:ext cx="948" cy="139"/>
            </a:xfrm>
            <a:prstGeom prst="rect">
              <a:avLst/>
            </a:prstGeom>
            <a:gradFill rotWithShape="0">
              <a:gsLst>
                <a:gs pos="0">
                  <a:srgbClr val="FFCC00"/>
                </a:gs>
                <a:gs pos="100000">
                  <a:srgbClr val="33CC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3415" name="Picture 7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20" y="1313"/>
              <a:ext cx="23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416" name="Picture 8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46" y="1291"/>
              <a:ext cx="251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417" name="Picture 9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73" y="1291"/>
              <a:ext cx="251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10"/>
            <p:cNvGrpSpPr>
              <a:grpSpLocks noChangeAspect="1"/>
            </p:cNvGrpSpPr>
            <p:nvPr/>
          </p:nvGrpSpPr>
          <p:grpSpPr bwMode="auto">
            <a:xfrm>
              <a:off x="2936" y="1239"/>
              <a:ext cx="332" cy="400"/>
              <a:chOff x="249" y="1117"/>
              <a:chExt cx="771" cy="816"/>
            </a:xfrm>
          </p:grpSpPr>
          <p:sp>
            <p:nvSpPr>
              <p:cNvPr id="13475" name="Line 11"/>
              <p:cNvSpPr>
                <a:spLocks noChangeAspect="1" noChangeShapeType="1"/>
              </p:cNvSpPr>
              <p:nvPr/>
            </p:nvSpPr>
            <p:spPr bwMode="auto">
              <a:xfrm>
                <a:off x="611" y="1117"/>
                <a:ext cx="0" cy="81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76" name="Line 12"/>
              <p:cNvSpPr>
                <a:spLocks noChangeAspect="1" noChangeShapeType="1"/>
              </p:cNvSpPr>
              <p:nvPr/>
            </p:nvSpPr>
            <p:spPr bwMode="auto">
              <a:xfrm>
                <a:off x="249" y="1525"/>
                <a:ext cx="771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77" name="Line 13"/>
              <p:cNvSpPr>
                <a:spLocks noChangeAspect="1" noChangeShapeType="1"/>
              </p:cNvSpPr>
              <p:nvPr/>
            </p:nvSpPr>
            <p:spPr bwMode="auto">
              <a:xfrm>
                <a:off x="340" y="1254"/>
                <a:ext cx="499" cy="498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78" name="Line 14"/>
              <p:cNvSpPr>
                <a:spLocks noChangeAspect="1" noChangeShapeType="1"/>
              </p:cNvSpPr>
              <p:nvPr/>
            </p:nvSpPr>
            <p:spPr bwMode="auto">
              <a:xfrm flipV="1">
                <a:off x="340" y="1299"/>
                <a:ext cx="543" cy="453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79" name="Oval 15"/>
              <p:cNvSpPr>
                <a:spLocks noChangeAspect="1" noChangeArrowheads="1"/>
              </p:cNvSpPr>
              <p:nvPr/>
            </p:nvSpPr>
            <p:spPr bwMode="auto">
              <a:xfrm>
                <a:off x="386" y="1299"/>
                <a:ext cx="453" cy="453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fr-FR"/>
              </a:p>
            </p:txBody>
          </p:sp>
        </p:grpSp>
        <p:sp>
          <p:nvSpPr>
            <p:cNvPr id="13419" name="Rectangle 16"/>
            <p:cNvSpPr>
              <a:spLocks noChangeAspect="1" noChangeArrowheads="1"/>
            </p:cNvSpPr>
            <p:nvPr/>
          </p:nvSpPr>
          <p:spPr bwMode="auto">
            <a:xfrm>
              <a:off x="814" y="1667"/>
              <a:ext cx="932" cy="139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100000">
                  <a:srgbClr val="33CC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420" name="Rectangle 17"/>
            <p:cNvSpPr>
              <a:spLocks noChangeAspect="1" noChangeArrowheads="1"/>
            </p:cNvSpPr>
            <p:nvPr/>
          </p:nvSpPr>
          <p:spPr bwMode="auto">
            <a:xfrm>
              <a:off x="1746" y="1667"/>
              <a:ext cx="627" cy="139"/>
            </a:xfrm>
            <a:prstGeom prst="rect">
              <a:avLst/>
            </a:prstGeom>
            <a:gradFill rotWithShape="1">
              <a:gsLst>
                <a:gs pos="0">
                  <a:srgbClr val="00182F"/>
                </a:gs>
                <a:gs pos="100000">
                  <a:srgbClr val="003366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421" name="Text Box 18"/>
            <p:cNvSpPr txBox="1">
              <a:spLocks noChangeAspect="1" noChangeArrowheads="1"/>
            </p:cNvSpPr>
            <p:nvPr/>
          </p:nvSpPr>
          <p:spPr bwMode="auto">
            <a:xfrm>
              <a:off x="1810" y="1679"/>
              <a:ext cx="49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 b="1">
                  <a:solidFill>
                    <a:srgbClr val="FFFFFF"/>
                  </a:solidFill>
                </a:rPr>
                <a:t>heavy rains</a:t>
              </a:r>
              <a:endParaRPr lang="en-US" sz="1200"/>
            </a:p>
          </p:txBody>
        </p:sp>
        <p:grpSp>
          <p:nvGrpSpPr>
            <p:cNvPr id="4" name="Group 19"/>
            <p:cNvGrpSpPr>
              <a:grpSpLocks noChangeAspect="1"/>
            </p:cNvGrpSpPr>
            <p:nvPr/>
          </p:nvGrpSpPr>
          <p:grpSpPr bwMode="auto">
            <a:xfrm>
              <a:off x="591" y="1230"/>
              <a:ext cx="344" cy="417"/>
              <a:chOff x="249" y="1117"/>
              <a:chExt cx="771" cy="816"/>
            </a:xfrm>
          </p:grpSpPr>
          <p:sp>
            <p:nvSpPr>
              <p:cNvPr id="13470" name="Line 20"/>
              <p:cNvSpPr>
                <a:spLocks noChangeAspect="1" noChangeShapeType="1"/>
              </p:cNvSpPr>
              <p:nvPr/>
            </p:nvSpPr>
            <p:spPr bwMode="auto">
              <a:xfrm>
                <a:off x="612" y="1117"/>
                <a:ext cx="0" cy="81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71" name="Line 21"/>
              <p:cNvSpPr>
                <a:spLocks noChangeAspect="1" noChangeShapeType="1"/>
              </p:cNvSpPr>
              <p:nvPr/>
            </p:nvSpPr>
            <p:spPr bwMode="auto">
              <a:xfrm>
                <a:off x="249" y="1526"/>
                <a:ext cx="771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72" name="Line 22"/>
              <p:cNvSpPr>
                <a:spLocks noChangeAspect="1" noChangeShapeType="1"/>
              </p:cNvSpPr>
              <p:nvPr/>
            </p:nvSpPr>
            <p:spPr bwMode="auto">
              <a:xfrm>
                <a:off x="341" y="1254"/>
                <a:ext cx="498" cy="499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73" name="Line 23"/>
              <p:cNvSpPr>
                <a:spLocks noChangeAspect="1" noChangeShapeType="1"/>
              </p:cNvSpPr>
              <p:nvPr/>
            </p:nvSpPr>
            <p:spPr bwMode="auto">
              <a:xfrm flipV="1">
                <a:off x="341" y="1297"/>
                <a:ext cx="542" cy="45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74" name="Oval 24"/>
              <p:cNvSpPr>
                <a:spLocks noChangeAspect="1" noChangeArrowheads="1"/>
              </p:cNvSpPr>
              <p:nvPr/>
            </p:nvSpPr>
            <p:spPr bwMode="auto">
              <a:xfrm>
                <a:off x="386" y="1297"/>
                <a:ext cx="453" cy="456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fr-FR"/>
              </a:p>
            </p:txBody>
          </p:sp>
        </p:grpSp>
        <p:sp>
          <p:nvSpPr>
            <p:cNvPr id="13423" name="Rectangle 25"/>
            <p:cNvSpPr>
              <a:spLocks noChangeAspect="1" noChangeArrowheads="1"/>
            </p:cNvSpPr>
            <p:nvPr/>
          </p:nvSpPr>
          <p:spPr bwMode="auto">
            <a:xfrm>
              <a:off x="567" y="1667"/>
              <a:ext cx="316" cy="139"/>
            </a:xfrm>
            <a:prstGeom prst="rect">
              <a:avLst/>
            </a:prstGeom>
            <a:gradFill rotWithShape="0">
              <a:gsLst>
                <a:gs pos="0">
                  <a:srgbClr val="FFCC00"/>
                </a:gs>
                <a:gs pos="100000">
                  <a:srgbClr val="33CC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fr-FR"/>
            </a:p>
          </p:txBody>
        </p:sp>
        <p:sp>
          <p:nvSpPr>
            <p:cNvPr id="13424" name="AutoShape 26"/>
            <p:cNvSpPr>
              <a:spLocks noChangeAspect="1" noChangeArrowheads="1"/>
            </p:cNvSpPr>
            <p:nvPr/>
          </p:nvSpPr>
          <p:spPr bwMode="auto">
            <a:xfrm>
              <a:off x="2154" y="1386"/>
              <a:ext cx="324" cy="106"/>
            </a:xfrm>
            <a:prstGeom prst="leftRightArrow">
              <a:avLst>
                <a:gd name="adj1" fmla="val 50000"/>
                <a:gd name="adj2" fmla="val 61132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33CCCC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13425" name="Picture 27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27" y="1336"/>
              <a:ext cx="179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426" name="Text Box 28"/>
            <p:cNvSpPr txBox="1">
              <a:spLocks noChangeAspect="1" noChangeArrowheads="1"/>
            </p:cNvSpPr>
            <p:nvPr/>
          </p:nvSpPr>
          <p:spPr bwMode="auto">
            <a:xfrm>
              <a:off x="884" y="1679"/>
              <a:ext cx="78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 b="1">
                  <a:solidFill>
                    <a:srgbClr val="FFFFFF"/>
                  </a:solidFill>
                </a:rPr>
                <a:t>"scattered" rains</a:t>
              </a:r>
              <a:endParaRPr lang="en-US" sz="1200"/>
            </a:p>
          </p:txBody>
        </p:sp>
        <p:sp>
          <p:nvSpPr>
            <p:cNvPr id="13427" name="AutoShape 29"/>
            <p:cNvSpPr>
              <a:spLocks noChangeAspect="1" noChangeArrowheads="1"/>
            </p:cNvSpPr>
            <p:nvPr/>
          </p:nvSpPr>
          <p:spPr bwMode="auto">
            <a:xfrm>
              <a:off x="1383" y="1385"/>
              <a:ext cx="324" cy="106"/>
            </a:xfrm>
            <a:prstGeom prst="leftRightArrow">
              <a:avLst>
                <a:gd name="adj1" fmla="val 50000"/>
                <a:gd name="adj2" fmla="val 61132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5" name="Group 30"/>
            <p:cNvGrpSpPr>
              <a:grpSpLocks noChangeAspect="1"/>
            </p:cNvGrpSpPr>
            <p:nvPr/>
          </p:nvGrpSpPr>
          <p:grpSpPr bwMode="auto">
            <a:xfrm>
              <a:off x="1441" y="1308"/>
              <a:ext cx="207" cy="261"/>
              <a:chOff x="249" y="1117"/>
              <a:chExt cx="771" cy="816"/>
            </a:xfrm>
          </p:grpSpPr>
          <p:sp>
            <p:nvSpPr>
              <p:cNvPr id="13465" name="Line 31"/>
              <p:cNvSpPr>
                <a:spLocks noChangeAspect="1" noChangeShapeType="1"/>
              </p:cNvSpPr>
              <p:nvPr/>
            </p:nvSpPr>
            <p:spPr bwMode="auto">
              <a:xfrm>
                <a:off x="610" y="1117"/>
                <a:ext cx="0" cy="81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66" name="Line 32"/>
              <p:cNvSpPr>
                <a:spLocks noChangeAspect="1" noChangeShapeType="1"/>
              </p:cNvSpPr>
              <p:nvPr/>
            </p:nvSpPr>
            <p:spPr bwMode="auto">
              <a:xfrm>
                <a:off x="249" y="1527"/>
                <a:ext cx="771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67" name="Line 33"/>
              <p:cNvSpPr>
                <a:spLocks noChangeAspect="1" noChangeShapeType="1"/>
              </p:cNvSpPr>
              <p:nvPr/>
            </p:nvSpPr>
            <p:spPr bwMode="auto">
              <a:xfrm>
                <a:off x="338" y="1255"/>
                <a:ext cx="499" cy="497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68" name="Line 34"/>
              <p:cNvSpPr>
                <a:spLocks noChangeAspect="1" noChangeShapeType="1"/>
              </p:cNvSpPr>
              <p:nvPr/>
            </p:nvSpPr>
            <p:spPr bwMode="auto">
              <a:xfrm flipV="1">
                <a:off x="338" y="1298"/>
                <a:ext cx="544" cy="453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69" name="Oval 35"/>
              <p:cNvSpPr>
                <a:spLocks noChangeAspect="1" noChangeArrowheads="1"/>
              </p:cNvSpPr>
              <p:nvPr/>
            </p:nvSpPr>
            <p:spPr bwMode="auto">
              <a:xfrm>
                <a:off x="387" y="1298"/>
                <a:ext cx="451" cy="453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fr-FR"/>
              </a:p>
            </p:txBody>
          </p:sp>
        </p:grpSp>
        <p:sp>
          <p:nvSpPr>
            <p:cNvPr id="13429" name="Rectangle 36"/>
            <p:cNvSpPr>
              <a:spLocks noChangeAspect="1" noChangeArrowheads="1"/>
            </p:cNvSpPr>
            <p:nvPr/>
          </p:nvSpPr>
          <p:spPr bwMode="auto">
            <a:xfrm>
              <a:off x="567" y="1183"/>
              <a:ext cx="2721" cy="750"/>
            </a:xfrm>
            <a:prstGeom prst="rect">
              <a:avLst/>
            </a:prstGeom>
            <a:noFill/>
            <a:ln w="57150">
              <a:solidFill>
                <a:srgbClr val="FFCC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6" name="Group 37"/>
            <p:cNvGrpSpPr>
              <a:grpSpLocks/>
            </p:cNvGrpSpPr>
            <p:nvPr/>
          </p:nvGrpSpPr>
          <p:grpSpPr bwMode="auto">
            <a:xfrm>
              <a:off x="567" y="1797"/>
              <a:ext cx="2721" cy="136"/>
              <a:chOff x="567" y="1797"/>
              <a:chExt cx="2721" cy="136"/>
            </a:xfrm>
          </p:grpSpPr>
          <p:sp>
            <p:nvSpPr>
              <p:cNvPr id="13437" name="AutoShape 38"/>
              <p:cNvSpPr>
                <a:spLocks noChangeArrowheads="1"/>
              </p:cNvSpPr>
              <p:nvPr/>
            </p:nvSpPr>
            <p:spPr bwMode="auto">
              <a:xfrm>
                <a:off x="567" y="1809"/>
                <a:ext cx="2711" cy="113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438" name="Line 39"/>
              <p:cNvSpPr>
                <a:spLocks noChangeAspect="1" noChangeShapeType="1"/>
              </p:cNvSpPr>
              <p:nvPr/>
            </p:nvSpPr>
            <p:spPr bwMode="auto">
              <a:xfrm>
                <a:off x="567" y="1930"/>
                <a:ext cx="2721" cy="3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39" name="Rectangle 40"/>
              <p:cNvSpPr>
                <a:spLocks noChangeArrowheads="1"/>
              </p:cNvSpPr>
              <p:nvPr/>
            </p:nvSpPr>
            <p:spPr bwMode="auto">
              <a:xfrm>
                <a:off x="1700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Aug.</a:t>
                </a:r>
                <a:endParaRPr lang="en-US"/>
              </a:p>
            </p:txBody>
          </p:sp>
          <p:sp>
            <p:nvSpPr>
              <p:cNvPr id="13440" name="Rectangle 41"/>
              <p:cNvSpPr>
                <a:spLocks noChangeArrowheads="1"/>
              </p:cNvSpPr>
              <p:nvPr/>
            </p:nvSpPr>
            <p:spPr bwMode="auto">
              <a:xfrm>
                <a:off x="1473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July</a:t>
                </a:r>
                <a:endParaRPr lang="en-US"/>
              </a:p>
            </p:txBody>
          </p:sp>
          <p:sp>
            <p:nvSpPr>
              <p:cNvPr id="13441" name="Rectangle 42"/>
              <p:cNvSpPr>
                <a:spLocks noChangeArrowheads="1"/>
              </p:cNvSpPr>
              <p:nvPr/>
            </p:nvSpPr>
            <p:spPr bwMode="auto">
              <a:xfrm>
                <a:off x="1247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June</a:t>
                </a:r>
                <a:endParaRPr lang="en-US"/>
              </a:p>
            </p:txBody>
          </p:sp>
          <p:sp>
            <p:nvSpPr>
              <p:cNvPr id="13442" name="Rectangle 43"/>
              <p:cNvSpPr>
                <a:spLocks noChangeArrowheads="1"/>
              </p:cNvSpPr>
              <p:nvPr/>
            </p:nvSpPr>
            <p:spPr bwMode="auto">
              <a:xfrm>
                <a:off x="1020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May</a:t>
                </a:r>
                <a:endParaRPr lang="en-US"/>
              </a:p>
            </p:txBody>
          </p:sp>
          <p:sp>
            <p:nvSpPr>
              <p:cNvPr id="13443" name="Rectangle 44"/>
              <p:cNvSpPr>
                <a:spLocks noChangeArrowheads="1"/>
              </p:cNvSpPr>
              <p:nvPr/>
            </p:nvSpPr>
            <p:spPr bwMode="auto">
              <a:xfrm>
                <a:off x="793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April</a:t>
                </a:r>
                <a:endParaRPr lang="en-US"/>
              </a:p>
            </p:txBody>
          </p:sp>
          <p:sp>
            <p:nvSpPr>
              <p:cNvPr id="13444" name="Rectangle 45"/>
              <p:cNvSpPr>
                <a:spLocks noChangeArrowheads="1"/>
              </p:cNvSpPr>
              <p:nvPr/>
            </p:nvSpPr>
            <p:spPr bwMode="auto">
              <a:xfrm>
                <a:off x="567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Mar.</a:t>
                </a:r>
                <a:endParaRPr lang="en-US"/>
              </a:p>
            </p:txBody>
          </p:sp>
          <p:sp>
            <p:nvSpPr>
              <p:cNvPr id="13445" name="Rectangle 46"/>
              <p:cNvSpPr>
                <a:spLocks noChangeArrowheads="1"/>
              </p:cNvSpPr>
              <p:nvPr/>
            </p:nvSpPr>
            <p:spPr bwMode="auto">
              <a:xfrm>
                <a:off x="2607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Dec.</a:t>
                </a:r>
                <a:endParaRPr lang="en-US"/>
              </a:p>
            </p:txBody>
          </p:sp>
          <p:sp>
            <p:nvSpPr>
              <p:cNvPr id="13446" name="Rectangle 47"/>
              <p:cNvSpPr>
                <a:spLocks noChangeArrowheads="1"/>
              </p:cNvSpPr>
              <p:nvPr/>
            </p:nvSpPr>
            <p:spPr bwMode="auto">
              <a:xfrm>
                <a:off x="2380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Nov.</a:t>
                </a:r>
                <a:endParaRPr lang="en-US"/>
              </a:p>
            </p:txBody>
          </p:sp>
          <p:sp>
            <p:nvSpPr>
              <p:cNvPr id="13447" name="Rectangle 48"/>
              <p:cNvSpPr>
                <a:spLocks noChangeArrowheads="1"/>
              </p:cNvSpPr>
              <p:nvPr/>
            </p:nvSpPr>
            <p:spPr bwMode="auto">
              <a:xfrm>
                <a:off x="2154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Octo.</a:t>
                </a:r>
                <a:endParaRPr lang="en-US"/>
              </a:p>
            </p:txBody>
          </p:sp>
          <p:sp>
            <p:nvSpPr>
              <p:cNvPr id="13448" name="Rectangle 49"/>
              <p:cNvSpPr>
                <a:spLocks noChangeArrowheads="1"/>
              </p:cNvSpPr>
              <p:nvPr/>
            </p:nvSpPr>
            <p:spPr bwMode="auto">
              <a:xfrm>
                <a:off x="1927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Sept.</a:t>
                </a:r>
                <a:endParaRPr lang="en-US"/>
              </a:p>
            </p:txBody>
          </p:sp>
          <p:sp>
            <p:nvSpPr>
              <p:cNvPr id="13449" name="Rectangle 50"/>
              <p:cNvSpPr>
                <a:spLocks noChangeArrowheads="1"/>
              </p:cNvSpPr>
              <p:nvPr/>
            </p:nvSpPr>
            <p:spPr bwMode="auto">
              <a:xfrm>
                <a:off x="2834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Jan.</a:t>
                </a:r>
                <a:endParaRPr lang="en-US"/>
              </a:p>
            </p:txBody>
          </p:sp>
          <p:sp>
            <p:nvSpPr>
              <p:cNvPr id="13450" name="Rectangle 51"/>
              <p:cNvSpPr>
                <a:spLocks noChangeArrowheads="1"/>
              </p:cNvSpPr>
              <p:nvPr/>
            </p:nvSpPr>
            <p:spPr bwMode="auto">
              <a:xfrm>
                <a:off x="3061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Fev.</a:t>
                </a:r>
                <a:endParaRPr lang="en-US"/>
              </a:p>
            </p:txBody>
          </p:sp>
          <p:sp>
            <p:nvSpPr>
              <p:cNvPr id="13451" name="Line 52"/>
              <p:cNvSpPr>
                <a:spLocks noChangeAspect="1" noChangeShapeType="1"/>
              </p:cNvSpPr>
              <p:nvPr/>
            </p:nvSpPr>
            <p:spPr bwMode="auto">
              <a:xfrm>
                <a:off x="567" y="1797"/>
                <a:ext cx="2721" cy="3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52" name="Line 53"/>
              <p:cNvSpPr>
                <a:spLocks noChangeShapeType="1"/>
              </p:cNvSpPr>
              <p:nvPr/>
            </p:nvSpPr>
            <p:spPr bwMode="auto">
              <a:xfrm>
                <a:off x="793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53" name="Line 54"/>
              <p:cNvSpPr>
                <a:spLocks noChangeShapeType="1"/>
              </p:cNvSpPr>
              <p:nvPr/>
            </p:nvSpPr>
            <p:spPr bwMode="auto">
              <a:xfrm>
                <a:off x="1020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54" name="Line 55"/>
              <p:cNvSpPr>
                <a:spLocks noChangeShapeType="1"/>
              </p:cNvSpPr>
              <p:nvPr/>
            </p:nvSpPr>
            <p:spPr bwMode="auto">
              <a:xfrm>
                <a:off x="1247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55" name="Line 56"/>
              <p:cNvSpPr>
                <a:spLocks noChangeShapeType="1"/>
              </p:cNvSpPr>
              <p:nvPr/>
            </p:nvSpPr>
            <p:spPr bwMode="auto">
              <a:xfrm>
                <a:off x="1474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56" name="Line 57"/>
              <p:cNvSpPr>
                <a:spLocks noChangeShapeType="1"/>
              </p:cNvSpPr>
              <p:nvPr/>
            </p:nvSpPr>
            <p:spPr bwMode="auto">
              <a:xfrm>
                <a:off x="1701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57" name="Line 58"/>
              <p:cNvSpPr>
                <a:spLocks noChangeShapeType="1"/>
              </p:cNvSpPr>
              <p:nvPr/>
            </p:nvSpPr>
            <p:spPr bwMode="auto">
              <a:xfrm>
                <a:off x="1927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58" name="Line 59"/>
              <p:cNvSpPr>
                <a:spLocks noChangeShapeType="1"/>
              </p:cNvSpPr>
              <p:nvPr/>
            </p:nvSpPr>
            <p:spPr bwMode="auto">
              <a:xfrm>
                <a:off x="2154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59" name="Line 60"/>
              <p:cNvSpPr>
                <a:spLocks noChangeShapeType="1"/>
              </p:cNvSpPr>
              <p:nvPr/>
            </p:nvSpPr>
            <p:spPr bwMode="auto">
              <a:xfrm>
                <a:off x="2381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60" name="Line 61"/>
              <p:cNvSpPr>
                <a:spLocks noChangeShapeType="1"/>
              </p:cNvSpPr>
              <p:nvPr/>
            </p:nvSpPr>
            <p:spPr bwMode="auto">
              <a:xfrm>
                <a:off x="2608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61" name="Line 62"/>
              <p:cNvSpPr>
                <a:spLocks noChangeShapeType="1"/>
              </p:cNvSpPr>
              <p:nvPr/>
            </p:nvSpPr>
            <p:spPr bwMode="auto">
              <a:xfrm>
                <a:off x="2835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62" name="Line 63"/>
              <p:cNvSpPr>
                <a:spLocks noChangeShapeType="1"/>
              </p:cNvSpPr>
              <p:nvPr/>
            </p:nvSpPr>
            <p:spPr bwMode="auto">
              <a:xfrm>
                <a:off x="3061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63" name="Line 64"/>
              <p:cNvSpPr>
                <a:spLocks noChangeShapeType="1"/>
              </p:cNvSpPr>
              <p:nvPr/>
            </p:nvSpPr>
            <p:spPr bwMode="auto">
              <a:xfrm>
                <a:off x="3288" y="1797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64" name="Line 65"/>
              <p:cNvSpPr>
                <a:spLocks noChangeShapeType="1"/>
              </p:cNvSpPr>
              <p:nvPr/>
            </p:nvSpPr>
            <p:spPr bwMode="auto">
              <a:xfrm>
                <a:off x="567" y="1797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66"/>
            <p:cNvGrpSpPr>
              <a:grpSpLocks noChangeAspect="1"/>
            </p:cNvGrpSpPr>
            <p:nvPr/>
          </p:nvGrpSpPr>
          <p:grpSpPr bwMode="auto">
            <a:xfrm>
              <a:off x="2472" y="1239"/>
              <a:ext cx="332" cy="400"/>
              <a:chOff x="249" y="1117"/>
              <a:chExt cx="771" cy="816"/>
            </a:xfrm>
          </p:grpSpPr>
          <p:sp>
            <p:nvSpPr>
              <p:cNvPr id="13432" name="Line 67"/>
              <p:cNvSpPr>
                <a:spLocks noChangeAspect="1" noChangeShapeType="1"/>
              </p:cNvSpPr>
              <p:nvPr/>
            </p:nvSpPr>
            <p:spPr bwMode="auto">
              <a:xfrm>
                <a:off x="611" y="1117"/>
                <a:ext cx="0" cy="81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33" name="Line 68"/>
              <p:cNvSpPr>
                <a:spLocks noChangeAspect="1" noChangeShapeType="1"/>
              </p:cNvSpPr>
              <p:nvPr/>
            </p:nvSpPr>
            <p:spPr bwMode="auto">
              <a:xfrm>
                <a:off x="249" y="1525"/>
                <a:ext cx="771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34" name="Line 69"/>
              <p:cNvSpPr>
                <a:spLocks noChangeAspect="1" noChangeShapeType="1"/>
              </p:cNvSpPr>
              <p:nvPr/>
            </p:nvSpPr>
            <p:spPr bwMode="auto">
              <a:xfrm>
                <a:off x="340" y="1254"/>
                <a:ext cx="499" cy="498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35" name="Line 70"/>
              <p:cNvSpPr>
                <a:spLocks noChangeAspect="1" noChangeShapeType="1"/>
              </p:cNvSpPr>
              <p:nvPr/>
            </p:nvSpPr>
            <p:spPr bwMode="auto">
              <a:xfrm flipV="1">
                <a:off x="340" y="1299"/>
                <a:ext cx="543" cy="453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36" name="Oval 71"/>
              <p:cNvSpPr>
                <a:spLocks noChangeAspect="1" noChangeArrowheads="1"/>
              </p:cNvSpPr>
              <p:nvPr/>
            </p:nvSpPr>
            <p:spPr bwMode="auto">
              <a:xfrm>
                <a:off x="386" y="1299"/>
                <a:ext cx="453" cy="453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fr-FR"/>
              </a:p>
            </p:txBody>
          </p:sp>
        </p:grpSp>
      </p:grpSp>
      <p:grpSp>
        <p:nvGrpSpPr>
          <p:cNvPr id="8" name="Group 72"/>
          <p:cNvGrpSpPr>
            <a:grpSpLocks/>
          </p:cNvGrpSpPr>
          <p:nvPr/>
        </p:nvGrpSpPr>
        <p:grpSpPr bwMode="auto">
          <a:xfrm>
            <a:off x="4789488" y="1400175"/>
            <a:ext cx="4319587" cy="1214438"/>
            <a:chOff x="567" y="1168"/>
            <a:chExt cx="2721" cy="765"/>
          </a:xfrm>
        </p:grpSpPr>
        <p:sp>
          <p:nvSpPr>
            <p:cNvPr id="13346" name="Rectangle 73"/>
            <p:cNvSpPr>
              <a:spLocks noChangeAspect="1" noChangeArrowheads="1"/>
            </p:cNvSpPr>
            <p:nvPr/>
          </p:nvSpPr>
          <p:spPr bwMode="auto">
            <a:xfrm>
              <a:off x="571" y="1168"/>
              <a:ext cx="2713" cy="49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33CCCC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347" name="Rectangle 74"/>
            <p:cNvSpPr>
              <a:spLocks noChangeAspect="1" noChangeArrowheads="1"/>
            </p:cNvSpPr>
            <p:nvPr/>
          </p:nvSpPr>
          <p:spPr bwMode="auto">
            <a:xfrm>
              <a:off x="2336" y="1667"/>
              <a:ext cx="948" cy="139"/>
            </a:xfrm>
            <a:prstGeom prst="rect">
              <a:avLst/>
            </a:prstGeom>
            <a:gradFill rotWithShape="0">
              <a:gsLst>
                <a:gs pos="0">
                  <a:srgbClr val="FFCC00"/>
                </a:gs>
                <a:gs pos="100000">
                  <a:srgbClr val="33CC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3348" name="Picture 75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20" y="1313"/>
              <a:ext cx="23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49" name="Picture 76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46" y="1291"/>
              <a:ext cx="251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50" name="Picture 77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73" y="1291"/>
              <a:ext cx="251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" name="Group 78"/>
            <p:cNvGrpSpPr>
              <a:grpSpLocks noChangeAspect="1"/>
            </p:cNvGrpSpPr>
            <p:nvPr/>
          </p:nvGrpSpPr>
          <p:grpSpPr bwMode="auto">
            <a:xfrm>
              <a:off x="2936" y="1239"/>
              <a:ext cx="332" cy="400"/>
              <a:chOff x="249" y="1117"/>
              <a:chExt cx="771" cy="816"/>
            </a:xfrm>
          </p:grpSpPr>
          <p:sp>
            <p:nvSpPr>
              <p:cNvPr id="13408" name="Line 79"/>
              <p:cNvSpPr>
                <a:spLocks noChangeAspect="1" noChangeShapeType="1"/>
              </p:cNvSpPr>
              <p:nvPr/>
            </p:nvSpPr>
            <p:spPr bwMode="auto">
              <a:xfrm>
                <a:off x="611" y="1117"/>
                <a:ext cx="0" cy="81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9" name="Line 80"/>
              <p:cNvSpPr>
                <a:spLocks noChangeAspect="1" noChangeShapeType="1"/>
              </p:cNvSpPr>
              <p:nvPr/>
            </p:nvSpPr>
            <p:spPr bwMode="auto">
              <a:xfrm>
                <a:off x="249" y="1525"/>
                <a:ext cx="771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0" name="Line 81"/>
              <p:cNvSpPr>
                <a:spLocks noChangeAspect="1" noChangeShapeType="1"/>
              </p:cNvSpPr>
              <p:nvPr/>
            </p:nvSpPr>
            <p:spPr bwMode="auto">
              <a:xfrm>
                <a:off x="340" y="1254"/>
                <a:ext cx="499" cy="498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1" name="Line 82"/>
              <p:cNvSpPr>
                <a:spLocks noChangeAspect="1" noChangeShapeType="1"/>
              </p:cNvSpPr>
              <p:nvPr/>
            </p:nvSpPr>
            <p:spPr bwMode="auto">
              <a:xfrm flipV="1">
                <a:off x="340" y="1299"/>
                <a:ext cx="543" cy="453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2" name="Oval 83"/>
              <p:cNvSpPr>
                <a:spLocks noChangeAspect="1" noChangeArrowheads="1"/>
              </p:cNvSpPr>
              <p:nvPr/>
            </p:nvSpPr>
            <p:spPr bwMode="auto">
              <a:xfrm>
                <a:off x="386" y="1299"/>
                <a:ext cx="453" cy="453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fr-FR"/>
              </a:p>
            </p:txBody>
          </p:sp>
        </p:grpSp>
        <p:sp>
          <p:nvSpPr>
            <p:cNvPr id="13352" name="Rectangle 84"/>
            <p:cNvSpPr>
              <a:spLocks noChangeAspect="1" noChangeArrowheads="1"/>
            </p:cNvSpPr>
            <p:nvPr/>
          </p:nvSpPr>
          <p:spPr bwMode="auto">
            <a:xfrm>
              <a:off x="814" y="1667"/>
              <a:ext cx="932" cy="139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100000">
                  <a:srgbClr val="33CC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353" name="Rectangle 85"/>
            <p:cNvSpPr>
              <a:spLocks noChangeAspect="1" noChangeArrowheads="1"/>
            </p:cNvSpPr>
            <p:nvPr/>
          </p:nvSpPr>
          <p:spPr bwMode="auto">
            <a:xfrm>
              <a:off x="1746" y="1667"/>
              <a:ext cx="627" cy="139"/>
            </a:xfrm>
            <a:prstGeom prst="rect">
              <a:avLst/>
            </a:prstGeom>
            <a:gradFill rotWithShape="1">
              <a:gsLst>
                <a:gs pos="0">
                  <a:srgbClr val="00182F"/>
                </a:gs>
                <a:gs pos="100000">
                  <a:srgbClr val="003366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354" name="Text Box 86"/>
            <p:cNvSpPr txBox="1">
              <a:spLocks noChangeAspect="1" noChangeArrowheads="1"/>
            </p:cNvSpPr>
            <p:nvPr/>
          </p:nvSpPr>
          <p:spPr bwMode="auto">
            <a:xfrm>
              <a:off x="1810" y="1679"/>
              <a:ext cx="49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 b="1">
                  <a:solidFill>
                    <a:srgbClr val="FFFFFF"/>
                  </a:solidFill>
                </a:rPr>
                <a:t>heavy rains</a:t>
              </a:r>
              <a:endParaRPr lang="en-US" sz="1200"/>
            </a:p>
          </p:txBody>
        </p:sp>
        <p:grpSp>
          <p:nvGrpSpPr>
            <p:cNvPr id="10" name="Group 87"/>
            <p:cNvGrpSpPr>
              <a:grpSpLocks noChangeAspect="1"/>
            </p:cNvGrpSpPr>
            <p:nvPr/>
          </p:nvGrpSpPr>
          <p:grpSpPr bwMode="auto">
            <a:xfrm>
              <a:off x="591" y="1230"/>
              <a:ext cx="344" cy="417"/>
              <a:chOff x="249" y="1117"/>
              <a:chExt cx="771" cy="816"/>
            </a:xfrm>
          </p:grpSpPr>
          <p:sp>
            <p:nvSpPr>
              <p:cNvPr id="13403" name="Line 88"/>
              <p:cNvSpPr>
                <a:spLocks noChangeAspect="1" noChangeShapeType="1"/>
              </p:cNvSpPr>
              <p:nvPr/>
            </p:nvSpPr>
            <p:spPr bwMode="auto">
              <a:xfrm>
                <a:off x="612" y="1117"/>
                <a:ext cx="0" cy="81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4" name="Line 89"/>
              <p:cNvSpPr>
                <a:spLocks noChangeAspect="1" noChangeShapeType="1"/>
              </p:cNvSpPr>
              <p:nvPr/>
            </p:nvSpPr>
            <p:spPr bwMode="auto">
              <a:xfrm>
                <a:off x="249" y="1526"/>
                <a:ext cx="771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5" name="Line 90"/>
              <p:cNvSpPr>
                <a:spLocks noChangeAspect="1" noChangeShapeType="1"/>
              </p:cNvSpPr>
              <p:nvPr/>
            </p:nvSpPr>
            <p:spPr bwMode="auto">
              <a:xfrm>
                <a:off x="341" y="1254"/>
                <a:ext cx="498" cy="499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6" name="Line 91"/>
              <p:cNvSpPr>
                <a:spLocks noChangeAspect="1" noChangeShapeType="1"/>
              </p:cNvSpPr>
              <p:nvPr/>
            </p:nvSpPr>
            <p:spPr bwMode="auto">
              <a:xfrm flipV="1">
                <a:off x="341" y="1297"/>
                <a:ext cx="542" cy="45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7" name="Oval 92"/>
              <p:cNvSpPr>
                <a:spLocks noChangeAspect="1" noChangeArrowheads="1"/>
              </p:cNvSpPr>
              <p:nvPr/>
            </p:nvSpPr>
            <p:spPr bwMode="auto">
              <a:xfrm>
                <a:off x="386" y="1297"/>
                <a:ext cx="453" cy="456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fr-FR"/>
              </a:p>
            </p:txBody>
          </p:sp>
        </p:grpSp>
        <p:sp>
          <p:nvSpPr>
            <p:cNvPr id="13356" name="Rectangle 93"/>
            <p:cNvSpPr>
              <a:spLocks noChangeAspect="1" noChangeArrowheads="1"/>
            </p:cNvSpPr>
            <p:nvPr/>
          </p:nvSpPr>
          <p:spPr bwMode="auto">
            <a:xfrm>
              <a:off x="567" y="1667"/>
              <a:ext cx="316" cy="139"/>
            </a:xfrm>
            <a:prstGeom prst="rect">
              <a:avLst/>
            </a:prstGeom>
            <a:gradFill rotWithShape="0">
              <a:gsLst>
                <a:gs pos="0">
                  <a:srgbClr val="FFCC00"/>
                </a:gs>
                <a:gs pos="100000">
                  <a:srgbClr val="33CC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fr-FR"/>
            </a:p>
          </p:txBody>
        </p:sp>
        <p:sp>
          <p:nvSpPr>
            <p:cNvPr id="13357" name="AutoShape 94"/>
            <p:cNvSpPr>
              <a:spLocks noChangeAspect="1" noChangeArrowheads="1"/>
            </p:cNvSpPr>
            <p:nvPr/>
          </p:nvSpPr>
          <p:spPr bwMode="auto">
            <a:xfrm>
              <a:off x="2154" y="1386"/>
              <a:ext cx="324" cy="106"/>
            </a:xfrm>
            <a:prstGeom prst="leftRightArrow">
              <a:avLst>
                <a:gd name="adj1" fmla="val 50000"/>
                <a:gd name="adj2" fmla="val 61132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33CCCC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13358" name="Picture 95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27" y="1336"/>
              <a:ext cx="179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59" name="Text Box 96"/>
            <p:cNvSpPr txBox="1">
              <a:spLocks noChangeAspect="1" noChangeArrowheads="1"/>
            </p:cNvSpPr>
            <p:nvPr/>
          </p:nvSpPr>
          <p:spPr bwMode="auto">
            <a:xfrm>
              <a:off x="884" y="1679"/>
              <a:ext cx="78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 b="1">
                  <a:solidFill>
                    <a:srgbClr val="FFFFFF"/>
                  </a:solidFill>
                </a:rPr>
                <a:t>"scattered" rains</a:t>
              </a:r>
              <a:endParaRPr lang="en-US" sz="1200"/>
            </a:p>
          </p:txBody>
        </p:sp>
        <p:sp>
          <p:nvSpPr>
            <p:cNvPr id="13360" name="AutoShape 97"/>
            <p:cNvSpPr>
              <a:spLocks noChangeAspect="1" noChangeArrowheads="1"/>
            </p:cNvSpPr>
            <p:nvPr/>
          </p:nvSpPr>
          <p:spPr bwMode="auto">
            <a:xfrm>
              <a:off x="1383" y="1385"/>
              <a:ext cx="324" cy="106"/>
            </a:xfrm>
            <a:prstGeom prst="leftRightArrow">
              <a:avLst>
                <a:gd name="adj1" fmla="val 50000"/>
                <a:gd name="adj2" fmla="val 61132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11" name="Group 98"/>
            <p:cNvGrpSpPr>
              <a:grpSpLocks noChangeAspect="1"/>
            </p:cNvGrpSpPr>
            <p:nvPr/>
          </p:nvGrpSpPr>
          <p:grpSpPr bwMode="auto">
            <a:xfrm>
              <a:off x="1441" y="1308"/>
              <a:ext cx="207" cy="261"/>
              <a:chOff x="249" y="1117"/>
              <a:chExt cx="771" cy="816"/>
            </a:xfrm>
          </p:grpSpPr>
          <p:sp>
            <p:nvSpPr>
              <p:cNvPr id="13398" name="Line 99"/>
              <p:cNvSpPr>
                <a:spLocks noChangeAspect="1" noChangeShapeType="1"/>
              </p:cNvSpPr>
              <p:nvPr/>
            </p:nvSpPr>
            <p:spPr bwMode="auto">
              <a:xfrm>
                <a:off x="610" y="1117"/>
                <a:ext cx="0" cy="81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99" name="Line 100"/>
              <p:cNvSpPr>
                <a:spLocks noChangeAspect="1" noChangeShapeType="1"/>
              </p:cNvSpPr>
              <p:nvPr/>
            </p:nvSpPr>
            <p:spPr bwMode="auto">
              <a:xfrm>
                <a:off x="249" y="1527"/>
                <a:ext cx="771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0" name="Line 101"/>
              <p:cNvSpPr>
                <a:spLocks noChangeAspect="1" noChangeShapeType="1"/>
              </p:cNvSpPr>
              <p:nvPr/>
            </p:nvSpPr>
            <p:spPr bwMode="auto">
              <a:xfrm>
                <a:off x="338" y="1255"/>
                <a:ext cx="499" cy="497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1" name="Line 102"/>
              <p:cNvSpPr>
                <a:spLocks noChangeAspect="1" noChangeShapeType="1"/>
              </p:cNvSpPr>
              <p:nvPr/>
            </p:nvSpPr>
            <p:spPr bwMode="auto">
              <a:xfrm flipV="1">
                <a:off x="338" y="1298"/>
                <a:ext cx="544" cy="453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2" name="Oval 103"/>
              <p:cNvSpPr>
                <a:spLocks noChangeAspect="1" noChangeArrowheads="1"/>
              </p:cNvSpPr>
              <p:nvPr/>
            </p:nvSpPr>
            <p:spPr bwMode="auto">
              <a:xfrm>
                <a:off x="387" y="1298"/>
                <a:ext cx="451" cy="453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fr-FR"/>
              </a:p>
            </p:txBody>
          </p:sp>
        </p:grpSp>
        <p:sp>
          <p:nvSpPr>
            <p:cNvPr id="13362" name="Rectangle 104"/>
            <p:cNvSpPr>
              <a:spLocks noChangeAspect="1" noChangeArrowheads="1"/>
            </p:cNvSpPr>
            <p:nvPr/>
          </p:nvSpPr>
          <p:spPr bwMode="auto">
            <a:xfrm>
              <a:off x="567" y="1183"/>
              <a:ext cx="2721" cy="750"/>
            </a:xfrm>
            <a:prstGeom prst="rect">
              <a:avLst/>
            </a:prstGeom>
            <a:noFill/>
            <a:ln w="57150">
              <a:solidFill>
                <a:srgbClr val="FFCC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12" name="Group 105"/>
            <p:cNvGrpSpPr>
              <a:grpSpLocks/>
            </p:cNvGrpSpPr>
            <p:nvPr/>
          </p:nvGrpSpPr>
          <p:grpSpPr bwMode="auto">
            <a:xfrm>
              <a:off x="567" y="1797"/>
              <a:ext cx="2721" cy="136"/>
              <a:chOff x="567" y="1797"/>
              <a:chExt cx="2721" cy="136"/>
            </a:xfrm>
          </p:grpSpPr>
          <p:sp>
            <p:nvSpPr>
              <p:cNvPr id="13370" name="AutoShape 106"/>
              <p:cNvSpPr>
                <a:spLocks noChangeArrowheads="1"/>
              </p:cNvSpPr>
              <p:nvPr/>
            </p:nvSpPr>
            <p:spPr bwMode="auto">
              <a:xfrm>
                <a:off x="567" y="1809"/>
                <a:ext cx="2711" cy="113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71" name="Line 107"/>
              <p:cNvSpPr>
                <a:spLocks noChangeAspect="1" noChangeShapeType="1"/>
              </p:cNvSpPr>
              <p:nvPr/>
            </p:nvSpPr>
            <p:spPr bwMode="auto">
              <a:xfrm>
                <a:off x="567" y="1930"/>
                <a:ext cx="2721" cy="3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72" name="Rectangle 108"/>
              <p:cNvSpPr>
                <a:spLocks noChangeArrowheads="1"/>
              </p:cNvSpPr>
              <p:nvPr/>
            </p:nvSpPr>
            <p:spPr bwMode="auto">
              <a:xfrm>
                <a:off x="1700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Aug.</a:t>
                </a:r>
                <a:endParaRPr lang="en-US"/>
              </a:p>
            </p:txBody>
          </p:sp>
          <p:sp>
            <p:nvSpPr>
              <p:cNvPr id="13373" name="Rectangle 109"/>
              <p:cNvSpPr>
                <a:spLocks noChangeArrowheads="1"/>
              </p:cNvSpPr>
              <p:nvPr/>
            </p:nvSpPr>
            <p:spPr bwMode="auto">
              <a:xfrm>
                <a:off x="1473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July</a:t>
                </a:r>
                <a:endParaRPr lang="en-US"/>
              </a:p>
            </p:txBody>
          </p:sp>
          <p:sp>
            <p:nvSpPr>
              <p:cNvPr id="13374" name="Rectangle 110"/>
              <p:cNvSpPr>
                <a:spLocks noChangeArrowheads="1"/>
              </p:cNvSpPr>
              <p:nvPr/>
            </p:nvSpPr>
            <p:spPr bwMode="auto">
              <a:xfrm>
                <a:off x="1247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June</a:t>
                </a:r>
                <a:endParaRPr lang="en-US"/>
              </a:p>
            </p:txBody>
          </p:sp>
          <p:sp>
            <p:nvSpPr>
              <p:cNvPr id="13375" name="Rectangle 111"/>
              <p:cNvSpPr>
                <a:spLocks noChangeArrowheads="1"/>
              </p:cNvSpPr>
              <p:nvPr/>
            </p:nvSpPr>
            <p:spPr bwMode="auto">
              <a:xfrm>
                <a:off x="1020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May</a:t>
                </a:r>
                <a:endParaRPr lang="en-US"/>
              </a:p>
            </p:txBody>
          </p:sp>
          <p:sp>
            <p:nvSpPr>
              <p:cNvPr id="13376" name="Rectangle 112"/>
              <p:cNvSpPr>
                <a:spLocks noChangeArrowheads="1"/>
              </p:cNvSpPr>
              <p:nvPr/>
            </p:nvSpPr>
            <p:spPr bwMode="auto">
              <a:xfrm>
                <a:off x="793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April</a:t>
                </a:r>
                <a:endParaRPr lang="en-US"/>
              </a:p>
            </p:txBody>
          </p:sp>
          <p:sp>
            <p:nvSpPr>
              <p:cNvPr id="13377" name="Rectangle 113"/>
              <p:cNvSpPr>
                <a:spLocks noChangeArrowheads="1"/>
              </p:cNvSpPr>
              <p:nvPr/>
            </p:nvSpPr>
            <p:spPr bwMode="auto">
              <a:xfrm>
                <a:off x="567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Mar.</a:t>
                </a:r>
                <a:endParaRPr lang="en-US"/>
              </a:p>
            </p:txBody>
          </p:sp>
          <p:sp>
            <p:nvSpPr>
              <p:cNvPr id="13378" name="Rectangle 114"/>
              <p:cNvSpPr>
                <a:spLocks noChangeArrowheads="1"/>
              </p:cNvSpPr>
              <p:nvPr/>
            </p:nvSpPr>
            <p:spPr bwMode="auto">
              <a:xfrm>
                <a:off x="2607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Dec.</a:t>
                </a:r>
                <a:endParaRPr lang="en-US"/>
              </a:p>
            </p:txBody>
          </p:sp>
          <p:sp>
            <p:nvSpPr>
              <p:cNvPr id="13379" name="Rectangle 115"/>
              <p:cNvSpPr>
                <a:spLocks noChangeArrowheads="1"/>
              </p:cNvSpPr>
              <p:nvPr/>
            </p:nvSpPr>
            <p:spPr bwMode="auto">
              <a:xfrm>
                <a:off x="2380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Nov.</a:t>
                </a:r>
                <a:endParaRPr lang="en-US"/>
              </a:p>
            </p:txBody>
          </p:sp>
          <p:sp>
            <p:nvSpPr>
              <p:cNvPr id="13380" name="Rectangle 116"/>
              <p:cNvSpPr>
                <a:spLocks noChangeArrowheads="1"/>
              </p:cNvSpPr>
              <p:nvPr/>
            </p:nvSpPr>
            <p:spPr bwMode="auto">
              <a:xfrm>
                <a:off x="2154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Octo.</a:t>
                </a:r>
                <a:endParaRPr lang="en-US"/>
              </a:p>
            </p:txBody>
          </p:sp>
          <p:sp>
            <p:nvSpPr>
              <p:cNvPr id="13381" name="Rectangle 117"/>
              <p:cNvSpPr>
                <a:spLocks noChangeArrowheads="1"/>
              </p:cNvSpPr>
              <p:nvPr/>
            </p:nvSpPr>
            <p:spPr bwMode="auto">
              <a:xfrm>
                <a:off x="1927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Sept.</a:t>
                </a:r>
                <a:endParaRPr lang="en-US"/>
              </a:p>
            </p:txBody>
          </p:sp>
          <p:sp>
            <p:nvSpPr>
              <p:cNvPr id="13382" name="Rectangle 118"/>
              <p:cNvSpPr>
                <a:spLocks noChangeArrowheads="1"/>
              </p:cNvSpPr>
              <p:nvPr/>
            </p:nvSpPr>
            <p:spPr bwMode="auto">
              <a:xfrm>
                <a:off x="2834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Jan.</a:t>
                </a:r>
                <a:endParaRPr lang="en-US"/>
              </a:p>
            </p:txBody>
          </p:sp>
          <p:sp>
            <p:nvSpPr>
              <p:cNvPr id="13383" name="Rectangle 119"/>
              <p:cNvSpPr>
                <a:spLocks noChangeArrowheads="1"/>
              </p:cNvSpPr>
              <p:nvPr/>
            </p:nvSpPr>
            <p:spPr bwMode="auto">
              <a:xfrm>
                <a:off x="3061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Fev.</a:t>
                </a:r>
                <a:endParaRPr lang="en-US"/>
              </a:p>
            </p:txBody>
          </p:sp>
          <p:sp>
            <p:nvSpPr>
              <p:cNvPr id="13384" name="Line 120"/>
              <p:cNvSpPr>
                <a:spLocks noChangeAspect="1" noChangeShapeType="1"/>
              </p:cNvSpPr>
              <p:nvPr/>
            </p:nvSpPr>
            <p:spPr bwMode="auto">
              <a:xfrm>
                <a:off x="567" y="1797"/>
                <a:ext cx="2721" cy="3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85" name="Line 121"/>
              <p:cNvSpPr>
                <a:spLocks noChangeShapeType="1"/>
              </p:cNvSpPr>
              <p:nvPr/>
            </p:nvSpPr>
            <p:spPr bwMode="auto">
              <a:xfrm>
                <a:off x="793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86" name="Line 122"/>
              <p:cNvSpPr>
                <a:spLocks noChangeShapeType="1"/>
              </p:cNvSpPr>
              <p:nvPr/>
            </p:nvSpPr>
            <p:spPr bwMode="auto">
              <a:xfrm>
                <a:off x="1020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87" name="Line 123"/>
              <p:cNvSpPr>
                <a:spLocks noChangeShapeType="1"/>
              </p:cNvSpPr>
              <p:nvPr/>
            </p:nvSpPr>
            <p:spPr bwMode="auto">
              <a:xfrm>
                <a:off x="1247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88" name="Line 124"/>
              <p:cNvSpPr>
                <a:spLocks noChangeShapeType="1"/>
              </p:cNvSpPr>
              <p:nvPr/>
            </p:nvSpPr>
            <p:spPr bwMode="auto">
              <a:xfrm>
                <a:off x="1474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89" name="Line 125"/>
              <p:cNvSpPr>
                <a:spLocks noChangeShapeType="1"/>
              </p:cNvSpPr>
              <p:nvPr/>
            </p:nvSpPr>
            <p:spPr bwMode="auto">
              <a:xfrm>
                <a:off x="1701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90" name="Line 126"/>
              <p:cNvSpPr>
                <a:spLocks noChangeShapeType="1"/>
              </p:cNvSpPr>
              <p:nvPr/>
            </p:nvSpPr>
            <p:spPr bwMode="auto">
              <a:xfrm>
                <a:off x="1927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91" name="Line 127"/>
              <p:cNvSpPr>
                <a:spLocks noChangeShapeType="1"/>
              </p:cNvSpPr>
              <p:nvPr/>
            </p:nvSpPr>
            <p:spPr bwMode="auto">
              <a:xfrm>
                <a:off x="2154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92" name="Line 128"/>
              <p:cNvSpPr>
                <a:spLocks noChangeShapeType="1"/>
              </p:cNvSpPr>
              <p:nvPr/>
            </p:nvSpPr>
            <p:spPr bwMode="auto">
              <a:xfrm>
                <a:off x="2381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93" name="Line 129"/>
              <p:cNvSpPr>
                <a:spLocks noChangeShapeType="1"/>
              </p:cNvSpPr>
              <p:nvPr/>
            </p:nvSpPr>
            <p:spPr bwMode="auto">
              <a:xfrm>
                <a:off x="2608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94" name="Line 130"/>
              <p:cNvSpPr>
                <a:spLocks noChangeShapeType="1"/>
              </p:cNvSpPr>
              <p:nvPr/>
            </p:nvSpPr>
            <p:spPr bwMode="auto">
              <a:xfrm>
                <a:off x="2835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95" name="Line 131"/>
              <p:cNvSpPr>
                <a:spLocks noChangeShapeType="1"/>
              </p:cNvSpPr>
              <p:nvPr/>
            </p:nvSpPr>
            <p:spPr bwMode="auto">
              <a:xfrm>
                <a:off x="3061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96" name="Line 132"/>
              <p:cNvSpPr>
                <a:spLocks noChangeShapeType="1"/>
              </p:cNvSpPr>
              <p:nvPr/>
            </p:nvSpPr>
            <p:spPr bwMode="auto">
              <a:xfrm>
                <a:off x="3288" y="1797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97" name="Line 133"/>
              <p:cNvSpPr>
                <a:spLocks noChangeShapeType="1"/>
              </p:cNvSpPr>
              <p:nvPr/>
            </p:nvSpPr>
            <p:spPr bwMode="auto">
              <a:xfrm>
                <a:off x="567" y="1797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" name="Group 134"/>
            <p:cNvGrpSpPr>
              <a:grpSpLocks noChangeAspect="1"/>
            </p:cNvGrpSpPr>
            <p:nvPr/>
          </p:nvGrpSpPr>
          <p:grpSpPr bwMode="auto">
            <a:xfrm>
              <a:off x="2472" y="1239"/>
              <a:ext cx="332" cy="400"/>
              <a:chOff x="249" y="1117"/>
              <a:chExt cx="771" cy="816"/>
            </a:xfrm>
          </p:grpSpPr>
          <p:sp>
            <p:nvSpPr>
              <p:cNvPr id="13365" name="Line 135"/>
              <p:cNvSpPr>
                <a:spLocks noChangeAspect="1" noChangeShapeType="1"/>
              </p:cNvSpPr>
              <p:nvPr/>
            </p:nvSpPr>
            <p:spPr bwMode="auto">
              <a:xfrm>
                <a:off x="611" y="1117"/>
                <a:ext cx="0" cy="81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66" name="Line 136"/>
              <p:cNvSpPr>
                <a:spLocks noChangeAspect="1" noChangeShapeType="1"/>
              </p:cNvSpPr>
              <p:nvPr/>
            </p:nvSpPr>
            <p:spPr bwMode="auto">
              <a:xfrm>
                <a:off x="249" y="1525"/>
                <a:ext cx="771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67" name="Line 137"/>
              <p:cNvSpPr>
                <a:spLocks noChangeAspect="1" noChangeShapeType="1"/>
              </p:cNvSpPr>
              <p:nvPr/>
            </p:nvSpPr>
            <p:spPr bwMode="auto">
              <a:xfrm>
                <a:off x="340" y="1254"/>
                <a:ext cx="499" cy="498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68" name="Line 138"/>
              <p:cNvSpPr>
                <a:spLocks noChangeAspect="1" noChangeShapeType="1"/>
              </p:cNvSpPr>
              <p:nvPr/>
            </p:nvSpPr>
            <p:spPr bwMode="auto">
              <a:xfrm flipV="1">
                <a:off x="340" y="1299"/>
                <a:ext cx="543" cy="453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69" name="Oval 139"/>
              <p:cNvSpPr>
                <a:spLocks noChangeAspect="1" noChangeArrowheads="1"/>
              </p:cNvSpPr>
              <p:nvPr/>
            </p:nvSpPr>
            <p:spPr bwMode="auto">
              <a:xfrm>
                <a:off x="386" y="1299"/>
                <a:ext cx="453" cy="453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fr-FR"/>
              </a:p>
            </p:txBody>
          </p:sp>
        </p:grpSp>
      </p:grpSp>
      <p:sp>
        <p:nvSpPr>
          <p:cNvPr id="137356" name="Rectangle 140"/>
          <p:cNvSpPr>
            <a:spLocks noChangeArrowheads="1"/>
          </p:cNvSpPr>
          <p:nvPr/>
        </p:nvSpPr>
        <p:spPr bwMode="auto">
          <a:xfrm>
            <a:off x="4787900" y="1101725"/>
            <a:ext cx="4332288" cy="29845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lIns="0" tIns="18000" rIns="0" bIns="0"/>
          <a:lstStyle/>
          <a:p>
            <a:r>
              <a:rPr lang="en-US" sz="1600" b="1" i="1">
                <a:solidFill>
                  <a:schemeClr val="bg1"/>
                </a:solidFill>
              </a:rPr>
              <a:t>Year n+1</a:t>
            </a:r>
            <a:endParaRPr lang="en-US" sz="1600" i="1">
              <a:solidFill>
                <a:schemeClr val="bg1"/>
              </a:solidFill>
            </a:endParaRPr>
          </a:p>
        </p:txBody>
      </p:sp>
      <p:sp>
        <p:nvSpPr>
          <p:cNvPr id="137425" name="Rectangle 209"/>
          <p:cNvSpPr>
            <a:spLocks noChangeArrowheads="1"/>
          </p:cNvSpPr>
          <p:nvPr/>
        </p:nvSpPr>
        <p:spPr bwMode="auto">
          <a:xfrm>
            <a:off x="2051050" y="4305300"/>
            <a:ext cx="1368425" cy="29845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1300" b="1"/>
              <a:t>Maize</a:t>
            </a:r>
            <a:r>
              <a:rPr lang="en-US" sz="1300" b="1">
                <a:solidFill>
                  <a:schemeClr val="bg1"/>
                </a:solidFill>
              </a:rPr>
              <a:t> + </a:t>
            </a:r>
            <a:r>
              <a:rPr lang="en-US" sz="1300" b="1" i="1">
                <a:solidFill>
                  <a:schemeClr val="bg1"/>
                </a:solidFill>
              </a:rPr>
              <a:t>Stylo.</a:t>
            </a:r>
            <a:endParaRPr lang="en-US" sz="1300" i="1">
              <a:solidFill>
                <a:schemeClr val="bg1"/>
              </a:solidFill>
            </a:endParaRPr>
          </a:p>
        </p:txBody>
      </p:sp>
      <p:sp>
        <p:nvSpPr>
          <p:cNvPr id="137427" name="Rectangle 211"/>
          <p:cNvSpPr>
            <a:spLocks noChangeArrowheads="1"/>
          </p:cNvSpPr>
          <p:nvPr/>
        </p:nvSpPr>
        <p:spPr bwMode="auto">
          <a:xfrm>
            <a:off x="3403600" y="4305300"/>
            <a:ext cx="2608263" cy="29845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1300" b="1" i="1">
                <a:solidFill>
                  <a:schemeClr val="bg1"/>
                </a:solidFill>
              </a:rPr>
              <a:t>Stylo.</a:t>
            </a:r>
            <a:endParaRPr lang="en-US" sz="1300" i="1">
              <a:solidFill>
                <a:schemeClr val="bg1"/>
              </a:solidFill>
            </a:endParaRPr>
          </a:p>
        </p:txBody>
      </p:sp>
      <p:sp>
        <p:nvSpPr>
          <p:cNvPr id="137431" name="Rectangle 215"/>
          <p:cNvSpPr>
            <a:spLocks noChangeArrowheads="1"/>
          </p:cNvSpPr>
          <p:nvPr/>
        </p:nvSpPr>
        <p:spPr bwMode="auto">
          <a:xfrm>
            <a:off x="6443663" y="4289425"/>
            <a:ext cx="1368425" cy="29845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1300" b="1"/>
              <a:t>Maize</a:t>
            </a:r>
            <a:r>
              <a:rPr lang="en-US" sz="1300" b="1">
                <a:solidFill>
                  <a:schemeClr val="bg1"/>
                </a:solidFill>
              </a:rPr>
              <a:t> + </a:t>
            </a:r>
            <a:r>
              <a:rPr lang="en-US" sz="1300" b="1" i="1">
                <a:solidFill>
                  <a:schemeClr val="bg1"/>
                </a:solidFill>
              </a:rPr>
              <a:t>Stylo.</a:t>
            </a:r>
            <a:endParaRPr lang="en-US" sz="1300" i="1">
              <a:solidFill>
                <a:schemeClr val="bg1"/>
              </a:solidFill>
            </a:endParaRPr>
          </a:p>
        </p:txBody>
      </p:sp>
      <p:sp>
        <p:nvSpPr>
          <p:cNvPr id="137433" name="Rectangle 217"/>
          <p:cNvSpPr>
            <a:spLocks noChangeArrowheads="1"/>
          </p:cNvSpPr>
          <p:nvPr/>
        </p:nvSpPr>
        <p:spPr bwMode="auto">
          <a:xfrm>
            <a:off x="7812088" y="4289425"/>
            <a:ext cx="1331912" cy="29845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0" tIns="18000" rIns="0" bIns="0"/>
          <a:lstStyle/>
          <a:p>
            <a:r>
              <a:rPr lang="en-US" sz="1300" b="1" i="1">
                <a:solidFill>
                  <a:schemeClr val="bg1"/>
                </a:solidFill>
              </a:rPr>
              <a:t>Stylo.</a:t>
            </a:r>
            <a:endParaRPr lang="en-US" sz="1300" i="1">
              <a:solidFill>
                <a:schemeClr val="bg1"/>
              </a:solidFill>
            </a:endParaRPr>
          </a:p>
        </p:txBody>
      </p:sp>
      <p:sp>
        <p:nvSpPr>
          <p:cNvPr id="137438" name="Rectangle 222"/>
          <p:cNvSpPr>
            <a:spLocks noChangeArrowheads="1"/>
          </p:cNvSpPr>
          <p:nvPr/>
        </p:nvSpPr>
        <p:spPr bwMode="auto">
          <a:xfrm>
            <a:off x="539750" y="4305300"/>
            <a:ext cx="1152525" cy="2889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0" tIns="18000" rIns="0" bIns="0"/>
          <a:lstStyle/>
          <a:p>
            <a:r>
              <a:rPr lang="en-US" sz="1300" b="1" i="1">
                <a:solidFill>
                  <a:schemeClr val="bg1"/>
                </a:solidFill>
              </a:rPr>
              <a:t>Stylo.</a:t>
            </a:r>
            <a:endParaRPr lang="en-US" sz="1300" i="1">
              <a:solidFill>
                <a:schemeClr val="bg1"/>
              </a:solidFill>
            </a:endParaRPr>
          </a:p>
        </p:txBody>
      </p:sp>
      <p:grpSp>
        <p:nvGrpSpPr>
          <p:cNvPr id="14" name="Group 241"/>
          <p:cNvGrpSpPr>
            <a:grpSpLocks/>
          </p:cNvGrpSpPr>
          <p:nvPr/>
        </p:nvGrpSpPr>
        <p:grpSpPr bwMode="auto">
          <a:xfrm>
            <a:off x="971550" y="4000500"/>
            <a:ext cx="8172450" cy="288925"/>
            <a:chOff x="590" y="2976"/>
            <a:chExt cx="5148" cy="182"/>
          </a:xfrm>
        </p:grpSpPr>
        <p:sp>
          <p:nvSpPr>
            <p:cNvPr id="13344" name="Rectangle 242"/>
            <p:cNvSpPr>
              <a:spLocks noChangeArrowheads="1"/>
            </p:cNvSpPr>
            <p:nvPr/>
          </p:nvSpPr>
          <p:spPr bwMode="auto">
            <a:xfrm>
              <a:off x="590" y="2976"/>
              <a:ext cx="5148" cy="18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18000" rIns="0" bIns="0"/>
            <a:lstStyle/>
            <a:p>
              <a:r>
                <a:rPr lang="en-US" sz="1300" b="1">
                  <a:solidFill>
                    <a:schemeClr val="bg1"/>
                  </a:solidFill>
                </a:rPr>
                <a:t>Maize </a:t>
              </a:r>
              <a:r>
                <a:rPr lang="ja-JP" altLang="en-US" sz="1300" b="1">
                  <a:solidFill>
                    <a:schemeClr val="bg1"/>
                  </a:solidFill>
                  <a:ea typeface="ＭＳ Ｐゴシック" pitchFamily="34" charset="-128"/>
                </a:rPr>
                <a:t>“</a:t>
              </a:r>
              <a:r>
                <a:rPr lang="en-US" altLang="ja-JP" sz="1300" b="1">
                  <a:solidFill>
                    <a:schemeClr val="bg1"/>
                  </a:solidFill>
                  <a:ea typeface="ＭＳ Ｐゴシック" pitchFamily="34" charset="-128"/>
                </a:rPr>
                <a:t>mono cropping</a:t>
              </a:r>
              <a:r>
                <a:rPr lang="ja-JP" altLang="en-US" sz="1300" b="1">
                  <a:solidFill>
                    <a:schemeClr val="bg1"/>
                  </a:solidFill>
                  <a:ea typeface="ＭＳ Ｐゴシック" pitchFamily="34" charset="-128"/>
                </a:rPr>
                <a:t>”</a:t>
              </a:r>
              <a:endParaRPr lang="en-US" sz="1300">
                <a:solidFill>
                  <a:schemeClr val="bg1"/>
                </a:solidFill>
              </a:endParaRPr>
            </a:p>
          </p:txBody>
        </p:sp>
        <p:sp>
          <p:nvSpPr>
            <p:cNvPr id="13345" name="AutoShape 243"/>
            <p:cNvSpPr>
              <a:spLocks noChangeArrowheads="1"/>
            </p:cNvSpPr>
            <p:nvPr/>
          </p:nvSpPr>
          <p:spPr bwMode="auto">
            <a:xfrm>
              <a:off x="612" y="2998"/>
              <a:ext cx="318" cy="137"/>
            </a:xfrm>
            <a:prstGeom prst="rightArrow">
              <a:avLst>
                <a:gd name="adj1" fmla="val 50000"/>
                <a:gd name="adj2" fmla="val 58029"/>
              </a:avLst>
            </a:prstGeom>
            <a:gradFill rotWithShape="1">
              <a:gsLst>
                <a:gs pos="0">
                  <a:srgbClr val="00CC00">
                    <a:alpha val="60001"/>
                  </a:srgbClr>
                </a:gs>
                <a:gs pos="100000">
                  <a:srgbClr val="FF00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 sz="1300"/>
            </a:p>
          </p:txBody>
        </p:sp>
      </p:grpSp>
      <p:sp>
        <p:nvSpPr>
          <p:cNvPr id="223" name="Rectangle 27"/>
          <p:cNvSpPr>
            <a:spLocks noChangeArrowheads="1"/>
          </p:cNvSpPr>
          <p:nvPr/>
        </p:nvSpPr>
        <p:spPr bwMode="auto">
          <a:xfrm>
            <a:off x="0" y="285750"/>
            <a:ext cx="91440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/>
          <a:p>
            <a:pPr>
              <a:defRPr/>
            </a:pPr>
            <a:r>
              <a:rPr lang="en-US" sz="2800" b="1" u="none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Proposed CA maize cropping systems:  </a:t>
            </a:r>
            <a:endParaRPr lang="en-US" sz="2400" b="1" u="none" dirty="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5" name="Group 212"/>
          <p:cNvGrpSpPr>
            <a:grpSpLocks/>
          </p:cNvGrpSpPr>
          <p:nvPr/>
        </p:nvGrpSpPr>
        <p:grpSpPr bwMode="auto">
          <a:xfrm>
            <a:off x="-166688" y="2643188"/>
            <a:ext cx="8667751" cy="1208087"/>
            <a:chOff x="-166688" y="2643188"/>
            <a:chExt cx="8667751" cy="1208087"/>
          </a:xfrm>
        </p:grpSpPr>
        <p:sp>
          <p:nvSpPr>
            <p:cNvPr id="13327" name="TextBox 231"/>
            <p:cNvSpPr txBox="1">
              <a:spLocks noChangeArrowheads="1"/>
            </p:cNvSpPr>
            <p:nvPr/>
          </p:nvSpPr>
          <p:spPr bwMode="auto">
            <a:xfrm>
              <a:off x="2857500" y="3143250"/>
              <a:ext cx="1214438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/>
                <a:t>Maize</a:t>
              </a:r>
            </a:p>
            <a:p>
              <a:endParaRPr lang="en-US" sz="2000"/>
            </a:p>
          </p:txBody>
        </p:sp>
        <p:sp>
          <p:nvSpPr>
            <p:cNvPr id="13328" name="TextBox 232"/>
            <p:cNvSpPr txBox="1">
              <a:spLocks noChangeArrowheads="1"/>
            </p:cNvSpPr>
            <p:nvPr/>
          </p:nvSpPr>
          <p:spPr bwMode="auto">
            <a:xfrm>
              <a:off x="7072313" y="3143250"/>
              <a:ext cx="1214437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/>
                <a:t>Maize</a:t>
              </a:r>
            </a:p>
            <a:p>
              <a:endParaRPr lang="en-US" sz="2000"/>
            </a:p>
          </p:txBody>
        </p:sp>
        <p:grpSp>
          <p:nvGrpSpPr>
            <p:cNvPr id="16" name="Group 210"/>
            <p:cNvGrpSpPr>
              <a:grpSpLocks/>
            </p:cNvGrpSpPr>
            <p:nvPr/>
          </p:nvGrpSpPr>
          <p:grpSpPr bwMode="auto">
            <a:xfrm>
              <a:off x="-166688" y="2643188"/>
              <a:ext cx="8667751" cy="1200150"/>
              <a:chOff x="-166688" y="2643188"/>
              <a:chExt cx="8667751" cy="1200150"/>
            </a:xfrm>
          </p:grpSpPr>
          <p:pic>
            <p:nvPicPr>
              <p:cNvPr id="13330" name="Picture 54" descr="j0295770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68288" y="2995613"/>
                <a:ext cx="573087" cy="5508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31" name="Picture 55" descr="j0295770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143125" y="2995613"/>
                <a:ext cx="573088" cy="5508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332" name="Line 56"/>
              <p:cNvSpPr>
                <a:spLocks noChangeShapeType="1"/>
              </p:cNvSpPr>
              <p:nvPr/>
            </p:nvSpPr>
            <p:spPr bwMode="auto">
              <a:xfrm>
                <a:off x="2670175" y="3571875"/>
                <a:ext cx="155416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3" name="Text Box 57"/>
              <p:cNvSpPr txBox="1">
                <a:spLocks noChangeArrowheads="1"/>
              </p:cNvSpPr>
              <p:nvPr/>
            </p:nvSpPr>
            <p:spPr bwMode="auto">
              <a:xfrm rot="1848450">
                <a:off x="1733550" y="2995613"/>
                <a:ext cx="576263" cy="234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10800" rIns="0" bIns="1080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400" b="1">
                    <a:latin typeface="Times New Roman" pitchFamily="18" charset="0"/>
                  </a:rPr>
                  <a:t>disc</a:t>
                </a:r>
              </a:p>
            </p:txBody>
          </p:sp>
          <p:sp>
            <p:nvSpPr>
              <p:cNvPr id="13334" name="Text Box 58"/>
              <p:cNvSpPr txBox="1">
                <a:spLocks noChangeArrowheads="1"/>
              </p:cNvSpPr>
              <p:nvPr/>
            </p:nvSpPr>
            <p:spPr bwMode="auto">
              <a:xfrm rot="1848450">
                <a:off x="-166688" y="3065463"/>
                <a:ext cx="576263" cy="238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10800" rIns="0" bIns="1080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400" b="1">
                    <a:latin typeface="Times New Roman" pitchFamily="18" charset="0"/>
                  </a:rPr>
                  <a:t>disc</a:t>
                </a:r>
              </a:p>
            </p:txBody>
          </p:sp>
          <p:sp>
            <p:nvSpPr>
              <p:cNvPr id="13335" name="Line 63"/>
              <p:cNvSpPr>
                <a:spLocks noChangeShapeType="1"/>
              </p:cNvSpPr>
              <p:nvPr/>
            </p:nvSpPr>
            <p:spPr bwMode="auto">
              <a:xfrm>
                <a:off x="773113" y="3571875"/>
                <a:ext cx="129857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13336" name="Picture 54" descr="j0295770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545013" y="2992438"/>
                <a:ext cx="573087" cy="5508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37" name="Picture 55" descr="j0295770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419850" y="2992438"/>
                <a:ext cx="573088" cy="5508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338" name="Line 56"/>
              <p:cNvSpPr>
                <a:spLocks noChangeShapeType="1"/>
              </p:cNvSpPr>
              <p:nvPr/>
            </p:nvSpPr>
            <p:spPr bwMode="auto">
              <a:xfrm>
                <a:off x="6946900" y="3568700"/>
                <a:ext cx="155416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9" name="Text Box 57"/>
              <p:cNvSpPr txBox="1">
                <a:spLocks noChangeArrowheads="1"/>
              </p:cNvSpPr>
              <p:nvPr/>
            </p:nvSpPr>
            <p:spPr bwMode="auto">
              <a:xfrm rot="1848450">
                <a:off x="6010275" y="2992438"/>
                <a:ext cx="576263" cy="234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10800" rIns="0" bIns="1080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400" b="1">
                    <a:latin typeface="Times New Roman" pitchFamily="18" charset="0"/>
                  </a:rPr>
                  <a:t>disc</a:t>
                </a:r>
              </a:p>
            </p:txBody>
          </p:sp>
          <p:sp>
            <p:nvSpPr>
              <p:cNvPr id="13340" name="Text Box 58"/>
              <p:cNvSpPr txBox="1">
                <a:spLocks noChangeArrowheads="1"/>
              </p:cNvSpPr>
              <p:nvPr/>
            </p:nvSpPr>
            <p:spPr bwMode="auto">
              <a:xfrm rot="1848450">
                <a:off x="4110038" y="3062288"/>
                <a:ext cx="576262" cy="2365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10800" rIns="0" bIns="1080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400" b="1">
                    <a:latin typeface="Times New Roman" pitchFamily="18" charset="0"/>
                  </a:rPr>
                  <a:t>disc</a:t>
                </a:r>
              </a:p>
            </p:txBody>
          </p:sp>
          <p:sp>
            <p:nvSpPr>
              <p:cNvPr id="13341" name="Line 63"/>
              <p:cNvSpPr>
                <a:spLocks noChangeShapeType="1"/>
              </p:cNvSpPr>
              <p:nvPr/>
            </p:nvSpPr>
            <p:spPr bwMode="auto">
              <a:xfrm>
                <a:off x="5049838" y="3568700"/>
                <a:ext cx="129857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42" name="TextBox 230"/>
              <p:cNvSpPr txBox="1">
                <a:spLocks noChangeArrowheads="1"/>
              </p:cNvSpPr>
              <p:nvPr/>
            </p:nvSpPr>
            <p:spPr bwMode="auto">
              <a:xfrm>
                <a:off x="-142875" y="2643188"/>
                <a:ext cx="3143250" cy="1200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/>
                  <a:t>Mungbean</a:t>
                </a:r>
              </a:p>
              <a:p>
                <a:r>
                  <a:rPr lang="en-US"/>
                  <a:t>Sesame</a:t>
                </a:r>
              </a:p>
              <a:p>
                <a:r>
                  <a:rPr lang="en-US"/>
                  <a:t>Maize</a:t>
                </a:r>
              </a:p>
              <a:p>
                <a:endParaRPr lang="en-US"/>
              </a:p>
            </p:txBody>
          </p:sp>
          <p:sp>
            <p:nvSpPr>
              <p:cNvPr id="13343" name="TextBox 233"/>
              <p:cNvSpPr txBox="1">
                <a:spLocks noChangeArrowheads="1"/>
              </p:cNvSpPr>
              <p:nvPr/>
            </p:nvSpPr>
            <p:spPr bwMode="auto">
              <a:xfrm>
                <a:off x="4071938" y="2643188"/>
                <a:ext cx="3143250" cy="1200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/>
                  <a:t>Mungbean</a:t>
                </a:r>
              </a:p>
              <a:p>
                <a:r>
                  <a:rPr lang="en-US"/>
                  <a:t>Sesame</a:t>
                </a:r>
              </a:p>
              <a:p>
                <a:r>
                  <a:rPr lang="en-US"/>
                  <a:t>Maize</a:t>
                </a:r>
              </a:p>
              <a:p>
                <a:endParaRPr lang="en-US"/>
              </a:p>
            </p:txBody>
          </p:sp>
        </p:grpSp>
      </p:grpSp>
      <p:sp>
        <p:nvSpPr>
          <p:cNvPr id="235" name="Flèche vers le bas 2"/>
          <p:cNvSpPr>
            <a:spLocks noChangeArrowheads="1"/>
          </p:cNvSpPr>
          <p:nvPr/>
        </p:nvSpPr>
        <p:spPr bwMode="auto">
          <a:xfrm>
            <a:off x="4241800" y="3643313"/>
            <a:ext cx="36036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sz="13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74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74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74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7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74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7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7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7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7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7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425" grpId="0" animBg="1"/>
      <p:bldP spid="137427" grpId="0" animBg="1"/>
      <p:bldP spid="137431" grpId="0" animBg="1"/>
      <p:bldP spid="137433" grpId="0" animBg="1"/>
      <p:bldP spid="137438" grpId="0" animBg="1"/>
      <p:bldP spid="23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20638"/>
            <a:ext cx="9217026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8"/>
          <p:cNvSpPr>
            <a:spLocks noChangeArrowheads="1"/>
          </p:cNvSpPr>
          <p:nvPr/>
        </p:nvSpPr>
        <p:spPr bwMode="auto">
          <a:xfrm>
            <a:off x="0" y="650875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 sz="1400" b="1">
                <a:latin typeface="Times New Roman" pitchFamily="18" charset="0"/>
              </a:rPr>
              <a:t>Cambodia – Kampong Cham 2011</a:t>
            </a:r>
          </a:p>
        </p:txBody>
      </p:sp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71438" y="220663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82880" bIns="91440" anchor="ctr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en-US" sz="2800" b="1" kern="0" dirty="0" err="1">
                <a:solidFill>
                  <a:schemeClr val="bg1"/>
                </a:solidFill>
                <a:latin typeface="Khmer OS Muol Light" pitchFamily="2" charset="0"/>
                <a:ea typeface="+mj-ea"/>
                <a:cs typeface="Khmer OS Muol Light" pitchFamily="2" charset="0"/>
              </a:rPr>
              <a:t>Stylo</a:t>
            </a:r>
            <a:r>
              <a:rPr lang="en-US" sz="2800" b="1" kern="0" dirty="0">
                <a:solidFill>
                  <a:schemeClr val="bg1"/>
                </a:solidFill>
                <a:latin typeface="Khmer OS Muol Light" pitchFamily="2" charset="0"/>
                <a:ea typeface="+mj-ea"/>
                <a:cs typeface="Khmer OS Muol Light" pitchFamily="2" charset="0"/>
              </a:rPr>
              <a:t> is not suitable for </a:t>
            </a:r>
            <a:r>
              <a:rPr lang="en-US" sz="2800" b="1" kern="0" dirty="0" smtClean="0">
                <a:solidFill>
                  <a:schemeClr val="bg1"/>
                </a:solidFill>
                <a:latin typeface="Khmer OS Muol Light" pitchFamily="2" charset="0"/>
                <a:ea typeface="+mj-ea"/>
                <a:cs typeface="Khmer OS Muol Light" pitchFamily="2" charset="0"/>
              </a:rPr>
              <a:t>Alkaline soil</a:t>
            </a:r>
            <a:r>
              <a:rPr lang="en-US" sz="2800" b="1" kern="0" dirty="0">
                <a:solidFill>
                  <a:schemeClr val="bg1"/>
                </a:solidFill>
                <a:latin typeface="Khmer OS Muol Light" pitchFamily="2" charset="0"/>
                <a:ea typeface="+mj-ea"/>
                <a:cs typeface="Khmer OS Muol Light" pitchFamily="2" charset="0"/>
              </a:rPr>
              <a:t>! </a:t>
            </a:r>
            <a:endParaRPr lang="en-US" sz="2800" b="1" kern="0" dirty="0">
              <a:solidFill>
                <a:schemeClr val="bg1"/>
              </a:solidFill>
              <a:latin typeface="Khmer OS Muol Light" pitchFamily="2" charset="0"/>
              <a:ea typeface="+mj-ea"/>
              <a:cs typeface="Khmer OS Muol Light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455613" y="1101725"/>
            <a:ext cx="4332287" cy="29845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lIns="0" tIns="18000" rIns="0" bIns="0"/>
          <a:lstStyle/>
          <a:p>
            <a:r>
              <a:rPr lang="en-US" sz="1600" b="1" i="1">
                <a:solidFill>
                  <a:schemeClr val="bg1"/>
                </a:solidFill>
              </a:rPr>
              <a:t>Year n</a:t>
            </a:r>
            <a:endParaRPr lang="en-US" sz="1600" i="1">
              <a:solidFill>
                <a:schemeClr val="bg1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68313" y="1400175"/>
            <a:ext cx="4319587" cy="1214438"/>
            <a:chOff x="567" y="1168"/>
            <a:chExt cx="2721" cy="765"/>
          </a:xfrm>
        </p:grpSpPr>
        <p:sp>
          <p:nvSpPr>
            <p:cNvPr id="15506" name="Rectangle 5"/>
            <p:cNvSpPr>
              <a:spLocks noChangeAspect="1" noChangeArrowheads="1"/>
            </p:cNvSpPr>
            <p:nvPr/>
          </p:nvSpPr>
          <p:spPr bwMode="auto">
            <a:xfrm>
              <a:off x="571" y="1168"/>
              <a:ext cx="2713" cy="49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33CCCC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5507" name="Rectangle 6"/>
            <p:cNvSpPr>
              <a:spLocks noChangeAspect="1" noChangeArrowheads="1"/>
            </p:cNvSpPr>
            <p:nvPr/>
          </p:nvSpPr>
          <p:spPr bwMode="auto">
            <a:xfrm>
              <a:off x="2336" y="1667"/>
              <a:ext cx="948" cy="139"/>
            </a:xfrm>
            <a:prstGeom prst="rect">
              <a:avLst/>
            </a:prstGeom>
            <a:gradFill rotWithShape="0">
              <a:gsLst>
                <a:gs pos="0">
                  <a:srgbClr val="FFCC00"/>
                </a:gs>
                <a:gs pos="100000">
                  <a:srgbClr val="33CC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5508" name="Picture 7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20" y="1313"/>
              <a:ext cx="23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509" name="Picture 8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46" y="1291"/>
              <a:ext cx="251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510" name="Picture 9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73" y="1291"/>
              <a:ext cx="251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10"/>
            <p:cNvGrpSpPr>
              <a:grpSpLocks noChangeAspect="1"/>
            </p:cNvGrpSpPr>
            <p:nvPr/>
          </p:nvGrpSpPr>
          <p:grpSpPr bwMode="auto">
            <a:xfrm>
              <a:off x="2936" y="1239"/>
              <a:ext cx="332" cy="400"/>
              <a:chOff x="249" y="1117"/>
              <a:chExt cx="771" cy="816"/>
            </a:xfrm>
          </p:grpSpPr>
          <p:sp>
            <p:nvSpPr>
              <p:cNvPr id="15568" name="Line 11"/>
              <p:cNvSpPr>
                <a:spLocks noChangeAspect="1" noChangeShapeType="1"/>
              </p:cNvSpPr>
              <p:nvPr/>
            </p:nvSpPr>
            <p:spPr bwMode="auto">
              <a:xfrm>
                <a:off x="611" y="1117"/>
                <a:ext cx="0" cy="81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69" name="Line 12"/>
              <p:cNvSpPr>
                <a:spLocks noChangeAspect="1" noChangeShapeType="1"/>
              </p:cNvSpPr>
              <p:nvPr/>
            </p:nvSpPr>
            <p:spPr bwMode="auto">
              <a:xfrm>
                <a:off x="249" y="1525"/>
                <a:ext cx="771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70" name="Line 13"/>
              <p:cNvSpPr>
                <a:spLocks noChangeAspect="1" noChangeShapeType="1"/>
              </p:cNvSpPr>
              <p:nvPr/>
            </p:nvSpPr>
            <p:spPr bwMode="auto">
              <a:xfrm>
                <a:off x="340" y="1254"/>
                <a:ext cx="499" cy="498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71" name="Line 14"/>
              <p:cNvSpPr>
                <a:spLocks noChangeAspect="1" noChangeShapeType="1"/>
              </p:cNvSpPr>
              <p:nvPr/>
            </p:nvSpPr>
            <p:spPr bwMode="auto">
              <a:xfrm flipV="1">
                <a:off x="340" y="1299"/>
                <a:ext cx="543" cy="453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72" name="Oval 15"/>
              <p:cNvSpPr>
                <a:spLocks noChangeAspect="1" noChangeArrowheads="1"/>
              </p:cNvSpPr>
              <p:nvPr/>
            </p:nvSpPr>
            <p:spPr bwMode="auto">
              <a:xfrm>
                <a:off x="386" y="1299"/>
                <a:ext cx="453" cy="453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fr-FR"/>
              </a:p>
            </p:txBody>
          </p:sp>
        </p:grpSp>
        <p:sp>
          <p:nvSpPr>
            <p:cNvPr id="15512" name="Rectangle 16"/>
            <p:cNvSpPr>
              <a:spLocks noChangeAspect="1" noChangeArrowheads="1"/>
            </p:cNvSpPr>
            <p:nvPr/>
          </p:nvSpPr>
          <p:spPr bwMode="auto">
            <a:xfrm>
              <a:off x="814" y="1667"/>
              <a:ext cx="932" cy="139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100000">
                  <a:srgbClr val="33CC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513" name="Rectangle 17"/>
            <p:cNvSpPr>
              <a:spLocks noChangeAspect="1" noChangeArrowheads="1"/>
            </p:cNvSpPr>
            <p:nvPr/>
          </p:nvSpPr>
          <p:spPr bwMode="auto">
            <a:xfrm>
              <a:off x="1746" y="1667"/>
              <a:ext cx="627" cy="139"/>
            </a:xfrm>
            <a:prstGeom prst="rect">
              <a:avLst/>
            </a:prstGeom>
            <a:gradFill rotWithShape="1">
              <a:gsLst>
                <a:gs pos="0">
                  <a:srgbClr val="00182F"/>
                </a:gs>
                <a:gs pos="100000">
                  <a:srgbClr val="003366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514" name="Text Box 18"/>
            <p:cNvSpPr txBox="1">
              <a:spLocks noChangeAspect="1" noChangeArrowheads="1"/>
            </p:cNvSpPr>
            <p:nvPr/>
          </p:nvSpPr>
          <p:spPr bwMode="auto">
            <a:xfrm>
              <a:off x="1810" y="1679"/>
              <a:ext cx="49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 b="1">
                  <a:solidFill>
                    <a:srgbClr val="FFFFFF"/>
                  </a:solidFill>
                </a:rPr>
                <a:t>heavy rains</a:t>
              </a:r>
              <a:endParaRPr lang="en-US" sz="1200"/>
            </a:p>
          </p:txBody>
        </p:sp>
        <p:grpSp>
          <p:nvGrpSpPr>
            <p:cNvPr id="4" name="Group 19"/>
            <p:cNvGrpSpPr>
              <a:grpSpLocks noChangeAspect="1"/>
            </p:cNvGrpSpPr>
            <p:nvPr/>
          </p:nvGrpSpPr>
          <p:grpSpPr bwMode="auto">
            <a:xfrm>
              <a:off x="591" y="1230"/>
              <a:ext cx="344" cy="417"/>
              <a:chOff x="249" y="1117"/>
              <a:chExt cx="771" cy="816"/>
            </a:xfrm>
          </p:grpSpPr>
          <p:sp>
            <p:nvSpPr>
              <p:cNvPr id="15563" name="Line 20"/>
              <p:cNvSpPr>
                <a:spLocks noChangeAspect="1" noChangeShapeType="1"/>
              </p:cNvSpPr>
              <p:nvPr/>
            </p:nvSpPr>
            <p:spPr bwMode="auto">
              <a:xfrm>
                <a:off x="612" y="1117"/>
                <a:ext cx="0" cy="81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64" name="Line 21"/>
              <p:cNvSpPr>
                <a:spLocks noChangeAspect="1" noChangeShapeType="1"/>
              </p:cNvSpPr>
              <p:nvPr/>
            </p:nvSpPr>
            <p:spPr bwMode="auto">
              <a:xfrm>
                <a:off x="249" y="1526"/>
                <a:ext cx="771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65" name="Line 22"/>
              <p:cNvSpPr>
                <a:spLocks noChangeAspect="1" noChangeShapeType="1"/>
              </p:cNvSpPr>
              <p:nvPr/>
            </p:nvSpPr>
            <p:spPr bwMode="auto">
              <a:xfrm>
                <a:off x="341" y="1254"/>
                <a:ext cx="498" cy="499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66" name="Line 23"/>
              <p:cNvSpPr>
                <a:spLocks noChangeAspect="1" noChangeShapeType="1"/>
              </p:cNvSpPr>
              <p:nvPr/>
            </p:nvSpPr>
            <p:spPr bwMode="auto">
              <a:xfrm flipV="1">
                <a:off x="341" y="1297"/>
                <a:ext cx="542" cy="45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67" name="Oval 24"/>
              <p:cNvSpPr>
                <a:spLocks noChangeAspect="1" noChangeArrowheads="1"/>
              </p:cNvSpPr>
              <p:nvPr/>
            </p:nvSpPr>
            <p:spPr bwMode="auto">
              <a:xfrm>
                <a:off x="386" y="1297"/>
                <a:ext cx="453" cy="456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fr-FR"/>
              </a:p>
            </p:txBody>
          </p:sp>
        </p:grpSp>
        <p:sp>
          <p:nvSpPr>
            <p:cNvPr id="15516" name="Rectangle 25"/>
            <p:cNvSpPr>
              <a:spLocks noChangeAspect="1" noChangeArrowheads="1"/>
            </p:cNvSpPr>
            <p:nvPr/>
          </p:nvSpPr>
          <p:spPr bwMode="auto">
            <a:xfrm>
              <a:off x="567" y="1667"/>
              <a:ext cx="316" cy="139"/>
            </a:xfrm>
            <a:prstGeom prst="rect">
              <a:avLst/>
            </a:prstGeom>
            <a:gradFill rotWithShape="0">
              <a:gsLst>
                <a:gs pos="0">
                  <a:srgbClr val="FFCC00"/>
                </a:gs>
                <a:gs pos="100000">
                  <a:srgbClr val="33CC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fr-FR"/>
            </a:p>
          </p:txBody>
        </p:sp>
        <p:sp>
          <p:nvSpPr>
            <p:cNvPr id="15517" name="AutoShape 26"/>
            <p:cNvSpPr>
              <a:spLocks noChangeAspect="1" noChangeArrowheads="1"/>
            </p:cNvSpPr>
            <p:nvPr/>
          </p:nvSpPr>
          <p:spPr bwMode="auto">
            <a:xfrm>
              <a:off x="2154" y="1386"/>
              <a:ext cx="324" cy="106"/>
            </a:xfrm>
            <a:prstGeom prst="leftRightArrow">
              <a:avLst>
                <a:gd name="adj1" fmla="val 50000"/>
                <a:gd name="adj2" fmla="val 61132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33CCCC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15518" name="Picture 27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27" y="1336"/>
              <a:ext cx="179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519" name="Text Box 28"/>
            <p:cNvSpPr txBox="1">
              <a:spLocks noChangeAspect="1" noChangeArrowheads="1"/>
            </p:cNvSpPr>
            <p:nvPr/>
          </p:nvSpPr>
          <p:spPr bwMode="auto">
            <a:xfrm>
              <a:off x="884" y="1679"/>
              <a:ext cx="78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 b="1">
                  <a:solidFill>
                    <a:srgbClr val="FFFFFF"/>
                  </a:solidFill>
                </a:rPr>
                <a:t>"scattered" rains</a:t>
              </a:r>
              <a:endParaRPr lang="en-US" sz="1200"/>
            </a:p>
          </p:txBody>
        </p:sp>
        <p:sp>
          <p:nvSpPr>
            <p:cNvPr id="15520" name="AutoShape 29"/>
            <p:cNvSpPr>
              <a:spLocks noChangeAspect="1" noChangeArrowheads="1"/>
            </p:cNvSpPr>
            <p:nvPr/>
          </p:nvSpPr>
          <p:spPr bwMode="auto">
            <a:xfrm>
              <a:off x="1383" y="1385"/>
              <a:ext cx="324" cy="106"/>
            </a:xfrm>
            <a:prstGeom prst="leftRightArrow">
              <a:avLst>
                <a:gd name="adj1" fmla="val 50000"/>
                <a:gd name="adj2" fmla="val 61132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5" name="Group 30"/>
            <p:cNvGrpSpPr>
              <a:grpSpLocks noChangeAspect="1"/>
            </p:cNvGrpSpPr>
            <p:nvPr/>
          </p:nvGrpSpPr>
          <p:grpSpPr bwMode="auto">
            <a:xfrm>
              <a:off x="1441" y="1308"/>
              <a:ext cx="207" cy="261"/>
              <a:chOff x="249" y="1117"/>
              <a:chExt cx="771" cy="816"/>
            </a:xfrm>
          </p:grpSpPr>
          <p:sp>
            <p:nvSpPr>
              <p:cNvPr id="15558" name="Line 31"/>
              <p:cNvSpPr>
                <a:spLocks noChangeAspect="1" noChangeShapeType="1"/>
              </p:cNvSpPr>
              <p:nvPr/>
            </p:nvSpPr>
            <p:spPr bwMode="auto">
              <a:xfrm>
                <a:off x="610" y="1117"/>
                <a:ext cx="0" cy="81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59" name="Line 32"/>
              <p:cNvSpPr>
                <a:spLocks noChangeAspect="1" noChangeShapeType="1"/>
              </p:cNvSpPr>
              <p:nvPr/>
            </p:nvSpPr>
            <p:spPr bwMode="auto">
              <a:xfrm>
                <a:off x="249" y="1527"/>
                <a:ext cx="771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60" name="Line 33"/>
              <p:cNvSpPr>
                <a:spLocks noChangeAspect="1" noChangeShapeType="1"/>
              </p:cNvSpPr>
              <p:nvPr/>
            </p:nvSpPr>
            <p:spPr bwMode="auto">
              <a:xfrm>
                <a:off x="338" y="1255"/>
                <a:ext cx="499" cy="497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61" name="Line 34"/>
              <p:cNvSpPr>
                <a:spLocks noChangeAspect="1" noChangeShapeType="1"/>
              </p:cNvSpPr>
              <p:nvPr/>
            </p:nvSpPr>
            <p:spPr bwMode="auto">
              <a:xfrm flipV="1">
                <a:off x="338" y="1298"/>
                <a:ext cx="544" cy="453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62" name="Oval 35"/>
              <p:cNvSpPr>
                <a:spLocks noChangeAspect="1" noChangeArrowheads="1"/>
              </p:cNvSpPr>
              <p:nvPr/>
            </p:nvSpPr>
            <p:spPr bwMode="auto">
              <a:xfrm>
                <a:off x="387" y="1298"/>
                <a:ext cx="451" cy="453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fr-FR"/>
              </a:p>
            </p:txBody>
          </p:sp>
        </p:grpSp>
        <p:sp>
          <p:nvSpPr>
            <p:cNvPr id="15522" name="Rectangle 36"/>
            <p:cNvSpPr>
              <a:spLocks noChangeAspect="1" noChangeArrowheads="1"/>
            </p:cNvSpPr>
            <p:nvPr/>
          </p:nvSpPr>
          <p:spPr bwMode="auto">
            <a:xfrm>
              <a:off x="567" y="1183"/>
              <a:ext cx="2721" cy="750"/>
            </a:xfrm>
            <a:prstGeom prst="rect">
              <a:avLst/>
            </a:prstGeom>
            <a:noFill/>
            <a:ln w="57150">
              <a:solidFill>
                <a:srgbClr val="FFCC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6" name="Group 37"/>
            <p:cNvGrpSpPr>
              <a:grpSpLocks/>
            </p:cNvGrpSpPr>
            <p:nvPr/>
          </p:nvGrpSpPr>
          <p:grpSpPr bwMode="auto">
            <a:xfrm>
              <a:off x="567" y="1797"/>
              <a:ext cx="2721" cy="136"/>
              <a:chOff x="567" y="1797"/>
              <a:chExt cx="2721" cy="136"/>
            </a:xfrm>
          </p:grpSpPr>
          <p:sp>
            <p:nvSpPr>
              <p:cNvPr id="15530" name="AutoShape 38"/>
              <p:cNvSpPr>
                <a:spLocks noChangeArrowheads="1"/>
              </p:cNvSpPr>
              <p:nvPr/>
            </p:nvSpPr>
            <p:spPr bwMode="auto">
              <a:xfrm>
                <a:off x="567" y="1809"/>
                <a:ext cx="2711" cy="113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531" name="Line 39"/>
              <p:cNvSpPr>
                <a:spLocks noChangeAspect="1" noChangeShapeType="1"/>
              </p:cNvSpPr>
              <p:nvPr/>
            </p:nvSpPr>
            <p:spPr bwMode="auto">
              <a:xfrm>
                <a:off x="567" y="1930"/>
                <a:ext cx="2721" cy="3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32" name="Rectangle 40"/>
              <p:cNvSpPr>
                <a:spLocks noChangeArrowheads="1"/>
              </p:cNvSpPr>
              <p:nvPr/>
            </p:nvSpPr>
            <p:spPr bwMode="auto">
              <a:xfrm>
                <a:off x="1700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Aug.</a:t>
                </a:r>
                <a:endParaRPr lang="en-US"/>
              </a:p>
            </p:txBody>
          </p:sp>
          <p:sp>
            <p:nvSpPr>
              <p:cNvPr id="15533" name="Rectangle 41"/>
              <p:cNvSpPr>
                <a:spLocks noChangeArrowheads="1"/>
              </p:cNvSpPr>
              <p:nvPr/>
            </p:nvSpPr>
            <p:spPr bwMode="auto">
              <a:xfrm>
                <a:off x="1473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July</a:t>
                </a:r>
                <a:endParaRPr lang="en-US"/>
              </a:p>
            </p:txBody>
          </p:sp>
          <p:sp>
            <p:nvSpPr>
              <p:cNvPr id="15534" name="Rectangle 42"/>
              <p:cNvSpPr>
                <a:spLocks noChangeArrowheads="1"/>
              </p:cNvSpPr>
              <p:nvPr/>
            </p:nvSpPr>
            <p:spPr bwMode="auto">
              <a:xfrm>
                <a:off x="1247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June</a:t>
                </a:r>
                <a:endParaRPr lang="en-US"/>
              </a:p>
            </p:txBody>
          </p:sp>
          <p:sp>
            <p:nvSpPr>
              <p:cNvPr id="15535" name="Rectangle 43"/>
              <p:cNvSpPr>
                <a:spLocks noChangeArrowheads="1"/>
              </p:cNvSpPr>
              <p:nvPr/>
            </p:nvSpPr>
            <p:spPr bwMode="auto">
              <a:xfrm>
                <a:off x="1020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May</a:t>
                </a:r>
                <a:endParaRPr lang="en-US"/>
              </a:p>
            </p:txBody>
          </p:sp>
          <p:sp>
            <p:nvSpPr>
              <p:cNvPr id="15536" name="Rectangle 44"/>
              <p:cNvSpPr>
                <a:spLocks noChangeArrowheads="1"/>
              </p:cNvSpPr>
              <p:nvPr/>
            </p:nvSpPr>
            <p:spPr bwMode="auto">
              <a:xfrm>
                <a:off x="793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April</a:t>
                </a:r>
                <a:endParaRPr lang="en-US"/>
              </a:p>
            </p:txBody>
          </p:sp>
          <p:sp>
            <p:nvSpPr>
              <p:cNvPr id="15537" name="Rectangle 45"/>
              <p:cNvSpPr>
                <a:spLocks noChangeArrowheads="1"/>
              </p:cNvSpPr>
              <p:nvPr/>
            </p:nvSpPr>
            <p:spPr bwMode="auto">
              <a:xfrm>
                <a:off x="567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Mar.</a:t>
                </a:r>
                <a:endParaRPr lang="en-US"/>
              </a:p>
            </p:txBody>
          </p:sp>
          <p:sp>
            <p:nvSpPr>
              <p:cNvPr id="15538" name="Rectangle 46"/>
              <p:cNvSpPr>
                <a:spLocks noChangeArrowheads="1"/>
              </p:cNvSpPr>
              <p:nvPr/>
            </p:nvSpPr>
            <p:spPr bwMode="auto">
              <a:xfrm>
                <a:off x="2607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Dec.</a:t>
                </a:r>
                <a:endParaRPr lang="en-US"/>
              </a:p>
            </p:txBody>
          </p:sp>
          <p:sp>
            <p:nvSpPr>
              <p:cNvPr id="15539" name="Rectangle 47"/>
              <p:cNvSpPr>
                <a:spLocks noChangeArrowheads="1"/>
              </p:cNvSpPr>
              <p:nvPr/>
            </p:nvSpPr>
            <p:spPr bwMode="auto">
              <a:xfrm>
                <a:off x="2380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Nov.</a:t>
                </a:r>
                <a:endParaRPr lang="en-US"/>
              </a:p>
            </p:txBody>
          </p:sp>
          <p:sp>
            <p:nvSpPr>
              <p:cNvPr id="15540" name="Rectangle 48"/>
              <p:cNvSpPr>
                <a:spLocks noChangeArrowheads="1"/>
              </p:cNvSpPr>
              <p:nvPr/>
            </p:nvSpPr>
            <p:spPr bwMode="auto">
              <a:xfrm>
                <a:off x="2154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Octo.</a:t>
                </a:r>
                <a:endParaRPr lang="en-US"/>
              </a:p>
            </p:txBody>
          </p:sp>
          <p:sp>
            <p:nvSpPr>
              <p:cNvPr id="15541" name="Rectangle 49"/>
              <p:cNvSpPr>
                <a:spLocks noChangeArrowheads="1"/>
              </p:cNvSpPr>
              <p:nvPr/>
            </p:nvSpPr>
            <p:spPr bwMode="auto">
              <a:xfrm>
                <a:off x="1927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Sept.</a:t>
                </a:r>
                <a:endParaRPr lang="en-US"/>
              </a:p>
            </p:txBody>
          </p:sp>
          <p:sp>
            <p:nvSpPr>
              <p:cNvPr id="15542" name="Rectangle 50"/>
              <p:cNvSpPr>
                <a:spLocks noChangeArrowheads="1"/>
              </p:cNvSpPr>
              <p:nvPr/>
            </p:nvSpPr>
            <p:spPr bwMode="auto">
              <a:xfrm>
                <a:off x="2834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Jan.</a:t>
                </a:r>
                <a:endParaRPr lang="en-US"/>
              </a:p>
            </p:txBody>
          </p:sp>
          <p:sp>
            <p:nvSpPr>
              <p:cNvPr id="15543" name="Rectangle 51"/>
              <p:cNvSpPr>
                <a:spLocks noChangeArrowheads="1"/>
              </p:cNvSpPr>
              <p:nvPr/>
            </p:nvSpPr>
            <p:spPr bwMode="auto">
              <a:xfrm>
                <a:off x="3061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Fev.</a:t>
                </a:r>
                <a:endParaRPr lang="en-US"/>
              </a:p>
            </p:txBody>
          </p:sp>
          <p:sp>
            <p:nvSpPr>
              <p:cNvPr id="15544" name="Line 52"/>
              <p:cNvSpPr>
                <a:spLocks noChangeAspect="1" noChangeShapeType="1"/>
              </p:cNvSpPr>
              <p:nvPr/>
            </p:nvSpPr>
            <p:spPr bwMode="auto">
              <a:xfrm>
                <a:off x="567" y="1797"/>
                <a:ext cx="2721" cy="3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45" name="Line 53"/>
              <p:cNvSpPr>
                <a:spLocks noChangeShapeType="1"/>
              </p:cNvSpPr>
              <p:nvPr/>
            </p:nvSpPr>
            <p:spPr bwMode="auto">
              <a:xfrm>
                <a:off x="793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46" name="Line 54"/>
              <p:cNvSpPr>
                <a:spLocks noChangeShapeType="1"/>
              </p:cNvSpPr>
              <p:nvPr/>
            </p:nvSpPr>
            <p:spPr bwMode="auto">
              <a:xfrm>
                <a:off x="1020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47" name="Line 55"/>
              <p:cNvSpPr>
                <a:spLocks noChangeShapeType="1"/>
              </p:cNvSpPr>
              <p:nvPr/>
            </p:nvSpPr>
            <p:spPr bwMode="auto">
              <a:xfrm>
                <a:off x="1247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48" name="Line 56"/>
              <p:cNvSpPr>
                <a:spLocks noChangeShapeType="1"/>
              </p:cNvSpPr>
              <p:nvPr/>
            </p:nvSpPr>
            <p:spPr bwMode="auto">
              <a:xfrm>
                <a:off x="1474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49" name="Line 57"/>
              <p:cNvSpPr>
                <a:spLocks noChangeShapeType="1"/>
              </p:cNvSpPr>
              <p:nvPr/>
            </p:nvSpPr>
            <p:spPr bwMode="auto">
              <a:xfrm>
                <a:off x="1701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50" name="Line 58"/>
              <p:cNvSpPr>
                <a:spLocks noChangeShapeType="1"/>
              </p:cNvSpPr>
              <p:nvPr/>
            </p:nvSpPr>
            <p:spPr bwMode="auto">
              <a:xfrm>
                <a:off x="1927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51" name="Line 59"/>
              <p:cNvSpPr>
                <a:spLocks noChangeShapeType="1"/>
              </p:cNvSpPr>
              <p:nvPr/>
            </p:nvSpPr>
            <p:spPr bwMode="auto">
              <a:xfrm>
                <a:off x="2154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52" name="Line 60"/>
              <p:cNvSpPr>
                <a:spLocks noChangeShapeType="1"/>
              </p:cNvSpPr>
              <p:nvPr/>
            </p:nvSpPr>
            <p:spPr bwMode="auto">
              <a:xfrm>
                <a:off x="2381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53" name="Line 61"/>
              <p:cNvSpPr>
                <a:spLocks noChangeShapeType="1"/>
              </p:cNvSpPr>
              <p:nvPr/>
            </p:nvSpPr>
            <p:spPr bwMode="auto">
              <a:xfrm>
                <a:off x="2608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54" name="Line 62"/>
              <p:cNvSpPr>
                <a:spLocks noChangeShapeType="1"/>
              </p:cNvSpPr>
              <p:nvPr/>
            </p:nvSpPr>
            <p:spPr bwMode="auto">
              <a:xfrm>
                <a:off x="2835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55" name="Line 63"/>
              <p:cNvSpPr>
                <a:spLocks noChangeShapeType="1"/>
              </p:cNvSpPr>
              <p:nvPr/>
            </p:nvSpPr>
            <p:spPr bwMode="auto">
              <a:xfrm>
                <a:off x="3061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56" name="Line 64"/>
              <p:cNvSpPr>
                <a:spLocks noChangeShapeType="1"/>
              </p:cNvSpPr>
              <p:nvPr/>
            </p:nvSpPr>
            <p:spPr bwMode="auto">
              <a:xfrm>
                <a:off x="3288" y="1797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57" name="Line 65"/>
              <p:cNvSpPr>
                <a:spLocks noChangeShapeType="1"/>
              </p:cNvSpPr>
              <p:nvPr/>
            </p:nvSpPr>
            <p:spPr bwMode="auto">
              <a:xfrm>
                <a:off x="567" y="1797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66"/>
            <p:cNvGrpSpPr>
              <a:grpSpLocks noChangeAspect="1"/>
            </p:cNvGrpSpPr>
            <p:nvPr/>
          </p:nvGrpSpPr>
          <p:grpSpPr bwMode="auto">
            <a:xfrm>
              <a:off x="2472" y="1239"/>
              <a:ext cx="332" cy="400"/>
              <a:chOff x="249" y="1117"/>
              <a:chExt cx="771" cy="816"/>
            </a:xfrm>
          </p:grpSpPr>
          <p:sp>
            <p:nvSpPr>
              <p:cNvPr id="15525" name="Line 67"/>
              <p:cNvSpPr>
                <a:spLocks noChangeAspect="1" noChangeShapeType="1"/>
              </p:cNvSpPr>
              <p:nvPr/>
            </p:nvSpPr>
            <p:spPr bwMode="auto">
              <a:xfrm>
                <a:off x="611" y="1117"/>
                <a:ext cx="0" cy="81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26" name="Line 68"/>
              <p:cNvSpPr>
                <a:spLocks noChangeAspect="1" noChangeShapeType="1"/>
              </p:cNvSpPr>
              <p:nvPr/>
            </p:nvSpPr>
            <p:spPr bwMode="auto">
              <a:xfrm>
                <a:off x="249" y="1525"/>
                <a:ext cx="771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27" name="Line 69"/>
              <p:cNvSpPr>
                <a:spLocks noChangeAspect="1" noChangeShapeType="1"/>
              </p:cNvSpPr>
              <p:nvPr/>
            </p:nvSpPr>
            <p:spPr bwMode="auto">
              <a:xfrm>
                <a:off x="340" y="1254"/>
                <a:ext cx="499" cy="498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28" name="Line 70"/>
              <p:cNvSpPr>
                <a:spLocks noChangeAspect="1" noChangeShapeType="1"/>
              </p:cNvSpPr>
              <p:nvPr/>
            </p:nvSpPr>
            <p:spPr bwMode="auto">
              <a:xfrm flipV="1">
                <a:off x="340" y="1299"/>
                <a:ext cx="543" cy="453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29" name="Oval 71"/>
              <p:cNvSpPr>
                <a:spLocks noChangeAspect="1" noChangeArrowheads="1"/>
              </p:cNvSpPr>
              <p:nvPr/>
            </p:nvSpPr>
            <p:spPr bwMode="auto">
              <a:xfrm>
                <a:off x="386" y="1299"/>
                <a:ext cx="453" cy="453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fr-FR"/>
              </a:p>
            </p:txBody>
          </p:sp>
        </p:grpSp>
      </p:grpSp>
      <p:grpSp>
        <p:nvGrpSpPr>
          <p:cNvPr id="8" name="Group 72"/>
          <p:cNvGrpSpPr>
            <a:grpSpLocks/>
          </p:cNvGrpSpPr>
          <p:nvPr/>
        </p:nvGrpSpPr>
        <p:grpSpPr bwMode="auto">
          <a:xfrm>
            <a:off x="4789488" y="1400175"/>
            <a:ext cx="4319587" cy="1214438"/>
            <a:chOff x="567" y="1168"/>
            <a:chExt cx="2721" cy="765"/>
          </a:xfrm>
        </p:grpSpPr>
        <p:sp>
          <p:nvSpPr>
            <p:cNvPr id="15439" name="Rectangle 73"/>
            <p:cNvSpPr>
              <a:spLocks noChangeAspect="1" noChangeArrowheads="1"/>
            </p:cNvSpPr>
            <p:nvPr/>
          </p:nvSpPr>
          <p:spPr bwMode="auto">
            <a:xfrm>
              <a:off x="571" y="1168"/>
              <a:ext cx="2713" cy="49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33CCCC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5440" name="Rectangle 74"/>
            <p:cNvSpPr>
              <a:spLocks noChangeAspect="1" noChangeArrowheads="1"/>
            </p:cNvSpPr>
            <p:nvPr/>
          </p:nvSpPr>
          <p:spPr bwMode="auto">
            <a:xfrm>
              <a:off x="2336" y="1667"/>
              <a:ext cx="948" cy="139"/>
            </a:xfrm>
            <a:prstGeom prst="rect">
              <a:avLst/>
            </a:prstGeom>
            <a:gradFill rotWithShape="0">
              <a:gsLst>
                <a:gs pos="0">
                  <a:srgbClr val="FFCC00"/>
                </a:gs>
                <a:gs pos="100000">
                  <a:srgbClr val="33CC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5441" name="Picture 75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20" y="1313"/>
              <a:ext cx="23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442" name="Picture 76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46" y="1291"/>
              <a:ext cx="251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443" name="Picture 77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73" y="1291"/>
              <a:ext cx="251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" name="Group 78"/>
            <p:cNvGrpSpPr>
              <a:grpSpLocks noChangeAspect="1"/>
            </p:cNvGrpSpPr>
            <p:nvPr/>
          </p:nvGrpSpPr>
          <p:grpSpPr bwMode="auto">
            <a:xfrm>
              <a:off x="2936" y="1239"/>
              <a:ext cx="332" cy="400"/>
              <a:chOff x="249" y="1117"/>
              <a:chExt cx="771" cy="816"/>
            </a:xfrm>
          </p:grpSpPr>
          <p:sp>
            <p:nvSpPr>
              <p:cNvPr id="15501" name="Line 79"/>
              <p:cNvSpPr>
                <a:spLocks noChangeAspect="1" noChangeShapeType="1"/>
              </p:cNvSpPr>
              <p:nvPr/>
            </p:nvSpPr>
            <p:spPr bwMode="auto">
              <a:xfrm>
                <a:off x="611" y="1117"/>
                <a:ext cx="0" cy="81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02" name="Line 80"/>
              <p:cNvSpPr>
                <a:spLocks noChangeAspect="1" noChangeShapeType="1"/>
              </p:cNvSpPr>
              <p:nvPr/>
            </p:nvSpPr>
            <p:spPr bwMode="auto">
              <a:xfrm>
                <a:off x="249" y="1525"/>
                <a:ext cx="771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03" name="Line 81"/>
              <p:cNvSpPr>
                <a:spLocks noChangeAspect="1" noChangeShapeType="1"/>
              </p:cNvSpPr>
              <p:nvPr/>
            </p:nvSpPr>
            <p:spPr bwMode="auto">
              <a:xfrm>
                <a:off x="340" y="1254"/>
                <a:ext cx="499" cy="498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04" name="Line 82"/>
              <p:cNvSpPr>
                <a:spLocks noChangeAspect="1" noChangeShapeType="1"/>
              </p:cNvSpPr>
              <p:nvPr/>
            </p:nvSpPr>
            <p:spPr bwMode="auto">
              <a:xfrm flipV="1">
                <a:off x="340" y="1299"/>
                <a:ext cx="543" cy="453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05" name="Oval 83"/>
              <p:cNvSpPr>
                <a:spLocks noChangeAspect="1" noChangeArrowheads="1"/>
              </p:cNvSpPr>
              <p:nvPr/>
            </p:nvSpPr>
            <p:spPr bwMode="auto">
              <a:xfrm>
                <a:off x="386" y="1299"/>
                <a:ext cx="453" cy="453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fr-FR"/>
              </a:p>
            </p:txBody>
          </p:sp>
        </p:grpSp>
        <p:sp>
          <p:nvSpPr>
            <p:cNvPr id="15445" name="Rectangle 84"/>
            <p:cNvSpPr>
              <a:spLocks noChangeAspect="1" noChangeArrowheads="1"/>
            </p:cNvSpPr>
            <p:nvPr/>
          </p:nvSpPr>
          <p:spPr bwMode="auto">
            <a:xfrm>
              <a:off x="814" y="1667"/>
              <a:ext cx="932" cy="139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100000">
                  <a:srgbClr val="33CC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446" name="Rectangle 85"/>
            <p:cNvSpPr>
              <a:spLocks noChangeAspect="1" noChangeArrowheads="1"/>
            </p:cNvSpPr>
            <p:nvPr/>
          </p:nvSpPr>
          <p:spPr bwMode="auto">
            <a:xfrm>
              <a:off x="1746" y="1667"/>
              <a:ext cx="627" cy="139"/>
            </a:xfrm>
            <a:prstGeom prst="rect">
              <a:avLst/>
            </a:prstGeom>
            <a:gradFill rotWithShape="1">
              <a:gsLst>
                <a:gs pos="0">
                  <a:srgbClr val="00182F"/>
                </a:gs>
                <a:gs pos="100000">
                  <a:srgbClr val="003366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447" name="Text Box 86"/>
            <p:cNvSpPr txBox="1">
              <a:spLocks noChangeAspect="1" noChangeArrowheads="1"/>
            </p:cNvSpPr>
            <p:nvPr/>
          </p:nvSpPr>
          <p:spPr bwMode="auto">
            <a:xfrm>
              <a:off x="1810" y="1679"/>
              <a:ext cx="49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 b="1">
                  <a:solidFill>
                    <a:srgbClr val="FFFFFF"/>
                  </a:solidFill>
                </a:rPr>
                <a:t>heavy rains</a:t>
              </a:r>
              <a:endParaRPr lang="en-US" sz="1200"/>
            </a:p>
          </p:txBody>
        </p:sp>
        <p:grpSp>
          <p:nvGrpSpPr>
            <p:cNvPr id="10" name="Group 87"/>
            <p:cNvGrpSpPr>
              <a:grpSpLocks noChangeAspect="1"/>
            </p:cNvGrpSpPr>
            <p:nvPr/>
          </p:nvGrpSpPr>
          <p:grpSpPr bwMode="auto">
            <a:xfrm>
              <a:off x="591" y="1230"/>
              <a:ext cx="344" cy="417"/>
              <a:chOff x="249" y="1117"/>
              <a:chExt cx="771" cy="816"/>
            </a:xfrm>
          </p:grpSpPr>
          <p:sp>
            <p:nvSpPr>
              <p:cNvPr id="15496" name="Line 88"/>
              <p:cNvSpPr>
                <a:spLocks noChangeAspect="1" noChangeShapeType="1"/>
              </p:cNvSpPr>
              <p:nvPr/>
            </p:nvSpPr>
            <p:spPr bwMode="auto">
              <a:xfrm>
                <a:off x="612" y="1117"/>
                <a:ext cx="0" cy="81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97" name="Line 89"/>
              <p:cNvSpPr>
                <a:spLocks noChangeAspect="1" noChangeShapeType="1"/>
              </p:cNvSpPr>
              <p:nvPr/>
            </p:nvSpPr>
            <p:spPr bwMode="auto">
              <a:xfrm>
                <a:off x="249" y="1526"/>
                <a:ext cx="771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98" name="Line 90"/>
              <p:cNvSpPr>
                <a:spLocks noChangeAspect="1" noChangeShapeType="1"/>
              </p:cNvSpPr>
              <p:nvPr/>
            </p:nvSpPr>
            <p:spPr bwMode="auto">
              <a:xfrm>
                <a:off x="341" y="1254"/>
                <a:ext cx="498" cy="499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99" name="Line 91"/>
              <p:cNvSpPr>
                <a:spLocks noChangeAspect="1" noChangeShapeType="1"/>
              </p:cNvSpPr>
              <p:nvPr/>
            </p:nvSpPr>
            <p:spPr bwMode="auto">
              <a:xfrm flipV="1">
                <a:off x="341" y="1297"/>
                <a:ext cx="542" cy="45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00" name="Oval 92"/>
              <p:cNvSpPr>
                <a:spLocks noChangeAspect="1" noChangeArrowheads="1"/>
              </p:cNvSpPr>
              <p:nvPr/>
            </p:nvSpPr>
            <p:spPr bwMode="auto">
              <a:xfrm>
                <a:off x="386" y="1297"/>
                <a:ext cx="453" cy="456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fr-FR"/>
              </a:p>
            </p:txBody>
          </p:sp>
        </p:grpSp>
        <p:sp>
          <p:nvSpPr>
            <p:cNvPr id="15449" name="Rectangle 93"/>
            <p:cNvSpPr>
              <a:spLocks noChangeAspect="1" noChangeArrowheads="1"/>
            </p:cNvSpPr>
            <p:nvPr/>
          </p:nvSpPr>
          <p:spPr bwMode="auto">
            <a:xfrm>
              <a:off x="567" y="1667"/>
              <a:ext cx="316" cy="139"/>
            </a:xfrm>
            <a:prstGeom prst="rect">
              <a:avLst/>
            </a:prstGeom>
            <a:gradFill rotWithShape="0">
              <a:gsLst>
                <a:gs pos="0">
                  <a:srgbClr val="FFCC00"/>
                </a:gs>
                <a:gs pos="100000">
                  <a:srgbClr val="33CC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fr-FR"/>
            </a:p>
          </p:txBody>
        </p:sp>
        <p:sp>
          <p:nvSpPr>
            <p:cNvPr id="15450" name="AutoShape 94"/>
            <p:cNvSpPr>
              <a:spLocks noChangeAspect="1" noChangeArrowheads="1"/>
            </p:cNvSpPr>
            <p:nvPr/>
          </p:nvSpPr>
          <p:spPr bwMode="auto">
            <a:xfrm>
              <a:off x="2154" y="1386"/>
              <a:ext cx="324" cy="106"/>
            </a:xfrm>
            <a:prstGeom prst="leftRightArrow">
              <a:avLst>
                <a:gd name="adj1" fmla="val 50000"/>
                <a:gd name="adj2" fmla="val 61132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33CCCC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15451" name="Picture 95" descr="j029382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27" y="1336"/>
              <a:ext cx="179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52" name="Text Box 96"/>
            <p:cNvSpPr txBox="1">
              <a:spLocks noChangeAspect="1" noChangeArrowheads="1"/>
            </p:cNvSpPr>
            <p:nvPr/>
          </p:nvSpPr>
          <p:spPr bwMode="auto">
            <a:xfrm>
              <a:off x="884" y="1679"/>
              <a:ext cx="78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 b="1">
                  <a:solidFill>
                    <a:srgbClr val="FFFFFF"/>
                  </a:solidFill>
                </a:rPr>
                <a:t>"scattered" rains</a:t>
              </a:r>
              <a:endParaRPr lang="en-US" sz="1200"/>
            </a:p>
          </p:txBody>
        </p:sp>
        <p:sp>
          <p:nvSpPr>
            <p:cNvPr id="15453" name="AutoShape 97"/>
            <p:cNvSpPr>
              <a:spLocks noChangeAspect="1" noChangeArrowheads="1"/>
            </p:cNvSpPr>
            <p:nvPr/>
          </p:nvSpPr>
          <p:spPr bwMode="auto">
            <a:xfrm>
              <a:off x="1383" y="1385"/>
              <a:ext cx="324" cy="106"/>
            </a:xfrm>
            <a:prstGeom prst="leftRightArrow">
              <a:avLst>
                <a:gd name="adj1" fmla="val 50000"/>
                <a:gd name="adj2" fmla="val 61132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11" name="Group 98"/>
            <p:cNvGrpSpPr>
              <a:grpSpLocks noChangeAspect="1"/>
            </p:cNvGrpSpPr>
            <p:nvPr/>
          </p:nvGrpSpPr>
          <p:grpSpPr bwMode="auto">
            <a:xfrm>
              <a:off x="1441" y="1308"/>
              <a:ext cx="207" cy="261"/>
              <a:chOff x="249" y="1117"/>
              <a:chExt cx="771" cy="816"/>
            </a:xfrm>
          </p:grpSpPr>
          <p:sp>
            <p:nvSpPr>
              <p:cNvPr id="15491" name="Line 99"/>
              <p:cNvSpPr>
                <a:spLocks noChangeAspect="1" noChangeShapeType="1"/>
              </p:cNvSpPr>
              <p:nvPr/>
            </p:nvSpPr>
            <p:spPr bwMode="auto">
              <a:xfrm>
                <a:off x="610" y="1117"/>
                <a:ext cx="0" cy="81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92" name="Line 100"/>
              <p:cNvSpPr>
                <a:spLocks noChangeAspect="1" noChangeShapeType="1"/>
              </p:cNvSpPr>
              <p:nvPr/>
            </p:nvSpPr>
            <p:spPr bwMode="auto">
              <a:xfrm>
                <a:off x="249" y="1527"/>
                <a:ext cx="771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93" name="Line 101"/>
              <p:cNvSpPr>
                <a:spLocks noChangeAspect="1" noChangeShapeType="1"/>
              </p:cNvSpPr>
              <p:nvPr/>
            </p:nvSpPr>
            <p:spPr bwMode="auto">
              <a:xfrm>
                <a:off x="338" y="1255"/>
                <a:ext cx="499" cy="497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94" name="Line 102"/>
              <p:cNvSpPr>
                <a:spLocks noChangeAspect="1" noChangeShapeType="1"/>
              </p:cNvSpPr>
              <p:nvPr/>
            </p:nvSpPr>
            <p:spPr bwMode="auto">
              <a:xfrm flipV="1">
                <a:off x="338" y="1298"/>
                <a:ext cx="544" cy="453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95" name="Oval 103"/>
              <p:cNvSpPr>
                <a:spLocks noChangeAspect="1" noChangeArrowheads="1"/>
              </p:cNvSpPr>
              <p:nvPr/>
            </p:nvSpPr>
            <p:spPr bwMode="auto">
              <a:xfrm>
                <a:off x="387" y="1298"/>
                <a:ext cx="451" cy="453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fr-FR"/>
              </a:p>
            </p:txBody>
          </p:sp>
        </p:grpSp>
        <p:sp>
          <p:nvSpPr>
            <p:cNvPr id="15455" name="Rectangle 104"/>
            <p:cNvSpPr>
              <a:spLocks noChangeAspect="1" noChangeArrowheads="1"/>
            </p:cNvSpPr>
            <p:nvPr/>
          </p:nvSpPr>
          <p:spPr bwMode="auto">
            <a:xfrm>
              <a:off x="567" y="1183"/>
              <a:ext cx="2721" cy="750"/>
            </a:xfrm>
            <a:prstGeom prst="rect">
              <a:avLst/>
            </a:prstGeom>
            <a:noFill/>
            <a:ln w="57150">
              <a:solidFill>
                <a:srgbClr val="FFCC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12" name="Group 105"/>
            <p:cNvGrpSpPr>
              <a:grpSpLocks/>
            </p:cNvGrpSpPr>
            <p:nvPr/>
          </p:nvGrpSpPr>
          <p:grpSpPr bwMode="auto">
            <a:xfrm>
              <a:off x="567" y="1797"/>
              <a:ext cx="2721" cy="136"/>
              <a:chOff x="567" y="1797"/>
              <a:chExt cx="2721" cy="136"/>
            </a:xfrm>
          </p:grpSpPr>
          <p:sp>
            <p:nvSpPr>
              <p:cNvPr id="15463" name="AutoShape 106"/>
              <p:cNvSpPr>
                <a:spLocks noChangeArrowheads="1"/>
              </p:cNvSpPr>
              <p:nvPr/>
            </p:nvSpPr>
            <p:spPr bwMode="auto">
              <a:xfrm>
                <a:off x="567" y="1809"/>
                <a:ext cx="2711" cy="113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464" name="Line 107"/>
              <p:cNvSpPr>
                <a:spLocks noChangeAspect="1" noChangeShapeType="1"/>
              </p:cNvSpPr>
              <p:nvPr/>
            </p:nvSpPr>
            <p:spPr bwMode="auto">
              <a:xfrm>
                <a:off x="567" y="1930"/>
                <a:ext cx="2721" cy="3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65" name="Rectangle 108"/>
              <p:cNvSpPr>
                <a:spLocks noChangeArrowheads="1"/>
              </p:cNvSpPr>
              <p:nvPr/>
            </p:nvSpPr>
            <p:spPr bwMode="auto">
              <a:xfrm>
                <a:off x="1700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Aug.</a:t>
                </a:r>
                <a:endParaRPr lang="en-US"/>
              </a:p>
            </p:txBody>
          </p:sp>
          <p:sp>
            <p:nvSpPr>
              <p:cNvPr id="15466" name="Rectangle 109"/>
              <p:cNvSpPr>
                <a:spLocks noChangeArrowheads="1"/>
              </p:cNvSpPr>
              <p:nvPr/>
            </p:nvSpPr>
            <p:spPr bwMode="auto">
              <a:xfrm>
                <a:off x="1473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July</a:t>
                </a:r>
                <a:endParaRPr lang="en-US"/>
              </a:p>
            </p:txBody>
          </p:sp>
          <p:sp>
            <p:nvSpPr>
              <p:cNvPr id="15467" name="Rectangle 110"/>
              <p:cNvSpPr>
                <a:spLocks noChangeArrowheads="1"/>
              </p:cNvSpPr>
              <p:nvPr/>
            </p:nvSpPr>
            <p:spPr bwMode="auto">
              <a:xfrm>
                <a:off x="1247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June</a:t>
                </a:r>
                <a:endParaRPr lang="en-US"/>
              </a:p>
            </p:txBody>
          </p:sp>
          <p:sp>
            <p:nvSpPr>
              <p:cNvPr id="15468" name="Rectangle 111"/>
              <p:cNvSpPr>
                <a:spLocks noChangeArrowheads="1"/>
              </p:cNvSpPr>
              <p:nvPr/>
            </p:nvSpPr>
            <p:spPr bwMode="auto">
              <a:xfrm>
                <a:off x="1020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May</a:t>
                </a:r>
                <a:endParaRPr lang="en-US"/>
              </a:p>
            </p:txBody>
          </p:sp>
          <p:sp>
            <p:nvSpPr>
              <p:cNvPr id="15469" name="Rectangle 112"/>
              <p:cNvSpPr>
                <a:spLocks noChangeArrowheads="1"/>
              </p:cNvSpPr>
              <p:nvPr/>
            </p:nvSpPr>
            <p:spPr bwMode="auto">
              <a:xfrm>
                <a:off x="793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April</a:t>
                </a:r>
                <a:endParaRPr lang="en-US"/>
              </a:p>
            </p:txBody>
          </p:sp>
          <p:sp>
            <p:nvSpPr>
              <p:cNvPr id="15470" name="Rectangle 113"/>
              <p:cNvSpPr>
                <a:spLocks noChangeArrowheads="1"/>
              </p:cNvSpPr>
              <p:nvPr/>
            </p:nvSpPr>
            <p:spPr bwMode="auto">
              <a:xfrm>
                <a:off x="567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Mar.</a:t>
                </a:r>
                <a:endParaRPr lang="en-US"/>
              </a:p>
            </p:txBody>
          </p:sp>
          <p:sp>
            <p:nvSpPr>
              <p:cNvPr id="15471" name="Rectangle 114"/>
              <p:cNvSpPr>
                <a:spLocks noChangeArrowheads="1"/>
              </p:cNvSpPr>
              <p:nvPr/>
            </p:nvSpPr>
            <p:spPr bwMode="auto">
              <a:xfrm>
                <a:off x="2607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Dec.</a:t>
                </a:r>
                <a:endParaRPr lang="en-US"/>
              </a:p>
            </p:txBody>
          </p:sp>
          <p:sp>
            <p:nvSpPr>
              <p:cNvPr id="15472" name="Rectangle 115"/>
              <p:cNvSpPr>
                <a:spLocks noChangeArrowheads="1"/>
              </p:cNvSpPr>
              <p:nvPr/>
            </p:nvSpPr>
            <p:spPr bwMode="auto">
              <a:xfrm>
                <a:off x="2380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Nov.</a:t>
                </a:r>
                <a:endParaRPr lang="en-US"/>
              </a:p>
            </p:txBody>
          </p:sp>
          <p:sp>
            <p:nvSpPr>
              <p:cNvPr id="15473" name="Rectangle 116"/>
              <p:cNvSpPr>
                <a:spLocks noChangeArrowheads="1"/>
              </p:cNvSpPr>
              <p:nvPr/>
            </p:nvSpPr>
            <p:spPr bwMode="auto">
              <a:xfrm>
                <a:off x="2154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Octo.</a:t>
                </a:r>
                <a:endParaRPr lang="en-US"/>
              </a:p>
            </p:txBody>
          </p:sp>
          <p:sp>
            <p:nvSpPr>
              <p:cNvPr id="15474" name="Rectangle 117"/>
              <p:cNvSpPr>
                <a:spLocks noChangeArrowheads="1"/>
              </p:cNvSpPr>
              <p:nvPr/>
            </p:nvSpPr>
            <p:spPr bwMode="auto">
              <a:xfrm>
                <a:off x="1927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Sept.</a:t>
                </a:r>
                <a:endParaRPr lang="en-US"/>
              </a:p>
            </p:txBody>
          </p:sp>
          <p:sp>
            <p:nvSpPr>
              <p:cNvPr id="15475" name="Rectangle 118"/>
              <p:cNvSpPr>
                <a:spLocks noChangeArrowheads="1"/>
              </p:cNvSpPr>
              <p:nvPr/>
            </p:nvSpPr>
            <p:spPr bwMode="auto">
              <a:xfrm>
                <a:off x="2834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Jan.</a:t>
                </a:r>
                <a:endParaRPr lang="en-US"/>
              </a:p>
            </p:txBody>
          </p:sp>
          <p:sp>
            <p:nvSpPr>
              <p:cNvPr id="15476" name="Rectangle 119"/>
              <p:cNvSpPr>
                <a:spLocks noChangeArrowheads="1"/>
              </p:cNvSpPr>
              <p:nvPr/>
            </p:nvSpPr>
            <p:spPr bwMode="auto">
              <a:xfrm>
                <a:off x="3061" y="1824"/>
                <a:ext cx="20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r>
                  <a:rPr lang="en-US" sz="1000">
                    <a:solidFill>
                      <a:srgbClr val="FFFFFF"/>
                    </a:solidFill>
                  </a:rPr>
                  <a:t>Fev.</a:t>
                </a:r>
                <a:endParaRPr lang="en-US"/>
              </a:p>
            </p:txBody>
          </p:sp>
          <p:sp>
            <p:nvSpPr>
              <p:cNvPr id="15477" name="Line 120"/>
              <p:cNvSpPr>
                <a:spLocks noChangeAspect="1" noChangeShapeType="1"/>
              </p:cNvSpPr>
              <p:nvPr/>
            </p:nvSpPr>
            <p:spPr bwMode="auto">
              <a:xfrm>
                <a:off x="567" y="1797"/>
                <a:ext cx="2721" cy="3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78" name="Line 121"/>
              <p:cNvSpPr>
                <a:spLocks noChangeShapeType="1"/>
              </p:cNvSpPr>
              <p:nvPr/>
            </p:nvSpPr>
            <p:spPr bwMode="auto">
              <a:xfrm>
                <a:off x="793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79" name="Line 122"/>
              <p:cNvSpPr>
                <a:spLocks noChangeShapeType="1"/>
              </p:cNvSpPr>
              <p:nvPr/>
            </p:nvSpPr>
            <p:spPr bwMode="auto">
              <a:xfrm>
                <a:off x="1020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80" name="Line 123"/>
              <p:cNvSpPr>
                <a:spLocks noChangeShapeType="1"/>
              </p:cNvSpPr>
              <p:nvPr/>
            </p:nvSpPr>
            <p:spPr bwMode="auto">
              <a:xfrm>
                <a:off x="1247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81" name="Line 124"/>
              <p:cNvSpPr>
                <a:spLocks noChangeShapeType="1"/>
              </p:cNvSpPr>
              <p:nvPr/>
            </p:nvSpPr>
            <p:spPr bwMode="auto">
              <a:xfrm>
                <a:off x="1474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82" name="Line 125"/>
              <p:cNvSpPr>
                <a:spLocks noChangeShapeType="1"/>
              </p:cNvSpPr>
              <p:nvPr/>
            </p:nvSpPr>
            <p:spPr bwMode="auto">
              <a:xfrm>
                <a:off x="1701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83" name="Line 126"/>
              <p:cNvSpPr>
                <a:spLocks noChangeShapeType="1"/>
              </p:cNvSpPr>
              <p:nvPr/>
            </p:nvSpPr>
            <p:spPr bwMode="auto">
              <a:xfrm>
                <a:off x="1927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84" name="Line 127"/>
              <p:cNvSpPr>
                <a:spLocks noChangeShapeType="1"/>
              </p:cNvSpPr>
              <p:nvPr/>
            </p:nvSpPr>
            <p:spPr bwMode="auto">
              <a:xfrm>
                <a:off x="2154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85" name="Line 128"/>
              <p:cNvSpPr>
                <a:spLocks noChangeShapeType="1"/>
              </p:cNvSpPr>
              <p:nvPr/>
            </p:nvSpPr>
            <p:spPr bwMode="auto">
              <a:xfrm>
                <a:off x="2381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86" name="Line 129"/>
              <p:cNvSpPr>
                <a:spLocks noChangeShapeType="1"/>
              </p:cNvSpPr>
              <p:nvPr/>
            </p:nvSpPr>
            <p:spPr bwMode="auto">
              <a:xfrm>
                <a:off x="2608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87" name="Line 130"/>
              <p:cNvSpPr>
                <a:spLocks noChangeShapeType="1"/>
              </p:cNvSpPr>
              <p:nvPr/>
            </p:nvSpPr>
            <p:spPr bwMode="auto">
              <a:xfrm>
                <a:off x="2835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88" name="Line 131"/>
              <p:cNvSpPr>
                <a:spLocks noChangeShapeType="1"/>
              </p:cNvSpPr>
              <p:nvPr/>
            </p:nvSpPr>
            <p:spPr bwMode="auto">
              <a:xfrm>
                <a:off x="3061" y="1797"/>
                <a:ext cx="0" cy="136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89" name="Line 132"/>
              <p:cNvSpPr>
                <a:spLocks noChangeShapeType="1"/>
              </p:cNvSpPr>
              <p:nvPr/>
            </p:nvSpPr>
            <p:spPr bwMode="auto">
              <a:xfrm>
                <a:off x="3288" y="1797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90" name="Line 133"/>
              <p:cNvSpPr>
                <a:spLocks noChangeShapeType="1"/>
              </p:cNvSpPr>
              <p:nvPr/>
            </p:nvSpPr>
            <p:spPr bwMode="auto">
              <a:xfrm>
                <a:off x="567" y="1797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" name="Group 134"/>
            <p:cNvGrpSpPr>
              <a:grpSpLocks noChangeAspect="1"/>
            </p:cNvGrpSpPr>
            <p:nvPr/>
          </p:nvGrpSpPr>
          <p:grpSpPr bwMode="auto">
            <a:xfrm>
              <a:off x="2472" y="1239"/>
              <a:ext cx="332" cy="400"/>
              <a:chOff x="249" y="1117"/>
              <a:chExt cx="771" cy="816"/>
            </a:xfrm>
          </p:grpSpPr>
          <p:sp>
            <p:nvSpPr>
              <p:cNvPr id="15458" name="Line 135"/>
              <p:cNvSpPr>
                <a:spLocks noChangeAspect="1" noChangeShapeType="1"/>
              </p:cNvSpPr>
              <p:nvPr/>
            </p:nvSpPr>
            <p:spPr bwMode="auto">
              <a:xfrm>
                <a:off x="611" y="1117"/>
                <a:ext cx="0" cy="81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59" name="Line 136"/>
              <p:cNvSpPr>
                <a:spLocks noChangeAspect="1" noChangeShapeType="1"/>
              </p:cNvSpPr>
              <p:nvPr/>
            </p:nvSpPr>
            <p:spPr bwMode="auto">
              <a:xfrm>
                <a:off x="249" y="1525"/>
                <a:ext cx="771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60" name="Line 137"/>
              <p:cNvSpPr>
                <a:spLocks noChangeAspect="1" noChangeShapeType="1"/>
              </p:cNvSpPr>
              <p:nvPr/>
            </p:nvSpPr>
            <p:spPr bwMode="auto">
              <a:xfrm>
                <a:off x="340" y="1254"/>
                <a:ext cx="499" cy="498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61" name="Line 138"/>
              <p:cNvSpPr>
                <a:spLocks noChangeAspect="1" noChangeShapeType="1"/>
              </p:cNvSpPr>
              <p:nvPr/>
            </p:nvSpPr>
            <p:spPr bwMode="auto">
              <a:xfrm flipV="1">
                <a:off x="340" y="1299"/>
                <a:ext cx="543" cy="453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62" name="Oval 139"/>
              <p:cNvSpPr>
                <a:spLocks noChangeAspect="1" noChangeArrowheads="1"/>
              </p:cNvSpPr>
              <p:nvPr/>
            </p:nvSpPr>
            <p:spPr bwMode="auto">
              <a:xfrm>
                <a:off x="386" y="1299"/>
                <a:ext cx="453" cy="453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fr-FR"/>
              </a:p>
            </p:txBody>
          </p:sp>
        </p:grpSp>
      </p:grpSp>
      <p:sp>
        <p:nvSpPr>
          <p:cNvPr id="15365" name="Rectangle 140"/>
          <p:cNvSpPr>
            <a:spLocks noChangeArrowheads="1"/>
          </p:cNvSpPr>
          <p:nvPr/>
        </p:nvSpPr>
        <p:spPr bwMode="auto">
          <a:xfrm>
            <a:off x="4787900" y="1101725"/>
            <a:ext cx="4332288" cy="29845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lIns="0" tIns="18000" rIns="0" bIns="0"/>
          <a:lstStyle/>
          <a:p>
            <a:r>
              <a:rPr lang="en-US" sz="1600" b="1" i="1">
                <a:solidFill>
                  <a:schemeClr val="bg1"/>
                </a:solidFill>
              </a:rPr>
              <a:t>Year n+1</a:t>
            </a:r>
            <a:endParaRPr lang="en-US" sz="1600" i="1">
              <a:solidFill>
                <a:schemeClr val="bg1"/>
              </a:solidFill>
            </a:endParaRPr>
          </a:p>
        </p:txBody>
      </p:sp>
      <p:sp>
        <p:nvSpPr>
          <p:cNvPr id="15366" name="Rectangle 209"/>
          <p:cNvSpPr>
            <a:spLocks noChangeArrowheads="1"/>
          </p:cNvSpPr>
          <p:nvPr/>
        </p:nvSpPr>
        <p:spPr bwMode="auto">
          <a:xfrm>
            <a:off x="2051050" y="4305300"/>
            <a:ext cx="1368425" cy="29845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1300" b="1"/>
              <a:t>Maize</a:t>
            </a:r>
            <a:r>
              <a:rPr lang="en-US" sz="1300" b="1">
                <a:solidFill>
                  <a:schemeClr val="bg1"/>
                </a:solidFill>
              </a:rPr>
              <a:t> + </a:t>
            </a:r>
            <a:r>
              <a:rPr lang="en-US" sz="1300" b="1" i="1">
                <a:solidFill>
                  <a:schemeClr val="bg1"/>
                </a:solidFill>
              </a:rPr>
              <a:t>Stylo.</a:t>
            </a:r>
            <a:endParaRPr lang="en-US" sz="1300" i="1">
              <a:solidFill>
                <a:schemeClr val="bg1"/>
              </a:solidFill>
            </a:endParaRPr>
          </a:p>
        </p:txBody>
      </p:sp>
      <p:sp>
        <p:nvSpPr>
          <p:cNvPr id="15367" name="Line 210"/>
          <p:cNvSpPr>
            <a:spLocks noChangeShapeType="1"/>
          </p:cNvSpPr>
          <p:nvPr/>
        </p:nvSpPr>
        <p:spPr bwMode="auto">
          <a:xfrm>
            <a:off x="2055813" y="4649788"/>
            <a:ext cx="1352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5368" name="Rectangle 211"/>
          <p:cNvSpPr>
            <a:spLocks noChangeArrowheads="1"/>
          </p:cNvSpPr>
          <p:nvPr/>
        </p:nvSpPr>
        <p:spPr bwMode="auto">
          <a:xfrm>
            <a:off x="3403600" y="4305300"/>
            <a:ext cx="2608263" cy="29845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1300" b="1" i="1">
                <a:solidFill>
                  <a:schemeClr val="bg1"/>
                </a:solidFill>
              </a:rPr>
              <a:t>Stylo.</a:t>
            </a:r>
            <a:endParaRPr lang="en-US" sz="1300" i="1">
              <a:solidFill>
                <a:schemeClr val="bg1"/>
              </a:solidFill>
            </a:endParaRPr>
          </a:p>
        </p:txBody>
      </p:sp>
      <p:grpSp>
        <p:nvGrpSpPr>
          <p:cNvPr id="14" name="Group 212"/>
          <p:cNvGrpSpPr>
            <a:grpSpLocks/>
          </p:cNvGrpSpPr>
          <p:nvPr/>
        </p:nvGrpSpPr>
        <p:grpSpPr bwMode="auto">
          <a:xfrm>
            <a:off x="7797800" y="4649788"/>
            <a:ext cx="1346200" cy="71437"/>
            <a:chOff x="7797800" y="5314939"/>
            <a:chExt cx="1346200" cy="71437"/>
          </a:xfrm>
        </p:grpSpPr>
        <p:sp>
          <p:nvSpPr>
            <p:cNvPr id="15437" name="Line 213"/>
            <p:cNvSpPr>
              <a:spLocks noChangeShapeType="1"/>
            </p:cNvSpPr>
            <p:nvPr/>
          </p:nvSpPr>
          <p:spPr bwMode="auto">
            <a:xfrm>
              <a:off x="1247" y="2704"/>
              <a:ext cx="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38" name="Line 214"/>
            <p:cNvSpPr>
              <a:spLocks noChangeShapeType="1"/>
            </p:cNvSpPr>
            <p:nvPr/>
          </p:nvSpPr>
          <p:spPr bwMode="auto">
            <a:xfrm>
              <a:off x="1474" y="2704"/>
              <a:ext cx="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370" name="Rectangle 215"/>
          <p:cNvSpPr>
            <a:spLocks noChangeArrowheads="1"/>
          </p:cNvSpPr>
          <p:nvPr/>
        </p:nvSpPr>
        <p:spPr bwMode="auto">
          <a:xfrm>
            <a:off x="6443663" y="4289425"/>
            <a:ext cx="1368425" cy="29845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1300" b="1"/>
              <a:t>Maize</a:t>
            </a:r>
            <a:r>
              <a:rPr lang="en-US" sz="1300" b="1">
                <a:solidFill>
                  <a:schemeClr val="bg1"/>
                </a:solidFill>
              </a:rPr>
              <a:t> + </a:t>
            </a:r>
            <a:r>
              <a:rPr lang="en-US" sz="1300" b="1" i="1">
                <a:solidFill>
                  <a:schemeClr val="bg1"/>
                </a:solidFill>
              </a:rPr>
              <a:t>Stylo.</a:t>
            </a:r>
            <a:endParaRPr lang="en-US" sz="1300" i="1">
              <a:solidFill>
                <a:schemeClr val="bg1"/>
              </a:solidFill>
            </a:endParaRPr>
          </a:p>
        </p:txBody>
      </p:sp>
      <p:sp>
        <p:nvSpPr>
          <p:cNvPr id="15371" name="Line 216"/>
          <p:cNvSpPr>
            <a:spLocks noChangeShapeType="1"/>
          </p:cNvSpPr>
          <p:nvPr/>
        </p:nvSpPr>
        <p:spPr bwMode="auto">
          <a:xfrm>
            <a:off x="6448425" y="4649788"/>
            <a:ext cx="1363663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2" name="Rectangle 217"/>
          <p:cNvSpPr>
            <a:spLocks noChangeArrowheads="1"/>
          </p:cNvSpPr>
          <p:nvPr/>
        </p:nvSpPr>
        <p:spPr bwMode="auto">
          <a:xfrm>
            <a:off x="7812088" y="4289425"/>
            <a:ext cx="1331912" cy="29845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0" tIns="18000" rIns="0" bIns="0"/>
          <a:lstStyle/>
          <a:p>
            <a:r>
              <a:rPr lang="en-US" sz="1300" b="1" i="1">
                <a:solidFill>
                  <a:schemeClr val="bg1"/>
                </a:solidFill>
              </a:rPr>
              <a:t>Stylo.</a:t>
            </a:r>
            <a:endParaRPr lang="en-US" sz="1300" i="1">
              <a:solidFill>
                <a:schemeClr val="bg1"/>
              </a:solidFill>
            </a:endParaRPr>
          </a:p>
        </p:txBody>
      </p:sp>
      <p:sp>
        <p:nvSpPr>
          <p:cNvPr id="15373" name="Line 218"/>
          <p:cNvSpPr>
            <a:spLocks noChangeShapeType="1"/>
          </p:cNvSpPr>
          <p:nvPr/>
        </p:nvSpPr>
        <p:spPr bwMode="auto">
          <a:xfrm>
            <a:off x="3352800" y="4649788"/>
            <a:ext cx="26622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5" name="Group 219"/>
          <p:cNvGrpSpPr>
            <a:grpSpLocks/>
          </p:cNvGrpSpPr>
          <p:nvPr/>
        </p:nvGrpSpPr>
        <p:grpSpPr bwMode="auto">
          <a:xfrm flipH="1">
            <a:off x="527050" y="4649788"/>
            <a:ext cx="1152525" cy="69850"/>
            <a:chOff x="527050" y="5314939"/>
            <a:chExt cx="1152525" cy="69850"/>
          </a:xfrm>
        </p:grpSpPr>
        <p:sp>
          <p:nvSpPr>
            <p:cNvPr id="15435" name="Line 220"/>
            <p:cNvSpPr>
              <a:spLocks noChangeShapeType="1"/>
            </p:cNvSpPr>
            <p:nvPr/>
          </p:nvSpPr>
          <p:spPr bwMode="auto">
            <a:xfrm>
              <a:off x="1247" y="2704"/>
              <a:ext cx="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36" name="Line 221"/>
            <p:cNvSpPr>
              <a:spLocks noChangeShapeType="1"/>
            </p:cNvSpPr>
            <p:nvPr/>
          </p:nvSpPr>
          <p:spPr bwMode="auto">
            <a:xfrm>
              <a:off x="1474" y="2704"/>
              <a:ext cx="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375" name="Rectangle 222"/>
          <p:cNvSpPr>
            <a:spLocks noChangeArrowheads="1"/>
          </p:cNvSpPr>
          <p:nvPr/>
        </p:nvSpPr>
        <p:spPr bwMode="auto">
          <a:xfrm>
            <a:off x="539750" y="4305300"/>
            <a:ext cx="1152525" cy="2889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0" tIns="18000" rIns="0" bIns="0"/>
          <a:lstStyle/>
          <a:p>
            <a:r>
              <a:rPr lang="en-US" sz="1300" b="1" i="1">
                <a:solidFill>
                  <a:schemeClr val="bg1"/>
                </a:solidFill>
              </a:rPr>
              <a:t>Stylo.</a:t>
            </a:r>
            <a:endParaRPr lang="en-US" sz="1300" i="1">
              <a:solidFill>
                <a:schemeClr val="bg1"/>
              </a:solidFill>
            </a:endParaRPr>
          </a:p>
        </p:txBody>
      </p:sp>
      <p:grpSp>
        <p:nvGrpSpPr>
          <p:cNvPr id="16" name="Group 241"/>
          <p:cNvGrpSpPr>
            <a:grpSpLocks/>
          </p:cNvGrpSpPr>
          <p:nvPr/>
        </p:nvGrpSpPr>
        <p:grpSpPr bwMode="auto">
          <a:xfrm>
            <a:off x="971550" y="4000500"/>
            <a:ext cx="8172450" cy="288925"/>
            <a:chOff x="590" y="2976"/>
            <a:chExt cx="5148" cy="182"/>
          </a:xfrm>
        </p:grpSpPr>
        <p:sp>
          <p:nvSpPr>
            <p:cNvPr id="15433" name="Rectangle 242"/>
            <p:cNvSpPr>
              <a:spLocks noChangeArrowheads="1"/>
            </p:cNvSpPr>
            <p:nvPr/>
          </p:nvSpPr>
          <p:spPr bwMode="auto">
            <a:xfrm>
              <a:off x="590" y="2976"/>
              <a:ext cx="5148" cy="18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18000" rIns="0" bIns="0"/>
            <a:lstStyle/>
            <a:p>
              <a:r>
                <a:rPr lang="en-US" sz="1300" b="1">
                  <a:solidFill>
                    <a:schemeClr val="bg1"/>
                  </a:solidFill>
                </a:rPr>
                <a:t>Maize </a:t>
              </a:r>
              <a:r>
                <a:rPr lang="ja-JP" altLang="en-US" sz="1300" b="1">
                  <a:solidFill>
                    <a:schemeClr val="bg1"/>
                  </a:solidFill>
                  <a:ea typeface="ＭＳ Ｐゴシック" pitchFamily="34" charset="-128"/>
                </a:rPr>
                <a:t>“</a:t>
              </a:r>
              <a:r>
                <a:rPr lang="en-US" altLang="ja-JP" sz="1300" b="1">
                  <a:solidFill>
                    <a:schemeClr val="bg1"/>
                  </a:solidFill>
                  <a:ea typeface="ＭＳ Ｐゴシック" pitchFamily="34" charset="-128"/>
                </a:rPr>
                <a:t>mono cropping</a:t>
              </a:r>
              <a:r>
                <a:rPr lang="ja-JP" altLang="en-US" sz="1300" b="1">
                  <a:solidFill>
                    <a:schemeClr val="bg1"/>
                  </a:solidFill>
                  <a:ea typeface="ＭＳ Ｐゴシック" pitchFamily="34" charset="-128"/>
                </a:rPr>
                <a:t>”</a:t>
              </a:r>
              <a:endParaRPr lang="en-US" sz="1300">
                <a:solidFill>
                  <a:schemeClr val="bg1"/>
                </a:solidFill>
              </a:endParaRPr>
            </a:p>
          </p:txBody>
        </p:sp>
        <p:sp>
          <p:nvSpPr>
            <p:cNvPr id="15434" name="AutoShape 243"/>
            <p:cNvSpPr>
              <a:spLocks noChangeArrowheads="1"/>
            </p:cNvSpPr>
            <p:nvPr/>
          </p:nvSpPr>
          <p:spPr bwMode="auto">
            <a:xfrm>
              <a:off x="612" y="2998"/>
              <a:ext cx="318" cy="137"/>
            </a:xfrm>
            <a:prstGeom prst="rightArrow">
              <a:avLst>
                <a:gd name="adj1" fmla="val 50000"/>
                <a:gd name="adj2" fmla="val 58029"/>
              </a:avLst>
            </a:prstGeom>
            <a:gradFill rotWithShape="1">
              <a:gsLst>
                <a:gs pos="0">
                  <a:srgbClr val="00CC00">
                    <a:alpha val="60001"/>
                  </a:srgbClr>
                </a:gs>
                <a:gs pos="100000">
                  <a:srgbClr val="FF00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 sz="1300"/>
            </a:p>
          </p:txBody>
        </p:sp>
      </p:grpSp>
      <p:sp>
        <p:nvSpPr>
          <p:cNvPr id="223" name="Rectangle 27"/>
          <p:cNvSpPr>
            <a:spLocks noChangeArrowheads="1"/>
          </p:cNvSpPr>
          <p:nvPr/>
        </p:nvSpPr>
        <p:spPr bwMode="auto">
          <a:xfrm>
            <a:off x="0" y="285750"/>
            <a:ext cx="91440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/>
          <a:p>
            <a:pPr>
              <a:defRPr/>
            </a:pPr>
            <a:r>
              <a:rPr lang="en-US" sz="3200" b="1" u="none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Moving from </a:t>
            </a:r>
            <a:r>
              <a:rPr lang="en-US" sz="3200" b="1" u="none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Stylo</a:t>
            </a:r>
            <a:r>
              <a:rPr lang="en-US" sz="3200" b="1" u="none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to Pigeon pea…  </a:t>
            </a:r>
            <a:endParaRPr lang="en-US" sz="2800" b="1" u="none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7" name="Group 212"/>
          <p:cNvGrpSpPr>
            <a:grpSpLocks/>
          </p:cNvGrpSpPr>
          <p:nvPr/>
        </p:nvGrpSpPr>
        <p:grpSpPr bwMode="auto">
          <a:xfrm>
            <a:off x="-166688" y="2643188"/>
            <a:ext cx="8667751" cy="1208087"/>
            <a:chOff x="-166688" y="2643188"/>
            <a:chExt cx="8667751" cy="1208087"/>
          </a:xfrm>
        </p:grpSpPr>
        <p:sp>
          <p:nvSpPr>
            <p:cNvPr id="15416" name="TextBox 231"/>
            <p:cNvSpPr txBox="1">
              <a:spLocks noChangeArrowheads="1"/>
            </p:cNvSpPr>
            <p:nvPr/>
          </p:nvSpPr>
          <p:spPr bwMode="auto">
            <a:xfrm>
              <a:off x="2857500" y="3143250"/>
              <a:ext cx="1214438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/>
                <a:t>Maize</a:t>
              </a:r>
            </a:p>
            <a:p>
              <a:endParaRPr lang="en-US" sz="2000"/>
            </a:p>
          </p:txBody>
        </p:sp>
        <p:sp>
          <p:nvSpPr>
            <p:cNvPr id="15417" name="TextBox 232"/>
            <p:cNvSpPr txBox="1">
              <a:spLocks noChangeArrowheads="1"/>
            </p:cNvSpPr>
            <p:nvPr/>
          </p:nvSpPr>
          <p:spPr bwMode="auto">
            <a:xfrm>
              <a:off x="7072313" y="3143250"/>
              <a:ext cx="1214437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/>
                <a:t>Maize</a:t>
              </a:r>
            </a:p>
            <a:p>
              <a:endParaRPr lang="en-US" sz="2000"/>
            </a:p>
          </p:txBody>
        </p:sp>
        <p:grpSp>
          <p:nvGrpSpPr>
            <p:cNvPr id="18" name="Group 210"/>
            <p:cNvGrpSpPr>
              <a:grpSpLocks/>
            </p:cNvGrpSpPr>
            <p:nvPr/>
          </p:nvGrpSpPr>
          <p:grpSpPr bwMode="auto">
            <a:xfrm>
              <a:off x="-166688" y="2643188"/>
              <a:ext cx="8667751" cy="1200150"/>
              <a:chOff x="-166688" y="2643188"/>
              <a:chExt cx="8667751" cy="1200150"/>
            </a:xfrm>
          </p:grpSpPr>
          <p:pic>
            <p:nvPicPr>
              <p:cNvPr id="15419" name="Picture 54" descr="j0295770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68288" y="2995613"/>
                <a:ext cx="573087" cy="5508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420" name="Picture 55" descr="j0295770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143125" y="2995613"/>
                <a:ext cx="573088" cy="5508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421" name="Line 56"/>
              <p:cNvSpPr>
                <a:spLocks noChangeShapeType="1"/>
              </p:cNvSpPr>
              <p:nvPr/>
            </p:nvSpPr>
            <p:spPr bwMode="auto">
              <a:xfrm>
                <a:off x="2670175" y="3571875"/>
                <a:ext cx="155416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22" name="Text Box 57"/>
              <p:cNvSpPr txBox="1">
                <a:spLocks noChangeArrowheads="1"/>
              </p:cNvSpPr>
              <p:nvPr/>
            </p:nvSpPr>
            <p:spPr bwMode="auto">
              <a:xfrm rot="1848450">
                <a:off x="1733550" y="2995613"/>
                <a:ext cx="576263" cy="234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10800" rIns="0" bIns="1080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400" b="1">
                    <a:latin typeface="Times New Roman" pitchFamily="18" charset="0"/>
                  </a:rPr>
                  <a:t>disc</a:t>
                </a:r>
              </a:p>
            </p:txBody>
          </p:sp>
          <p:sp>
            <p:nvSpPr>
              <p:cNvPr id="15423" name="Text Box 58"/>
              <p:cNvSpPr txBox="1">
                <a:spLocks noChangeArrowheads="1"/>
              </p:cNvSpPr>
              <p:nvPr/>
            </p:nvSpPr>
            <p:spPr bwMode="auto">
              <a:xfrm rot="1848450">
                <a:off x="-166688" y="3065463"/>
                <a:ext cx="576263" cy="238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10800" rIns="0" bIns="1080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400" b="1">
                    <a:latin typeface="Times New Roman" pitchFamily="18" charset="0"/>
                  </a:rPr>
                  <a:t>disc</a:t>
                </a:r>
              </a:p>
            </p:txBody>
          </p:sp>
          <p:sp>
            <p:nvSpPr>
              <p:cNvPr id="15424" name="Line 63"/>
              <p:cNvSpPr>
                <a:spLocks noChangeShapeType="1"/>
              </p:cNvSpPr>
              <p:nvPr/>
            </p:nvSpPr>
            <p:spPr bwMode="auto">
              <a:xfrm>
                <a:off x="773113" y="3571875"/>
                <a:ext cx="129857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15425" name="Picture 54" descr="j0295770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545013" y="2992438"/>
                <a:ext cx="573087" cy="5508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426" name="Picture 55" descr="j0295770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419850" y="2992438"/>
                <a:ext cx="573088" cy="5508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427" name="Line 56"/>
              <p:cNvSpPr>
                <a:spLocks noChangeShapeType="1"/>
              </p:cNvSpPr>
              <p:nvPr/>
            </p:nvSpPr>
            <p:spPr bwMode="auto">
              <a:xfrm>
                <a:off x="6946900" y="3568700"/>
                <a:ext cx="155416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28" name="Text Box 57"/>
              <p:cNvSpPr txBox="1">
                <a:spLocks noChangeArrowheads="1"/>
              </p:cNvSpPr>
              <p:nvPr/>
            </p:nvSpPr>
            <p:spPr bwMode="auto">
              <a:xfrm rot="1848450">
                <a:off x="6010275" y="2992438"/>
                <a:ext cx="576263" cy="234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10800" rIns="0" bIns="1080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400" b="1">
                    <a:latin typeface="Times New Roman" pitchFamily="18" charset="0"/>
                  </a:rPr>
                  <a:t>disc</a:t>
                </a:r>
              </a:p>
            </p:txBody>
          </p:sp>
          <p:sp>
            <p:nvSpPr>
              <p:cNvPr id="15429" name="Text Box 58"/>
              <p:cNvSpPr txBox="1">
                <a:spLocks noChangeArrowheads="1"/>
              </p:cNvSpPr>
              <p:nvPr/>
            </p:nvSpPr>
            <p:spPr bwMode="auto">
              <a:xfrm rot="1848450">
                <a:off x="4110038" y="3062288"/>
                <a:ext cx="576262" cy="2365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10800" rIns="0" bIns="1080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400" b="1">
                    <a:latin typeface="Times New Roman" pitchFamily="18" charset="0"/>
                  </a:rPr>
                  <a:t>disc</a:t>
                </a:r>
              </a:p>
            </p:txBody>
          </p:sp>
          <p:sp>
            <p:nvSpPr>
              <p:cNvPr id="15430" name="Line 63"/>
              <p:cNvSpPr>
                <a:spLocks noChangeShapeType="1"/>
              </p:cNvSpPr>
              <p:nvPr/>
            </p:nvSpPr>
            <p:spPr bwMode="auto">
              <a:xfrm>
                <a:off x="5049838" y="3568700"/>
                <a:ext cx="129857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31" name="TextBox 230"/>
              <p:cNvSpPr txBox="1">
                <a:spLocks noChangeArrowheads="1"/>
              </p:cNvSpPr>
              <p:nvPr/>
            </p:nvSpPr>
            <p:spPr bwMode="auto">
              <a:xfrm>
                <a:off x="-142875" y="2643188"/>
                <a:ext cx="3143250" cy="1200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/>
                  <a:t>Mungbean</a:t>
                </a:r>
              </a:p>
              <a:p>
                <a:r>
                  <a:rPr lang="en-US"/>
                  <a:t>Sesame</a:t>
                </a:r>
              </a:p>
              <a:p>
                <a:r>
                  <a:rPr lang="en-US"/>
                  <a:t>Maize</a:t>
                </a:r>
              </a:p>
              <a:p>
                <a:endParaRPr lang="en-US"/>
              </a:p>
            </p:txBody>
          </p:sp>
          <p:sp>
            <p:nvSpPr>
              <p:cNvPr id="15432" name="TextBox 233"/>
              <p:cNvSpPr txBox="1">
                <a:spLocks noChangeArrowheads="1"/>
              </p:cNvSpPr>
              <p:nvPr/>
            </p:nvSpPr>
            <p:spPr bwMode="auto">
              <a:xfrm>
                <a:off x="4071938" y="2643188"/>
                <a:ext cx="3143250" cy="1200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/>
                  <a:t>Mungbean</a:t>
                </a:r>
              </a:p>
              <a:p>
                <a:r>
                  <a:rPr lang="en-US"/>
                  <a:t>Sesame</a:t>
                </a:r>
              </a:p>
              <a:p>
                <a:r>
                  <a:rPr lang="en-US"/>
                  <a:t>Maize</a:t>
                </a:r>
              </a:p>
              <a:p>
                <a:endParaRPr lang="en-US"/>
              </a:p>
            </p:txBody>
          </p:sp>
        </p:grpSp>
      </p:grpSp>
      <p:sp>
        <p:nvSpPr>
          <p:cNvPr id="15379" name="Flèche vers le bas 2"/>
          <p:cNvSpPr>
            <a:spLocks noChangeArrowheads="1"/>
          </p:cNvSpPr>
          <p:nvPr/>
        </p:nvSpPr>
        <p:spPr bwMode="auto">
          <a:xfrm>
            <a:off x="4241800" y="3643313"/>
            <a:ext cx="36036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sz="1300"/>
          </a:p>
        </p:txBody>
      </p:sp>
      <p:sp>
        <p:nvSpPr>
          <p:cNvPr id="256" name="Line 210"/>
          <p:cNvSpPr>
            <a:spLocks noChangeShapeType="1"/>
          </p:cNvSpPr>
          <p:nvPr/>
        </p:nvSpPr>
        <p:spPr bwMode="auto">
          <a:xfrm>
            <a:off x="2055813" y="5722947"/>
            <a:ext cx="1352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257" name="Rectangle 211"/>
          <p:cNvSpPr>
            <a:spLocks noChangeArrowheads="1"/>
          </p:cNvSpPr>
          <p:nvPr/>
        </p:nvSpPr>
        <p:spPr bwMode="auto">
          <a:xfrm>
            <a:off x="3403600" y="5378459"/>
            <a:ext cx="2608263" cy="29845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1400" b="1" i="1">
                <a:solidFill>
                  <a:schemeClr val="bg1"/>
                </a:solidFill>
              </a:rPr>
              <a:t>Pigeon pea</a:t>
            </a:r>
            <a:endParaRPr lang="en-US" sz="1400" i="1">
              <a:solidFill>
                <a:schemeClr val="bg1"/>
              </a:solidFill>
            </a:endParaRPr>
          </a:p>
        </p:txBody>
      </p:sp>
      <p:grpSp>
        <p:nvGrpSpPr>
          <p:cNvPr id="22" name="Group 212"/>
          <p:cNvGrpSpPr>
            <a:grpSpLocks/>
          </p:cNvGrpSpPr>
          <p:nvPr/>
        </p:nvGrpSpPr>
        <p:grpSpPr bwMode="auto">
          <a:xfrm>
            <a:off x="7797800" y="5722947"/>
            <a:ext cx="1346200" cy="71437"/>
            <a:chOff x="7797800" y="5314939"/>
            <a:chExt cx="1346200" cy="71437"/>
          </a:xfrm>
        </p:grpSpPr>
        <p:sp>
          <p:nvSpPr>
            <p:cNvPr id="15408" name="Line 213"/>
            <p:cNvSpPr>
              <a:spLocks noChangeShapeType="1"/>
            </p:cNvSpPr>
            <p:nvPr/>
          </p:nvSpPr>
          <p:spPr bwMode="auto">
            <a:xfrm>
              <a:off x="1247" y="2704"/>
              <a:ext cx="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9" name="Line 214"/>
            <p:cNvSpPr>
              <a:spLocks noChangeShapeType="1"/>
            </p:cNvSpPr>
            <p:nvPr/>
          </p:nvSpPr>
          <p:spPr bwMode="auto">
            <a:xfrm>
              <a:off x="1474" y="2704"/>
              <a:ext cx="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9" name="Line 216"/>
          <p:cNvSpPr>
            <a:spLocks noChangeShapeType="1"/>
          </p:cNvSpPr>
          <p:nvPr/>
        </p:nvSpPr>
        <p:spPr bwMode="auto">
          <a:xfrm>
            <a:off x="6448425" y="5722947"/>
            <a:ext cx="1363663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3" name="Rectangle 217"/>
          <p:cNvSpPr>
            <a:spLocks noChangeArrowheads="1"/>
          </p:cNvSpPr>
          <p:nvPr/>
        </p:nvSpPr>
        <p:spPr bwMode="auto">
          <a:xfrm>
            <a:off x="7812088" y="5362584"/>
            <a:ext cx="1331912" cy="29845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0" tIns="18000" rIns="0" bIns="0"/>
          <a:lstStyle/>
          <a:p>
            <a:pPr algn="r"/>
            <a:r>
              <a:rPr lang="en-US" sz="1400" b="1" i="1">
                <a:solidFill>
                  <a:schemeClr val="bg1"/>
                </a:solidFill>
              </a:rPr>
              <a:t>Pigeon pea</a:t>
            </a:r>
            <a:endParaRPr lang="en-US" sz="1400" i="1">
              <a:solidFill>
                <a:schemeClr val="bg1"/>
              </a:solidFill>
            </a:endParaRPr>
          </a:p>
        </p:txBody>
      </p:sp>
      <p:sp>
        <p:nvSpPr>
          <p:cNvPr id="274" name="Line 218"/>
          <p:cNvSpPr>
            <a:spLocks noChangeShapeType="1"/>
          </p:cNvSpPr>
          <p:nvPr/>
        </p:nvSpPr>
        <p:spPr bwMode="auto">
          <a:xfrm>
            <a:off x="3352800" y="5722947"/>
            <a:ext cx="26622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3" name="Group 219"/>
          <p:cNvGrpSpPr>
            <a:grpSpLocks/>
          </p:cNvGrpSpPr>
          <p:nvPr/>
        </p:nvGrpSpPr>
        <p:grpSpPr bwMode="auto">
          <a:xfrm flipH="1">
            <a:off x="527050" y="5722947"/>
            <a:ext cx="1152525" cy="69850"/>
            <a:chOff x="527050" y="5314939"/>
            <a:chExt cx="1152525" cy="69850"/>
          </a:xfrm>
        </p:grpSpPr>
        <p:sp>
          <p:nvSpPr>
            <p:cNvPr id="15406" name="Line 220"/>
            <p:cNvSpPr>
              <a:spLocks noChangeShapeType="1"/>
            </p:cNvSpPr>
            <p:nvPr/>
          </p:nvSpPr>
          <p:spPr bwMode="auto">
            <a:xfrm>
              <a:off x="1247" y="2704"/>
              <a:ext cx="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7" name="Line 221"/>
            <p:cNvSpPr>
              <a:spLocks noChangeShapeType="1"/>
            </p:cNvSpPr>
            <p:nvPr/>
          </p:nvSpPr>
          <p:spPr bwMode="auto">
            <a:xfrm>
              <a:off x="1474" y="2704"/>
              <a:ext cx="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85" name="Rectangle 222"/>
          <p:cNvSpPr>
            <a:spLocks noChangeArrowheads="1"/>
          </p:cNvSpPr>
          <p:nvPr/>
        </p:nvSpPr>
        <p:spPr bwMode="auto">
          <a:xfrm>
            <a:off x="539750" y="5378459"/>
            <a:ext cx="1152525" cy="2889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0" tIns="18000" rIns="0" bIns="0"/>
          <a:lstStyle/>
          <a:p>
            <a:r>
              <a:rPr lang="en-US" sz="1400" b="1" i="1">
                <a:solidFill>
                  <a:schemeClr val="bg1"/>
                </a:solidFill>
              </a:rPr>
              <a:t>Pigeon pea</a:t>
            </a:r>
            <a:endParaRPr lang="en-US" sz="1400" i="1">
              <a:solidFill>
                <a:schemeClr val="bg1"/>
              </a:solidFill>
            </a:endParaRPr>
          </a:p>
        </p:txBody>
      </p:sp>
      <p:grpSp>
        <p:nvGrpSpPr>
          <p:cNvPr id="24" name="Group 241"/>
          <p:cNvGrpSpPr>
            <a:grpSpLocks/>
          </p:cNvGrpSpPr>
          <p:nvPr/>
        </p:nvGrpSpPr>
        <p:grpSpPr bwMode="auto">
          <a:xfrm>
            <a:off x="971550" y="5073659"/>
            <a:ext cx="8172450" cy="288925"/>
            <a:chOff x="590" y="2976"/>
            <a:chExt cx="5148" cy="182"/>
          </a:xfrm>
        </p:grpSpPr>
        <p:sp>
          <p:nvSpPr>
            <p:cNvPr id="15404" name="Rectangle 242"/>
            <p:cNvSpPr>
              <a:spLocks noChangeArrowheads="1"/>
            </p:cNvSpPr>
            <p:nvPr/>
          </p:nvSpPr>
          <p:spPr bwMode="auto">
            <a:xfrm>
              <a:off x="590" y="2976"/>
              <a:ext cx="5148" cy="18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18000" rIns="0" bIns="0"/>
            <a:lstStyle/>
            <a:p>
              <a:r>
                <a:rPr lang="en-US" sz="1300" b="1">
                  <a:solidFill>
                    <a:schemeClr val="bg1"/>
                  </a:solidFill>
                </a:rPr>
                <a:t>Maize </a:t>
              </a:r>
              <a:r>
                <a:rPr lang="ja-JP" altLang="en-US" sz="1300" b="1">
                  <a:solidFill>
                    <a:schemeClr val="bg1"/>
                  </a:solidFill>
                  <a:ea typeface="ＭＳ Ｐゴシック" pitchFamily="34" charset="-128"/>
                </a:rPr>
                <a:t>“</a:t>
              </a:r>
              <a:r>
                <a:rPr lang="en-US" altLang="ja-JP" sz="1300" b="1">
                  <a:solidFill>
                    <a:schemeClr val="bg1"/>
                  </a:solidFill>
                  <a:ea typeface="ＭＳ Ｐゴシック" pitchFamily="34" charset="-128"/>
                </a:rPr>
                <a:t>mono cropping</a:t>
              </a:r>
              <a:r>
                <a:rPr lang="ja-JP" altLang="en-US" sz="1300" b="1">
                  <a:solidFill>
                    <a:schemeClr val="bg1"/>
                  </a:solidFill>
                  <a:ea typeface="ＭＳ Ｐゴシック" pitchFamily="34" charset="-128"/>
                </a:rPr>
                <a:t>”</a:t>
              </a:r>
              <a:endParaRPr lang="en-US" sz="1300">
                <a:solidFill>
                  <a:schemeClr val="bg1"/>
                </a:solidFill>
              </a:endParaRPr>
            </a:p>
          </p:txBody>
        </p:sp>
        <p:sp>
          <p:nvSpPr>
            <p:cNvPr id="15405" name="AutoShape 243"/>
            <p:cNvSpPr>
              <a:spLocks noChangeArrowheads="1"/>
            </p:cNvSpPr>
            <p:nvPr/>
          </p:nvSpPr>
          <p:spPr bwMode="auto">
            <a:xfrm>
              <a:off x="612" y="2998"/>
              <a:ext cx="318" cy="137"/>
            </a:xfrm>
            <a:prstGeom prst="rightArrow">
              <a:avLst>
                <a:gd name="adj1" fmla="val 50000"/>
                <a:gd name="adj2" fmla="val 58029"/>
              </a:avLst>
            </a:prstGeom>
            <a:gradFill rotWithShape="1">
              <a:gsLst>
                <a:gs pos="0">
                  <a:srgbClr val="00CC00">
                    <a:alpha val="60001"/>
                  </a:srgbClr>
                </a:gs>
                <a:gs pos="100000">
                  <a:srgbClr val="FF00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 sz="1300"/>
            </a:p>
          </p:txBody>
        </p:sp>
      </p:grpSp>
      <p:sp>
        <p:nvSpPr>
          <p:cNvPr id="298" name="Rectangle 209"/>
          <p:cNvSpPr>
            <a:spLocks noChangeArrowheads="1"/>
          </p:cNvSpPr>
          <p:nvPr/>
        </p:nvSpPr>
        <p:spPr bwMode="auto">
          <a:xfrm>
            <a:off x="2051050" y="5378459"/>
            <a:ext cx="1663700" cy="29845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1300" b="1"/>
              <a:t>Maize</a:t>
            </a:r>
            <a:r>
              <a:rPr lang="en-US" sz="1300" b="1">
                <a:solidFill>
                  <a:schemeClr val="bg1"/>
                </a:solidFill>
              </a:rPr>
              <a:t> + </a:t>
            </a:r>
            <a:r>
              <a:rPr lang="en-US" sz="1300" b="1" i="1">
                <a:solidFill>
                  <a:schemeClr val="bg1"/>
                </a:solidFill>
              </a:rPr>
              <a:t>Pigeon pea</a:t>
            </a:r>
            <a:endParaRPr lang="en-US" sz="1200" i="1">
              <a:solidFill>
                <a:schemeClr val="bg1"/>
              </a:solidFill>
            </a:endParaRPr>
          </a:p>
        </p:txBody>
      </p:sp>
      <p:sp>
        <p:nvSpPr>
          <p:cNvPr id="299" name="Rectangle 215"/>
          <p:cNvSpPr>
            <a:spLocks noChangeArrowheads="1"/>
          </p:cNvSpPr>
          <p:nvPr/>
        </p:nvSpPr>
        <p:spPr bwMode="auto">
          <a:xfrm>
            <a:off x="6443663" y="5362584"/>
            <a:ext cx="1628775" cy="29845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1300" b="1"/>
              <a:t>Maize</a:t>
            </a:r>
            <a:r>
              <a:rPr lang="en-US" sz="1300" b="1">
                <a:solidFill>
                  <a:schemeClr val="bg1"/>
                </a:solidFill>
              </a:rPr>
              <a:t> + </a:t>
            </a:r>
            <a:r>
              <a:rPr lang="en-US" sz="1300" b="1" i="1">
                <a:solidFill>
                  <a:schemeClr val="bg1"/>
                </a:solidFill>
              </a:rPr>
              <a:t>Pigeon pea</a:t>
            </a:r>
          </a:p>
        </p:txBody>
      </p:sp>
      <p:sp>
        <p:nvSpPr>
          <p:cNvPr id="301" name="Flèche vers le bas 2"/>
          <p:cNvSpPr>
            <a:spLocks noChangeArrowheads="1"/>
          </p:cNvSpPr>
          <p:nvPr/>
        </p:nvSpPr>
        <p:spPr bwMode="auto">
          <a:xfrm>
            <a:off x="4262438" y="4786322"/>
            <a:ext cx="360362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sz="13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" grpId="0" animBg="1"/>
      <p:bldP spid="257" grpId="0" animBg="1"/>
      <p:bldP spid="269" grpId="0" animBg="1"/>
      <p:bldP spid="273" grpId="0" animBg="1"/>
      <p:bldP spid="274" grpId="0" animBg="1"/>
      <p:bldP spid="285" grpId="0" animBg="1"/>
      <p:bldP spid="298" grpId="0" animBg="1"/>
      <p:bldP spid="299" grpId="0" animBg="1"/>
      <p:bldP spid="30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36200"/>
            <a:ext cx="9144000" cy="565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Shape 174"/>
          <p:cNvSpPr txBox="1"/>
          <p:nvPr/>
        </p:nvSpPr>
        <p:spPr>
          <a:xfrm>
            <a:off x="0" y="296850"/>
            <a:ext cx="9144000" cy="1274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imes New Roman"/>
              <a:buNone/>
            </a:pPr>
            <a:r>
              <a:rPr lang="en-US" sz="3600" b="1" i="0" u="none" strike="noStrike" cap="none" baseline="0" dirty="0" smtClean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​</a:t>
            </a:r>
            <a:r>
              <a:rPr lang="en-US" sz="3200" b="1" i="0" u="none" strike="noStrike" cap="none" baseline="0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Evolution</a:t>
            </a:r>
            <a:r>
              <a:rPr lang="en-US" sz="3200" b="1" i="0" u="none" strike="noStrike" cap="none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of CA extension 2009-2014</a:t>
            </a:r>
            <a:endParaRPr lang="en-US" sz="2800" b="1" i="0" u="none" strike="noStrike" cap="none" baseline="0" dirty="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endParaRPr lang="en-US" sz="2400" b="0" i="0" u="none" strike="noStrike" cap="none" baseline="0" dirty="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DSC00797.JPG"/>
          <p:cNvPicPr>
            <a:picLocks noChangeAspect="1"/>
          </p:cNvPicPr>
          <p:nvPr/>
        </p:nvPicPr>
        <p:blipFill>
          <a:blip r:embed="rId3" cstate="print"/>
          <a:srcRect t="17576" r="23071"/>
          <a:stretch>
            <a:fillRect/>
          </a:stretch>
        </p:blipFill>
        <p:spPr>
          <a:xfrm>
            <a:off x="-1" y="3429000"/>
            <a:ext cx="4267201" cy="3429000"/>
          </a:xfrm>
          <a:prstGeom prst="rect">
            <a:avLst/>
          </a:prstGeom>
        </p:spPr>
      </p:pic>
      <p:grpSp>
        <p:nvGrpSpPr>
          <p:cNvPr id="2" name="Group 20"/>
          <p:cNvGrpSpPr>
            <a:grpSpLocks noChangeAspect="1"/>
          </p:cNvGrpSpPr>
          <p:nvPr/>
        </p:nvGrpSpPr>
        <p:grpSpPr>
          <a:xfrm>
            <a:off x="0" y="0"/>
            <a:ext cx="4267200" cy="3420440"/>
            <a:chOff x="-9525" y="1285875"/>
            <a:chExt cx="6896100" cy="5527675"/>
          </a:xfrm>
        </p:grpSpPr>
        <p:pic>
          <p:nvPicPr>
            <p:cNvPr id="107" name="Shape 107"/>
            <p:cNvPicPr preferRelativeResize="0"/>
            <p:nvPr/>
          </p:nvPicPr>
          <p:blipFill rotWithShape="1">
            <a:blip r:embed="rId4"/>
            <a:srcRect/>
            <a:stretch/>
          </p:blipFill>
          <p:spPr>
            <a:xfrm>
              <a:off x="-9525" y="1285875"/>
              <a:ext cx="6896100" cy="55276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2" name="Shape 112"/>
            <p:cNvSpPr/>
            <p:nvPr/>
          </p:nvSpPr>
          <p:spPr>
            <a:xfrm>
              <a:off x="69850" y="2025650"/>
              <a:ext cx="5310187" cy="4787899"/>
            </a:xfrm>
            <a:custGeom>
              <a:avLst/>
              <a:gdLst/>
              <a:ahLst/>
              <a:cxnLst/>
              <a:rect l="0" t="0" r="0" b="0"/>
              <a:pathLst>
                <a:path w="3017" h="2720" extrusionOk="0">
                  <a:moveTo>
                    <a:pt x="1244" y="2432"/>
                  </a:moveTo>
                  <a:cubicBezTo>
                    <a:pt x="1308" y="2437"/>
                    <a:pt x="1366" y="2400"/>
                    <a:pt x="1406" y="2378"/>
                  </a:cubicBezTo>
                  <a:cubicBezTo>
                    <a:pt x="1446" y="2356"/>
                    <a:pt x="1479" y="2362"/>
                    <a:pt x="1484" y="2300"/>
                  </a:cubicBezTo>
                  <a:cubicBezTo>
                    <a:pt x="1489" y="2238"/>
                    <a:pt x="1441" y="2071"/>
                    <a:pt x="1436" y="2006"/>
                  </a:cubicBezTo>
                  <a:cubicBezTo>
                    <a:pt x="1431" y="1941"/>
                    <a:pt x="1439" y="1933"/>
                    <a:pt x="1454" y="1910"/>
                  </a:cubicBezTo>
                  <a:cubicBezTo>
                    <a:pt x="1469" y="1887"/>
                    <a:pt x="1510" y="1879"/>
                    <a:pt x="1526" y="1868"/>
                  </a:cubicBezTo>
                  <a:cubicBezTo>
                    <a:pt x="1542" y="1857"/>
                    <a:pt x="1559" y="1851"/>
                    <a:pt x="1550" y="1844"/>
                  </a:cubicBezTo>
                  <a:cubicBezTo>
                    <a:pt x="1541" y="1837"/>
                    <a:pt x="1492" y="1846"/>
                    <a:pt x="1472" y="1826"/>
                  </a:cubicBezTo>
                  <a:cubicBezTo>
                    <a:pt x="1452" y="1806"/>
                    <a:pt x="1421" y="1747"/>
                    <a:pt x="1430" y="1724"/>
                  </a:cubicBezTo>
                  <a:cubicBezTo>
                    <a:pt x="1439" y="1701"/>
                    <a:pt x="1503" y="1711"/>
                    <a:pt x="1526" y="1688"/>
                  </a:cubicBezTo>
                  <a:cubicBezTo>
                    <a:pt x="1549" y="1665"/>
                    <a:pt x="1544" y="1607"/>
                    <a:pt x="1568" y="1586"/>
                  </a:cubicBezTo>
                  <a:cubicBezTo>
                    <a:pt x="1592" y="1565"/>
                    <a:pt x="1671" y="1574"/>
                    <a:pt x="1670" y="1562"/>
                  </a:cubicBezTo>
                  <a:cubicBezTo>
                    <a:pt x="1669" y="1550"/>
                    <a:pt x="1589" y="1536"/>
                    <a:pt x="1562" y="1514"/>
                  </a:cubicBezTo>
                  <a:cubicBezTo>
                    <a:pt x="1535" y="1492"/>
                    <a:pt x="1496" y="1461"/>
                    <a:pt x="1508" y="1430"/>
                  </a:cubicBezTo>
                  <a:cubicBezTo>
                    <a:pt x="1520" y="1399"/>
                    <a:pt x="1648" y="1353"/>
                    <a:pt x="1634" y="1328"/>
                  </a:cubicBezTo>
                  <a:cubicBezTo>
                    <a:pt x="1620" y="1303"/>
                    <a:pt x="1477" y="1300"/>
                    <a:pt x="1424" y="1280"/>
                  </a:cubicBezTo>
                  <a:cubicBezTo>
                    <a:pt x="1371" y="1260"/>
                    <a:pt x="1353" y="1215"/>
                    <a:pt x="1316" y="1208"/>
                  </a:cubicBezTo>
                  <a:cubicBezTo>
                    <a:pt x="1279" y="1201"/>
                    <a:pt x="1239" y="1243"/>
                    <a:pt x="1202" y="1238"/>
                  </a:cubicBezTo>
                  <a:cubicBezTo>
                    <a:pt x="1165" y="1233"/>
                    <a:pt x="1133" y="1177"/>
                    <a:pt x="1094" y="1178"/>
                  </a:cubicBezTo>
                  <a:cubicBezTo>
                    <a:pt x="1055" y="1179"/>
                    <a:pt x="1010" y="1254"/>
                    <a:pt x="968" y="1244"/>
                  </a:cubicBezTo>
                  <a:cubicBezTo>
                    <a:pt x="926" y="1234"/>
                    <a:pt x="879" y="1143"/>
                    <a:pt x="842" y="1118"/>
                  </a:cubicBezTo>
                  <a:cubicBezTo>
                    <a:pt x="805" y="1093"/>
                    <a:pt x="762" y="1118"/>
                    <a:pt x="746" y="1094"/>
                  </a:cubicBezTo>
                  <a:cubicBezTo>
                    <a:pt x="730" y="1070"/>
                    <a:pt x="768" y="1011"/>
                    <a:pt x="746" y="974"/>
                  </a:cubicBezTo>
                  <a:cubicBezTo>
                    <a:pt x="724" y="937"/>
                    <a:pt x="658" y="867"/>
                    <a:pt x="616" y="872"/>
                  </a:cubicBezTo>
                  <a:cubicBezTo>
                    <a:pt x="574" y="877"/>
                    <a:pt x="544" y="989"/>
                    <a:pt x="494" y="1004"/>
                  </a:cubicBezTo>
                  <a:cubicBezTo>
                    <a:pt x="444" y="1019"/>
                    <a:pt x="369" y="961"/>
                    <a:pt x="314" y="962"/>
                  </a:cubicBezTo>
                  <a:cubicBezTo>
                    <a:pt x="259" y="963"/>
                    <a:pt x="188" y="1021"/>
                    <a:pt x="164" y="1010"/>
                  </a:cubicBezTo>
                  <a:cubicBezTo>
                    <a:pt x="140" y="999"/>
                    <a:pt x="175" y="943"/>
                    <a:pt x="170" y="896"/>
                  </a:cubicBezTo>
                  <a:cubicBezTo>
                    <a:pt x="165" y="849"/>
                    <a:pt x="154" y="783"/>
                    <a:pt x="136" y="728"/>
                  </a:cubicBezTo>
                  <a:cubicBezTo>
                    <a:pt x="118" y="673"/>
                    <a:pt x="74" y="614"/>
                    <a:pt x="62" y="566"/>
                  </a:cubicBezTo>
                  <a:cubicBezTo>
                    <a:pt x="50" y="518"/>
                    <a:pt x="69" y="478"/>
                    <a:pt x="62" y="440"/>
                  </a:cubicBezTo>
                  <a:cubicBezTo>
                    <a:pt x="55" y="402"/>
                    <a:pt x="0" y="356"/>
                    <a:pt x="21" y="339"/>
                  </a:cubicBezTo>
                  <a:cubicBezTo>
                    <a:pt x="42" y="322"/>
                    <a:pt x="156" y="355"/>
                    <a:pt x="189" y="339"/>
                  </a:cubicBezTo>
                  <a:cubicBezTo>
                    <a:pt x="222" y="323"/>
                    <a:pt x="192" y="271"/>
                    <a:pt x="218" y="242"/>
                  </a:cubicBezTo>
                  <a:cubicBezTo>
                    <a:pt x="244" y="213"/>
                    <a:pt x="311" y="201"/>
                    <a:pt x="344" y="164"/>
                  </a:cubicBezTo>
                  <a:cubicBezTo>
                    <a:pt x="377" y="127"/>
                    <a:pt x="340" y="40"/>
                    <a:pt x="416" y="20"/>
                  </a:cubicBezTo>
                  <a:cubicBezTo>
                    <a:pt x="492" y="0"/>
                    <a:pt x="728" y="26"/>
                    <a:pt x="799" y="46"/>
                  </a:cubicBezTo>
                  <a:cubicBezTo>
                    <a:pt x="870" y="66"/>
                    <a:pt x="762" y="93"/>
                    <a:pt x="845" y="138"/>
                  </a:cubicBezTo>
                  <a:cubicBezTo>
                    <a:pt x="930" y="184"/>
                    <a:pt x="1190" y="238"/>
                    <a:pt x="1305" y="321"/>
                  </a:cubicBezTo>
                  <a:cubicBezTo>
                    <a:pt x="1420" y="404"/>
                    <a:pt x="1450" y="557"/>
                    <a:pt x="1532" y="638"/>
                  </a:cubicBezTo>
                  <a:cubicBezTo>
                    <a:pt x="1614" y="719"/>
                    <a:pt x="1716" y="750"/>
                    <a:pt x="1796" y="806"/>
                  </a:cubicBezTo>
                  <a:cubicBezTo>
                    <a:pt x="1876" y="862"/>
                    <a:pt x="1955" y="948"/>
                    <a:pt x="2012" y="974"/>
                  </a:cubicBezTo>
                  <a:cubicBezTo>
                    <a:pt x="2069" y="1000"/>
                    <a:pt x="2122" y="938"/>
                    <a:pt x="2138" y="962"/>
                  </a:cubicBezTo>
                  <a:cubicBezTo>
                    <a:pt x="2154" y="986"/>
                    <a:pt x="2074" y="1084"/>
                    <a:pt x="2108" y="1118"/>
                  </a:cubicBezTo>
                  <a:cubicBezTo>
                    <a:pt x="2142" y="1152"/>
                    <a:pt x="2246" y="1176"/>
                    <a:pt x="2342" y="1166"/>
                  </a:cubicBezTo>
                  <a:cubicBezTo>
                    <a:pt x="2438" y="1156"/>
                    <a:pt x="2610" y="1054"/>
                    <a:pt x="2684" y="1058"/>
                  </a:cubicBezTo>
                  <a:cubicBezTo>
                    <a:pt x="2758" y="1062"/>
                    <a:pt x="2761" y="1140"/>
                    <a:pt x="2786" y="1190"/>
                  </a:cubicBezTo>
                  <a:cubicBezTo>
                    <a:pt x="2811" y="1240"/>
                    <a:pt x="2805" y="1312"/>
                    <a:pt x="2834" y="1358"/>
                  </a:cubicBezTo>
                  <a:cubicBezTo>
                    <a:pt x="2863" y="1404"/>
                    <a:pt x="2932" y="1427"/>
                    <a:pt x="2960" y="1466"/>
                  </a:cubicBezTo>
                  <a:cubicBezTo>
                    <a:pt x="2988" y="1505"/>
                    <a:pt x="2998" y="1555"/>
                    <a:pt x="3002" y="1592"/>
                  </a:cubicBezTo>
                  <a:cubicBezTo>
                    <a:pt x="3006" y="1629"/>
                    <a:pt x="2984" y="1663"/>
                    <a:pt x="2984" y="1688"/>
                  </a:cubicBezTo>
                  <a:cubicBezTo>
                    <a:pt x="2984" y="1713"/>
                    <a:pt x="3017" y="1734"/>
                    <a:pt x="3002" y="1742"/>
                  </a:cubicBezTo>
                  <a:cubicBezTo>
                    <a:pt x="2987" y="1750"/>
                    <a:pt x="2939" y="1746"/>
                    <a:pt x="2894" y="1736"/>
                  </a:cubicBezTo>
                  <a:cubicBezTo>
                    <a:pt x="2849" y="1726"/>
                    <a:pt x="2774" y="1678"/>
                    <a:pt x="2732" y="1682"/>
                  </a:cubicBezTo>
                  <a:cubicBezTo>
                    <a:pt x="2690" y="1686"/>
                    <a:pt x="2673" y="1739"/>
                    <a:pt x="2642" y="1760"/>
                  </a:cubicBezTo>
                  <a:cubicBezTo>
                    <a:pt x="2611" y="1781"/>
                    <a:pt x="2550" y="1790"/>
                    <a:pt x="2546" y="1808"/>
                  </a:cubicBezTo>
                  <a:cubicBezTo>
                    <a:pt x="2542" y="1826"/>
                    <a:pt x="2611" y="1829"/>
                    <a:pt x="2618" y="1868"/>
                  </a:cubicBezTo>
                  <a:cubicBezTo>
                    <a:pt x="2625" y="1907"/>
                    <a:pt x="2575" y="2000"/>
                    <a:pt x="2588" y="2042"/>
                  </a:cubicBezTo>
                  <a:cubicBezTo>
                    <a:pt x="2601" y="2084"/>
                    <a:pt x="2655" y="2092"/>
                    <a:pt x="2696" y="2120"/>
                  </a:cubicBezTo>
                  <a:cubicBezTo>
                    <a:pt x="2737" y="2148"/>
                    <a:pt x="2817" y="2180"/>
                    <a:pt x="2834" y="2210"/>
                  </a:cubicBezTo>
                  <a:cubicBezTo>
                    <a:pt x="2851" y="2240"/>
                    <a:pt x="2801" y="2266"/>
                    <a:pt x="2798" y="2300"/>
                  </a:cubicBezTo>
                  <a:cubicBezTo>
                    <a:pt x="2795" y="2334"/>
                    <a:pt x="2838" y="2406"/>
                    <a:pt x="2816" y="2414"/>
                  </a:cubicBezTo>
                  <a:cubicBezTo>
                    <a:pt x="2794" y="2422"/>
                    <a:pt x="2707" y="2356"/>
                    <a:pt x="2666" y="2348"/>
                  </a:cubicBezTo>
                  <a:cubicBezTo>
                    <a:pt x="2625" y="2340"/>
                    <a:pt x="2588" y="2377"/>
                    <a:pt x="2570" y="2366"/>
                  </a:cubicBezTo>
                  <a:cubicBezTo>
                    <a:pt x="2552" y="2355"/>
                    <a:pt x="2567" y="2304"/>
                    <a:pt x="2558" y="2282"/>
                  </a:cubicBezTo>
                  <a:cubicBezTo>
                    <a:pt x="2549" y="2260"/>
                    <a:pt x="2535" y="2237"/>
                    <a:pt x="2516" y="2234"/>
                  </a:cubicBezTo>
                  <a:cubicBezTo>
                    <a:pt x="2497" y="2231"/>
                    <a:pt x="2484" y="2256"/>
                    <a:pt x="2444" y="2264"/>
                  </a:cubicBezTo>
                  <a:cubicBezTo>
                    <a:pt x="2404" y="2272"/>
                    <a:pt x="2317" y="2267"/>
                    <a:pt x="2276" y="2282"/>
                  </a:cubicBezTo>
                  <a:cubicBezTo>
                    <a:pt x="2235" y="2297"/>
                    <a:pt x="2238" y="2351"/>
                    <a:pt x="2198" y="2354"/>
                  </a:cubicBezTo>
                  <a:cubicBezTo>
                    <a:pt x="2158" y="2357"/>
                    <a:pt x="2073" y="2306"/>
                    <a:pt x="2036" y="2300"/>
                  </a:cubicBezTo>
                  <a:cubicBezTo>
                    <a:pt x="1999" y="2294"/>
                    <a:pt x="1987" y="2302"/>
                    <a:pt x="1976" y="2318"/>
                  </a:cubicBezTo>
                  <a:cubicBezTo>
                    <a:pt x="1965" y="2334"/>
                    <a:pt x="1960" y="2374"/>
                    <a:pt x="1970" y="2396"/>
                  </a:cubicBezTo>
                  <a:cubicBezTo>
                    <a:pt x="1980" y="2418"/>
                    <a:pt x="2045" y="2428"/>
                    <a:pt x="2036" y="2450"/>
                  </a:cubicBezTo>
                  <a:cubicBezTo>
                    <a:pt x="2027" y="2472"/>
                    <a:pt x="1947" y="2501"/>
                    <a:pt x="1916" y="2528"/>
                  </a:cubicBezTo>
                  <a:cubicBezTo>
                    <a:pt x="1885" y="2555"/>
                    <a:pt x="1890" y="2604"/>
                    <a:pt x="1850" y="2612"/>
                  </a:cubicBezTo>
                  <a:cubicBezTo>
                    <a:pt x="1810" y="2620"/>
                    <a:pt x="1721" y="2560"/>
                    <a:pt x="1676" y="2576"/>
                  </a:cubicBezTo>
                  <a:cubicBezTo>
                    <a:pt x="1631" y="2592"/>
                    <a:pt x="1606" y="2696"/>
                    <a:pt x="1580" y="2708"/>
                  </a:cubicBezTo>
                  <a:cubicBezTo>
                    <a:pt x="1554" y="2720"/>
                    <a:pt x="1543" y="2659"/>
                    <a:pt x="1520" y="2648"/>
                  </a:cubicBezTo>
                  <a:cubicBezTo>
                    <a:pt x="1497" y="2637"/>
                    <a:pt x="1463" y="2655"/>
                    <a:pt x="1442" y="2642"/>
                  </a:cubicBezTo>
                  <a:cubicBezTo>
                    <a:pt x="1421" y="2629"/>
                    <a:pt x="1424" y="2580"/>
                    <a:pt x="1394" y="2570"/>
                  </a:cubicBezTo>
                  <a:cubicBezTo>
                    <a:pt x="1364" y="2560"/>
                    <a:pt x="1302" y="2594"/>
                    <a:pt x="1262" y="2582"/>
                  </a:cubicBezTo>
                  <a:cubicBezTo>
                    <a:pt x="1222" y="2570"/>
                    <a:pt x="1184" y="2496"/>
                    <a:pt x="1154" y="2498"/>
                  </a:cubicBezTo>
                  <a:cubicBezTo>
                    <a:pt x="1124" y="2500"/>
                    <a:pt x="1095" y="2566"/>
                    <a:pt x="1082" y="2594"/>
                  </a:cubicBezTo>
                  <a:cubicBezTo>
                    <a:pt x="1069" y="2622"/>
                    <a:pt x="1093" y="2663"/>
                    <a:pt x="1076" y="2666"/>
                  </a:cubicBezTo>
                  <a:cubicBezTo>
                    <a:pt x="1059" y="2669"/>
                    <a:pt x="1009" y="2627"/>
                    <a:pt x="982" y="2614"/>
                  </a:cubicBezTo>
                  <a:cubicBezTo>
                    <a:pt x="955" y="2601"/>
                    <a:pt x="939" y="2605"/>
                    <a:pt x="914" y="2588"/>
                  </a:cubicBezTo>
                  <a:cubicBezTo>
                    <a:pt x="889" y="2571"/>
                    <a:pt x="833" y="2532"/>
                    <a:pt x="830" y="2511"/>
                  </a:cubicBezTo>
                  <a:cubicBezTo>
                    <a:pt x="827" y="2490"/>
                    <a:pt x="871" y="2474"/>
                    <a:pt x="896" y="2462"/>
                  </a:cubicBezTo>
                  <a:cubicBezTo>
                    <a:pt x="921" y="2450"/>
                    <a:pt x="959" y="2457"/>
                    <a:pt x="980" y="2438"/>
                  </a:cubicBezTo>
                  <a:cubicBezTo>
                    <a:pt x="1001" y="2419"/>
                    <a:pt x="978" y="2349"/>
                    <a:pt x="1022" y="2348"/>
                  </a:cubicBezTo>
                  <a:cubicBezTo>
                    <a:pt x="1066" y="2347"/>
                    <a:pt x="1182" y="2433"/>
                    <a:pt x="1244" y="2432"/>
                  </a:cubicBezTo>
                  <a:close/>
                </a:path>
              </a:pathLst>
            </a:custGeom>
            <a:noFill/>
            <a:ln w="50800" cap="rnd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/>
            </a:p>
          </p:txBody>
        </p:sp>
      </p:grpSp>
      <p:sp>
        <p:nvSpPr>
          <p:cNvPr id="119" name="Shape 119"/>
          <p:cNvSpPr txBox="1"/>
          <p:nvPr/>
        </p:nvSpPr>
        <p:spPr>
          <a:xfrm>
            <a:off x="0" y="44450"/>
            <a:ext cx="9143999" cy="1657350"/>
          </a:xfrm>
          <a:prstGeom prst="rect">
            <a:avLst/>
          </a:prstGeom>
          <a:noFill/>
          <a:ln>
            <a:noFill/>
          </a:ln>
        </p:spPr>
        <p:txBody>
          <a:bodyPr lIns="91425" tIns="45700" rIns="180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0" i="0" u="sng" strike="noStrike" cap="none" baseline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3537" marR="0" lvl="0" indent="-363537" algn="ctr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r>
              <a:rPr lang="en-US" sz="3200" b="1" u="none" strike="noStrike" cap="none" baseline="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Localization of </a:t>
            </a:r>
            <a:r>
              <a:rPr lang="en-US" sz="3200" b="1" u="none" strike="noStrike" cap="none" baseline="0" dirty="0" smtClean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main </a:t>
            </a:r>
            <a:r>
              <a:rPr lang="en-US" sz="3200" b="1" u="none" strike="noStrike" cap="none" baseline="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R&amp;D </a:t>
            </a:r>
            <a:r>
              <a:rPr lang="en-US" sz="3200" b="1" u="none" strike="noStrike" cap="none" baseline="0" dirty="0" smtClean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areas </a:t>
            </a:r>
            <a:endParaRPr lang="en-US" sz="3200" b="1" u="none" strike="noStrike" cap="none" baseline="0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3537" marR="0" lvl="0" indent="-363537" algn="ctr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r>
              <a:rPr lang="en-US" sz="3200" b="1" u="none" strike="noStrike" cap="none" baseline="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multi-regions “on farm, with and for farmers” research </a:t>
            </a:r>
            <a:r>
              <a:rPr lang="en-US" sz="2800" b="1" i="0" u="sng" strike="noStrike" cap="none" baseline="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sites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 l="15631" t="25827"/>
          <a:stretch>
            <a:fillRect/>
          </a:stretch>
        </p:blipFill>
        <p:spPr bwMode="auto">
          <a:xfrm>
            <a:off x="4267200" y="3429000"/>
            <a:ext cx="4876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0" name="Straight Connector 29"/>
          <p:cNvCxnSpPr/>
          <p:nvPr/>
        </p:nvCxnSpPr>
        <p:spPr>
          <a:xfrm rot="5400000">
            <a:off x="-1714500" y="1714500"/>
            <a:ext cx="3429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6" descr="Rotation Cassava+Stylo-Maize+Stylo-Db-09"/>
          <p:cNvPicPr>
            <a:picLocks noChangeAspect="1" noChangeArrowheads="1"/>
          </p:cNvPicPr>
          <p:nvPr/>
        </p:nvPicPr>
        <p:blipFill>
          <a:blip r:embed="rId6"/>
          <a:srcRect t="8889" r="3125"/>
          <a:stretch>
            <a:fillRect/>
          </a:stretch>
        </p:blipFill>
        <p:spPr>
          <a:xfrm>
            <a:off x="4267199" y="3418020"/>
            <a:ext cx="4876801" cy="3439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/>
          <a:srcRect l="7486" r="12659"/>
          <a:stretch>
            <a:fillRect/>
          </a:stretch>
        </p:blipFill>
        <p:spPr bwMode="auto">
          <a:xfrm>
            <a:off x="4267200" y="0"/>
            <a:ext cx="4876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35" descr="DSC00719.JPG"/>
          <p:cNvPicPr>
            <a:picLocks noChangeAspect="1"/>
          </p:cNvPicPr>
          <p:nvPr/>
        </p:nvPicPr>
        <p:blipFill>
          <a:blip r:embed="rId8" cstate="print"/>
          <a:srcRect l="6667"/>
          <a:stretch>
            <a:fillRect/>
          </a:stretch>
        </p:blipFill>
        <p:spPr>
          <a:xfrm>
            <a:off x="0" y="3429000"/>
            <a:ext cx="4267200" cy="3429000"/>
          </a:xfrm>
          <a:prstGeom prst="rect">
            <a:avLst/>
          </a:prstGeom>
        </p:spPr>
      </p:pic>
      <p:sp>
        <p:nvSpPr>
          <p:cNvPr id="37" name="Shape 119"/>
          <p:cNvSpPr txBox="1"/>
          <p:nvPr/>
        </p:nvSpPr>
        <p:spPr>
          <a:xfrm>
            <a:off x="4419600" y="1295400"/>
            <a:ext cx="4495800" cy="533400"/>
          </a:xfrm>
          <a:prstGeom prst="rect">
            <a:avLst/>
          </a:prstGeom>
          <a:noFill/>
          <a:ln>
            <a:noFill/>
          </a:ln>
        </p:spPr>
        <p:txBody>
          <a:bodyPr lIns="91425" tIns="45700" rIns="180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u="none" dirty="0" err="1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Boskhnor</a:t>
            </a:r>
            <a:r>
              <a:rPr lang="en-US" sz="2200" b="1" u="none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Station 14ha CA R&amp;D on Red </a:t>
            </a:r>
            <a:r>
              <a:rPr lang="en-US" sz="2200" b="1" u="none" dirty="0" err="1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oxysol</a:t>
            </a:r>
            <a:r>
              <a:rPr lang="en-US" sz="2200" b="1" u="none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on basalt CA since 2004</a:t>
            </a:r>
            <a:endParaRPr lang="en-US" sz="2200" b="1" i="0" u="none" strike="noStrike" cap="none" baseline="0" dirty="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3" name="Group 40"/>
          <p:cNvGrpSpPr/>
          <p:nvPr/>
        </p:nvGrpSpPr>
        <p:grpSpPr>
          <a:xfrm>
            <a:off x="2129446" y="1768641"/>
            <a:ext cx="381000" cy="276999"/>
            <a:chOff x="2129446" y="1768641"/>
            <a:chExt cx="381000" cy="276999"/>
          </a:xfrm>
        </p:grpSpPr>
        <p:sp>
          <p:nvSpPr>
            <p:cNvPr id="25" name="Oval 24"/>
            <p:cNvSpPr/>
            <p:nvPr/>
          </p:nvSpPr>
          <p:spPr>
            <a:xfrm>
              <a:off x="2192417" y="1802065"/>
              <a:ext cx="228600" cy="2286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129446" y="1768641"/>
              <a:ext cx="38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1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" name="Group 42"/>
          <p:cNvGrpSpPr/>
          <p:nvPr/>
        </p:nvGrpSpPr>
        <p:grpSpPr>
          <a:xfrm>
            <a:off x="2677055" y="2015652"/>
            <a:ext cx="381000" cy="276999"/>
            <a:chOff x="2677055" y="2015652"/>
            <a:chExt cx="381000" cy="276999"/>
          </a:xfrm>
        </p:grpSpPr>
        <p:sp>
          <p:nvSpPr>
            <p:cNvPr id="26" name="Oval 25"/>
            <p:cNvSpPr/>
            <p:nvPr/>
          </p:nvSpPr>
          <p:spPr>
            <a:xfrm>
              <a:off x="2743200" y="2057400"/>
              <a:ext cx="228600" cy="2286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677055" y="2015652"/>
              <a:ext cx="38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2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Group 41"/>
          <p:cNvGrpSpPr/>
          <p:nvPr/>
        </p:nvGrpSpPr>
        <p:grpSpPr>
          <a:xfrm>
            <a:off x="394736" y="1050759"/>
            <a:ext cx="381000" cy="276999"/>
            <a:chOff x="394736" y="1050759"/>
            <a:chExt cx="381000" cy="276999"/>
          </a:xfrm>
        </p:grpSpPr>
        <p:sp>
          <p:nvSpPr>
            <p:cNvPr id="27" name="Oval 26"/>
            <p:cNvSpPr/>
            <p:nvPr/>
          </p:nvSpPr>
          <p:spPr>
            <a:xfrm>
              <a:off x="467894" y="1093535"/>
              <a:ext cx="228600" cy="217098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94736" y="1050759"/>
              <a:ext cx="38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3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Group 43"/>
          <p:cNvGrpSpPr/>
          <p:nvPr/>
        </p:nvGrpSpPr>
        <p:grpSpPr>
          <a:xfrm>
            <a:off x="4401071" y="3935637"/>
            <a:ext cx="381000" cy="276999"/>
            <a:chOff x="2689581" y="2015652"/>
            <a:chExt cx="381000" cy="276999"/>
          </a:xfrm>
        </p:grpSpPr>
        <p:sp>
          <p:nvSpPr>
            <p:cNvPr id="45" name="Oval 44"/>
            <p:cNvSpPr/>
            <p:nvPr/>
          </p:nvSpPr>
          <p:spPr>
            <a:xfrm>
              <a:off x="2743200" y="2057400"/>
              <a:ext cx="228600" cy="2286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689581" y="2015652"/>
              <a:ext cx="38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2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Group 46"/>
          <p:cNvGrpSpPr/>
          <p:nvPr/>
        </p:nvGrpSpPr>
        <p:grpSpPr>
          <a:xfrm>
            <a:off x="4369496" y="76200"/>
            <a:ext cx="381000" cy="276999"/>
            <a:chOff x="2116920" y="1768641"/>
            <a:chExt cx="381000" cy="276999"/>
          </a:xfrm>
        </p:grpSpPr>
        <p:sp>
          <p:nvSpPr>
            <p:cNvPr id="48" name="Oval 47"/>
            <p:cNvSpPr/>
            <p:nvPr/>
          </p:nvSpPr>
          <p:spPr>
            <a:xfrm>
              <a:off x="2192417" y="1802065"/>
              <a:ext cx="228600" cy="2286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116920" y="1768641"/>
              <a:ext cx="38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1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8" name="Group 49"/>
          <p:cNvGrpSpPr/>
          <p:nvPr/>
        </p:nvGrpSpPr>
        <p:grpSpPr>
          <a:xfrm>
            <a:off x="89770" y="3581400"/>
            <a:ext cx="381000" cy="276999"/>
            <a:chOff x="383876" y="1050759"/>
            <a:chExt cx="381000" cy="276999"/>
          </a:xfrm>
        </p:grpSpPr>
        <p:sp>
          <p:nvSpPr>
            <p:cNvPr id="51" name="Oval 50"/>
            <p:cNvSpPr/>
            <p:nvPr/>
          </p:nvSpPr>
          <p:spPr>
            <a:xfrm>
              <a:off x="467894" y="1093535"/>
              <a:ext cx="228600" cy="217098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83876" y="1050759"/>
              <a:ext cx="38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3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53" name="Shape 119"/>
          <p:cNvSpPr txBox="1"/>
          <p:nvPr/>
        </p:nvSpPr>
        <p:spPr>
          <a:xfrm>
            <a:off x="4438649" y="5157814"/>
            <a:ext cx="44958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180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u="none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Pilot extension: smallholders on </a:t>
            </a:r>
            <a:r>
              <a:rPr lang="en-US" sz="2200" b="1" u="none" dirty="0" err="1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Verti-oxysol</a:t>
            </a:r>
            <a:r>
              <a:rPr lang="en-US" sz="2200" b="1" u="none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on basalt since 2008 </a:t>
            </a:r>
            <a:endParaRPr lang="en-US" sz="2200" b="1" i="0" u="none" strike="noStrike" cap="none" baseline="0" dirty="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4" name="Shape 119"/>
          <p:cNvSpPr txBox="1"/>
          <p:nvPr/>
        </p:nvSpPr>
        <p:spPr>
          <a:xfrm>
            <a:off x="0" y="4572000"/>
            <a:ext cx="42672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180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u="none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Pilot extension: Medium-big farmer on </a:t>
            </a:r>
            <a:r>
              <a:rPr lang="en-US" sz="2200" b="1" u="none" dirty="0" err="1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Vertisol</a:t>
            </a:r>
            <a:r>
              <a:rPr lang="en-US" sz="2200" b="1" u="none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on limestone since 2009</a:t>
            </a:r>
            <a:endParaRPr lang="en-US" sz="2200" b="1" i="0" u="none" strike="noStrike" cap="none" baseline="0" dirty="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  <p:bldP spid="37" grpId="0"/>
      <p:bldP spid="53" grpId="0"/>
      <p:bldP spid="5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/>
          <p:nvPr/>
        </p:nvSpPr>
        <p:spPr>
          <a:xfrm>
            <a:off x="0" y="296850"/>
            <a:ext cx="9144000" cy="1274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imes New Roman"/>
              <a:buNone/>
            </a:pPr>
            <a:r>
              <a:rPr lang="en-US" sz="3600" b="1" i="0" u="none" strike="noStrike" cap="none" baseline="0" dirty="0" smtClean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​</a:t>
            </a:r>
            <a:r>
              <a:rPr lang="en-US" sz="3200" b="1" i="0" u="none" strike="noStrike" cap="none" baseline="0" dirty="0" smtClean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What</a:t>
            </a:r>
            <a:r>
              <a:rPr lang="en-US" sz="3200" b="1" u="none" dirty="0" smtClean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have the farmers learned about CA ?</a:t>
            </a:r>
            <a:endParaRPr lang="en-US" sz="2800" b="1" i="0" u="none" strike="noStrike" cap="none" baseline="0" dirty="0">
              <a:solidFill>
                <a:srgbClr val="FFC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endParaRPr lang="en-US" sz="2400" b="0" i="0" u="none" strike="noStrike" cap="none" baseline="0" dirty="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177" name="Shape 177"/>
          <p:cNvSpPr txBox="1"/>
          <p:nvPr/>
        </p:nvSpPr>
        <p:spPr>
          <a:xfrm>
            <a:off x="928687" y="1223986"/>
            <a:ext cx="8215312" cy="556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90000"/>
            </a:pPr>
            <a:r>
              <a:rPr lang="en-US" sz="2400" b="1" i="0" u="none" strike="noStrike" cap="none" baseline="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Some </a:t>
            </a:r>
            <a:r>
              <a:rPr lang="en-US" sz="2400" b="1" i="0" u="none" strike="noStrike" cap="none" baseline="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key advantages perceived by farmers are</a:t>
            </a:r>
            <a:r>
              <a:rPr lang="en-US" sz="2400" b="1" i="0" u="none" strike="noStrike" cap="none" baseline="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90000"/>
            </a:pPr>
            <a:endParaRPr lang="en-US" sz="2200" b="0" i="0" u="none" strike="noStrike" cap="none" baseline="0" dirty="0" smtClean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C000"/>
              </a:buClr>
              <a:buSzPct val="90000"/>
              <a:buFont typeface="Wingdings" pitchFamily="2" charset="2"/>
              <a:buChar char="q"/>
            </a:pPr>
            <a:r>
              <a:rPr lang="en-US" sz="2400" b="0" i="0" u="none" strike="noStrike" cap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400" b="0" i="0" u="none" strike="noStrike" cap="none" baseline="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Stop </a:t>
            </a:r>
            <a:r>
              <a:rPr lang="en-US" sz="2400" b="0" i="0" u="none" strike="noStrike" cap="none" baseline="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plowing from 2nd year of DMC implementation → save </a:t>
            </a:r>
            <a:r>
              <a:rPr lang="en-US" sz="2400" b="0" i="0" u="none" strike="noStrike" cap="none" baseline="0" dirty="0" err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labour</a:t>
            </a:r>
            <a:r>
              <a:rPr lang="en-US" sz="2400" b="0" i="0" u="none" strike="noStrike" cap="none" baseline="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and reduce </a:t>
            </a:r>
            <a:r>
              <a:rPr lang="en-US" sz="2400" b="0" i="0" u="none" strike="noStrike" cap="none" baseline="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cost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C000"/>
              </a:buClr>
              <a:buSzPct val="90000"/>
              <a:buFont typeface="Wingdings" pitchFamily="2" charset="2"/>
              <a:buChar char="q"/>
            </a:pP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400" b="0" i="0" u="none" strike="noStrike" cap="none" baseline="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Protect </a:t>
            </a:r>
            <a:r>
              <a:rPr lang="en-US" sz="2400" b="0" i="0" u="none" strike="noStrike" cap="none" baseline="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soil erosion and soil lost via </a:t>
            </a:r>
            <a:r>
              <a:rPr lang="en-US" sz="2400" b="0" i="0" u="none" strike="noStrike" cap="none" baseline="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runoff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C000"/>
              </a:buClr>
              <a:buSzPct val="90000"/>
              <a:buFont typeface="Wingdings" pitchFamily="2" charset="2"/>
              <a:buChar char="q"/>
            </a:pP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400" b="0" i="0" u="none" strike="noStrike" cap="none" baseline="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Reduce </a:t>
            </a:r>
            <a:r>
              <a:rPr lang="en-US" sz="2400" b="0" i="0" u="none" strike="noStrike" cap="none" baseline="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weed pressure and population​ esp. </a:t>
            </a:r>
            <a:r>
              <a:rPr lang="en-US" sz="2400" b="0" i="0" u="none" strike="noStrike" cap="none" baseline="0" dirty="0" err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gramineae</a:t>
            </a:r>
            <a:r>
              <a:rPr lang="en-US" sz="2400" b="0" i="0" u="none" strike="noStrike" cap="none" baseline="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species → reduce labor </a:t>
            </a:r>
            <a:endParaRPr lang="en-US" sz="2400" b="0" i="0" u="none" strike="noStrike" cap="none" baseline="0" dirty="0" smtClean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C000"/>
              </a:buClr>
              <a:buSzPct val="90000"/>
              <a:buFont typeface="Wingdings" pitchFamily="2" charset="2"/>
              <a:buChar char="q"/>
            </a:pP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400" b="0" i="0" u="none" strike="noStrike" cap="none" baseline="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Restore </a:t>
            </a:r>
            <a:r>
              <a:rPr lang="en-US" sz="2400" b="0" i="0" u="none" strike="noStrike" cap="none" baseline="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and improve soil fertility, and proper cropping management advised by the project → increase </a:t>
            </a:r>
            <a:r>
              <a:rPr lang="en-US" sz="2400" b="0" i="0" u="none" strike="noStrike" cap="none" baseline="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yield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C000"/>
              </a:buClr>
              <a:buSzPct val="90000"/>
              <a:buFont typeface="Wingdings" pitchFamily="2" charset="2"/>
              <a:buChar char="q"/>
            </a:pP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400" b="0" i="0" u="none" strike="noStrike" cap="none" baseline="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Proper </a:t>
            </a:r>
            <a:r>
              <a:rPr lang="en-US" sz="2400" b="0" i="0" u="none" strike="noStrike" cap="none" baseline="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use of agrochemicals so save time, labor and lower </a:t>
            </a:r>
            <a:r>
              <a:rPr lang="en-US" sz="2400" b="0" i="0" u="none" strike="noStrike" cap="none" baseline="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cost</a:t>
            </a:r>
            <a:endParaRPr lang="en-US" sz="2400" b="0" i="0" u="none" strike="noStrike" cap="none" baseline="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77"/>
          <p:cNvSpPr txBox="1"/>
          <p:nvPr/>
        </p:nvSpPr>
        <p:spPr>
          <a:xfrm>
            <a:off x="928688" y="142852"/>
            <a:ext cx="8215312" cy="671514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90000"/>
            </a:pPr>
            <a:endParaRPr lang="en-US" sz="8800" b="1" i="0" u="none" strike="noStrike" cap="none" baseline="0" dirty="0" smtClean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90000"/>
            </a:pPr>
            <a:r>
              <a:rPr lang="en-US" sz="16600" b="1" i="0" u="none" strike="noStrike" cap="none" baseline="0" dirty="0" smtClean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But…!</a:t>
            </a:r>
            <a:endParaRPr lang="en-US" sz="2400" b="0" i="0" u="none" strike="noStrike" cap="none" baseline="0" dirty="0">
              <a:solidFill>
                <a:srgbClr val="FFFF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" name="Shape 205"/>
          <p:cNvSpPr txBox="1"/>
          <p:nvPr/>
        </p:nvSpPr>
        <p:spPr>
          <a:xfrm>
            <a:off x="357188" y="6215082"/>
            <a:ext cx="8786812" cy="64291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ahoma"/>
              <a:buNone/>
            </a:pPr>
            <a:r>
              <a:rPr lang="en-US" sz="2400" b="1" i="0" u="none" strike="noStrike" cap="none" baseline="0" dirty="0" smtClean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Constraints </a:t>
            </a:r>
            <a:r>
              <a:rPr lang="en-US" sz="2400" b="1" i="0" u="none" strike="noStrike" cap="none" baseline="0" dirty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and need for </a:t>
            </a:r>
            <a:r>
              <a:rPr lang="en-US" sz="2400" b="1" i="0" u="none" strike="noStrike" cap="none" baseline="0" dirty="0" smtClean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adoption… </a:t>
            </a:r>
            <a:endParaRPr lang="en-US" sz="2400" b="1" i="0" u="none" strike="noStrike" cap="none" baseline="0" dirty="0">
              <a:solidFill>
                <a:srgbClr val="FFFF0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 dirty="0" smtClean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​​​​</a:t>
            </a:r>
            <a:endParaRPr lang="en-US" sz="2000" b="0" i="0" u="none" strike="noStrike" cap="none" baseline="0" dirty="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/>
        </p:nvSpPr>
        <p:spPr>
          <a:xfrm>
            <a:off x="357187" y="357166"/>
            <a:ext cx="8786812" cy="13541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</a:pPr>
            <a:r>
              <a:rPr lang="en-US" sz="3200" b="1" i="0" u="none" strike="noStrike" cap="none" baseline="0" dirty="0" smtClean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What</a:t>
            </a:r>
            <a:r>
              <a:rPr lang="en-US" sz="3200" b="1" u="none" dirty="0" smtClean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have the farmers learned about CA ?</a:t>
            </a:r>
            <a:endParaRPr lang="en-US" sz="2800" b="1" i="0" u="none" strike="noStrike" cap="none" baseline="0" dirty="0" smtClean="0">
              <a:solidFill>
                <a:srgbClr val="FFC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 dirty="0" smtClean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​​​​</a:t>
            </a:r>
            <a:endParaRPr lang="en-US" sz="2000" b="0" i="0" u="none" strike="noStrike" cap="none" baseline="0" dirty="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Shape 208"/>
          <p:cNvSpPr txBox="1"/>
          <p:nvPr/>
        </p:nvSpPr>
        <p:spPr>
          <a:xfrm>
            <a:off x="857250" y="2065336"/>
            <a:ext cx="8215312" cy="45783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l">
              <a:spcBef>
                <a:spcPts val="0"/>
              </a:spcBef>
              <a:spcAft>
                <a:spcPts val="1800"/>
              </a:spcAft>
              <a:buClr>
                <a:srgbClr val="FFC000"/>
              </a:buClr>
              <a:buSzPct val="90000"/>
              <a:buFont typeface="Wingdings" pitchFamily="2" charset="2"/>
              <a:buChar char="q"/>
            </a:pP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So far not yet have suitable cover crops, the  proposed cover crops pigeon pea required additional sowing labor and no </a:t>
            </a: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market</a:t>
            </a:r>
          </a:p>
          <a:p>
            <a:pPr algn="l">
              <a:spcBef>
                <a:spcPts val="0"/>
              </a:spcBef>
              <a:spcAft>
                <a:spcPts val="1800"/>
              </a:spcAft>
              <a:buClr>
                <a:srgbClr val="FFC000"/>
              </a:buClr>
              <a:buSzPct val="90000"/>
              <a:buFont typeface="Wingdings" pitchFamily="2" charset="2"/>
              <a:buChar char="q"/>
            </a:pP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The </a:t>
            </a: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presence of cover crops requests for locally herbicides which require more labor​ and less efficiency without </a:t>
            </a:r>
            <a:r>
              <a:rPr lang="en-US" sz="3200" b="1" u="none" dirty="0" err="1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Atrazine</a:t>
            </a: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and </a:t>
            </a:r>
            <a:r>
              <a:rPr lang="en-US" sz="3200" b="1" u="none" dirty="0" err="1" smtClean="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Paraquat</a:t>
            </a:r>
            <a:endParaRPr lang="en-US" sz="3200" b="1" u="none" dirty="0" smtClean="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algn="l">
              <a:spcBef>
                <a:spcPts val="0"/>
              </a:spcBef>
              <a:spcAft>
                <a:spcPts val="1800"/>
              </a:spcAft>
              <a:buClr>
                <a:srgbClr val="FFC000"/>
              </a:buClr>
              <a:buSzPct val="90000"/>
              <a:buFont typeface="Wingdings" pitchFamily="2" charset="2"/>
              <a:buChar char="q"/>
            </a:pP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4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Not yet available CA based </a:t>
            </a:r>
            <a:r>
              <a:rPr lang="en-US" sz="2800" b="1" dirty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C</a:t>
            </a:r>
            <a:r>
              <a:rPr lang="en-US" sz="2800" b="1" dirty="0" smtClean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assava</a:t>
            </a:r>
            <a:r>
              <a:rPr lang="en-US" sz="240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!</a:t>
            </a:r>
            <a:endParaRPr lang="en-US" sz="240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algn="l">
              <a:spcBef>
                <a:spcPts val="0"/>
              </a:spcBef>
              <a:spcAft>
                <a:spcPts val="1800"/>
              </a:spcAft>
              <a:buClr>
                <a:srgbClr val="FFC000"/>
              </a:buClr>
              <a:buSzPct val="90000"/>
              <a:buFont typeface="Wingdings" pitchFamily="2" charset="2"/>
              <a:buChar char="q"/>
            </a:pP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Limited </a:t>
            </a: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direct seed planters, depending totally on the services provided by​ the </a:t>
            </a: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project</a:t>
            </a:r>
            <a:endParaRPr lang="en-US" sz="2400" u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9" name="Shape 209"/>
          <p:cNvSpPr txBox="1"/>
          <p:nvPr/>
        </p:nvSpPr>
        <p:spPr>
          <a:xfrm>
            <a:off x="857250" y="1285860"/>
            <a:ext cx="3571874" cy="461961"/>
          </a:xfrm>
          <a:prstGeom prst="rect">
            <a:avLst/>
          </a:prstGeom>
          <a:solidFill>
            <a:srgbClr val="FF0000"/>
          </a:solidFill>
          <a:ln w="9525" cap="rnd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 smtClean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Constraints</a:t>
            </a:r>
            <a:endParaRPr lang="en-US" sz="2000" b="1" i="0" u="none" strike="noStrike" cap="none" baseline="0" dirty="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/>
          <p:nvPr/>
        </p:nvSpPr>
        <p:spPr>
          <a:xfrm>
            <a:off x="857250" y="2087561"/>
            <a:ext cx="8643972" cy="42703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C000"/>
              </a:buClr>
              <a:buSzPct val="90000"/>
              <a:buFont typeface="Wingdings" pitchFamily="2" charset="2"/>
              <a:buChar char="q"/>
            </a:pP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Arial"/>
              </a:rPr>
              <a:t> Limited capacity of direct planter to sow on wet soil conditions compared to normal Thai </a:t>
            </a:r>
            <a:r>
              <a:rPr lang="en-US" sz="2400" u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Arial"/>
              </a:rPr>
              <a:t>planter</a:t>
            </a:r>
          </a:p>
          <a:p>
            <a:pPr algn="l">
              <a:spcBef>
                <a:spcPts val="0"/>
              </a:spcBef>
              <a:spcAft>
                <a:spcPts val="1800"/>
              </a:spcAft>
              <a:buClr>
                <a:srgbClr val="FFC000"/>
              </a:buClr>
              <a:buSzPct val="90000"/>
              <a:buFont typeface="Wingdings" pitchFamily="2" charset="2"/>
              <a:buChar char="q"/>
            </a:pP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Arial"/>
              </a:rPr>
              <a:t> </a:t>
            </a:r>
            <a:r>
              <a:rPr lang="en-US" sz="2400" u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Arial"/>
              </a:rPr>
              <a:t> Credit access to invest  fertilizers, the farmers take inputs as credit from the suppliers</a:t>
            </a:r>
            <a:endParaRPr lang="en-US" sz="2400" u="none" dirty="0">
              <a:solidFill>
                <a:schemeClr val="lt1"/>
              </a:solidFill>
              <a:latin typeface="Tahoma"/>
              <a:ea typeface="Tahoma"/>
              <a:cs typeface="Tahoma"/>
              <a:sym typeface="Arial"/>
            </a:endParaRPr>
          </a:p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C000"/>
              </a:buClr>
              <a:buSzPct val="90000"/>
              <a:buFont typeface="Wingdings" pitchFamily="2" charset="2"/>
              <a:buChar char="q"/>
            </a:pPr>
            <a:r>
              <a:rPr lang="en-US" sz="2400" u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Arial"/>
              </a:rPr>
              <a:t> Secondary </a:t>
            </a: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Arial"/>
              </a:rPr>
              <a:t>constraints with </a:t>
            </a:r>
            <a:r>
              <a:rPr lang="en-US" sz="2400" u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Arial"/>
              </a:rPr>
              <a:t>insects </a:t>
            </a:r>
            <a:r>
              <a:rPr lang="en-US" sz="2400" u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Arial"/>
              </a:rPr>
              <a:t>(millipedes, </a:t>
            </a:r>
            <a:r>
              <a:rPr lang="en-US" sz="2400" u="none" dirty="0" err="1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Arial"/>
              </a:rPr>
              <a:t>cricket,</a:t>
            </a:r>
            <a:r>
              <a:rPr lang="en-US" sz="2400" u="none" dirty="0" err="1" smtClean="0">
                <a:solidFill>
                  <a:schemeClr val="accent6">
                    <a:lumMod val="50000"/>
                  </a:schemeClr>
                </a:solidFill>
                <a:latin typeface="Tahoma"/>
                <a:ea typeface="Tahoma"/>
                <a:cs typeface="Tahoma"/>
                <a:sym typeface="Arial"/>
              </a:rPr>
              <a:t>s</a:t>
            </a:r>
            <a:r>
              <a:rPr lang="en-US" sz="2400" u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Arial"/>
              </a:rPr>
              <a:t> ants</a:t>
            </a: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Arial"/>
              </a:rPr>
              <a:t>…) damaging young maize seedling on mulching plot  </a:t>
            </a:r>
          </a:p>
        </p:txBody>
      </p:sp>
      <p:sp>
        <p:nvSpPr>
          <p:cNvPr id="219" name="Shape 219"/>
          <p:cNvSpPr txBox="1"/>
          <p:nvPr/>
        </p:nvSpPr>
        <p:spPr>
          <a:xfrm>
            <a:off x="857250" y="1323965"/>
            <a:ext cx="4000500" cy="461961"/>
          </a:xfrm>
          <a:prstGeom prst="rect">
            <a:avLst/>
          </a:prstGeom>
          <a:solidFill>
            <a:srgbClr val="FF0000"/>
          </a:solidFill>
          <a:ln w="9525" cap="rnd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Constraints (cont</a:t>
            </a:r>
            <a:r>
              <a:rPr lang="en-US" sz="2400" b="1" i="0" u="none" strike="noStrike" cap="none" baseline="0" dirty="0" smtClean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.)</a:t>
            </a:r>
            <a:r>
              <a:rPr lang="en-US" sz="2400" b="1" i="0" u="none" strike="noStrike" cap="none" baseline="0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endParaRPr lang="en-US" sz="2000" b="1" i="0" u="none" strike="noStrike" cap="none" baseline="0" dirty="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/>
          <p:nvPr/>
        </p:nvSpPr>
        <p:spPr>
          <a:xfrm>
            <a:off x="857250" y="1357312"/>
            <a:ext cx="8215312" cy="57245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Three key needs conditioning CA adoption for the farmers</a:t>
            </a:r>
            <a:r>
              <a:rPr lang="en-US" sz="2400" b="0" i="0" u="none" strike="noStrike" cap="none" baseline="0" dirty="0" smtClean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 dirty="0" smtClean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en-US" sz="2400" b="0" i="0" u="none" strike="noStrike" cap="none" baseline="0" dirty="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C000"/>
              </a:buClr>
              <a:buSzPct val="90000"/>
              <a:buFont typeface="Wingdings" pitchFamily="2" charset="2"/>
              <a:buChar char="q"/>
            </a:pP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Arial"/>
              </a:rPr>
              <a:t>​ </a:t>
            </a:r>
            <a:r>
              <a:rPr lang="en-US" sz="2400" u="none" dirty="0">
                <a:latin typeface="Tahoma"/>
                <a:ea typeface="Tahoma"/>
                <a:cs typeface="Tahoma"/>
                <a:sym typeface="Arial"/>
              </a:rPr>
              <a:t>Market for cover crops to get extra income, animal feeds request more investment and </a:t>
            </a:r>
            <a:r>
              <a:rPr lang="en-US" sz="2400" u="none" dirty="0" err="1">
                <a:latin typeface="Tahoma"/>
                <a:ea typeface="Tahoma"/>
                <a:cs typeface="Tahoma"/>
                <a:sym typeface="Arial"/>
              </a:rPr>
              <a:t>labour</a:t>
            </a:r>
            <a:endParaRPr lang="en-US" sz="2400" u="none" dirty="0">
              <a:latin typeface="Tahoma"/>
              <a:ea typeface="Tahoma"/>
              <a:cs typeface="Tahoma"/>
              <a:sym typeface="Arial"/>
            </a:endParaRPr>
          </a:p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C000"/>
              </a:buClr>
              <a:buSzPct val="90000"/>
              <a:buFont typeface="Wingdings" pitchFamily="2" charset="2"/>
              <a:buChar char="q"/>
            </a:pPr>
            <a:r>
              <a:rPr lang="en-US" sz="2400" u="none" dirty="0" smtClean="0">
                <a:latin typeface="Tahoma"/>
                <a:ea typeface="Tahoma"/>
                <a:cs typeface="Tahoma"/>
                <a:sym typeface="Arial"/>
              </a:rPr>
              <a:t> Making </a:t>
            </a:r>
            <a:r>
              <a:rPr lang="en-US" sz="2400" u="none" dirty="0">
                <a:latin typeface="Tahoma"/>
                <a:ea typeface="Tahoma"/>
                <a:cs typeface="Tahoma"/>
                <a:sym typeface="Arial"/>
              </a:rPr>
              <a:t>services on CA practices </a:t>
            </a:r>
            <a:r>
              <a:rPr lang="en-US" sz="2400" u="none" dirty="0">
                <a:latin typeface="Tahoma"/>
                <a:ea typeface="Tahoma"/>
                <a:cs typeface="Tahoma"/>
                <a:sym typeface="Arial"/>
              </a:rPr>
              <a:t>esp. </a:t>
            </a:r>
            <a:r>
              <a:rPr lang="en-US" sz="2400" u="none" dirty="0">
                <a:latin typeface="Tahoma"/>
                <a:ea typeface="Tahoma"/>
                <a:cs typeface="Tahoma"/>
                <a:sym typeface="Arial"/>
              </a:rPr>
              <a:t>sowing accessible with private contractors like plow and conventional sowing </a:t>
            </a:r>
          </a:p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C000"/>
              </a:buClr>
              <a:buSzPct val="90000"/>
              <a:buFont typeface="Wingdings" pitchFamily="2" charset="2"/>
              <a:buChar char="q"/>
            </a:pPr>
            <a:r>
              <a:rPr lang="en-US" sz="2400" u="none" dirty="0" smtClean="0">
                <a:latin typeface="Tahoma"/>
                <a:ea typeface="Tahoma"/>
                <a:cs typeface="Tahoma"/>
                <a:sym typeface="Arial"/>
              </a:rPr>
              <a:t> Project</a:t>
            </a:r>
            <a:r>
              <a:rPr lang="en-US" sz="2400" u="none" dirty="0">
                <a:latin typeface="Tahoma"/>
                <a:ea typeface="Tahoma"/>
                <a:cs typeface="Tahoma"/>
                <a:sym typeface="Arial"/>
              </a:rPr>
              <a:t>, NGOs, GOs…provide cheap interest credit for fertilizers inputs; Farmer Cooperative credit fund is limited!</a:t>
            </a:r>
            <a:endParaRPr lang="en-US" sz="2400" u="none" dirty="0">
              <a:latin typeface="Tahoma"/>
              <a:ea typeface="Tahoma"/>
              <a:cs typeface="Tahoma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Shape 228"/>
          <p:cNvSpPr txBox="1"/>
          <p:nvPr/>
        </p:nvSpPr>
        <p:spPr>
          <a:xfrm>
            <a:off x="857250" y="752475"/>
            <a:ext cx="3571874" cy="461961"/>
          </a:xfrm>
          <a:prstGeom prst="rect">
            <a:avLst/>
          </a:prstGeom>
          <a:solidFill>
            <a:srgbClr val="FFFF00"/>
          </a:solidFill>
          <a:ln w="9525" cap="rnd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 smtClean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Needs</a:t>
            </a:r>
            <a:endParaRPr lang="en-US" sz="2400" b="1" i="0" u="none" strike="noStrike" cap="none" baseline="0" dirty="0">
              <a:solidFill>
                <a:srgbClr val="00009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16"/>
          <p:cNvSpPr txBox="1"/>
          <p:nvPr/>
        </p:nvSpPr>
        <p:spPr>
          <a:xfrm>
            <a:off x="357187" y="527050"/>
            <a:ext cx="8786812" cy="13541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ahoma"/>
              <a:buNone/>
            </a:pPr>
            <a:r>
              <a:rPr lang="en-US" sz="3200" b="1" i="0" u="none" strike="noStrike" cap="none" baseline="0" dirty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4- </a:t>
            </a:r>
            <a:r>
              <a:rPr lang="en-US" sz="3200" b="1" i="0" u="none" strike="noStrike" cap="none" baseline="0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What</a:t>
            </a:r>
            <a:r>
              <a:rPr lang="en-US" sz="3200" b="1" i="0" u="none" strike="noStrike" cap="none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 p</a:t>
            </a:r>
            <a:r>
              <a:rPr lang="en-US" sz="3200" b="1" i="0" u="none" strike="noStrike" cap="none" baseline="0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roject</a:t>
            </a:r>
            <a:r>
              <a:rPr lang="en-US" sz="3200" b="1" u="none" baseline="0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’s strategic</a:t>
            </a:r>
            <a:r>
              <a:rPr lang="en-US" sz="3200" b="1" u="none" dirty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3200" b="1" u="none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plan 2014?</a:t>
            </a:r>
            <a:endParaRPr sz="2400"/>
          </a:p>
        </p:txBody>
      </p:sp>
      <p:sp>
        <p:nvSpPr>
          <p:cNvPr id="5" name="Shape 228"/>
          <p:cNvSpPr txBox="1"/>
          <p:nvPr/>
        </p:nvSpPr>
        <p:spPr>
          <a:xfrm>
            <a:off x="857250" y="1395403"/>
            <a:ext cx="3571874" cy="461961"/>
          </a:xfrm>
          <a:prstGeom prst="rect">
            <a:avLst/>
          </a:prstGeom>
          <a:solidFill>
            <a:srgbClr val="0DFF0D"/>
          </a:solidFill>
          <a:ln w="9525" cap="rnd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 smtClean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Cover</a:t>
            </a:r>
            <a:r>
              <a:rPr lang="en-US" sz="2400" b="1" i="0" u="none" strike="noStrike" cap="none" dirty="0" smtClean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 crops</a:t>
            </a:r>
            <a:endParaRPr lang="en-US" sz="2400" b="1" i="0" u="none" strike="noStrike" cap="none" baseline="0" dirty="0">
              <a:solidFill>
                <a:srgbClr val="0000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b="20232"/>
          <a:stretch>
            <a:fillRect/>
          </a:stretch>
        </p:blipFill>
        <p:spPr bwMode="auto">
          <a:xfrm>
            <a:off x="904837" y="1928802"/>
            <a:ext cx="8239195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071670" y="6401510"/>
            <a:ext cx="7000924" cy="45651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tIns="0" rIns="18000" bIns="0" anchor="ctr"/>
          <a:lstStyle/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400" b="1" dirty="0"/>
              <a:t>From PADAC-SANREM – Pigeon pea growing after maize harvest– Dec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 descr="DSC0005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71438" y="220663"/>
            <a:ext cx="9144000" cy="708025"/>
          </a:xfrm>
          <a:prstGeom prst="rect">
            <a:avLst/>
          </a:prstGeom>
          <a:solidFill>
            <a:schemeClr val="accent2">
              <a:alpha val="30000"/>
            </a:schemeClr>
          </a:solidFill>
          <a:ln w="9525">
            <a:noFill/>
            <a:miter lim="800000"/>
            <a:headEnd/>
            <a:tailEnd/>
          </a:ln>
        </p:spPr>
        <p:txBody>
          <a:bodyPr tIns="182880" bIns="91440" anchor="ctr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en-US" sz="2800" b="1" kern="0" dirty="0">
                <a:solidFill>
                  <a:srgbClr val="FFFF00"/>
                </a:solidFill>
                <a:latin typeface="Khmer OS Muol Light" pitchFamily="2" charset="0"/>
                <a:ea typeface="+mj-ea"/>
                <a:cs typeface="Khmer OS Muol Light" pitchFamily="2" charset="0"/>
              </a:rPr>
              <a:t>Cover crop pigeon pea sown on maize line</a:t>
            </a:r>
          </a:p>
        </p:txBody>
      </p:sp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142875" y="6581775"/>
            <a:ext cx="3429000" cy="276225"/>
          </a:xfrm>
          <a:prstGeom prst="rect">
            <a:avLst/>
          </a:prstGeom>
          <a:solidFill>
            <a:schemeClr val="accent2">
              <a:alpha val="30000"/>
            </a:schemeClr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>
              <a:spcAft>
                <a:spcPts val="1200"/>
              </a:spcAft>
              <a:defRPr/>
            </a:pPr>
            <a:r>
              <a:rPr lang="en-US" b="1" kern="0" dirty="0">
                <a:solidFill>
                  <a:srgbClr val="FFFF00"/>
                </a:solidFill>
                <a:latin typeface="Khmer OS Muol Light" pitchFamily="2" charset="0"/>
                <a:ea typeface="+mj-ea"/>
                <a:cs typeface="Khmer OS Muol Light" pitchFamily="2" charset="0"/>
              </a:rPr>
              <a:t>Pigeon pea in dry season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714750" y="0"/>
            <a:ext cx="5429250" cy="4071938"/>
            <a:chOff x="3714744" y="0"/>
            <a:chExt cx="5429256" cy="4071942"/>
          </a:xfrm>
        </p:grpSpPr>
        <p:pic>
          <p:nvPicPr>
            <p:cNvPr id="20489" name="Picture 2" descr="DSC09596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14744" y="0"/>
              <a:ext cx="5429256" cy="4071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17"/>
            <p:cNvSpPr txBox="1">
              <a:spLocks noChangeArrowheads="1"/>
            </p:cNvSpPr>
            <p:nvPr/>
          </p:nvSpPr>
          <p:spPr bwMode="auto">
            <a:xfrm>
              <a:off x="5357809" y="3224216"/>
              <a:ext cx="3714754" cy="276225"/>
            </a:xfrm>
            <a:prstGeom prst="rect">
              <a:avLst/>
            </a:prstGeom>
            <a:solidFill>
              <a:schemeClr val="accent2">
                <a:alpha val="3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l">
                <a:spcAft>
                  <a:spcPts val="1200"/>
                </a:spcAft>
                <a:defRPr/>
              </a:pPr>
              <a:r>
                <a:rPr lang="en-US" b="1" kern="0" dirty="0">
                  <a:solidFill>
                    <a:srgbClr val="FFFF00"/>
                  </a:solidFill>
                  <a:latin typeface="Khmer OS Muol Light" pitchFamily="2" charset="0"/>
                  <a:ea typeface="+mj-ea"/>
                  <a:cs typeface="Khmer OS Muol Light" pitchFamily="2" charset="0"/>
                </a:rPr>
                <a:t>Rolling down pigeon pea in May-June</a:t>
              </a: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3725863" y="3500438"/>
            <a:ext cx="5418137" cy="3429000"/>
            <a:chOff x="3725350" y="3429000"/>
            <a:chExt cx="5418650" cy="3428999"/>
          </a:xfrm>
        </p:grpSpPr>
        <p:pic>
          <p:nvPicPr>
            <p:cNvPr id="20487" name="Picture 3" descr="DSC09546.JPG"/>
            <p:cNvPicPr>
              <a:picLocks noChangeAspect="1"/>
            </p:cNvPicPr>
            <p:nvPr/>
          </p:nvPicPr>
          <p:blipFill>
            <a:blip r:embed="rId4"/>
            <a:srcRect t="15625"/>
            <a:stretch>
              <a:fillRect/>
            </a:stretch>
          </p:blipFill>
          <p:spPr bwMode="auto">
            <a:xfrm>
              <a:off x="3725350" y="3429000"/>
              <a:ext cx="5418650" cy="3428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17"/>
            <p:cNvSpPr txBox="1">
              <a:spLocks noChangeArrowheads="1"/>
            </p:cNvSpPr>
            <p:nvPr/>
          </p:nvSpPr>
          <p:spPr bwMode="auto">
            <a:xfrm>
              <a:off x="5357455" y="6500811"/>
              <a:ext cx="3715102" cy="277813"/>
            </a:xfrm>
            <a:prstGeom prst="rect">
              <a:avLst/>
            </a:prstGeom>
            <a:solidFill>
              <a:schemeClr val="accent2">
                <a:alpha val="3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r">
                <a:spcAft>
                  <a:spcPts val="1200"/>
                </a:spcAft>
                <a:defRPr/>
              </a:pPr>
              <a:r>
                <a:rPr lang="en-US" b="1" kern="0" dirty="0">
                  <a:solidFill>
                    <a:srgbClr val="FFFF00"/>
                  </a:solidFill>
                  <a:latin typeface="Khmer OS Muol Light" pitchFamily="2" charset="0"/>
                  <a:ea typeface="+mj-ea"/>
                  <a:cs typeface="Khmer OS Muol Light" pitchFamily="2" charset="0"/>
                </a:rPr>
                <a:t>Pigeon pea mulch for </a:t>
              </a:r>
              <a:r>
                <a:rPr lang="en-US" b="1" kern="0" dirty="0" smtClean="0">
                  <a:solidFill>
                    <a:srgbClr val="FFFF00"/>
                  </a:solidFill>
                  <a:latin typeface="Khmer OS Muol Light" pitchFamily="2" charset="0"/>
                  <a:ea typeface="+mj-ea"/>
                  <a:cs typeface="Khmer OS Muol Light" pitchFamily="2" charset="0"/>
                </a:rPr>
                <a:t>corn sowing</a:t>
              </a:r>
              <a:endParaRPr lang="en-US" b="1" kern="0" dirty="0">
                <a:solidFill>
                  <a:srgbClr val="FFFF00"/>
                </a:solidFill>
                <a:latin typeface="Khmer OS Muol Light" pitchFamily="2" charset="0"/>
                <a:ea typeface="+mj-ea"/>
                <a:cs typeface="Khmer OS Muol Light" pitchFamily="2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DSC0063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6" descr="DSC0976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63" y="0"/>
            <a:ext cx="5214937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71438" y="220663"/>
            <a:ext cx="9144000" cy="708025"/>
          </a:xfrm>
          <a:prstGeom prst="rect">
            <a:avLst/>
          </a:prstGeom>
          <a:solidFill>
            <a:schemeClr val="accent2">
              <a:alpha val="30000"/>
            </a:schemeClr>
          </a:solidFill>
          <a:ln w="9525">
            <a:noFill/>
            <a:miter lim="800000"/>
            <a:headEnd/>
            <a:tailEnd/>
          </a:ln>
        </p:spPr>
        <p:txBody>
          <a:bodyPr tIns="182880" bIns="91440" anchor="ctr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en-US" sz="2800" b="1" kern="0" dirty="0">
                <a:solidFill>
                  <a:srgbClr val="FFFF00"/>
                </a:solidFill>
                <a:latin typeface="Khmer OS Muol Light" pitchFamily="2" charset="0"/>
                <a:ea typeface="+mj-ea"/>
                <a:cs typeface="Khmer OS Muol Light" pitchFamily="2" charset="0"/>
              </a:rPr>
              <a:t>Cover crop pigeon pea sown on </a:t>
            </a:r>
            <a:r>
              <a:rPr lang="en-US" sz="2800" b="1" kern="0" dirty="0" smtClean="0">
                <a:solidFill>
                  <a:srgbClr val="FFFF00"/>
                </a:solidFill>
                <a:latin typeface="Khmer OS Muol Light" pitchFamily="2" charset="0"/>
                <a:ea typeface="+mj-ea"/>
                <a:cs typeface="Khmer OS Muol Light" pitchFamily="2" charset="0"/>
              </a:rPr>
              <a:t>corn </a:t>
            </a:r>
            <a:r>
              <a:rPr lang="en-US" sz="2800" b="1" kern="0" dirty="0">
                <a:solidFill>
                  <a:srgbClr val="FFFF00"/>
                </a:solidFill>
                <a:latin typeface="Khmer OS Muol Light" pitchFamily="2" charset="0"/>
                <a:ea typeface="+mj-ea"/>
                <a:cs typeface="Khmer OS Muol Light" pitchFamily="2" charset="0"/>
              </a:rPr>
              <a:t>line</a:t>
            </a:r>
          </a:p>
        </p:txBody>
      </p:sp>
      <p:sp>
        <p:nvSpPr>
          <p:cNvPr id="18437" name="Rectangle 3"/>
          <p:cNvSpPr>
            <a:spLocks noChangeArrowheads="1"/>
          </p:cNvSpPr>
          <p:nvPr/>
        </p:nvSpPr>
        <p:spPr bwMode="auto">
          <a:xfrm>
            <a:off x="2071688" y="6497638"/>
            <a:ext cx="7072312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tIns="0" rIns="18000" bIns="0" anchor="ctr"/>
          <a:lstStyle/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400" b="1"/>
              <a:t>From PADAC-SANREM – Pigeon pea slowly growing with maize– Aug.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 descr="DSC0041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071688" y="6497638"/>
            <a:ext cx="7072312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tIns="0" rIns="18000" bIns="0" anchor="ctr"/>
          <a:lstStyle/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400" b="1"/>
              <a:t>From PADAC-SANREM – Pigeon pea growing with maize– Oct.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286540"/>
            <a:ext cx="6286544" cy="4357170"/>
          </a:xfrm>
          <a:prstGeom prst="rect">
            <a:avLst/>
          </a:prstGeom>
          <a:noFill/>
        </p:spPr>
      </p:pic>
      <p:sp>
        <p:nvSpPr>
          <p:cNvPr id="67" name="Text Box 17"/>
          <p:cNvSpPr txBox="1">
            <a:spLocks noChangeArrowheads="1"/>
          </p:cNvSpPr>
          <p:nvPr/>
        </p:nvSpPr>
        <p:spPr bwMode="auto">
          <a:xfrm>
            <a:off x="6572264" y="2416168"/>
            <a:ext cx="1357322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l">
              <a:spcAft>
                <a:spcPts val="1200"/>
              </a:spcAft>
              <a:defRPr/>
            </a:pPr>
            <a:r>
              <a:rPr lang="en-US" b="1" u="none" kern="0" dirty="0" smtClean="0">
                <a:solidFill>
                  <a:schemeClr val="bg1"/>
                </a:solidFill>
                <a:latin typeface="Khmer OS Muol Light" pitchFamily="2" charset="0"/>
                <a:ea typeface="+mj-ea"/>
                <a:cs typeface="Khmer OS Muol Light" pitchFamily="2" charset="0"/>
              </a:rPr>
              <a:t>Pigeon pea</a:t>
            </a:r>
            <a:endParaRPr lang="en-US" b="1" u="none" kern="0" dirty="0">
              <a:solidFill>
                <a:schemeClr val="bg1"/>
              </a:solidFill>
              <a:latin typeface="Khmer OS Muol Light" pitchFamily="2" charset="0"/>
              <a:ea typeface="+mj-ea"/>
              <a:cs typeface="Khmer OS Muol Light" pitchFamily="2" charset="0"/>
            </a:endParaRPr>
          </a:p>
        </p:txBody>
      </p:sp>
      <p:sp>
        <p:nvSpPr>
          <p:cNvPr id="68" name="Text Box 17"/>
          <p:cNvSpPr txBox="1">
            <a:spLocks noChangeArrowheads="1"/>
          </p:cNvSpPr>
          <p:nvPr/>
        </p:nvSpPr>
        <p:spPr bwMode="auto">
          <a:xfrm>
            <a:off x="6572264" y="3538538"/>
            <a:ext cx="1357322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l">
              <a:spcAft>
                <a:spcPts val="1200"/>
              </a:spcAft>
              <a:defRPr/>
            </a:pPr>
            <a:r>
              <a:rPr lang="en-US" b="1" u="none" kern="0" dirty="0" smtClean="0">
                <a:solidFill>
                  <a:schemeClr val="bg1"/>
                </a:solidFill>
                <a:latin typeface="Khmer OS Muol Light" pitchFamily="2" charset="0"/>
                <a:ea typeface="+mj-ea"/>
                <a:cs typeface="Khmer OS Muol Light" pitchFamily="2" charset="0"/>
              </a:rPr>
              <a:t>Pigeon pea</a:t>
            </a:r>
            <a:endParaRPr lang="en-US" b="1" u="none" kern="0" dirty="0">
              <a:solidFill>
                <a:schemeClr val="bg1"/>
              </a:solidFill>
              <a:latin typeface="Khmer OS Muol Light" pitchFamily="2" charset="0"/>
              <a:ea typeface="+mj-ea"/>
              <a:cs typeface="Khmer OS Muol Light" pitchFamily="2" charset="0"/>
            </a:endParaRPr>
          </a:p>
        </p:txBody>
      </p:sp>
      <p:sp>
        <p:nvSpPr>
          <p:cNvPr id="69" name="Text Box 17"/>
          <p:cNvSpPr txBox="1">
            <a:spLocks noChangeArrowheads="1"/>
          </p:cNvSpPr>
          <p:nvPr/>
        </p:nvSpPr>
        <p:spPr bwMode="auto">
          <a:xfrm>
            <a:off x="6572264" y="4643446"/>
            <a:ext cx="1357322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l">
              <a:spcAft>
                <a:spcPts val="1200"/>
              </a:spcAft>
              <a:defRPr/>
            </a:pPr>
            <a:r>
              <a:rPr lang="en-US" b="1" u="none" kern="0" dirty="0" smtClean="0">
                <a:solidFill>
                  <a:schemeClr val="bg1"/>
                </a:solidFill>
                <a:latin typeface="Khmer OS Muol Light" pitchFamily="2" charset="0"/>
                <a:ea typeface="+mj-ea"/>
                <a:cs typeface="Khmer OS Muol Light" pitchFamily="2" charset="0"/>
              </a:rPr>
              <a:t>Pigeon pea</a:t>
            </a:r>
            <a:endParaRPr lang="en-US" b="1" u="none" kern="0" dirty="0">
              <a:solidFill>
                <a:schemeClr val="bg1"/>
              </a:solidFill>
              <a:latin typeface="Khmer OS Muol Light" pitchFamily="2" charset="0"/>
              <a:ea typeface="+mj-ea"/>
              <a:cs typeface="Khmer OS Muol Light" pitchFamily="2" charset="0"/>
            </a:endParaRPr>
          </a:p>
        </p:txBody>
      </p:sp>
      <p:sp>
        <p:nvSpPr>
          <p:cNvPr id="70" name="Text Box 17"/>
          <p:cNvSpPr txBox="1">
            <a:spLocks noChangeArrowheads="1"/>
          </p:cNvSpPr>
          <p:nvPr/>
        </p:nvSpPr>
        <p:spPr bwMode="auto">
          <a:xfrm>
            <a:off x="5072066" y="2967034"/>
            <a:ext cx="17859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l">
              <a:spcAft>
                <a:spcPts val="1200"/>
              </a:spcAft>
              <a:defRPr/>
            </a:pPr>
            <a:r>
              <a:rPr lang="en-US" b="1" u="none" kern="0" dirty="0" smtClean="0">
                <a:solidFill>
                  <a:schemeClr val="bg1"/>
                </a:solidFill>
                <a:latin typeface="Khmer OS Muol Light" pitchFamily="2" charset="0"/>
                <a:ea typeface="+mj-ea"/>
                <a:cs typeface="Khmer OS Muol Light" pitchFamily="2" charset="0"/>
              </a:rPr>
              <a:t>No pigeon pea</a:t>
            </a:r>
            <a:endParaRPr lang="en-US" b="1" u="none" kern="0" dirty="0">
              <a:solidFill>
                <a:schemeClr val="bg1"/>
              </a:solidFill>
              <a:latin typeface="Khmer OS Muol Light" pitchFamily="2" charset="0"/>
              <a:ea typeface="+mj-ea"/>
              <a:cs typeface="Khmer OS Muol Light" pitchFamily="2" charset="0"/>
            </a:endParaRPr>
          </a:p>
        </p:txBody>
      </p:sp>
      <p:sp>
        <p:nvSpPr>
          <p:cNvPr id="71" name="Text Box 17"/>
          <p:cNvSpPr txBox="1">
            <a:spLocks noChangeArrowheads="1"/>
          </p:cNvSpPr>
          <p:nvPr/>
        </p:nvSpPr>
        <p:spPr bwMode="auto">
          <a:xfrm>
            <a:off x="5072066" y="4080695"/>
            <a:ext cx="17859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l">
              <a:spcAft>
                <a:spcPts val="1200"/>
              </a:spcAft>
              <a:defRPr/>
            </a:pPr>
            <a:r>
              <a:rPr lang="en-US" b="1" u="none" kern="0" dirty="0" smtClean="0">
                <a:solidFill>
                  <a:schemeClr val="bg1"/>
                </a:solidFill>
                <a:latin typeface="Khmer OS Muol Light" pitchFamily="2" charset="0"/>
                <a:ea typeface="+mj-ea"/>
                <a:cs typeface="Khmer OS Muol Light" pitchFamily="2" charset="0"/>
              </a:rPr>
              <a:t>No pigeon pea</a:t>
            </a:r>
            <a:endParaRPr lang="en-US" b="1" u="none" kern="0" dirty="0">
              <a:solidFill>
                <a:schemeClr val="bg1"/>
              </a:solidFill>
              <a:latin typeface="Khmer OS Muol Light" pitchFamily="2" charset="0"/>
              <a:ea typeface="+mj-ea"/>
              <a:cs typeface="Khmer OS Muol Light" pitchFamily="2" charset="0"/>
            </a:endParaRPr>
          </a:p>
        </p:txBody>
      </p:sp>
      <p:sp>
        <p:nvSpPr>
          <p:cNvPr id="72" name="Text Box 17"/>
          <p:cNvSpPr txBox="1">
            <a:spLocks noChangeArrowheads="1"/>
          </p:cNvSpPr>
          <p:nvPr/>
        </p:nvSpPr>
        <p:spPr bwMode="auto">
          <a:xfrm>
            <a:off x="5072066" y="5000636"/>
            <a:ext cx="17859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l">
              <a:spcAft>
                <a:spcPts val="1200"/>
              </a:spcAft>
              <a:defRPr/>
            </a:pPr>
            <a:r>
              <a:rPr lang="en-US" sz="2800" b="1" u="none" kern="0" dirty="0" smtClean="0">
                <a:solidFill>
                  <a:schemeClr val="bg1"/>
                </a:solidFill>
                <a:latin typeface="Khmer OS Muol Light" pitchFamily="2" charset="0"/>
                <a:ea typeface="+mj-ea"/>
                <a:cs typeface="Khmer OS Muol Light" pitchFamily="2" charset="0"/>
              </a:rPr>
              <a:t>………</a:t>
            </a:r>
            <a:endParaRPr lang="en-US" b="1" u="none" kern="0" dirty="0">
              <a:solidFill>
                <a:schemeClr val="bg1"/>
              </a:solidFill>
              <a:latin typeface="Khmer OS Muol Light" pitchFamily="2" charset="0"/>
              <a:ea typeface="+mj-ea"/>
              <a:cs typeface="Khmer OS Muol Light" pitchFamily="2" charset="0"/>
            </a:endParaRPr>
          </a:p>
        </p:txBody>
      </p:sp>
      <p:sp>
        <p:nvSpPr>
          <p:cNvPr id="73" name="Text Box 17"/>
          <p:cNvSpPr txBox="1">
            <a:spLocks noChangeArrowheads="1"/>
          </p:cNvSpPr>
          <p:nvPr/>
        </p:nvSpPr>
        <p:spPr bwMode="auto">
          <a:xfrm>
            <a:off x="6572264" y="5569881"/>
            <a:ext cx="17859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l">
              <a:spcAft>
                <a:spcPts val="1200"/>
              </a:spcAft>
              <a:defRPr/>
            </a:pPr>
            <a:r>
              <a:rPr lang="en-US" sz="2800" b="1" u="none" kern="0" dirty="0" smtClean="0">
                <a:solidFill>
                  <a:schemeClr val="bg1"/>
                </a:solidFill>
                <a:latin typeface="Khmer OS Muol Light" pitchFamily="2" charset="0"/>
                <a:ea typeface="+mj-ea"/>
                <a:cs typeface="Khmer OS Muol Light" pitchFamily="2" charset="0"/>
              </a:rPr>
              <a:t>………</a:t>
            </a:r>
            <a:endParaRPr lang="en-US" b="1" u="none" kern="0" dirty="0">
              <a:solidFill>
                <a:schemeClr val="bg1"/>
              </a:solidFill>
              <a:latin typeface="Khmer OS Muol Light" pitchFamily="2" charset="0"/>
              <a:ea typeface="+mj-ea"/>
              <a:cs typeface="Khmer OS Muol Light" pitchFamily="2" charset="0"/>
            </a:endParaRPr>
          </a:p>
        </p:txBody>
      </p:sp>
      <p:cxnSp>
        <p:nvCxnSpPr>
          <p:cNvPr id="75" name="Straight Arrow Connector 74"/>
          <p:cNvCxnSpPr/>
          <p:nvPr/>
        </p:nvCxnSpPr>
        <p:spPr bwMode="auto">
          <a:xfrm rot="5400000">
            <a:off x="1731628" y="5281146"/>
            <a:ext cx="82296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 w="med" len="sm"/>
            <a:tailEnd type="triangle" w="med" len="med"/>
          </a:ln>
          <a:effectLst/>
        </p:spPr>
      </p:cxnSp>
      <p:sp>
        <p:nvSpPr>
          <p:cNvPr id="76" name="Text Box 17"/>
          <p:cNvSpPr txBox="1">
            <a:spLocks noChangeArrowheads="1"/>
          </p:cNvSpPr>
          <p:nvPr/>
        </p:nvSpPr>
        <p:spPr bwMode="auto">
          <a:xfrm>
            <a:off x="2214546" y="4968729"/>
            <a:ext cx="32861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l">
              <a:spcAft>
                <a:spcPts val="1200"/>
              </a:spcAft>
              <a:defRPr/>
            </a:pPr>
            <a:r>
              <a:rPr lang="en-US" sz="1600" b="1" u="none" kern="0" dirty="0" smtClean="0">
                <a:solidFill>
                  <a:srgbClr val="FF0000"/>
                </a:solidFill>
                <a:latin typeface="Khmer OS Muol Light" pitchFamily="2" charset="0"/>
                <a:ea typeface="+mj-ea"/>
                <a:cs typeface="Khmer OS Muol Light" pitchFamily="2" charset="0"/>
              </a:rPr>
              <a:t>Wider space, save spraying labor</a:t>
            </a:r>
            <a:endParaRPr lang="en-US" sz="1600" b="1" u="none" kern="0" dirty="0">
              <a:solidFill>
                <a:srgbClr val="FF0000"/>
              </a:solidFill>
              <a:latin typeface="Khmer OS Muol Light" pitchFamily="2" charset="0"/>
              <a:ea typeface="+mj-ea"/>
              <a:cs typeface="Khmer OS Muol Light" pitchFamily="2" charset="0"/>
            </a:endParaRPr>
          </a:p>
        </p:txBody>
      </p:sp>
      <p:sp>
        <p:nvSpPr>
          <p:cNvPr id="77" name="Text Box 17"/>
          <p:cNvSpPr txBox="1">
            <a:spLocks noChangeArrowheads="1"/>
          </p:cNvSpPr>
          <p:nvPr/>
        </p:nvSpPr>
        <p:spPr bwMode="auto">
          <a:xfrm>
            <a:off x="1571604" y="5183043"/>
            <a:ext cx="71438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l">
              <a:spcAft>
                <a:spcPts val="1200"/>
              </a:spcAft>
              <a:defRPr/>
            </a:pPr>
            <a:r>
              <a:rPr lang="en-US" sz="1600" b="1" u="none" kern="0" dirty="0" smtClean="0">
                <a:solidFill>
                  <a:srgbClr val="FF0000"/>
                </a:solidFill>
                <a:latin typeface="Khmer OS Muol Light" pitchFamily="2" charset="0"/>
                <a:ea typeface="+mj-ea"/>
                <a:cs typeface="Khmer OS Muol Light" pitchFamily="2" charset="0"/>
              </a:rPr>
              <a:t>1.2m</a:t>
            </a:r>
            <a:endParaRPr lang="en-US" sz="1600" b="1" u="none" kern="0" dirty="0">
              <a:solidFill>
                <a:srgbClr val="FF0000"/>
              </a:solidFill>
              <a:latin typeface="Khmer OS Muol Light" pitchFamily="2" charset="0"/>
              <a:ea typeface="+mj-ea"/>
              <a:cs typeface="Khmer OS Muol Light" pitchFamily="2" charset="0"/>
            </a:endParaRPr>
          </a:p>
        </p:txBody>
      </p:sp>
      <p:sp>
        <p:nvSpPr>
          <p:cNvPr id="78" name="Shape 216"/>
          <p:cNvSpPr txBox="1"/>
          <p:nvPr/>
        </p:nvSpPr>
        <p:spPr>
          <a:xfrm>
            <a:off x="357187" y="214290"/>
            <a:ext cx="8786812" cy="13541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ahoma"/>
              <a:buNone/>
            </a:pPr>
            <a:r>
              <a:rPr lang="en-US" sz="3200" b="1" i="0" u="none" strike="noStrike" cap="none" baseline="0" dirty="0" smtClean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New</a:t>
            </a:r>
            <a:r>
              <a:rPr lang="en-US" sz="3200" b="1" u="none" dirty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3200" b="1" u="none" dirty="0" smtClean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proposal: Trial on 1.2m pigeon pea</a:t>
            </a:r>
          </a:p>
        </p:txBody>
      </p:sp>
      <p:sp>
        <p:nvSpPr>
          <p:cNvPr id="79" name="Shape 216"/>
          <p:cNvSpPr txBox="1"/>
          <p:nvPr/>
        </p:nvSpPr>
        <p:spPr>
          <a:xfrm>
            <a:off x="928724" y="860417"/>
            <a:ext cx="8786812" cy="13541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C000"/>
              </a:buClr>
              <a:buSzPct val="25000"/>
            </a:pPr>
            <a:r>
              <a:rPr lang="en-US" sz="2000" b="1" u="none" dirty="0" smtClean="0">
                <a:latin typeface="Tahoma"/>
                <a:ea typeface="Tahoma"/>
                <a:cs typeface="Tahoma"/>
                <a:sym typeface="Tahoma"/>
              </a:rPr>
              <a:t>- Free seed at reduced density 60,000 to 40,000 plant/ha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C000"/>
              </a:buClr>
              <a:buSzPct val="25000"/>
            </a:pPr>
            <a:r>
              <a:rPr lang="en-US" sz="2000" b="1" u="none" dirty="0" smtClean="0">
                <a:latin typeface="Tahoma"/>
                <a:ea typeface="Tahoma"/>
                <a:cs typeface="Tahoma"/>
                <a:sym typeface="Tahoma"/>
              </a:rPr>
              <a:t>- Subsidized </a:t>
            </a:r>
            <a:r>
              <a:rPr lang="en-US" sz="2000" b="1" u="none" dirty="0" smtClean="0">
                <a:latin typeface="Tahoma"/>
                <a:ea typeface="Tahoma"/>
                <a:cs typeface="Tahoma"/>
                <a:sym typeface="Tahoma"/>
              </a:rPr>
              <a:t>23N/ha (12.5$/ha)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C000"/>
              </a:buClr>
              <a:buSzPct val="25000"/>
              <a:buFontTx/>
              <a:buChar char="-"/>
            </a:pPr>
            <a:r>
              <a:rPr lang="en-US" sz="2000" b="1" u="none" dirty="0" smtClean="0">
                <a:latin typeface="Tahoma"/>
                <a:ea typeface="Tahoma"/>
                <a:cs typeface="Tahoma"/>
                <a:sym typeface="Tahoma"/>
              </a:rPr>
              <a:t>- </a:t>
            </a:r>
            <a:r>
              <a:rPr lang="en-US" sz="2000" b="1" u="none" dirty="0" smtClean="0">
                <a:latin typeface="Tahoma"/>
                <a:ea typeface="Tahoma"/>
                <a:cs typeface="Tahoma"/>
                <a:sym typeface="Tahoma"/>
              </a:rPr>
              <a:t>But farmer apply basal 16N-20P-00K and spray 2,4D inter-row   </a:t>
            </a:r>
            <a:endParaRPr sz="1600"/>
          </a:p>
        </p:txBody>
      </p:sp>
      <p:sp>
        <p:nvSpPr>
          <p:cNvPr id="80" name="Shape 205"/>
          <p:cNvSpPr txBox="1"/>
          <p:nvPr/>
        </p:nvSpPr>
        <p:spPr>
          <a:xfrm>
            <a:off x="-32" y="3857628"/>
            <a:ext cx="1428760" cy="107154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ahoma"/>
              <a:buNone/>
            </a:pPr>
            <a:r>
              <a:rPr lang="en-US" sz="2400" b="1" u="none" dirty="0" smtClean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Farmer:</a:t>
            </a:r>
            <a:endParaRPr lang="en-US" sz="2400" b="1" i="0" u="none" strike="noStrike" cap="none" baseline="0" dirty="0" smtClean="0">
              <a:solidFill>
                <a:srgbClr val="FFFF0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ahoma"/>
              <a:buNone/>
            </a:pPr>
            <a:r>
              <a:rPr lang="en-US" sz="2400" b="1" i="0" u="none" strike="noStrike" cap="none" baseline="0" dirty="0" smtClean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7.5 ha</a:t>
            </a:r>
            <a:endParaRPr lang="en-US" sz="2400" b="1" i="0" u="none" strike="noStrike" cap="none" baseline="0" dirty="0">
              <a:solidFill>
                <a:srgbClr val="FFFF0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 dirty="0" smtClean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​​​​</a:t>
            </a:r>
            <a:endParaRPr lang="en-US" sz="2000" b="0" i="0" u="none" strike="noStrike" cap="none" baseline="0" dirty="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/>
        </p:nvSpPr>
        <p:spPr>
          <a:xfrm>
            <a:off x="900112" y="609600"/>
            <a:ext cx="8243886" cy="9540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>
              <a:buClr>
                <a:schemeClr val="lt1"/>
              </a:buClr>
              <a:buSzPct val="25000"/>
            </a:pPr>
            <a:r>
              <a:rPr lang="en-US" sz="4000" b="1" u="none" dirty="0" smtClean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SANREM 2014 Annual Meeting:</a:t>
            </a:r>
          </a:p>
          <a:p>
            <a:pPr algn="ctr">
              <a:buClr>
                <a:schemeClr val="lt1"/>
              </a:buClr>
              <a:buSzPct val="25000"/>
            </a:pPr>
            <a:r>
              <a:rPr lang="en-US" sz="2000" b="1" u="none" dirty="0" smtClean="0">
                <a:solidFill>
                  <a:srgbClr val="FFFF00"/>
                </a:solidFill>
              </a:rPr>
              <a:t>“Building a sustainable future from a foundation of research”</a:t>
            </a:r>
          </a:p>
          <a:p>
            <a:pPr algn="ctr">
              <a:buClr>
                <a:schemeClr val="lt1"/>
              </a:buClr>
              <a:buSzPct val="25000"/>
            </a:pPr>
            <a:endParaRPr lang="en-US" sz="2800" b="1" u="none" dirty="0" smtClean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Clr>
                <a:schemeClr val="lt1"/>
              </a:buClr>
              <a:buSzPct val="25000"/>
            </a:pPr>
            <a:endParaRPr lang="en-US" sz="2800" b="1" u="none" dirty="0" smtClean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9" name="Shape 129"/>
          <p:cNvSpPr txBox="1"/>
          <p:nvPr/>
        </p:nvSpPr>
        <p:spPr>
          <a:xfrm>
            <a:off x="971550" y="1857375"/>
            <a:ext cx="7993062" cy="4548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2800" b="1" i="0" strike="noStrike" cap="none" baseline="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Plan of Presentation</a:t>
            </a:r>
            <a:r>
              <a:rPr lang="en-US" sz="2800" b="1" i="0" strike="noStrike" cap="none" baseline="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​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endParaRPr sz="1000" b="0" i="0" u="none" strike="noStrike" cap="none" baseline="0">
              <a:solidFill>
                <a:schemeClr val="lt1"/>
              </a:solidFill>
              <a:latin typeface="Times New Roman" pitchFamily="18" charset="0"/>
              <a:ea typeface="Tahoma"/>
              <a:cs typeface="Times New Roman" pitchFamily="18" charset="0"/>
              <a:sym typeface="Tahoma"/>
            </a:endParaRPr>
          </a:p>
          <a:p>
            <a:pPr marL="0" marR="0" lvl="0" indent="0" algn="l" rtl="0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AutoNum type="arabicPeriod"/>
            </a:pPr>
            <a:r>
              <a:rPr lang="en-US" sz="2400" b="0" i="0" u="none" strike="noStrike" cap="none" baseline="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General </a:t>
            </a:r>
            <a:r>
              <a:rPr lang="en-US" sz="2400" b="0" i="0" u="none" strike="noStrike" cap="none" baseline="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context of agrarian systems in the</a:t>
            </a: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pilot areas</a:t>
            </a:r>
            <a:r>
              <a:rPr lang="en-US" sz="2400" b="0" i="0" u="none" strike="noStrike" cap="none" baseline="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​​​​​                  </a:t>
            </a:r>
            <a:r>
              <a:rPr lang="en-US" sz="2000" b="0" i="0" u="none" strike="noStrike" cap="none" baseline="0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</a:p>
          <a:p>
            <a:pPr marL="0" marR="0" lvl="0" indent="0" algn="l" rtl="0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AutoNum type="arabicPeriod"/>
            </a:pPr>
            <a:r>
              <a:rPr lang="en-US" sz="2400" u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400" u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Proposed cropping systems and evolution </a:t>
            </a:r>
            <a:r>
              <a:rPr lang="en-US" sz="2400" b="0" i="0" u="none" strike="noStrike" cap="none" baseline="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of </a:t>
            </a:r>
            <a:r>
              <a:rPr lang="en-US" sz="2400" b="0" i="0" u="none" strike="noStrike" cap="none" baseline="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CA extension</a:t>
            </a:r>
            <a:endParaRPr lang="en-US" sz="2000" b="0" i="0" u="none" strike="noStrike" cap="none" baseline="0" dirty="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AutoNum type="arabicPeriod"/>
            </a:pPr>
            <a:r>
              <a:rPr lang="en-US" sz="2400" u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What do the </a:t>
            </a: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farmers have learned and </a:t>
            </a:r>
            <a:r>
              <a:rPr lang="en-US" sz="2400" u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constraints / need </a:t>
            </a: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faced for DMC adoption and </a:t>
            </a:r>
            <a:r>
              <a:rPr lang="en-US" sz="2400" u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scaling </a:t>
            </a:r>
            <a:r>
              <a:rPr lang="en-US" sz="2400" u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up?</a:t>
            </a:r>
            <a:endParaRPr lang="en-US" sz="2400" u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4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AutoNum type="arabicPeriod"/>
            </a:pPr>
            <a:r>
              <a:rPr lang="en-US" sz="2400" u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400" u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Project’s </a:t>
            </a:r>
            <a:r>
              <a:rPr lang="en-US" sz="240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strategic </a:t>
            </a:r>
            <a:r>
              <a:rPr lang="en-US" sz="2400" u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plan for the 5</a:t>
            </a:r>
            <a:r>
              <a:rPr lang="en-US" sz="2400" u="none" baseline="3000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th</a:t>
            </a:r>
            <a:r>
              <a:rPr lang="en-US" sz="2400" u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(“last”) year </a:t>
            </a:r>
            <a:endParaRPr lang="en-US" sz="2400" u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SC094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8" name="Shape 216"/>
          <p:cNvSpPr txBox="1"/>
          <p:nvPr/>
        </p:nvSpPr>
        <p:spPr>
          <a:xfrm>
            <a:off x="0" y="3714752"/>
            <a:ext cx="5715008" cy="13541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ahoma"/>
              <a:buNone/>
            </a:pPr>
            <a:r>
              <a:rPr lang="en-US" sz="3200" b="1" i="0" u="none" strike="noStrike" cap="none" baseline="0" dirty="0" smtClean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International market: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ahoma"/>
              <a:buNone/>
            </a:pPr>
            <a:r>
              <a:rPr lang="en-US" sz="2400" b="1" u="none" dirty="0" smtClean="0">
                <a:latin typeface="Tahoma"/>
                <a:ea typeface="Tahoma"/>
                <a:cs typeface="Tahoma"/>
                <a:sym typeface="Tahoma"/>
              </a:rPr>
              <a:t>Thai market with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Tx/>
              <a:buChar char="-"/>
            </a:pPr>
            <a:endParaRPr lang="en-US" sz="3200" b="1" u="none" dirty="0" smtClean="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7" name="Picture 16" descr="AVSF.jpg"/>
          <p:cNvPicPr>
            <a:picLocks noChangeAspect="1"/>
          </p:cNvPicPr>
          <p:nvPr/>
        </p:nvPicPr>
        <p:blipFill>
          <a:blip r:embed="rId3"/>
          <a:srcRect t="18029" b="20672"/>
          <a:stretch>
            <a:fillRect/>
          </a:stretch>
        </p:blipFill>
        <p:spPr>
          <a:xfrm>
            <a:off x="6042334" y="4286256"/>
            <a:ext cx="2576232" cy="1357322"/>
          </a:xfrm>
          <a:prstGeom prst="rect">
            <a:avLst/>
          </a:prstGeom>
        </p:spPr>
      </p:pic>
      <p:pic>
        <p:nvPicPr>
          <p:cNvPr id="18" name="Picture 17" descr="DSC094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1446619"/>
            <a:ext cx="3786182" cy="2839637"/>
          </a:xfrm>
          <a:prstGeom prst="rect">
            <a:avLst/>
          </a:prstGeom>
        </p:spPr>
      </p:pic>
      <p:pic>
        <p:nvPicPr>
          <p:cNvPr id="19" name="Picture 18" descr="ACIAR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0201" y="5715040"/>
            <a:ext cx="2618229" cy="1142984"/>
          </a:xfrm>
          <a:prstGeom prst="rect">
            <a:avLst/>
          </a:prstGeom>
        </p:spPr>
      </p:pic>
      <p:sp>
        <p:nvSpPr>
          <p:cNvPr id="20" name="Shape 216"/>
          <p:cNvSpPr txBox="1"/>
          <p:nvPr/>
        </p:nvSpPr>
        <p:spPr>
          <a:xfrm>
            <a:off x="4214810" y="857232"/>
            <a:ext cx="6000730" cy="9255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ahoma"/>
              <a:buNone/>
            </a:pPr>
            <a:r>
              <a:rPr lang="en-US" sz="2800" b="1" u="none" dirty="0" smtClean="0">
                <a:solidFill>
                  <a:srgbClr val="FF3300"/>
                </a:solidFill>
                <a:latin typeface="Tahoma"/>
                <a:ea typeface="Tahoma"/>
                <a:cs typeface="Tahoma"/>
                <a:sym typeface="Tahoma"/>
              </a:rPr>
              <a:t>Cattle fattening</a:t>
            </a:r>
          </a:p>
        </p:txBody>
      </p:sp>
      <p:pic>
        <p:nvPicPr>
          <p:cNvPr id="21" name="Picture 20" descr="Gravity intertrad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4480" y="5572140"/>
            <a:ext cx="3429000" cy="1143000"/>
          </a:xfrm>
          <a:prstGeom prst="rect">
            <a:avLst/>
          </a:prstGeom>
        </p:spPr>
      </p:pic>
      <p:sp>
        <p:nvSpPr>
          <p:cNvPr id="22" name="Shape 216"/>
          <p:cNvSpPr txBox="1"/>
          <p:nvPr/>
        </p:nvSpPr>
        <p:spPr>
          <a:xfrm>
            <a:off x="-1133516" y="360351"/>
            <a:ext cx="8786812" cy="13541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ahoma"/>
              <a:buNone/>
            </a:pPr>
            <a:r>
              <a:rPr lang="en-US" sz="3200" b="1" i="0" u="none" strike="noStrike" cap="none" baseline="0" dirty="0" smtClean="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Market</a:t>
            </a:r>
            <a:r>
              <a:rPr lang="en-US" sz="3200" b="1" u="none" dirty="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3200" b="1" u="none" dirty="0" smtClean="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of Pigeon pea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ahoma"/>
              <a:buNone/>
            </a:pPr>
            <a:endParaRPr lang="en-US" sz="2400" b="1" u="none" dirty="0">
              <a:solidFill>
                <a:srgbClr val="FFFF0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Tx/>
              <a:buChar char="-"/>
            </a:pPr>
            <a:endParaRPr lang="en-US" sz="3200" b="1" u="none" dirty="0" smtClean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" name="Shape 216"/>
          <p:cNvSpPr txBox="1"/>
          <p:nvPr/>
        </p:nvSpPr>
        <p:spPr>
          <a:xfrm>
            <a:off x="0" y="1571612"/>
            <a:ext cx="5286380" cy="13541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ahoma"/>
              <a:buNone/>
            </a:pPr>
            <a:r>
              <a:rPr lang="en-US" sz="3200" b="1" i="0" u="none" strike="noStrike" cap="none" baseline="0" dirty="0" smtClean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Loca</a:t>
            </a:r>
            <a:r>
              <a:rPr lang="en-US" sz="3200" b="1" u="none" dirty="0" smtClean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l m</a:t>
            </a:r>
            <a:r>
              <a:rPr lang="en-US" sz="3200" b="1" i="0" u="none" strike="noStrike" cap="none" baseline="0" dirty="0" smtClean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arket:</a:t>
            </a:r>
            <a:endParaRPr lang="en-US" sz="3200" b="1" u="none" dirty="0" smtClean="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20" grpId="0"/>
      <p:bldP spid="2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ntrose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7745215" cy="4357694"/>
          </a:xfrm>
          <a:prstGeom prst="rect">
            <a:avLst/>
          </a:prstGeom>
        </p:spPr>
      </p:pic>
      <p:sp>
        <p:nvSpPr>
          <p:cNvPr id="4" name="Shape 216"/>
          <p:cNvSpPr txBox="1"/>
          <p:nvPr/>
        </p:nvSpPr>
        <p:spPr>
          <a:xfrm>
            <a:off x="-285784" y="4714884"/>
            <a:ext cx="4143404" cy="13541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ahoma"/>
              <a:buNone/>
            </a:pPr>
            <a:r>
              <a:rPr lang="en-US" sz="3200" b="1" i="0" strike="noStrike" cap="none" baseline="0" dirty="0" smtClean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Testing new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ahoma"/>
              <a:buNone/>
            </a:pPr>
            <a:r>
              <a:rPr lang="en-US" sz="3200" b="1" i="0" strike="noStrike" cap="none" baseline="0" dirty="0" smtClean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cover crops</a:t>
            </a:r>
            <a:endParaRPr lang="en-US" sz="3200" b="1" dirty="0" smtClean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" name="Shape 216"/>
          <p:cNvSpPr txBox="1"/>
          <p:nvPr/>
        </p:nvSpPr>
        <p:spPr>
          <a:xfrm>
            <a:off x="0" y="785818"/>
            <a:ext cx="3214678" cy="5000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</a:pPr>
            <a:r>
              <a:rPr lang="en-US" sz="2400" b="1" dirty="0" err="1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C</a:t>
            </a:r>
            <a:r>
              <a:rPr lang="en-US" sz="2400" b="1" i="0" strike="noStrike" cap="none" baseline="0" dirty="0" err="1" smtClean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entrosema</a:t>
            </a:r>
            <a:endParaRPr lang="en-US" sz="2400" b="1" dirty="0" smtClean="0">
              <a:solidFill>
                <a:srgbClr val="FFFF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7" name="Picture 6" descr="Desmanthus_virgatus_hay_crop_Mareeba_Queensland_363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2928934"/>
            <a:ext cx="5214942" cy="3911207"/>
          </a:xfrm>
          <a:prstGeom prst="rect">
            <a:avLst/>
          </a:prstGeom>
        </p:spPr>
      </p:pic>
      <p:sp>
        <p:nvSpPr>
          <p:cNvPr id="6" name="Shape 216"/>
          <p:cNvSpPr txBox="1"/>
          <p:nvPr/>
        </p:nvSpPr>
        <p:spPr>
          <a:xfrm>
            <a:off x="3929058" y="2934885"/>
            <a:ext cx="3214678" cy="5000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</a:pPr>
            <a:r>
              <a:rPr lang="en-US" sz="2400" b="1" i="0" strike="noStrike" cap="none" baseline="0" dirty="0" err="1" smtClean="0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Desmanthus</a:t>
            </a:r>
            <a:endParaRPr lang="en-US" sz="2400" b="1" dirty="0" smtClean="0">
              <a:solidFill>
                <a:srgbClr val="FFFF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16"/>
          <p:cNvSpPr txBox="1"/>
          <p:nvPr/>
        </p:nvSpPr>
        <p:spPr>
          <a:xfrm>
            <a:off x="357187" y="527050"/>
            <a:ext cx="8786812" cy="13541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ahoma"/>
              <a:buNone/>
            </a:pPr>
            <a:r>
              <a:rPr lang="en-US" sz="3200" b="1" i="0" u="none" strike="noStrike" cap="none" baseline="0" dirty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4- </a:t>
            </a:r>
            <a:r>
              <a:rPr lang="en-US" sz="3200" b="1" i="0" u="none" strike="noStrike" cap="none" baseline="0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What</a:t>
            </a:r>
            <a:r>
              <a:rPr lang="en-US" sz="3200" b="1" i="0" u="none" strike="noStrike" cap="none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 p</a:t>
            </a:r>
            <a:r>
              <a:rPr lang="en-US" sz="3200" b="1" i="0" u="none" strike="noStrike" cap="none" baseline="0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roject</a:t>
            </a:r>
            <a:r>
              <a:rPr lang="en-US" sz="3200" b="1" u="none" baseline="0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’s strategic</a:t>
            </a:r>
            <a:r>
              <a:rPr lang="en-US" sz="3200" b="1" u="none" dirty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3200" b="1" u="none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plan 2014?</a:t>
            </a:r>
            <a:endParaRPr sz="2400"/>
          </a:p>
        </p:txBody>
      </p:sp>
      <p:sp>
        <p:nvSpPr>
          <p:cNvPr id="5" name="Shape 228"/>
          <p:cNvSpPr txBox="1"/>
          <p:nvPr/>
        </p:nvSpPr>
        <p:spPr>
          <a:xfrm>
            <a:off x="857250" y="1395403"/>
            <a:ext cx="3571874" cy="461961"/>
          </a:xfrm>
          <a:prstGeom prst="rect">
            <a:avLst/>
          </a:prstGeom>
          <a:solidFill>
            <a:srgbClr val="0DFF0D"/>
          </a:solidFill>
          <a:ln w="9525" cap="rnd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 smtClean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Direct</a:t>
            </a:r>
            <a:r>
              <a:rPr lang="en-US" sz="2400" b="1" i="0" u="none" strike="noStrike" cap="none" dirty="0" smtClean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 planters:</a:t>
            </a:r>
            <a:endParaRPr lang="en-US" sz="2400" b="1" i="0" u="none" strike="noStrike" cap="none" baseline="0" dirty="0">
              <a:solidFill>
                <a:srgbClr val="0000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" name="Picture 9" descr="scrapp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250" y="1600200"/>
            <a:ext cx="2952750" cy="5257800"/>
          </a:xfrm>
          <a:prstGeom prst="rect">
            <a:avLst/>
          </a:prstGeom>
        </p:spPr>
      </p:pic>
      <p:pic>
        <p:nvPicPr>
          <p:cNvPr id="12" name="Picture 11" descr="sowing tractor.JPG"/>
          <p:cNvPicPr>
            <a:picLocks noChangeAspect="1"/>
          </p:cNvPicPr>
          <p:nvPr/>
        </p:nvPicPr>
        <p:blipFill>
          <a:blip r:embed="rId3"/>
          <a:srcRect t="18127"/>
          <a:stretch>
            <a:fillRect/>
          </a:stretch>
        </p:blipFill>
        <p:spPr>
          <a:xfrm>
            <a:off x="285720" y="4286256"/>
            <a:ext cx="5572132" cy="2553188"/>
          </a:xfrm>
          <a:prstGeom prst="rect">
            <a:avLst/>
          </a:prstGeom>
        </p:spPr>
      </p:pic>
      <p:sp>
        <p:nvSpPr>
          <p:cNvPr id="13" name="Shape 216"/>
          <p:cNvSpPr txBox="1"/>
          <p:nvPr/>
        </p:nvSpPr>
        <p:spPr>
          <a:xfrm>
            <a:off x="642910" y="2214554"/>
            <a:ext cx="5429288" cy="17145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C000"/>
              </a:buClr>
              <a:buSzPct val="25000"/>
            </a:pPr>
            <a:r>
              <a:rPr lang="en-US" sz="2400" b="1" i="0" u="none" strike="noStrike" cap="none" baseline="0" dirty="0" smtClean="0">
                <a:latin typeface="Tahoma"/>
                <a:ea typeface="Tahoma"/>
                <a:cs typeface="Tahoma"/>
                <a:sym typeface="Tahoma"/>
              </a:rPr>
              <a:t>- Disc</a:t>
            </a:r>
            <a:r>
              <a:rPr lang="en-US" sz="2400" b="1" u="none" dirty="0" smtClean="0">
                <a:latin typeface="Tahoma"/>
                <a:ea typeface="Tahoma"/>
                <a:cs typeface="Tahoma"/>
                <a:sym typeface="Tahoma"/>
              </a:rPr>
              <a:t> scrapper allows sowing on wet conditions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C000"/>
              </a:buClr>
              <a:buSzPct val="25000"/>
              <a:buFontTx/>
              <a:buChar char="-"/>
            </a:pPr>
            <a:r>
              <a:rPr lang="en-US" sz="2400" b="1" u="none" dirty="0" smtClean="0">
                <a:latin typeface="Tahoma"/>
                <a:ea typeface="Tahoma"/>
                <a:cs typeface="Tahoma"/>
                <a:sym typeface="Tahoma"/>
              </a:rPr>
              <a:t>- 3 direct planter meeting sowing date wanted by farmers </a:t>
            </a:r>
          </a:p>
        </p:txBody>
      </p:sp>
      <p:sp>
        <p:nvSpPr>
          <p:cNvPr id="14" name="Oval 13"/>
          <p:cNvSpPr/>
          <p:nvPr/>
        </p:nvSpPr>
        <p:spPr bwMode="auto">
          <a:xfrm rot="17623989">
            <a:off x="7514479" y="4730255"/>
            <a:ext cx="1357322" cy="1071570"/>
          </a:xfrm>
          <a:prstGeom prst="ellipse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5" name="Down Arrow 14"/>
          <p:cNvSpPr/>
          <p:nvPr/>
        </p:nvSpPr>
        <p:spPr bwMode="auto">
          <a:xfrm>
            <a:off x="8072462" y="4643446"/>
            <a:ext cx="285752" cy="50006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16"/>
          <p:cNvSpPr txBox="1"/>
          <p:nvPr/>
        </p:nvSpPr>
        <p:spPr>
          <a:xfrm>
            <a:off x="357187" y="527050"/>
            <a:ext cx="8786812" cy="13541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ahoma"/>
              <a:buNone/>
            </a:pPr>
            <a:r>
              <a:rPr lang="en-US" sz="3200" b="1" i="0" u="none" strike="noStrike" cap="none" baseline="0" dirty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4- </a:t>
            </a:r>
            <a:r>
              <a:rPr lang="en-US" sz="3200" b="1" i="0" u="none" strike="noStrike" cap="none" baseline="0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What</a:t>
            </a:r>
            <a:r>
              <a:rPr lang="en-US" sz="3200" b="1" i="0" u="none" strike="noStrike" cap="none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 p</a:t>
            </a:r>
            <a:r>
              <a:rPr lang="en-US" sz="3200" b="1" i="0" u="none" strike="noStrike" cap="none" baseline="0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roject</a:t>
            </a:r>
            <a:r>
              <a:rPr lang="en-US" sz="3200" b="1" u="none" baseline="0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’s strategic</a:t>
            </a:r>
            <a:r>
              <a:rPr lang="en-US" sz="3200" b="1" u="none" dirty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3200" b="1" u="none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plan 2014?</a:t>
            </a:r>
            <a:endParaRPr sz="2400"/>
          </a:p>
        </p:txBody>
      </p:sp>
      <p:sp>
        <p:nvSpPr>
          <p:cNvPr id="5" name="Shape 228"/>
          <p:cNvSpPr txBox="1"/>
          <p:nvPr/>
        </p:nvSpPr>
        <p:spPr>
          <a:xfrm>
            <a:off x="857250" y="1395403"/>
            <a:ext cx="3571874" cy="461961"/>
          </a:xfrm>
          <a:prstGeom prst="rect">
            <a:avLst/>
          </a:prstGeom>
          <a:solidFill>
            <a:srgbClr val="0DFF0D"/>
          </a:solidFill>
          <a:ln w="9525" cap="rnd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 smtClean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Direct</a:t>
            </a:r>
            <a:r>
              <a:rPr lang="en-US" sz="2400" b="1" i="0" u="none" strike="noStrike" cap="none" dirty="0" smtClean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 planters:</a:t>
            </a:r>
            <a:endParaRPr lang="en-US" sz="2400" b="1" i="0" u="none" strike="noStrike" cap="none" baseline="0" dirty="0">
              <a:solidFill>
                <a:srgbClr val="0000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Picture 7" descr="20140512_1409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4071943"/>
            <a:ext cx="3714743" cy="2786057"/>
          </a:xfrm>
          <a:prstGeom prst="rect">
            <a:avLst/>
          </a:prstGeom>
        </p:spPr>
      </p:pic>
      <p:pic>
        <p:nvPicPr>
          <p:cNvPr id="7" name="Picture 6" descr="2-row plant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1214421"/>
            <a:ext cx="3714744" cy="2786059"/>
          </a:xfrm>
          <a:prstGeom prst="rect">
            <a:avLst/>
          </a:prstGeom>
        </p:spPr>
      </p:pic>
      <p:sp>
        <p:nvSpPr>
          <p:cNvPr id="10" name="Shape 216"/>
          <p:cNvSpPr txBox="1"/>
          <p:nvPr/>
        </p:nvSpPr>
        <p:spPr>
          <a:xfrm>
            <a:off x="5429256" y="1214422"/>
            <a:ext cx="3714744" cy="5000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</a:pPr>
            <a:r>
              <a:rPr lang="en-US" b="1" dirty="0" smtClean="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Thai 2-row direct planter: 1500$/unit</a:t>
            </a:r>
          </a:p>
        </p:txBody>
      </p:sp>
      <p:sp>
        <p:nvSpPr>
          <p:cNvPr id="11" name="Shape 216"/>
          <p:cNvSpPr txBox="1"/>
          <p:nvPr/>
        </p:nvSpPr>
        <p:spPr>
          <a:xfrm>
            <a:off x="5581656" y="6215082"/>
            <a:ext cx="3714744" cy="5000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</a:pPr>
            <a:r>
              <a:rPr lang="en-US" b="1" dirty="0" smtClean="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Thai 4-row direct planter: 7500$/unit</a:t>
            </a:r>
          </a:p>
        </p:txBody>
      </p:sp>
      <p:pic>
        <p:nvPicPr>
          <p:cNvPr id="12" name="Content Placeholder 4" descr="2 rows planter.JPG"/>
          <p:cNvPicPr>
            <a:picLocks noGrp="1" noChangeAspect="1"/>
          </p:cNvPicPr>
          <p:nvPr>
            <p:ph sz="half" idx="1"/>
          </p:nvPr>
        </p:nvPicPr>
        <p:blipFill>
          <a:blip r:embed="rId4"/>
          <a:srcRect r="13747"/>
          <a:stretch>
            <a:fillRect/>
          </a:stretch>
        </p:blipFill>
        <p:spPr>
          <a:xfrm>
            <a:off x="428596" y="3698745"/>
            <a:ext cx="4572032" cy="3016403"/>
          </a:xfrm>
        </p:spPr>
      </p:pic>
      <p:sp>
        <p:nvSpPr>
          <p:cNvPr id="13" name="Rectangle 12"/>
          <p:cNvSpPr/>
          <p:nvPr/>
        </p:nvSpPr>
        <p:spPr>
          <a:xfrm>
            <a:off x="-142908" y="2071678"/>
            <a:ext cx="40719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u="none" dirty="0" smtClean="0"/>
              <a:t>Renting planter and sprayer to existing Farmer  Cooperative: </a:t>
            </a:r>
            <a:r>
              <a:rPr lang="en-US" sz="2000" b="1" u="none" dirty="0" smtClean="0">
                <a:solidFill>
                  <a:srgbClr val="FFFF00"/>
                </a:solidFill>
              </a:rPr>
              <a:t>Agricultural Cooperative of  </a:t>
            </a:r>
            <a:r>
              <a:rPr lang="en-US" sz="2000" b="1" u="none" dirty="0" err="1" smtClean="0">
                <a:solidFill>
                  <a:srgbClr val="FFFF00"/>
                </a:solidFill>
              </a:rPr>
              <a:t>Kaksekor</a:t>
            </a:r>
            <a:r>
              <a:rPr lang="en-US" sz="2000" b="1" u="none" dirty="0" smtClean="0">
                <a:solidFill>
                  <a:srgbClr val="FFFF00"/>
                </a:solidFill>
              </a:rPr>
              <a:t> </a:t>
            </a:r>
            <a:r>
              <a:rPr lang="en-US" sz="2000" b="1" u="none" dirty="0" err="1" smtClean="0">
                <a:solidFill>
                  <a:srgbClr val="FFFF00"/>
                </a:solidFill>
              </a:rPr>
              <a:t>Nhor</a:t>
            </a:r>
            <a:r>
              <a:rPr lang="en-US" sz="2000" b="1" u="none" dirty="0" smtClean="0">
                <a:solidFill>
                  <a:srgbClr val="FFFF00"/>
                </a:solidFill>
              </a:rPr>
              <a:t> </a:t>
            </a:r>
            <a:r>
              <a:rPr lang="en-US" sz="2000" b="1" u="none" dirty="0" err="1" smtClean="0">
                <a:solidFill>
                  <a:srgbClr val="FFFF00"/>
                </a:solidFill>
              </a:rPr>
              <a:t>Nheum</a:t>
            </a:r>
            <a:endParaRPr lang="en-US" sz="2000" u="none" dirty="0"/>
          </a:p>
        </p:txBody>
      </p:sp>
      <p:pic>
        <p:nvPicPr>
          <p:cNvPr id="14" name="Picture 2" descr="Log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2" y="2071678"/>
            <a:ext cx="1423668" cy="1428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Shape 216"/>
          <p:cNvSpPr txBox="1"/>
          <p:nvPr/>
        </p:nvSpPr>
        <p:spPr>
          <a:xfrm>
            <a:off x="428596" y="3714752"/>
            <a:ext cx="3714744" cy="5000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</a:pPr>
            <a:r>
              <a:rPr lang="en-US" b="1" dirty="0" smtClean="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Brazilian 2-row planter: 3500$/unit in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Shape 135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hape 216"/>
          <p:cNvSpPr txBox="1"/>
          <p:nvPr/>
        </p:nvSpPr>
        <p:spPr>
          <a:xfrm>
            <a:off x="357187" y="527050"/>
            <a:ext cx="8786812" cy="13541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ahoma"/>
              <a:buNone/>
            </a:pPr>
            <a:r>
              <a:rPr lang="en-US" sz="3200" b="1" i="0" u="none" strike="noStrike" cap="none" baseline="0" dirty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4- </a:t>
            </a:r>
            <a:r>
              <a:rPr lang="en-US" sz="3200" b="1" i="0" u="none" strike="noStrike" cap="none" baseline="0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What</a:t>
            </a:r>
            <a:r>
              <a:rPr lang="en-US" sz="3200" b="1" i="0" u="none" strike="noStrike" cap="none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 p</a:t>
            </a:r>
            <a:r>
              <a:rPr lang="en-US" sz="3200" b="1" i="0" u="none" strike="noStrike" cap="none" baseline="0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roject</a:t>
            </a:r>
            <a:r>
              <a:rPr lang="en-US" sz="3200" b="1" u="none" baseline="0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’s strategic</a:t>
            </a:r>
            <a:r>
              <a:rPr lang="en-US" sz="3200" b="1" u="none" dirty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3200" b="1" u="none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plan 2014?</a:t>
            </a:r>
            <a:endParaRPr sz="2400"/>
          </a:p>
        </p:txBody>
      </p:sp>
      <p:sp>
        <p:nvSpPr>
          <p:cNvPr id="5" name="Shape 228"/>
          <p:cNvSpPr txBox="1"/>
          <p:nvPr/>
        </p:nvSpPr>
        <p:spPr>
          <a:xfrm>
            <a:off x="857250" y="1395403"/>
            <a:ext cx="3571874" cy="461961"/>
          </a:xfrm>
          <a:prstGeom prst="rect">
            <a:avLst/>
          </a:prstGeom>
          <a:solidFill>
            <a:srgbClr val="0DFF0D"/>
          </a:solidFill>
          <a:ln w="9525" cap="rnd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 smtClean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CA</a:t>
            </a:r>
            <a:r>
              <a:rPr lang="en-US" sz="2400" b="1" i="0" u="none" strike="noStrike" cap="none" dirty="0" smtClean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 based c</a:t>
            </a:r>
            <a:r>
              <a:rPr lang="en-US" sz="2400" b="1" i="0" u="none" strike="noStrike" cap="none" baseline="0" dirty="0" smtClean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assava:</a:t>
            </a:r>
            <a:endParaRPr lang="en-US" sz="2400" b="1" i="0" u="none" strike="noStrike" cap="none" baseline="0" dirty="0">
              <a:solidFill>
                <a:srgbClr val="0000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929190" y="1428736"/>
            <a:ext cx="40719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none" dirty="0" smtClean="0">
                <a:solidFill>
                  <a:srgbClr val="FF0000"/>
                </a:solidFill>
              </a:rPr>
              <a:t>Skyrocket cassava 2014</a:t>
            </a:r>
            <a:endParaRPr lang="en-US" sz="2000" b="1" u="none" dirty="0">
              <a:solidFill>
                <a:srgbClr val="FF0000"/>
              </a:solidFill>
            </a:endParaRPr>
          </a:p>
        </p:txBody>
      </p:sp>
      <p:pic>
        <p:nvPicPr>
          <p:cNvPr id="7" name="Picture 6" descr="Stem cassava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676" y="1928802"/>
            <a:ext cx="4331324" cy="2428892"/>
          </a:xfrm>
          <a:prstGeom prst="rect">
            <a:avLst/>
          </a:prstGeom>
        </p:spPr>
      </p:pic>
      <p:pic>
        <p:nvPicPr>
          <p:cNvPr id="8" name="Picture 7" descr="Stem cassava 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2675" y="4429108"/>
            <a:ext cx="4331325" cy="242889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57158" y="3214686"/>
            <a:ext cx="40719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none" dirty="0" smtClean="0">
                <a:solidFill>
                  <a:srgbClr val="FFFF00"/>
                </a:solidFill>
              </a:rPr>
              <a:t>Cassava area: ~70-80%!</a:t>
            </a:r>
            <a:endParaRPr lang="en-US" sz="3200" b="1" u="none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20140503_0836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hape 216"/>
          <p:cNvSpPr txBox="1"/>
          <p:nvPr/>
        </p:nvSpPr>
        <p:spPr>
          <a:xfrm>
            <a:off x="357187" y="527050"/>
            <a:ext cx="8786812" cy="13541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ahoma"/>
              <a:buNone/>
            </a:pPr>
            <a:r>
              <a:rPr lang="en-US" sz="3200" b="1" i="0" u="none" strike="noStrike" cap="none" baseline="0" dirty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4- </a:t>
            </a:r>
            <a:r>
              <a:rPr lang="en-US" sz="3200" b="1" i="0" u="none" strike="noStrike" cap="none" baseline="0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What</a:t>
            </a:r>
            <a:r>
              <a:rPr lang="en-US" sz="3200" b="1" i="0" u="none" strike="noStrike" cap="none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 p</a:t>
            </a:r>
            <a:r>
              <a:rPr lang="en-US" sz="3200" b="1" i="0" u="none" strike="noStrike" cap="none" baseline="0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roject</a:t>
            </a:r>
            <a:r>
              <a:rPr lang="en-US" sz="3200" b="1" u="none" baseline="0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’s strategic</a:t>
            </a:r>
            <a:r>
              <a:rPr lang="en-US" sz="3200" b="1" u="none" dirty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3200" b="1" u="none" dirty="0" smtClean="0">
                <a:solidFill>
                  <a:srgbClr val="FFC000"/>
                </a:solidFill>
                <a:latin typeface="Tahoma"/>
                <a:ea typeface="Tahoma"/>
                <a:cs typeface="Tahoma"/>
                <a:sym typeface="Tahoma"/>
              </a:rPr>
              <a:t>plan 2014?</a:t>
            </a:r>
            <a:endParaRPr sz="2400"/>
          </a:p>
        </p:txBody>
      </p:sp>
      <p:sp>
        <p:nvSpPr>
          <p:cNvPr id="5" name="Shape 228"/>
          <p:cNvSpPr txBox="1"/>
          <p:nvPr/>
        </p:nvSpPr>
        <p:spPr>
          <a:xfrm>
            <a:off x="857250" y="1395403"/>
            <a:ext cx="3571874" cy="461961"/>
          </a:xfrm>
          <a:prstGeom prst="rect">
            <a:avLst/>
          </a:prstGeom>
          <a:solidFill>
            <a:srgbClr val="0DFF0D"/>
          </a:solidFill>
          <a:ln w="9525" cap="rnd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 smtClean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CA</a:t>
            </a:r>
            <a:r>
              <a:rPr lang="en-US" sz="2400" b="1" i="0" u="none" strike="noStrike" cap="none" dirty="0" smtClean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 based c</a:t>
            </a:r>
            <a:r>
              <a:rPr lang="en-US" sz="2400" b="1" i="0" u="none" strike="noStrike" cap="none" baseline="0" dirty="0" smtClean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assava:</a:t>
            </a:r>
            <a:endParaRPr lang="en-US" sz="2400" b="1" i="0" u="none" strike="noStrike" cap="none" baseline="0" dirty="0">
              <a:solidFill>
                <a:srgbClr val="0000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" name="Picture 10" descr="chise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5950" y="4924425"/>
            <a:ext cx="3448050" cy="1933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s Phea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1164"/>
            <a:ext cx="9144000" cy="5135671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 l="30906" r="-2084"/>
          <a:stretch>
            <a:fillRect/>
          </a:stretch>
        </p:blipFill>
        <p:spPr bwMode="auto">
          <a:xfrm>
            <a:off x="3714744" y="6072206"/>
            <a:ext cx="2594746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214342" y="-142900"/>
            <a:ext cx="8643938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sz="3200" b="1" dirty="0">
                <a:solidFill>
                  <a:srgbClr val="FFFF00"/>
                </a:solidFill>
                <a:latin typeface="Khmer OS Muol" pitchFamily="2" charset="0"/>
                <a:ea typeface="Khmer OS Muol" pitchFamily="2" charset="0"/>
                <a:cs typeface="Khmer OS Muol" pitchFamily="2" charset="0"/>
              </a:rPr>
              <a:t>Thank you very much for your attention!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0" y="5929330"/>
            <a:ext cx="8643938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lnSpc>
                <a:spcPct val="150000"/>
              </a:lnSpc>
              <a:spcAft>
                <a:spcPts val="1200"/>
              </a:spcAft>
            </a:pPr>
            <a:r>
              <a:rPr lang="en-US" sz="3200" b="1" dirty="0" smtClean="0">
                <a:solidFill>
                  <a:srgbClr val="FFFF00"/>
                </a:solidFill>
                <a:latin typeface="Khmer OS Muol" pitchFamily="2" charset="0"/>
                <a:ea typeface="Khmer OS Muol" pitchFamily="2" charset="0"/>
                <a:cs typeface="Khmer OS Muol" pitchFamily="2" charset="0"/>
              </a:rPr>
              <a:t>Acknowledgement: </a:t>
            </a:r>
            <a:endParaRPr lang="en-US" sz="3200" b="1" dirty="0">
              <a:solidFill>
                <a:srgbClr val="FFFF00"/>
              </a:solidFill>
              <a:latin typeface="Khmer OS Muol" pitchFamily="2" charset="0"/>
              <a:ea typeface="Khmer OS Muol" pitchFamily="2" charset="0"/>
              <a:cs typeface="Khmer OS Muol" pitchFamily="2" charset="0"/>
            </a:endParaRPr>
          </a:p>
        </p:txBody>
      </p:sp>
      <p:pic>
        <p:nvPicPr>
          <p:cNvPr id="12" name="Shape 98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143768" y="6215082"/>
            <a:ext cx="1905001" cy="52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6" descr="http://m.unccause12.ncat.edu/images/ncat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6072206"/>
            <a:ext cx="596581" cy="724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ttambang ma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3791"/>
            <a:ext cx="9144000" cy="6084210"/>
          </a:xfrm>
          <a:prstGeom prst="rect">
            <a:avLst/>
          </a:prstGeom>
        </p:spPr>
      </p:pic>
      <p:pic>
        <p:nvPicPr>
          <p:cNvPr id="3" name="Picture 2" descr="Camdodia map frm goog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785794"/>
            <a:ext cx="2143108" cy="1883170"/>
          </a:xfrm>
          <a:prstGeom prst="rect">
            <a:avLst/>
          </a:prstGeom>
        </p:spPr>
      </p:pic>
      <p:sp>
        <p:nvSpPr>
          <p:cNvPr id="24" name="Shape 119"/>
          <p:cNvSpPr txBox="1"/>
          <p:nvPr/>
        </p:nvSpPr>
        <p:spPr>
          <a:xfrm>
            <a:off x="0" y="0"/>
            <a:ext cx="9144000" cy="928670"/>
          </a:xfrm>
          <a:prstGeom prst="rect">
            <a:avLst/>
          </a:prstGeom>
          <a:noFill/>
          <a:ln>
            <a:noFill/>
          </a:ln>
        </p:spPr>
        <p:txBody>
          <a:bodyPr lIns="91425" tIns="45700" rIns="180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u="sng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Western Areas of Cambodi</a:t>
            </a:r>
            <a:r>
              <a:rPr lang="en-US" sz="4400" b="1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baseline="0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440,000 ha</a:t>
            </a:r>
            <a:r>
              <a:rPr lang="en-US" sz="2400" b="1" i="0" u="none" strike="noStrike" cap="none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of forest land reclaimed as farming land in 10 years</a:t>
            </a:r>
            <a:endParaRPr lang="en-US" sz="2400" b="1" i="0" u="none" strike="noStrike" cap="none" baseline="0" dirty="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71406" y="1214422"/>
            <a:ext cx="357158" cy="428628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Shape 135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hape 144"/>
          <p:cNvSpPr txBox="1"/>
          <p:nvPr/>
        </p:nvSpPr>
        <p:spPr>
          <a:xfrm>
            <a:off x="0" y="209125"/>
            <a:ext cx="9144000" cy="618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ahoma"/>
              <a:buNone/>
            </a:pPr>
            <a:r>
              <a:rPr lang="en-US" sz="2800" b="1" i="0" u="none" strike="noStrike" cap="none" baseline="0" dirty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1. General context of village agrarian system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57158" y="1143000"/>
            <a:ext cx="878684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  <a:spcAft>
                <a:spcPts val="1200"/>
              </a:spcAft>
              <a:buClr>
                <a:srgbClr val="FFC000"/>
              </a:buClr>
              <a:buSzPct val="90000"/>
              <a:buFont typeface="Wingdings" pitchFamily="2" charset="2"/>
              <a:buChar char="q"/>
            </a:pPr>
            <a:r>
              <a:rPr lang="en-GB" sz="2200" b="1" u="none" dirty="0" smtClean="0">
                <a:solidFill>
                  <a:schemeClr val="bg1"/>
                </a:solidFill>
                <a:latin typeface="Tahoma" pitchFamily="34" charset="0"/>
              </a:rPr>
              <a:t> </a:t>
            </a:r>
            <a:r>
              <a:rPr lang="en-GB" sz="2200" b="1" u="none" dirty="0" err="1" smtClean="0">
                <a:solidFill>
                  <a:schemeClr val="bg1"/>
                </a:solidFill>
                <a:latin typeface="Tahoma" pitchFamily="34" charset="0"/>
              </a:rPr>
              <a:t>Plow</a:t>
            </a:r>
            <a:r>
              <a:rPr lang="en-GB" sz="2200" b="1" u="none" dirty="0" smtClean="0">
                <a:solidFill>
                  <a:schemeClr val="bg1"/>
                </a:solidFill>
                <a:latin typeface="Tahoma" pitchFamily="34" charset="0"/>
              </a:rPr>
              <a:t>-based conventional cropping system:</a:t>
            </a:r>
            <a:endParaRPr lang="en-GB" sz="1600" b="1" u="none" dirty="0" smtClean="0">
              <a:solidFill>
                <a:schemeClr val="bg1"/>
              </a:solidFill>
              <a:latin typeface="Khmer OS System" pitchFamily="2" charset="0"/>
              <a:ea typeface="Khmer OS System" pitchFamily="2" charset="0"/>
              <a:cs typeface="Khmer OS System" pitchFamily="2" charset="0"/>
            </a:endParaRPr>
          </a:p>
          <a:p>
            <a:pPr marL="292100" lvl="1" indent="165100" algn="l">
              <a:spcBef>
                <a:spcPts val="300"/>
              </a:spcBef>
              <a:spcAft>
                <a:spcPts val="1200"/>
              </a:spcAft>
              <a:buClr>
                <a:srgbClr val="FFC000"/>
              </a:buClr>
              <a:buSzPct val="100000"/>
              <a:buFont typeface="Wingdings" pitchFamily="2" charset="2"/>
              <a:buChar char="§"/>
            </a:pPr>
            <a:r>
              <a:rPr lang="en-GB" sz="2200" b="1" u="none" dirty="0" smtClean="0">
                <a:solidFill>
                  <a:schemeClr val="bg1"/>
                </a:solidFill>
                <a:latin typeface="Tahoma" pitchFamily="34" charset="0"/>
              </a:rPr>
              <a:t>2000-2004: </a:t>
            </a:r>
            <a:r>
              <a:rPr lang="en-GB" sz="2200" b="1" u="none" dirty="0" err="1" smtClean="0">
                <a:solidFill>
                  <a:schemeClr val="bg1"/>
                </a:solidFill>
                <a:latin typeface="Tahoma" pitchFamily="34" charset="0"/>
              </a:rPr>
              <a:t>Mungbean</a:t>
            </a:r>
            <a:r>
              <a:rPr lang="en-GB" sz="2200" b="1" u="none" dirty="0" smtClean="0">
                <a:solidFill>
                  <a:schemeClr val="bg1"/>
                </a:solidFill>
                <a:latin typeface="Tahoma" pitchFamily="34" charset="0"/>
              </a:rPr>
              <a:t>/Peanut, </a:t>
            </a:r>
            <a:r>
              <a:rPr lang="en-GB" sz="2200" b="1" u="none" dirty="0" err="1" smtClean="0">
                <a:solidFill>
                  <a:schemeClr val="bg1"/>
                </a:solidFill>
                <a:latin typeface="Tahoma" pitchFamily="34" charset="0"/>
              </a:rPr>
              <a:t>Mungbean</a:t>
            </a:r>
            <a:r>
              <a:rPr lang="en-GB" sz="2200" b="1" u="none" dirty="0" smtClean="0">
                <a:solidFill>
                  <a:schemeClr val="bg1"/>
                </a:solidFill>
                <a:latin typeface="Tahoma" pitchFamily="34" charset="0"/>
              </a:rPr>
              <a:t>/Soybean and Peanut/Peanut</a:t>
            </a:r>
          </a:p>
          <a:p>
            <a:pPr marL="292100" lvl="1" indent="165100" algn="l">
              <a:spcAft>
                <a:spcPts val="1200"/>
              </a:spcAft>
              <a:buClr>
                <a:srgbClr val="FFC000"/>
              </a:buClr>
              <a:buSzPct val="100000"/>
              <a:buFont typeface="Tahoma"/>
              <a:buChar char="▪"/>
            </a:pPr>
            <a:r>
              <a:rPr lang="en-US" sz="2200" b="1" u="none" dirty="0" smtClean="0">
                <a:latin typeface="Tahoma"/>
                <a:ea typeface="Tahoma"/>
                <a:cs typeface="Tahoma"/>
                <a:sym typeface="Tahoma"/>
              </a:rPr>
              <a:t>​ 2004-2008: </a:t>
            </a:r>
            <a:r>
              <a:rPr lang="en-US" sz="2200" b="1" u="none" dirty="0" err="1" smtClean="0">
                <a:latin typeface="Tahoma"/>
                <a:ea typeface="Tahoma"/>
                <a:cs typeface="Tahoma"/>
                <a:sym typeface="Tahoma"/>
              </a:rPr>
              <a:t>Mungbean</a:t>
            </a:r>
            <a:r>
              <a:rPr lang="en-US" sz="2200" b="1" u="none" dirty="0" smtClean="0">
                <a:latin typeface="Tahoma"/>
                <a:ea typeface="Tahoma"/>
                <a:cs typeface="Tahoma"/>
                <a:sym typeface="Tahoma"/>
              </a:rPr>
              <a:t>/Maize and Fallow/Maize</a:t>
            </a:r>
          </a:p>
          <a:p>
            <a:pPr marL="292100" lvl="1" indent="165100" algn="l">
              <a:spcBef>
                <a:spcPts val="600"/>
              </a:spcBef>
              <a:spcAft>
                <a:spcPts val="1200"/>
              </a:spcAft>
              <a:buClr>
                <a:srgbClr val="FFC000"/>
              </a:buClr>
              <a:buSzPct val="100000"/>
              <a:buFont typeface="Tahoma"/>
              <a:buChar char="▪"/>
            </a:pPr>
            <a:r>
              <a:rPr lang="en-US" sz="2200" b="1" u="none" dirty="0" smtClean="0"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200" b="1" u="none" dirty="0" smtClean="0">
                <a:latin typeface="Tahoma"/>
                <a:ea typeface="Tahoma"/>
                <a:cs typeface="Tahoma"/>
                <a:sym typeface="Tahoma"/>
              </a:rPr>
              <a:t>Since </a:t>
            </a:r>
            <a:r>
              <a:rPr lang="en-US" sz="2200" b="1" u="none" dirty="0" smtClean="0">
                <a:latin typeface="Tahoma"/>
                <a:ea typeface="Tahoma"/>
                <a:cs typeface="Tahoma"/>
                <a:sym typeface="Tahoma"/>
              </a:rPr>
              <a:t>2008:  Farmers started to grow Maize/Maize, and recently shift to </a:t>
            </a:r>
            <a:r>
              <a:rPr lang="en-US" sz="2200" b="1" u="none" dirty="0" smtClean="0">
                <a:latin typeface="Tahoma"/>
                <a:ea typeface="Tahoma"/>
                <a:cs typeface="Tahoma"/>
                <a:sym typeface="Tahoma"/>
              </a:rPr>
              <a:t>Cassava</a:t>
            </a:r>
          </a:p>
          <a:p>
            <a:pPr marL="292100" lvl="1" indent="165100" algn="l">
              <a:spcBef>
                <a:spcPts val="600"/>
              </a:spcBef>
              <a:spcAft>
                <a:spcPts val="1200"/>
              </a:spcAft>
              <a:buClr>
                <a:srgbClr val="FFC000"/>
              </a:buClr>
              <a:buSzPct val="100000"/>
              <a:buFont typeface="Tahoma"/>
              <a:buChar char="▪"/>
            </a:pPr>
            <a:r>
              <a:rPr lang="en-US" sz="2200" b="1" u="none" dirty="0" smtClean="0">
                <a:latin typeface="Tahoma"/>
                <a:ea typeface="Tahoma"/>
                <a:cs typeface="Tahoma"/>
                <a:sym typeface="Tahoma"/>
              </a:rPr>
              <a:t> Initially maize yield 1</a:t>
            </a:r>
            <a:r>
              <a:rPr lang="en-US" sz="2200" b="1" u="none" baseline="30000" dirty="0" smtClean="0">
                <a:latin typeface="Tahoma"/>
                <a:ea typeface="Tahoma"/>
                <a:cs typeface="Tahoma"/>
                <a:sym typeface="Tahoma"/>
              </a:rPr>
              <a:t>st</a:t>
            </a:r>
            <a:r>
              <a:rPr lang="en-US" sz="2200" b="1" u="none" dirty="0" smtClean="0">
                <a:latin typeface="Tahoma"/>
                <a:ea typeface="Tahoma"/>
                <a:cs typeface="Tahoma"/>
                <a:sym typeface="Tahoma"/>
              </a:rPr>
              <a:t> cycle 4.7 t/ha and 2</a:t>
            </a:r>
            <a:r>
              <a:rPr lang="en-US" sz="2200" b="1" u="none" baseline="30000" dirty="0" smtClean="0">
                <a:latin typeface="Tahoma"/>
                <a:ea typeface="Tahoma"/>
                <a:cs typeface="Tahoma"/>
                <a:sym typeface="Tahoma"/>
              </a:rPr>
              <a:t>nd</a:t>
            </a:r>
            <a:r>
              <a:rPr lang="en-US" sz="2200" b="1" u="none" dirty="0" smtClean="0">
                <a:latin typeface="Tahoma"/>
                <a:ea typeface="Tahoma"/>
                <a:cs typeface="Tahoma"/>
                <a:sym typeface="Tahoma"/>
              </a:rPr>
              <a:t> cycle 6 t/ha but now 1</a:t>
            </a:r>
            <a:r>
              <a:rPr lang="en-US" sz="2200" b="1" u="none" baseline="30000" dirty="0" smtClean="0">
                <a:latin typeface="Tahoma"/>
                <a:ea typeface="Tahoma"/>
                <a:cs typeface="Tahoma"/>
                <a:sym typeface="Tahoma"/>
              </a:rPr>
              <a:t>st</a:t>
            </a:r>
            <a:r>
              <a:rPr lang="en-US" sz="2200" b="1" u="none" dirty="0" smtClean="0">
                <a:latin typeface="Tahoma"/>
                <a:ea typeface="Tahoma"/>
                <a:cs typeface="Tahoma"/>
                <a:sym typeface="Tahoma"/>
              </a:rPr>
              <a:t> cycle 2.5 t/ha and 2</a:t>
            </a:r>
            <a:r>
              <a:rPr lang="en-US" sz="2200" b="1" u="none" baseline="30000" dirty="0" smtClean="0">
                <a:latin typeface="Tahoma"/>
                <a:ea typeface="Tahoma"/>
                <a:cs typeface="Tahoma"/>
                <a:sym typeface="Tahoma"/>
              </a:rPr>
              <a:t>nd</a:t>
            </a:r>
            <a:r>
              <a:rPr lang="en-US" sz="2200" b="1" u="none" dirty="0" smtClean="0">
                <a:latin typeface="Tahoma"/>
                <a:ea typeface="Tahoma"/>
                <a:cs typeface="Tahoma"/>
                <a:sym typeface="Tahoma"/>
              </a:rPr>
              <a:t> cycle 4 t/ha </a:t>
            </a:r>
            <a:endParaRPr lang="en-US" sz="2200" b="1" u="none" dirty="0" smtClean="0">
              <a:latin typeface="Tahoma"/>
              <a:ea typeface="Tahoma"/>
              <a:cs typeface="Tahoma"/>
              <a:sym typeface="Tahoma"/>
            </a:endParaRPr>
          </a:p>
          <a:p>
            <a:pPr algn="l">
              <a:spcBef>
                <a:spcPts val="600"/>
              </a:spcBef>
              <a:spcAft>
                <a:spcPts val="1200"/>
              </a:spcAft>
              <a:buClr>
                <a:srgbClr val="FFC000"/>
              </a:buClr>
              <a:buSzPct val="90000"/>
              <a:buFont typeface="Wingdings" pitchFamily="2" charset="2"/>
              <a:buChar char="q"/>
            </a:pPr>
            <a:r>
              <a:rPr lang="en-GB" sz="2200" b="1" u="none" dirty="0" smtClean="0">
                <a:latin typeface="Tahoma" pitchFamily="34" charset="0"/>
              </a:rPr>
              <a:t> </a:t>
            </a:r>
            <a:r>
              <a:rPr lang="en-US" sz="2200" b="1" u="none" dirty="0" smtClean="0">
                <a:latin typeface="Tahoma"/>
                <a:ea typeface="Tahoma"/>
                <a:cs typeface="Tahoma"/>
                <a:sym typeface="Tahoma"/>
              </a:rPr>
              <a:t>Risks of 1st cycle crops: Maize and </a:t>
            </a:r>
            <a:r>
              <a:rPr lang="en-US" sz="2200" b="1" u="none" dirty="0" err="1" smtClean="0">
                <a:latin typeface="Tahoma"/>
                <a:ea typeface="Tahoma"/>
                <a:cs typeface="Tahoma"/>
                <a:sym typeface="Tahoma"/>
              </a:rPr>
              <a:t>Mungbean</a:t>
            </a:r>
            <a:endParaRPr lang="en-US" sz="2200" b="1" u="none" dirty="0" smtClean="0">
              <a:latin typeface="Tahoma"/>
              <a:ea typeface="Tahoma"/>
              <a:cs typeface="Tahoma"/>
              <a:sym typeface="Tahoma"/>
            </a:endParaRPr>
          </a:p>
          <a:p>
            <a:pPr marL="292100" lvl="1" indent="165100" algn="l">
              <a:spcBef>
                <a:spcPts val="300"/>
              </a:spcBef>
              <a:spcAft>
                <a:spcPts val="1200"/>
              </a:spcAft>
              <a:buClr>
                <a:srgbClr val="FFC000"/>
              </a:buClr>
              <a:buSzPct val="100000"/>
              <a:buFont typeface="Wingdings" pitchFamily="2" charset="2"/>
              <a:buChar char="§"/>
            </a:pPr>
            <a:endParaRPr lang="km-KH" sz="2200" b="1" u="none" dirty="0">
              <a:latin typeface="Tahoma" pitchFamily="34" charset="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P1030498"/>
          <p:cNvPicPr>
            <a:picLocks noChangeAspect="1" noChangeArrowheads="1"/>
          </p:cNvPicPr>
          <p:nvPr/>
        </p:nvPicPr>
        <p:blipFill>
          <a:blip r:embed="rId2"/>
          <a:srcRect r="49219"/>
          <a:stretch>
            <a:fillRect/>
          </a:stretch>
        </p:blipFill>
        <p:spPr bwMode="auto">
          <a:xfrm>
            <a:off x="-1" y="0"/>
            <a:ext cx="464343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Mungbean facing drought 2014.jpg"/>
          <p:cNvPicPr>
            <a:picLocks noChangeAspect="1"/>
          </p:cNvPicPr>
          <p:nvPr/>
        </p:nvPicPr>
        <p:blipFill>
          <a:blip r:embed="rId3"/>
          <a:srcRect l="37937" r="25139"/>
          <a:stretch>
            <a:fillRect/>
          </a:stretch>
        </p:blipFill>
        <p:spPr>
          <a:xfrm>
            <a:off x="4643438" y="0"/>
            <a:ext cx="4500562" cy="6858000"/>
          </a:xfrm>
          <a:prstGeom prst="rect">
            <a:avLst/>
          </a:prstGeom>
        </p:spPr>
      </p:pic>
      <p:graphicFrame>
        <p:nvGraphicFramePr>
          <p:cNvPr id="7" name="Chart 6"/>
          <p:cNvGraphicFramePr/>
          <p:nvPr/>
        </p:nvGraphicFramePr>
        <p:xfrm>
          <a:off x="500034" y="1071546"/>
          <a:ext cx="8358246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2"/>
          <p:cNvSpPr txBox="1"/>
          <p:nvPr/>
        </p:nvSpPr>
        <p:spPr>
          <a:xfrm>
            <a:off x="1714480" y="2428868"/>
            <a:ext cx="3119454" cy="1633546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u="sng" dirty="0">
                <a:solidFill>
                  <a:schemeClr val="tx1"/>
                </a:solidFill>
              </a:rPr>
              <a:t>Annual rainfall (mm</a:t>
            </a:r>
            <a:r>
              <a:rPr lang="en-US" sz="1600" b="1" u="sng" baseline="0" dirty="0">
                <a:solidFill>
                  <a:schemeClr val="tx1"/>
                </a:solidFill>
              </a:rPr>
              <a:t> </a:t>
            </a:r>
            <a:r>
              <a:rPr lang="en-US" sz="1600" b="1" u="sng" dirty="0">
                <a:solidFill>
                  <a:schemeClr val="tx1"/>
                </a:solidFill>
              </a:rPr>
              <a:t>year</a:t>
            </a:r>
            <a:r>
              <a:rPr lang="en-US" sz="1600" b="1" u="sng" baseline="30000" dirty="0">
                <a:solidFill>
                  <a:schemeClr val="tx1"/>
                </a:solidFill>
              </a:rPr>
              <a:t>-1</a:t>
            </a:r>
            <a:r>
              <a:rPr lang="en-US" sz="1600" b="1" u="sng" dirty="0">
                <a:solidFill>
                  <a:schemeClr val="tx1"/>
                </a:solidFill>
              </a:rPr>
              <a:t>)</a:t>
            </a:r>
            <a:r>
              <a:rPr lang="en-US" sz="1600" b="1" baseline="0" dirty="0">
                <a:solidFill>
                  <a:schemeClr val="tx1"/>
                </a:solidFill>
              </a:rPr>
              <a:t>:</a:t>
            </a:r>
          </a:p>
          <a:p>
            <a:r>
              <a:rPr lang="en-US" sz="1600" b="1" baseline="0" dirty="0">
                <a:solidFill>
                  <a:schemeClr val="tx1"/>
                </a:solidFill>
              </a:rPr>
              <a:t>2013: 2104</a:t>
            </a:r>
          </a:p>
          <a:p>
            <a:r>
              <a:rPr lang="en-US" sz="1600" b="1" baseline="0" dirty="0">
                <a:solidFill>
                  <a:schemeClr val="tx1"/>
                </a:solidFill>
              </a:rPr>
              <a:t>2012: 1177</a:t>
            </a:r>
          </a:p>
          <a:p>
            <a:r>
              <a:rPr lang="en-US" sz="1600" b="1" baseline="0" dirty="0">
                <a:solidFill>
                  <a:schemeClr val="tx1"/>
                </a:solidFill>
              </a:rPr>
              <a:t>2011: 1732</a:t>
            </a:r>
          </a:p>
          <a:p>
            <a:r>
              <a:rPr lang="en-US" sz="1600" b="1" baseline="0" dirty="0">
                <a:solidFill>
                  <a:schemeClr val="tx1"/>
                </a:solidFill>
              </a:rPr>
              <a:t>2010: 1176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9" name="Rectangle 156"/>
          <p:cNvSpPr>
            <a:spLocks noChangeArrowheads="1"/>
          </p:cNvSpPr>
          <p:nvPr/>
        </p:nvSpPr>
        <p:spPr bwMode="auto">
          <a:xfrm>
            <a:off x="0" y="-71462"/>
            <a:ext cx="910907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endParaRPr lang="en-US" sz="1050" b="1" dirty="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2400" b="1" u="none" dirty="0" smtClean="0">
                <a:solidFill>
                  <a:srgbClr val="FF0000"/>
                </a:solidFill>
                <a:latin typeface="+mn-lt"/>
              </a:rPr>
              <a:t>Drought effects on 1</a:t>
            </a:r>
            <a:r>
              <a:rPr lang="en-US" sz="2400" b="1" u="none" baseline="30000" dirty="0" smtClean="0">
                <a:solidFill>
                  <a:srgbClr val="FF0000"/>
                </a:solidFill>
                <a:latin typeface="+mn-lt"/>
              </a:rPr>
              <a:t>st</a:t>
            </a:r>
            <a:r>
              <a:rPr lang="en-US" sz="2400" b="1" u="none" dirty="0" smtClean="0">
                <a:solidFill>
                  <a:srgbClr val="FF0000"/>
                </a:solidFill>
                <a:latin typeface="+mn-lt"/>
              </a:rPr>
              <a:t> cycle corn and </a:t>
            </a:r>
            <a:r>
              <a:rPr lang="en-US" sz="2400" b="1" u="none" dirty="0" err="1" smtClean="0">
                <a:solidFill>
                  <a:srgbClr val="FF0000"/>
                </a:solidFill>
                <a:latin typeface="+mn-lt"/>
              </a:rPr>
              <a:t>mungbean</a:t>
            </a:r>
            <a:endParaRPr lang="en-US" sz="2400" b="1" u="none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4357686" y="3214686"/>
            <a:ext cx="1500198" cy="2500330"/>
          </a:xfrm>
          <a:prstGeom prst="ellipse">
            <a:avLst/>
          </a:prstGeom>
          <a:noFill/>
          <a:ln w="19050" cap="flat" cmpd="sng" algn="ctr">
            <a:solidFill>
              <a:srgbClr val="61FF6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714612" y="4143380"/>
            <a:ext cx="1428760" cy="1652598"/>
          </a:xfrm>
          <a:prstGeom prst="ellipse">
            <a:avLst/>
          </a:prstGeom>
          <a:noFill/>
          <a:ln w="19050" cap="flat" cmpd="sng" algn="ctr">
            <a:solidFill>
              <a:srgbClr val="61FF6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rosive land2.JPG"/>
          <p:cNvPicPr>
            <a:picLocks noChangeAspect="1"/>
          </p:cNvPicPr>
          <p:nvPr/>
        </p:nvPicPr>
        <p:blipFill>
          <a:blip r:embed="rId2"/>
          <a:srcRect l="12211" r="1221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hape 151"/>
          <p:cNvSpPr txBox="1">
            <a:spLocks noGrp="1"/>
          </p:cNvSpPr>
          <p:nvPr>
            <p:ph type="body" idx="1"/>
          </p:nvPr>
        </p:nvSpPr>
        <p:spPr>
          <a:xfrm>
            <a:off x="142875" y="838200"/>
            <a:ext cx="9001125" cy="48291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90000"/>
              <a:buFont typeface="Tahoma"/>
              <a:buChar char="❑"/>
            </a:pPr>
            <a:r>
              <a:rPr lang="en-US" sz="2200" b="1" i="0" u="none" strike="noStrike" cap="none" baseline="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200" b="1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Constraints of plow-based conventional cropping system:</a:t>
            </a:r>
          </a:p>
          <a:p>
            <a:pPr marL="342900" marR="0" lvl="1" indent="-3429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endParaRPr lang="en-US" sz="2200" b="1" dirty="0">
              <a:solidFill>
                <a:schemeClr val="lt1"/>
              </a:solidFill>
              <a:latin typeface="Tahoma"/>
              <a:ea typeface="Tahoma"/>
              <a:cs typeface="Tahoma"/>
            </a:endParaRPr>
          </a:p>
          <a:p>
            <a:pPr marL="342900" marR="0" lvl="1" indent="-3429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C000"/>
              </a:buClr>
              <a:buSzPct val="100000"/>
              <a:buFont typeface="Tahoma"/>
              <a:buChar char="▪"/>
            </a:pPr>
            <a:r>
              <a:rPr lang="en-US" sz="2200" b="1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Soil erosion and soil lost via run-off</a:t>
            </a:r>
          </a:p>
          <a:p>
            <a:pPr marL="342900" marR="0" lvl="1" indent="-3429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C000"/>
              </a:buClr>
              <a:buSzPct val="100000"/>
              <a:buFont typeface="Tahoma"/>
              <a:buChar char="▪"/>
            </a:pPr>
            <a:r>
              <a:rPr lang="en-US" sz="2200" b="1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Continuous </a:t>
            </a:r>
            <a:r>
              <a:rPr lang="en-US" sz="2200" b="1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decrease of soil fertility → soil </a:t>
            </a:r>
            <a:r>
              <a:rPr lang="en-US" sz="2200" b="1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degradation </a:t>
            </a:r>
            <a:r>
              <a:rPr lang="en-US" sz="2200" b="1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Wingdings" pitchFamily="2" charset="2"/>
              </a:rPr>
              <a:t> Yield drop</a:t>
            </a:r>
            <a:endParaRPr lang="en-US" sz="2200" b="1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1" indent="-3429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C000"/>
              </a:buClr>
              <a:buSzPct val="100000"/>
              <a:buFont typeface="Tahoma"/>
              <a:buChar char="▪"/>
            </a:pPr>
            <a:r>
              <a:rPr lang="en-US" sz="2200" b="1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Increasing </a:t>
            </a:r>
            <a:r>
              <a:rPr lang="en-US" sz="2200" b="1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weed </a:t>
            </a:r>
            <a:r>
              <a:rPr lang="en-US" sz="2200" b="1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pressure → higher cost for its control</a:t>
            </a:r>
          </a:p>
          <a:p>
            <a:pPr marL="342900" marR="0" lvl="1" indent="-3429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C000"/>
              </a:buClr>
              <a:buSzPct val="100000"/>
              <a:buFont typeface="Tahoma"/>
              <a:buChar char="▪"/>
            </a:pPr>
            <a:r>
              <a:rPr lang="en-US" sz="2200" b="1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Soil compaction and waterlogged problems</a:t>
            </a:r>
            <a:endParaRPr lang="en-US" sz="2200" b="1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1" indent="-3429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C000"/>
              </a:buClr>
              <a:buSzPct val="100000"/>
              <a:buFont typeface="Tahoma"/>
              <a:buChar char="▪"/>
            </a:pPr>
            <a:r>
              <a:rPr lang="en-US" sz="2200" b="1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More vulnerable </a:t>
            </a:r>
            <a:r>
              <a:rPr lang="en-US" sz="2200" b="1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to climate </a:t>
            </a:r>
            <a:r>
              <a:rPr lang="en-US" sz="2200" b="1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changes (drough</a:t>
            </a:r>
            <a:r>
              <a:rPr lang="en-US" sz="2200" b="1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 and flood)</a:t>
            </a:r>
          </a:p>
          <a:p>
            <a:pPr marL="342900" marR="0" lvl="1" indent="-3429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C000"/>
              </a:buClr>
              <a:buSzPct val="100000"/>
              <a:buFont typeface="Tahoma"/>
              <a:buChar char="▪"/>
            </a:pPr>
            <a:r>
              <a:rPr lang="en-US" sz="2200" b="1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Higher production cost </a:t>
            </a:r>
            <a:r>
              <a:rPr lang="en-US" sz="2200" b="1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Wingdings" pitchFamily="2" charset="2"/>
              </a:rPr>
              <a:t> less profits</a:t>
            </a:r>
            <a:endParaRPr lang="en-US" sz="2200" b="1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2000" b="1" i="0" u="none" strike="noStrike" cap="none" baseline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/>
          </a:p>
        </p:txBody>
      </p:sp>
      <p:sp>
        <p:nvSpPr>
          <p:cNvPr id="7" name="Shape 144"/>
          <p:cNvSpPr txBox="1"/>
          <p:nvPr/>
        </p:nvSpPr>
        <p:spPr>
          <a:xfrm>
            <a:off x="-214346" y="209125"/>
            <a:ext cx="9715568" cy="618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Tahoma"/>
              <a:buNone/>
            </a:pPr>
            <a:r>
              <a:rPr lang="en-US" sz="2800" b="1" i="0" u="none" strike="noStrike" cap="none" baseline="0" dirty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1. General </a:t>
            </a:r>
            <a:r>
              <a:rPr lang="en-US" sz="2800" b="1" i="0" u="none" strike="noStrike" cap="none" baseline="0" dirty="0" smtClean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context…(</a:t>
            </a:r>
            <a:r>
              <a:rPr lang="en-US" sz="2800" b="1" i="0" u="none" strike="noStrike" cap="none" baseline="0" dirty="0" smtClean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cont.)</a:t>
            </a:r>
            <a:endParaRPr lang="en-US" sz="2800" b="1" i="0" u="none" strike="noStrike" cap="none" baseline="0" dirty="0">
              <a:solidFill>
                <a:schemeClr val="bg2">
                  <a:lumMod val="50000"/>
                </a:schemeClr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1030458"/>
          <p:cNvPicPr>
            <a:picLocks noChangeAspect="1" noChangeArrowheads="1"/>
          </p:cNvPicPr>
          <p:nvPr/>
        </p:nvPicPr>
        <p:blipFill>
          <a:blip r:embed="rId2"/>
          <a:srcRect l="34694" t="12925" r="21089"/>
          <a:stretch>
            <a:fillRect/>
          </a:stretch>
        </p:blipFill>
        <p:spPr bwMode="auto">
          <a:xfrm>
            <a:off x="0" y="0"/>
            <a:ext cx="4643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hape 150"/>
          <p:cNvPicPr preferRelativeResize="0">
            <a:picLocks noChangeAspect="1"/>
          </p:cNvPicPr>
          <p:nvPr/>
        </p:nvPicPr>
        <p:blipFill rotWithShape="1">
          <a:blip r:embed="rId3"/>
          <a:srcRect l="1549" r="49676"/>
          <a:stretch/>
        </p:blipFill>
        <p:spPr>
          <a:xfrm>
            <a:off x="4643438" y="0"/>
            <a:ext cx="4500562" cy="6858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6" name="TextBox 2"/>
          <p:cNvSpPr txBox="1"/>
          <p:nvPr/>
        </p:nvSpPr>
        <p:spPr>
          <a:xfrm>
            <a:off x="642910" y="6143644"/>
            <a:ext cx="3119454" cy="714356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u="sng" dirty="0" smtClean="0">
                <a:solidFill>
                  <a:schemeClr val="tx1"/>
                </a:solidFill>
              </a:rPr>
              <a:t>2010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7" name="TextBox 2"/>
          <p:cNvSpPr txBox="1"/>
          <p:nvPr/>
        </p:nvSpPr>
        <p:spPr>
          <a:xfrm>
            <a:off x="5095884" y="6143644"/>
            <a:ext cx="3119454" cy="714356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u="sng" dirty="0" smtClean="0">
                <a:solidFill>
                  <a:schemeClr val="tx1"/>
                </a:solidFill>
              </a:rPr>
              <a:t>2013</a:t>
            </a:r>
            <a:endParaRPr lang="en-US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Targeted are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2486"/>
            <a:ext cx="9144000" cy="6081290"/>
          </a:xfrm>
          <a:prstGeom prst="rect">
            <a:avLst/>
          </a:prstGeom>
        </p:spPr>
      </p:pic>
      <p:sp>
        <p:nvSpPr>
          <p:cNvPr id="7" name="Flowchart: Decision 6"/>
          <p:cNvSpPr/>
          <p:nvPr/>
        </p:nvSpPr>
        <p:spPr bwMode="auto">
          <a:xfrm>
            <a:off x="6786578" y="3000372"/>
            <a:ext cx="142876" cy="214314"/>
          </a:xfrm>
          <a:prstGeom prst="flowChartDecision">
            <a:avLst/>
          </a:prstGeom>
          <a:solidFill>
            <a:srgbClr val="0DFF0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8" name="Flowchart: Decision 7"/>
          <p:cNvSpPr/>
          <p:nvPr/>
        </p:nvSpPr>
        <p:spPr bwMode="auto">
          <a:xfrm>
            <a:off x="7500958" y="3214686"/>
            <a:ext cx="142876" cy="214314"/>
          </a:xfrm>
          <a:prstGeom prst="flowChartDecision">
            <a:avLst/>
          </a:prstGeom>
          <a:solidFill>
            <a:srgbClr val="0DFF0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86512" y="2643182"/>
            <a:ext cx="1785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</a:rPr>
              <a:t>Site 1: 2ha in 2009</a:t>
            </a:r>
            <a:endParaRPr lang="en-US" sz="1200" b="1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58016" y="3509191"/>
            <a:ext cx="2071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</a:rPr>
              <a:t>Site 2: 1ha in 2010</a:t>
            </a:r>
            <a:endParaRPr lang="en-US" sz="1200" b="1" dirty="0">
              <a:solidFill>
                <a:srgbClr val="FFFF00"/>
              </a:solidFill>
            </a:endParaRPr>
          </a:p>
        </p:txBody>
      </p:sp>
      <p:pic>
        <p:nvPicPr>
          <p:cNvPr id="21" name="Picture 20" descr="Camdodia map frm goog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71570"/>
            <a:ext cx="2857488" cy="251090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 bwMode="auto">
          <a:xfrm>
            <a:off x="357190" y="1785950"/>
            <a:ext cx="285720" cy="285752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23" name="Shape 119"/>
          <p:cNvSpPr txBox="1"/>
          <p:nvPr/>
        </p:nvSpPr>
        <p:spPr>
          <a:xfrm>
            <a:off x="0" y="1071594"/>
            <a:ext cx="9144000" cy="928670"/>
          </a:xfrm>
          <a:prstGeom prst="rect">
            <a:avLst/>
          </a:prstGeom>
          <a:noFill/>
          <a:ln>
            <a:noFill/>
          </a:ln>
        </p:spPr>
        <p:txBody>
          <a:bodyPr lIns="91425" tIns="45700" rIns="180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u="sng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Location of Experiment Site</a:t>
            </a:r>
            <a:endParaRPr lang="en-US" sz="2000" b="1" i="0" u="none" strike="noStrike" cap="none" baseline="0" dirty="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0" y="142852"/>
            <a:ext cx="88582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u="none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Proposed CA maize cropping </a:t>
            </a:r>
            <a:r>
              <a:rPr lang="en-US" sz="2800" b="1" u="none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systems and evolution of extension:  </a:t>
            </a:r>
            <a:endParaRPr lang="en-US" sz="2400" b="1" u="none" dirty="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bration">
  <a:themeElements>
    <a:clrScheme name="Vibration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Vibrati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Vibration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bration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bration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bration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bration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bration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bration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bration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bration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Shimmer</Template>
  <TotalTime>18856</TotalTime>
  <Words>1583</Words>
  <Application>Microsoft PowerPoint</Application>
  <PresentationFormat>On-screen Show (4:3)</PresentationFormat>
  <Paragraphs>382</Paragraphs>
  <Slides>36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Tahoma</vt:lpstr>
      <vt:lpstr>Arial</vt:lpstr>
      <vt:lpstr>Wingdings</vt:lpstr>
      <vt:lpstr>Times New Roman</vt:lpstr>
      <vt:lpstr>Vibration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</vt:vector>
  </TitlesOfParts>
  <Company>cirad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BOULAKIA</dc:creator>
  <cp:lastModifiedBy>DELL</cp:lastModifiedBy>
  <cp:revision>492</cp:revision>
  <dcterms:created xsi:type="dcterms:W3CDTF">2006-11-01T09:43:40Z</dcterms:created>
  <dcterms:modified xsi:type="dcterms:W3CDTF">2014-05-17T19:14:05Z</dcterms:modified>
</cp:coreProperties>
</file>