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9"/>
  </p:notesMasterIdLst>
  <p:sldIdLst>
    <p:sldId id="256" r:id="rId2"/>
    <p:sldId id="257" r:id="rId3"/>
    <p:sldId id="260" r:id="rId4"/>
    <p:sldId id="258" r:id="rId5"/>
    <p:sldId id="281" r:id="rId6"/>
    <p:sldId id="282" r:id="rId7"/>
    <p:sldId id="262" r:id="rId8"/>
    <p:sldId id="283" r:id="rId9"/>
    <p:sldId id="263" r:id="rId10"/>
    <p:sldId id="280" r:id="rId11"/>
    <p:sldId id="264" r:id="rId12"/>
    <p:sldId id="272" r:id="rId13"/>
    <p:sldId id="273" r:id="rId14"/>
    <p:sldId id="268" r:id="rId15"/>
    <p:sldId id="278" r:id="rId16"/>
    <p:sldId id="265" r:id="rId17"/>
    <p:sldId id="275" r:id="rId18"/>
    <p:sldId id="279" r:id="rId19"/>
    <p:sldId id="276" r:id="rId20"/>
    <p:sldId id="266" r:id="rId21"/>
    <p:sldId id="277" r:id="rId22"/>
    <p:sldId id="267" r:id="rId23"/>
    <p:sldId id="269" r:id="rId24"/>
    <p:sldId id="284" r:id="rId25"/>
    <p:sldId id="285" r:id="rId26"/>
    <p:sldId id="291" r:id="rId27"/>
    <p:sldId id="286" r:id="rId28"/>
    <p:sldId id="287" r:id="rId29"/>
    <p:sldId id="288" r:id="rId30"/>
    <p:sldId id="289" r:id="rId31"/>
    <p:sldId id="290" r:id="rId32"/>
    <p:sldId id="270" r:id="rId33"/>
    <p:sldId id="293" r:id="rId34"/>
    <p:sldId id="294" r:id="rId35"/>
    <p:sldId id="295" r:id="rId36"/>
    <p:sldId id="292" r:id="rId37"/>
    <p:sldId id="271"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0" d="100"/>
          <a:sy n="80" d="100"/>
        </p:scale>
        <p:origin x="-1720" y="-46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B0318D-DBE2-9A49-8473-DBBC5688249C}" type="datetimeFigureOut">
              <a:rPr lang="en-US" smtClean="0"/>
              <a:t>10/13/15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B8EDEF-8B58-7B48-984D-62176434F893}" type="slidenum">
              <a:rPr lang="en-US" smtClean="0"/>
              <a:t>‹#›</a:t>
            </a:fld>
            <a:endParaRPr lang="en-US"/>
          </a:p>
        </p:txBody>
      </p:sp>
    </p:spTree>
    <p:extLst>
      <p:ext uri="{BB962C8B-B14F-4D97-AF65-F5344CB8AC3E}">
        <p14:creationId xmlns:p14="http://schemas.microsoft.com/office/powerpoint/2010/main" val="350345340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B8EDEF-8B58-7B48-984D-62176434F893}" type="slidenum">
              <a:rPr lang="en-US" smtClean="0"/>
              <a:t>1</a:t>
            </a:fld>
            <a:endParaRPr lang="en-US"/>
          </a:p>
        </p:txBody>
      </p:sp>
    </p:spTree>
    <p:extLst>
      <p:ext uri="{BB962C8B-B14F-4D97-AF65-F5344CB8AC3E}">
        <p14:creationId xmlns:p14="http://schemas.microsoft.com/office/powerpoint/2010/main" val="2525526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0"/>
            <a:ext cx="8228013" cy="1927225"/>
          </a:xfrm>
        </p:spPr>
        <p:txBody>
          <a:bodyPr tIns="0" bIns="0" anchor="b" anchorCtr="0"/>
          <a:lstStyle>
            <a:lvl1pPr>
              <a:defRPr sz="60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E30E2307-1E40-4E12-8716-25BFDA8E7013}" type="datetime1">
              <a:rPr lang="en-US" smtClean="0"/>
              <a:pPr/>
              <a:t>10/13/15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714818-984F-4759-BF72-A33BDC1963BD}" type="datetime1">
              <a:rPr lang="en-US" smtClean="0"/>
              <a:pPr/>
              <a:t>10/13/15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D7A59-36E2-48B9-B146-C1E59501F6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n-US" smtClean="0"/>
              <a:t>Click to edit Master title style</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spcBef>
                <a:spcPts val="600"/>
              </a:spcBef>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9EA7E191-5F94-4FC1-B823-BD7CABF7FA06}" type="datetime1">
              <a:rPr lang="en-US" smtClean="0"/>
              <a:pPr/>
              <a:t>10/13/15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88856D55-EFBE-4F9B-8A5F-09D42CA22A9B}" type="datetime1">
              <a:rPr lang="en-US" smtClean="0"/>
              <a:pPr/>
              <a:t>10/13/15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9D1D110F-3F4E-48D9-B8AA-5D0E825AFDBA}" type="datetime1">
              <a:rPr lang="en-US" smtClean="0"/>
              <a:pPr/>
              <a:t>10/13/15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en-US" smtClean="0"/>
              <a:t>Drag picture to placeholder or click icon to add</a:t>
            </a:r>
            <a:endParaRPr/>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en-US" smtClean="0"/>
              <a:t>Drag picture to placeholder or click icon to add</a:t>
            </a:r>
            <a:endParaRPr/>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en-US" smtClean="0"/>
              <a:t>Drag picture to placeholder or click icon to add</a:t>
            </a:r>
            <a:endParaRPr/>
          </a:p>
        </p:txBody>
      </p:sp>
    </p:spTree>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lvl5pPr>
              <a:defRPr/>
            </a:lvl5pPr>
            <a:lvl6pPr marL="1719072">
              <a:defRPr/>
            </a:lvl6pPr>
            <a:lvl7pPr marL="1719072">
              <a:defRPr/>
            </a:lvl7pPr>
            <a:lvl8pPr marL="1719072">
              <a:defRPr/>
            </a:lvl8pPr>
            <a:lvl9pPr marL="171907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5CFCF5A-EA79-452C-A52C-1A2668C2E7DF}" type="datetime1">
              <a:rPr lang="en-US" smtClean="0"/>
              <a:pPr/>
              <a:t>10/13/15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E5C4C28-BD4B-4892-9A2D-6E19BD753A9A}" type="datetime1">
              <a:rPr lang="en-US" smtClean="0"/>
              <a:pPr/>
              <a:t>10/13/15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los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D1D110F-3F4E-48D9-B8AA-5D0E825AFDBA}" type="datetime1">
              <a:rPr lang="en-US" smtClean="0"/>
              <a:pPr/>
              <a:t>10/13/15</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1FD9D02-426E-46C9-9EE9-0DE1EF8B2838}" type="datetime1">
              <a:rPr lang="en-US" smtClean="0"/>
              <a:pPr/>
              <a:t>10/13/15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36694"/>
            <a:ext cx="6400800" cy="1362075"/>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1676399" y="3609695"/>
            <a:ext cx="5181601" cy="1500187"/>
          </a:xfrm>
        </p:spPr>
        <p:txBody>
          <a:bodyPr anchor="t" anchorCtr="0"/>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fld id="{7B8AEBBE-F8B2-42CF-9895-E86A608384EB}" type="datetime1">
              <a:rPr lang="en-US" smtClean="0"/>
              <a:pPr/>
              <a:t>10/13/15</a:t>
            </a:fld>
            <a:endParaRPr lang="en-US"/>
          </a:p>
        </p:txBody>
      </p:sp>
      <p:sp>
        <p:nvSpPr>
          <p:cNvPr id="5" name="Footer Placeholder 4"/>
          <p:cNvSpPr>
            <a:spLocks noGrp="1"/>
          </p:cNvSpPr>
          <p:nvPr>
            <p:ph type="ftr" sz="quarter" idx="11"/>
          </p:nvPr>
        </p:nvSpPr>
        <p:spPr>
          <a:xfrm>
            <a:off x="7238999" y="6356350"/>
            <a:ext cx="1446213" cy="365125"/>
          </a:xfrm>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87D7A59-36E2-48B9-B146-C1E59501F63F}" type="slidenum">
              <a:rPr lang="en-US" smtClean="0"/>
              <a:pPr/>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marL="1946275" indent="-227013">
              <a:tabLst/>
              <a:defRPr sz="1600"/>
            </a:lvl6pPr>
            <a:lvl7pPr marL="2173288" indent="-227013">
              <a:tabLst/>
              <a:defRPr sz="1600"/>
            </a:lvl7pPr>
            <a:lvl8pPr marL="2398713" indent="-227013">
              <a:tabLst/>
              <a:defRPr sz="1600"/>
            </a:lvl8pPr>
            <a:lvl9pPr marL="2625725" indent="-227013">
              <a:tabLst/>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E1FAA6B6-10E5-4810-BC9F-DA72D8452E73}" type="datetime1">
              <a:rPr lang="en-US" smtClean="0"/>
              <a:pPr/>
              <a:t>10/13/15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6D18D072-EF12-4AA2-BD71-ABC68B06D0E2}" type="datetime1">
              <a:rPr lang="en-US" smtClean="0"/>
              <a:pPr/>
              <a:t>10/13/15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9D1D110F-3F4E-48D9-B8AA-5D0E825AFDBA}" type="datetime1">
              <a:rPr lang="en-US" smtClean="0"/>
              <a:pPr/>
              <a:t>10/13/15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9D1D110F-3F4E-48D9-B8AA-5D0E825AFDBA}" type="datetime1">
              <a:rPr lang="en-US" smtClean="0"/>
              <a:pPr/>
              <a:t>10/13/15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9D1D110F-3F4E-48D9-B8AA-5D0E825AFDBA}" type="datetime1">
              <a:rPr lang="en-US" smtClean="0"/>
              <a:pPr/>
              <a:t>10/13/15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8CDBF60-6CC3-4B74-A60D-3486985E4346}" type="datetime1">
              <a:rPr lang="en-US" smtClean="0"/>
              <a:pPr/>
              <a:t>10/13/15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45141"/>
            <a:ext cx="82296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39775" y="2770094"/>
            <a:ext cx="7662864" cy="326716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9D1D110F-3F4E-48D9-B8AA-5D0E825AFDBA}" type="datetime1">
              <a:rPr lang="en-US" smtClean="0"/>
              <a:pPr/>
              <a:t>10/13/15</a:t>
            </a:fld>
            <a:endParaRPr lang="en-US"/>
          </a:p>
        </p:txBody>
      </p:sp>
      <p:sp>
        <p:nvSpPr>
          <p:cNvPr id="5" name="Footer Placeholder 4"/>
          <p:cNvSpPr>
            <a:spLocks noGrp="1"/>
          </p:cNvSpPr>
          <p:nvPr>
            <p:ph type="ftr" sz="quarter" idx="3"/>
          </p:nvPr>
        </p:nvSpPr>
        <p:spPr>
          <a:xfrm>
            <a:off x="5789613" y="6356350"/>
            <a:ext cx="2895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687D7A59-36E2-48B9-B146-C1E59501F63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Lst>
  <p:hf sldNum="0" hdr="0" ftr="0" dt="0"/>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pitchFamily="2"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michk66@vt.ed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a:t>Using Student Perceptions of Readiness to Improve Course Content in an Educational Leadership Program</a:t>
            </a:r>
          </a:p>
        </p:txBody>
      </p:sp>
      <p:sp>
        <p:nvSpPr>
          <p:cNvPr id="3" name="Subtitle 2"/>
          <p:cNvSpPr>
            <a:spLocks noGrp="1"/>
          </p:cNvSpPr>
          <p:nvPr>
            <p:ph type="subTitle" idx="1"/>
          </p:nvPr>
        </p:nvSpPr>
        <p:spPr>
          <a:xfrm>
            <a:off x="1371600" y="4028850"/>
            <a:ext cx="6400800" cy="1473200"/>
          </a:xfrm>
        </p:spPr>
        <p:txBody>
          <a:bodyPr>
            <a:normAutofit/>
          </a:bodyPr>
          <a:lstStyle/>
          <a:p>
            <a:r>
              <a:rPr lang="en-US" sz="2400" dirty="0" smtClean="0"/>
              <a:t>Michael Kelly, Ed. D.</a:t>
            </a:r>
            <a:endParaRPr lang="en-US" sz="2400" dirty="0"/>
          </a:p>
          <a:p>
            <a:r>
              <a:rPr lang="en-US" sz="2400" dirty="0" smtClean="0"/>
              <a:t>Virginia Tech</a:t>
            </a:r>
            <a:endParaRPr lang="en-US" sz="2400" dirty="0"/>
          </a:p>
        </p:txBody>
      </p:sp>
    </p:spTree>
    <p:extLst>
      <p:ext uri="{BB962C8B-B14F-4D97-AF65-F5344CB8AC3E}">
        <p14:creationId xmlns:p14="http://schemas.microsoft.com/office/powerpoint/2010/main" val="74668714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Sample Survey Question</a:t>
            </a:r>
            <a:endParaRPr lang="en-US" dirty="0"/>
          </a:p>
        </p:txBody>
      </p:sp>
      <p:pic>
        <p:nvPicPr>
          <p:cNvPr id="4" name="Content Placeholder 3" descr="Sample Survey Page.png"/>
          <p:cNvPicPr>
            <a:picLocks noGrp="1" noChangeAspect="1"/>
          </p:cNvPicPr>
          <p:nvPr>
            <p:ph idx="1"/>
          </p:nvPr>
        </p:nvPicPr>
        <p:blipFill>
          <a:blip r:embed="rId2">
            <a:extLst>
              <a:ext uri="{28A0092B-C50C-407E-A947-70E740481C1C}">
                <a14:useLocalDpi xmlns:a14="http://schemas.microsoft.com/office/drawing/2010/main" val="0"/>
              </a:ext>
            </a:extLst>
          </a:blip>
          <a:srcRect t="18065" b="18065"/>
          <a:stretch>
            <a:fillRect/>
          </a:stretch>
        </p:blipFill>
        <p:spPr>
          <a:xfrm>
            <a:off x="84845" y="1591056"/>
            <a:ext cx="8830620" cy="5042341"/>
          </a:xfrm>
        </p:spPr>
      </p:pic>
    </p:spTree>
    <p:extLst>
      <p:ext uri="{BB962C8B-B14F-4D97-AF65-F5344CB8AC3E}">
        <p14:creationId xmlns:p14="http://schemas.microsoft.com/office/powerpoint/2010/main" val="285870082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Survey Questions</a:t>
            </a:r>
            <a:endParaRPr lang="en-US" dirty="0"/>
          </a:p>
        </p:txBody>
      </p:sp>
      <p:sp>
        <p:nvSpPr>
          <p:cNvPr id="2" name="Content Placeholder 1"/>
          <p:cNvSpPr>
            <a:spLocks noGrp="1"/>
          </p:cNvSpPr>
          <p:nvPr>
            <p:ph idx="1"/>
          </p:nvPr>
        </p:nvSpPr>
        <p:spPr>
          <a:xfrm>
            <a:off x="872067" y="2432287"/>
            <a:ext cx="7408333" cy="3450696"/>
          </a:xfrm>
        </p:spPr>
        <p:txBody>
          <a:bodyPr>
            <a:normAutofit/>
          </a:bodyPr>
          <a:lstStyle/>
          <a:p>
            <a:r>
              <a:rPr lang="en-US" b="1" dirty="0"/>
              <a:t>Knowledge of leadership and change </a:t>
            </a:r>
            <a:r>
              <a:rPr lang="en-US" b="1" dirty="0" smtClean="0"/>
              <a:t>functions</a:t>
            </a:r>
          </a:p>
          <a:p>
            <a:pPr lvl="1"/>
            <a:r>
              <a:rPr lang="en-US" sz="2000" dirty="0"/>
              <a:t>The various methods of communication our school uses to communicate with the various constituent groups.</a:t>
            </a:r>
          </a:p>
          <a:p>
            <a:pPr lvl="1"/>
            <a:r>
              <a:rPr lang="en-US" sz="2000" dirty="0"/>
              <a:t>The various ways my school collaborates with community agencies.</a:t>
            </a:r>
          </a:p>
          <a:p>
            <a:pPr lvl="1"/>
            <a:r>
              <a:rPr lang="en-US" sz="2000" dirty="0"/>
              <a:t>How to develop and implement a school improvement plan that meets the needs of a school.</a:t>
            </a:r>
          </a:p>
          <a:p>
            <a:pPr lvl="1"/>
            <a:r>
              <a:rPr lang="en-US" sz="2000" dirty="0"/>
              <a:t>How to effectively disaggregate SOL scores to identify areas of need for a school.</a:t>
            </a:r>
          </a:p>
          <a:p>
            <a:pPr lvl="1"/>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9303202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Findings – Phase One</a:t>
            </a:r>
            <a:endParaRPr lang="en-US" dirty="0"/>
          </a:p>
        </p:txBody>
      </p:sp>
      <p:sp>
        <p:nvSpPr>
          <p:cNvPr id="2" name="Content Placeholder 1"/>
          <p:cNvSpPr>
            <a:spLocks noGrp="1"/>
          </p:cNvSpPr>
          <p:nvPr>
            <p:ph idx="1"/>
          </p:nvPr>
        </p:nvSpPr>
        <p:spPr>
          <a:xfrm>
            <a:off x="872067" y="2432287"/>
            <a:ext cx="7408333" cy="3450696"/>
          </a:xfrm>
        </p:spPr>
        <p:txBody>
          <a:bodyPr/>
          <a:lstStyle/>
          <a:p>
            <a:r>
              <a:rPr lang="en-US" b="1" dirty="0"/>
              <a:t>Knowledge of leadership and change functions</a:t>
            </a:r>
          </a:p>
          <a:p>
            <a:pPr marL="0" indent="0">
              <a:buNone/>
            </a:pPr>
            <a:endParaRPr lang="en-US" dirty="0" smtClean="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990334346"/>
              </p:ext>
            </p:extLst>
          </p:nvPr>
        </p:nvGraphicFramePr>
        <p:xfrm>
          <a:off x="1307811" y="3112766"/>
          <a:ext cx="6096000" cy="148336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latin typeface="Times New Roman"/>
                          <a:ea typeface="ＭＳ 明朝"/>
                          <a:cs typeface="Times New Roman"/>
                        </a:rPr>
                        <a:t>Case Processing Summary </a:t>
                      </a:r>
                      <a:r>
                        <a:rPr lang="en-US" sz="1600" dirty="0">
                          <a:solidFill>
                            <a:schemeClr val="tx1"/>
                          </a:solidFill>
                          <a:effectLst/>
                          <a:latin typeface="Times New Roman"/>
                          <a:ea typeface="ＭＳ 明朝"/>
                          <a:cs typeface="Times New Roman"/>
                        </a:rPr>
                        <a:t> </a:t>
                      </a:r>
                      <a:endParaRPr lang="en-US" sz="1600" dirty="0">
                        <a:solidFill>
                          <a:schemeClr val="tx1"/>
                        </a:solidFill>
                        <a:effectLst/>
                        <a:latin typeface="Cambria"/>
                        <a:ea typeface="ＭＳ 明朝"/>
                        <a:cs typeface="Times New Roman"/>
                      </a:endParaRPr>
                    </a:p>
                  </a:txBody>
                  <a:tcPr marL="0" marR="0" marT="0" marB="0" anchor="ctr"/>
                </a:tc>
                <a:tc hMerge="1">
                  <a:txBody>
                    <a:bodyPr/>
                    <a:lstStyle/>
                    <a:p>
                      <a:endParaRPr lang="en-US"/>
                    </a:p>
                  </a:txBody>
                  <a:tcP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a:t>
                      </a:r>
                      <a:endParaRPr lang="en-US" sz="1400">
                        <a:effectLst/>
                        <a:latin typeface="Cambria"/>
                        <a:ea typeface="ＭＳ 明朝"/>
                        <a:cs typeface="Times New Roman"/>
                      </a:endParaRPr>
                    </a:p>
                  </a:txBody>
                  <a:tcPr marL="0" marR="0" marT="0" marB="0" anchor="b"/>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a:t>
                      </a:r>
                      <a:endParaRPr lang="en-US" sz="1400">
                        <a:effectLst/>
                        <a:latin typeface="Cambria"/>
                        <a:ea typeface="ＭＳ 明朝"/>
                        <a:cs typeface="Times New Roman"/>
                      </a:endParaRPr>
                    </a:p>
                  </a:txBody>
                  <a:tcPr marL="0" marR="0" marT="0" marB="0" anchor="b"/>
                </a:tc>
              </a:tr>
              <a:tr h="370840">
                <a:tc rowSpan="3">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Cases</a:t>
                      </a:r>
                      <a:endParaRPr lang="en-US" sz="1400">
                        <a:effectLst/>
                        <a:latin typeface="Cambria"/>
                        <a:ea typeface="ＭＳ 明朝"/>
                        <a:cs typeface="Times New Roman"/>
                      </a:endParaRPr>
                    </a:p>
                  </a:txBody>
                  <a:tcPr marL="0" marR="0" marT="0" marB="0"/>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Valid</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48</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94.1</a:t>
                      </a:r>
                      <a:endParaRPr lang="en-US" sz="1400">
                        <a:effectLst/>
                        <a:latin typeface="Cambria"/>
                        <a:ea typeface="ＭＳ 明朝"/>
                        <a:cs typeface="Times New Roman"/>
                      </a:endParaRPr>
                    </a:p>
                  </a:txBody>
                  <a:tcPr marL="0" marR="0" marT="0" marB="0"/>
                </a:tc>
              </a:tr>
              <a:tr h="370840">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Excluded</a:t>
                      </a:r>
                      <a:r>
                        <a:rPr lang="en-US" sz="1400" baseline="30000">
                          <a:solidFill>
                            <a:srgbClr val="000000"/>
                          </a:solidFill>
                          <a:effectLst/>
                          <a:latin typeface="Arial"/>
                          <a:ea typeface="ＭＳ 明朝"/>
                          <a:cs typeface="Arial"/>
                        </a:rPr>
                        <a:t>a</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3</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5.9</a:t>
                      </a:r>
                      <a:endParaRPr lang="en-US" sz="1400">
                        <a:effectLst/>
                        <a:latin typeface="Cambria"/>
                        <a:ea typeface="ＭＳ 明朝"/>
                        <a:cs typeface="Times New Roman"/>
                      </a:endParaRPr>
                    </a:p>
                  </a:txBody>
                  <a:tcPr marL="0" marR="0" marT="0" marB="0"/>
                </a:tc>
              </a:tr>
              <a:tr h="370840">
                <a:tc vMerge="1">
                  <a:txBody>
                    <a:bodyPr/>
                    <a:lstStyle/>
                    <a:p>
                      <a:endParaRPr lang="en-US"/>
                    </a:p>
                  </a:txBody>
                  <a:tcPr/>
                </a:tc>
                <a:tc>
                  <a:txBody>
                    <a:bodyPr/>
                    <a:lstStyle/>
                    <a:p>
                      <a:pPr marL="38100" marR="38100">
                        <a:lnSpc>
                          <a:spcPts val="1600"/>
                        </a:lnSpc>
                        <a:spcBef>
                          <a:spcPts val="0"/>
                        </a:spcBef>
                        <a:spcAft>
                          <a:spcPts val="0"/>
                        </a:spcAft>
                      </a:pPr>
                      <a:r>
                        <a:rPr lang="en-US" sz="1400" dirty="0">
                          <a:solidFill>
                            <a:srgbClr val="000000"/>
                          </a:solidFill>
                          <a:effectLst/>
                          <a:latin typeface="Arial"/>
                          <a:ea typeface="ＭＳ 明朝"/>
                          <a:cs typeface="Arial"/>
                        </a:rPr>
                        <a:t>Total</a:t>
                      </a:r>
                      <a:endParaRPr lang="en-US" sz="1400" dirty="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51</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dirty="0">
                          <a:solidFill>
                            <a:srgbClr val="000000"/>
                          </a:solidFill>
                          <a:effectLst/>
                          <a:latin typeface="Arial"/>
                          <a:ea typeface="ＭＳ 明朝"/>
                          <a:cs typeface="Arial"/>
                        </a:rPr>
                        <a:t>100.0</a:t>
                      </a:r>
                      <a:endParaRPr lang="en-US" sz="1400" dirty="0">
                        <a:effectLst/>
                        <a:latin typeface="Cambria"/>
                        <a:ea typeface="ＭＳ 明朝"/>
                        <a:cs typeface="Times New Roman"/>
                      </a:endParaRPr>
                    </a:p>
                  </a:txBody>
                  <a:tcPr marL="0" marR="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668802951"/>
              </p:ext>
            </p:extLst>
          </p:nvPr>
        </p:nvGraphicFramePr>
        <p:xfrm>
          <a:off x="2577908" y="4726597"/>
          <a:ext cx="4002258" cy="1156386"/>
        </p:xfrm>
        <a:graphic>
          <a:graphicData uri="http://schemas.openxmlformats.org/drawingml/2006/table">
            <a:tbl>
              <a:tblPr firstRow="1" bandRow="1">
                <a:tableStyleId>{5C22544A-7EE6-4342-B048-85BDC9FD1C3A}</a:tableStyleId>
              </a:tblPr>
              <a:tblGrid>
                <a:gridCol w="2001129"/>
                <a:gridCol w="2001129"/>
              </a:tblGrid>
              <a:tr h="578193">
                <a:tc>
                  <a:txBody>
                    <a:bodyPr/>
                    <a:lstStyle/>
                    <a:p>
                      <a:pPr marL="38100" marR="38100" algn="ctr">
                        <a:lnSpc>
                          <a:spcPts val="1600"/>
                        </a:lnSpc>
                        <a:spcBef>
                          <a:spcPts val="0"/>
                        </a:spcBef>
                        <a:spcAft>
                          <a:spcPts val="0"/>
                        </a:spcAft>
                      </a:pPr>
                      <a:r>
                        <a:rPr lang="en-US" sz="1400" dirty="0" err="1">
                          <a:solidFill>
                            <a:srgbClr val="000000"/>
                          </a:solidFill>
                          <a:effectLst/>
                          <a:latin typeface="Arial"/>
                          <a:ea typeface="ＭＳ 明朝"/>
                          <a:cs typeface="Arial"/>
                        </a:rPr>
                        <a:t>Cronbach's</a:t>
                      </a:r>
                      <a:r>
                        <a:rPr lang="en-US" sz="1400" dirty="0">
                          <a:solidFill>
                            <a:srgbClr val="000000"/>
                          </a:solidFill>
                          <a:effectLst/>
                          <a:latin typeface="Arial"/>
                          <a:ea typeface="ＭＳ 明朝"/>
                          <a:cs typeface="Arial"/>
                        </a:rPr>
                        <a:t> Alpha</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 of Items</a:t>
                      </a:r>
                      <a:endParaRPr lang="en-US" sz="1400">
                        <a:effectLst/>
                        <a:latin typeface="Cambria"/>
                        <a:ea typeface="ＭＳ 明朝"/>
                        <a:cs typeface="Times New Roman"/>
                      </a:endParaRPr>
                    </a:p>
                  </a:txBody>
                  <a:tcPr marL="0" marR="0" marT="0" marB="0" anchor="ctr"/>
                </a:tc>
              </a:tr>
              <a:tr h="578193">
                <a:tc>
                  <a:txBody>
                    <a:bodyPr/>
                    <a:lstStyle/>
                    <a:p>
                      <a:pPr marL="38100" marR="38100" algn="ctr">
                        <a:lnSpc>
                          <a:spcPts val="1600"/>
                        </a:lnSpc>
                        <a:spcBef>
                          <a:spcPts val="0"/>
                        </a:spcBef>
                        <a:spcAft>
                          <a:spcPts val="0"/>
                        </a:spcAft>
                      </a:pPr>
                      <a:r>
                        <a:rPr lang="en-US" sz="1400" dirty="0">
                          <a:solidFill>
                            <a:srgbClr val="000000"/>
                          </a:solidFill>
                          <a:effectLst/>
                          <a:latin typeface="Arial"/>
                          <a:ea typeface="ＭＳ 明朝"/>
                          <a:cs typeface="Arial"/>
                        </a:rPr>
                        <a:t>.632</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dirty="0">
                          <a:solidFill>
                            <a:srgbClr val="000000"/>
                          </a:solidFill>
                          <a:effectLst/>
                          <a:latin typeface="Arial"/>
                          <a:ea typeface="ＭＳ 明朝"/>
                          <a:cs typeface="Arial"/>
                        </a:rPr>
                        <a:t>4</a:t>
                      </a:r>
                      <a:endParaRPr lang="en-US" sz="1400" dirty="0">
                        <a:effectLst/>
                        <a:latin typeface="Cambria"/>
                        <a:ea typeface="ＭＳ 明朝"/>
                        <a:cs typeface="Times New Roman"/>
                      </a:endParaRPr>
                    </a:p>
                  </a:txBody>
                  <a:tcPr marL="0" marR="0" marT="0" marB="0" anchor="ctr"/>
                </a:tc>
              </a:tr>
            </a:tbl>
          </a:graphicData>
        </a:graphic>
      </p:graphicFrame>
    </p:spTree>
    <p:extLst>
      <p:ext uri="{BB962C8B-B14F-4D97-AF65-F5344CB8AC3E}">
        <p14:creationId xmlns:p14="http://schemas.microsoft.com/office/powerpoint/2010/main" val="68059729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Survey Questions</a:t>
            </a:r>
          </a:p>
        </p:txBody>
      </p:sp>
      <p:sp>
        <p:nvSpPr>
          <p:cNvPr id="2" name="Content Placeholder 1"/>
          <p:cNvSpPr>
            <a:spLocks noGrp="1"/>
          </p:cNvSpPr>
          <p:nvPr>
            <p:ph idx="1"/>
          </p:nvPr>
        </p:nvSpPr>
        <p:spPr>
          <a:xfrm>
            <a:off x="872067" y="2432287"/>
            <a:ext cx="7814733" cy="3450696"/>
          </a:xfrm>
        </p:spPr>
        <p:txBody>
          <a:bodyPr>
            <a:normAutofit/>
          </a:bodyPr>
          <a:lstStyle/>
          <a:p>
            <a:r>
              <a:rPr lang="en-US" b="1" dirty="0"/>
              <a:t>Knowledge of </a:t>
            </a:r>
            <a:r>
              <a:rPr lang="en-US" b="1" dirty="0" smtClean="0"/>
              <a:t>curriculum and instructional supervision</a:t>
            </a:r>
          </a:p>
          <a:p>
            <a:pPr lvl="1"/>
            <a:r>
              <a:rPr lang="en-US" sz="2000" dirty="0"/>
              <a:t>The process used by the school system to develop curriculum, pacing charts, and scope and sequence guides.</a:t>
            </a:r>
          </a:p>
          <a:p>
            <a:pPr lvl="1"/>
            <a:r>
              <a:rPr lang="en-US" sz="2000" dirty="0"/>
              <a:t>The process used by the school system to adopt textbooks and other instructional materials.</a:t>
            </a:r>
          </a:p>
          <a:p>
            <a:pPr lvl="1"/>
            <a:r>
              <a:rPr lang="en-US" sz="2000" dirty="0"/>
              <a:t>The instructional technology needs of the faculty and district or school staff.</a:t>
            </a:r>
          </a:p>
          <a:p>
            <a:pPr lvl="1"/>
            <a:r>
              <a:rPr lang="en-US" sz="2000" dirty="0"/>
              <a:t>The process of how to develop a master schedule in a school.</a:t>
            </a:r>
          </a:p>
          <a:p>
            <a:pPr lvl="1"/>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5424344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Findings – Phase One</a:t>
            </a:r>
          </a:p>
        </p:txBody>
      </p:sp>
      <p:sp>
        <p:nvSpPr>
          <p:cNvPr id="2" name="Content Placeholder 1"/>
          <p:cNvSpPr>
            <a:spLocks noGrp="1"/>
          </p:cNvSpPr>
          <p:nvPr>
            <p:ph idx="1"/>
          </p:nvPr>
        </p:nvSpPr>
        <p:spPr>
          <a:xfrm>
            <a:off x="872067" y="2432287"/>
            <a:ext cx="7694311" cy="3450696"/>
          </a:xfrm>
        </p:spPr>
        <p:txBody>
          <a:bodyPr/>
          <a:lstStyle/>
          <a:p>
            <a:r>
              <a:rPr lang="en-US" b="1" dirty="0"/>
              <a:t>Knowledge of </a:t>
            </a:r>
            <a:r>
              <a:rPr lang="en-US" b="1" dirty="0" smtClean="0"/>
              <a:t>curriculum and instructional supervision</a:t>
            </a:r>
            <a:endParaRPr lang="en-US" b="1" dirty="0"/>
          </a:p>
          <a:p>
            <a:pPr marL="0" indent="0">
              <a:buNone/>
            </a:pPr>
            <a:endParaRPr lang="en-US" dirty="0" smtClean="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99276105"/>
              </p:ext>
            </p:extLst>
          </p:nvPr>
        </p:nvGraphicFramePr>
        <p:xfrm>
          <a:off x="1307811" y="3112766"/>
          <a:ext cx="6096000" cy="1440096"/>
        </p:xfrm>
        <a:graphic>
          <a:graphicData uri="http://schemas.openxmlformats.org/drawingml/2006/table">
            <a:tbl>
              <a:tblPr firstRow="1" bandRow="1">
                <a:tableStyleId>{5C22544A-7EE6-4342-B048-85BDC9FD1C3A}</a:tableStyleId>
              </a:tblPr>
              <a:tblGrid>
                <a:gridCol w="1524000"/>
                <a:gridCol w="1524000"/>
                <a:gridCol w="1524000"/>
                <a:gridCol w="1524000"/>
              </a:tblGrid>
              <a:tr h="408375">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latin typeface="Times New Roman"/>
                          <a:ea typeface="ＭＳ 明朝"/>
                          <a:cs typeface="Times New Roman"/>
                        </a:rPr>
                        <a:t>Case Processing Summary </a:t>
                      </a:r>
                      <a:r>
                        <a:rPr lang="en-US" sz="1600" dirty="0">
                          <a:solidFill>
                            <a:schemeClr val="tx1"/>
                          </a:solidFill>
                          <a:effectLst/>
                          <a:latin typeface="Times New Roman"/>
                          <a:ea typeface="ＭＳ 明朝"/>
                          <a:cs typeface="Times New Roman"/>
                        </a:rPr>
                        <a:t> </a:t>
                      </a:r>
                      <a:endParaRPr lang="en-US" sz="1600" dirty="0">
                        <a:solidFill>
                          <a:schemeClr val="tx1"/>
                        </a:solidFill>
                        <a:effectLst/>
                        <a:latin typeface="Cambria"/>
                        <a:ea typeface="ＭＳ 明朝"/>
                        <a:cs typeface="Times New Roman"/>
                      </a:endParaRPr>
                    </a:p>
                  </a:txBody>
                  <a:tcPr marL="0" marR="0" marT="0" marB="0" anchor="ctr"/>
                </a:tc>
                <a:tc hMerge="1">
                  <a:txBody>
                    <a:bodyPr/>
                    <a:lstStyle/>
                    <a:p>
                      <a:endParaRPr lang="en-US"/>
                    </a:p>
                  </a:txBody>
                  <a:tcP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a:t>
                      </a:r>
                      <a:endParaRPr lang="en-US" sz="1400">
                        <a:effectLst/>
                        <a:latin typeface="Cambria"/>
                        <a:ea typeface="ＭＳ 明朝"/>
                        <a:cs typeface="Times New Roman"/>
                      </a:endParaRPr>
                    </a:p>
                  </a:txBody>
                  <a:tcPr marL="0" marR="0" marT="0" marB="0" anchor="b"/>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a:t>
                      </a:r>
                      <a:endParaRPr lang="en-US" sz="1400">
                        <a:effectLst/>
                        <a:latin typeface="Cambria"/>
                        <a:ea typeface="ＭＳ 明朝"/>
                        <a:cs typeface="Times New Roman"/>
                      </a:endParaRPr>
                    </a:p>
                  </a:txBody>
                  <a:tcPr marL="0" marR="0" marT="0" marB="0" anchor="b"/>
                </a:tc>
              </a:tr>
              <a:tr h="343907">
                <a:tc rowSpan="3">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Cases</a:t>
                      </a:r>
                      <a:endParaRPr lang="en-US" sz="1400">
                        <a:effectLst/>
                        <a:latin typeface="Cambria"/>
                        <a:ea typeface="ＭＳ 明朝"/>
                        <a:cs typeface="Times New Roman"/>
                      </a:endParaRPr>
                    </a:p>
                  </a:txBody>
                  <a:tcPr marL="0" marR="0" marT="0" marB="0"/>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Valid</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48</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94.1</a:t>
                      </a:r>
                      <a:endParaRPr lang="en-US" sz="1400">
                        <a:effectLst/>
                        <a:latin typeface="Cambria"/>
                        <a:ea typeface="ＭＳ 明朝"/>
                        <a:cs typeface="Times New Roman"/>
                      </a:endParaRPr>
                    </a:p>
                  </a:txBody>
                  <a:tcPr marL="0" marR="0" marT="0" marB="0"/>
                </a:tc>
              </a:tr>
              <a:tr h="343907">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Excluded</a:t>
                      </a:r>
                      <a:r>
                        <a:rPr lang="en-US" sz="1400" baseline="30000">
                          <a:solidFill>
                            <a:srgbClr val="000000"/>
                          </a:solidFill>
                          <a:effectLst/>
                          <a:latin typeface="Arial"/>
                          <a:ea typeface="ＭＳ 明朝"/>
                          <a:cs typeface="Arial"/>
                        </a:rPr>
                        <a:t>a</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3</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5.9</a:t>
                      </a:r>
                      <a:endParaRPr lang="en-US" sz="1400">
                        <a:effectLst/>
                        <a:latin typeface="Cambria"/>
                        <a:ea typeface="ＭＳ 明朝"/>
                        <a:cs typeface="Times New Roman"/>
                      </a:endParaRPr>
                    </a:p>
                  </a:txBody>
                  <a:tcPr marL="0" marR="0" marT="0" marB="0"/>
                </a:tc>
              </a:tr>
              <a:tr h="343907">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Total</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51</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dirty="0">
                          <a:solidFill>
                            <a:srgbClr val="000000"/>
                          </a:solidFill>
                          <a:effectLst/>
                          <a:latin typeface="Arial"/>
                          <a:ea typeface="ＭＳ 明朝"/>
                          <a:cs typeface="Arial"/>
                        </a:rPr>
                        <a:t>100.0</a:t>
                      </a:r>
                      <a:endParaRPr lang="en-US" sz="1400" dirty="0">
                        <a:effectLst/>
                        <a:latin typeface="Cambria"/>
                        <a:ea typeface="ＭＳ 明朝"/>
                        <a:cs typeface="Times New Roman"/>
                      </a:endParaRPr>
                    </a:p>
                  </a:txBody>
                  <a:tcPr marL="0" marR="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629492504"/>
              </p:ext>
            </p:extLst>
          </p:nvPr>
        </p:nvGraphicFramePr>
        <p:xfrm>
          <a:off x="2577908" y="4726597"/>
          <a:ext cx="4002258" cy="1156386"/>
        </p:xfrm>
        <a:graphic>
          <a:graphicData uri="http://schemas.openxmlformats.org/drawingml/2006/table">
            <a:tbl>
              <a:tblPr firstRow="1" bandRow="1">
                <a:tableStyleId>{5C22544A-7EE6-4342-B048-85BDC9FD1C3A}</a:tableStyleId>
              </a:tblPr>
              <a:tblGrid>
                <a:gridCol w="2001129"/>
                <a:gridCol w="2001129"/>
              </a:tblGrid>
              <a:tr h="578193">
                <a:tc>
                  <a:txBody>
                    <a:bodyPr/>
                    <a:lstStyle/>
                    <a:p>
                      <a:pPr marL="38100" marR="38100" algn="ctr">
                        <a:lnSpc>
                          <a:spcPts val="1600"/>
                        </a:lnSpc>
                        <a:spcBef>
                          <a:spcPts val="0"/>
                        </a:spcBef>
                        <a:spcAft>
                          <a:spcPts val="0"/>
                        </a:spcAft>
                      </a:pPr>
                      <a:r>
                        <a:rPr lang="en-US" sz="1400" dirty="0" err="1">
                          <a:solidFill>
                            <a:srgbClr val="000000"/>
                          </a:solidFill>
                          <a:effectLst/>
                          <a:latin typeface="Arial"/>
                          <a:ea typeface="ＭＳ 明朝"/>
                          <a:cs typeface="Arial"/>
                        </a:rPr>
                        <a:t>Cronbach's</a:t>
                      </a:r>
                      <a:r>
                        <a:rPr lang="en-US" sz="1400" dirty="0">
                          <a:solidFill>
                            <a:srgbClr val="000000"/>
                          </a:solidFill>
                          <a:effectLst/>
                          <a:latin typeface="Arial"/>
                          <a:ea typeface="ＭＳ 明朝"/>
                          <a:cs typeface="Arial"/>
                        </a:rPr>
                        <a:t> Alpha</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 of Items</a:t>
                      </a:r>
                      <a:endParaRPr lang="en-US" sz="1400">
                        <a:effectLst/>
                        <a:latin typeface="Cambria"/>
                        <a:ea typeface="ＭＳ 明朝"/>
                        <a:cs typeface="Times New Roman"/>
                      </a:endParaRPr>
                    </a:p>
                  </a:txBody>
                  <a:tcPr marL="0" marR="0" marT="0" marB="0" anchor="ctr"/>
                </a:tc>
              </a:tr>
              <a:tr h="578193">
                <a:tc>
                  <a:txBody>
                    <a:bodyPr/>
                    <a:lstStyle/>
                    <a:p>
                      <a:pPr marL="38100" marR="38100" algn="ctr">
                        <a:lnSpc>
                          <a:spcPts val="1600"/>
                        </a:lnSpc>
                        <a:spcBef>
                          <a:spcPts val="0"/>
                        </a:spcBef>
                        <a:spcAft>
                          <a:spcPts val="0"/>
                        </a:spcAft>
                      </a:pPr>
                      <a:r>
                        <a:rPr lang="en-US" sz="1400" dirty="0" smtClean="0">
                          <a:solidFill>
                            <a:srgbClr val="000000"/>
                          </a:solidFill>
                          <a:effectLst/>
                          <a:latin typeface="Arial"/>
                          <a:ea typeface="ＭＳ 明朝"/>
                          <a:cs typeface="Arial"/>
                        </a:rPr>
                        <a:t>.872</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dirty="0">
                          <a:solidFill>
                            <a:srgbClr val="000000"/>
                          </a:solidFill>
                          <a:effectLst/>
                          <a:latin typeface="Arial"/>
                          <a:ea typeface="ＭＳ 明朝"/>
                          <a:cs typeface="Arial"/>
                        </a:rPr>
                        <a:t>4</a:t>
                      </a:r>
                      <a:endParaRPr lang="en-US" sz="1400" dirty="0">
                        <a:effectLst/>
                        <a:latin typeface="Cambria"/>
                        <a:ea typeface="ＭＳ 明朝"/>
                        <a:cs typeface="Times New Roman"/>
                      </a:endParaRPr>
                    </a:p>
                  </a:txBody>
                  <a:tcPr marL="0" marR="0" marT="0" marB="0" anchor="ctr"/>
                </a:tc>
              </a:tr>
            </a:tbl>
          </a:graphicData>
        </a:graphic>
      </p:graphicFrame>
    </p:spTree>
    <p:extLst>
      <p:ext uri="{BB962C8B-B14F-4D97-AF65-F5344CB8AC3E}">
        <p14:creationId xmlns:p14="http://schemas.microsoft.com/office/powerpoint/2010/main" val="198857828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Survey Questions</a:t>
            </a:r>
          </a:p>
        </p:txBody>
      </p:sp>
      <p:sp>
        <p:nvSpPr>
          <p:cNvPr id="2" name="Content Placeholder 1"/>
          <p:cNvSpPr>
            <a:spLocks noGrp="1"/>
          </p:cNvSpPr>
          <p:nvPr>
            <p:ph idx="1"/>
          </p:nvPr>
        </p:nvSpPr>
        <p:spPr>
          <a:xfrm>
            <a:off x="872067" y="2432287"/>
            <a:ext cx="7814733" cy="3450696"/>
          </a:xfrm>
        </p:spPr>
        <p:txBody>
          <a:bodyPr>
            <a:normAutofit lnSpcReduction="10000"/>
          </a:bodyPr>
          <a:lstStyle/>
          <a:p>
            <a:r>
              <a:rPr lang="en-US" b="1" dirty="0"/>
              <a:t>Knowledge of </a:t>
            </a:r>
            <a:r>
              <a:rPr lang="en-US" b="1" dirty="0" smtClean="0"/>
              <a:t>student services </a:t>
            </a:r>
          </a:p>
          <a:p>
            <a:pPr lvl="1"/>
            <a:r>
              <a:rPr lang="en-US" sz="2000" dirty="0"/>
              <a:t>The process my school system uses for identifying and providing services for students with disabilities.</a:t>
            </a:r>
          </a:p>
          <a:p>
            <a:pPr lvl="1"/>
            <a:r>
              <a:rPr lang="en-US" sz="2000" dirty="0"/>
              <a:t>The policies and procedures required for meeting the needs of students identified under the Section 504 of the Vocational Rehabilitation Act of 1973.</a:t>
            </a:r>
          </a:p>
          <a:p>
            <a:pPr lvl="1"/>
            <a:r>
              <a:rPr lang="en-US" sz="2000" dirty="0"/>
              <a:t>The process my school uses to identify students considered at-risk.</a:t>
            </a:r>
          </a:p>
          <a:p>
            <a:pPr lvl="1"/>
            <a:r>
              <a:rPr lang="en-US" sz="2000" dirty="0"/>
              <a:t>The process an administrator must follow when handling student discipline situations.</a:t>
            </a:r>
          </a:p>
          <a:p>
            <a:pPr lvl="1"/>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226367620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Findings – Phase One</a:t>
            </a:r>
          </a:p>
        </p:txBody>
      </p:sp>
      <p:sp>
        <p:nvSpPr>
          <p:cNvPr id="2" name="Content Placeholder 1"/>
          <p:cNvSpPr>
            <a:spLocks noGrp="1"/>
          </p:cNvSpPr>
          <p:nvPr>
            <p:ph idx="1"/>
          </p:nvPr>
        </p:nvSpPr>
        <p:spPr>
          <a:xfrm>
            <a:off x="872067" y="2432287"/>
            <a:ext cx="7408333" cy="3450696"/>
          </a:xfrm>
        </p:spPr>
        <p:txBody>
          <a:bodyPr/>
          <a:lstStyle/>
          <a:p>
            <a:r>
              <a:rPr lang="en-US" b="1" dirty="0"/>
              <a:t>Knowledge of </a:t>
            </a:r>
            <a:r>
              <a:rPr lang="en-US" b="1" dirty="0" smtClean="0"/>
              <a:t>student services</a:t>
            </a:r>
            <a:endParaRPr lang="en-US" b="1" dirty="0"/>
          </a:p>
          <a:p>
            <a:pPr marL="0" indent="0">
              <a:buNone/>
            </a:pPr>
            <a:endParaRPr lang="en-US" dirty="0" smtClean="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62694776"/>
              </p:ext>
            </p:extLst>
          </p:nvPr>
        </p:nvGraphicFramePr>
        <p:xfrm>
          <a:off x="1307811" y="3112766"/>
          <a:ext cx="6096000" cy="148336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latin typeface="Times New Roman"/>
                          <a:ea typeface="ＭＳ 明朝"/>
                          <a:cs typeface="Times New Roman"/>
                        </a:rPr>
                        <a:t>Case Processing Summary </a:t>
                      </a:r>
                      <a:r>
                        <a:rPr lang="en-US" sz="1600" dirty="0">
                          <a:solidFill>
                            <a:schemeClr val="tx1"/>
                          </a:solidFill>
                          <a:effectLst/>
                          <a:latin typeface="Times New Roman"/>
                          <a:ea typeface="ＭＳ 明朝"/>
                          <a:cs typeface="Times New Roman"/>
                        </a:rPr>
                        <a:t> </a:t>
                      </a:r>
                      <a:endParaRPr lang="en-US" sz="1600" dirty="0">
                        <a:solidFill>
                          <a:schemeClr val="tx1"/>
                        </a:solidFill>
                        <a:effectLst/>
                        <a:latin typeface="Cambria"/>
                        <a:ea typeface="ＭＳ 明朝"/>
                        <a:cs typeface="Times New Roman"/>
                      </a:endParaRPr>
                    </a:p>
                  </a:txBody>
                  <a:tcPr marL="0" marR="0" marT="0" marB="0" anchor="ctr"/>
                </a:tc>
                <a:tc hMerge="1">
                  <a:txBody>
                    <a:bodyPr/>
                    <a:lstStyle/>
                    <a:p>
                      <a:endParaRPr lang="en-US"/>
                    </a:p>
                  </a:txBody>
                  <a:tcP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a:t>
                      </a:r>
                      <a:endParaRPr lang="en-US" sz="1400">
                        <a:effectLst/>
                        <a:latin typeface="Cambria"/>
                        <a:ea typeface="ＭＳ 明朝"/>
                        <a:cs typeface="Times New Roman"/>
                      </a:endParaRPr>
                    </a:p>
                  </a:txBody>
                  <a:tcPr marL="0" marR="0" marT="0" marB="0" anchor="b"/>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a:t>
                      </a:r>
                      <a:endParaRPr lang="en-US" sz="1400">
                        <a:effectLst/>
                        <a:latin typeface="Cambria"/>
                        <a:ea typeface="ＭＳ 明朝"/>
                        <a:cs typeface="Times New Roman"/>
                      </a:endParaRPr>
                    </a:p>
                  </a:txBody>
                  <a:tcPr marL="0" marR="0" marT="0" marB="0" anchor="b"/>
                </a:tc>
              </a:tr>
              <a:tr h="370840">
                <a:tc rowSpan="3">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Cases</a:t>
                      </a:r>
                      <a:endParaRPr lang="en-US" sz="1400">
                        <a:effectLst/>
                        <a:latin typeface="Cambria"/>
                        <a:ea typeface="ＭＳ 明朝"/>
                        <a:cs typeface="Times New Roman"/>
                      </a:endParaRPr>
                    </a:p>
                  </a:txBody>
                  <a:tcPr marL="0" marR="0" marT="0" marB="0"/>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Valid</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48</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94.1</a:t>
                      </a:r>
                      <a:endParaRPr lang="en-US" sz="1400">
                        <a:effectLst/>
                        <a:latin typeface="Cambria"/>
                        <a:ea typeface="ＭＳ 明朝"/>
                        <a:cs typeface="Times New Roman"/>
                      </a:endParaRPr>
                    </a:p>
                  </a:txBody>
                  <a:tcPr marL="0" marR="0" marT="0" marB="0"/>
                </a:tc>
              </a:tr>
              <a:tr h="370840">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Excluded</a:t>
                      </a:r>
                      <a:r>
                        <a:rPr lang="en-US" sz="1400" baseline="30000">
                          <a:solidFill>
                            <a:srgbClr val="000000"/>
                          </a:solidFill>
                          <a:effectLst/>
                          <a:latin typeface="Arial"/>
                          <a:ea typeface="ＭＳ 明朝"/>
                          <a:cs typeface="Arial"/>
                        </a:rPr>
                        <a:t>a</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3</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5.9</a:t>
                      </a:r>
                      <a:endParaRPr lang="en-US" sz="1400">
                        <a:effectLst/>
                        <a:latin typeface="Cambria"/>
                        <a:ea typeface="ＭＳ 明朝"/>
                        <a:cs typeface="Times New Roman"/>
                      </a:endParaRPr>
                    </a:p>
                  </a:txBody>
                  <a:tcPr marL="0" marR="0" marT="0" marB="0"/>
                </a:tc>
              </a:tr>
              <a:tr h="370840">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Total</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dirty="0">
                          <a:solidFill>
                            <a:srgbClr val="000000"/>
                          </a:solidFill>
                          <a:effectLst/>
                          <a:latin typeface="Arial"/>
                          <a:ea typeface="ＭＳ 明朝"/>
                          <a:cs typeface="Arial"/>
                        </a:rPr>
                        <a:t>51</a:t>
                      </a:r>
                      <a:endParaRPr lang="en-US" sz="1400" dirty="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dirty="0">
                          <a:solidFill>
                            <a:srgbClr val="000000"/>
                          </a:solidFill>
                          <a:effectLst/>
                          <a:latin typeface="Arial"/>
                          <a:ea typeface="ＭＳ 明朝"/>
                          <a:cs typeface="Arial"/>
                        </a:rPr>
                        <a:t>100.0</a:t>
                      </a:r>
                      <a:endParaRPr lang="en-US" sz="1400" dirty="0">
                        <a:effectLst/>
                        <a:latin typeface="Cambria"/>
                        <a:ea typeface="ＭＳ 明朝"/>
                        <a:cs typeface="Times New Roman"/>
                      </a:endParaRPr>
                    </a:p>
                  </a:txBody>
                  <a:tcPr marL="0" marR="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068140623"/>
              </p:ext>
            </p:extLst>
          </p:nvPr>
        </p:nvGraphicFramePr>
        <p:xfrm>
          <a:off x="2577908" y="4726597"/>
          <a:ext cx="4002258" cy="1156386"/>
        </p:xfrm>
        <a:graphic>
          <a:graphicData uri="http://schemas.openxmlformats.org/drawingml/2006/table">
            <a:tbl>
              <a:tblPr firstRow="1" bandRow="1">
                <a:tableStyleId>{5C22544A-7EE6-4342-B048-85BDC9FD1C3A}</a:tableStyleId>
              </a:tblPr>
              <a:tblGrid>
                <a:gridCol w="2001129"/>
                <a:gridCol w="2001129"/>
              </a:tblGrid>
              <a:tr h="578193">
                <a:tc>
                  <a:txBody>
                    <a:bodyPr/>
                    <a:lstStyle/>
                    <a:p>
                      <a:pPr marL="38100" marR="38100" algn="ctr">
                        <a:lnSpc>
                          <a:spcPts val="1600"/>
                        </a:lnSpc>
                        <a:spcBef>
                          <a:spcPts val="0"/>
                        </a:spcBef>
                        <a:spcAft>
                          <a:spcPts val="0"/>
                        </a:spcAft>
                      </a:pPr>
                      <a:r>
                        <a:rPr lang="en-US" sz="1400" dirty="0" err="1">
                          <a:solidFill>
                            <a:srgbClr val="000000"/>
                          </a:solidFill>
                          <a:effectLst/>
                          <a:latin typeface="Arial"/>
                          <a:ea typeface="ＭＳ 明朝"/>
                          <a:cs typeface="Arial"/>
                        </a:rPr>
                        <a:t>Cronbach's</a:t>
                      </a:r>
                      <a:r>
                        <a:rPr lang="en-US" sz="1400" dirty="0">
                          <a:solidFill>
                            <a:srgbClr val="000000"/>
                          </a:solidFill>
                          <a:effectLst/>
                          <a:latin typeface="Arial"/>
                          <a:ea typeface="ＭＳ 明朝"/>
                          <a:cs typeface="Arial"/>
                        </a:rPr>
                        <a:t> Alpha</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 of Items</a:t>
                      </a:r>
                      <a:endParaRPr lang="en-US" sz="1400">
                        <a:effectLst/>
                        <a:latin typeface="Cambria"/>
                        <a:ea typeface="ＭＳ 明朝"/>
                        <a:cs typeface="Times New Roman"/>
                      </a:endParaRPr>
                    </a:p>
                  </a:txBody>
                  <a:tcPr marL="0" marR="0" marT="0" marB="0" anchor="ctr"/>
                </a:tc>
              </a:tr>
              <a:tr h="578193">
                <a:tc>
                  <a:txBody>
                    <a:bodyPr/>
                    <a:lstStyle/>
                    <a:p>
                      <a:pPr marL="38100" marR="38100" algn="ctr">
                        <a:lnSpc>
                          <a:spcPts val="1600"/>
                        </a:lnSpc>
                        <a:spcBef>
                          <a:spcPts val="0"/>
                        </a:spcBef>
                        <a:spcAft>
                          <a:spcPts val="0"/>
                        </a:spcAft>
                      </a:pPr>
                      <a:r>
                        <a:rPr lang="en-US" sz="1400" dirty="0" smtClean="0">
                          <a:solidFill>
                            <a:srgbClr val="000000"/>
                          </a:solidFill>
                          <a:effectLst/>
                          <a:latin typeface="Arial"/>
                          <a:ea typeface="ＭＳ 明朝"/>
                          <a:cs typeface="Arial"/>
                        </a:rPr>
                        <a:t>.804</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dirty="0">
                          <a:solidFill>
                            <a:srgbClr val="000000"/>
                          </a:solidFill>
                          <a:effectLst/>
                          <a:latin typeface="Arial"/>
                          <a:ea typeface="ＭＳ 明朝"/>
                          <a:cs typeface="Arial"/>
                        </a:rPr>
                        <a:t>4</a:t>
                      </a:r>
                      <a:endParaRPr lang="en-US" sz="1400" dirty="0">
                        <a:effectLst/>
                        <a:latin typeface="Cambria"/>
                        <a:ea typeface="ＭＳ 明朝"/>
                        <a:cs typeface="Times New Roman"/>
                      </a:endParaRPr>
                    </a:p>
                  </a:txBody>
                  <a:tcPr marL="0" marR="0" marT="0" marB="0" anchor="ctr"/>
                </a:tc>
              </a:tr>
            </a:tbl>
          </a:graphicData>
        </a:graphic>
      </p:graphicFrame>
    </p:spTree>
    <p:extLst>
      <p:ext uri="{BB962C8B-B14F-4D97-AF65-F5344CB8AC3E}">
        <p14:creationId xmlns:p14="http://schemas.microsoft.com/office/powerpoint/2010/main" val="91511534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Survey Questions</a:t>
            </a:r>
          </a:p>
        </p:txBody>
      </p:sp>
      <p:sp>
        <p:nvSpPr>
          <p:cNvPr id="2" name="Content Placeholder 1"/>
          <p:cNvSpPr>
            <a:spLocks noGrp="1"/>
          </p:cNvSpPr>
          <p:nvPr>
            <p:ph idx="1"/>
          </p:nvPr>
        </p:nvSpPr>
        <p:spPr>
          <a:xfrm>
            <a:off x="872067" y="2432287"/>
            <a:ext cx="7814733" cy="3450696"/>
          </a:xfrm>
        </p:spPr>
        <p:txBody>
          <a:bodyPr>
            <a:normAutofit/>
          </a:bodyPr>
          <a:lstStyle/>
          <a:p>
            <a:r>
              <a:rPr lang="en-US" b="1" dirty="0"/>
              <a:t>Knowledge of </a:t>
            </a:r>
            <a:r>
              <a:rPr lang="en-US" b="1" dirty="0" smtClean="0"/>
              <a:t>school system operations</a:t>
            </a:r>
          </a:p>
          <a:p>
            <a:pPr lvl="1"/>
            <a:r>
              <a:rPr lang="en-US" sz="2000" dirty="0"/>
              <a:t>My school system's accounting procedures, the monthly financial statements, and the annual financial audit.</a:t>
            </a:r>
          </a:p>
          <a:p>
            <a:pPr lvl="1"/>
            <a:r>
              <a:rPr lang="en-US" sz="2000" dirty="0"/>
              <a:t>The budget process and timeline used by the central office each year to develop the school system budget.</a:t>
            </a:r>
          </a:p>
          <a:p>
            <a:pPr lvl="1"/>
            <a:r>
              <a:rPr lang="en-US" sz="2000" dirty="0"/>
              <a:t>The budget process and timeline used by my principal each year to develop the school budget.</a:t>
            </a:r>
          </a:p>
          <a:p>
            <a:pPr lvl="1"/>
            <a:r>
              <a:rPr lang="en-US" sz="2000" dirty="0"/>
              <a:t>The requirements for conducting emergency drills in our school system.</a:t>
            </a:r>
          </a:p>
          <a:p>
            <a:pPr lvl="1"/>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38162186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Findings – Phase One</a:t>
            </a:r>
          </a:p>
        </p:txBody>
      </p:sp>
      <p:sp>
        <p:nvSpPr>
          <p:cNvPr id="2" name="Content Placeholder 1"/>
          <p:cNvSpPr>
            <a:spLocks noGrp="1"/>
          </p:cNvSpPr>
          <p:nvPr>
            <p:ph idx="1"/>
          </p:nvPr>
        </p:nvSpPr>
        <p:spPr>
          <a:xfrm>
            <a:off x="872067" y="2432287"/>
            <a:ext cx="7408333" cy="3450696"/>
          </a:xfrm>
        </p:spPr>
        <p:txBody>
          <a:bodyPr/>
          <a:lstStyle/>
          <a:p>
            <a:r>
              <a:rPr lang="en-US" b="1" dirty="0"/>
              <a:t>Knowledge of </a:t>
            </a:r>
            <a:r>
              <a:rPr lang="en-US" b="1" dirty="0" smtClean="0"/>
              <a:t>school system operations</a:t>
            </a:r>
            <a:endParaRPr lang="en-US" b="1" dirty="0"/>
          </a:p>
          <a:p>
            <a:pPr marL="0" indent="0">
              <a:buNone/>
            </a:pPr>
            <a:endParaRPr lang="en-US" dirty="0" smtClean="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31526899"/>
              </p:ext>
            </p:extLst>
          </p:nvPr>
        </p:nvGraphicFramePr>
        <p:xfrm>
          <a:off x="1307811" y="3112766"/>
          <a:ext cx="6096000" cy="148336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latin typeface="Times New Roman"/>
                          <a:ea typeface="ＭＳ 明朝"/>
                          <a:cs typeface="Times New Roman"/>
                        </a:rPr>
                        <a:t>Case Processing Summary </a:t>
                      </a:r>
                      <a:r>
                        <a:rPr lang="en-US" sz="1600" dirty="0">
                          <a:solidFill>
                            <a:schemeClr val="tx1"/>
                          </a:solidFill>
                          <a:effectLst/>
                          <a:latin typeface="Times New Roman"/>
                          <a:ea typeface="ＭＳ 明朝"/>
                          <a:cs typeface="Times New Roman"/>
                        </a:rPr>
                        <a:t> </a:t>
                      </a:r>
                      <a:endParaRPr lang="en-US" sz="1600" dirty="0">
                        <a:solidFill>
                          <a:schemeClr val="tx1"/>
                        </a:solidFill>
                        <a:effectLst/>
                        <a:latin typeface="Cambria"/>
                        <a:ea typeface="ＭＳ 明朝"/>
                        <a:cs typeface="Times New Roman"/>
                      </a:endParaRPr>
                    </a:p>
                  </a:txBody>
                  <a:tcPr marL="0" marR="0" marT="0" marB="0" anchor="ctr"/>
                </a:tc>
                <a:tc hMerge="1">
                  <a:txBody>
                    <a:bodyPr/>
                    <a:lstStyle/>
                    <a:p>
                      <a:endParaRPr lang="en-US"/>
                    </a:p>
                  </a:txBody>
                  <a:tcP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a:t>
                      </a:r>
                      <a:endParaRPr lang="en-US" sz="1400">
                        <a:effectLst/>
                        <a:latin typeface="Cambria"/>
                        <a:ea typeface="ＭＳ 明朝"/>
                        <a:cs typeface="Times New Roman"/>
                      </a:endParaRPr>
                    </a:p>
                  </a:txBody>
                  <a:tcPr marL="0" marR="0" marT="0" marB="0" anchor="b"/>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a:t>
                      </a:r>
                      <a:endParaRPr lang="en-US" sz="1400">
                        <a:effectLst/>
                        <a:latin typeface="Cambria"/>
                        <a:ea typeface="ＭＳ 明朝"/>
                        <a:cs typeface="Times New Roman"/>
                      </a:endParaRPr>
                    </a:p>
                  </a:txBody>
                  <a:tcPr marL="0" marR="0" marT="0" marB="0" anchor="b"/>
                </a:tc>
              </a:tr>
              <a:tr h="370840">
                <a:tc rowSpan="3">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Cases</a:t>
                      </a:r>
                      <a:endParaRPr lang="en-US" sz="1400">
                        <a:effectLst/>
                        <a:latin typeface="Cambria"/>
                        <a:ea typeface="ＭＳ 明朝"/>
                        <a:cs typeface="Times New Roman"/>
                      </a:endParaRPr>
                    </a:p>
                  </a:txBody>
                  <a:tcPr marL="0" marR="0" marT="0" marB="0"/>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Valid</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48</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94.1</a:t>
                      </a:r>
                      <a:endParaRPr lang="en-US" sz="1400">
                        <a:effectLst/>
                        <a:latin typeface="Cambria"/>
                        <a:ea typeface="ＭＳ 明朝"/>
                        <a:cs typeface="Times New Roman"/>
                      </a:endParaRPr>
                    </a:p>
                  </a:txBody>
                  <a:tcPr marL="0" marR="0" marT="0" marB="0"/>
                </a:tc>
              </a:tr>
              <a:tr h="370840">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Excluded</a:t>
                      </a:r>
                      <a:r>
                        <a:rPr lang="en-US" sz="1400" baseline="30000">
                          <a:solidFill>
                            <a:srgbClr val="000000"/>
                          </a:solidFill>
                          <a:effectLst/>
                          <a:latin typeface="Arial"/>
                          <a:ea typeface="ＭＳ 明朝"/>
                          <a:cs typeface="Arial"/>
                        </a:rPr>
                        <a:t>a</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3</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5.9</a:t>
                      </a:r>
                      <a:endParaRPr lang="en-US" sz="1400">
                        <a:effectLst/>
                        <a:latin typeface="Cambria"/>
                        <a:ea typeface="ＭＳ 明朝"/>
                        <a:cs typeface="Times New Roman"/>
                      </a:endParaRPr>
                    </a:p>
                  </a:txBody>
                  <a:tcPr marL="0" marR="0" marT="0" marB="0"/>
                </a:tc>
              </a:tr>
              <a:tr h="370840">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Total</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51</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dirty="0">
                          <a:solidFill>
                            <a:srgbClr val="000000"/>
                          </a:solidFill>
                          <a:effectLst/>
                          <a:latin typeface="Arial"/>
                          <a:ea typeface="ＭＳ 明朝"/>
                          <a:cs typeface="Arial"/>
                        </a:rPr>
                        <a:t>100.0</a:t>
                      </a:r>
                      <a:endParaRPr lang="en-US" sz="1400" dirty="0">
                        <a:effectLst/>
                        <a:latin typeface="Cambria"/>
                        <a:ea typeface="ＭＳ 明朝"/>
                        <a:cs typeface="Times New Roman"/>
                      </a:endParaRPr>
                    </a:p>
                  </a:txBody>
                  <a:tcPr marL="0" marR="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438294320"/>
              </p:ext>
            </p:extLst>
          </p:nvPr>
        </p:nvGraphicFramePr>
        <p:xfrm>
          <a:off x="2577908" y="4726597"/>
          <a:ext cx="4002258" cy="1156386"/>
        </p:xfrm>
        <a:graphic>
          <a:graphicData uri="http://schemas.openxmlformats.org/drawingml/2006/table">
            <a:tbl>
              <a:tblPr firstRow="1" bandRow="1">
                <a:tableStyleId>{5C22544A-7EE6-4342-B048-85BDC9FD1C3A}</a:tableStyleId>
              </a:tblPr>
              <a:tblGrid>
                <a:gridCol w="2001129"/>
                <a:gridCol w="2001129"/>
              </a:tblGrid>
              <a:tr h="578193">
                <a:tc>
                  <a:txBody>
                    <a:bodyPr/>
                    <a:lstStyle/>
                    <a:p>
                      <a:pPr marL="38100" marR="38100" algn="ctr">
                        <a:lnSpc>
                          <a:spcPts val="1600"/>
                        </a:lnSpc>
                        <a:spcBef>
                          <a:spcPts val="0"/>
                        </a:spcBef>
                        <a:spcAft>
                          <a:spcPts val="0"/>
                        </a:spcAft>
                      </a:pPr>
                      <a:r>
                        <a:rPr lang="en-US" sz="1400" dirty="0" err="1">
                          <a:solidFill>
                            <a:srgbClr val="000000"/>
                          </a:solidFill>
                          <a:effectLst/>
                          <a:latin typeface="Arial"/>
                          <a:ea typeface="ＭＳ 明朝"/>
                          <a:cs typeface="Arial"/>
                        </a:rPr>
                        <a:t>Cronbach's</a:t>
                      </a:r>
                      <a:r>
                        <a:rPr lang="en-US" sz="1400" dirty="0">
                          <a:solidFill>
                            <a:srgbClr val="000000"/>
                          </a:solidFill>
                          <a:effectLst/>
                          <a:latin typeface="Arial"/>
                          <a:ea typeface="ＭＳ 明朝"/>
                          <a:cs typeface="Arial"/>
                        </a:rPr>
                        <a:t> Alpha</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 of Items</a:t>
                      </a:r>
                      <a:endParaRPr lang="en-US" sz="1400">
                        <a:effectLst/>
                        <a:latin typeface="Cambria"/>
                        <a:ea typeface="ＭＳ 明朝"/>
                        <a:cs typeface="Times New Roman"/>
                      </a:endParaRPr>
                    </a:p>
                  </a:txBody>
                  <a:tcPr marL="0" marR="0" marT="0" marB="0" anchor="ctr"/>
                </a:tc>
              </a:tr>
              <a:tr h="578193">
                <a:tc>
                  <a:txBody>
                    <a:bodyPr/>
                    <a:lstStyle/>
                    <a:p>
                      <a:pPr marL="38100" marR="38100" algn="ctr">
                        <a:lnSpc>
                          <a:spcPts val="1600"/>
                        </a:lnSpc>
                        <a:spcBef>
                          <a:spcPts val="0"/>
                        </a:spcBef>
                        <a:spcAft>
                          <a:spcPts val="0"/>
                        </a:spcAft>
                      </a:pPr>
                      <a:r>
                        <a:rPr lang="en-US" sz="1400" dirty="0" smtClean="0">
                          <a:solidFill>
                            <a:srgbClr val="000000"/>
                          </a:solidFill>
                          <a:effectLst/>
                          <a:latin typeface="Arial"/>
                          <a:ea typeface="ＭＳ 明朝"/>
                          <a:cs typeface="Arial"/>
                        </a:rPr>
                        <a:t>.850</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dirty="0">
                          <a:solidFill>
                            <a:srgbClr val="000000"/>
                          </a:solidFill>
                          <a:effectLst/>
                          <a:latin typeface="Arial"/>
                          <a:ea typeface="ＭＳ 明朝"/>
                          <a:cs typeface="Arial"/>
                        </a:rPr>
                        <a:t>4</a:t>
                      </a:r>
                      <a:endParaRPr lang="en-US" sz="1400" dirty="0">
                        <a:effectLst/>
                        <a:latin typeface="Cambria"/>
                        <a:ea typeface="ＭＳ 明朝"/>
                        <a:cs typeface="Times New Roman"/>
                      </a:endParaRPr>
                    </a:p>
                  </a:txBody>
                  <a:tcPr marL="0" marR="0" marT="0" marB="0" anchor="ctr"/>
                </a:tc>
              </a:tr>
            </a:tbl>
          </a:graphicData>
        </a:graphic>
      </p:graphicFrame>
    </p:spTree>
    <p:extLst>
      <p:ext uri="{BB962C8B-B14F-4D97-AF65-F5344CB8AC3E}">
        <p14:creationId xmlns:p14="http://schemas.microsoft.com/office/powerpoint/2010/main" val="108025542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Survey Questions</a:t>
            </a:r>
          </a:p>
        </p:txBody>
      </p:sp>
      <p:sp>
        <p:nvSpPr>
          <p:cNvPr id="2" name="Content Placeholder 1"/>
          <p:cNvSpPr>
            <a:spLocks noGrp="1"/>
          </p:cNvSpPr>
          <p:nvPr>
            <p:ph idx="1"/>
          </p:nvPr>
        </p:nvSpPr>
        <p:spPr>
          <a:xfrm>
            <a:off x="872067" y="2432287"/>
            <a:ext cx="7814733" cy="3450696"/>
          </a:xfrm>
        </p:spPr>
        <p:txBody>
          <a:bodyPr>
            <a:normAutofit/>
          </a:bodyPr>
          <a:lstStyle/>
          <a:p>
            <a:r>
              <a:rPr lang="en-US" b="1" dirty="0"/>
              <a:t>Knowledge of </a:t>
            </a:r>
            <a:r>
              <a:rPr lang="en-US" b="1" dirty="0" smtClean="0"/>
              <a:t>school board policies</a:t>
            </a:r>
          </a:p>
          <a:p>
            <a:pPr lvl="1"/>
            <a:r>
              <a:rPr lang="en-US" sz="2000" dirty="0"/>
              <a:t>The process used to develop a school board policy.</a:t>
            </a:r>
          </a:p>
          <a:p>
            <a:pPr lvl="1"/>
            <a:r>
              <a:rPr lang="en-US" sz="2000" dirty="0"/>
              <a:t>The school board’s policy and regulations regarding professional ethics and diversity.</a:t>
            </a:r>
          </a:p>
          <a:p>
            <a:pPr lvl="1"/>
            <a:r>
              <a:rPr lang="en-US" sz="2000" dirty="0"/>
              <a:t>The crisis intervention plan for my school.</a:t>
            </a:r>
          </a:p>
          <a:p>
            <a:pPr lvl="1"/>
            <a:r>
              <a:rPr lang="en-US" sz="2000" dirty="0"/>
              <a:t>The school system's policy for "bring your own device" (BYOD) related to students.</a:t>
            </a:r>
          </a:p>
          <a:p>
            <a:pPr lvl="1"/>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419857527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Introduction</a:t>
            </a:r>
            <a:endParaRPr lang="en-US" dirty="0"/>
          </a:p>
        </p:txBody>
      </p:sp>
      <p:sp>
        <p:nvSpPr>
          <p:cNvPr id="2" name="Content Placeholder 1"/>
          <p:cNvSpPr>
            <a:spLocks noGrp="1"/>
          </p:cNvSpPr>
          <p:nvPr>
            <p:ph idx="1"/>
          </p:nvPr>
        </p:nvSpPr>
        <p:spPr/>
        <p:txBody>
          <a:bodyPr/>
          <a:lstStyle/>
          <a:p>
            <a:r>
              <a:rPr lang="en-US" dirty="0" smtClean="0"/>
              <a:t>Reason for the study</a:t>
            </a:r>
          </a:p>
          <a:p>
            <a:r>
              <a:rPr lang="en-US" dirty="0" smtClean="0"/>
              <a:t>Program information</a:t>
            </a:r>
          </a:p>
          <a:p>
            <a:pPr marL="0" indent="0">
              <a:buNone/>
            </a:pPr>
            <a:endParaRPr lang="en-US" dirty="0"/>
          </a:p>
        </p:txBody>
      </p:sp>
    </p:spTree>
    <p:extLst>
      <p:ext uri="{BB962C8B-B14F-4D97-AF65-F5344CB8AC3E}">
        <p14:creationId xmlns:p14="http://schemas.microsoft.com/office/powerpoint/2010/main" val="369288677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Findings – Phase One</a:t>
            </a:r>
          </a:p>
        </p:txBody>
      </p:sp>
      <p:sp>
        <p:nvSpPr>
          <p:cNvPr id="2" name="Content Placeholder 1"/>
          <p:cNvSpPr>
            <a:spLocks noGrp="1"/>
          </p:cNvSpPr>
          <p:nvPr>
            <p:ph idx="1"/>
          </p:nvPr>
        </p:nvSpPr>
        <p:spPr>
          <a:xfrm>
            <a:off x="872067" y="2432287"/>
            <a:ext cx="7408333" cy="3450696"/>
          </a:xfrm>
        </p:spPr>
        <p:txBody>
          <a:bodyPr/>
          <a:lstStyle/>
          <a:p>
            <a:r>
              <a:rPr lang="en-US" b="1" dirty="0"/>
              <a:t>Knowledge of </a:t>
            </a:r>
            <a:r>
              <a:rPr lang="en-US" b="1" dirty="0" smtClean="0"/>
              <a:t>school board policies</a:t>
            </a:r>
            <a:endParaRPr lang="en-US" b="1" dirty="0"/>
          </a:p>
          <a:p>
            <a:pPr marL="0" indent="0">
              <a:buNone/>
            </a:pPr>
            <a:endParaRPr lang="en-US" dirty="0" smtClean="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670026056"/>
              </p:ext>
            </p:extLst>
          </p:nvPr>
        </p:nvGraphicFramePr>
        <p:xfrm>
          <a:off x="1307811" y="3112766"/>
          <a:ext cx="6096000" cy="1440096"/>
        </p:xfrm>
        <a:graphic>
          <a:graphicData uri="http://schemas.openxmlformats.org/drawingml/2006/table">
            <a:tbl>
              <a:tblPr firstRow="1" bandRow="1">
                <a:tableStyleId>{5C22544A-7EE6-4342-B048-85BDC9FD1C3A}</a:tableStyleId>
              </a:tblPr>
              <a:tblGrid>
                <a:gridCol w="1524000"/>
                <a:gridCol w="1524000"/>
                <a:gridCol w="1524000"/>
                <a:gridCol w="1524000"/>
              </a:tblGrid>
              <a:tr h="408375">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latin typeface="Times New Roman"/>
                          <a:ea typeface="ＭＳ 明朝"/>
                          <a:cs typeface="Times New Roman"/>
                        </a:rPr>
                        <a:t>Case Processing Summary </a:t>
                      </a:r>
                      <a:r>
                        <a:rPr lang="en-US" sz="1600" dirty="0">
                          <a:solidFill>
                            <a:schemeClr val="tx1"/>
                          </a:solidFill>
                          <a:effectLst/>
                          <a:latin typeface="Times New Roman"/>
                          <a:ea typeface="ＭＳ 明朝"/>
                          <a:cs typeface="Times New Roman"/>
                        </a:rPr>
                        <a:t> </a:t>
                      </a:r>
                      <a:endParaRPr lang="en-US" sz="1600" dirty="0">
                        <a:solidFill>
                          <a:schemeClr val="tx1"/>
                        </a:solidFill>
                        <a:effectLst/>
                        <a:latin typeface="Cambria"/>
                        <a:ea typeface="ＭＳ 明朝"/>
                        <a:cs typeface="Times New Roman"/>
                      </a:endParaRPr>
                    </a:p>
                  </a:txBody>
                  <a:tcPr marL="0" marR="0" marT="0" marB="0" anchor="ctr"/>
                </a:tc>
                <a:tc hMerge="1">
                  <a:txBody>
                    <a:bodyPr/>
                    <a:lstStyle/>
                    <a:p>
                      <a:endParaRPr lang="en-US"/>
                    </a:p>
                  </a:txBody>
                  <a:tcP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a:t>
                      </a:r>
                      <a:endParaRPr lang="en-US" sz="1400">
                        <a:effectLst/>
                        <a:latin typeface="Cambria"/>
                        <a:ea typeface="ＭＳ 明朝"/>
                        <a:cs typeface="Times New Roman"/>
                      </a:endParaRPr>
                    </a:p>
                  </a:txBody>
                  <a:tcPr marL="0" marR="0" marT="0" marB="0" anchor="b"/>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a:t>
                      </a:r>
                      <a:endParaRPr lang="en-US" sz="1400">
                        <a:effectLst/>
                        <a:latin typeface="Cambria"/>
                        <a:ea typeface="ＭＳ 明朝"/>
                        <a:cs typeface="Times New Roman"/>
                      </a:endParaRPr>
                    </a:p>
                  </a:txBody>
                  <a:tcPr marL="0" marR="0" marT="0" marB="0" anchor="b"/>
                </a:tc>
              </a:tr>
              <a:tr h="343907">
                <a:tc rowSpan="3">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Cases</a:t>
                      </a:r>
                      <a:endParaRPr lang="en-US" sz="1400">
                        <a:effectLst/>
                        <a:latin typeface="Cambria"/>
                        <a:ea typeface="ＭＳ 明朝"/>
                        <a:cs typeface="Times New Roman"/>
                      </a:endParaRPr>
                    </a:p>
                  </a:txBody>
                  <a:tcPr marL="0" marR="0" marT="0" marB="0"/>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Valid</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48</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94.1</a:t>
                      </a:r>
                      <a:endParaRPr lang="en-US" sz="1400">
                        <a:effectLst/>
                        <a:latin typeface="Cambria"/>
                        <a:ea typeface="ＭＳ 明朝"/>
                        <a:cs typeface="Times New Roman"/>
                      </a:endParaRPr>
                    </a:p>
                  </a:txBody>
                  <a:tcPr marL="0" marR="0" marT="0" marB="0"/>
                </a:tc>
              </a:tr>
              <a:tr h="343907">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Excluded</a:t>
                      </a:r>
                      <a:r>
                        <a:rPr lang="en-US" sz="1400" baseline="30000">
                          <a:solidFill>
                            <a:srgbClr val="000000"/>
                          </a:solidFill>
                          <a:effectLst/>
                          <a:latin typeface="Arial"/>
                          <a:ea typeface="ＭＳ 明朝"/>
                          <a:cs typeface="Arial"/>
                        </a:rPr>
                        <a:t>a</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3</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5.9</a:t>
                      </a:r>
                      <a:endParaRPr lang="en-US" sz="1400">
                        <a:effectLst/>
                        <a:latin typeface="Cambria"/>
                        <a:ea typeface="ＭＳ 明朝"/>
                        <a:cs typeface="Times New Roman"/>
                      </a:endParaRPr>
                    </a:p>
                  </a:txBody>
                  <a:tcPr marL="0" marR="0" marT="0" marB="0"/>
                </a:tc>
              </a:tr>
              <a:tr h="343907">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Total</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51</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dirty="0">
                          <a:solidFill>
                            <a:srgbClr val="000000"/>
                          </a:solidFill>
                          <a:effectLst/>
                          <a:latin typeface="Arial"/>
                          <a:ea typeface="ＭＳ 明朝"/>
                          <a:cs typeface="Arial"/>
                        </a:rPr>
                        <a:t>100.0</a:t>
                      </a:r>
                      <a:endParaRPr lang="en-US" sz="1400" dirty="0">
                        <a:effectLst/>
                        <a:latin typeface="Cambria"/>
                        <a:ea typeface="ＭＳ 明朝"/>
                        <a:cs typeface="Times New Roman"/>
                      </a:endParaRPr>
                    </a:p>
                  </a:txBody>
                  <a:tcPr marL="0" marR="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505853278"/>
              </p:ext>
            </p:extLst>
          </p:nvPr>
        </p:nvGraphicFramePr>
        <p:xfrm>
          <a:off x="2577908" y="4726597"/>
          <a:ext cx="4002258" cy="1156386"/>
        </p:xfrm>
        <a:graphic>
          <a:graphicData uri="http://schemas.openxmlformats.org/drawingml/2006/table">
            <a:tbl>
              <a:tblPr firstRow="1" bandRow="1">
                <a:tableStyleId>{5C22544A-7EE6-4342-B048-85BDC9FD1C3A}</a:tableStyleId>
              </a:tblPr>
              <a:tblGrid>
                <a:gridCol w="2001129"/>
                <a:gridCol w="2001129"/>
              </a:tblGrid>
              <a:tr h="578193">
                <a:tc>
                  <a:txBody>
                    <a:bodyPr/>
                    <a:lstStyle/>
                    <a:p>
                      <a:pPr marL="38100" marR="38100" algn="ctr">
                        <a:lnSpc>
                          <a:spcPts val="1600"/>
                        </a:lnSpc>
                        <a:spcBef>
                          <a:spcPts val="0"/>
                        </a:spcBef>
                        <a:spcAft>
                          <a:spcPts val="0"/>
                        </a:spcAft>
                      </a:pPr>
                      <a:r>
                        <a:rPr lang="en-US" sz="1400" dirty="0" err="1">
                          <a:solidFill>
                            <a:srgbClr val="000000"/>
                          </a:solidFill>
                          <a:effectLst/>
                          <a:latin typeface="Arial"/>
                          <a:ea typeface="ＭＳ 明朝"/>
                          <a:cs typeface="Arial"/>
                        </a:rPr>
                        <a:t>Cronbach's</a:t>
                      </a:r>
                      <a:r>
                        <a:rPr lang="en-US" sz="1400" dirty="0">
                          <a:solidFill>
                            <a:srgbClr val="000000"/>
                          </a:solidFill>
                          <a:effectLst/>
                          <a:latin typeface="Arial"/>
                          <a:ea typeface="ＭＳ 明朝"/>
                          <a:cs typeface="Arial"/>
                        </a:rPr>
                        <a:t> Alpha</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 of Items</a:t>
                      </a:r>
                      <a:endParaRPr lang="en-US" sz="1400">
                        <a:effectLst/>
                        <a:latin typeface="Cambria"/>
                        <a:ea typeface="ＭＳ 明朝"/>
                        <a:cs typeface="Times New Roman"/>
                      </a:endParaRPr>
                    </a:p>
                  </a:txBody>
                  <a:tcPr marL="0" marR="0" marT="0" marB="0" anchor="ctr"/>
                </a:tc>
              </a:tr>
              <a:tr h="578193">
                <a:tc>
                  <a:txBody>
                    <a:bodyPr/>
                    <a:lstStyle/>
                    <a:p>
                      <a:pPr marL="38100" marR="38100" algn="ctr">
                        <a:lnSpc>
                          <a:spcPts val="1600"/>
                        </a:lnSpc>
                        <a:spcBef>
                          <a:spcPts val="0"/>
                        </a:spcBef>
                        <a:spcAft>
                          <a:spcPts val="0"/>
                        </a:spcAft>
                      </a:pPr>
                      <a:r>
                        <a:rPr lang="en-US" sz="1400" dirty="0" smtClean="0">
                          <a:solidFill>
                            <a:srgbClr val="000000"/>
                          </a:solidFill>
                          <a:effectLst/>
                          <a:latin typeface="Arial"/>
                          <a:ea typeface="ＭＳ 明朝"/>
                          <a:cs typeface="Arial"/>
                        </a:rPr>
                        <a:t>.896</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dirty="0">
                          <a:solidFill>
                            <a:srgbClr val="000000"/>
                          </a:solidFill>
                          <a:effectLst/>
                          <a:latin typeface="Arial"/>
                          <a:ea typeface="ＭＳ 明朝"/>
                          <a:cs typeface="Arial"/>
                        </a:rPr>
                        <a:t>4</a:t>
                      </a:r>
                      <a:endParaRPr lang="en-US" sz="1400" dirty="0">
                        <a:effectLst/>
                        <a:latin typeface="Cambria"/>
                        <a:ea typeface="ＭＳ 明朝"/>
                        <a:cs typeface="Times New Roman"/>
                      </a:endParaRPr>
                    </a:p>
                  </a:txBody>
                  <a:tcPr marL="0" marR="0" marT="0" marB="0" anchor="ctr"/>
                </a:tc>
              </a:tr>
            </a:tbl>
          </a:graphicData>
        </a:graphic>
      </p:graphicFrame>
    </p:spTree>
    <p:extLst>
      <p:ext uri="{BB962C8B-B14F-4D97-AF65-F5344CB8AC3E}">
        <p14:creationId xmlns:p14="http://schemas.microsoft.com/office/powerpoint/2010/main" val="110561181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Survey Questions</a:t>
            </a:r>
          </a:p>
        </p:txBody>
      </p:sp>
      <p:sp>
        <p:nvSpPr>
          <p:cNvPr id="2" name="Content Placeholder 1"/>
          <p:cNvSpPr>
            <a:spLocks noGrp="1"/>
          </p:cNvSpPr>
          <p:nvPr>
            <p:ph idx="1"/>
          </p:nvPr>
        </p:nvSpPr>
        <p:spPr>
          <a:xfrm>
            <a:off x="872067" y="2432287"/>
            <a:ext cx="7814733" cy="3450696"/>
          </a:xfrm>
        </p:spPr>
        <p:txBody>
          <a:bodyPr>
            <a:normAutofit/>
          </a:bodyPr>
          <a:lstStyle/>
          <a:p>
            <a:r>
              <a:rPr lang="en-US" b="1" dirty="0"/>
              <a:t>Knowledge of </a:t>
            </a:r>
            <a:r>
              <a:rPr lang="en-US" b="1" dirty="0" smtClean="0"/>
              <a:t>human resource functions</a:t>
            </a:r>
          </a:p>
          <a:p>
            <a:pPr lvl="1"/>
            <a:r>
              <a:rPr lang="en-US" sz="2000" dirty="0"/>
              <a:t>How to implement a professional development plan in a school.</a:t>
            </a:r>
          </a:p>
          <a:p>
            <a:pPr lvl="1"/>
            <a:r>
              <a:rPr lang="en-US" sz="2000" dirty="0"/>
              <a:t>The process administrators must go through to conduct teacher observations in my school system.</a:t>
            </a:r>
          </a:p>
          <a:p>
            <a:pPr lvl="1"/>
            <a:r>
              <a:rPr lang="en-US" sz="2000" dirty="0"/>
              <a:t>The process a principal must undergo to place a staff member on a plan of action for improvement.</a:t>
            </a:r>
          </a:p>
          <a:p>
            <a:pPr lvl="1"/>
            <a:r>
              <a:rPr lang="en-US" sz="2000" dirty="0"/>
              <a:t>The process an administrator must follow to screen, interview and hire new faculty and staff members.</a:t>
            </a:r>
          </a:p>
          <a:p>
            <a:pPr lvl="1"/>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11798949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Findings – Phase One</a:t>
            </a:r>
          </a:p>
        </p:txBody>
      </p:sp>
      <p:sp>
        <p:nvSpPr>
          <p:cNvPr id="2" name="Content Placeholder 1"/>
          <p:cNvSpPr>
            <a:spLocks noGrp="1"/>
          </p:cNvSpPr>
          <p:nvPr>
            <p:ph idx="1"/>
          </p:nvPr>
        </p:nvSpPr>
        <p:spPr>
          <a:xfrm>
            <a:off x="872067" y="2432287"/>
            <a:ext cx="7408333" cy="3450696"/>
          </a:xfrm>
        </p:spPr>
        <p:txBody>
          <a:bodyPr/>
          <a:lstStyle/>
          <a:p>
            <a:r>
              <a:rPr lang="en-US" b="1" dirty="0"/>
              <a:t>Knowledge of </a:t>
            </a:r>
            <a:r>
              <a:rPr lang="en-US" b="1" dirty="0" smtClean="0"/>
              <a:t>human resource functions</a:t>
            </a:r>
            <a:endParaRPr lang="en-US" b="1" dirty="0"/>
          </a:p>
          <a:p>
            <a:pPr marL="0" indent="0">
              <a:buNone/>
            </a:pPr>
            <a:endParaRPr lang="en-US" dirty="0" smtClean="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46807831"/>
              </p:ext>
            </p:extLst>
          </p:nvPr>
        </p:nvGraphicFramePr>
        <p:xfrm>
          <a:off x="1307811" y="3112766"/>
          <a:ext cx="6096000" cy="1440096"/>
        </p:xfrm>
        <a:graphic>
          <a:graphicData uri="http://schemas.openxmlformats.org/drawingml/2006/table">
            <a:tbl>
              <a:tblPr firstRow="1" bandRow="1">
                <a:tableStyleId>{5C22544A-7EE6-4342-B048-85BDC9FD1C3A}</a:tableStyleId>
              </a:tblPr>
              <a:tblGrid>
                <a:gridCol w="1524000"/>
                <a:gridCol w="1524000"/>
                <a:gridCol w="1524000"/>
                <a:gridCol w="1524000"/>
              </a:tblGrid>
              <a:tr h="408375">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latin typeface="Times New Roman"/>
                          <a:ea typeface="ＭＳ 明朝"/>
                          <a:cs typeface="Times New Roman"/>
                        </a:rPr>
                        <a:t>Case Processing Summary </a:t>
                      </a:r>
                      <a:r>
                        <a:rPr lang="en-US" sz="1600" dirty="0">
                          <a:solidFill>
                            <a:schemeClr val="tx1"/>
                          </a:solidFill>
                          <a:effectLst/>
                          <a:latin typeface="Times New Roman"/>
                          <a:ea typeface="ＭＳ 明朝"/>
                          <a:cs typeface="Times New Roman"/>
                        </a:rPr>
                        <a:t> </a:t>
                      </a:r>
                      <a:endParaRPr lang="en-US" sz="1600" dirty="0">
                        <a:solidFill>
                          <a:schemeClr val="tx1"/>
                        </a:solidFill>
                        <a:effectLst/>
                        <a:latin typeface="Cambria"/>
                        <a:ea typeface="ＭＳ 明朝"/>
                        <a:cs typeface="Times New Roman"/>
                      </a:endParaRPr>
                    </a:p>
                  </a:txBody>
                  <a:tcPr marL="0" marR="0" marT="0" marB="0" anchor="ctr"/>
                </a:tc>
                <a:tc hMerge="1">
                  <a:txBody>
                    <a:bodyPr/>
                    <a:lstStyle/>
                    <a:p>
                      <a:endParaRPr lang="en-US"/>
                    </a:p>
                  </a:txBody>
                  <a:tcP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a:t>
                      </a:r>
                      <a:endParaRPr lang="en-US" sz="1400">
                        <a:effectLst/>
                        <a:latin typeface="Cambria"/>
                        <a:ea typeface="ＭＳ 明朝"/>
                        <a:cs typeface="Times New Roman"/>
                      </a:endParaRPr>
                    </a:p>
                  </a:txBody>
                  <a:tcPr marL="0" marR="0" marT="0" marB="0" anchor="b"/>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a:t>
                      </a:r>
                      <a:endParaRPr lang="en-US" sz="1400">
                        <a:effectLst/>
                        <a:latin typeface="Cambria"/>
                        <a:ea typeface="ＭＳ 明朝"/>
                        <a:cs typeface="Times New Roman"/>
                      </a:endParaRPr>
                    </a:p>
                  </a:txBody>
                  <a:tcPr marL="0" marR="0" marT="0" marB="0" anchor="b"/>
                </a:tc>
              </a:tr>
              <a:tr h="343907">
                <a:tc rowSpan="3">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Cases</a:t>
                      </a:r>
                      <a:endParaRPr lang="en-US" sz="1400">
                        <a:effectLst/>
                        <a:latin typeface="Cambria"/>
                        <a:ea typeface="ＭＳ 明朝"/>
                        <a:cs typeface="Times New Roman"/>
                      </a:endParaRPr>
                    </a:p>
                  </a:txBody>
                  <a:tcPr marL="0" marR="0" marT="0" marB="0"/>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Valid</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48</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94.1</a:t>
                      </a:r>
                      <a:endParaRPr lang="en-US" sz="1400">
                        <a:effectLst/>
                        <a:latin typeface="Cambria"/>
                        <a:ea typeface="ＭＳ 明朝"/>
                        <a:cs typeface="Times New Roman"/>
                      </a:endParaRPr>
                    </a:p>
                  </a:txBody>
                  <a:tcPr marL="0" marR="0" marT="0" marB="0"/>
                </a:tc>
              </a:tr>
              <a:tr h="343907">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Excluded</a:t>
                      </a:r>
                      <a:r>
                        <a:rPr lang="en-US" sz="1400" baseline="30000">
                          <a:solidFill>
                            <a:srgbClr val="000000"/>
                          </a:solidFill>
                          <a:effectLst/>
                          <a:latin typeface="Arial"/>
                          <a:ea typeface="ＭＳ 明朝"/>
                          <a:cs typeface="Arial"/>
                        </a:rPr>
                        <a:t>a</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3</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5.9</a:t>
                      </a:r>
                      <a:endParaRPr lang="en-US" sz="1400">
                        <a:effectLst/>
                        <a:latin typeface="Cambria"/>
                        <a:ea typeface="ＭＳ 明朝"/>
                        <a:cs typeface="Times New Roman"/>
                      </a:endParaRPr>
                    </a:p>
                  </a:txBody>
                  <a:tcPr marL="0" marR="0" marT="0" marB="0"/>
                </a:tc>
              </a:tr>
              <a:tr h="343907">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Total</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51</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dirty="0">
                          <a:solidFill>
                            <a:srgbClr val="000000"/>
                          </a:solidFill>
                          <a:effectLst/>
                          <a:latin typeface="Arial"/>
                          <a:ea typeface="ＭＳ 明朝"/>
                          <a:cs typeface="Arial"/>
                        </a:rPr>
                        <a:t>100.0</a:t>
                      </a:r>
                      <a:endParaRPr lang="en-US" sz="1400" dirty="0">
                        <a:effectLst/>
                        <a:latin typeface="Cambria"/>
                        <a:ea typeface="ＭＳ 明朝"/>
                        <a:cs typeface="Times New Roman"/>
                      </a:endParaRPr>
                    </a:p>
                  </a:txBody>
                  <a:tcPr marL="0" marR="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201798499"/>
              </p:ext>
            </p:extLst>
          </p:nvPr>
        </p:nvGraphicFramePr>
        <p:xfrm>
          <a:off x="2577908" y="4726597"/>
          <a:ext cx="4002258" cy="1156386"/>
        </p:xfrm>
        <a:graphic>
          <a:graphicData uri="http://schemas.openxmlformats.org/drawingml/2006/table">
            <a:tbl>
              <a:tblPr firstRow="1" bandRow="1">
                <a:tableStyleId>{5C22544A-7EE6-4342-B048-85BDC9FD1C3A}</a:tableStyleId>
              </a:tblPr>
              <a:tblGrid>
                <a:gridCol w="2001129"/>
                <a:gridCol w="2001129"/>
              </a:tblGrid>
              <a:tr h="578193">
                <a:tc>
                  <a:txBody>
                    <a:bodyPr/>
                    <a:lstStyle/>
                    <a:p>
                      <a:pPr marL="38100" marR="38100" algn="ctr">
                        <a:lnSpc>
                          <a:spcPts val="1600"/>
                        </a:lnSpc>
                        <a:spcBef>
                          <a:spcPts val="0"/>
                        </a:spcBef>
                        <a:spcAft>
                          <a:spcPts val="0"/>
                        </a:spcAft>
                      </a:pPr>
                      <a:r>
                        <a:rPr lang="en-US" sz="1400" dirty="0" err="1">
                          <a:solidFill>
                            <a:srgbClr val="000000"/>
                          </a:solidFill>
                          <a:effectLst/>
                          <a:latin typeface="Arial"/>
                          <a:ea typeface="ＭＳ 明朝"/>
                          <a:cs typeface="Arial"/>
                        </a:rPr>
                        <a:t>Cronbach's</a:t>
                      </a:r>
                      <a:r>
                        <a:rPr lang="en-US" sz="1400" dirty="0">
                          <a:solidFill>
                            <a:srgbClr val="000000"/>
                          </a:solidFill>
                          <a:effectLst/>
                          <a:latin typeface="Arial"/>
                          <a:ea typeface="ＭＳ 明朝"/>
                          <a:cs typeface="Arial"/>
                        </a:rPr>
                        <a:t> Alpha</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 of Items</a:t>
                      </a:r>
                      <a:endParaRPr lang="en-US" sz="1400">
                        <a:effectLst/>
                        <a:latin typeface="Cambria"/>
                        <a:ea typeface="ＭＳ 明朝"/>
                        <a:cs typeface="Times New Roman"/>
                      </a:endParaRPr>
                    </a:p>
                  </a:txBody>
                  <a:tcPr marL="0" marR="0" marT="0" marB="0" anchor="ctr"/>
                </a:tc>
              </a:tr>
              <a:tr h="578193">
                <a:tc>
                  <a:txBody>
                    <a:bodyPr/>
                    <a:lstStyle/>
                    <a:p>
                      <a:pPr marL="38100" marR="38100" algn="ctr">
                        <a:lnSpc>
                          <a:spcPts val="1600"/>
                        </a:lnSpc>
                        <a:spcBef>
                          <a:spcPts val="0"/>
                        </a:spcBef>
                        <a:spcAft>
                          <a:spcPts val="0"/>
                        </a:spcAft>
                      </a:pPr>
                      <a:r>
                        <a:rPr lang="en-US" sz="1400" dirty="0" smtClean="0">
                          <a:solidFill>
                            <a:srgbClr val="000000"/>
                          </a:solidFill>
                          <a:effectLst/>
                          <a:latin typeface="Arial"/>
                          <a:ea typeface="ＭＳ 明朝"/>
                          <a:cs typeface="Arial"/>
                        </a:rPr>
                        <a:t>.627</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dirty="0">
                          <a:solidFill>
                            <a:srgbClr val="000000"/>
                          </a:solidFill>
                          <a:effectLst/>
                          <a:latin typeface="Arial"/>
                          <a:ea typeface="ＭＳ 明朝"/>
                          <a:cs typeface="Arial"/>
                        </a:rPr>
                        <a:t>4</a:t>
                      </a:r>
                      <a:endParaRPr lang="en-US" sz="1400" dirty="0">
                        <a:effectLst/>
                        <a:latin typeface="Cambria"/>
                        <a:ea typeface="ＭＳ 明朝"/>
                        <a:cs typeface="Times New Roman"/>
                      </a:endParaRPr>
                    </a:p>
                  </a:txBody>
                  <a:tcPr marL="0" marR="0" marT="0" marB="0" anchor="ctr"/>
                </a:tc>
              </a:tr>
            </a:tbl>
          </a:graphicData>
        </a:graphic>
      </p:graphicFrame>
    </p:spTree>
    <p:extLst>
      <p:ext uri="{BB962C8B-B14F-4D97-AF65-F5344CB8AC3E}">
        <p14:creationId xmlns:p14="http://schemas.microsoft.com/office/powerpoint/2010/main" val="380937188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Findings – Phase One</a:t>
            </a:r>
          </a:p>
        </p:txBody>
      </p:sp>
      <p:sp>
        <p:nvSpPr>
          <p:cNvPr id="2" name="Content Placeholder 1"/>
          <p:cNvSpPr>
            <a:spLocks noGrp="1"/>
          </p:cNvSpPr>
          <p:nvPr>
            <p:ph idx="1"/>
          </p:nvPr>
        </p:nvSpPr>
        <p:spPr>
          <a:xfrm>
            <a:off x="872067" y="2432287"/>
            <a:ext cx="7694311" cy="3450696"/>
          </a:xfrm>
        </p:spPr>
        <p:txBody>
          <a:bodyPr/>
          <a:lstStyle/>
          <a:p>
            <a:r>
              <a:rPr lang="en-US" b="1" dirty="0" smtClean="0"/>
              <a:t>Reliability of complete survey instrument</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237433835"/>
              </p:ext>
            </p:extLst>
          </p:nvPr>
        </p:nvGraphicFramePr>
        <p:xfrm>
          <a:off x="1307811" y="3112766"/>
          <a:ext cx="6096000" cy="1440096"/>
        </p:xfrm>
        <a:graphic>
          <a:graphicData uri="http://schemas.openxmlformats.org/drawingml/2006/table">
            <a:tbl>
              <a:tblPr firstRow="1" bandRow="1">
                <a:tableStyleId>{5C22544A-7EE6-4342-B048-85BDC9FD1C3A}</a:tableStyleId>
              </a:tblPr>
              <a:tblGrid>
                <a:gridCol w="1524000"/>
                <a:gridCol w="1524000"/>
                <a:gridCol w="1524000"/>
                <a:gridCol w="1524000"/>
              </a:tblGrid>
              <a:tr h="408375">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latin typeface="Times New Roman"/>
                          <a:ea typeface="ＭＳ 明朝"/>
                          <a:cs typeface="Times New Roman"/>
                        </a:rPr>
                        <a:t>Case Processing Summary </a:t>
                      </a:r>
                      <a:r>
                        <a:rPr lang="en-US" sz="1600" dirty="0">
                          <a:solidFill>
                            <a:schemeClr val="tx1"/>
                          </a:solidFill>
                          <a:effectLst/>
                          <a:latin typeface="Times New Roman"/>
                          <a:ea typeface="ＭＳ 明朝"/>
                          <a:cs typeface="Times New Roman"/>
                        </a:rPr>
                        <a:t> </a:t>
                      </a:r>
                      <a:endParaRPr lang="en-US" sz="1600" dirty="0">
                        <a:solidFill>
                          <a:schemeClr val="tx1"/>
                        </a:solidFill>
                        <a:effectLst/>
                        <a:latin typeface="Cambria"/>
                        <a:ea typeface="ＭＳ 明朝"/>
                        <a:cs typeface="Times New Roman"/>
                      </a:endParaRPr>
                    </a:p>
                  </a:txBody>
                  <a:tcPr marL="0" marR="0" marT="0" marB="0" anchor="ctr"/>
                </a:tc>
                <a:tc hMerge="1">
                  <a:txBody>
                    <a:bodyPr/>
                    <a:lstStyle/>
                    <a:p>
                      <a:endParaRPr lang="en-US"/>
                    </a:p>
                  </a:txBody>
                  <a:tcP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a:t>
                      </a:r>
                      <a:endParaRPr lang="en-US" sz="1400">
                        <a:effectLst/>
                        <a:latin typeface="Cambria"/>
                        <a:ea typeface="ＭＳ 明朝"/>
                        <a:cs typeface="Times New Roman"/>
                      </a:endParaRPr>
                    </a:p>
                  </a:txBody>
                  <a:tcPr marL="0" marR="0" marT="0" marB="0" anchor="b"/>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a:t>
                      </a:r>
                      <a:endParaRPr lang="en-US" sz="1400">
                        <a:effectLst/>
                        <a:latin typeface="Cambria"/>
                        <a:ea typeface="ＭＳ 明朝"/>
                        <a:cs typeface="Times New Roman"/>
                      </a:endParaRPr>
                    </a:p>
                  </a:txBody>
                  <a:tcPr marL="0" marR="0" marT="0" marB="0" anchor="b"/>
                </a:tc>
              </a:tr>
              <a:tr h="343907">
                <a:tc rowSpan="3">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Cases</a:t>
                      </a:r>
                      <a:endParaRPr lang="en-US" sz="1400">
                        <a:effectLst/>
                        <a:latin typeface="Cambria"/>
                        <a:ea typeface="ＭＳ 明朝"/>
                        <a:cs typeface="Times New Roman"/>
                      </a:endParaRPr>
                    </a:p>
                  </a:txBody>
                  <a:tcPr marL="0" marR="0" marT="0" marB="0"/>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Valid</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48</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94.1</a:t>
                      </a:r>
                      <a:endParaRPr lang="en-US" sz="1400">
                        <a:effectLst/>
                        <a:latin typeface="Cambria"/>
                        <a:ea typeface="ＭＳ 明朝"/>
                        <a:cs typeface="Times New Roman"/>
                      </a:endParaRPr>
                    </a:p>
                  </a:txBody>
                  <a:tcPr marL="0" marR="0" marT="0" marB="0"/>
                </a:tc>
              </a:tr>
              <a:tr h="343907">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Excluded</a:t>
                      </a:r>
                      <a:r>
                        <a:rPr lang="en-US" sz="1400" baseline="30000">
                          <a:solidFill>
                            <a:srgbClr val="000000"/>
                          </a:solidFill>
                          <a:effectLst/>
                          <a:latin typeface="Arial"/>
                          <a:ea typeface="ＭＳ 明朝"/>
                          <a:cs typeface="Arial"/>
                        </a:rPr>
                        <a:t>a</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3</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5.9</a:t>
                      </a:r>
                      <a:endParaRPr lang="en-US" sz="1400">
                        <a:effectLst/>
                        <a:latin typeface="Cambria"/>
                        <a:ea typeface="ＭＳ 明朝"/>
                        <a:cs typeface="Times New Roman"/>
                      </a:endParaRPr>
                    </a:p>
                  </a:txBody>
                  <a:tcPr marL="0" marR="0" marT="0" marB="0"/>
                </a:tc>
              </a:tr>
              <a:tr h="343907">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Total</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51</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dirty="0">
                          <a:solidFill>
                            <a:srgbClr val="000000"/>
                          </a:solidFill>
                          <a:effectLst/>
                          <a:latin typeface="Arial"/>
                          <a:ea typeface="ＭＳ 明朝"/>
                          <a:cs typeface="Arial"/>
                        </a:rPr>
                        <a:t>100.0</a:t>
                      </a:r>
                      <a:endParaRPr lang="en-US" sz="1400" dirty="0">
                        <a:effectLst/>
                        <a:latin typeface="Cambria"/>
                        <a:ea typeface="ＭＳ 明朝"/>
                        <a:cs typeface="Times New Roman"/>
                      </a:endParaRPr>
                    </a:p>
                  </a:txBody>
                  <a:tcPr marL="0" marR="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940786313"/>
              </p:ext>
            </p:extLst>
          </p:nvPr>
        </p:nvGraphicFramePr>
        <p:xfrm>
          <a:off x="2577908" y="4726597"/>
          <a:ext cx="4002258" cy="1156386"/>
        </p:xfrm>
        <a:graphic>
          <a:graphicData uri="http://schemas.openxmlformats.org/drawingml/2006/table">
            <a:tbl>
              <a:tblPr firstRow="1" bandRow="1">
                <a:tableStyleId>{5C22544A-7EE6-4342-B048-85BDC9FD1C3A}</a:tableStyleId>
              </a:tblPr>
              <a:tblGrid>
                <a:gridCol w="2001129"/>
                <a:gridCol w="2001129"/>
              </a:tblGrid>
              <a:tr h="578193">
                <a:tc>
                  <a:txBody>
                    <a:bodyPr/>
                    <a:lstStyle/>
                    <a:p>
                      <a:pPr marL="38100" marR="38100" algn="ctr">
                        <a:lnSpc>
                          <a:spcPts val="1600"/>
                        </a:lnSpc>
                        <a:spcBef>
                          <a:spcPts val="0"/>
                        </a:spcBef>
                        <a:spcAft>
                          <a:spcPts val="0"/>
                        </a:spcAft>
                      </a:pPr>
                      <a:r>
                        <a:rPr lang="en-US" sz="1400" dirty="0" err="1">
                          <a:solidFill>
                            <a:srgbClr val="000000"/>
                          </a:solidFill>
                          <a:effectLst/>
                          <a:latin typeface="Arial"/>
                          <a:ea typeface="ＭＳ 明朝"/>
                          <a:cs typeface="Arial"/>
                        </a:rPr>
                        <a:t>Cronbach's</a:t>
                      </a:r>
                      <a:r>
                        <a:rPr lang="en-US" sz="1400" dirty="0">
                          <a:solidFill>
                            <a:srgbClr val="000000"/>
                          </a:solidFill>
                          <a:effectLst/>
                          <a:latin typeface="Arial"/>
                          <a:ea typeface="ＭＳ 明朝"/>
                          <a:cs typeface="Arial"/>
                        </a:rPr>
                        <a:t> Alpha</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 of Items</a:t>
                      </a:r>
                      <a:endParaRPr lang="en-US" sz="1400">
                        <a:effectLst/>
                        <a:latin typeface="Cambria"/>
                        <a:ea typeface="ＭＳ 明朝"/>
                        <a:cs typeface="Times New Roman"/>
                      </a:endParaRPr>
                    </a:p>
                  </a:txBody>
                  <a:tcPr marL="0" marR="0" marT="0" marB="0" anchor="ctr"/>
                </a:tc>
              </a:tr>
              <a:tr h="578193">
                <a:tc>
                  <a:txBody>
                    <a:bodyPr/>
                    <a:lstStyle/>
                    <a:p>
                      <a:pPr marL="38100" marR="38100" algn="ctr">
                        <a:lnSpc>
                          <a:spcPts val="1600"/>
                        </a:lnSpc>
                        <a:spcBef>
                          <a:spcPts val="0"/>
                        </a:spcBef>
                        <a:spcAft>
                          <a:spcPts val="0"/>
                        </a:spcAft>
                      </a:pPr>
                      <a:r>
                        <a:rPr lang="en-US" sz="1400" dirty="0" smtClean="0">
                          <a:solidFill>
                            <a:srgbClr val="000000"/>
                          </a:solidFill>
                          <a:effectLst/>
                          <a:latin typeface="Arial"/>
                          <a:ea typeface="ＭＳ 明朝"/>
                          <a:cs typeface="Arial"/>
                        </a:rPr>
                        <a:t>.927</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dirty="0" smtClean="0">
                          <a:solidFill>
                            <a:srgbClr val="000000"/>
                          </a:solidFill>
                          <a:effectLst/>
                          <a:latin typeface="Arial"/>
                          <a:ea typeface="ＭＳ 明朝"/>
                          <a:cs typeface="Arial"/>
                        </a:rPr>
                        <a:t>24</a:t>
                      </a:r>
                      <a:endParaRPr lang="en-US" sz="1400" dirty="0">
                        <a:effectLst/>
                        <a:latin typeface="Cambria"/>
                        <a:ea typeface="ＭＳ 明朝"/>
                        <a:cs typeface="Times New Roman"/>
                      </a:endParaRPr>
                    </a:p>
                  </a:txBody>
                  <a:tcPr marL="0" marR="0" marT="0" marB="0" anchor="ctr"/>
                </a:tc>
              </a:tr>
            </a:tbl>
          </a:graphicData>
        </a:graphic>
      </p:graphicFrame>
    </p:spTree>
    <p:extLst>
      <p:ext uri="{BB962C8B-B14F-4D97-AF65-F5344CB8AC3E}">
        <p14:creationId xmlns:p14="http://schemas.microsoft.com/office/powerpoint/2010/main" val="32943297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Methodology – Phase Two</a:t>
            </a:r>
            <a:endParaRPr lang="en-US" dirty="0"/>
          </a:p>
        </p:txBody>
      </p:sp>
      <p:sp>
        <p:nvSpPr>
          <p:cNvPr id="2" name="Content Placeholder 1"/>
          <p:cNvSpPr>
            <a:spLocks noGrp="1"/>
          </p:cNvSpPr>
          <p:nvPr>
            <p:ph idx="1"/>
          </p:nvPr>
        </p:nvSpPr>
        <p:spPr/>
        <p:txBody>
          <a:bodyPr>
            <a:normAutofit/>
          </a:bodyPr>
          <a:lstStyle/>
          <a:p>
            <a:r>
              <a:rPr lang="en-US" dirty="0" smtClean="0"/>
              <a:t>Descriptive Statistics</a:t>
            </a:r>
          </a:p>
          <a:p>
            <a:pPr lvl="1"/>
            <a:r>
              <a:rPr lang="en-US" dirty="0" smtClean="0"/>
              <a:t>Means</a:t>
            </a:r>
          </a:p>
          <a:p>
            <a:pPr lvl="1"/>
            <a:r>
              <a:rPr lang="en-US" dirty="0" smtClean="0"/>
              <a:t>Medians</a:t>
            </a:r>
          </a:p>
          <a:p>
            <a:r>
              <a:rPr lang="en-US" dirty="0" smtClean="0"/>
              <a:t>Analyzed by  </a:t>
            </a:r>
          </a:p>
          <a:p>
            <a:pPr lvl="1"/>
            <a:r>
              <a:rPr lang="en-US" dirty="0" smtClean="0"/>
              <a:t>Section Means</a:t>
            </a:r>
          </a:p>
          <a:p>
            <a:pPr lvl="1"/>
            <a:r>
              <a:rPr lang="en-US" dirty="0" smtClean="0"/>
              <a:t>Section Outliers </a:t>
            </a:r>
            <a:endParaRPr lang="en-US" dirty="0"/>
          </a:p>
        </p:txBody>
      </p:sp>
    </p:spTree>
    <p:extLst>
      <p:ext uri="{BB962C8B-B14F-4D97-AF65-F5344CB8AC3E}">
        <p14:creationId xmlns:p14="http://schemas.microsoft.com/office/powerpoint/2010/main" val="186519599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Findings – Phase </a:t>
            </a:r>
            <a:r>
              <a:rPr lang="en-US" dirty="0" smtClean="0"/>
              <a:t>Two</a:t>
            </a:r>
            <a:endParaRPr lang="en-US" dirty="0"/>
          </a:p>
        </p:txBody>
      </p:sp>
      <p:sp>
        <p:nvSpPr>
          <p:cNvPr id="2" name="Content Placeholder 1"/>
          <p:cNvSpPr>
            <a:spLocks noGrp="1"/>
          </p:cNvSpPr>
          <p:nvPr>
            <p:ph idx="1"/>
          </p:nvPr>
        </p:nvSpPr>
        <p:spPr>
          <a:xfrm>
            <a:off x="872067" y="2574791"/>
            <a:ext cx="7523788" cy="3849760"/>
          </a:xfrm>
        </p:spPr>
        <p:txBody>
          <a:bodyPr>
            <a:normAutofit fontScale="85000" lnSpcReduction="20000"/>
          </a:bodyPr>
          <a:lstStyle/>
          <a:p>
            <a:r>
              <a:rPr lang="en-US" b="1" dirty="0" smtClean="0"/>
              <a:t>Analysis of Section Means</a:t>
            </a:r>
          </a:p>
          <a:p>
            <a:endParaRPr lang="en-US" b="1" dirty="0" smtClean="0"/>
          </a:p>
          <a:p>
            <a:endParaRPr lang="en-US" b="1" dirty="0"/>
          </a:p>
          <a:p>
            <a:endParaRPr lang="en-US" b="1" dirty="0" smtClean="0"/>
          </a:p>
          <a:p>
            <a:endParaRPr lang="en-US" b="1" dirty="0"/>
          </a:p>
          <a:p>
            <a:pPr marL="0" indent="0">
              <a:buNone/>
            </a:pPr>
            <a:endParaRPr lang="en-US" b="1" dirty="0" smtClean="0"/>
          </a:p>
          <a:p>
            <a:r>
              <a:rPr lang="en-US" b="1" dirty="0" smtClean="0"/>
              <a:t>Both the means and the medians indicate lower levels of student perceived knowledge in the areas of School </a:t>
            </a:r>
            <a:r>
              <a:rPr lang="en-US" b="1" dirty="0"/>
              <a:t>O</a:t>
            </a:r>
            <a:r>
              <a:rPr lang="en-US" b="1" dirty="0" smtClean="0"/>
              <a:t>perations and School Board Policies</a:t>
            </a:r>
          </a:p>
          <a:p>
            <a:pPr marL="0" indent="0">
              <a:buNone/>
            </a:pPr>
            <a:endParaRPr lang="en-US" b="1" dirty="0" smtClean="0"/>
          </a:p>
          <a:p>
            <a:pPr marL="0" indent="0">
              <a:buNone/>
            </a:pPr>
            <a:endParaRPr lang="en-US" dirty="0" smtClean="0"/>
          </a:p>
          <a:p>
            <a:pPr marL="0" indent="0">
              <a:buNone/>
            </a:pP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97155222"/>
              </p:ext>
            </p:extLst>
          </p:nvPr>
        </p:nvGraphicFramePr>
        <p:xfrm>
          <a:off x="1030404" y="3076111"/>
          <a:ext cx="7368746" cy="2154736"/>
        </p:xfrm>
        <a:graphic>
          <a:graphicData uri="http://schemas.openxmlformats.org/drawingml/2006/table">
            <a:tbl>
              <a:tblPr firstRow="1" bandRow="1">
                <a:tableStyleId>{5C22544A-7EE6-4342-B048-85BDC9FD1C3A}</a:tableStyleId>
              </a:tblPr>
              <a:tblGrid>
                <a:gridCol w="1052678"/>
                <a:gridCol w="1052678"/>
                <a:gridCol w="1052678"/>
                <a:gridCol w="1052678"/>
                <a:gridCol w="1052678"/>
                <a:gridCol w="1052678"/>
                <a:gridCol w="1052678"/>
              </a:tblGrid>
              <a:tr h="411480">
                <a:tc>
                  <a:txBody>
                    <a:bodyPr/>
                    <a:lstStyle/>
                    <a:p>
                      <a:pPr algn="ctr" fontAlgn="ctr"/>
                      <a:r>
                        <a:rPr lang="en-US" sz="1400" b="0" i="0" u="none" strike="noStrike" dirty="0">
                          <a:solidFill>
                            <a:srgbClr val="000000"/>
                          </a:solidFill>
                          <a:effectLst/>
                          <a:latin typeface="Arial"/>
                        </a:rPr>
                        <a:t> </a:t>
                      </a:r>
                    </a:p>
                  </a:txBody>
                  <a:tcPr marL="9525" marR="9525" marT="9525" marB="0" anchor="ctr"/>
                </a:tc>
                <a:tc>
                  <a:txBody>
                    <a:bodyPr/>
                    <a:lstStyle/>
                    <a:p>
                      <a:pPr algn="ctr" fontAlgn="b"/>
                      <a:r>
                        <a:rPr lang="en-US" sz="1400" b="0" i="0" u="none" strike="noStrike" dirty="0" smtClean="0">
                          <a:solidFill>
                            <a:srgbClr val="000000"/>
                          </a:solidFill>
                          <a:effectLst/>
                          <a:latin typeface="Arial"/>
                        </a:rPr>
                        <a:t> Leadership</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Instruction</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Services</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Operations</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Board</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HR</a:t>
                      </a:r>
                    </a:p>
                    <a:p>
                      <a:pPr algn="ctr" fontAlgn="b"/>
                      <a:endParaRPr lang="en-US" sz="1400" b="0" i="0" u="none" strike="noStrike" dirty="0">
                        <a:solidFill>
                          <a:srgbClr val="000000"/>
                        </a:solidFill>
                        <a:effectLst/>
                        <a:latin typeface="Arial"/>
                      </a:endParaRPr>
                    </a:p>
                  </a:txBody>
                  <a:tcPr marL="9525" marR="9525" marT="9525" marB="0" anchor="b"/>
                </a:tc>
              </a:tr>
              <a:tr h="411480">
                <a:tc>
                  <a:txBody>
                    <a:bodyPr/>
                    <a:lstStyle/>
                    <a:p>
                      <a:pPr algn="l" fontAlgn="t"/>
                      <a:r>
                        <a:rPr lang="en-US" sz="1400" b="0" i="0" u="none" strike="noStrike" dirty="0">
                          <a:solidFill>
                            <a:srgbClr val="000000"/>
                          </a:solidFill>
                          <a:effectLst/>
                          <a:latin typeface="Arial"/>
                        </a:rPr>
                        <a:t>Mean</a:t>
                      </a:r>
                    </a:p>
                  </a:txBody>
                  <a:tcPr marL="9525" marR="9525" marT="9525" marB="0"/>
                </a:tc>
                <a:tc>
                  <a:txBody>
                    <a:bodyPr/>
                    <a:lstStyle/>
                    <a:p>
                      <a:pPr algn="r" fontAlgn="t"/>
                      <a:r>
                        <a:rPr lang="en-US" sz="1400" b="0" i="0" u="none" strike="noStrike">
                          <a:solidFill>
                            <a:srgbClr val="000000"/>
                          </a:solidFill>
                          <a:effectLst/>
                          <a:latin typeface="Arial"/>
                        </a:rPr>
                        <a:t>3.1198</a:t>
                      </a:r>
                    </a:p>
                  </a:txBody>
                  <a:tcPr marL="9525" marR="9525" marT="9525" marB="0"/>
                </a:tc>
                <a:tc>
                  <a:txBody>
                    <a:bodyPr/>
                    <a:lstStyle/>
                    <a:p>
                      <a:pPr algn="r" fontAlgn="t"/>
                      <a:r>
                        <a:rPr lang="en-US" sz="1400" b="0" i="0" u="none" strike="noStrike">
                          <a:solidFill>
                            <a:srgbClr val="000000"/>
                          </a:solidFill>
                          <a:effectLst/>
                          <a:latin typeface="Arial"/>
                        </a:rPr>
                        <a:t>2.9479</a:t>
                      </a:r>
                    </a:p>
                  </a:txBody>
                  <a:tcPr marL="9525" marR="9525" marT="9525" marB="0"/>
                </a:tc>
                <a:tc>
                  <a:txBody>
                    <a:bodyPr/>
                    <a:lstStyle/>
                    <a:p>
                      <a:pPr algn="r" fontAlgn="t"/>
                      <a:r>
                        <a:rPr lang="en-US" sz="1400" b="0" i="0" u="none" strike="noStrike">
                          <a:solidFill>
                            <a:srgbClr val="000000"/>
                          </a:solidFill>
                          <a:effectLst/>
                          <a:latin typeface="Arial"/>
                        </a:rPr>
                        <a:t>2.9635</a:t>
                      </a:r>
                    </a:p>
                  </a:txBody>
                  <a:tcPr marL="9525" marR="9525" marT="9525" marB="0"/>
                </a:tc>
                <a:tc>
                  <a:txBody>
                    <a:bodyPr/>
                    <a:lstStyle/>
                    <a:p>
                      <a:pPr algn="r" fontAlgn="t"/>
                      <a:r>
                        <a:rPr lang="en-US" sz="1400" b="0" i="0" u="none" strike="noStrike">
                          <a:solidFill>
                            <a:srgbClr val="000000"/>
                          </a:solidFill>
                          <a:effectLst/>
                          <a:latin typeface="Arial"/>
                        </a:rPr>
                        <a:t>2.1563</a:t>
                      </a:r>
                    </a:p>
                  </a:txBody>
                  <a:tcPr marL="9525" marR="9525" marT="9525" marB="0"/>
                </a:tc>
                <a:tc>
                  <a:txBody>
                    <a:bodyPr/>
                    <a:lstStyle/>
                    <a:p>
                      <a:pPr algn="r" fontAlgn="t"/>
                      <a:r>
                        <a:rPr lang="en-US" sz="1400" b="0" i="0" u="none" strike="noStrike">
                          <a:solidFill>
                            <a:srgbClr val="000000"/>
                          </a:solidFill>
                          <a:effectLst/>
                          <a:latin typeface="Arial"/>
                        </a:rPr>
                        <a:t>2.5313</a:t>
                      </a:r>
                    </a:p>
                  </a:txBody>
                  <a:tcPr marL="9525" marR="9525" marT="9525" marB="0"/>
                </a:tc>
                <a:tc>
                  <a:txBody>
                    <a:bodyPr/>
                    <a:lstStyle/>
                    <a:p>
                      <a:pPr algn="r" fontAlgn="t"/>
                      <a:r>
                        <a:rPr lang="en-US" sz="1400" b="0" i="0" u="none" strike="noStrike">
                          <a:solidFill>
                            <a:srgbClr val="000000"/>
                          </a:solidFill>
                          <a:effectLst/>
                          <a:latin typeface="Arial"/>
                        </a:rPr>
                        <a:t>2.6771</a:t>
                      </a:r>
                    </a:p>
                  </a:txBody>
                  <a:tcPr marL="9525" marR="9525" marT="9525" marB="0"/>
                </a:tc>
              </a:tr>
              <a:tr h="411480">
                <a:tc>
                  <a:txBody>
                    <a:bodyPr/>
                    <a:lstStyle/>
                    <a:p>
                      <a:pPr algn="l" fontAlgn="t"/>
                      <a:r>
                        <a:rPr lang="en-US" sz="1400" b="0" i="0" u="none" strike="noStrike" dirty="0">
                          <a:solidFill>
                            <a:srgbClr val="000000"/>
                          </a:solidFill>
                          <a:effectLst/>
                          <a:latin typeface="Arial"/>
                        </a:rPr>
                        <a:t>N</a:t>
                      </a:r>
                    </a:p>
                  </a:txBody>
                  <a:tcPr marL="9525" marR="9525" marT="9525" marB="0"/>
                </a:tc>
                <a:tc>
                  <a:txBody>
                    <a:bodyPr/>
                    <a:lstStyle/>
                    <a:p>
                      <a:pPr algn="r" fontAlgn="t"/>
                      <a:r>
                        <a:rPr lang="en-US" sz="1400" b="0" i="0" u="none" strike="noStrike" dirty="0">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r>
              <a:tr h="484052">
                <a:tc>
                  <a:txBody>
                    <a:bodyPr/>
                    <a:lstStyle/>
                    <a:p>
                      <a:pPr algn="l" fontAlgn="t"/>
                      <a:r>
                        <a:rPr lang="en-US" sz="1400" b="0" i="0" u="none" strike="noStrike">
                          <a:solidFill>
                            <a:srgbClr val="000000"/>
                          </a:solidFill>
                          <a:effectLst/>
                          <a:latin typeface="Arial"/>
                        </a:rPr>
                        <a:t>Std. Deviation</a:t>
                      </a:r>
                    </a:p>
                  </a:txBody>
                  <a:tcPr marL="9525" marR="9525" marT="9525" marB="0"/>
                </a:tc>
                <a:tc>
                  <a:txBody>
                    <a:bodyPr/>
                    <a:lstStyle/>
                    <a:p>
                      <a:pPr algn="r" fontAlgn="t"/>
                      <a:r>
                        <a:rPr lang="en-US" sz="1400" b="0" i="0" u="none" strike="noStrike" dirty="0">
                          <a:solidFill>
                            <a:srgbClr val="000000"/>
                          </a:solidFill>
                          <a:effectLst/>
                          <a:latin typeface="Arial"/>
                        </a:rPr>
                        <a:t>.60799</a:t>
                      </a:r>
                    </a:p>
                  </a:txBody>
                  <a:tcPr marL="9525" marR="9525" marT="9525" marB="0"/>
                </a:tc>
                <a:tc>
                  <a:txBody>
                    <a:bodyPr/>
                    <a:lstStyle/>
                    <a:p>
                      <a:pPr algn="r" fontAlgn="t"/>
                      <a:r>
                        <a:rPr lang="en-US" sz="1400" b="0" i="0" u="none" strike="noStrike">
                          <a:solidFill>
                            <a:srgbClr val="000000"/>
                          </a:solidFill>
                          <a:effectLst/>
                          <a:latin typeface="Arial"/>
                        </a:rPr>
                        <a:t>.77177</a:t>
                      </a:r>
                    </a:p>
                  </a:txBody>
                  <a:tcPr marL="9525" marR="9525" marT="9525" marB="0"/>
                </a:tc>
                <a:tc>
                  <a:txBody>
                    <a:bodyPr/>
                    <a:lstStyle/>
                    <a:p>
                      <a:pPr algn="r" fontAlgn="t"/>
                      <a:r>
                        <a:rPr lang="en-US" sz="1400" b="0" i="0" u="none" strike="noStrike">
                          <a:solidFill>
                            <a:srgbClr val="000000"/>
                          </a:solidFill>
                          <a:effectLst/>
                          <a:latin typeface="Arial"/>
                        </a:rPr>
                        <a:t>.75087</a:t>
                      </a:r>
                    </a:p>
                  </a:txBody>
                  <a:tcPr marL="9525" marR="9525" marT="9525" marB="0"/>
                </a:tc>
                <a:tc>
                  <a:txBody>
                    <a:bodyPr/>
                    <a:lstStyle/>
                    <a:p>
                      <a:pPr algn="r" fontAlgn="t"/>
                      <a:r>
                        <a:rPr lang="en-US" sz="1400" b="0" i="0" u="none" strike="noStrike">
                          <a:solidFill>
                            <a:srgbClr val="000000"/>
                          </a:solidFill>
                          <a:effectLst/>
                          <a:latin typeface="Arial"/>
                        </a:rPr>
                        <a:t>.79330</a:t>
                      </a:r>
                    </a:p>
                  </a:txBody>
                  <a:tcPr marL="9525" marR="9525" marT="9525" marB="0"/>
                </a:tc>
                <a:tc>
                  <a:txBody>
                    <a:bodyPr/>
                    <a:lstStyle/>
                    <a:p>
                      <a:pPr algn="r" fontAlgn="t"/>
                      <a:r>
                        <a:rPr lang="en-US" sz="1400" b="0" i="0" u="none" strike="noStrike">
                          <a:solidFill>
                            <a:srgbClr val="000000"/>
                          </a:solidFill>
                          <a:effectLst/>
                          <a:latin typeface="Arial"/>
                        </a:rPr>
                        <a:t>.73410</a:t>
                      </a:r>
                    </a:p>
                  </a:txBody>
                  <a:tcPr marL="9525" marR="9525" marT="9525" marB="0"/>
                </a:tc>
                <a:tc>
                  <a:txBody>
                    <a:bodyPr/>
                    <a:lstStyle/>
                    <a:p>
                      <a:pPr algn="r" fontAlgn="t"/>
                      <a:r>
                        <a:rPr lang="en-US" sz="1400" b="0" i="0" u="none" strike="noStrike" dirty="0">
                          <a:solidFill>
                            <a:srgbClr val="000000"/>
                          </a:solidFill>
                          <a:effectLst/>
                          <a:latin typeface="Arial"/>
                        </a:rPr>
                        <a:t>.88269</a:t>
                      </a:r>
                    </a:p>
                  </a:txBody>
                  <a:tcPr marL="9525" marR="9525" marT="9525" marB="0"/>
                </a:tc>
              </a:tr>
              <a:tr h="411480">
                <a:tc>
                  <a:txBody>
                    <a:bodyPr/>
                    <a:lstStyle/>
                    <a:p>
                      <a:pPr algn="l" fontAlgn="t"/>
                      <a:r>
                        <a:rPr lang="en-US" sz="1400" b="0" i="0" u="none" strike="noStrike" dirty="0">
                          <a:solidFill>
                            <a:srgbClr val="000000"/>
                          </a:solidFill>
                          <a:effectLst/>
                          <a:latin typeface="Arial"/>
                        </a:rPr>
                        <a:t>Median</a:t>
                      </a:r>
                    </a:p>
                  </a:txBody>
                  <a:tcPr marL="9525" marR="9525" marT="9525" marB="0"/>
                </a:tc>
                <a:tc>
                  <a:txBody>
                    <a:bodyPr/>
                    <a:lstStyle/>
                    <a:p>
                      <a:pPr algn="r" fontAlgn="t"/>
                      <a:r>
                        <a:rPr lang="en-US" sz="1400" b="0" i="0" u="none" strike="noStrike" dirty="0">
                          <a:solidFill>
                            <a:srgbClr val="000000"/>
                          </a:solidFill>
                          <a:effectLst/>
                          <a:latin typeface="Arial"/>
                        </a:rPr>
                        <a:t>3.0000</a:t>
                      </a:r>
                    </a:p>
                  </a:txBody>
                  <a:tcPr marL="9525" marR="9525" marT="9525" marB="0"/>
                </a:tc>
                <a:tc>
                  <a:txBody>
                    <a:bodyPr/>
                    <a:lstStyle/>
                    <a:p>
                      <a:pPr algn="r" fontAlgn="t"/>
                      <a:r>
                        <a:rPr lang="en-US" sz="1400" b="0" i="0" u="none" strike="noStrike" dirty="0">
                          <a:solidFill>
                            <a:srgbClr val="000000"/>
                          </a:solidFill>
                          <a:effectLst/>
                          <a:latin typeface="Arial"/>
                        </a:rPr>
                        <a:t>2.7500</a:t>
                      </a:r>
                    </a:p>
                  </a:txBody>
                  <a:tcPr marL="9525" marR="9525" marT="9525" marB="0"/>
                </a:tc>
                <a:tc>
                  <a:txBody>
                    <a:bodyPr/>
                    <a:lstStyle/>
                    <a:p>
                      <a:pPr algn="r" fontAlgn="t"/>
                      <a:r>
                        <a:rPr lang="en-US" sz="1400" b="0" i="0" u="none" strike="noStrike" dirty="0">
                          <a:solidFill>
                            <a:srgbClr val="000000"/>
                          </a:solidFill>
                          <a:effectLst/>
                          <a:latin typeface="Arial"/>
                        </a:rPr>
                        <a:t>3.0000</a:t>
                      </a:r>
                    </a:p>
                  </a:txBody>
                  <a:tcPr marL="9525" marR="9525" marT="9525" marB="0"/>
                </a:tc>
                <a:tc>
                  <a:txBody>
                    <a:bodyPr/>
                    <a:lstStyle/>
                    <a:p>
                      <a:pPr algn="r" fontAlgn="t"/>
                      <a:r>
                        <a:rPr lang="en-US" sz="1400" b="0" i="0" u="none" strike="noStrike">
                          <a:solidFill>
                            <a:srgbClr val="000000"/>
                          </a:solidFill>
                          <a:effectLst/>
                          <a:latin typeface="Arial"/>
                        </a:rPr>
                        <a:t>2.2500</a:t>
                      </a:r>
                    </a:p>
                  </a:txBody>
                  <a:tcPr marL="9525" marR="9525" marT="9525" marB="0"/>
                </a:tc>
                <a:tc>
                  <a:txBody>
                    <a:bodyPr/>
                    <a:lstStyle/>
                    <a:p>
                      <a:pPr algn="r" fontAlgn="t"/>
                      <a:r>
                        <a:rPr lang="en-US" sz="1400" b="0" i="0" u="none" strike="noStrike">
                          <a:solidFill>
                            <a:srgbClr val="000000"/>
                          </a:solidFill>
                          <a:effectLst/>
                          <a:latin typeface="Arial"/>
                        </a:rPr>
                        <a:t>2.6250</a:t>
                      </a:r>
                    </a:p>
                  </a:txBody>
                  <a:tcPr marL="9525" marR="9525" marT="9525" marB="0"/>
                </a:tc>
                <a:tc>
                  <a:txBody>
                    <a:bodyPr/>
                    <a:lstStyle/>
                    <a:p>
                      <a:pPr algn="r" fontAlgn="t"/>
                      <a:r>
                        <a:rPr lang="en-US" sz="1400" b="0" i="0" u="none" strike="noStrike" dirty="0">
                          <a:solidFill>
                            <a:srgbClr val="000000"/>
                          </a:solidFill>
                          <a:effectLst/>
                          <a:latin typeface="Arial"/>
                        </a:rPr>
                        <a:t>3.0000</a:t>
                      </a:r>
                    </a:p>
                  </a:txBody>
                  <a:tcPr marL="9525" marR="9525" marT="9525" marB="0"/>
                </a:tc>
              </a:tr>
            </a:tbl>
          </a:graphicData>
        </a:graphic>
      </p:graphicFrame>
      <p:sp>
        <p:nvSpPr>
          <p:cNvPr id="7" name="Oval 6"/>
          <p:cNvSpPr/>
          <p:nvPr/>
        </p:nvSpPr>
        <p:spPr>
          <a:xfrm>
            <a:off x="5569527" y="3431969"/>
            <a:ext cx="866899" cy="38001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6588826" y="3431969"/>
            <a:ext cx="866899" cy="38001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5569527" y="4688774"/>
            <a:ext cx="866899" cy="38001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6588826" y="4688774"/>
            <a:ext cx="866899" cy="38001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45221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childTnLst>
                                </p:cTn>
                              </p:par>
                              <p:par>
                                <p:cTn id="13" presetID="45"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anim calcmode="lin" valueType="num">
                                      <p:cBhvr>
                                        <p:cTn id="16" dur="2000" fill="hold"/>
                                        <p:tgtEl>
                                          <p:spTgt spid="7"/>
                                        </p:tgtEl>
                                        <p:attrNameLst>
                                          <p:attrName>ppt_w</p:attrName>
                                        </p:attrNameLst>
                                      </p:cBhvr>
                                      <p:tavLst>
                                        <p:tav tm="0" fmla="#ppt_w*sin(2.5*pi*$)">
                                          <p:val>
                                            <p:fltVal val="0"/>
                                          </p:val>
                                        </p:tav>
                                        <p:tav tm="100000">
                                          <p:val>
                                            <p:fltVal val="1"/>
                                          </p:val>
                                        </p:tav>
                                      </p:tavLst>
                                    </p:anim>
                                    <p:anim calcmode="lin" valueType="num">
                                      <p:cBhvr>
                                        <p:cTn id="17" dur="2000" fill="hold"/>
                                        <p:tgtEl>
                                          <p:spTgt spid="7"/>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anim calcmode="lin" valueType="num">
                                      <p:cBhvr>
                                        <p:cTn id="21" dur="2000" fill="hold"/>
                                        <p:tgtEl>
                                          <p:spTgt spid="8"/>
                                        </p:tgtEl>
                                        <p:attrNameLst>
                                          <p:attrName>ppt_w</p:attrName>
                                        </p:attrNameLst>
                                      </p:cBhvr>
                                      <p:tavLst>
                                        <p:tav tm="0" fmla="#ppt_w*sin(2.5*pi*$)">
                                          <p:val>
                                            <p:fltVal val="0"/>
                                          </p:val>
                                        </p:tav>
                                        <p:tav tm="100000">
                                          <p:val>
                                            <p:fltVal val="1"/>
                                          </p:val>
                                        </p:tav>
                                      </p:tavLst>
                                    </p:anim>
                                    <p:anim calcmode="lin" valueType="num">
                                      <p:cBhvr>
                                        <p:cTn id="22" dur="2000" fill="hold"/>
                                        <p:tgtEl>
                                          <p:spTgt spid="8"/>
                                        </p:tgtEl>
                                        <p:attrNameLst>
                                          <p:attrName>ppt_h</p:attrName>
                                        </p:attrNameLst>
                                      </p:cBhvr>
                                      <p:tavLst>
                                        <p:tav tm="0">
                                          <p:val>
                                            <p:strVal val="#ppt_h"/>
                                          </p:val>
                                        </p:tav>
                                        <p:tav tm="100000">
                                          <p:val>
                                            <p:strVal val="#ppt_h"/>
                                          </p:val>
                                        </p:tav>
                                      </p:tavLst>
                                    </p:anim>
                                  </p:childTnLst>
                                </p:cTn>
                              </p:par>
                              <p:par>
                                <p:cTn id="23" presetID="45"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000"/>
                                        <p:tgtEl>
                                          <p:spTgt spid="9"/>
                                        </p:tgtEl>
                                      </p:cBhvr>
                                    </p:animEffect>
                                    <p:anim calcmode="lin" valueType="num">
                                      <p:cBhvr>
                                        <p:cTn id="26" dur="2000" fill="hold"/>
                                        <p:tgtEl>
                                          <p:spTgt spid="9"/>
                                        </p:tgtEl>
                                        <p:attrNameLst>
                                          <p:attrName>ppt_w</p:attrName>
                                        </p:attrNameLst>
                                      </p:cBhvr>
                                      <p:tavLst>
                                        <p:tav tm="0" fmla="#ppt_w*sin(2.5*pi*$)">
                                          <p:val>
                                            <p:fltVal val="0"/>
                                          </p:val>
                                        </p:tav>
                                        <p:tav tm="100000">
                                          <p:val>
                                            <p:fltVal val="1"/>
                                          </p:val>
                                        </p:tav>
                                      </p:tavLst>
                                    </p:anim>
                                    <p:anim calcmode="lin" valueType="num">
                                      <p:cBhvr>
                                        <p:cTn id="27" dur="2000" fill="hold"/>
                                        <p:tgtEl>
                                          <p:spTgt spid="9"/>
                                        </p:tgtEl>
                                        <p:attrNameLst>
                                          <p:attrName>ppt_h</p:attrName>
                                        </p:attrNameLst>
                                      </p:cBhvr>
                                      <p:tavLst>
                                        <p:tav tm="0">
                                          <p:val>
                                            <p:strVal val="#ppt_h"/>
                                          </p:val>
                                        </p:tav>
                                        <p:tav tm="100000">
                                          <p:val>
                                            <p:strVal val="#ppt_h"/>
                                          </p:val>
                                        </p:tav>
                                      </p:tavLst>
                                    </p:anim>
                                  </p:childTnLst>
                                </p:cTn>
                              </p:par>
                              <p:par>
                                <p:cTn id="28" presetID="45"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2000"/>
                                        <p:tgtEl>
                                          <p:spTgt spid="10"/>
                                        </p:tgtEl>
                                      </p:cBhvr>
                                    </p:animEffect>
                                    <p:anim calcmode="lin" valueType="num">
                                      <p:cBhvr>
                                        <p:cTn id="31" dur="2000" fill="hold"/>
                                        <p:tgtEl>
                                          <p:spTgt spid="10"/>
                                        </p:tgtEl>
                                        <p:attrNameLst>
                                          <p:attrName>ppt_w</p:attrName>
                                        </p:attrNameLst>
                                      </p:cBhvr>
                                      <p:tavLst>
                                        <p:tav tm="0" fmla="#ppt_w*sin(2.5*pi*$)">
                                          <p:val>
                                            <p:fltVal val="0"/>
                                          </p:val>
                                        </p:tav>
                                        <p:tav tm="100000">
                                          <p:val>
                                            <p:fltVal val="1"/>
                                          </p:val>
                                        </p:tav>
                                      </p:tavLst>
                                    </p:anim>
                                    <p:anim calcmode="lin" valueType="num">
                                      <p:cBhvr>
                                        <p:cTn id="32" dur="20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7" grpId="0" animBg="1"/>
      <p:bldP spid="8" grpId="0" animBg="1"/>
      <p:bldP spid="9" grpId="0" animBg="1"/>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Findings – Phase </a:t>
            </a:r>
            <a:r>
              <a:rPr lang="en-US" dirty="0" smtClean="0"/>
              <a:t>Two</a:t>
            </a:r>
            <a:endParaRPr lang="en-US" dirty="0"/>
          </a:p>
        </p:txBody>
      </p:sp>
      <p:sp>
        <p:nvSpPr>
          <p:cNvPr id="2" name="Content Placeholder 1"/>
          <p:cNvSpPr>
            <a:spLocks noGrp="1"/>
          </p:cNvSpPr>
          <p:nvPr>
            <p:ph idx="1"/>
          </p:nvPr>
        </p:nvSpPr>
        <p:spPr>
          <a:xfrm>
            <a:off x="872067" y="2432287"/>
            <a:ext cx="7408333" cy="3450696"/>
          </a:xfrm>
        </p:spPr>
        <p:txBody>
          <a:bodyPr>
            <a:normAutofit fontScale="85000" lnSpcReduction="20000"/>
          </a:bodyPr>
          <a:lstStyle/>
          <a:p>
            <a:r>
              <a:rPr lang="en-US" b="1" dirty="0"/>
              <a:t>Knowledge of leadership and change functions</a:t>
            </a:r>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lvl="1"/>
            <a:r>
              <a:rPr lang="en-US" dirty="0" smtClean="0"/>
              <a:t>All items in the area of leadership had consistent responses from students, with an overall mean of 3.11.  There is no specific area of focus for this group.</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970852317"/>
              </p:ext>
            </p:extLst>
          </p:nvPr>
        </p:nvGraphicFramePr>
        <p:xfrm>
          <a:off x="1333995" y="2928923"/>
          <a:ext cx="6096000" cy="1919604"/>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pPr algn="ctr" fontAlgn="ctr"/>
                      <a:r>
                        <a:rPr lang="en-US" sz="1400" b="0" i="0" u="none" strike="noStrike" dirty="0">
                          <a:solidFill>
                            <a:srgbClr val="000000"/>
                          </a:solidFill>
                          <a:effectLst/>
                          <a:latin typeface="Arial"/>
                        </a:rPr>
                        <a:t> </a:t>
                      </a:r>
                    </a:p>
                  </a:txBody>
                  <a:tcPr marL="9525" marR="9525" marT="9525" marB="0" anchor="ctr"/>
                </a:tc>
                <a:tc>
                  <a:txBody>
                    <a:bodyPr/>
                    <a:lstStyle/>
                    <a:p>
                      <a:pPr algn="ctr" fontAlgn="b"/>
                      <a:r>
                        <a:rPr lang="en-US" sz="1400" b="0" i="0" u="none" strike="noStrike" dirty="0" smtClean="0">
                          <a:solidFill>
                            <a:srgbClr val="000000"/>
                          </a:solidFill>
                          <a:effectLst/>
                          <a:latin typeface="Arial"/>
                        </a:rPr>
                        <a:t>Q1</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Q2</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Q3</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Q4</a:t>
                      </a:r>
                    </a:p>
                    <a:p>
                      <a:pPr algn="ctr" fontAlgn="b"/>
                      <a:endParaRPr lang="en-US" sz="1400" b="0" i="0" u="none" strike="noStrike" dirty="0">
                        <a:solidFill>
                          <a:srgbClr val="000000"/>
                        </a:solidFill>
                        <a:effectLst/>
                        <a:latin typeface="Arial"/>
                      </a:endParaRPr>
                    </a:p>
                  </a:txBody>
                  <a:tcPr marL="9525" marR="9525" marT="9525" marB="0" anchor="b"/>
                </a:tc>
              </a:tr>
              <a:tr h="370840">
                <a:tc>
                  <a:txBody>
                    <a:bodyPr/>
                    <a:lstStyle/>
                    <a:p>
                      <a:pPr algn="l" fontAlgn="t"/>
                      <a:r>
                        <a:rPr lang="en-US" sz="1400" b="0" i="0" u="none" strike="noStrike" dirty="0">
                          <a:solidFill>
                            <a:srgbClr val="000000"/>
                          </a:solidFill>
                          <a:effectLst/>
                          <a:latin typeface="Arial"/>
                        </a:rPr>
                        <a:t>Mean</a:t>
                      </a:r>
                    </a:p>
                  </a:txBody>
                  <a:tcPr marL="9525" marR="9525" marT="9525" marB="0"/>
                </a:tc>
                <a:tc>
                  <a:txBody>
                    <a:bodyPr/>
                    <a:lstStyle/>
                    <a:p>
                      <a:pPr algn="r" fontAlgn="t"/>
                      <a:r>
                        <a:rPr lang="en-US" sz="1400" b="0" i="0" u="none" strike="noStrike" dirty="0">
                          <a:solidFill>
                            <a:srgbClr val="000000"/>
                          </a:solidFill>
                          <a:effectLst/>
                          <a:latin typeface="Arial"/>
                        </a:rPr>
                        <a:t>3.17</a:t>
                      </a:r>
                    </a:p>
                  </a:txBody>
                  <a:tcPr marL="9525" marR="9525" marT="9525" marB="0"/>
                </a:tc>
                <a:tc>
                  <a:txBody>
                    <a:bodyPr/>
                    <a:lstStyle/>
                    <a:p>
                      <a:pPr algn="r" fontAlgn="t"/>
                      <a:r>
                        <a:rPr lang="en-US" sz="1400" b="0" i="0" u="none" strike="noStrike">
                          <a:solidFill>
                            <a:srgbClr val="000000"/>
                          </a:solidFill>
                          <a:effectLst/>
                          <a:latin typeface="Arial"/>
                        </a:rPr>
                        <a:t>3.08</a:t>
                      </a:r>
                    </a:p>
                  </a:txBody>
                  <a:tcPr marL="9525" marR="9525" marT="9525" marB="0"/>
                </a:tc>
                <a:tc>
                  <a:txBody>
                    <a:bodyPr/>
                    <a:lstStyle/>
                    <a:p>
                      <a:pPr algn="r" fontAlgn="t"/>
                      <a:r>
                        <a:rPr lang="en-US" sz="1400" b="0" i="0" u="none" strike="noStrike">
                          <a:solidFill>
                            <a:srgbClr val="000000"/>
                          </a:solidFill>
                          <a:effectLst/>
                          <a:latin typeface="Arial"/>
                        </a:rPr>
                        <a:t>2.98</a:t>
                      </a:r>
                    </a:p>
                  </a:txBody>
                  <a:tcPr marL="9525" marR="9525" marT="9525" marB="0"/>
                </a:tc>
                <a:tc>
                  <a:txBody>
                    <a:bodyPr/>
                    <a:lstStyle/>
                    <a:p>
                      <a:pPr algn="r" fontAlgn="t"/>
                      <a:r>
                        <a:rPr lang="en-US" sz="1400" b="0" i="0" u="none" strike="noStrike">
                          <a:solidFill>
                            <a:srgbClr val="000000"/>
                          </a:solidFill>
                          <a:effectLst/>
                          <a:latin typeface="Arial"/>
                        </a:rPr>
                        <a:t>3.25</a:t>
                      </a:r>
                    </a:p>
                  </a:txBody>
                  <a:tcPr marL="9525" marR="9525" marT="9525" marB="0"/>
                </a:tc>
              </a:tr>
              <a:tr h="370840">
                <a:tc>
                  <a:txBody>
                    <a:bodyPr/>
                    <a:lstStyle/>
                    <a:p>
                      <a:pPr algn="l" fontAlgn="t"/>
                      <a:r>
                        <a:rPr lang="en-US" sz="1400" b="0" i="0" u="none" strike="noStrike">
                          <a:solidFill>
                            <a:srgbClr val="000000"/>
                          </a:solidFill>
                          <a:effectLst/>
                          <a:latin typeface="Arial"/>
                        </a:rPr>
                        <a:t>N</a:t>
                      </a:r>
                    </a:p>
                  </a:txBody>
                  <a:tcPr marL="9525" marR="9525" marT="9525" marB="0"/>
                </a:tc>
                <a:tc>
                  <a:txBody>
                    <a:bodyPr/>
                    <a:lstStyle/>
                    <a:p>
                      <a:pPr algn="r" fontAlgn="t"/>
                      <a:r>
                        <a:rPr lang="en-US" sz="1400" b="0" i="0" u="none" strike="noStrike" dirty="0">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r>
              <a:tr h="370840">
                <a:tc>
                  <a:txBody>
                    <a:bodyPr/>
                    <a:lstStyle/>
                    <a:p>
                      <a:pPr algn="l" fontAlgn="t"/>
                      <a:r>
                        <a:rPr lang="en-US" sz="1400" b="0" i="0" u="none" strike="noStrike">
                          <a:solidFill>
                            <a:srgbClr val="000000"/>
                          </a:solidFill>
                          <a:effectLst/>
                          <a:latin typeface="Arial"/>
                        </a:rPr>
                        <a:t>Std. Deviation</a:t>
                      </a:r>
                    </a:p>
                  </a:txBody>
                  <a:tcPr marL="9525" marR="9525" marT="9525" marB="0"/>
                </a:tc>
                <a:tc>
                  <a:txBody>
                    <a:bodyPr/>
                    <a:lstStyle/>
                    <a:p>
                      <a:pPr algn="r" fontAlgn="t"/>
                      <a:r>
                        <a:rPr lang="en-US" sz="1400" b="0" i="0" u="none" strike="noStrike" dirty="0">
                          <a:solidFill>
                            <a:srgbClr val="000000"/>
                          </a:solidFill>
                          <a:effectLst/>
                          <a:latin typeface="Arial"/>
                        </a:rPr>
                        <a:t>.883</a:t>
                      </a:r>
                    </a:p>
                  </a:txBody>
                  <a:tcPr marL="9525" marR="9525" marT="9525" marB="0"/>
                </a:tc>
                <a:tc>
                  <a:txBody>
                    <a:bodyPr/>
                    <a:lstStyle/>
                    <a:p>
                      <a:pPr algn="r" fontAlgn="t"/>
                      <a:r>
                        <a:rPr lang="en-US" sz="1400" b="0" i="0" u="none" strike="noStrike" dirty="0">
                          <a:solidFill>
                            <a:srgbClr val="000000"/>
                          </a:solidFill>
                          <a:effectLst/>
                          <a:latin typeface="Arial"/>
                        </a:rPr>
                        <a:t>.767</a:t>
                      </a:r>
                    </a:p>
                  </a:txBody>
                  <a:tcPr marL="9525" marR="9525" marT="9525" marB="0"/>
                </a:tc>
                <a:tc>
                  <a:txBody>
                    <a:bodyPr/>
                    <a:lstStyle/>
                    <a:p>
                      <a:pPr algn="r" fontAlgn="t"/>
                      <a:r>
                        <a:rPr lang="en-US" sz="1400" b="0" i="0" u="none" strike="noStrike">
                          <a:solidFill>
                            <a:srgbClr val="000000"/>
                          </a:solidFill>
                          <a:effectLst/>
                          <a:latin typeface="Arial"/>
                        </a:rPr>
                        <a:t>.887</a:t>
                      </a:r>
                    </a:p>
                  </a:txBody>
                  <a:tcPr marL="9525" marR="9525" marT="9525" marB="0"/>
                </a:tc>
                <a:tc>
                  <a:txBody>
                    <a:bodyPr/>
                    <a:lstStyle/>
                    <a:p>
                      <a:pPr algn="r" fontAlgn="t"/>
                      <a:r>
                        <a:rPr lang="en-US" sz="1400" b="0" i="0" u="none" strike="noStrike">
                          <a:solidFill>
                            <a:srgbClr val="000000"/>
                          </a:solidFill>
                          <a:effectLst/>
                          <a:latin typeface="Arial"/>
                        </a:rPr>
                        <a:t>.978</a:t>
                      </a:r>
                    </a:p>
                  </a:txBody>
                  <a:tcPr marL="9525" marR="9525" marT="9525" marB="0"/>
                </a:tc>
              </a:tr>
              <a:tr h="370840">
                <a:tc>
                  <a:txBody>
                    <a:bodyPr/>
                    <a:lstStyle/>
                    <a:p>
                      <a:pPr algn="l" fontAlgn="t"/>
                      <a:r>
                        <a:rPr lang="en-US" sz="1400" b="0" i="0" u="none" strike="noStrike">
                          <a:solidFill>
                            <a:srgbClr val="000000"/>
                          </a:solidFill>
                          <a:effectLst/>
                          <a:latin typeface="Arial"/>
                        </a:rPr>
                        <a:t>Median</a:t>
                      </a:r>
                    </a:p>
                  </a:txBody>
                  <a:tcPr marL="9525" marR="9525" marT="9525" marB="0"/>
                </a:tc>
                <a:tc>
                  <a:txBody>
                    <a:bodyPr/>
                    <a:lstStyle/>
                    <a:p>
                      <a:pPr algn="r" fontAlgn="t"/>
                      <a:r>
                        <a:rPr lang="en-US" sz="1400" b="0" i="0" u="none" strike="noStrike">
                          <a:solidFill>
                            <a:srgbClr val="000000"/>
                          </a:solidFill>
                          <a:effectLst/>
                          <a:latin typeface="Arial"/>
                        </a:rPr>
                        <a:t>3.00</a:t>
                      </a:r>
                    </a:p>
                  </a:txBody>
                  <a:tcPr marL="9525" marR="9525" marT="9525" marB="0"/>
                </a:tc>
                <a:tc>
                  <a:txBody>
                    <a:bodyPr/>
                    <a:lstStyle/>
                    <a:p>
                      <a:pPr algn="r" fontAlgn="t"/>
                      <a:r>
                        <a:rPr lang="en-US" sz="1400" b="0" i="0" u="none" strike="noStrike">
                          <a:solidFill>
                            <a:srgbClr val="000000"/>
                          </a:solidFill>
                          <a:effectLst/>
                          <a:latin typeface="Arial"/>
                        </a:rPr>
                        <a:t>3.00</a:t>
                      </a:r>
                    </a:p>
                  </a:txBody>
                  <a:tcPr marL="9525" marR="9525" marT="9525" marB="0"/>
                </a:tc>
                <a:tc>
                  <a:txBody>
                    <a:bodyPr/>
                    <a:lstStyle/>
                    <a:p>
                      <a:pPr algn="r" fontAlgn="t"/>
                      <a:r>
                        <a:rPr lang="en-US" sz="1400" b="0" i="0" u="none" strike="noStrike" dirty="0">
                          <a:solidFill>
                            <a:srgbClr val="000000"/>
                          </a:solidFill>
                          <a:effectLst/>
                          <a:latin typeface="Arial"/>
                        </a:rPr>
                        <a:t>3.00</a:t>
                      </a:r>
                    </a:p>
                  </a:txBody>
                  <a:tcPr marL="9525" marR="9525" marT="9525" marB="0"/>
                </a:tc>
                <a:tc>
                  <a:txBody>
                    <a:bodyPr/>
                    <a:lstStyle/>
                    <a:p>
                      <a:pPr algn="r" fontAlgn="t"/>
                      <a:r>
                        <a:rPr lang="en-US" sz="1400" b="0" i="0" u="none" strike="noStrike" dirty="0">
                          <a:solidFill>
                            <a:srgbClr val="000000"/>
                          </a:solidFill>
                          <a:effectLst/>
                          <a:latin typeface="Arial"/>
                        </a:rPr>
                        <a:t>3.00</a:t>
                      </a:r>
                    </a:p>
                  </a:txBody>
                  <a:tcPr marL="9525" marR="9525" marT="9525" marB="0"/>
                </a:tc>
              </a:tr>
            </a:tbl>
          </a:graphicData>
        </a:graphic>
      </p:graphicFrame>
    </p:spTree>
    <p:extLst>
      <p:ext uri="{BB962C8B-B14F-4D97-AF65-F5344CB8AC3E}">
        <p14:creationId xmlns:p14="http://schemas.microsoft.com/office/powerpoint/2010/main" val="14535105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Findings – Phase </a:t>
            </a:r>
            <a:r>
              <a:rPr lang="en-US" dirty="0" smtClean="0"/>
              <a:t>Two</a:t>
            </a:r>
            <a:endParaRPr lang="en-US" dirty="0"/>
          </a:p>
        </p:txBody>
      </p:sp>
      <p:sp>
        <p:nvSpPr>
          <p:cNvPr id="2" name="Content Placeholder 1"/>
          <p:cNvSpPr>
            <a:spLocks noGrp="1"/>
          </p:cNvSpPr>
          <p:nvPr>
            <p:ph idx="1"/>
          </p:nvPr>
        </p:nvSpPr>
        <p:spPr>
          <a:xfrm>
            <a:off x="872067" y="2432287"/>
            <a:ext cx="7408333" cy="3837884"/>
          </a:xfrm>
        </p:spPr>
        <p:txBody>
          <a:bodyPr>
            <a:normAutofit fontScale="92500" lnSpcReduction="20000"/>
          </a:bodyPr>
          <a:lstStyle/>
          <a:p>
            <a:r>
              <a:rPr lang="en-US" b="1" dirty="0"/>
              <a:t>Knowledge of curriculum and instructional supervision</a:t>
            </a:r>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lvl="1"/>
            <a:r>
              <a:rPr lang="en-US" dirty="0" smtClean="0"/>
              <a:t>Item 8 </a:t>
            </a:r>
            <a:r>
              <a:rPr lang="en-US" dirty="0"/>
              <a:t>was an outlier in the area of </a:t>
            </a:r>
            <a:r>
              <a:rPr lang="en-US" dirty="0" smtClean="0"/>
              <a:t>Curriculum and Instruction</a:t>
            </a:r>
            <a:endParaRPr lang="en-US" dirty="0"/>
          </a:p>
          <a:p>
            <a:pPr lvl="2"/>
            <a:r>
              <a:rPr lang="en-US" dirty="0"/>
              <a:t>With a mean of </a:t>
            </a:r>
            <a:r>
              <a:rPr lang="en-US" dirty="0" smtClean="0"/>
              <a:t>2.66, </a:t>
            </a:r>
            <a:r>
              <a:rPr lang="en-US" dirty="0"/>
              <a:t>students indicated a lower level of knowledge with </a:t>
            </a:r>
            <a:r>
              <a:rPr lang="en-US" dirty="0" smtClean="0"/>
              <a:t>the </a:t>
            </a:r>
            <a:r>
              <a:rPr lang="en-US" dirty="0"/>
              <a:t>process of how to develop a master schedule in a school.</a:t>
            </a:r>
          </a:p>
        </p:txBody>
      </p:sp>
      <p:graphicFrame>
        <p:nvGraphicFramePr>
          <p:cNvPr id="6" name="Table 5"/>
          <p:cNvGraphicFramePr>
            <a:graphicFrameLocks noGrp="1"/>
          </p:cNvGraphicFramePr>
          <p:nvPr>
            <p:extLst>
              <p:ext uri="{D42A27DB-BD31-4B8C-83A1-F6EECF244321}">
                <p14:modId xmlns:p14="http://schemas.microsoft.com/office/powerpoint/2010/main" val="2360451069"/>
              </p:ext>
            </p:extLst>
          </p:nvPr>
        </p:nvGraphicFramePr>
        <p:xfrm>
          <a:off x="1333995" y="2905173"/>
          <a:ext cx="6096000" cy="1919604"/>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pPr algn="ctr" fontAlgn="ctr"/>
                      <a:r>
                        <a:rPr lang="en-US" sz="1400" b="0" i="0" u="none" strike="noStrike" dirty="0">
                          <a:solidFill>
                            <a:srgbClr val="000000"/>
                          </a:solidFill>
                          <a:effectLst/>
                          <a:latin typeface="Arial"/>
                        </a:rPr>
                        <a:t> </a:t>
                      </a:r>
                    </a:p>
                  </a:txBody>
                  <a:tcPr marL="9525" marR="9525" marT="9525" marB="0" anchor="ctr"/>
                </a:tc>
                <a:tc>
                  <a:txBody>
                    <a:bodyPr/>
                    <a:lstStyle/>
                    <a:p>
                      <a:pPr algn="ctr" fontAlgn="b"/>
                      <a:r>
                        <a:rPr lang="en-US" sz="1400" b="0" i="0" u="none" strike="noStrike" dirty="0" smtClean="0">
                          <a:solidFill>
                            <a:srgbClr val="000000"/>
                          </a:solidFill>
                          <a:effectLst/>
                          <a:latin typeface="Arial"/>
                        </a:rPr>
                        <a:t>Q5</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Q6</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Q7</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Q8</a:t>
                      </a:r>
                    </a:p>
                    <a:p>
                      <a:pPr algn="ctr" fontAlgn="b"/>
                      <a:endParaRPr lang="en-US" sz="1400" b="0" i="0" u="none" strike="noStrike" dirty="0">
                        <a:solidFill>
                          <a:srgbClr val="000000"/>
                        </a:solidFill>
                        <a:effectLst/>
                        <a:latin typeface="Arial"/>
                      </a:endParaRPr>
                    </a:p>
                  </a:txBody>
                  <a:tcPr marL="9525" marR="9525" marT="9525" marB="0" anchor="b"/>
                </a:tc>
              </a:tr>
              <a:tr h="370840">
                <a:tc>
                  <a:txBody>
                    <a:bodyPr/>
                    <a:lstStyle/>
                    <a:p>
                      <a:pPr algn="l" fontAlgn="t"/>
                      <a:r>
                        <a:rPr lang="en-US" sz="1400" b="0" i="0" u="none" strike="noStrike" dirty="0">
                          <a:solidFill>
                            <a:srgbClr val="000000"/>
                          </a:solidFill>
                          <a:effectLst/>
                          <a:latin typeface="Arial"/>
                        </a:rPr>
                        <a:t>Mean</a:t>
                      </a:r>
                    </a:p>
                  </a:txBody>
                  <a:tcPr marL="9525" marR="9525" marT="9525" marB="0"/>
                </a:tc>
                <a:tc>
                  <a:txBody>
                    <a:bodyPr/>
                    <a:lstStyle/>
                    <a:p>
                      <a:pPr algn="r" fontAlgn="t"/>
                      <a:r>
                        <a:rPr lang="en-US" sz="1400" b="0" i="0" u="none" strike="noStrike">
                          <a:solidFill>
                            <a:srgbClr val="000000"/>
                          </a:solidFill>
                          <a:effectLst/>
                          <a:latin typeface="Arial"/>
                        </a:rPr>
                        <a:t>2.96</a:t>
                      </a:r>
                    </a:p>
                  </a:txBody>
                  <a:tcPr marL="9525" marR="9525" marT="9525" marB="0"/>
                </a:tc>
                <a:tc>
                  <a:txBody>
                    <a:bodyPr/>
                    <a:lstStyle/>
                    <a:p>
                      <a:pPr algn="r" fontAlgn="t"/>
                      <a:r>
                        <a:rPr lang="en-US" sz="1400" b="0" i="0" u="none" strike="noStrike">
                          <a:solidFill>
                            <a:srgbClr val="000000"/>
                          </a:solidFill>
                          <a:effectLst/>
                          <a:latin typeface="Arial"/>
                        </a:rPr>
                        <a:t>2.88</a:t>
                      </a:r>
                    </a:p>
                  </a:txBody>
                  <a:tcPr marL="9525" marR="9525" marT="9525" marB="0"/>
                </a:tc>
                <a:tc>
                  <a:txBody>
                    <a:bodyPr/>
                    <a:lstStyle/>
                    <a:p>
                      <a:pPr algn="r" fontAlgn="t"/>
                      <a:r>
                        <a:rPr lang="en-US" sz="1400" b="0" i="0" u="none" strike="noStrike">
                          <a:solidFill>
                            <a:srgbClr val="000000"/>
                          </a:solidFill>
                          <a:effectLst/>
                          <a:latin typeface="Arial"/>
                        </a:rPr>
                        <a:t>3.29</a:t>
                      </a:r>
                    </a:p>
                  </a:txBody>
                  <a:tcPr marL="9525" marR="9525" marT="9525" marB="0"/>
                </a:tc>
                <a:tc>
                  <a:txBody>
                    <a:bodyPr/>
                    <a:lstStyle/>
                    <a:p>
                      <a:pPr algn="r" fontAlgn="t"/>
                      <a:r>
                        <a:rPr lang="en-US" sz="1400" b="0" i="0" u="none" strike="noStrike">
                          <a:solidFill>
                            <a:srgbClr val="000000"/>
                          </a:solidFill>
                          <a:effectLst/>
                          <a:latin typeface="Arial"/>
                        </a:rPr>
                        <a:t>2.67</a:t>
                      </a:r>
                    </a:p>
                  </a:txBody>
                  <a:tcPr marL="9525" marR="9525" marT="9525" marB="0"/>
                </a:tc>
              </a:tr>
              <a:tr h="370840">
                <a:tc>
                  <a:txBody>
                    <a:bodyPr/>
                    <a:lstStyle/>
                    <a:p>
                      <a:pPr algn="l" fontAlgn="t"/>
                      <a:r>
                        <a:rPr lang="en-US" sz="1400" b="0" i="0" u="none" strike="noStrike">
                          <a:solidFill>
                            <a:srgbClr val="000000"/>
                          </a:solidFill>
                          <a:effectLst/>
                          <a:latin typeface="Arial"/>
                        </a:rPr>
                        <a:t>N</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dirty="0">
                          <a:solidFill>
                            <a:srgbClr val="000000"/>
                          </a:solidFill>
                          <a:effectLst/>
                          <a:latin typeface="Arial"/>
                        </a:rPr>
                        <a:t>48</a:t>
                      </a:r>
                    </a:p>
                  </a:txBody>
                  <a:tcPr marL="9525" marR="9525" marT="9525" marB="0"/>
                </a:tc>
              </a:tr>
              <a:tr h="370840">
                <a:tc>
                  <a:txBody>
                    <a:bodyPr/>
                    <a:lstStyle/>
                    <a:p>
                      <a:pPr algn="l" fontAlgn="t"/>
                      <a:r>
                        <a:rPr lang="en-US" sz="1400" b="0" i="0" u="none" strike="noStrike">
                          <a:solidFill>
                            <a:srgbClr val="000000"/>
                          </a:solidFill>
                          <a:effectLst/>
                          <a:latin typeface="Arial"/>
                        </a:rPr>
                        <a:t>Std. Deviation</a:t>
                      </a:r>
                    </a:p>
                  </a:txBody>
                  <a:tcPr marL="9525" marR="9525" marT="9525" marB="0"/>
                </a:tc>
                <a:tc>
                  <a:txBody>
                    <a:bodyPr/>
                    <a:lstStyle/>
                    <a:p>
                      <a:pPr algn="r" fontAlgn="t"/>
                      <a:r>
                        <a:rPr lang="en-US" sz="1400" b="0" i="0" u="none" strike="noStrike">
                          <a:solidFill>
                            <a:srgbClr val="000000"/>
                          </a:solidFill>
                          <a:effectLst/>
                          <a:latin typeface="Arial"/>
                        </a:rPr>
                        <a:t>.922</a:t>
                      </a:r>
                    </a:p>
                  </a:txBody>
                  <a:tcPr marL="9525" marR="9525" marT="9525" marB="0"/>
                </a:tc>
                <a:tc>
                  <a:txBody>
                    <a:bodyPr/>
                    <a:lstStyle/>
                    <a:p>
                      <a:pPr algn="r" fontAlgn="t"/>
                      <a:r>
                        <a:rPr lang="en-US" sz="1400" b="0" i="0" u="none" strike="noStrike">
                          <a:solidFill>
                            <a:srgbClr val="000000"/>
                          </a:solidFill>
                          <a:effectLst/>
                          <a:latin typeface="Arial"/>
                        </a:rPr>
                        <a:t>.981</a:t>
                      </a:r>
                    </a:p>
                  </a:txBody>
                  <a:tcPr marL="9525" marR="9525" marT="9525" marB="0"/>
                </a:tc>
                <a:tc>
                  <a:txBody>
                    <a:bodyPr/>
                    <a:lstStyle/>
                    <a:p>
                      <a:pPr algn="r" fontAlgn="t"/>
                      <a:r>
                        <a:rPr lang="en-US" sz="1400" b="0" i="0" u="none" strike="noStrike">
                          <a:solidFill>
                            <a:srgbClr val="000000"/>
                          </a:solidFill>
                          <a:effectLst/>
                          <a:latin typeface="Arial"/>
                        </a:rPr>
                        <a:t>.967</a:t>
                      </a:r>
                    </a:p>
                  </a:txBody>
                  <a:tcPr marL="9525" marR="9525" marT="9525" marB="0"/>
                </a:tc>
                <a:tc>
                  <a:txBody>
                    <a:bodyPr/>
                    <a:lstStyle/>
                    <a:p>
                      <a:pPr algn="r" fontAlgn="t"/>
                      <a:r>
                        <a:rPr lang="en-US" sz="1400" b="0" i="0" u="none" strike="noStrike">
                          <a:solidFill>
                            <a:srgbClr val="000000"/>
                          </a:solidFill>
                          <a:effectLst/>
                          <a:latin typeface="Arial"/>
                        </a:rPr>
                        <a:t>1.018</a:t>
                      </a:r>
                    </a:p>
                  </a:txBody>
                  <a:tcPr marL="9525" marR="9525" marT="9525" marB="0"/>
                </a:tc>
              </a:tr>
              <a:tr h="370840">
                <a:tc>
                  <a:txBody>
                    <a:bodyPr/>
                    <a:lstStyle/>
                    <a:p>
                      <a:pPr algn="l" fontAlgn="t"/>
                      <a:r>
                        <a:rPr lang="en-US" sz="1400" b="0" i="0" u="none" strike="noStrike">
                          <a:solidFill>
                            <a:srgbClr val="000000"/>
                          </a:solidFill>
                          <a:effectLst/>
                          <a:latin typeface="Arial"/>
                        </a:rPr>
                        <a:t>Median</a:t>
                      </a:r>
                    </a:p>
                  </a:txBody>
                  <a:tcPr marL="9525" marR="9525" marT="9525" marB="0"/>
                </a:tc>
                <a:tc>
                  <a:txBody>
                    <a:bodyPr/>
                    <a:lstStyle/>
                    <a:p>
                      <a:pPr algn="r" fontAlgn="t"/>
                      <a:r>
                        <a:rPr lang="en-US" sz="1400" b="0" i="0" u="none" strike="noStrike">
                          <a:solidFill>
                            <a:srgbClr val="000000"/>
                          </a:solidFill>
                          <a:effectLst/>
                          <a:latin typeface="Arial"/>
                        </a:rPr>
                        <a:t>3.00</a:t>
                      </a:r>
                    </a:p>
                  </a:txBody>
                  <a:tcPr marL="9525" marR="9525" marT="9525" marB="0"/>
                </a:tc>
                <a:tc>
                  <a:txBody>
                    <a:bodyPr/>
                    <a:lstStyle/>
                    <a:p>
                      <a:pPr algn="r" fontAlgn="t"/>
                      <a:r>
                        <a:rPr lang="en-US" sz="1400" b="0" i="0" u="none" strike="noStrike">
                          <a:solidFill>
                            <a:srgbClr val="000000"/>
                          </a:solidFill>
                          <a:effectLst/>
                          <a:latin typeface="Arial"/>
                        </a:rPr>
                        <a:t>3.00</a:t>
                      </a:r>
                    </a:p>
                  </a:txBody>
                  <a:tcPr marL="9525" marR="9525" marT="9525" marB="0"/>
                </a:tc>
                <a:tc>
                  <a:txBody>
                    <a:bodyPr/>
                    <a:lstStyle/>
                    <a:p>
                      <a:pPr algn="r" fontAlgn="t"/>
                      <a:r>
                        <a:rPr lang="en-US" sz="1400" b="0" i="0" u="none" strike="noStrike">
                          <a:solidFill>
                            <a:srgbClr val="000000"/>
                          </a:solidFill>
                          <a:effectLst/>
                          <a:latin typeface="Arial"/>
                        </a:rPr>
                        <a:t>3.00</a:t>
                      </a:r>
                    </a:p>
                  </a:txBody>
                  <a:tcPr marL="9525" marR="9525" marT="9525" marB="0"/>
                </a:tc>
                <a:tc>
                  <a:txBody>
                    <a:bodyPr/>
                    <a:lstStyle/>
                    <a:p>
                      <a:pPr algn="r" fontAlgn="t"/>
                      <a:r>
                        <a:rPr lang="en-US" sz="1400" b="0" i="0" u="none" strike="noStrike" dirty="0">
                          <a:solidFill>
                            <a:srgbClr val="000000"/>
                          </a:solidFill>
                          <a:effectLst/>
                          <a:latin typeface="Arial"/>
                        </a:rPr>
                        <a:t>3.00</a:t>
                      </a:r>
                    </a:p>
                  </a:txBody>
                  <a:tcPr marL="9525" marR="9525" marT="9525" marB="0"/>
                </a:tc>
              </a:tr>
            </a:tbl>
          </a:graphicData>
        </a:graphic>
      </p:graphicFrame>
      <p:sp>
        <p:nvSpPr>
          <p:cNvPr id="7" name="Oval 6"/>
          <p:cNvSpPr/>
          <p:nvPr/>
        </p:nvSpPr>
        <p:spPr>
          <a:xfrm>
            <a:off x="6792684" y="3253851"/>
            <a:ext cx="866899" cy="38001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23351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2000"/>
                                        <p:tgtEl>
                                          <p:spTgt spid="7"/>
                                        </p:tgtEl>
                                      </p:cBhvr>
                                    </p:animEffect>
                                    <p:anim calcmode="lin" valueType="num">
                                      <p:cBhvr>
                                        <p:cTn id="14" dur="2000" fill="hold"/>
                                        <p:tgtEl>
                                          <p:spTgt spid="7"/>
                                        </p:tgtEl>
                                        <p:attrNameLst>
                                          <p:attrName>ppt_w</p:attrName>
                                        </p:attrNameLst>
                                      </p:cBhvr>
                                      <p:tavLst>
                                        <p:tav tm="0" fmla="#ppt_w*sin(2.5*pi*$)">
                                          <p:val>
                                            <p:fltVal val="0"/>
                                          </p:val>
                                        </p:tav>
                                        <p:tav tm="100000">
                                          <p:val>
                                            <p:fltVal val="1"/>
                                          </p:val>
                                        </p:tav>
                                      </p:tavLst>
                                    </p:anim>
                                    <p:anim calcmode="lin" valueType="num">
                                      <p:cBhvr>
                                        <p:cTn id="15" dur="2000" fill="hold"/>
                                        <p:tgtEl>
                                          <p:spTgt spid="7"/>
                                        </p:tgtEl>
                                        <p:attrNameLst>
                                          <p:attrName>ppt_h</p:attrName>
                                        </p:attrNameLst>
                                      </p:cBhvr>
                                      <p:tavLst>
                                        <p:tav tm="0">
                                          <p:val>
                                            <p:strVal val="#ppt_h"/>
                                          </p:val>
                                        </p:tav>
                                        <p:tav tm="100000">
                                          <p:val>
                                            <p:strVal val="#ppt_h"/>
                                          </p:val>
                                        </p:tav>
                                      </p:tavLst>
                                    </p:anim>
                                  </p:childTnLst>
                                </p:cTn>
                              </p:par>
                              <p:par>
                                <p:cTn id="16" presetID="1" presetClass="entr" presetSubtype="0" fill="hold" grpId="0" nodeType="withEffect">
                                  <p:stCondLst>
                                    <p:cond delay="0"/>
                                  </p:stCondLst>
                                  <p:childTnLst>
                                    <p:set>
                                      <p:cBhvr>
                                        <p:cTn id="17" dur="1" fill="hold">
                                          <p:stCondLst>
                                            <p:cond delay="0"/>
                                          </p:stCondLst>
                                        </p:cTn>
                                        <p:tgtEl>
                                          <p:spTgt spid="2">
                                            <p:txEl>
                                              <p:pRg st="6" end="6"/>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Findings – Phase </a:t>
            </a:r>
            <a:r>
              <a:rPr lang="en-US" dirty="0" smtClean="0"/>
              <a:t>Two</a:t>
            </a:r>
            <a:endParaRPr lang="en-US" dirty="0"/>
          </a:p>
        </p:txBody>
      </p:sp>
      <p:sp>
        <p:nvSpPr>
          <p:cNvPr id="2" name="Content Placeholder 1"/>
          <p:cNvSpPr>
            <a:spLocks noGrp="1"/>
          </p:cNvSpPr>
          <p:nvPr>
            <p:ph idx="1"/>
          </p:nvPr>
        </p:nvSpPr>
        <p:spPr>
          <a:xfrm>
            <a:off x="872067" y="2432286"/>
            <a:ext cx="7408333" cy="4004139"/>
          </a:xfrm>
        </p:spPr>
        <p:txBody>
          <a:bodyPr>
            <a:normAutofit/>
          </a:bodyPr>
          <a:lstStyle/>
          <a:p>
            <a:r>
              <a:rPr lang="en-US" b="1" dirty="0"/>
              <a:t>Knowledge of student services</a:t>
            </a:r>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lvl="1"/>
            <a:r>
              <a:rPr lang="en-US" dirty="0"/>
              <a:t>All items in the area of </a:t>
            </a:r>
            <a:r>
              <a:rPr lang="en-US" dirty="0" smtClean="0"/>
              <a:t>student services </a:t>
            </a:r>
            <a:r>
              <a:rPr lang="en-US" dirty="0"/>
              <a:t>had consistent responses from students, with an overall mean of </a:t>
            </a:r>
            <a:r>
              <a:rPr lang="en-US" dirty="0" smtClean="0"/>
              <a:t>2.96.  </a:t>
            </a:r>
            <a:r>
              <a:rPr lang="en-US" dirty="0"/>
              <a:t>There is no specific area of focus for this group.</a:t>
            </a:r>
          </a:p>
          <a:p>
            <a:pPr marL="0" indent="0">
              <a:buNone/>
            </a:pP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880600991"/>
              </p:ext>
            </p:extLst>
          </p:nvPr>
        </p:nvGraphicFramePr>
        <p:xfrm>
          <a:off x="1333995" y="2976423"/>
          <a:ext cx="6096000" cy="1919604"/>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pPr algn="ctr" fontAlgn="ctr"/>
                      <a:r>
                        <a:rPr lang="en-US" sz="1400" b="0" i="0" u="none" strike="noStrike" dirty="0">
                          <a:solidFill>
                            <a:srgbClr val="000000"/>
                          </a:solidFill>
                          <a:effectLst/>
                          <a:latin typeface="Arial"/>
                        </a:rPr>
                        <a:t> </a:t>
                      </a:r>
                    </a:p>
                  </a:txBody>
                  <a:tcPr marL="9525" marR="9525" marT="9525" marB="0" anchor="ctr"/>
                </a:tc>
                <a:tc>
                  <a:txBody>
                    <a:bodyPr/>
                    <a:lstStyle/>
                    <a:p>
                      <a:pPr algn="ctr" fontAlgn="b"/>
                      <a:r>
                        <a:rPr lang="en-US" sz="1400" b="0" i="0" u="none" strike="noStrike" dirty="0" smtClean="0">
                          <a:solidFill>
                            <a:srgbClr val="000000"/>
                          </a:solidFill>
                          <a:effectLst/>
                          <a:latin typeface="Arial"/>
                        </a:rPr>
                        <a:t>Q9</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Q10</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Q11</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Q12</a:t>
                      </a:r>
                    </a:p>
                    <a:p>
                      <a:pPr algn="ctr" fontAlgn="b"/>
                      <a:endParaRPr lang="en-US" sz="1400" b="0" i="0" u="none" strike="noStrike" dirty="0">
                        <a:solidFill>
                          <a:srgbClr val="000000"/>
                        </a:solidFill>
                        <a:effectLst/>
                        <a:latin typeface="Arial"/>
                      </a:endParaRPr>
                    </a:p>
                  </a:txBody>
                  <a:tcPr marL="9525" marR="9525" marT="9525" marB="0" anchor="b"/>
                </a:tc>
              </a:tr>
              <a:tr h="370840">
                <a:tc>
                  <a:txBody>
                    <a:bodyPr/>
                    <a:lstStyle/>
                    <a:p>
                      <a:pPr algn="l" fontAlgn="t"/>
                      <a:r>
                        <a:rPr lang="en-US" sz="1400" b="0" i="0" u="none" strike="noStrike">
                          <a:solidFill>
                            <a:srgbClr val="000000"/>
                          </a:solidFill>
                          <a:effectLst/>
                          <a:latin typeface="Arial"/>
                        </a:rPr>
                        <a:t>Mean</a:t>
                      </a:r>
                    </a:p>
                  </a:txBody>
                  <a:tcPr marL="9525" marR="9525" marT="9525" marB="0"/>
                </a:tc>
                <a:tc>
                  <a:txBody>
                    <a:bodyPr/>
                    <a:lstStyle/>
                    <a:p>
                      <a:pPr algn="r" fontAlgn="t"/>
                      <a:r>
                        <a:rPr lang="en-US" sz="1400" b="0" i="0" u="none" strike="noStrike">
                          <a:solidFill>
                            <a:srgbClr val="000000"/>
                          </a:solidFill>
                          <a:effectLst/>
                          <a:latin typeface="Arial"/>
                        </a:rPr>
                        <a:t>3.17</a:t>
                      </a:r>
                    </a:p>
                  </a:txBody>
                  <a:tcPr marL="9525" marR="9525" marT="9525" marB="0"/>
                </a:tc>
                <a:tc>
                  <a:txBody>
                    <a:bodyPr/>
                    <a:lstStyle/>
                    <a:p>
                      <a:pPr algn="r" fontAlgn="t"/>
                      <a:r>
                        <a:rPr lang="en-US" sz="1400" b="0" i="0" u="none" strike="noStrike">
                          <a:solidFill>
                            <a:srgbClr val="000000"/>
                          </a:solidFill>
                          <a:effectLst/>
                          <a:latin typeface="Arial"/>
                        </a:rPr>
                        <a:t>2.83</a:t>
                      </a:r>
                    </a:p>
                  </a:txBody>
                  <a:tcPr marL="9525" marR="9525" marT="9525" marB="0"/>
                </a:tc>
                <a:tc>
                  <a:txBody>
                    <a:bodyPr/>
                    <a:lstStyle/>
                    <a:p>
                      <a:pPr algn="r" fontAlgn="t"/>
                      <a:r>
                        <a:rPr lang="en-US" sz="1400" b="0" i="0" u="none" strike="noStrike">
                          <a:solidFill>
                            <a:srgbClr val="000000"/>
                          </a:solidFill>
                          <a:effectLst/>
                          <a:latin typeface="Arial"/>
                        </a:rPr>
                        <a:t>2.94</a:t>
                      </a:r>
                    </a:p>
                  </a:txBody>
                  <a:tcPr marL="9525" marR="9525" marT="9525" marB="0"/>
                </a:tc>
                <a:tc>
                  <a:txBody>
                    <a:bodyPr/>
                    <a:lstStyle/>
                    <a:p>
                      <a:pPr algn="r" fontAlgn="t"/>
                      <a:r>
                        <a:rPr lang="en-US" sz="1400" b="0" i="0" u="none" strike="noStrike" dirty="0">
                          <a:solidFill>
                            <a:srgbClr val="000000"/>
                          </a:solidFill>
                          <a:effectLst/>
                          <a:latin typeface="Arial"/>
                        </a:rPr>
                        <a:t>2.92</a:t>
                      </a:r>
                    </a:p>
                  </a:txBody>
                  <a:tcPr marL="9525" marR="9525" marT="9525" marB="0"/>
                </a:tc>
              </a:tr>
              <a:tr h="370840">
                <a:tc>
                  <a:txBody>
                    <a:bodyPr/>
                    <a:lstStyle/>
                    <a:p>
                      <a:pPr algn="l" fontAlgn="t"/>
                      <a:r>
                        <a:rPr lang="en-US" sz="1400" b="0" i="0" u="none" strike="noStrike">
                          <a:solidFill>
                            <a:srgbClr val="000000"/>
                          </a:solidFill>
                          <a:effectLst/>
                          <a:latin typeface="Arial"/>
                        </a:rPr>
                        <a:t>N</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r>
              <a:tr h="370840">
                <a:tc>
                  <a:txBody>
                    <a:bodyPr/>
                    <a:lstStyle/>
                    <a:p>
                      <a:pPr algn="l" fontAlgn="t"/>
                      <a:r>
                        <a:rPr lang="en-US" sz="1400" b="0" i="0" u="none" strike="noStrike">
                          <a:solidFill>
                            <a:srgbClr val="000000"/>
                          </a:solidFill>
                          <a:effectLst/>
                          <a:latin typeface="Arial"/>
                        </a:rPr>
                        <a:t>Std. Deviation</a:t>
                      </a:r>
                    </a:p>
                  </a:txBody>
                  <a:tcPr marL="9525" marR="9525" marT="9525" marB="0"/>
                </a:tc>
                <a:tc>
                  <a:txBody>
                    <a:bodyPr/>
                    <a:lstStyle/>
                    <a:p>
                      <a:pPr algn="r" fontAlgn="t"/>
                      <a:r>
                        <a:rPr lang="en-US" sz="1400" b="0" i="0" u="none" strike="noStrike">
                          <a:solidFill>
                            <a:srgbClr val="000000"/>
                          </a:solidFill>
                          <a:effectLst/>
                          <a:latin typeface="Arial"/>
                        </a:rPr>
                        <a:t>.859</a:t>
                      </a:r>
                    </a:p>
                  </a:txBody>
                  <a:tcPr marL="9525" marR="9525" marT="9525" marB="0"/>
                </a:tc>
                <a:tc>
                  <a:txBody>
                    <a:bodyPr/>
                    <a:lstStyle/>
                    <a:p>
                      <a:pPr algn="r" fontAlgn="t"/>
                      <a:r>
                        <a:rPr lang="en-US" sz="1400" b="0" i="0" u="none" strike="noStrike">
                          <a:solidFill>
                            <a:srgbClr val="000000"/>
                          </a:solidFill>
                          <a:effectLst/>
                          <a:latin typeface="Arial"/>
                        </a:rPr>
                        <a:t>.953</a:t>
                      </a:r>
                    </a:p>
                  </a:txBody>
                  <a:tcPr marL="9525" marR="9525" marT="9525" marB="0"/>
                </a:tc>
                <a:tc>
                  <a:txBody>
                    <a:bodyPr/>
                    <a:lstStyle/>
                    <a:p>
                      <a:pPr algn="r" fontAlgn="t"/>
                      <a:r>
                        <a:rPr lang="en-US" sz="1400" b="0" i="0" u="none" strike="noStrike">
                          <a:solidFill>
                            <a:srgbClr val="000000"/>
                          </a:solidFill>
                          <a:effectLst/>
                          <a:latin typeface="Arial"/>
                        </a:rPr>
                        <a:t>.976</a:t>
                      </a:r>
                    </a:p>
                  </a:txBody>
                  <a:tcPr marL="9525" marR="9525" marT="9525" marB="0"/>
                </a:tc>
                <a:tc>
                  <a:txBody>
                    <a:bodyPr/>
                    <a:lstStyle/>
                    <a:p>
                      <a:pPr algn="r" fontAlgn="t"/>
                      <a:r>
                        <a:rPr lang="en-US" sz="1400" b="0" i="0" u="none" strike="noStrike">
                          <a:solidFill>
                            <a:srgbClr val="000000"/>
                          </a:solidFill>
                          <a:effectLst/>
                          <a:latin typeface="Arial"/>
                        </a:rPr>
                        <a:t>.821</a:t>
                      </a:r>
                    </a:p>
                  </a:txBody>
                  <a:tcPr marL="9525" marR="9525" marT="9525" marB="0"/>
                </a:tc>
              </a:tr>
              <a:tr h="370840">
                <a:tc>
                  <a:txBody>
                    <a:bodyPr/>
                    <a:lstStyle/>
                    <a:p>
                      <a:pPr algn="l" fontAlgn="t"/>
                      <a:r>
                        <a:rPr lang="en-US" sz="1400" b="0" i="0" u="none" strike="noStrike" dirty="0">
                          <a:solidFill>
                            <a:srgbClr val="000000"/>
                          </a:solidFill>
                          <a:effectLst/>
                          <a:latin typeface="Arial"/>
                        </a:rPr>
                        <a:t>Median</a:t>
                      </a:r>
                    </a:p>
                  </a:txBody>
                  <a:tcPr marL="9525" marR="9525" marT="9525" marB="0"/>
                </a:tc>
                <a:tc>
                  <a:txBody>
                    <a:bodyPr/>
                    <a:lstStyle/>
                    <a:p>
                      <a:pPr algn="r" fontAlgn="t"/>
                      <a:r>
                        <a:rPr lang="en-US" sz="1400" b="0" i="0" u="none" strike="noStrike">
                          <a:solidFill>
                            <a:srgbClr val="000000"/>
                          </a:solidFill>
                          <a:effectLst/>
                          <a:latin typeface="Arial"/>
                        </a:rPr>
                        <a:t>3.00</a:t>
                      </a:r>
                    </a:p>
                  </a:txBody>
                  <a:tcPr marL="9525" marR="9525" marT="9525" marB="0"/>
                </a:tc>
                <a:tc>
                  <a:txBody>
                    <a:bodyPr/>
                    <a:lstStyle/>
                    <a:p>
                      <a:pPr algn="r" fontAlgn="t"/>
                      <a:r>
                        <a:rPr lang="en-US" sz="1400" b="0" i="0" u="none" strike="noStrike">
                          <a:solidFill>
                            <a:srgbClr val="000000"/>
                          </a:solidFill>
                          <a:effectLst/>
                          <a:latin typeface="Arial"/>
                        </a:rPr>
                        <a:t>3.00</a:t>
                      </a:r>
                    </a:p>
                  </a:txBody>
                  <a:tcPr marL="9525" marR="9525" marT="9525" marB="0"/>
                </a:tc>
                <a:tc>
                  <a:txBody>
                    <a:bodyPr/>
                    <a:lstStyle/>
                    <a:p>
                      <a:pPr algn="r" fontAlgn="t"/>
                      <a:r>
                        <a:rPr lang="en-US" sz="1400" b="0" i="0" u="none" strike="noStrike">
                          <a:solidFill>
                            <a:srgbClr val="000000"/>
                          </a:solidFill>
                          <a:effectLst/>
                          <a:latin typeface="Arial"/>
                        </a:rPr>
                        <a:t>3.00</a:t>
                      </a:r>
                    </a:p>
                  </a:txBody>
                  <a:tcPr marL="9525" marR="9525" marT="9525" marB="0"/>
                </a:tc>
                <a:tc>
                  <a:txBody>
                    <a:bodyPr/>
                    <a:lstStyle/>
                    <a:p>
                      <a:pPr algn="r" fontAlgn="t"/>
                      <a:r>
                        <a:rPr lang="en-US" sz="1400" b="0" i="0" u="none" strike="noStrike" dirty="0">
                          <a:solidFill>
                            <a:srgbClr val="000000"/>
                          </a:solidFill>
                          <a:effectLst/>
                          <a:latin typeface="Arial"/>
                        </a:rPr>
                        <a:t>3.00</a:t>
                      </a:r>
                    </a:p>
                  </a:txBody>
                  <a:tcPr marL="9525" marR="9525" marT="9525" marB="0"/>
                </a:tc>
              </a:tr>
            </a:tbl>
          </a:graphicData>
        </a:graphic>
      </p:graphicFrame>
    </p:spTree>
    <p:extLst>
      <p:ext uri="{BB962C8B-B14F-4D97-AF65-F5344CB8AC3E}">
        <p14:creationId xmlns:p14="http://schemas.microsoft.com/office/powerpoint/2010/main" val="1195125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Findings – Phase </a:t>
            </a:r>
            <a:r>
              <a:rPr lang="en-US" dirty="0" smtClean="0"/>
              <a:t>Two</a:t>
            </a:r>
            <a:endParaRPr lang="en-US" dirty="0"/>
          </a:p>
        </p:txBody>
      </p:sp>
      <p:sp>
        <p:nvSpPr>
          <p:cNvPr id="2" name="Content Placeholder 1"/>
          <p:cNvSpPr>
            <a:spLocks noGrp="1"/>
          </p:cNvSpPr>
          <p:nvPr>
            <p:ph idx="1"/>
          </p:nvPr>
        </p:nvSpPr>
        <p:spPr>
          <a:xfrm>
            <a:off x="872067" y="2432287"/>
            <a:ext cx="7408333" cy="4134768"/>
          </a:xfrm>
        </p:spPr>
        <p:txBody>
          <a:bodyPr>
            <a:normAutofit fontScale="77500" lnSpcReduction="20000"/>
          </a:bodyPr>
          <a:lstStyle/>
          <a:p>
            <a:r>
              <a:rPr lang="en-US" b="1" dirty="0"/>
              <a:t>Knowledge of school system operations</a:t>
            </a:r>
          </a:p>
          <a:p>
            <a:pPr marL="0" indent="0">
              <a:buNone/>
            </a:pPr>
            <a:endParaRPr lang="en-US" dirty="0" smtClean="0"/>
          </a:p>
          <a:p>
            <a:pPr marL="0" indent="0">
              <a:buNone/>
            </a:pPr>
            <a:endParaRPr lang="en-US" dirty="0" smtClean="0"/>
          </a:p>
          <a:p>
            <a:pPr marL="0" indent="0">
              <a:buNone/>
            </a:pPr>
            <a:endParaRPr lang="en-US" sz="1800" dirty="0" smtClean="0"/>
          </a:p>
          <a:p>
            <a:pPr marL="0" indent="0">
              <a:buNone/>
            </a:pPr>
            <a:endParaRPr lang="en-US" sz="1800" dirty="0"/>
          </a:p>
          <a:p>
            <a:pPr marL="0" indent="0">
              <a:buNone/>
            </a:pPr>
            <a:endParaRPr lang="en-US" sz="1800" dirty="0" smtClean="0"/>
          </a:p>
          <a:p>
            <a:pPr lvl="1"/>
            <a:r>
              <a:rPr lang="en-US" sz="1800" dirty="0" smtClean="0"/>
              <a:t>Items 13, 14 and 15 were outliers </a:t>
            </a:r>
            <a:r>
              <a:rPr lang="en-US" sz="1800" dirty="0"/>
              <a:t>in the area of </a:t>
            </a:r>
            <a:r>
              <a:rPr lang="en-US" sz="1800" dirty="0" smtClean="0"/>
              <a:t>school system operations.</a:t>
            </a:r>
            <a:endParaRPr lang="en-US" sz="1800" dirty="0"/>
          </a:p>
          <a:p>
            <a:pPr lvl="2"/>
            <a:r>
              <a:rPr lang="en-US" sz="1600" dirty="0"/>
              <a:t>With a mean of </a:t>
            </a:r>
            <a:r>
              <a:rPr lang="en-US" sz="1600" dirty="0" smtClean="0"/>
              <a:t>1.88, </a:t>
            </a:r>
            <a:r>
              <a:rPr lang="en-US" sz="1600" dirty="0"/>
              <a:t>students indicated a lower level of knowledge with </a:t>
            </a:r>
            <a:r>
              <a:rPr lang="en-US" sz="1600" dirty="0" smtClean="0"/>
              <a:t>the school </a:t>
            </a:r>
            <a:r>
              <a:rPr lang="en-US" sz="1600" dirty="0"/>
              <a:t>system's accounting </a:t>
            </a:r>
            <a:r>
              <a:rPr lang="en-US" sz="1600" dirty="0" smtClean="0"/>
              <a:t>procedures and </a:t>
            </a:r>
            <a:r>
              <a:rPr lang="en-US" sz="1600" dirty="0"/>
              <a:t>the monthly financial </a:t>
            </a:r>
            <a:r>
              <a:rPr lang="en-US" sz="1600" dirty="0" smtClean="0"/>
              <a:t>statements</a:t>
            </a:r>
          </a:p>
          <a:p>
            <a:pPr lvl="2"/>
            <a:r>
              <a:rPr lang="en-US" sz="1600" dirty="0"/>
              <a:t>With a mean of </a:t>
            </a:r>
            <a:r>
              <a:rPr lang="en-US" sz="1600" dirty="0" smtClean="0"/>
              <a:t>1.90, </a:t>
            </a:r>
            <a:r>
              <a:rPr lang="en-US" sz="1600" dirty="0"/>
              <a:t>students indicated a lower level of knowledge with </a:t>
            </a:r>
            <a:r>
              <a:rPr lang="en-US" sz="1600" dirty="0" smtClean="0"/>
              <a:t>the budget </a:t>
            </a:r>
            <a:r>
              <a:rPr lang="en-US" sz="1600" dirty="0"/>
              <a:t>process and timeline used by the central office each </a:t>
            </a:r>
            <a:r>
              <a:rPr lang="en-US" sz="1600" dirty="0" smtClean="0"/>
              <a:t>year to develop the school system budget</a:t>
            </a:r>
          </a:p>
          <a:p>
            <a:pPr lvl="2"/>
            <a:r>
              <a:rPr lang="en-US" sz="1600" dirty="0" smtClean="0"/>
              <a:t>With </a:t>
            </a:r>
            <a:r>
              <a:rPr lang="en-US" sz="1600" dirty="0"/>
              <a:t>a mean of </a:t>
            </a:r>
            <a:r>
              <a:rPr lang="en-US" sz="1600" dirty="0" smtClean="0"/>
              <a:t>2.02, </a:t>
            </a:r>
            <a:r>
              <a:rPr lang="en-US" sz="1600" dirty="0"/>
              <a:t>students indicated a lower level of knowledge with </a:t>
            </a:r>
            <a:r>
              <a:rPr lang="en-US" sz="1600" dirty="0" smtClean="0"/>
              <a:t>the </a:t>
            </a:r>
            <a:r>
              <a:rPr lang="en-US" sz="1600" dirty="0"/>
              <a:t>budget process and timeline used by my principal each year to develop the school </a:t>
            </a:r>
            <a:r>
              <a:rPr lang="en-US" sz="1600" dirty="0" smtClean="0"/>
              <a:t>budget</a:t>
            </a:r>
          </a:p>
          <a:p>
            <a:pPr lvl="2"/>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261870390"/>
              </p:ext>
            </p:extLst>
          </p:nvPr>
        </p:nvGraphicFramePr>
        <p:xfrm>
          <a:off x="1333995" y="2810173"/>
          <a:ext cx="6096000" cy="1919604"/>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pPr algn="ctr" fontAlgn="ctr"/>
                      <a:r>
                        <a:rPr lang="en-US" sz="1400" b="0" i="0" u="none" strike="noStrike" dirty="0">
                          <a:solidFill>
                            <a:srgbClr val="000000"/>
                          </a:solidFill>
                          <a:effectLst/>
                          <a:latin typeface="Arial"/>
                        </a:rPr>
                        <a:t> </a:t>
                      </a:r>
                    </a:p>
                  </a:txBody>
                  <a:tcPr marL="9525" marR="9525" marT="9525" marB="0" anchor="ctr"/>
                </a:tc>
                <a:tc>
                  <a:txBody>
                    <a:bodyPr/>
                    <a:lstStyle/>
                    <a:p>
                      <a:pPr algn="ctr" fontAlgn="b"/>
                      <a:r>
                        <a:rPr lang="en-US" sz="1400" b="0" i="0" u="none" strike="noStrike" dirty="0" smtClean="0">
                          <a:solidFill>
                            <a:srgbClr val="000000"/>
                          </a:solidFill>
                          <a:effectLst/>
                          <a:latin typeface="Arial"/>
                        </a:rPr>
                        <a:t>Q13</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Q14</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Q15</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Q16</a:t>
                      </a:r>
                    </a:p>
                    <a:p>
                      <a:pPr algn="ctr" fontAlgn="b"/>
                      <a:endParaRPr lang="en-US" sz="1400" b="0" i="0" u="none" strike="noStrike" dirty="0">
                        <a:solidFill>
                          <a:srgbClr val="000000"/>
                        </a:solidFill>
                        <a:effectLst/>
                        <a:latin typeface="Arial"/>
                      </a:endParaRPr>
                    </a:p>
                  </a:txBody>
                  <a:tcPr marL="9525" marR="9525" marT="9525" marB="0" anchor="b"/>
                </a:tc>
              </a:tr>
              <a:tr h="370840">
                <a:tc>
                  <a:txBody>
                    <a:bodyPr/>
                    <a:lstStyle/>
                    <a:p>
                      <a:pPr algn="l" fontAlgn="t"/>
                      <a:r>
                        <a:rPr lang="en-US" sz="1400" b="0" i="0" u="none" strike="noStrike">
                          <a:solidFill>
                            <a:srgbClr val="000000"/>
                          </a:solidFill>
                          <a:effectLst/>
                          <a:latin typeface="Arial"/>
                        </a:rPr>
                        <a:t>Mean</a:t>
                      </a:r>
                    </a:p>
                  </a:txBody>
                  <a:tcPr marL="9525" marR="9525" marT="9525" marB="0"/>
                </a:tc>
                <a:tc>
                  <a:txBody>
                    <a:bodyPr/>
                    <a:lstStyle/>
                    <a:p>
                      <a:pPr algn="r" fontAlgn="t"/>
                      <a:r>
                        <a:rPr lang="en-US" sz="1400" b="0" i="0" u="none" strike="noStrike">
                          <a:solidFill>
                            <a:srgbClr val="000000"/>
                          </a:solidFill>
                          <a:effectLst/>
                          <a:latin typeface="Arial"/>
                        </a:rPr>
                        <a:t>1.88</a:t>
                      </a:r>
                    </a:p>
                  </a:txBody>
                  <a:tcPr marL="9525" marR="9525" marT="9525" marB="0"/>
                </a:tc>
                <a:tc>
                  <a:txBody>
                    <a:bodyPr/>
                    <a:lstStyle/>
                    <a:p>
                      <a:pPr algn="r" fontAlgn="t"/>
                      <a:r>
                        <a:rPr lang="en-US" sz="1400" b="0" i="0" u="none" strike="noStrike">
                          <a:solidFill>
                            <a:srgbClr val="000000"/>
                          </a:solidFill>
                          <a:effectLst/>
                          <a:latin typeface="Arial"/>
                        </a:rPr>
                        <a:t>1.90</a:t>
                      </a:r>
                    </a:p>
                  </a:txBody>
                  <a:tcPr marL="9525" marR="9525" marT="9525" marB="0"/>
                </a:tc>
                <a:tc>
                  <a:txBody>
                    <a:bodyPr/>
                    <a:lstStyle/>
                    <a:p>
                      <a:pPr algn="r" fontAlgn="t"/>
                      <a:r>
                        <a:rPr lang="en-US" sz="1400" b="0" i="0" u="none" strike="noStrike">
                          <a:solidFill>
                            <a:srgbClr val="000000"/>
                          </a:solidFill>
                          <a:effectLst/>
                          <a:latin typeface="Arial"/>
                        </a:rPr>
                        <a:t>2.02</a:t>
                      </a:r>
                    </a:p>
                  </a:txBody>
                  <a:tcPr marL="9525" marR="9525" marT="9525" marB="0"/>
                </a:tc>
                <a:tc>
                  <a:txBody>
                    <a:bodyPr/>
                    <a:lstStyle/>
                    <a:p>
                      <a:pPr algn="r" fontAlgn="t"/>
                      <a:r>
                        <a:rPr lang="en-US" sz="1400" b="0" i="0" u="none" strike="noStrike">
                          <a:solidFill>
                            <a:srgbClr val="000000"/>
                          </a:solidFill>
                          <a:effectLst/>
                          <a:latin typeface="Arial"/>
                        </a:rPr>
                        <a:t>2.83</a:t>
                      </a:r>
                    </a:p>
                  </a:txBody>
                  <a:tcPr marL="9525" marR="9525" marT="9525" marB="0"/>
                </a:tc>
              </a:tr>
              <a:tr h="370840">
                <a:tc>
                  <a:txBody>
                    <a:bodyPr/>
                    <a:lstStyle/>
                    <a:p>
                      <a:pPr algn="l" fontAlgn="t"/>
                      <a:r>
                        <a:rPr lang="en-US" sz="1400" b="0" i="0" u="none" strike="noStrike">
                          <a:solidFill>
                            <a:srgbClr val="000000"/>
                          </a:solidFill>
                          <a:effectLst/>
                          <a:latin typeface="Arial"/>
                        </a:rPr>
                        <a:t>N</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r>
              <a:tr h="370840">
                <a:tc>
                  <a:txBody>
                    <a:bodyPr/>
                    <a:lstStyle/>
                    <a:p>
                      <a:pPr algn="l" fontAlgn="t"/>
                      <a:r>
                        <a:rPr lang="en-US" sz="1400" b="0" i="0" u="none" strike="noStrike">
                          <a:solidFill>
                            <a:srgbClr val="000000"/>
                          </a:solidFill>
                          <a:effectLst/>
                          <a:latin typeface="Arial"/>
                        </a:rPr>
                        <a:t>Std. Deviation</a:t>
                      </a:r>
                    </a:p>
                  </a:txBody>
                  <a:tcPr marL="9525" marR="9525" marT="9525" marB="0"/>
                </a:tc>
                <a:tc>
                  <a:txBody>
                    <a:bodyPr/>
                    <a:lstStyle/>
                    <a:p>
                      <a:pPr algn="r" fontAlgn="t"/>
                      <a:r>
                        <a:rPr lang="en-US" sz="1400" b="0" i="0" u="none" strike="noStrike">
                          <a:solidFill>
                            <a:srgbClr val="000000"/>
                          </a:solidFill>
                          <a:effectLst/>
                          <a:latin typeface="Arial"/>
                        </a:rPr>
                        <a:t>.841</a:t>
                      </a:r>
                    </a:p>
                  </a:txBody>
                  <a:tcPr marL="9525" marR="9525" marT="9525" marB="0"/>
                </a:tc>
                <a:tc>
                  <a:txBody>
                    <a:bodyPr/>
                    <a:lstStyle/>
                    <a:p>
                      <a:pPr algn="r" fontAlgn="t"/>
                      <a:r>
                        <a:rPr lang="en-US" sz="1400" b="0" i="0" u="none" strike="noStrike">
                          <a:solidFill>
                            <a:srgbClr val="000000"/>
                          </a:solidFill>
                          <a:effectLst/>
                          <a:latin typeface="Arial"/>
                        </a:rPr>
                        <a:t>.905</a:t>
                      </a:r>
                    </a:p>
                  </a:txBody>
                  <a:tcPr marL="9525" marR="9525" marT="9525" marB="0"/>
                </a:tc>
                <a:tc>
                  <a:txBody>
                    <a:bodyPr/>
                    <a:lstStyle/>
                    <a:p>
                      <a:pPr algn="r" fontAlgn="t"/>
                      <a:r>
                        <a:rPr lang="en-US" sz="1400" b="0" i="0" u="none" strike="noStrike">
                          <a:solidFill>
                            <a:srgbClr val="000000"/>
                          </a:solidFill>
                          <a:effectLst/>
                          <a:latin typeface="Arial"/>
                        </a:rPr>
                        <a:t>.934</a:t>
                      </a:r>
                    </a:p>
                  </a:txBody>
                  <a:tcPr marL="9525" marR="9525" marT="9525" marB="0"/>
                </a:tc>
                <a:tc>
                  <a:txBody>
                    <a:bodyPr/>
                    <a:lstStyle/>
                    <a:p>
                      <a:pPr algn="r" fontAlgn="t"/>
                      <a:r>
                        <a:rPr lang="en-US" sz="1400" b="0" i="0" u="none" strike="noStrike">
                          <a:solidFill>
                            <a:srgbClr val="000000"/>
                          </a:solidFill>
                          <a:effectLst/>
                          <a:latin typeface="Arial"/>
                        </a:rPr>
                        <a:t>.953</a:t>
                      </a:r>
                    </a:p>
                  </a:txBody>
                  <a:tcPr marL="9525" marR="9525" marT="9525" marB="0"/>
                </a:tc>
              </a:tr>
              <a:tr h="370840">
                <a:tc>
                  <a:txBody>
                    <a:bodyPr/>
                    <a:lstStyle/>
                    <a:p>
                      <a:pPr algn="l" fontAlgn="t"/>
                      <a:r>
                        <a:rPr lang="en-US" sz="1400" b="0" i="0" u="none" strike="noStrike" dirty="0">
                          <a:solidFill>
                            <a:srgbClr val="000000"/>
                          </a:solidFill>
                          <a:effectLst/>
                          <a:latin typeface="Arial"/>
                        </a:rPr>
                        <a:t>Median</a:t>
                      </a:r>
                    </a:p>
                  </a:txBody>
                  <a:tcPr marL="9525" marR="9525" marT="9525" marB="0"/>
                </a:tc>
                <a:tc>
                  <a:txBody>
                    <a:bodyPr/>
                    <a:lstStyle/>
                    <a:p>
                      <a:pPr algn="r" fontAlgn="t"/>
                      <a:r>
                        <a:rPr lang="en-US" sz="1400" b="0" i="0" u="none" strike="noStrike">
                          <a:solidFill>
                            <a:srgbClr val="000000"/>
                          </a:solidFill>
                          <a:effectLst/>
                          <a:latin typeface="Arial"/>
                        </a:rPr>
                        <a:t>2.00</a:t>
                      </a:r>
                    </a:p>
                  </a:txBody>
                  <a:tcPr marL="9525" marR="9525" marT="9525" marB="0"/>
                </a:tc>
                <a:tc>
                  <a:txBody>
                    <a:bodyPr/>
                    <a:lstStyle/>
                    <a:p>
                      <a:pPr algn="r" fontAlgn="t"/>
                      <a:r>
                        <a:rPr lang="en-US" sz="1400" b="0" i="0" u="none" strike="noStrike">
                          <a:solidFill>
                            <a:srgbClr val="000000"/>
                          </a:solidFill>
                          <a:effectLst/>
                          <a:latin typeface="Arial"/>
                        </a:rPr>
                        <a:t>2.00</a:t>
                      </a:r>
                    </a:p>
                  </a:txBody>
                  <a:tcPr marL="9525" marR="9525" marT="9525" marB="0"/>
                </a:tc>
                <a:tc>
                  <a:txBody>
                    <a:bodyPr/>
                    <a:lstStyle/>
                    <a:p>
                      <a:pPr algn="r" fontAlgn="t"/>
                      <a:r>
                        <a:rPr lang="en-US" sz="1400" b="0" i="0" u="none" strike="noStrike">
                          <a:solidFill>
                            <a:srgbClr val="000000"/>
                          </a:solidFill>
                          <a:effectLst/>
                          <a:latin typeface="Arial"/>
                        </a:rPr>
                        <a:t>2.00</a:t>
                      </a:r>
                    </a:p>
                  </a:txBody>
                  <a:tcPr marL="9525" marR="9525" marT="9525" marB="0"/>
                </a:tc>
                <a:tc>
                  <a:txBody>
                    <a:bodyPr/>
                    <a:lstStyle/>
                    <a:p>
                      <a:pPr algn="r" fontAlgn="t"/>
                      <a:r>
                        <a:rPr lang="en-US" sz="1400" b="0" i="0" u="none" strike="noStrike" dirty="0">
                          <a:solidFill>
                            <a:srgbClr val="000000"/>
                          </a:solidFill>
                          <a:effectLst/>
                          <a:latin typeface="Arial"/>
                        </a:rPr>
                        <a:t>3.00</a:t>
                      </a:r>
                    </a:p>
                  </a:txBody>
                  <a:tcPr marL="9525" marR="9525" marT="9525" marB="0"/>
                </a:tc>
              </a:tr>
            </a:tbl>
          </a:graphicData>
        </a:graphic>
      </p:graphicFrame>
      <p:sp>
        <p:nvSpPr>
          <p:cNvPr id="7" name="Oval 6"/>
          <p:cNvSpPr/>
          <p:nvPr/>
        </p:nvSpPr>
        <p:spPr>
          <a:xfrm>
            <a:off x="5628902" y="3182594"/>
            <a:ext cx="866899" cy="38001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4344388" y="3154892"/>
            <a:ext cx="866899" cy="38001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109354" y="3154892"/>
            <a:ext cx="866899" cy="38001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767886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8" end="8"/>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9" end="9"/>
                                            </p:txEl>
                                          </p:spTgt>
                                        </p:tgtEl>
                                        <p:attrNameLst>
                                          <p:attrName>style.visibility</p:attrName>
                                        </p:attrNameLst>
                                      </p:cBhvr>
                                      <p:to>
                                        <p:strVal val="visible"/>
                                      </p:to>
                                    </p:set>
                                  </p:childTnLst>
                                </p:cTn>
                              </p:par>
                              <p:par>
                                <p:cTn id="19" presetID="45" presetClass="entr" presetSubtype="0" fill="hold" grpId="1"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2000"/>
                                        <p:tgtEl>
                                          <p:spTgt spid="7"/>
                                        </p:tgtEl>
                                      </p:cBhvr>
                                    </p:animEffect>
                                    <p:anim calcmode="lin" valueType="num">
                                      <p:cBhvr>
                                        <p:cTn id="22" dur="2000" fill="hold"/>
                                        <p:tgtEl>
                                          <p:spTgt spid="7"/>
                                        </p:tgtEl>
                                        <p:attrNameLst>
                                          <p:attrName>ppt_w</p:attrName>
                                        </p:attrNameLst>
                                      </p:cBhvr>
                                      <p:tavLst>
                                        <p:tav tm="0" fmla="#ppt_w*sin(2.5*pi*$)">
                                          <p:val>
                                            <p:fltVal val="0"/>
                                          </p:val>
                                        </p:tav>
                                        <p:tav tm="100000">
                                          <p:val>
                                            <p:fltVal val="1"/>
                                          </p:val>
                                        </p:tav>
                                      </p:tavLst>
                                    </p:anim>
                                    <p:anim calcmode="lin" valueType="num">
                                      <p:cBhvr>
                                        <p:cTn id="23" dur="2000" fill="hold"/>
                                        <p:tgtEl>
                                          <p:spTgt spid="7"/>
                                        </p:tgtEl>
                                        <p:attrNameLst>
                                          <p:attrName>ppt_h</p:attrName>
                                        </p:attrNameLst>
                                      </p:cBhvr>
                                      <p:tavLst>
                                        <p:tav tm="0">
                                          <p:val>
                                            <p:strVal val="#ppt_h"/>
                                          </p:val>
                                        </p:tav>
                                        <p:tav tm="100000">
                                          <p:val>
                                            <p:strVal val="#ppt_h"/>
                                          </p:val>
                                        </p:tav>
                                      </p:tavLst>
                                    </p:anim>
                                  </p:childTnLst>
                                </p:cTn>
                              </p:par>
                              <p:par>
                                <p:cTn id="24" presetID="45" presetClass="entr" presetSubtype="0" fill="hold" grpId="1"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2000"/>
                                        <p:tgtEl>
                                          <p:spTgt spid="8"/>
                                        </p:tgtEl>
                                      </p:cBhvr>
                                    </p:animEffect>
                                    <p:anim calcmode="lin" valueType="num">
                                      <p:cBhvr>
                                        <p:cTn id="27" dur="2000" fill="hold"/>
                                        <p:tgtEl>
                                          <p:spTgt spid="8"/>
                                        </p:tgtEl>
                                        <p:attrNameLst>
                                          <p:attrName>ppt_w</p:attrName>
                                        </p:attrNameLst>
                                      </p:cBhvr>
                                      <p:tavLst>
                                        <p:tav tm="0" fmla="#ppt_w*sin(2.5*pi*$)">
                                          <p:val>
                                            <p:fltVal val="0"/>
                                          </p:val>
                                        </p:tav>
                                        <p:tav tm="100000">
                                          <p:val>
                                            <p:fltVal val="1"/>
                                          </p:val>
                                        </p:tav>
                                      </p:tavLst>
                                    </p:anim>
                                    <p:anim calcmode="lin" valueType="num">
                                      <p:cBhvr>
                                        <p:cTn id="28" dur="2000" fill="hold"/>
                                        <p:tgtEl>
                                          <p:spTgt spid="8"/>
                                        </p:tgtEl>
                                        <p:attrNameLst>
                                          <p:attrName>ppt_h</p:attrName>
                                        </p:attrNameLst>
                                      </p:cBhvr>
                                      <p:tavLst>
                                        <p:tav tm="0">
                                          <p:val>
                                            <p:strVal val="#ppt_h"/>
                                          </p:val>
                                        </p:tav>
                                        <p:tav tm="100000">
                                          <p:val>
                                            <p:strVal val="#ppt_h"/>
                                          </p:val>
                                        </p:tav>
                                      </p:tavLst>
                                    </p:anim>
                                  </p:childTnLst>
                                </p:cTn>
                              </p:par>
                              <p:par>
                                <p:cTn id="29" presetID="45" presetClass="entr" presetSubtype="0" fill="hold" grpId="1"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000"/>
                                        <p:tgtEl>
                                          <p:spTgt spid="9"/>
                                        </p:tgtEl>
                                      </p:cBhvr>
                                    </p:animEffect>
                                    <p:anim calcmode="lin" valueType="num">
                                      <p:cBhvr>
                                        <p:cTn id="32" dur="2000" fill="hold"/>
                                        <p:tgtEl>
                                          <p:spTgt spid="9"/>
                                        </p:tgtEl>
                                        <p:attrNameLst>
                                          <p:attrName>ppt_w</p:attrName>
                                        </p:attrNameLst>
                                      </p:cBhvr>
                                      <p:tavLst>
                                        <p:tav tm="0" fmla="#ppt_w*sin(2.5*pi*$)">
                                          <p:val>
                                            <p:fltVal val="0"/>
                                          </p:val>
                                        </p:tav>
                                        <p:tav tm="100000">
                                          <p:val>
                                            <p:fltVal val="1"/>
                                          </p:val>
                                        </p:tav>
                                      </p:tavLst>
                                    </p:anim>
                                    <p:anim calcmode="lin" valueType="num">
                                      <p:cBhvr>
                                        <p:cTn id="33" dur="20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7" grpId="1" animBg="1"/>
      <p:bldP spid="8" grpId="1" animBg="1"/>
      <p:bldP spid="9"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Reason for the Study</a:t>
            </a:r>
            <a:endParaRPr lang="en-US" dirty="0"/>
          </a:p>
        </p:txBody>
      </p:sp>
      <p:sp>
        <p:nvSpPr>
          <p:cNvPr id="2" name="Content Placeholder 1"/>
          <p:cNvSpPr>
            <a:spLocks noGrp="1"/>
          </p:cNvSpPr>
          <p:nvPr>
            <p:ph idx="1"/>
          </p:nvPr>
        </p:nvSpPr>
        <p:spPr/>
        <p:txBody>
          <a:bodyPr/>
          <a:lstStyle/>
          <a:p>
            <a:r>
              <a:rPr lang="en-US" dirty="0" smtClean="0"/>
              <a:t>Accreditation Agencies and Standards</a:t>
            </a:r>
          </a:p>
          <a:p>
            <a:pPr lvl="1"/>
            <a:r>
              <a:rPr lang="en-US" dirty="0" smtClean="0"/>
              <a:t>Council for the Accreditation of Educator Preparation (CAEP)</a:t>
            </a:r>
            <a:endParaRPr lang="en-US" dirty="0"/>
          </a:p>
          <a:p>
            <a:pPr lvl="1"/>
            <a:r>
              <a:rPr lang="en-US" dirty="0" smtClean="0"/>
              <a:t>University Council for Educational Administration (UCEA)</a:t>
            </a:r>
          </a:p>
          <a:p>
            <a:pPr lvl="1"/>
            <a:r>
              <a:rPr lang="en-US" dirty="0" smtClean="0"/>
              <a:t>Interstate School Leaders </a:t>
            </a:r>
            <a:r>
              <a:rPr lang="en-US" dirty="0"/>
              <a:t>Licensure Consortium/Educational Leadership Constituent Council (ISLLC</a:t>
            </a:r>
            <a:r>
              <a:rPr lang="en-US" dirty="0" smtClean="0"/>
              <a:t>/ELCC)</a:t>
            </a:r>
          </a:p>
          <a:p>
            <a:pPr lvl="1"/>
            <a:endParaRPr lang="en-US" dirty="0"/>
          </a:p>
          <a:p>
            <a:pPr lvl="1"/>
            <a:endParaRPr lang="en-US" dirty="0" smtClean="0"/>
          </a:p>
          <a:p>
            <a:pPr lvl="1"/>
            <a:endParaRPr lang="en-US" dirty="0"/>
          </a:p>
        </p:txBody>
      </p:sp>
    </p:spTree>
    <p:extLst>
      <p:ext uri="{BB962C8B-B14F-4D97-AF65-F5344CB8AC3E}">
        <p14:creationId xmlns:p14="http://schemas.microsoft.com/office/powerpoint/2010/main" val="423566631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Findings – Phase </a:t>
            </a:r>
            <a:r>
              <a:rPr lang="en-US" dirty="0" smtClean="0"/>
              <a:t>Two</a:t>
            </a:r>
            <a:endParaRPr lang="en-US" dirty="0"/>
          </a:p>
        </p:txBody>
      </p:sp>
      <p:sp>
        <p:nvSpPr>
          <p:cNvPr id="2" name="Content Placeholder 1"/>
          <p:cNvSpPr>
            <a:spLocks noGrp="1"/>
          </p:cNvSpPr>
          <p:nvPr>
            <p:ph idx="1"/>
          </p:nvPr>
        </p:nvSpPr>
        <p:spPr>
          <a:xfrm>
            <a:off x="872067" y="2432287"/>
            <a:ext cx="7408333" cy="4099142"/>
          </a:xfrm>
        </p:spPr>
        <p:txBody>
          <a:bodyPr>
            <a:normAutofit fontScale="92500" lnSpcReduction="10000"/>
          </a:bodyPr>
          <a:lstStyle/>
          <a:p>
            <a:r>
              <a:rPr lang="en-US" b="1" dirty="0"/>
              <a:t>Knowledge of school board policies</a:t>
            </a:r>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smtClean="0"/>
          </a:p>
          <a:p>
            <a:pPr lvl="1"/>
            <a:r>
              <a:rPr lang="en-US" sz="1800" dirty="0"/>
              <a:t>Items </a:t>
            </a:r>
            <a:r>
              <a:rPr lang="en-US" sz="1800" dirty="0" smtClean="0"/>
              <a:t>17 and 18 were </a:t>
            </a:r>
            <a:r>
              <a:rPr lang="en-US" sz="1800" dirty="0"/>
              <a:t>outliers in the area of school </a:t>
            </a:r>
            <a:r>
              <a:rPr lang="en-US" sz="1800" dirty="0" smtClean="0"/>
              <a:t>board policies.</a:t>
            </a:r>
            <a:endParaRPr lang="en-US" sz="1800" dirty="0"/>
          </a:p>
          <a:p>
            <a:pPr lvl="2"/>
            <a:r>
              <a:rPr lang="en-US" sz="1600" dirty="0"/>
              <a:t>With a mean of </a:t>
            </a:r>
            <a:r>
              <a:rPr lang="en-US" sz="1600" dirty="0" smtClean="0"/>
              <a:t>1.77, </a:t>
            </a:r>
            <a:r>
              <a:rPr lang="en-US" sz="1600" dirty="0"/>
              <a:t>students indicated a lower level of knowledge with </a:t>
            </a:r>
            <a:r>
              <a:rPr lang="en-US" sz="1600" dirty="0" smtClean="0"/>
              <a:t>the </a:t>
            </a:r>
            <a:r>
              <a:rPr lang="en-US" sz="1600" dirty="0"/>
              <a:t>process used to develop a school board </a:t>
            </a:r>
            <a:r>
              <a:rPr lang="en-US" sz="1600" dirty="0" smtClean="0"/>
              <a:t>policy</a:t>
            </a:r>
          </a:p>
          <a:p>
            <a:pPr lvl="2"/>
            <a:r>
              <a:rPr lang="en-US" sz="1600" dirty="0" smtClean="0"/>
              <a:t>With </a:t>
            </a:r>
            <a:r>
              <a:rPr lang="en-US" sz="1600" dirty="0"/>
              <a:t>a mean of </a:t>
            </a:r>
            <a:r>
              <a:rPr lang="en-US" sz="1600" dirty="0" smtClean="0"/>
              <a:t>2.38, </a:t>
            </a:r>
            <a:r>
              <a:rPr lang="en-US" sz="1600" dirty="0"/>
              <a:t>students indicated a lower level of knowledge with </a:t>
            </a:r>
            <a:r>
              <a:rPr lang="en-US" sz="1600" dirty="0" smtClean="0"/>
              <a:t>the </a:t>
            </a:r>
            <a:r>
              <a:rPr lang="en-US" sz="1600" dirty="0"/>
              <a:t>school </a:t>
            </a:r>
            <a:r>
              <a:rPr lang="en-US" sz="1600" dirty="0" smtClean="0"/>
              <a:t>board’s </a:t>
            </a:r>
            <a:r>
              <a:rPr lang="en-US" sz="1600" dirty="0"/>
              <a:t>policy and regulations regarding professional ethics and diversity</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999986588"/>
              </p:ext>
            </p:extLst>
          </p:nvPr>
        </p:nvGraphicFramePr>
        <p:xfrm>
          <a:off x="1333995" y="2869548"/>
          <a:ext cx="6096000" cy="1919604"/>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pPr algn="ctr" fontAlgn="ctr"/>
                      <a:r>
                        <a:rPr lang="en-US" sz="1400" b="0" i="0" u="none" strike="noStrike" dirty="0">
                          <a:solidFill>
                            <a:srgbClr val="000000"/>
                          </a:solidFill>
                          <a:effectLst/>
                          <a:latin typeface="Arial"/>
                        </a:rPr>
                        <a:t> </a:t>
                      </a:r>
                    </a:p>
                  </a:txBody>
                  <a:tcPr marL="9525" marR="9525" marT="9525" marB="0" anchor="ctr"/>
                </a:tc>
                <a:tc>
                  <a:txBody>
                    <a:bodyPr/>
                    <a:lstStyle/>
                    <a:p>
                      <a:pPr algn="ctr" fontAlgn="b"/>
                      <a:r>
                        <a:rPr lang="en-US" sz="1400" b="0" i="0" u="none" strike="noStrike" dirty="0" smtClean="0">
                          <a:solidFill>
                            <a:srgbClr val="000000"/>
                          </a:solidFill>
                          <a:effectLst/>
                          <a:latin typeface="Arial"/>
                        </a:rPr>
                        <a:t>Q17</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Q18</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Q19</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Q20</a:t>
                      </a:r>
                    </a:p>
                    <a:p>
                      <a:pPr algn="ctr" fontAlgn="b"/>
                      <a:endParaRPr lang="en-US" sz="1400" b="0" i="0" u="none" strike="noStrike" dirty="0">
                        <a:solidFill>
                          <a:srgbClr val="000000"/>
                        </a:solidFill>
                        <a:effectLst/>
                        <a:latin typeface="Arial"/>
                      </a:endParaRPr>
                    </a:p>
                  </a:txBody>
                  <a:tcPr marL="9525" marR="9525" marT="9525" marB="0" anchor="b"/>
                </a:tc>
              </a:tr>
              <a:tr h="370840">
                <a:tc>
                  <a:txBody>
                    <a:bodyPr/>
                    <a:lstStyle/>
                    <a:p>
                      <a:pPr algn="l" fontAlgn="t"/>
                      <a:r>
                        <a:rPr lang="en-US" sz="1400" b="0" i="0" u="none" strike="noStrike">
                          <a:solidFill>
                            <a:srgbClr val="000000"/>
                          </a:solidFill>
                          <a:effectLst/>
                          <a:latin typeface="Arial"/>
                        </a:rPr>
                        <a:t>Mean</a:t>
                      </a:r>
                    </a:p>
                  </a:txBody>
                  <a:tcPr marL="9525" marR="9525" marT="9525" marB="0"/>
                </a:tc>
                <a:tc>
                  <a:txBody>
                    <a:bodyPr/>
                    <a:lstStyle/>
                    <a:p>
                      <a:pPr algn="r" fontAlgn="t"/>
                      <a:r>
                        <a:rPr lang="en-US" sz="1400" b="0" i="0" u="none" strike="noStrike">
                          <a:solidFill>
                            <a:srgbClr val="000000"/>
                          </a:solidFill>
                          <a:effectLst/>
                          <a:latin typeface="Arial"/>
                        </a:rPr>
                        <a:t>1.77</a:t>
                      </a:r>
                    </a:p>
                  </a:txBody>
                  <a:tcPr marL="9525" marR="9525" marT="9525" marB="0"/>
                </a:tc>
                <a:tc>
                  <a:txBody>
                    <a:bodyPr/>
                    <a:lstStyle/>
                    <a:p>
                      <a:pPr algn="r" fontAlgn="t"/>
                      <a:r>
                        <a:rPr lang="en-US" sz="1400" b="0" i="0" u="none" strike="noStrike">
                          <a:solidFill>
                            <a:srgbClr val="000000"/>
                          </a:solidFill>
                          <a:effectLst/>
                          <a:latin typeface="Arial"/>
                        </a:rPr>
                        <a:t>2.38</a:t>
                      </a:r>
                    </a:p>
                  </a:txBody>
                  <a:tcPr marL="9525" marR="9525" marT="9525" marB="0"/>
                </a:tc>
                <a:tc>
                  <a:txBody>
                    <a:bodyPr/>
                    <a:lstStyle/>
                    <a:p>
                      <a:pPr algn="r" fontAlgn="t"/>
                      <a:r>
                        <a:rPr lang="en-US" sz="1400" b="0" i="0" u="none" strike="noStrike">
                          <a:solidFill>
                            <a:srgbClr val="000000"/>
                          </a:solidFill>
                          <a:effectLst/>
                          <a:latin typeface="Arial"/>
                        </a:rPr>
                        <a:t>3.02</a:t>
                      </a:r>
                    </a:p>
                  </a:txBody>
                  <a:tcPr marL="9525" marR="9525" marT="9525" marB="0"/>
                </a:tc>
                <a:tc>
                  <a:txBody>
                    <a:bodyPr/>
                    <a:lstStyle/>
                    <a:p>
                      <a:pPr algn="r" fontAlgn="t"/>
                      <a:r>
                        <a:rPr lang="en-US" sz="1400" b="0" i="0" u="none" strike="noStrike">
                          <a:solidFill>
                            <a:srgbClr val="000000"/>
                          </a:solidFill>
                          <a:effectLst/>
                          <a:latin typeface="Arial"/>
                        </a:rPr>
                        <a:t>2.96</a:t>
                      </a:r>
                    </a:p>
                  </a:txBody>
                  <a:tcPr marL="9525" marR="9525" marT="9525" marB="0"/>
                </a:tc>
              </a:tr>
              <a:tr h="370840">
                <a:tc>
                  <a:txBody>
                    <a:bodyPr/>
                    <a:lstStyle/>
                    <a:p>
                      <a:pPr algn="l" fontAlgn="t"/>
                      <a:r>
                        <a:rPr lang="en-US" sz="1400" b="0" i="0" u="none" strike="noStrike">
                          <a:solidFill>
                            <a:srgbClr val="000000"/>
                          </a:solidFill>
                          <a:effectLst/>
                          <a:latin typeface="Arial"/>
                        </a:rPr>
                        <a:t>N</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r>
              <a:tr h="370840">
                <a:tc>
                  <a:txBody>
                    <a:bodyPr/>
                    <a:lstStyle/>
                    <a:p>
                      <a:pPr algn="l" fontAlgn="t"/>
                      <a:r>
                        <a:rPr lang="en-US" sz="1400" b="0" i="0" u="none" strike="noStrike">
                          <a:solidFill>
                            <a:srgbClr val="000000"/>
                          </a:solidFill>
                          <a:effectLst/>
                          <a:latin typeface="Arial"/>
                        </a:rPr>
                        <a:t>Std. Deviation</a:t>
                      </a:r>
                    </a:p>
                  </a:txBody>
                  <a:tcPr marL="9525" marR="9525" marT="9525" marB="0"/>
                </a:tc>
                <a:tc>
                  <a:txBody>
                    <a:bodyPr/>
                    <a:lstStyle/>
                    <a:p>
                      <a:pPr algn="r" fontAlgn="t"/>
                      <a:r>
                        <a:rPr lang="en-US" sz="1400" b="0" i="0" u="none" strike="noStrike">
                          <a:solidFill>
                            <a:srgbClr val="000000"/>
                          </a:solidFill>
                          <a:effectLst/>
                          <a:latin typeface="Arial"/>
                        </a:rPr>
                        <a:t>.881</a:t>
                      </a:r>
                    </a:p>
                  </a:txBody>
                  <a:tcPr marL="9525" marR="9525" marT="9525" marB="0"/>
                </a:tc>
                <a:tc>
                  <a:txBody>
                    <a:bodyPr/>
                    <a:lstStyle/>
                    <a:p>
                      <a:pPr algn="r" fontAlgn="t"/>
                      <a:r>
                        <a:rPr lang="en-US" sz="1400" b="0" i="0" u="none" strike="noStrike">
                          <a:solidFill>
                            <a:srgbClr val="000000"/>
                          </a:solidFill>
                          <a:effectLst/>
                          <a:latin typeface="Arial"/>
                        </a:rPr>
                        <a:t>.959</a:t>
                      </a:r>
                    </a:p>
                  </a:txBody>
                  <a:tcPr marL="9525" marR="9525" marT="9525" marB="0"/>
                </a:tc>
                <a:tc>
                  <a:txBody>
                    <a:bodyPr/>
                    <a:lstStyle/>
                    <a:p>
                      <a:pPr algn="r" fontAlgn="t"/>
                      <a:r>
                        <a:rPr lang="en-US" sz="1400" b="0" i="0" u="none" strike="noStrike">
                          <a:solidFill>
                            <a:srgbClr val="000000"/>
                          </a:solidFill>
                          <a:effectLst/>
                          <a:latin typeface="Arial"/>
                        </a:rPr>
                        <a:t>1.101</a:t>
                      </a:r>
                    </a:p>
                  </a:txBody>
                  <a:tcPr marL="9525" marR="9525" marT="9525" marB="0"/>
                </a:tc>
                <a:tc>
                  <a:txBody>
                    <a:bodyPr/>
                    <a:lstStyle/>
                    <a:p>
                      <a:pPr algn="r" fontAlgn="t"/>
                      <a:r>
                        <a:rPr lang="en-US" sz="1400" b="0" i="0" u="none" strike="noStrike">
                          <a:solidFill>
                            <a:srgbClr val="000000"/>
                          </a:solidFill>
                          <a:effectLst/>
                          <a:latin typeface="Arial"/>
                        </a:rPr>
                        <a:t>1.288</a:t>
                      </a:r>
                    </a:p>
                  </a:txBody>
                  <a:tcPr marL="9525" marR="9525" marT="9525" marB="0"/>
                </a:tc>
              </a:tr>
              <a:tr h="370840">
                <a:tc>
                  <a:txBody>
                    <a:bodyPr/>
                    <a:lstStyle/>
                    <a:p>
                      <a:pPr algn="l" fontAlgn="t"/>
                      <a:r>
                        <a:rPr lang="en-US" sz="1400" b="0" i="0" u="none" strike="noStrike" dirty="0">
                          <a:solidFill>
                            <a:srgbClr val="000000"/>
                          </a:solidFill>
                          <a:effectLst/>
                          <a:latin typeface="Arial"/>
                        </a:rPr>
                        <a:t>Median</a:t>
                      </a:r>
                    </a:p>
                  </a:txBody>
                  <a:tcPr marL="9525" marR="9525" marT="9525" marB="0"/>
                </a:tc>
                <a:tc>
                  <a:txBody>
                    <a:bodyPr/>
                    <a:lstStyle/>
                    <a:p>
                      <a:pPr algn="r" fontAlgn="t"/>
                      <a:r>
                        <a:rPr lang="en-US" sz="1400" b="0" i="0" u="none" strike="noStrike">
                          <a:solidFill>
                            <a:srgbClr val="000000"/>
                          </a:solidFill>
                          <a:effectLst/>
                          <a:latin typeface="Arial"/>
                        </a:rPr>
                        <a:t>2.00</a:t>
                      </a:r>
                    </a:p>
                  </a:txBody>
                  <a:tcPr marL="9525" marR="9525" marT="9525" marB="0"/>
                </a:tc>
                <a:tc>
                  <a:txBody>
                    <a:bodyPr/>
                    <a:lstStyle/>
                    <a:p>
                      <a:pPr algn="r" fontAlgn="t"/>
                      <a:r>
                        <a:rPr lang="en-US" sz="1400" b="0" i="0" u="none" strike="noStrike">
                          <a:solidFill>
                            <a:srgbClr val="000000"/>
                          </a:solidFill>
                          <a:effectLst/>
                          <a:latin typeface="Arial"/>
                        </a:rPr>
                        <a:t>2.00</a:t>
                      </a:r>
                    </a:p>
                  </a:txBody>
                  <a:tcPr marL="9525" marR="9525" marT="9525" marB="0"/>
                </a:tc>
                <a:tc>
                  <a:txBody>
                    <a:bodyPr/>
                    <a:lstStyle/>
                    <a:p>
                      <a:pPr algn="r" fontAlgn="t"/>
                      <a:r>
                        <a:rPr lang="en-US" sz="1400" b="0" i="0" u="none" strike="noStrike">
                          <a:solidFill>
                            <a:srgbClr val="000000"/>
                          </a:solidFill>
                          <a:effectLst/>
                          <a:latin typeface="Arial"/>
                        </a:rPr>
                        <a:t>3.00</a:t>
                      </a:r>
                    </a:p>
                  </a:txBody>
                  <a:tcPr marL="9525" marR="9525" marT="9525" marB="0"/>
                </a:tc>
                <a:tc>
                  <a:txBody>
                    <a:bodyPr/>
                    <a:lstStyle/>
                    <a:p>
                      <a:pPr algn="r" fontAlgn="t"/>
                      <a:r>
                        <a:rPr lang="en-US" sz="1400" b="0" i="0" u="none" strike="noStrike" dirty="0">
                          <a:solidFill>
                            <a:srgbClr val="000000"/>
                          </a:solidFill>
                          <a:effectLst/>
                          <a:latin typeface="Arial"/>
                        </a:rPr>
                        <a:t>3.00</a:t>
                      </a:r>
                    </a:p>
                  </a:txBody>
                  <a:tcPr marL="9525" marR="9525" marT="9525" marB="0"/>
                </a:tc>
              </a:tr>
            </a:tbl>
          </a:graphicData>
        </a:graphic>
      </p:graphicFrame>
      <p:sp>
        <p:nvSpPr>
          <p:cNvPr id="7" name="Oval 6"/>
          <p:cNvSpPr/>
          <p:nvPr/>
        </p:nvSpPr>
        <p:spPr>
          <a:xfrm>
            <a:off x="3170710" y="3182594"/>
            <a:ext cx="866899" cy="38001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4381993" y="3182594"/>
            <a:ext cx="866899" cy="38001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54738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par>
                                <p:cTn id="17" presetID="45"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anim calcmode="lin" valueType="num">
                                      <p:cBhvr>
                                        <p:cTn id="20" dur="2000" fill="hold"/>
                                        <p:tgtEl>
                                          <p:spTgt spid="7"/>
                                        </p:tgtEl>
                                        <p:attrNameLst>
                                          <p:attrName>ppt_w</p:attrName>
                                        </p:attrNameLst>
                                      </p:cBhvr>
                                      <p:tavLst>
                                        <p:tav tm="0" fmla="#ppt_w*sin(2.5*pi*$)">
                                          <p:val>
                                            <p:fltVal val="0"/>
                                          </p:val>
                                        </p:tav>
                                        <p:tav tm="100000">
                                          <p:val>
                                            <p:fltVal val="1"/>
                                          </p:val>
                                        </p:tav>
                                      </p:tavLst>
                                    </p:anim>
                                    <p:anim calcmode="lin" valueType="num">
                                      <p:cBhvr>
                                        <p:cTn id="21" dur="2000" fill="hold"/>
                                        <p:tgtEl>
                                          <p:spTgt spid="7"/>
                                        </p:tgtEl>
                                        <p:attrNameLst>
                                          <p:attrName>ppt_h</p:attrName>
                                        </p:attrNameLst>
                                      </p:cBhvr>
                                      <p:tavLst>
                                        <p:tav tm="0">
                                          <p:val>
                                            <p:strVal val="#ppt_h"/>
                                          </p:val>
                                        </p:tav>
                                        <p:tav tm="100000">
                                          <p:val>
                                            <p:strVal val="#ppt_h"/>
                                          </p:val>
                                        </p:tav>
                                      </p:tavLst>
                                    </p:anim>
                                  </p:childTnLst>
                                </p:cTn>
                              </p:par>
                              <p:par>
                                <p:cTn id="22" presetID="45"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anim calcmode="lin" valueType="num">
                                      <p:cBhvr>
                                        <p:cTn id="25" dur="2000" fill="hold"/>
                                        <p:tgtEl>
                                          <p:spTgt spid="8"/>
                                        </p:tgtEl>
                                        <p:attrNameLst>
                                          <p:attrName>ppt_w</p:attrName>
                                        </p:attrNameLst>
                                      </p:cBhvr>
                                      <p:tavLst>
                                        <p:tav tm="0" fmla="#ppt_w*sin(2.5*pi*$)">
                                          <p:val>
                                            <p:fltVal val="0"/>
                                          </p:val>
                                        </p:tav>
                                        <p:tav tm="100000">
                                          <p:val>
                                            <p:fltVal val="1"/>
                                          </p:val>
                                        </p:tav>
                                      </p:tavLst>
                                    </p:anim>
                                    <p:anim calcmode="lin" valueType="num">
                                      <p:cBhvr>
                                        <p:cTn id="26" dur="2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7" grpId="0" animBg="1"/>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Findings – Phase </a:t>
            </a:r>
            <a:r>
              <a:rPr lang="en-US" dirty="0" smtClean="0"/>
              <a:t>Two</a:t>
            </a:r>
            <a:endParaRPr lang="en-US" dirty="0"/>
          </a:p>
        </p:txBody>
      </p:sp>
      <p:sp>
        <p:nvSpPr>
          <p:cNvPr id="2" name="Content Placeholder 1"/>
          <p:cNvSpPr>
            <a:spLocks noGrp="1"/>
          </p:cNvSpPr>
          <p:nvPr>
            <p:ph idx="1"/>
          </p:nvPr>
        </p:nvSpPr>
        <p:spPr>
          <a:xfrm>
            <a:off x="872067" y="2432287"/>
            <a:ext cx="7408333" cy="3742882"/>
          </a:xfrm>
        </p:spPr>
        <p:txBody>
          <a:bodyPr>
            <a:normAutofit fontScale="92500" lnSpcReduction="10000"/>
          </a:bodyPr>
          <a:lstStyle/>
          <a:p>
            <a:r>
              <a:rPr lang="en-US" b="1" dirty="0"/>
              <a:t>Knowledge of </a:t>
            </a:r>
            <a:r>
              <a:rPr lang="en-US" b="1" dirty="0" smtClean="0"/>
              <a:t>human resource functions</a:t>
            </a:r>
            <a:endParaRPr lang="en-US" b="1" dirty="0"/>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lvl="1"/>
            <a:r>
              <a:rPr lang="en-US" dirty="0" smtClean="0"/>
              <a:t>Item 23 was an outlier in the area of Human Resources</a:t>
            </a:r>
          </a:p>
          <a:p>
            <a:pPr lvl="2"/>
            <a:r>
              <a:rPr lang="en-US" dirty="0" smtClean="0"/>
              <a:t>With a mean of 2.17, students indicated a lower level </a:t>
            </a:r>
            <a:r>
              <a:rPr lang="en-US" dirty="0"/>
              <a:t>of knowledge </a:t>
            </a:r>
            <a:r>
              <a:rPr lang="en-US" dirty="0" smtClean="0"/>
              <a:t>with the </a:t>
            </a:r>
            <a:r>
              <a:rPr lang="en-US" dirty="0"/>
              <a:t>process a principal must undergo to place a staff member on a plan </a:t>
            </a:r>
            <a:r>
              <a:rPr lang="en-US" dirty="0" smtClean="0"/>
              <a:t>of action</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54816931"/>
              </p:ext>
            </p:extLst>
          </p:nvPr>
        </p:nvGraphicFramePr>
        <p:xfrm>
          <a:off x="1333995" y="2845798"/>
          <a:ext cx="6096000" cy="1919604"/>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pPr algn="ctr" fontAlgn="ctr"/>
                      <a:r>
                        <a:rPr lang="en-US" sz="1400" b="0" i="0" u="none" strike="noStrike" dirty="0">
                          <a:solidFill>
                            <a:srgbClr val="000000"/>
                          </a:solidFill>
                          <a:effectLst/>
                          <a:latin typeface="Arial"/>
                        </a:rPr>
                        <a:t> </a:t>
                      </a:r>
                    </a:p>
                  </a:txBody>
                  <a:tcPr marL="9525" marR="9525" marT="9525" marB="0" anchor="ctr"/>
                </a:tc>
                <a:tc>
                  <a:txBody>
                    <a:bodyPr/>
                    <a:lstStyle/>
                    <a:p>
                      <a:pPr algn="ctr" fontAlgn="b"/>
                      <a:r>
                        <a:rPr lang="en-US" sz="1400" b="0" i="0" u="none" strike="noStrike" dirty="0" smtClean="0">
                          <a:solidFill>
                            <a:srgbClr val="000000"/>
                          </a:solidFill>
                          <a:effectLst/>
                          <a:latin typeface="Arial"/>
                        </a:rPr>
                        <a:t>Q21</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Q22</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Q23</a:t>
                      </a:r>
                    </a:p>
                    <a:p>
                      <a:pPr algn="ctr" fontAlgn="b"/>
                      <a:endParaRPr lang="en-US" sz="1400" b="0" i="0" u="none" strike="noStrike" dirty="0">
                        <a:solidFill>
                          <a:srgbClr val="000000"/>
                        </a:solidFill>
                        <a:effectLst/>
                        <a:latin typeface="Arial"/>
                      </a:endParaRPr>
                    </a:p>
                  </a:txBody>
                  <a:tcPr marL="9525" marR="9525" marT="9525" marB="0" anchor="b"/>
                </a:tc>
                <a:tc>
                  <a:txBody>
                    <a:bodyPr/>
                    <a:lstStyle/>
                    <a:p>
                      <a:pPr algn="ctr" fontAlgn="b"/>
                      <a:r>
                        <a:rPr lang="en-US" sz="1400" b="0" i="0" u="none" strike="noStrike" dirty="0" smtClean="0">
                          <a:solidFill>
                            <a:srgbClr val="000000"/>
                          </a:solidFill>
                          <a:effectLst/>
                          <a:latin typeface="Arial"/>
                        </a:rPr>
                        <a:t>Q24</a:t>
                      </a:r>
                    </a:p>
                    <a:p>
                      <a:pPr algn="ctr" fontAlgn="b"/>
                      <a:endParaRPr lang="en-US" sz="1400" b="0" i="0" u="none" strike="noStrike" dirty="0">
                        <a:solidFill>
                          <a:srgbClr val="000000"/>
                        </a:solidFill>
                        <a:effectLst/>
                        <a:latin typeface="Arial"/>
                      </a:endParaRPr>
                    </a:p>
                  </a:txBody>
                  <a:tcPr marL="9525" marR="9525" marT="9525" marB="0" anchor="b"/>
                </a:tc>
              </a:tr>
              <a:tr h="370840">
                <a:tc>
                  <a:txBody>
                    <a:bodyPr/>
                    <a:lstStyle/>
                    <a:p>
                      <a:pPr algn="l" fontAlgn="t"/>
                      <a:r>
                        <a:rPr lang="en-US" sz="1400" b="0" i="0" u="none" strike="noStrike">
                          <a:solidFill>
                            <a:srgbClr val="000000"/>
                          </a:solidFill>
                          <a:effectLst/>
                          <a:latin typeface="Arial"/>
                        </a:rPr>
                        <a:t>Mean</a:t>
                      </a:r>
                    </a:p>
                  </a:txBody>
                  <a:tcPr marL="9525" marR="9525" marT="9525" marB="0"/>
                </a:tc>
                <a:tc>
                  <a:txBody>
                    <a:bodyPr/>
                    <a:lstStyle/>
                    <a:p>
                      <a:pPr algn="r" fontAlgn="t"/>
                      <a:r>
                        <a:rPr lang="en-US" sz="1400" b="0" i="0" u="none" strike="noStrike">
                          <a:solidFill>
                            <a:srgbClr val="000000"/>
                          </a:solidFill>
                          <a:effectLst/>
                          <a:latin typeface="Arial"/>
                        </a:rPr>
                        <a:t>2.73</a:t>
                      </a:r>
                    </a:p>
                  </a:txBody>
                  <a:tcPr marL="9525" marR="9525" marT="9525" marB="0"/>
                </a:tc>
                <a:tc>
                  <a:txBody>
                    <a:bodyPr/>
                    <a:lstStyle/>
                    <a:p>
                      <a:pPr algn="r" fontAlgn="t"/>
                      <a:r>
                        <a:rPr lang="en-US" sz="1400" b="0" i="0" u="none" strike="noStrike">
                          <a:solidFill>
                            <a:srgbClr val="000000"/>
                          </a:solidFill>
                          <a:effectLst/>
                          <a:latin typeface="Arial"/>
                        </a:rPr>
                        <a:t>3.19</a:t>
                      </a:r>
                    </a:p>
                  </a:txBody>
                  <a:tcPr marL="9525" marR="9525" marT="9525" marB="0"/>
                </a:tc>
                <a:tc>
                  <a:txBody>
                    <a:bodyPr/>
                    <a:lstStyle/>
                    <a:p>
                      <a:pPr algn="r" fontAlgn="t"/>
                      <a:r>
                        <a:rPr lang="en-US" sz="1400" b="0" i="0" u="none" strike="noStrike">
                          <a:solidFill>
                            <a:srgbClr val="000000"/>
                          </a:solidFill>
                          <a:effectLst/>
                          <a:latin typeface="Arial"/>
                        </a:rPr>
                        <a:t>2.17</a:t>
                      </a:r>
                    </a:p>
                  </a:txBody>
                  <a:tcPr marL="9525" marR="9525" marT="9525" marB="0"/>
                </a:tc>
                <a:tc>
                  <a:txBody>
                    <a:bodyPr/>
                    <a:lstStyle/>
                    <a:p>
                      <a:pPr algn="r" fontAlgn="t"/>
                      <a:r>
                        <a:rPr lang="en-US" sz="1400" b="0" i="0" u="none" strike="noStrike">
                          <a:solidFill>
                            <a:srgbClr val="000000"/>
                          </a:solidFill>
                          <a:effectLst/>
                          <a:latin typeface="Arial"/>
                        </a:rPr>
                        <a:t>2.63</a:t>
                      </a:r>
                    </a:p>
                  </a:txBody>
                  <a:tcPr marL="9525" marR="9525" marT="9525" marB="0"/>
                </a:tc>
              </a:tr>
              <a:tr h="370840">
                <a:tc>
                  <a:txBody>
                    <a:bodyPr/>
                    <a:lstStyle/>
                    <a:p>
                      <a:pPr algn="l" fontAlgn="t"/>
                      <a:r>
                        <a:rPr lang="en-US" sz="1400" b="0" i="0" u="none" strike="noStrike" dirty="0">
                          <a:solidFill>
                            <a:srgbClr val="000000"/>
                          </a:solidFill>
                          <a:effectLst/>
                          <a:latin typeface="Arial"/>
                        </a:rPr>
                        <a:t>N</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c>
                  <a:txBody>
                    <a:bodyPr/>
                    <a:lstStyle/>
                    <a:p>
                      <a:pPr algn="r" fontAlgn="t"/>
                      <a:r>
                        <a:rPr lang="en-US" sz="1400" b="0" i="0" u="none" strike="noStrike">
                          <a:solidFill>
                            <a:srgbClr val="000000"/>
                          </a:solidFill>
                          <a:effectLst/>
                          <a:latin typeface="Arial"/>
                        </a:rPr>
                        <a:t>48</a:t>
                      </a:r>
                    </a:p>
                  </a:txBody>
                  <a:tcPr marL="9525" marR="9525" marT="9525" marB="0"/>
                </a:tc>
              </a:tr>
              <a:tr h="370840">
                <a:tc>
                  <a:txBody>
                    <a:bodyPr/>
                    <a:lstStyle/>
                    <a:p>
                      <a:pPr algn="l" fontAlgn="t"/>
                      <a:r>
                        <a:rPr lang="en-US" sz="1400" b="0" i="0" u="none" strike="noStrike">
                          <a:solidFill>
                            <a:srgbClr val="000000"/>
                          </a:solidFill>
                          <a:effectLst/>
                          <a:latin typeface="Arial"/>
                        </a:rPr>
                        <a:t>Std. Deviation</a:t>
                      </a:r>
                    </a:p>
                  </a:txBody>
                  <a:tcPr marL="9525" marR="9525" marT="9525" marB="0"/>
                </a:tc>
                <a:tc>
                  <a:txBody>
                    <a:bodyPr/>
                    <a:lstStyle/>
                    <a:p>
                      <a:pPr algn="r" fontAlgn="t"/>
                      <a:r>
                        <a:rPr lang="en-US" sz="1400" b="0" i="0" u="none" strike="noStrike">
                          <a:solidFill>
                            <a:srgbClr val="000000"/>
                          </a:solidFill>
                          <a:effectLst/>
                          <a:latin typeface="Arial"/>
                        </a:rPr>
                        <a:t>1.106</a:t>
                      </a:r>
                    </a:p>
                  </a:txBody>
                  <a:tcPr marL="9525" marR="9525" marT="9525" marB="0"/>
                </a:tc>
                <a:tc>
                  <a:txBody>
                    <a:bodyPr/>
                    <a:lstStyle/>
                    <a:p>
                      <a:pPr algn="r" fontAlgn="t"/>
                      <a:r>
                        <a:rPr lang="en-US" sz="1400" b="0" i="0" u="none" strike="noStrike">
                          <a:solidFill>
                            <a:srgbClr val="000000"/>
                          </a:solidFill>
                          <a:effectLst/>
                          <a:latin typeface="Arial"/>
                        </a:rPr>
                        <a:t>1.085</a:t>
                      </a:r>
                    </a:p>
                  </a:txBody>
                  <a:tcPr marL="9525" marR="9525" marT="9525" marB="0"/>
                </a:tc>
                <a:tc>
                  <a:txBody>
                    <a:bodyPr/>
                    <a:lstStyle/>
                    <a:p>
                      <a:pPr algn="r" fontAlgn="t"/>
                      <a:r>
                        <a:rPr lang="en-US" sz="1400" b="0" i="0" u="none" strike="noStrike">
                          <a:solidFill>
                            <a:srgbClr val="000000"/>
                          </a:solidFill>
                          <a:effectLst/>
                          <a:latin typeface="Arial"/>
                        </a:rPr>
                        <a:t>.996</a:t>
                      </a:r>
                    </a:p>
                  </a:txBody>
                  <a:tcPr marL="9525" marR="9525" marT="9525" marB="0"/>
                </a:tc>
                <a:tc>
                  <a:txBody>
                    <a:bodyPr/>
                    <a:lstStyle/>
                    <a:p>
                      <a:pPr algn="r" fontAlgn="t"/>
                      <a:r>
                        <a:rPr lang="en-US" sz="1400" b="0" i="0" u="none" strike="noStrike">
                          <a:solidFill>
                            <a:srgbClr val="000000"/>
                          </a:solidFill>
                          <a:effectLst/>
                          <a:latin typeface="Arial"/>
                        </a:rPr>
                        <a:t>.959</a:t>
                      </a:r>
                    </a:p>
                  </a:txBody>
                  <a:tcPr marL="9525" marR="9525" marT="9525" marB="0"/>
                </a:tc>
              </a:tr>
              <a:tr h="370840">
                <a:tc>
                  <a:txBody>
                    <a:bodyPr/>
                    <a:lstStyle/>
                    <a:p>
                      <a:pPr algn="l" fontAlgn="t"/>
                      <a:r>
                        <a:rPr lang="en-US" sz="1400" b="0" i="0" u="none" strike="noStrike">
                          <a:solidFill>
                            <a:srgbClr val="000000"/>
                          </a:solidFill>
                          <a:effectLst/>
                          <a:latin typeface="Arial"/>
                        </a:rPr>
                        <a:t>Median</a:t>
                      </a:r>
                    </a:p>
                  </a:txBody>
                  <a:tcPr marL="9525" marR="9525" marT="9525" marB="0"/>
                </a:tc>
                <a:tc>
                  <a:txBody>
                    <a:bodyPr/>
                    <a:lstStyle/>
                    <a:p>
                      <a:pPr algn="r" fontAlgn="t"/>
                      <a:r>
                        <a:rPr lang="en-US" sz="1400" b="0" i="0" u="none" strike="noStrike">
                          <a:solidFill>
                            <a:srgbClr val="000000"/>
                          </a:solidFill>
                          <a:effectLst/>
                          <a:latin typeface="Arial"/>
                        </a:rPr>
                        <a:t>3.00</a:t>
                      </a:r>
                    </a:p>
                  </a:txBody>
                  <a:tcPr marL="9525" marR="9525" marT="9525" marB="0"/>
                </a:tc>
                <a:tc>
                  <a:txBody>
                    <a:bodyPr/>
                    <a:lstStyle/>
                    <a:p>
                      <a:pPr algn="r" fontAlgn="t"/>
                      <a:r>
                        <a:rPr lang="en-US" sz="1400" b="0" i="0" u="none" strike="noStrike">
                          <a:solidFill>
                            <a:srgbClr val="000000"/>
                          </a:solidFill>
                          <a:effectLst/>
                          <a:latin typeface="Arial"/>
                        </a:rPr>
                        <a:t>3.00</a:t>
                      </a:r>
                    </a:p>
                  </a:txBody>
                  <a:tcPr marL="9525" marR="9525" marT="9525" marB="0"/>
                </a:tc>
                <a:tc>
                  <a:txBody>
                    <a:bodyPr/>
                    <a:lstStyle/>
                    <a:p>
                      <a:pPr algn="r" fontAlgn="t"/>
                      <a:r>
                        <a:rPr lang="en-US" sz="1400" b="0" i="0" u="none" strike="noStrike">
                          <a:solidFill>
                            <a:srgbClr val="000000"/>
                          </a:solidFill>
                          <a:effectLst/>
                          <a:latin typeface="Arial"/>
                        </a:rPr>
                        <a:t>2.00</a:t>
                      </a:r>
                    </a:p>
                  </a:txBody>
                  <a:tcPr marL="9525" marR="9525" marT="9525" marB="0"/>
                </a:tc>
                <a:tc>
                  <a:txBody>
                    <a:bodyPr/>
                    <a:lstStyle/>
                    <a:p>
                      <a:pPr algn="r" fontAlgn="t"/>
                      <a:r>
                        <a:rPr lang="en-US" sz="1400" b="0" i="0" u="none" strike="noStrike" dirty="0">
                          <a:solidFill>
                            <a:srgbClr val="000000"/>
                          </a:solidFill>
                          <a:effectLst/>
                          <a:latin typeface="Arial"/>
                        </a:rPr>
                        <a:t>3.00</a:t>
                      </a:r>
                    </a:p>
                  </a:txBody>
                  <a:tcPr marL="9525" marR="9525" marT="9525" marB="0"/>
                </a:tc>
              </a:tr>
            </a:tbl>
          </a:graphicData>
        </a:graphic>
      </p:graphicFrame>
      <p:sp>
        <p:nvSpPr>
          <p:cNvPr id="7" name="Oval 6"/>
          <p:cNvSpPr/>
          <p:nvPr/>
        </p:nvSpPr>
        <p:spPr>
          <a:xfrm>
            <a:off x="5628902" y="3182594"/>
            <a:ext cx="866899" cy="38001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924733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45"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anim calcmode="lin" valueType="num">
                                      <p:cBhvr>
                                        <p:cTn id="18" dur="2000" fill="hold"/>
                                        <p:tgtEl>
                                          <p:spTgt spid="7"/>
                                        </p:tgtEl>
                                        <p:attrNameLst>
                                          <p:attrName>ppt_w</p:attrName>
                                        </p:attrNameLst>
                                      </p:cBhvr>
                                      <p:tavLst>
                                        <p:tav tm="0" fmla="#ppt_w*sin(2.5*pi*$)">
                                          <p:val>
                                            <p:fltVal val="0"/>
                                          </p:val>
                                        </p:tav>
                                        <p:tav tm="100000">
                                          <p:val>
                                            <p:fltVal val="1"/>
                                          </p:val>
                                        </p:tav>
                                      </p:tavLst>
                                    </p:anim>
                                    <p:anim calcmode="lin" valueType="num">
                                      <p:cBhvr>
                                        <p:cTn id="19" dur="2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Conclusions and Future Study</a:t>
            </a:r>
            <a:endParaRPr lang="en-US" dirty="0"/>
          </a:p>
        </p:txBody>
      </p:sp>
      <p:sp>
        <p:nvSpPr>
          <p:cNvPr id="2" name="Content Placeholder 1"/>
          <p:cNvSpPr>
            <a:spLocks noGrp="1"/>
          </p:cNvSpPr>
          <p:nvPr>
            <p:ph idx="1"/>
          </p:nvPr>
        </p:nvSpPr>
        <p:spPr/>
        <p:txBody>
          <a:bodyPr>
            <a:normAutofit/>
          </a:bodyPr>
          <a:lstStyle/>
          <a:p>
            <a:r>
              <a:rPr lang="en-US" b="1" dirty="0" smtClean="0"/>
              <a:t>Conclusions</a:t>
            </a:r>
          </a:p>
          <a:p>
            <a:pPr lvl="1"/>
            <a:r>
              <a:rPr lang="en-US" dirty="0" smtClean="0"/>
              <a:t>Validity and Reliability</a:t>
            </a:r>
          </a:p>
          <a:p>
            <a:pPr lvl="1"/>
            <a:r>
              <a:rPr lang="en-US" dirty="0" smtClean="0"/>
              <a:t>Areas of focus for instruction</a:t>
            </a:r>
          </a:p>
        </p:txBody>
      </p:sp>
    </p:spTree>
    <p:extLst>
      <p:ext uri="{BB962C8B-B14F-4D97-AF65-F5344CB8AC3E}">
        <p14:creationId xmlns:p14="http://schemas.microsoft.com/office/powerpoint/2010/main" val="247031851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Conclusions and Future Study</a:t>
            </a:r>
            <a:endParaRPr lang="en-US" dirty="0"/>
          </a:p>
        </p:txBody>
      </p:sp>
      <p:sp>
        <p:nvSpPr>
          <p:cNvPr id="2" name="Content Placeholder 1"/>
          <p:cNvSpPr>
            <a:spLocks noGrp="1"/>
          </p:cNvSpPr>
          <p:nvPr>
            <p:ph idx="1"/>
          </p:nvPr>
        </p:nvSpPr>
        <p:spPr/>
        <p:txBody>
          <a:bodyPr>
            <a:normAutofit/>
          </a:bodyPr>
          <a:lstStyle/>
          <a:p>
            <a:r>
              <a:rPr lang="en-US" b="1" dirty="0" smtClean="0"/>
              <a:t>Conclusions</a:t>
            </a:r>
          </a:p>
          <a:p>
            <a:pPr lvl="1"/>
            <a:r>
              <a:rPr lang="en-US" dirty="0" smtClean="0"/>
              <a:t>Validity and Reliability</a:t>
            </a:r>
          </a:p>
          <a:p>
            <a:pPr lvl="2"/>
            <a:r>
              <a:rPr lang="en-US" dirty="0" smtClean="0"/>
              <a:t>Found the instrument to contain both face and content validity</a:t>
            </a:r>
          </a:p>
          <a:p>
            <a:pPr lvl="2"/>
            <a:r>
              <a:rPr lang="en-US" dirty="0" smtClean="0"/>
              <a:t>Though there were two of six areas in the study that had low </a:t>
            </a:r>
            <a:r>
              <a:rPr lang="en-US" i="1" dirty="0" smtClean="0"/>
              <a:t>alpha </a:t>
            </a:r>
            <a:r>
              <a:rPr lang="en-US" dirty="0" smtClean="0"/>
              <a:t>(.632 and .627) The instrument overall had a strong </a:t>
            </a:r>
            <a:r>
              <a:rPr lang="en-US" i="1" dirty="0" smtClean="0"/>
              <a:t>alpha</a:t>
            </a:r>
            <a:r>
              <a:rPr lang="en-US" dirty="0" smtClean="0"/>
              <a:t> (.927) and as such feel confident in its reliability</a:t>
            </a:r>
          </a:p>
        </p:txBody>
      </p:sp>
    </p:spTree>
    <p:extLst>
      <p:ext uri="{BB962C8B-B14F-4D97-AF65-F5344CB8AC3E}">
        <p14:creationId xmlns:p14="http://schemas.microsoft.com/office/powerpoint/2010/main" val="160724702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Conclusions and Future Study</a:t>
            </a:r>
            <a:endParaRPr lang="en-US" dirty="0"/>
          </a:p>
        </p:txBody>
      </p:sp>
      <p:sp>
        <p:nvSpPr>
          <p:cNvPr id="2" name="Content Placeholder 1"/>
          <p:cNvSpPr>
            <a:spLocks noGrp="1"/>
          </p:cNvSpPr>
          <p:nvPr>
            <p:ph idx="1"/>
          </p:nvPr>
        </p:nvSpPr>
        <p:spPr/>
        <p:txBody>
          <a:bodyPr>
            <a:normAutofit/>
          </a:bodyPr>
          <a:lstStyle/>
          <a:p>
            <a:r>
              <a:rPr lang="en-US" b="1" dirty="0" smtClean="0"/>
              <a:t>Conclusions</a:t>
            </a:r>
          </a:p>
          <a:p>
            <a:pPr lvl="1"/>
            <a:r>
              <a:rPr lang="en-US" dirty="0" smtClean="0"/>
              <a:t>Areas of focus for instruction</a:t>
            </a:r>
          </a:p>
          <a:p>
            <a:pPr lvl="2"/>
            <a:r>
              <a:rPr lang="en-US" dirty="0" smtClean="0"/>
              <a:t>All six areas will be part of the main instructional program</a:t>
            </a:r>
          </a:p>
          <a:p>
            <a:pPr lvl="2"/>
            <a:r>
              <a:rPr lang="en-US" dirty="0" smtClean="0"/>
              <a:t>Two areas will be emphasized by faculty</a:t>
            </a:r>
          </a:p>
          <a:p>
            <a:pPr lvl="3"/>
            <a:r>
              <a:rPr lang="en-US" dirty="0" smtClean="0"/>
              <a:t>School Board Policies</a:t>
            </a:r>
          </a:p>
          <a:p>
            <a:pPr lvl="3"/>
            <a:r>
              <a:rPr lang="en-US" dirty="0" smtClean="0"/>
              <a:t>School Operations</a:t>
            </a:r>
          </a:p>
          <a:p>
            <a:pPr lvl="2"/>
            <a:endParaRPr lang="en-US" dirty="0" smtClean="0"/>
          </a:p>
        </p:txBody>
      </p:sp>
    </p:spTree>
    <p:extLst>
      <p:ext uri="{BB962C8B-B14F-4D97-AF65-F5344CB8AC3E}">
        <p14:creationId xmlns:p14="http://schemas.microsoft.com/office/powerpoint/2010/main" val="105539247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Conclusions and Future Study</a:t>
            </a:r>
            <a:endParaRPr lang="en-US" dirty="0"/>
          </a:p>
        </p:txBody>
      </p:sp>
      <p:sp>
        <p:nvSpPr>
          <p:cNvPr id="2" name="Content Placeholder 1"/>
          <p:cNvSpPr>
            <a:spLocks noGrp="1"/>
          </p:cNvSpPr>
          <p:nvPr>
            <p:ph idx="1"/>
          </p:nvPr>
        </p:nvSpPr>
        <p:spPr/>
        <p:txBody>
          <a:bodyPr>
            <a:normAutofit fontScale="92500" lnSpcReduction="20000"/>
          </a:bodyPr>
          <a:lstStyle/>
          <a:p>
            <a:r>
              <a:rPr lang="en-US" b="1" dirty="0" smtClean="0"/>
              <a:t>Conclusions</a:t>
            </a:r>
          </a:p>
          <a:p>
            <a:pPr lvl="1"/>
            <a:r>
              <a:rPr lang="en-US" dirty="0" smtClean="0"/>
              <a:t>Areas of focus for instruction</a:t>
            </a:r>
          </a:p>
          <a:p>
            <a:pPr lvl="2"/>
            <a:r>
              <a:rPr lang="en-US" dirty="0" smtClean="0"/>
              <a:t>In addition, emphasis will be placed in courses addressing the following:</a:t>
            </a:r>
          </a:p>
          <a:p>
            <a:pPr lvl="3"/>
            <a:r>
              <a:rPr lang="en-US" dirty="0" smtClean="0"/>
              <a:t>Developing a master schedule</a:t>
            </a:r>
          </a:p>
          <a:p>
            <a:pPr lvl="3"/>
            <a:r>
              <a:rPr lang="en-US" dirty="0" smtClean="0"/>
              <a:t>Dealing with financial statements</a:t>
            </a:r>
          </a:p>
          <a:p>
            <a:pPr lvl="3"/>
            <a:r>
              <a:rPr lang="en-US" dirty="0" smtClean="0"/>
              <a:t>Developing a school system budget process</a:t>
            </a:r>
          </a:p>
          <a:p>
            <a:pPr lvl="3"/>
            <a:r>
              <a:rPr lang="en-US" dirty="0"/>
              <a:t>Developing a school </a:t>
            </a:r>
            <a:r>
              <a:rPr lang="en-US" dirty="0" smtClean="0"/>
              <a:t>site </a:t>
            </a:r>
            <a:r>
              <a:rPr lang="en-US" dirty="0"/>
              <a:t>budget </a:t>
            </a:r>
            <a:r>
              <a:rPr lang="en-US" dirty="0" smtClean="0"/>
              <a:t>process</a:t>
            </a:r>
          </a:p>
          <a:p>
            <a:pPr lvl="3"/>
            <a:r>
              <a:rPr lang="en-US" dirty="0" smtClean="0"/>
              <a:t>Developing school board policies</a:t>
            </a:r>
          </a:p>
          <a:p>
            <a:pPr lvl="3"/>
            <a:r>
              <a:rPr lang="en-US" dirty="0" smtClean="0"/>
              <a:t>Working with diversity from an administrative perspective</a:t>
            </a:r>
          </a:p>
          <a:p>
            <a:pPr lvl="3"/>
            <a:r>
              <a:rPr lang="en-US" dirty="0" smtClean="0"/>
              <a:t>Placing staff on a plan of action</a:t>
            </a:r>
          </a:p>
          <a:p>
            <a:pPr lvl="3"/>
            <a:endParaRPr lang="en-US" dirty="0"/>
          </a:p>
          <a:p>
            <a:pPr lvl="3"/>
            <a:endParaRPr lang="en-US" dirty="0" smtClean="0"/>
          </a:p>
          <a:p>
            <a:pPr lvl="2"/>
            <a:endParaRPr lang="en-US" dirty="0" smtClean="0"/>
          </a:p>
        </p:txBody>
      </p:sp>
    </p:spTree>
    <p:extLst>
      <p:ext uri="{BB962C8B-B14F-4D97-AF65-F5344CB8AC3E}">
        <p14:creationId xmlns:p14="http://schemas.microsoft.com/office/powerpoint/2010/main" val="66098869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Conclusions and Future Study</a:t>
            </a:r>
            <a:endParaRPr lang="en-US" dirty="0"/>
          </a:p>
        </p:txBody>
      </p:sp>
      <p:sp>
        <p:nvSpPr>
          <p:cNvPr id="2" name="Content Placeholder 1"/>
          <p:cNvSpPr>
            <a:spLocks noGrp="1"/>
          </p:cNvSpPr>
          <p:nvPr>
            <p:ph idx="1"/>
          </p:nvPr>
        </p:nvSpPr>
        <p:spPr/>
        <p:txBody>
          <a:bodyPr>
            <a:normAutofit/>
          </a:bodyPr>
          <a:lstStyle/>
          <a:p>
            <a:r>
              <a:rPr lang="en-US" b="1" dirty="0" smtClean="0"/>
              <a:t>Future Study</a:t>
            </a:r>
          </a:p>
          <a:p>
            <a:pPr lvl="1"/>
            <a:r>
              <a:rPr lang="en-US" dirty="0" smtClean="0"/>
              <a:t>Low </a:t>
            </a:r>
            <a:r>
              <a:rPr lang="en-US" i="1" dirty="0" smtClean="0"/>
              <a:t>n </a:t>
            </a:r>
            <a:r>
              <a:rPr lang="en-US" dirty="0" smtClean="0"/>
              <a:t>value</a:t>
            </a:r>
          </a:p>
          <a:p>
            <a:pPr lvl="1"/>
            <a:r>
              <a:rPr lang="en-US" dirty="0" smtClean="0"/>
              <a:t>Qualitative study of faculty implementation</a:t>
            </a:r>
          </a:p>
          <a:p>
            <a:pPr lvl="1"/>
            <a:r>
              <a:rPr lang="en-US" dirty="0" smtClean="0"/>
              <a:t>Study upon program completion</a:t>
            </a:r>
            <a:endParaRPr lang="en-US" dirty="0"/>
          </a:p>
        </p:txBody>
      </p:sp>
    </p:spTree>
    <p:extLst>
      <p:ext uri="{BB962C8B-B14F-4D97-AF65-F5344CB8AC3E}">
        <p14:creationId xmlns:p14="http://schemas.microsoft.com/office/powerpoint/2010/main" val="202148622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46100"/>
            <a:ext cx="7772400" cy="1780108"/>
          </a:xfrm>
        </p:spPr>
        <p:txBody>
          <a:bodyPr>
            <a:normAutofit/>
          </a:bodyPr>
          <a:lstStyle/>
          <a:p>
            <a:r>
              <a:rPr lang="en-US" sz="5400" dirty="0" smtClean="0"/>
              <a:t>Questions and Close</a:t>
            </a:r>
            <a:endParaRPr lang="en-US" sz="5400" dirty="0"/>
          </a:p>
        </p:txBody>
      </p:sp>
      <p:sp>
        <p:nvSpPr>
          <p:cNvPr id="3" name="Subtitle 2"/>
          <p:cNvSpPr>
            <a:spLocks noGrp="1"/>
          </p:cNvSpPr>
          <p:nvPr>
            <p:ph type="subTitle" idx="1"/>
          </p:nvPr>
        </p:nvSpPr>
        <p:spPr>
          <a:xfrm>
            <a:off x="1371600" y="2565401"/>
            <a:ext cx="6400800" cy="1473200"/>
          </a:xfrm>
        </p:spPr>
        <p:txBody>
          <a:bodyPr>
            <a:noAutofit/>
          </a:bodyPr>
          <a:lstStyle/>
          <a:p>
            <a:r>
              <a:rPr lang="en-US" sz="2800" dirty="0"/>
              <a:t>Michael Kelly, Ed</a:t>
            </a:r>
            <a:r>
              <a:rPr lang="en-US" sz="2800" dirty="0" smtClean="0"/>
              <a:t>. D.</a:t>
            </a:r>
          </a:p>
          <a:p>
            <a:r>
              <a:rPr lang="en-US" sz="2800" dirty="0" smtClean="0">
                <a:hlinkClick r:id="rId2"/>
              </a:rPr>
              <a:t>michk66@vt.edu</a:t>
            </a:r>
            <a:r>
              <a:rPr lang="en-US" sz="2800" dirty="0" smtClean="0"/>
              <a:t> </a:t>
            </a:r>
          </a:p>
          <a:p>
            <a:endParaRPr lang="en-US" sz="2800" dirty="0"/>
          </a:p>
        </p:txBody>
      </p:sp>
    </p:spTree>
    <p:extLst>
      <p:ext uri="{BB962C8B-B14F-4D97-AF65-F5344CB8AC3E}">
        <p14:creationId xmlns:p14="http://schemas.microsoft.com/office/powerpoint/2010/main" val="299148578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CAEP-Advancing Excellence in Educator Prep Programs </a:t>
            </a:r>
          </a:p>
        </p:txBody>
      </p:sp>
      <p:sp>
        <p:nvSpPr>
          <p:cNvPr id="2" name="Content Placeholder 1"/>
          <p:cNvSpPr>
            <a:spLocks noGrp="1"/>
          </p:cNvSpPr>
          <p:nvPr>
            <p:ph idx="1"/>
          </p:nvPr>
        </p:nvSpPr>
        <p:spPr>
          <a:xfrm>
            <a:off x="457200" y="2566895"/>
            <a:ext cx="8229599" cy="3958422"/>
          </a:xfrm>
        </p:spPr>
        <p:txBody>
          <a:bodyPr>
            <a:normAutofit fontScale="70000" lnSpcReduction="20000"/>
          </a:bodyPr>
          <a:lstStyle/>
          <a:p>
            <a:pPr marL="0" indent="0">
              <a:buNone/>
            </a:pPr>
            <a:r>
              <a:rPr lang="en-US" sz="2900" dirty="0"/>
              <a:t>Three CAEP standards buttress the importance of this study. Pertinent CAEP “Advanced Program Components” are as follows</a:t>
            </a:r>
            <a:r>
              <a:rPr lang="en-US" sz="2900" dirty="0" smtClean="0"/>
              <a:t>:</a:t>
            </a:r>
            <a:endParaRPr lang="en-US" dirty="0"/>
          </a:p>
          <a:p>
            <a:pPr lvl="0"/>
            <a:r>
              <a:rPr lang="en-US" b="1" dirty="0"/>
              <a:t>Satisfaction of Completers 4.4:</a:t>
            </a:r>
            <a:r>
              <a:rPr lang="en-US" dirty="0"/>
              <a:t> The provider demonstrates, using measures that result in valid and reliable data, that advanced program completers perceive their preparation as relevant to the responsibilities they confront on the job, and that the preparation was effective.</a:t>
            </a:r>
          </a:p>
          <a:p>
            <a:pPr lvl="0"/>
            <a:r>
              <a:rPr lang="en-US" b="1" dirty="0"/>
              <a:t>Quality and Strategic Evaluation 5.1</a:t>
            </a:r>
            <a:r>
              <a:rPr lang="en-US" dirty="0"/>
              <a:t>: The provider’s quality assurance system is comprised of multiple measures that can monitor advanced program candidate progress, advanced completer achievements, and provider operational effectiveness. Evidence demonstrates that the provider satisfies all CAEP </a:t>
            </a:r>
            <a:r>
              <a:rPr lang="en-US" dirty="0" smtClean="0"/>
              <a:t>standards.</a:t>
            </a:r>
          </a:p>
          <a:p>
            <a:pPr lvl="0"/>
            <a:r>
              <a:rPr lang="en-US" b="1" dirty="0" smtClean="0"/>
              <a:t>Continuous </a:t>
            </a:r>
            <a:r>
              <a:rPr lang="en-US" b="1" dirty="0"/>
              <a:t>Improvement 5.3</a:t>
            </a:r>
            <a:r>
              <a:rPr lang="en-US" dirty="0"/>
              <a:t>: The provider regularly and systematically assesses performance against its goals and relevant standards, tracks results over time, tests innovations and the effects of selection criteria on subsequent progress and completion, and uses results to improve program elements and processes (CAEP, 2015).</a:t>
            </a:r>
          </a:p>
          <a:p>
            <a:endParaRPr lang="en-US" dirty="0" smtClean="0"/>
          </a:p>
        </p:txBody>
      </p:sp>
    </p:spTree>
    <p:extLst>
      <p:ext uri="{BB962C8B-B14F-4D97-AF65-F5344CB8AC3E}">
        <p14:creationId xmlns:p14="http://schemas.microsoft.com/office/powerpoint/2010/main" val="328460596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UCEA Institutional and Program Quality Criteria</a:t>
            </a:r>
          </a:p>
        </p:txBody>
      </p:sp>
      <p:sp>
        <p:nvSpPr>
          <p:cNvPr id="2" name="Content Placeholder 1"/>
          <p:cNvSpPr>
            <a:spLocks noGrp="1"/>
          </p:cNvSpPr>
          <p:nvPr>
            <p:ph idx="1"/>
          </p:nvPr>
        </p:nvSpPr>
        <p:spPr>
          <a:xfrm>
            <a:off x="457200" y="2566895"/>
            <a:ext cx="8229599" cy="3958422"/>
          </a:xfrm>
        </p:spPr>
        <p:txBody>
          <a:bodyPr>
            <a:normAutofit/>
          </a:bodyPr>
          <a:lstStyle/>
          <a:p>
            <a:pPr marL="0" indent="0">
              <a:buNone/>
            </a:pPr>
            <a:r>
              <a:rPr lang="en-US" sz="2900" dirty="0" smtClean="0"/>
              <a:t>Two UCEA standards also highlight </a:t>
            </a:r>
            <a:r>
              <a:rPr lang="en-US" sz="2900" dirty="0"/>
              <a:t>the </a:t>
            </a:r>
            <a:r>
              <a:rPr lang="en-US" sz="2900" dirty="0" smtClean="0"/>
              <a:t>need </a:t>
            </a:r>
            <a:r>
              <a:rPr lang="en-US" sz="2900" dirty="0"/>
              <a:t>of this study. Pertinent </a:t>
            </a:r>
            <a:r>
              <a:rPr lang="en-US" sz="2900" dirty="0" smtClean="0"/>
              <a:t>UCEA standards are </a:t>
            </a:r>
            <a:r>
              <a:rPr lang="en-US" sz="2900" dirty="0"/>
              <a:t>as follows</a:t>
            </a:r>
            <a:r>
              <a:rPr lang="en-US" sz="2900" dirty="0" smtClean="0"/>
              <a:t>:</a:t>
            </a:r>
            <a:endParaRPr lang="en-US" dirty="0"/>
          </a:p>
          <a:p>
            <a:r>
              <a:rPr lang="en-US" dirty="0"/>
              <a:t>1.Evidence of significant efforts by faculty members to identify, develop, and promote relevant knowledge of best practices focused on the essential problems of schooling, leadership, and administration</a:t>
            </a:r>
            <a:r>
              <a:rPr lang="en-US" dirty="0" smtClean="0"/>
              <a:t>.</a:t>
            </a:r>
          </a:p>
          <a:p>
            <a:r>
              <a:rPr lang="en-US" dirty="0" smtClean="0"/>
              <a:t>6.  Evidence </a:t>
            </a:r>
            <a:r>
              <a:rPr lang="en-US" dirty="0"/>
              <a:t>that the preparation program engages in ongoing programmatic evaluation and enhancement.</a:t>
            </a:r>
          </a:p>
          <a:p>
            <a:endParaRPr lang="en-US" dirty="0" smtClean="0"/>
          </a:p>
        </p:txBody>
      </p:sp>
    </p:spTree>
    <p:extLst>
      <p:ext uri="{BB962C8B-B14F-4D97-AF65-F5344CB8AC3E}">
        <p14:creationId xmlns:p14="http://schemas.microsoft.com/office/powerpoint/2010/main" val="158515314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Interstate School Leaders Licensure Consortium (ISLLC) Standards</a:t>
            </a:r>
          </a:p>
        </p:txBody>
      </p:sp>
      <p:sp>
        <p:nvSpPr>
          <p:cNvPr id="2" name="Content Placeholder 1"/>
          <p:cNvSpPr>
            <a:spLocks noGrp="1"/>
          </p:cNvSpPr>
          <p:nvPr>
            <p:ph idx="1"/>
          </p:nvPr>
        </p:nvSpPr>
        <p:spPr>
          <a:xfrm>
            <a:off x="457201" y="2204069"/>
            <a:ext cx="8229599" cy="5003181"/>
          </a:xfrm>
        </p:spPr>
        <p:txBody>
          <a:bodyPr>
            <a:normAutofit fontScale="32500" lnSpcReduction="20000"/>
          </a:bodyPr>
          <a:lstStyle/>
          <a:p>
            <a:pPr marL="0" indent="0">
              <a:buNone/>
            </a:pPr>
            <a:r>
              <a:rPr lang="en-US" sz="4900" dirty="0" smtClean="0"/>
              <a:t>The new DRAFT (June 2015) ISLLC Standards formed the foundation for the creation of the program internship objectives. ELCC standards will be created after the ISLLC standards are approved in November.  The seven standards are:</a:t>
            </a:r>
            <a:endParaRPr lang="en-US" sz="4900" dirty="0"/>
          </a:p>
          <a:p>
            <a:r>
              <a:rPr lang="en-US" sz="4900" dirty="0"/>
              <a:t>1. Build a shared vision of student success and well-being. </a:t>
            </a:r>
          </a:p>
          <a:p>
            <a:r>
              <a:rPr lang="en-US" sz="4900" dirty="0"/>
              <a:t>2. Champion and support instruction and assessment that maximizes student learning and achievement. </a:t>
            </a:r>
          </a:p>
          <a:p>
            <a:r>
              <a:rPr lang="en-US" sz="4900" dirty="0"/>
              <a:t>3. Manage and develop staff members’ professional skills and practices in order to drive student learning and achievement. </a:t>
            </a:r>
          </a:p>
          <a:p>
            <a:r>
              <a:rPr lang="en-US" sz="4900" dirty="0"/>
              <a:t>4. Cultivate a caring and inclusive school community dedicated to student learning, academic success and the personal well-being of every student. </a:t>
            </a:r>
          </a:p>
          <a:p>
            <a:r>
              <a:rPr lang="en-US" sz="4900" dirty="0"/>
              <a:t>5. Coordinate resources, time, structures and roles effectively to build the instructional capacity of teachers and other staff. </a:t>
            </a:r>
          </a:p>
          <a:p>
            <a:r>
              <a:rPr lang="en-US" sz="4900" dirty="0"/>
              <a:t>6. Engage families and the outside community to promote and support student success. </a:t>
            </a:r>
          </a:p>
          <a:p>
            <a:r>
              <a:rPr lang="en-US" sz="4900" dirty="0"/>
              <a:t>7. Administer and manage operations efficiently and effectively. </a:t>
            </a:r>
          </a:p>
          <a:p>
            <a:endParaRPr lang="en-US" dirty="0" smtClean="0"/>
          </a:p>
        </p:txBody>
      </p:sp>
    </p:spTree>
    <p:extLst>
      <p:ext uri="{BB962C8B-B14F-4D97-AF65-F5344CB8AC3E}">
        <p14:creationId xmlns:p14="http://schemas.microsoft.com/office/powerpoint/2010/main" val="211418861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Methodology</a:t>
            </a:r>
            <a:endParaRPr lang="en-US" dirty="0"/>
          </a:p>
        </p:txBody>
      </p:sp>
      <p:sp>
        <p:nvSpPr>
          <p:cNvPr id="2" name="Content Placeholder 1"/>
          <p:cNvSpPr>
            <a:spLocks noGrp="1"/>
          </p:cNvSpPr>
          <p:nvPr>
            <p:ph idx="1"/>
          </p:nvPr>
        </p:nvSpPr>
        <p:spPr/>
        <p:txBody>
          <a:bodyPr/>
          <a:lstStyle/>
          <a:p>
            <a:r>
              <a:rPr lang="en-US" dirty="0" smtClean="0"/>
              <a:t>There were two phases to this study:</a:t>
            </a:r>
          </a:p>
          <a:p>
            <a:pPr lvl="1"/>
            <a:r>
              <a:rPr lang="en-US" dirty="0" smtClean="0"/>
              <a:t>Establish validity and reliability of the instrument</a:t>
            </a:r>
          </a:p>
          <a:p>
            <a:pPr lvl="1"/>
            <a:r>
              <a:rPr lang="en-US" dirty="0"/>
              <a:t>D</a:t>
            </a:r>
            <a:r>
              <a:rPr lang="en-US" dirty="0" smtClean="0"/>
              <a:t>etermine </a:t>
            </a:r>
            <a:r>
              <a:rPr lang="en-US" dirty="0"/>
              <a:t>areas of focus for the cohort of students in future courses </a:t>
            </a:r>
          </a:p>
        </p:txBody>
      </p:sp>
    </p:spTree>
    <p:extLst>
      <p:ext uri="{BB962C8B-B14F-4D97-AF65-F5344CB8AC3E}">
        <p14:creationId xmlns:p14="http://schemas.microsoft.com/office/powerpoint/2010/main" val="3122793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Methodology – Phase One</a:t>
            </a:r>
            <a:endParaRPr lang="en-US" dirty="0"/>
          </a:p>
        </p:txBody>
      </p:sp>
      <p:sp>
        <p:nvSpPr>
          <p:cNvPr id="2" name="Content Placeholder 1"/>
          <p:cNvSpPr>
            <a:spLocks noGrp="1"/>
          </p:cNvSpPr>
          <p:nvPr>
            <p:ph idx="1"/>
          </p:nvPr>
        </p:nvSpPr>
        <p:spPr/>
        <p:txBody>
          <a:bodyPr>
            <a:normAutofit/>
          </a:bodyPr>
          <a:lstStyle/>
          <a:p>
            <a:r>
              <a:rPr lang="en-US" dirty="0" smtClean="0"/>
              <a:t>Instrument</a:t>
            </a:r>
          </a:p>
          <a:p>
            <a:pPr lvl="1"/>
            <a:r>
              <a:rPr lang="en-US" dirty="0" smtClean="0"/>
              <a:t>Internship objectives</a:t>
            </a:r>
          </a:p>
          <a:p>
            <a:pPr lvl="1"/>
            <a:r>
              <a:rPr lang="en-US" dirty="0" err="1" smtClean="0"/>
              <a:t>Likert</a:t>
            </a:r>
            <a:r>
              <a:rPr lang="en-US" dirty="0" smtClean="0"/>
              <a:t> scale</a:t>
            </a:r>
          </a:p>
          <a:p>
            <a:pPr lvl="1"/>
            <a:r>
              <a:rPr lang="en-US" dirty="0" smtClean="0"/>
              <a:t>Sections (6)</a:t>
            </a:r>
          </a:p>
          <a:p>
            <a:r>
              <a:rPr lang="en-US" dirty="0" smtClean="0"/>
              <a:t>Population</a:t>
            </a:r>
          </a:p>
          <a:p>
            <a:pPr lvl="1"/>
            <a:r>
              <a:rPr lang="en-US" dirty="0" smtClean="0"/>
              <a:t>Locations</a:t>
            </a:r>
          </a:p>
          <a:p>
            <a:pPr lvl="1"/>
            <a:r>
              <a:rPr lang="en-US" dirty="0" smtClean="0"/>
              <a:t>Students</a:t>
            </a:r>
            <a:endParaRPr lang="en-US" dirty="0"/>
          </a:p>
        </p:txBody>
      </p:sp>
    </p:spTree>
    <p:extLst>
      <p:ext uri="{BB962C8B-B14F-4D97-AF65-F5344CB8AC3E}">
        <p14:creationId xmlns:p14="http://schemas.microsoft.com/office/powerpoint/2010/main" val="35354212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Methodology – Phase One</a:t>
            </a:r>
          </a:p>
        </p:txBody>
      </p:sp>
      <p:sp>
        <p:nvSpPr>
          <p:cNvPr id="2" name="Content Placeholder 1"/>
          <p:cNvSpPr>
            <a:spLocks noGrp="1"/>
          </p:cNvSpPr>
          <p:nvPr>
            <p:ph idx="1"/>
          </p:nvPr>
        </p:nvSpPr>
        <p:spPr>
          <a:xfrm>
            <a:off x="739775" y="2206626"/>
            <a:ext cx="7662864" cy="3830638"/>
          </a:xfrm>
        </p:spPr>
        <p:txBody>
          <a:bodyPr>
            <a:normAutofit fontScale="92500" lnSpcReduction="20000"/>
          </a:bodyPr>
          <a:lstStyle/>
          <a:p>
            <a:r>
              <a:rPr lang="en-US" dirty="0" smtClean="0"/>
              <a:t>Validity </a:t>
            </a:r>
          </a:p>
          <a:p>
            <a:pPr lvl="1"/>
            <a:r>
              <a:rPr lang="en-US" dirty="0" smtClean="0"/>
              <a:t>Faculty review</a:t>
            </a:r>
          </a:p>
          <a:p>
            <a:pPr lvl="1"/>
            <a:r>
              <a:rPr lang="en-US" dirty="0" smtClean="0"/>
              <a:t>Panel of experts</a:t>
            </a:r>
          </a:p>
          <a:p>
            <a:r>
              <a:rPr lang="en-US" dirty="0" smtClean="0"/>
              <a:t>Reliability</a:t>
            </a:r>
          </a:p>
          <a:p>
            <a:pPr lvl="1"/>
            <a:r>
              <a:rPr lang="en-US" dirty="0" err="1" smtClean="0"/>
              <a:t>Cronbach’s</a:t>
            </a:r>
            <a:r>
              <a:rPr lang="en-US" dirty="0" smtClean="0"/>
              <a:t> </a:t>
            </a:r>
            <a:r>
              <a:rPr lang="en-US" dirty="0" smtClean="0"/>
              <a:t>Alpha </a:t>
            </a:r>
          </a:p>
          <a:p>
            <a:pPr lvl="1"/>
            <a:r>
              <a:rPr lang="en-US" dirty="0" smtClean="0"/>
              <a:t>Section then whole</a:t>
            </a:r>
          </a:p>
          <a:p>
            <a:pPr lvl="1"/>
            <a:r>
              <a:rPr lang="en-US" dirty="0" smtClean="0"/>
              <a:t>George </a:t>
            </a:r>
            <a:r>
              <a:rPr lang="en-US" dirty="0"/>
              <a:t>and </a:t>
            </a:r>
            <a:r>
              <a:rPr lang="en-US" dirty="0" err="1"/>
              <a:t>Mallery</a:t>
            </a:r>
            <a:r>
              <a:rPr lang="en-US" dirty="0"/>
              <a:t> (2003) provide the following rules of thumb: “_ &gt; .9 – Excellent, _ &gt; .8 – Good, _ &gt; .7 – Acceptable, _ &gt; .6 – Questionable, _ &gt; .5 – Poor, and_ &lt; .5 – Unacceptable” (p. 231). </a:t>
            </a:r>
          </a:p>
          <a:p>
            <a:pPr lvl="1"/>
            <a:r>
              <a:rPr lang="en-US" dirty="0"/>
              <a:t>Section then </a:t>
            </a:r>
            <a:r>
              <a:rPr lang="en-US" dirty="0" smtClean="0"/>
              <a:t>whole</a:t>
            </a:r>
            <a:endParaRPr lang="en-US" dirty="0" smtClean="0"/>
          </a:p>
          <a:p>
            <a:r>
              <a:rPr lang="en-US" dirty="0" smtClean="0"/>
              <a:t>Data collection and analysis </a:t>
            </a:r>
            <a:endParaRPr lang="en-US" dirty="0"/>
          </a:p>
        </p:txBody>
      </p:sp>
    </p:spTree>
    <p:extLst>
      <p:ext uri="{BB962C8B-B14F-4D97-AF65-F5344CB8AC3E}">
        <p14:creationId xmlns:p14="http://schemas.microsoft.com/office/powerpoint/2010/main" val="9083200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Genesis">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Genesis">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Genesis.thmx</Template>
  <TotalTime>458</TotalTime>
  <Words>2072</Words>
  <Application>Microsoft Macintosh PowerPoint</Application>
  <PresentationFormat>On-screen Show (4:3)</PresentationFormat>
  <Paragraphs>518</Paragraphs>
  <Slides>37</Slides>
  <Notes>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Genesis</vt:lpstr>
      <vt:lpstr>Using Student Perceptions of Readiness to Improve Course Content in an Educational Leadership Program</vt:lpstr>
      <vt:lpstr>Introduction</vt:lpstr>
      <vt:lpstr>Reason for the Study</vt:lpstr>
      <vt:lpstr>CAEP-Advancing Excellence in Educator Prep Programs </vt:lpstr>
      <vt:lpstr>UCEA Institutional and Program Quality Criteria</vt:lpstr>
      <vt:lpstr>Interstate School Leaders Licensure Consortium (ISLLC) Standards</vt:lpstr>
      <vt:lpstr>Methodology</vt:lpstr>
      <vt:lpstr>Methodology – Phase One</vt:lpstr>
      <vt:lpstr>Methodology – Phase One</vt:lpstr>
      <vt:lpstr>Sample Survey Question</vt:lpstr>
      <vt:lpstr>Survey Questions</vt:lpstr>
      <vt:lpstr>Findings – Phase One</vt:lpstr>
      <vt:lpstr>Survey Questions</vt:lpstr>
      <vt:lpstr>Findings – Phase One</vt:lpstr>
      <vt:lpstr>Survey Questions</vt:lpstr>
      <vt:lpstr>Findings – Phase One</vt:lpstr>
      <vt:lpstr>Survey Questions</vt:lpstr>
      <vt:lpstr>Findings – Phase One</vt:lpstr>
      <vt:lpstr>Survey Questions</vt:lpstr>
      <vt:lpstr>Findings – Phase One</vt:lpstr>
      <vt:lpstr>Survey Questions</vt:lpstr>
      <vt:lpstr>Findings – Phase One</vt:lpstr>
      <vt:lpstr>Findings – Phase One</vt:lpstr>
      <vt:lpstr>Methodology – Phase Two</vt:lpstr>
      <vt:lpstr>Findings – Phase Two</vt:lpstr>
      <vt:lpstr>Findings – Phase Two</vt:lpstr>
      <vt:lpstr>Findings – Phase Two</vt:lpstr>
      <vt:lpstr>Findings – Phase Two</vt:lpstr>
      <vt:lpstr>Findings – Phase Two</vt:lpstr>
      <vt:lpstr>Findings – Phase Two</vt:lpstr>
      <vt:lpstr>Findings – Phase Two</vt:lpstr>
      <vt:lpstr>Conclusions and Future Study</vt:lpstr>
      <vt:lpstr>Conclusions and Future Study</vt:lpstr>
      <vt:lpstr>Conclusions and Future Study</vt:lpstr>
      <vt:lpstr>Conclusions and Future Study</vt:lpstr>
      <vt:lpstr>Conclusions and Future Study</vt:lpstr>
      <vt:lpstr>Questions and Close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a Survey to Determine Student Perceptions of Readiness at the Beginning of an Educational Leadership Program</dc:title>
  <dc:creator>Michael Kelly</dc:creator>
  <cp:lastModifiedBy>Michael Kelly</cp:lastModifiedBy>
  <cp:revision>53</cp:revision>
  <dcterms:created xsi:type="dcterms:W3CDTF">2015-07-21T14:55:14Z</dcterms:created>
  <dcterms:modified xsi:type="dcterms:W3CDTF">2015-10-13T17:36:13Z</dcterms:modified>
</cp:coreProperties>
</file>