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7" r:id="rId2"/>
    <p:sldId id="315" r:id="rId3"/>
    <p:sldId id="264" r:id="rId4"/>
    <p:sldId id="304" r:id="rId5"/>
    <p:sldId id="266" r:id="rId6"/>
    <p:sldId id="323" r:id="rId7"/>
    <p:sldId id="258" r:id="rId8"/>
    <p:sldId id="268" r:id="rId9"/>
    <p:sldId id="265" r:id="rId10"/>
    <p:sldId id="305" r:id="rId11"/>
    <p:sldId id="308" r:id="rId12"/>
    <p:sldId id="309" r:id="rId13"/>
    <p:sldId id="331" r:id="rId14"/>
    <p:sldId id="327" r:id="rId15"/>
    <p:sldId id="328" r:id="rId16"/>
    <p:sldId id="329" r:id="rId17"/>
    <p:sldId id="330" r:id="rId18"/>
    <p:sldId id="332" r:id="rId19"/>
    <p:sldId id="316" r:id="rId20"/>
    <p:sldId id="317" r:id="rId21"/>
    <p:sldId id="270" r:id="rId22"/>
    <p:sldId id="318" r:id="rId23"/>
    <p:sldId id="280" r:id="rId24"/>
    <p:sldId id="319" r:id="rId25"/>
    <p:sldId id="312" r:id="rId26"/>
    <p:sldId id="324" r:id="rId27"/>
    <p:sldId id="325" r:id="rId28"/>
    <p:sldId id="32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7" autoAdjust="0"/>
    <p:restoredTop sz="92441" autoAdjust="0"/>
  </p:normalViewPr>
  <p:slideViewPr>
    <p:cSldViewPr snapToGrid="0">
      <p:cViewPr varScale="1">
        <p:scale>
          <a:sx n="62" d="100"/>
          <a:sy n="62" d="100"/>
        </p:scale>
        <p:origin x="-1264" y="-12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3C6CF0-7BDA-AB4E-B6A9-1DBBAD76C942}" type="datetimeFigureOut">
              <a:rPr lang="en-US" smtClean="0"/>
              <a:t>6/10/15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7549DB-563E-304D-A10F-D84169294413}" type="slidenum">
              <a:rPr lang="en-US" smtClean="0"/>
              <a:t>‹#›</a:t>
            </a:fld>
            <a:endParaRPr lang="en-US"/>
          </a:p>
        </p:txBody>
      </p:sp>
    </p:spTree>
    <p:extLst>
      <p:ext uri="{BB962C8B-B14F-4D97-AF65-F5344CB8AC3E}">
        <p14:creationId xmlns:p14="http://schemas.microsoft.com/office/powerpoint/2010/main" val="287467931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 out CW and 44020 (how close they are, but 44020 was installed in 2009)</a:t>
            </a:r>
            <a:endParaRPr lang="en-US" dirty="0"/>
          </a:p>
        </p:txBody>
      </p:sp>
      <p:sp>
        <p:nvSpPr>
          <p:cNvPr id="4" name="Slide Number Placeholder 3"/>
          <p:cNvSpPr>
            <a:spLocks noGrp="1"/>
          </p:cNvSpPr>
          <p:nvPr>
            <p:ph type="sldNum" sz="quarter" idx="10"/>
          </p:nvPr>
        </p:nvSpPr>
        <p:spPr/>
        <p:txBody>
          <a:bodyPr/>
          <a:lstStyle/>
          <a:p>
            <a:fld id="{F17549DB-563E-304D-A10F-D84169294413}" type="slidenum">
              <a:rPr lang="en-US" smtClean="0"/>
              <a:t>4</a:t>
            </a:fld>
            <a:endParaRPr lang="en-US"/>
          </a:p>
        </p:txBody>
      </p:sp>
    </p:spTree>
    <p:extLst>
      <p:ext uri="{BB962C8B-B14F-4D97-AF65-F5344CB8AC3E}">
        <p14:creationId xmlns:p14="http://schemas.microsoft.com/office/powerpoint/2010/main" val="1368238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Error bars represent bootstrap 95% confidence intervals.</a:t>
            </a:r>
          </a:p>
          <a:p>
            <a:endParaRPr lang="en-US" dirty="0"/>
          </a:p>
        </p:txBody>
      </p:sp>
      <p:sp>
        <p:nvSpPr>
          <p:cNvPr id="4" name="Slide Number Placeholder 3"/>
          <p:cNvSpPr>
            <a:spLocks noGrp="1"/>
          </p:cNvSpPr>
          <p:nvPr>
            <p:ph type="sldNum" sz="quarter" idx="10"/>
          </p:nvPr>
        </p:nvSpPr>
        <p:spPr/>
        <p:txBody>
          <a:bodyPr/>
          <a:lstStyle/>
          <a:p>
            <a:fld id="{F17549DB-563E-304D-A10F-D84169294413}" type="slidenum">
              <a:rPr lang="en-US" smtClean="0"/>
              <a:t>10</a:t>
            </a:fld>
            <a:endParaRPr lang="en-US"/>
          </a:p>
        </p:txBody>
      </p:sp>
    </p:spTree>
    <p:extLst>
      <p:ext uri="{BB962C8B-B14F-4D97-AF65-F5344CB8AC3E}">
        <p14:creationId xmlns:p14="http://schemas.microsoft.com/office/powerpoint/2010/main" val="3876023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compare with WRF calculated L during the selected episodes</a:t>
            </a:r>
            <a:endParaRPr lang="en-US" dirty="0"/>
          </a:p>
        </p:txBody>
      </p:sp>
      <p:sp>
        <p:nvSpPr>
          <p:cNvPr id="4" name="Slide Number Placeholder 3"/>
          <p:cNvSpPr>
            <a:spLocks noGrp="1"/>
          </p:cNvSpPr>
          <p:nvPr>
            <p:ph type="sldNum" sz="quarter" idx="10"/>
          </p:nvPr>
        </p:nvSpPr>
        <p:spPr/>
        <p:txBody>
          <a:bodyPr/>
          <a:lstStyle/>
          <a:p>
            <a:fld id="{F17549DB-563E-304D-A10F-D84169294413}" type="slidenum">
              <a:rPr lang="en-US" smtClean="0"/>
              <a:t>14</a:t>
            </a:fld>
            <a:endParaRPr lang="en-US"/>
          </a:p>
        </p:txBody>
      </p:sp>
    </p:spTree>
    <p:extLst>
      <p:ext uri="{BB962C8B-B14F-4D97-AF65-F5344CB8AC3E}">
        <p14:creationId xmlns:p14="http://schemas.microsoft.com/office/powerpoint/2010/main" val="3477971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IMPOWR </a:t>
            </a:r>
            <a:r>
              <a:rPr lang="en-US" dirty="0" err="1" smtClean="0"/>
              <a:t>sonics</a:t>
            </a:r>
            <a:r>
              <a:rPr lang="en-US" baseline="0" dirty="0" smtClean="0"/>
              <a:t> are up only 6 hours/day in winter</a:t>
            </a:r>
            <a:endParaRPr lang="en-US" dirty="0"/>
          </a:p>
        </p:txBody>
      </p:sp>
      <p:sp>
        <p:nvSpPr>
          <p:cNvPr id="4" name="Slide Number Placeholder 3"/>
          <p:cNvSpPr>
            <a:spLocks noGrp="1"/>
          </p:cNvSpPr>
          <p:nvPr>
            <p:ph type="sldNum" sz="quarter" idx="10"/>
          </p:nvPr>
        </p:nvSpPr>
        <p:spPr/>
        <p:txBody>
          <a:bodyPr/>
          <a:lstStyle/>
          <a:p>
            <a:fld id="{F17549DB-563E-304D-A10F-D84169294413}" type="slidenum">
              <a:rPr lang="en-US" smtClean="0"/>
              <a:t>15</a:t>
            </a:fld>
            <a:endParaRPr lang="en-US"/>
          </a:p>
        </p:txBody>
      </p:sp>
    </p:spTree>
    <p:extLst>
      <p:ext uri="{BB962C8B-B14F-4D97-AF65-F5344CB8AC3E}">
        <p14:creationId xmlns:p14="http://schemas.microsoft.com/office/powerpoint/2010/main" val="3477971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There were two motivations to keep from my end...: it provided more evidence that the WRF is </a:t>
            </a:r>
            <a:r>
              <a:rPr lang="en-US" sz="1200" kern="1200" dirty="0" err="1" smtClean="0">
                <a:solidFill>
                  <a:schemeClr val="tx1"/>
                </a:solidFill>
                <a:latin typeface="+mn-lt"/>
                <a:ea typeface="+mn-ea"/>
                <a:cs typeface="+mn-cs"/>
              </a:rPr>
              <a:t>underpredicting</a:t>
            </a:r>
            <a:r>
              <a:rPr lang="en-US" sz="1200" kern="1200" dirty="0" smtClean="0">
                <a:solidFill>
                  <a:schemeClr val="tx1"/>
                </a:solidFill>
                <a:latin typeface="+mn-lt"/>
                <a:ea typeface="+mn-ea"/>
                <a:cs typeface="+mn-cs"/>
              </a:rPr>
              <a:t> these jets (rather than just the June case), and it highlights unique </a:t>
            </a:r>
            <a:r>
              <a:rPr lang="en-US" sz="1200" kern="1200" dirty="0" err="1" smtClean="0">
                <a:solidFill>
                  <a:schemeClr val="tx1"/>
                </a:solidFill>
                <a:latin typeface="+mn-lt"/>
                <a:ea typeface="+mn-ea"/>
                <a:cs typeface="+mn-cs"/>
              </a:rPr>
              <a:t>obs</a:t>
            </a:r>
            <a:r>
              <a:rPr lang="en-US" sz="1200" kern="1200" dirty="0" smtClean="0">
                <a:solidFill>
                  <a:schemeClr val="tx1"/>
                </a:solidFill>
                <a:latin typeface="+mn-lt"/>
                <a:ea typeface="+mn-ea"/>
                <a:cs typeface="+mn-cs"/>
              </a:rPr>
              <a:t> of the NY Bight jet and its surprisingly strong magnitude (tropical storm force winds at 150 m)</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The lower left WRF plot is at 180 m at 2100 UTC... It is the same plot as Fig 6 in the BAMS paper, which is there to show the WRF winds are around 30kts, but the </a:t>
            </a:r>
            <a:r>
              <a:rPr lang="en-US" sz="1200" kern="1200" dirty="0" err="1" smtClean="0">
                <a:solidFill>
                  <a:schemeClr val="tx1"/>
                </a:solidFill>
                <a:latin typeface="+mn-lt"/>
                <a:ea typeface="+mn-ea"/>
                <a:cs typeface="+mn-cs"/>
              </a:rPr>
              <a:t>obs</a:t>
            </a:r>
            <a:r>
              <a:rPr lang="en-US" sz="1200" kern="1200" dirty="0" smtClean="0">
                <a:solidFill>
                  <a:schemeClr val="tx1"/>
                </a:solidFill>
                <a:latin typeface="+mn-lt"/>
                <a:ea typeface="+mn-ea"/>
                <a:cs typeface="+mn-cs"/>
              </a:rPr>
              <a:t> are around 40kts.</a:t>
            </a:r>
            <a:endParaRPr lang="en-US" dirty="0"/>
          </a:p>
        </p:txBody>
      </p:sp>
      <p:sp>
        <p:nvSpPr>
          <p:cNvPr id="4" name="Slide Number Placeholder 3"/>
          <p:cNvSpPr>
            <a:spLocks noGrp="1"/>
          </p:cNvSpPr>
          <p:nvPr>
            <p:ph type="sldNum" sz="quarter" idx="10"/>
          </p:nvPr>
        </p:nvSpPr>
        <p:spPr/>
        <p:txBody>
          <a:bodyPr/>
          <a:lstStyle/>
          <a:p>
            <a:fld id="{F17549DB-563E-304D-A10F-D84169294413}" type="slidenum">
              <a:rPr lang="en-US" smtClean="0"/>
              <a:t>24</a:t>
            </a:fld>
            <a:endParaRPr lang="en-US"/>
          </a:p>
        </p:txBody>
      </p:sp>
    </p:spTree>
    <p:extLst>
      <p:ext uri="{BB962C8B-B14F-4D97-AF65-F5344CB8AC3E}">
        <p14:creationId xmlns:p14="http://schemas.microsoft.com/office/powerpoint/2010/main" val="3019121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One could summarize with some concerns how representative this CW location is for PBL understanding/verification over the shelf region given the large diurnal SSTs, lack of waves in the Bay, and potential island wake effects (CW is very complex!!). We need more </a:t>
            </a:r>
            <a:r>
              <a:rPr lang="en-US" sz="1200" kern="1200" dirty="0" err="1" smtClean="0">
                <a:solidFill>
                  <a:schemeClr val="tx1"/>
                </a:solidFill>
                <a:latin typeface="+mn-lt"/>
                <a:ea typeface="+mn-ea"/>
                <a:cs typeface="+mn-cs"/>
              </a:rPr>
              <a:t>obs</a:t>
            </a:r>
            <a:r>
              <a:rPr lang="en-US" sz="1200" kern="1200" dirty="0" smtClean="0">
                <a:solidFill>
                  <a:schemeClr val="tx1"/>
                </a:solidFill>
                <a:latin typeface="+mn-lt"/>
                <a:ea typeface="+mn-ea"/>
                <a:cs typeface="+mn-cs"/>
              </a:rPr>
              <a:t> over the shelf itself.. perhaps that Chesapeake tower site will help, but that region has a different </a:t>
            </a:r>
            <a:r>
              <a:rPr lang="en-US" sz="1200" kern="1200" dirty="0" err="1" smtClean="0">
                <a:solidFill>
                  <a:schemeClr val="tx1"/>
                </a:solidFill>
                <a:latin typeface="+mn-lt"/>
                <a:ea typeface="+mn-ea"/>
                <a:cs typeface="+mn-cs"/>
              </a:rPr>
              <a:t>climo</a:t>
            </a:r>
            <a:r>
              <a:rPr lang="en-US" sz="1200" kern="1200" dirty="0" smtClean="0">
                <a:solidFill>
                  <a:schemeClr val="tx1"/>
                </a:solidFill>
                <a:latin typeface="+mn-lt"/>
                <a:ea typeface="+mn-ea"/>
                <a:cs typeface="+mn-cs"/>
              </a:rPr>
              <a:t> than southern New England coastal areas…</a:t>
            </a:r>
          </a:p>
          <a:p>
            <a:endParaRPr lang="en-US" dirty="0"/>
          </a:p>
        </p:txBody>
      </p:sp>
      <p:sp>
        <p:nvSpPr>
          <p:cNvPr id="4" name="Slide Number Placeholder 3"/>
          <p:cNvSpPr>
            <a:spLocks noGrp="1"/>
          </p:cNvSpPr>
          <p:nvPr>
            <p:ph type="sldNum" sz="quarter" idx="10"/>
          </p:nvPr>
        </p:nvSpPr>
        <p:spPr/>
        <p:txBody>
          <a:bodyPr/>
          <a:lstStyle/>
          <a:p>
            <a:fld id="{F17549DB-563E-304D-A10F-D84169294413}" type="slidenum">
              <a:rPr lang="en-US" smtClean="0"/>
              <a:t>25</a:t>
            </a:fld>
            <a:endParaRPr lang="en-US"/>
          </a:p>
        </p:txBody>
      </p:sp>
    </p:spTree>
    <p:extLst>
      <p:ext uri="{BB962C8B-B14F-4D97-AF65-F5344CB8AC3E}">
        <p14:creationId xmlns:p14="http://schemas.microsoft.com/office/powerpoint/2010/main" val="2746524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0E635C-E58B-4FA0-A67C-7A4D288B877B}" type="datetimeFigureOut">
              <a:rPr lang="en-US" smtClean="0"/>
              <a:t>6/10/15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1604776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0E635C-E58B-4FA0-A67C-7A4D288B877B}" type="datetimeFigureOut">
              <a:rPr lang="en-US" smtClean="0"/>
              <a:t>6/10/15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2505129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0E635C-E58B-4FA0-A67C-7A4D288B877B}" type="datetimeFigureOut">
              <a:rPr lang="en-US" smtClean="0"/>
              <a:t>6/10/15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631186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0E635C-E58B-4FA0-A67C-7A4D288B877B}" type="datetimeFigureOut">
              <a:rPr lang="en-US" smtClean="0"/>
              <a:t>6/10/15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408180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0E635C-E58B-4FA0-A67C-7A4D288B877B}" type="datetimeFigureOut">
              <a:rPr lang="en-US" smtClean="0"/>
              <a:t>6/10/15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195005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0E635C-E58B-4FA0-A67C-7A4D288B877B}" type="datetimeFigureOut">
              <a:rPr lang="en-US" smtClean="0"/>
              <a:t>6/10/15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3549886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0E635C-E58B-4FA0-A67C-7A4D288B877B}" type="datetimeFigureOut">
              <a:rPr lang="en-US" smtClean="0"/>
              <a:t>6/10/15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2320460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0E635C-E58B-4FA0-A67C-7A4D288B877B}" type="datetimeFigureOut">
              <a:rPr lang="en-US" smtClean="0"/>
              <a:t>6/10/15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55895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0E635C-E58B-4FA0-A67C-7A4D288B877B}" type="datetimeFigureOut">
              <a:rPr lang="en-US" smtClean="0"/>
              <a:t>6/10/15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4159926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0E635C-E58B-4FA0-A67C-7A4D288B877B}" type="datetimeFigureOut">
              <a:rPr lang="en-US" smtClean="0"/>
              <a:t>6/10/15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142660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0E635C-E58B-4FA0-A67C-7A4D288B877B}" type="datetimeFigureOut">
              <a:rPr lang="en-US" smtClean="0"/>
              <a:t>6/10/15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032C56-AA68-4F6E-9D1A-723E3D8E0F33}" type="slidenum">
              <a:rPr lang="en-US" smtClean="0"/>
              <a:t>‹#›</a:t>
            </a:fld>
            <a:endParaRPr lang="en-US"/>
          </a:p>
        </p:txBody>
      </p:sp>
    </p:spTree>
    <p:extLst>
      <p:ext uri="{BB962C8B-B14F-4D97-AF65-F5344CB8AC3E}">
        <p14:creationId xmlns:p14="http://schemas.microsoft.com/office/powerpoint/2010/main" val="33798283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0E635C-E58B-4FA0-A67C-7A4D288B877B}" type="datetimeFigureOut">
              <a:rPr lang="en-US" smtClean="0"/>
              <a:t>6/10/15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032C56-AA68-4F6E-9D1A-723E3D8E0F33}" type="slidenum">
              <a:rPr lang="en-US" smtClean="0"/>
              <a:t>‹#›</a:t>
            </a:fld>
            <a:endParaRPr lang="en-US"/>
          </a:p>
        </p:txBody>
      </p:sp>
    </p:spTree>
    <p:extLst>
      <p:ext uri="{BB962C8B-B14F-4D97-AF65-F5344CB8AC3E}">
        <p14:creationId xmlns:p14="http://schemas.microsoft.com/office/powerpoint/2010/main" val="12102188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Lucida Grande"/>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oleObject" Target="../embeddings/oleObject1.bin"/><Relationship Id="rId7" Type="http://schemas.openxmlformats.org/officeDocument/2006/relationships/image" Target="../media/image19.emf"/><Relationship Id="rId8" Type="http://schemas.openxmlformats.org/officeDocument/2006/relationships/image" Target="../media/image22.png"/><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png"/><Relationship Id="rId3"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emf"/></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29.png"/><Relationship Id="rId5" Type="http://schemas.openxmlformats.org/officeDocument/2006/relationships/image" Target="../media/image30.jpeg"/><Relationship Id="rId6" Type="http://schemas.openxmlformats.org/officeDocument/2006/relationships/image" Target="../media/image31.jpeg"/><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png"/><Relationship Id="rId3"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emf"/><Relationship Id="rId5" Type="http://schemas.openxmlformats.org/officeDocument/2006/relationships/image" Target="../media/image41.emf"/><Relationship Id="rId6" Type="http://schemas.openxmlformats.org/officeDocument/2006/relationships/image" Target="../media/image22.png"/><Relationship Id="rId7" Type="http://schemas.openxmlformats.org/officeDocument/2006/relationships/oleObject" Target="../embeddings/oleObject2.bin"/><Relationship Id="rId8" Type="http://schemas.openxmlformats.org/officeDocument/2006/relationships/image" Target="../media/image19.emf"/><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jpeg"/><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6.xml"/><Relationship Id="rId2" Type="http://schemas.openxmlformats.org/officeDocument/2006/relationships/image" Target="../media/image11.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3140" t="8527" r="3605" b="17054"/>
          <a:stretch/>
        </p:blipFill>
        <p:spPr>
          <a:xfrm>
            <a:off x="84779" y="0"/>
            <a:ext cx="8833443" cy="5912555"/>
          </a:xfrm>
          <a:prstGeom prst="rect">
            <a:avLst/>
          </a:prstGeom>
        </p:spPr>
      </p:pic>
      <p:sp>
        <p:nvSpPr>
          <p:cNvPr id="5" name="Rectangle 4"/>
          <p:cNvSpPr/>
          <p:nvPr/>
        </p:nvSpPr>
        <p:spPr>
          <a:xfrm>
            <a:off x="0" y="6048374"/>
            <a:ext cx="9144000" cy="8096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27000" y="0"/>
            <a:ext cx="8650111" cy="3090332"/>
          </a:xfrm>
        </p:spPr>
        <p:txBody>
          <a:bodyPr>
            <a:noAutofit/>
          </a:bodyPr>
          <a:lstStyle/>
          <a:p>
            <a:r>
              <a:rPr lang="en-US" sz="4200" b="1" dirty="0" smtClean="0">
                <a:solidFill>
                  <a:schemeClr val="bg1"/>
                </a:solidFill>
                <a:effectLst>
                  <a:outerShdw blurRad="38100" dist="38100" dir="2700000" algn="tl">
                    <a:srgbClr val="000000">
                      <a:alpha val="43137"/>
                    </a:srgbClr>
                  </a:outerShdw>
                </a:effectLst>
                <a:cs typeface="Arial" panose="020B0604020202020204" pitchFamily="34" charset="0"/>
              </a:rPr>
              <a:t>The IMPOWR (Improving the Mapping and Prediction of Offshore Wind Resources) project: Evaluation of WRF PBL Schemes</a:t>
            </a:r>
            <a:endParaRPr lang="en-US" sz="42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3" name="Subtitle 2"/>
          <p:cNvSpPr>
            <a:spLocks noGrp="1"/>
          </p:cNvSpPr>
          <p:nvPr>
            <p:ph type="subTitle" idx="1"/>
          </p:nvPr>
        </p:nvSpPr>
        <p:spPr>
          <a:xfrm>
            <a:off x="479778" y="3277482"/>
            <a:ext cx="7930444" cy="2409295"/>
          </a:xfrm>
        </p:spPr>
        <p:txBody>
          <a:bodyPr>
            <a:normAutofit/>
          </a:bodyPr>
          <a:lstStyle/>
          <a:p>
            <a:r>
              <a:rPr lang="en-US" sz="2000" dirty="0" smtClean="0">
                <a:solidFill>
                  <a:srgbClr val="FFFFFF"/>
                </a:solidFill>
                <a:effectLst>
                  <a:outerShdw blurRad="38100" dist="38100" dir="2700000" algn="tl">
                    <a:srgbClr val="000000">
                      <a:alpha val="43137"/>
                    </a:srgbClr>
                  </a:outerShdw>
                </a:effectLst>
                <a:cs typeface="Arial" panose="020B0604020202020204" pitchFamily="34" charset="0"/>
              </a:rPr>
              <a:t>Brian A. Colle and Matthew </a:t>
            </a:r>
            <a:r>
              <a:rPr lang="en-US" sz="2000" dirty="0">
                <a:solidFill>
                  <a:srgbClr val="FFFFFF"/>
                </a:solidFill>
                <a:effectLst>
                  <a:outerShdw blurRad="38100" dist="38100" dir="2700000" algn="tl">
                    <a:srgbClr val="000000">
                      <a:alpha val="43137"/>
                    </a:srgbClr>
                  </a:outerShdw>
                </a:effectLst>
                <a:cs typeface="Arial" panose="020B0604020202020204" pitchFamily="34" charset="0"/>
              </a:rPr>
              <a:t>J. </a:t>
            </a:r>
            <a:r>
              <a:rPr lang="en-US" sz="2000" dirty="0" smtClean="0">
                <a:solidFill>
                  <a:srgbClr val="FFFFFF"/>
                </a:solidFill>
                <a:effectLst>
                  <a:outerShdw blurRad="38100" dist="38100" dir="2700000" algn="tl">
                    <a:srgbClr val="000000">
                      <a:alpha val="43137"/>
                    </a:srgbClr>
                  </a:outerShdw>
                </a:effectLst>
                <a:cs typeface="Arial" panose="020B0604020202020204" pitchFamily="34" charset="0"/>
              </a:rPr>
              <a:t>Sienkiewicz</a:t>
            </a:r>
            <a:endParaRPr lang="en-US" sz="2000" dirty="0">
              <a:solidFill>
                <a:srgbClr val="FFFFFF"/>
              </a:solidFill>
              <a:effectLst>
                <a:outerShdw blurRad="38100" dist="38100" dir="2700000" algn="tl">
                  <a:srgbClr val="000000">
                    <a:alpha val="43137"/>
                  </a:srgbClr>
                </a:outerShdw>
              </a:effectLst>
              <a:cs typeface="Arial" panose="020B0604020202020204" pitchFamily="34" charset="0"/>
            </a:endParaRPr>
          </a:p>
          <a:p>
            <a:r>
              <a:rPr lang="en-US" sz="2000" dirty="0">
                <a:solidFill>
                  <a:srgbClr val="FFFFFF"/>
                </a:solidFill>
                <a:effectLst>
                  <a:outerShdw blurRad="38100" dist="38100" dir="2700000" algn="tl">
                    <a:srgbClr val="000000">
                      <a:alpha val="43137"/>
                    </a:srgbClr>
                  </a:outerShdw>
                </a:effectLst>
                <a:cs typeface="Arial" panose="020B0604020202020204" pitchFamily="34" charset="0"/>
              </a:rPr>
              <a:t>School of Marine and Atmospheric Sciences, Stony Brook </a:t>
            </a:r>
            <a:r>
              <a:rPr lang="en-US" sz="2000" dirty="0" smtClean="0">
                <a:solidFill>
                  <a:srgbClr val="FFFFFF"/>
                </a:solidFill>
                <a:effectLst>
                  <a:outerShdw blurRad="38100" dist="38100" dir="2700000" algn="tl">
                    <a:srgbClr val="000000">
                      <a:alpha val="43137"/>
                    </a:srgbClr>
                  </a:outerShdw>
                </a:effectLst>
                <a:cs typeface="Arial" panose="020B0604020202020204" pitchFamily="34" charset="0"/>
              </a:rPr>
              <a:t>University</a:t>
            </a:r>
          </a:p>
          <a:p>
            <a:endParaRPr lang="en-US" sz="2000" dirty="0">
              <a:solidFill>
                <a:srgbClr val="FFFFFF"/>
              </a:solidFill>
              <a:effectLst>
                <a:outerShdw blurRad="38100" dist="38100" dir="2700000" algn="tl">
                  <a:srgbClr val="000000">
                    <a:alpha val="43137"/>
                  </a:srgbClr>
                </a:outerShdw>
              </a:effectLst>
              <a:cs typeface="Arial" panose="020B0604020202020204" pitchFamily="34" charset="0"/>
            </a:endParaRPr>
          </a:p>
          <a:p>
            <a:r>
              <a:rPr lang="en-US" sz="2000" dirty="0" smtClean="0">
                <a:solidFill>
                  <a:srgbClr val="FFFFFF"/>
                </a:solidFill>
                <a:effectLst>
                  <a:outerShdw blurRad="38100" dist="38100" dir="2700000" algn="tl">
                    <a:srgbClr val="000000">
                      <a:alpha val="43137"/>
                    </a:srgbClr>
                  </a:outerShdw>
                </a:effectLst>
                <a:cs typeface="Arial" panose="020B0604020202020204" pitchFamily="34" charset="0"/>
              </a:rPr>
              <a:t>Cristina Archer and Dana </a:t>
            </a:r>
            <a:r>
              <a:rPr lang="en-US" sz="2000" dirty="0" err="1" smtClean="0">
                <a:solidFill>
                  <a:srgbClr val="FFFFFF"/>
                </a:solidFill>
                <a:effectLst>
                  <a:outerShdw blurRad="38100" dist="38100" dir="2700000" algn="tl">
                    <a:srgbClr val="000000">
                      <a:alpha val="43137"/>
                    </a:srgbClr>
                  </a:outerShdw>
                </a:effectLst>
                <a:cs typeface="Arial" panose="020B0604020202020204" pitchFamily="34" charset="0"/>
              </a:rPr>
              <a:t>Veron</a:t>
            </a:r>
            <a:endParaRPr lang="en-US" sz="2000" dirty="0" smtClean="0">
              <a:solidFill>
                <a:srgbClr val="FFFFFF"/>
              </a:solidFill>
              <a:effectLst>
                <a:outerShdw blurRad="38100" dist="38100" dir="2700000" algn="tl">
                  <a:srgbClr val="000000">
                    <a:alpha val="43137"/>
                  </a:srgbClr>
                </a:outerShdw>
              </a:effectLst>
              <a:cs typeface="Arial" panose="020B0604020202020204" pitchFamily="34" charset="0"/>
            </a:endParaRPr>
          </a:p>
          <a:p>
            <a:r>
              <a:rPr lang="en-US" sz="2000" dirty="0" smtClean="0">
                <a:solidFill>
                  <a:srgbClr val="FFFFFF"/>
                </a:solidFill>
                <a:effectLst>
                  <a:outerShdw blurRad="38100" dist="38100" dir="2700000" algn="tl">
                    <a:srgbClr val="000000">
                      <a:alpha val="43137"/>
                    </a:srgbClr>
                  </a:outerShdw>
                </a:effectLst>
                <a:cs typeface="Arial" panose="020B0604020202020204" pitchFamily="34" charset="0"/>
              </a:rPr>
              <a:t>College of Earth, Ocean, and Environment, University of Delaware</a:t>
            </a:r>
          </a:p>
        </p:txBody>
      </p:sp>
      <p:grpSp>
        <p:nvGrpSpPr>
          <p:cNvPr id="10" name="Group 9"/>
          <p:cNvGrpSpPr/>
          <p:nvPr/>
        </p:nvGrpSpPr>
        <p:grpSpPr>
          <a:xfrm>
            <a:off x="1" y="5609677"/>
            <a:ext cx="9143999" cy="1248323"/>
            <a:chOff x="0" y="5303149"/>
            <a:chExt cx="9143999" cy="1248323"/>
          </a:xfrm>
        </p:grpSpPr>
        <p:sp>
          <p:nvSpPr>
            <p:cNvPr id="11" name="Rectangle 10"/>
            <p:cNvSpPr/>
            <p:nvPr/>
          </p:nvSpPr>
          <p:spPr>
            <a:xfrm>
              <a:off x="0" y="5303149"/>
              <a:ext cx="9143999" cy="12483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574" y="5545859"/>
              <a:ext cx="2767307" cy="841411"/>
            </a:xfrm>
            <a:prstGeom prst="rect">
              <a:avLst/>
            </a:prstGeom>
          </p:spPr>
        </p:pic>
        <p:pic>
          <p:nvPicPr>
            <p:cNvPr id="13" name="Picture 2" descr="http://dendrite.somas.stonybrook.edu/IMPOWR/Images/do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23381" y="5657850"/>
              <a:ext cx="2833812" cy="61742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dendrite.somas.stonybrook.edu/IMPOWR/Images/ude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9893" y="5528323"/>
              <a:ext cx="2120012" cy="861255"/>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TextBox 3"/>
          <p:cNvSpPr txBox="1"/>
          <p:nvPr/>
        </p:nvSpPr>
        <p:spPr>
          <a:xfrm>
            <a:off x="2496332" y="5604891"/>
            <a:ext cx="4066675" cy="646331"/>
          </a:xfrm>
          <a:prstGeom prst="rect">
            <a:avLst/>
          </a:prstGeom>
          <a:noFill/>
        </p:spPr>
        <p:txBody>
          <a:bodyPr wrap="square" rtlCol="0">
            <a:spAutoFit/>
          </a:bodyPr>
          <a:lstStyle/>
          <a:p>
            <a:pPr algn="ctr"/>
            <a:r>
              <a:rPr lang="en-US" b="1" dirty="0" smtClean="0">
                <a:latin typeface="Arial" panose="020B0604020202020204" pitchFamily="34" charset="0"/>
                <a:cs typeface="Arial" panose="020B0604020202020204" pitchFamily="34" charset="0"/>
              </a:rPr>
              <a:t>NAWEA, 2015</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221581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3846" t="3323" r="6818" b="6969"/>
          <a:stretch/>
        </p:blipFill>
        <p:spPr>
          <a:xfrm>
            <a:off x="0" y="1041990"/>
            <a:ext cx="5920280" cy="5816009"/>
          </a:xfrm>
          <a:prstGeom prst="rect">
            <a:avLst/>
          </a:prstGeom>
        </p:spPr>
      </p:pic>
      <p:sp>
        <p:nvSpPr>
          <p:cNvPr id="2" name="Title 1"/>
          <p:cNvSpPr>
            <a:spLocks noGrp="1"/>
          </p:cNvSpPr>
          <p:nvPr>
            <p:ph type="title"/>
          </p:nvPr>
        </p:nvSpPr>
        <p:spPr>
          <a:xfrm>
            <a:off x="628650" y="0"/>
            <a:ext cx="7886700" cy="1325563"/>
          </a:xfrm>
        </p:spPr>
        <p:txBody>
          <a:bodyPr>
            <a:normAutofit fontScale="90000"/>
          </a:bodyPr>
          <a:lstStyle/>
          <a:p>
            <a:pPr algn="ctr"/>
            <a:r>
              <a:rPr lang="en-US" b="1" dirty="0" smtClean="0"/>
              <a:t>Cape Wind tower </a:t>
            </a:r>
            <a:r>
              <a:rPr lang="en-US" b="1" dirty="0"/>
              <a:t>m</a:t>
            </a:r>
            <a:r>
              <a:rPr lang="en-US" b="1" dirty="0" smtClean="0"/>
              <a:t>ean error:</a:t>
            </a:r>
            <a:br>
              <a:rPr lang="en-US" b="1" dirty="0" smtClean="0"/>
            </a:br>
            <a:r>
              <a:rPr lang="en-US" b="1" dirty="0" smtClean="0"/>
              <a:t>Wind speed – Warm season</a:t>
            </a:r>
            <a:endParaRPr lang="en-US" b="1" dirty="0"/>
          </a:p>
        </p:txBody>
      </p:sp>
      <p:sp>
        <p:nvSpPr>
          <p:cNvPr id="6" name="TextBox 5"/>
          <p:cNvSpPr txBox="1"/>
          <p:nvPr/>
        </p:nvSpPr>
        <p:spPr>
          <a:xfrm>
            <a:off x="5940818" y="1516949"/>
            <a:ext cx="3054326" cy="4801315"/>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MYNN2 and QNSE schemes show smallest ME;</a:t>
            </a: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Generally negative ME that decrease in magnitude with height;</a:t>
            </a: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err="1" smtClean="0">
                <a:latin typeface="Arial" panose="020B0604020202020204" pitchFamily="34" charset="0"/>
                <a:cs typeface="Arial" panose="020B0604020202020204" pitchFamily="34" charset="0"/>
              </a:rPr>
              <a:t>BouLac</a:t>
            </a:r>
            <a:r>
              <a:rPr lang="en-US" dirty="0" smtClean="0">
                <a:latin typeface="Arial" panose="020B0604020202020204" pitchFamily="34" charset="0"/>
                <a:cs typeface="Arial" panose="020B0604020202020204" pitchFamily="34" charset="0"/>
              </a:rPr>
              <a:t> scheme shows largest ME at 60 m;</a:t>
            </a: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Note: MAE values for all schemes represent 21 – 22% of wind speed magnitude;</a:t>
            </a:r>
          </a:p>
          <a:p>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Larger errors at night.</a:t>
            </a:r>
          </a:p>
        </p:txBody>
      </p:sp>
    </p:spTree>
    <p:extLst>
      <p:ext uri="{BB962C8B-B14F-4D97-AF65-F5344CB8AC3E}">
        <p14:creationId xmlns:p14="http://schemas.microsoft.com/office/powerpoint/2010/main" val="15771175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4800" t="3565" r="7227" b="7442"/>
          <a:stretch/>
        </p:blipFill>
        <p:spPr>
          <a:xfrm>
            <a:off x="1" y="991903"/>
            <a:ext cx="5920278" cy="5859034"/>
          </a:xfrm>
          <a:prstGeom prst="rect">
            <a:avLst/>
          </a:prstGeom>
        </p:spPr>
      </p:pic>
      <p:sp>
        <p:nvSpPr>
          <p:cNvPr id="2" name="Title 1"/>
          <p:cNvSpPr>
            <a:spLocks noGrp="1"/>
          </p:cNvSpPr>
          <p:nvPr>
            <p:ph type="title"/>
          </p:nvPr>
        </p:nvSpPr>
        <p:spPr>
          <a:xfrm>
            <a:off x="628650" y="-75306"/>
            <a:ext cx="7886700" cy="1325563"/>
          </a:xfrm>
        </p:spPr>
        <p:txBody>
          <a:bodyPr>
            <a:normAutofit fontScale="90000"/>
          </a:bodyPr>
          <a:lstStyle/>
          <a:p>
            <a:pPr algn="ctr"/>
            <a:r>
              <a:rPr lang="en-US" b="1" dirty="0" smtClean="0"/>
              <a:t>Cape Wind </a:t>
            </a:r>
            <a:r>
              <a:rPr lang="en-US" b="1" dirty="0"/>
              <a:t>tower mean error</a:t>
            </a:r>
            <a:r>
              <a:rPr lang="en-US" b="1" dirty="0" smtClean="0"/>
              <a:t>:</a:t>
            </a:r>
            <a:br>
              <a:rPr lang="en-US" b="1" dirty="0" smtClean="0"/>
            </a:br>
            <a:r>
              <a:rPr lang="en-US" b="1" dirty="0" smtClean="0"/>
              <a:t>Wind speed – Cool season</a:t>
            </a:r>
            <a:endParaRPr lang="en-US" b="1" dirty="0"/>
          </a:p>
        </p:txBody>
      </p:sp>
      <p:sp>
        <p:nvSpPr>
          <p:cNvPr id="7" name="TextBox 6"/>
          <p:cNvSpPr txBox="1"/>
          <p:nvPr/>
        </p:nvSpPr>
        <p:spPr>
          <a:xfrm>
            <a:off x="5920279" y="1488558"/>
            <a:ext cx="3021702" cy="4247317"/>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Generally negative wind speed ME;</a:t>
            </a: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Increase in magnitude with height (opposite of warm season);</a:t>
            </a: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Largest for </a:t>
            </a:r>
            <a:r>
              <a:rPr lang="en-US" dirty="0" err="1" smtClean="0">
                <a:latin typeface="Arial" panose="020B0604020202020204" pitchFamily="34" charset="0"/>
                <a:cs typeface="Arial" panose="020B0604020202020204" pitchFamily="34" charset="0"/>
              </a:rPr>
              <a:t>BouLac</a:t>
            </a:r>
            <a:r>
              <a:rPr lang="en-US" dirty="0" smtClean="0">
                <a:latin typeface="Arial" panose="020B0604020202020204" pitchFamily="34" charset="0"/>
                <a:cs typeface="Arial" panose="020B0604020202020204" pitchFamily="34" charset="0"/>
              </a:rPr>
              <a:t> scheme;</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Larger errors during day (opposite of warm season).</a:t>
            </a: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855295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37228" cy="1039620"/>
          </a:xfrm>
        </p:spPr>
        <p:txBody>
          <a:bodyPr>
            <a:normAutofit/>
          </a:bodyPr>
          <a:lstStyle/>
          <a:p>
            <a:pPr algn="ctr"/>
            <a:r>
              <a:rPr lang="en-US" sz="3200" b="1" dirty="0" smtClean="0"/>
              <a:t>Buoy 44020 5-m mean temperature error</a:t>
            </a:r>
            <a:endParaRPr lang="en-US" sz="3200" b="1" dirty="0"/>
          </a:p>
        </p:txBody>
      </p:sp>
      <p:sp>
        <p:nvSpPr>
          <p:cNvPr id="7" name="TextBox 6"/>
          <p:cNvSpPr txBox="1"/>
          <p:nvPr/>
        </p:nvSpPr>
        <p:spPr>
          <a:xfrm>
            <a:off x="4989287" y="1161143"/>
            <a:ext cx="3973284" cy="5016758"/>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latin typeface="Arial" panose="020B0604020202020204" pitchFamily="34" charset="0"/>
                <a:cs typeface="Arial" panose="020B0604020202020204" pitchFamily="34" charset="0"/>
              </a:rPr>
              <a:t>Surface cool bias during the warm season;</a:t>
            </a:r>
          </a:p>
          <a:p>
            <a:endParaRPr lang="en-US"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smtClean="0">
                <a:latin typeface="Arial" panose="020B0604020202020204" pitchFamily="34" charset="0"/>
                <a:cs typeface="Arial" panose="020B0604020202020204" pitchFamily="34" charset="0"/>
              </a:rPr>
              <a:t>Surface warm bias during the cool season;</a:t>
            </a:r>
          </a:p>
          <a:p>
            <a:endParaRPr lang="en-US"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smtClean="0">
                <a:latin typeface="Arial" panose="020B0604020202020204" pitchFamily="34" charset="0"/>
                <a:cs typeface="Arial" panose="020B0604020202020204" pitchFamily="34" charset="0"/>
              </a:rPr>
              <a:t>Possible explanations: </a:t>
            </a:r>
          </a:p>
          <a:p>
            <a:pPr marL="800100" lvl="1" indent="-342900">
              <a:buFont typeface="Lucida Grande"/>
              <a:buChar char="-"/>
            </a:pPr>
            <a:r>
              <a:rPr lang="en-US" sz="2000" dirty="0" smtClean="0">
                <a:latin typeface="Arial" panose="020B0604020202020204" pitchFamily="34" charset="0"/>
                <a:cs typeface="Arial" panose="020B0604020202020204" pitchFamily="34" charset="0"/>
              </a:rPr>
              <a:t>surface heat fluxes are too large in the WRF (not likely, explained later); </a:t>
            </a:r>
          </a:p>
          <a:p>
            <a:pPr marL="800100" lvl="1" indent="-342900">
              <a:buFont typeface="Lucida Grande"/>
              <a:buChar char="-"/>
            </a:pPr>
            <a:r>
              <a:rPr lang="en-US" sz="2000" dirty="0" smtClean="0">
                <a:latin typeface="Arial" panose="020B0604020202020204" pitchFamily="34" charset="0"/>
                <a:cs typeface="Arial" panose="020B0604020202020204" pitchFamily="34" charset="0"/>
              </a:rPr>
              <a:t>SST issue</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(testing undergoing);</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smtClean="0">
                <a:latin typeface="Arial" panose="020B0604020202020204" pitchFamily="34" charset="0"/>
                <a:cs typeface="Arial" panose="020B0604020202020204" pitchFamily="34" charset="0"/>
              </a:rPr>
              <a:t>What about atmospheric stability?</a:t>
            </a:r>
          </a:p>
          <a:p>
            <a:pPr marL="285750" indent="-285750">
              <a:buFont typeface="Arial" panose="020B0604020202020204" pitchFamily="34" charset="0"/>
              <a:buChar char="•"/>
            </a:pPr>
            <a:endParaRPr lang="en-US" sz="2000" dirty="0" smtClean="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stretch>
            <a:fillRect/>
          </a:stretch>
        </p:blipFill>
        <p:spPr>
          <a:xfrm>
            <a:off x="84046" y="883437"/>
            <a:ext cx="4651630" cy="2744659"/>
          </a:xfrm>
          <a:prstGeom prst="rect">
            <a:avLst/>
          </a:prstGeom>
        </p:spPr>
      </p:pic>
      <p:pic>
        <p:nvPicPr>
          <p:cNvPr id="6" name="Picture 5"/>
          <p:cNvPicPr>
            <a:picLocks noChangeAspect="1"/>
          </p:cNvPicPr>
          <p:nvPr/>
        </p:nvPicPr>
        <p:blipFill>
          <a:blip r:embed="rId3"/>
          <a:stretch>
            <a:fillRect/>
          </a:stretch>
        </p:blipFill>
        <p:spPr>
          <a:xfrm>
            <a:off x="45707" y="3755548"/>
            <a:ext cx="4618679" cy="3073262"/>
          </a:xfrm>
          <a:prstGeom prst="rect">
            <a:avLst/>
          </a:prstGeom>
        </p:spPr>
      </p:pic>
    </p:spTree>
    <p:extLst>
      <p:ext uri="{BB962C8B-B14F-4D97-AF65-F5344CB8AC3E}">
        <p14:creationId xmlns:p14="http://schemas.microsoft.com/office/powerpoint/2010/main" val="22971196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b="1" dirty="0" smtClean="0"/>
              <a:t>Research Questions</a:t>
            </a:r>
            <a:endParaRPr lang="en-US" b="1" dirty="0"/>
          </a:p>
        </p:txBody>
      </p:sp>
      <p:sp>
        <p:nvSpPr>
          <p:cNvPr id="3" name="TextBox 2"/>
          <p:cNvSpPr txBox="1"/>
          <p:nvPr/>
        </p:nvSpPr>
        <p:spPr>
          <a:xfrm>
            <a:off x="232741" y="1633545"/>
            <a:ext cx="8580474" cy="4524315"/>
          </a:xfrm>
          <a:prstGeom prst="rect">
            <a:avLst/>
          </a:prstGeom>
          <a:noFill/>
        </p:spPr>
        <p:txBody>
          <a:bodyPr wrap="square" rtlCol="0">
            <a:spAutoFit/>
          </a:bodyPr>
          <a:lstStyle/>
          <a:p>
            <a:pPr marL="342900" lvl="0" indent="-342900">
              <a:buAutoNum type="arabicPeriod"/>
            </a:pPr>
            <a:r>
              <a:rPr lang="en-US" sz="2400" dirty="0" smtClean="0">
                <a:solidFill>
                  <a:schemeClr val="bg1">
                    <a:lumMod val="65000"/>
                  </a:schemeClr>
                </a:solidFill>
                <a:latin typeface="Arial" panose="020B0604020202020204" pitchFamily="34" charset="0"/>
                <a:cs typeface="Arial" panose="020B0604020202020204" pitchFamily="34" charset="0"/>
              </a:rPr>
              <a:t>What </a:t>
            </a:r>
            <a:r>
              <a:rPr lang="en-US" sz="2400" dirty="0">
                <a:solidFill>
                  <a:schemeClr val="bg1">
                    <a:lumMod val="65000"/>
                  </a:schemeClr>
                </a:solidFill>
                <a:latin typeface="Arial" panose="020B0604020202020204" pitchFamily="34" charset="0"/>
                <a:cs typeface="Arial" panose="020B0604020202020204" pitchFamily="34" charset="0"/>
              </a:rPr>
              <a:t>are the systematic errors (biases) of the </a:t>
            </a:r>
            <a:r>
              <a:rPr lang="en-US" sz="2400" dirty="0" smtClean="0">
                <a:solidFill>
                  <a:schemeClr val="bg1">
                    <a:lumMod val="65000"/>
                  </a:schemeClr>
                </a:solidFill>
                <a:latin typeface="Arial" panose="020B0604020202020204" pitchFamily="34" charset="0"/>
                <a:cs typeface="Arial" panose="020B0604020202020204" pitchFamily="34" charset="0"/>
              </a:rPr>
              <a:t>WRF Planetary Boundary Layer (PBL) </a:t>
            </a:r>
            <a:r>
              <a:rPr lang="en-US" sz="2400" dirty="0">
                <a:solidFill>
                  <a:schemeClr val="bg1">
                    <a:lumMod val="65000"/>
                  </a:schemeClr>
                </a:solidFill>
                <a:latin typeface="Arial" panose="020B0604020202020204" pitchFamily="34" charset="0"/>
                <a:cs typeface="Arial" panose="020B0604020202020204" pitchFamily="34" charset="0"/>
              </a:rPr>
              <a:t>schemes in wind </a:t>
            </a:r>
            <a:r>
              <a:rPr lang="en-US" sz="2400" dirty="0" smtClean="0">
                <a:solidFill>
                  <a:schemeClr val="bg1">
                    <a:lumMod val="65000"/>
                  </a:schemeClr>
                </a:solidFill>
                <a:latin typeface="Arial" panose="020B0604020202020204" pitchFamily="34" charset="0"/>
                <a:cs typeface="Arial" panose="020B0604020202020204" pitchFamily="34" charset="0"/>
              </a:rPr>
              <a:t>speed and temperature in </a:t>
            </a:r>
            <a:r>
              <a:rPr lang="en-US" sz="2400" dirty="0">
                <a:solidFill>
                  <a:schemeClr val="bg1">
                    <a:lumMod val="65000"/>
                  </a:schemeClr>
                </a:solidFill>
                <a:latin typeface="Arial" panose="020B0604020202020204" pitchFamily="34" charset="0"/>
                <a:cs typeface="Arial" panose="020B0604020202020204" pitchFamily="34" charset="0"/>
              </a:rPr>
              <a:t>the region, and how do these biases vary </a:t>
            </a:r>
            <a:r>
              <a:rPr lang="en-US" sz="2400" dirty="0" smtClean="0">
                <a:solidFill>
                  <a:schemeClr val="bg1">
                    <a:lumMod val="65000"/>
                  </a:schemeClr>
                </a:solidFill>
                <a:latin typeface="Arial" panose="020B0604020202020204" pitchFamily="34" charset="0"/>
                <a:cs typeface="Arial" panose="020B0604020202020204" pitchFamily="34" charset="0"/>
              </a:rPr>
              <a:t>diurnally </a:t>
            </a:r>
            <a:r>
              <a:rPr lang="en-US" sz="2400" dirty="0">
                <a:solidFill>
                  <a:schemeClr val="bg1">
                    <a:lumMod val="65000"/>
                  </a:schemeClr>
                </a:solidFill>
                <a:latin typeface="Arial" panose="020B0604020202020204" pitchFamily="34" charset="0"/>
                <a:cs typeface="Arial" panose="020B0604020202020204" pitchFamily="34" charset="0"/>
              </a:rPr>
              <a:t>and </a:t>
            </a:r>
            <a:r>
              <a:rPr lang="en-US" sz="2400" dirty="0" smtClean="0">
                <a:solidFill>
                  <a:schemeClr val="bg1">
                    <a:lumMod val="65000"/>
                  </a:schemeClr>
                </a:solidFill>
                <a:latin typeface="Arial" panose="020B0604020202020204" pitchFamily="34" charset="0"/>
                <a:cs typeface="Arial" panose="020B0604020202020204" pitchFamily="34" charset="0"/>
              </a:rPr>
              <a:t>seasonally?</a:t>
            </a:r>
          </a:p>
          <a:p>
            <a:pPr lvl="0"/>
            <a:endParaRPr lang="en-US" sz="2400" dirty="0" smtClean="0">
              <a:solidFill>
                <a:schemeClr val="bg1">
                  <a:lumMod val="65000"/>
                </a:schemeClr>
              </a:solidFill>
              <a:latin typeface="Arial" panose="020B0604020202020204" pitchFamily="34" charset="0"/>
              <a:cs typeface="Arial" panose="020B0604020202020204" pitchFamily="34" charset="0"/>
            </a:endParaRPr>
          </a:p>
          <a:p>
            <a:pPr marL="342900" indent="-342900">
              <a:buFontTx/>
              <a:buAutoNum type="arabicPeriod"/>
            </a:pPr>
            <a:r>
              <a:rPr lang="en-US" sz="2400" dirty="0">
                <a:latin typeface="Arial" panose="020B0604020202020204" pitchFamily="34" charset="0"/>
                <a:cs typeface="Arial" panose="020B0604020202020204" pitchFamily="34" charset="0"/>
              </a:rPr>
              <a:t>What is the climatology of the observed low-level stability (around 20-m) </a:t>
            </a:r>
            <a:r>
              <a:rPr lang="en-US" sz="2400" dirty="0" smtClean="0">
                <a:latin typeface="Arial" panose="020B0604020202020204" pitchFamily="34" charset="0"/>
                <a:cs typeface="Arial" panose="020B0604020202020204" pitchFamily="34" charset="0"/>
              </a:rPr>
              <a:t>diurnally and seasonally?</a:t>
            </a:r>
            <a:endParaRPr lang="en-US" sz="2400" dirty="0">
              <a:latin typeface="Arial" panose="020B0604020202020204" pitchFamily="34" charset="0"/>
              <a:cs typeface="Arial" panose="020B0604020202020204" pitchFamily="34" charset="0"/>
            </a:endParaRPr>
          </a:p>
          <a:p>
            <a:pPr marL="342900" lvl="0" indent="-342900">
              <a:buAutoNum type="arabicPeriod"/>
            </a:pPr>
            <a:endParaRPr lang="en-US" sz="2400" dirty="0" smtClean="0">
              <a:latin typeface="Arial" panose="020B0604020202020204" pitchFamily="34" charset="0"/>
              <a:cs typeface="Arial" panose="020B0604020202020204" pitchFamily="34" charset="0"/>
            </a:endParaRPr>
          </a:p>
          <a:p>
            <a:pPr marL="342900" lvl="0" indent="-342900">
              <a:buAutoNum type="arabicPeriod"/>
            </a:pPr>
            <a:r>
              <a:rPr lang="en-US" sz="2400" dirty="0" smtClean="0">
                <a:solidFill>
                  <a:srgbClr val="A6A6A6"/>
                </a:solidFill>
                <a:latin typeface="Arial" panose="020B0604020202020204" pitchFamily="34" charset="0"/>
                <a:cs typeface="Arial" panose="020B0604020202020204" pitchFamily="34" charset="0"/>
              </a:rPr>
              <a:t>How well does WRF simulate low-level jet and stability structures observed using field data over coastal southern New England?</a:t>
            </a:r>
          </a:p>
          <a:p>
            <a:pPr lvl="0"/>
            <a:endParaRPr lang="en-U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449557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1325563"/>
          </a:xfrm>
        </p:spPr>
        <p:txBody>
          <a:bodyPr>
            <a:noAutofit/>
          </a:bodyPr>
          <a:lstStyle/>
          <a:p>
            <a:pPr algn="ctr"/>
            <a:r>
              <a:rPr lang="en-US" sz="3200" b="1" dirty="0" smtClean="0"/>
              <a:t>Stability analysis based on historical CW sonic anemometers: unstable conditions dominate</a:t>
            </a:r>
            <a:endParaRPr lang="en-US" sz="3200" b="1" dirty="0"/>
          </a:p>
        </p:txBody>
      </p:sp>
      <p:pic>
        <p:nvPicPr>
          <p:cNvPr id="3" name="Picture 2" descr="CW_stability_sonics_monthly_2003-200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397000"/>
            <a:ext cx="5181600" cy="3886200"/>
          </a:xfrm>
          <a:prstGeom prst="rect">
            <a:avLst/>
          </a:prstGeom>
        </p:spPr>
      </p:pic>
      <p:pic>
        <p:nvPicPr>
          <p:cNvPr id="4" name="Picture 3" descr="CW_stability_sonics_hourly_2003-200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8001" y="1360713"/>
            <a:ext cx="5217884" cy="3913413"/>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1436852368"/>
              </p:ext>
            </p:extLst>
          </p:nvPr>
        </p:nvGraphicFramePr>
        <p:xfrm>
          <a:off x="2019477" y="5470522"/>
          <a:ext cx="2936875" cy="989013"/>
        </p:xfrm>
        <a:graphic>
          <a:graphicData uri="http://schemas.openxmlformats.org/presentationml/2006/ole">
            <mc:AlternateContent xmlns:mc="http://schemas.openxmlformats.org/markup-compatibility/2006">
              <mc:Choice xmlns:v="urn:schemas-microsoft-com:vml" Requires="v">
                <p:oleObj spid="_x0000_s3083" name="Equation" r:id="rId6" imgW="1320800" imgH="444500" progId="Equation.3">
                  <p:embed/>
                </p:oleObj>
              </mc:Choice>
              <mc:Fallback>
                <p:oleObj name="Equation" r:id="rId6" imgW="1320800" imgH="444500" progId="Equation.3">
                  <p:embed/>
                  <p:pic>
                    <p:nvPicPr>
                      <p:cNvPr id="0" name=""/>
                      <p:cNvPicPr/>
                      <p:nvPr/>
                    </p:nvPicPr>
                    <p:blipFill>
                      <a:blip r:embed="rId7"/>
                      <a:stretch>
                        <a:fillRect/>
                      </a:stretch>
                    </p:blipFill>
                    <p:spPr>
                      <a:xfrm>
                        <a:off x="2019477" y="5470522"/>
                        <a:ext cx="2936875" cy="989013"/>
                      </a:xfrm>
                      <a:prstGeom prst="rect">
                        <a:avLst/>
                      </a:prstGeom>
                    </p:spPr>
                  </p:pic>
                </p:oleObj>
              </mc:Fallback>
            </mc:AlternateContent>
          </a:graphicData>
        </a:graphic>
      </p:graphicFrame>
      <p:sp>
        <p:nvSpPr>
          <p:cNvPr id="6" name="Rectangle 5"/>
          <p:cNvSpPr/>
          <p:nvPr/>
        </p:nvSpPr>
        <p:spPr>
          <a:xfrm>
            <a:off x="2488016" y="5381169"/>
            <a:ext cx="1306286" cy="1397000"/>
          </a:xfrm>
          <a:prstGeom prst="rect">
            <a:avLst/>
          </a:prstGeom>
          <a:noFill/>
          <a:ln w="3810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Screen Shot 2014-12-10 at 9.37.17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94970" y="5260601"/>
            <a:ext cx="2670096" cy="1461933"/>
          </a:xfrm>
          <a:prstGeom prst="rect">
            <a:avLst/>
          </a:prstGeom>
        </p:spPr>
      </p:pic>
    </p:spTree>
    <p:extLst>
      <p:ext uri="{BB962C8B-B14F-4D97-AF65-F5344CB8AC3E}">
        <p14:creationId xmlns:p14="http://schemas.microsoft.com/office/powerpoint/2010/main" val="292248766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1325563"/>
          </a:xfrm>
        </p:spPr>
        <p:txBody>
          <a:bodyPr>
            <a:noAutofit/>
          </a:bodyPr>
          <a:lstStyle/>
          <a:p>
            <a:pPr algn="ctr"/>
            <a:r>
              <a:rPr lang="en-US" sz="3200" b="1" dirty="0" smtClean="0"/>
              <a:t>IMPOWR </a:t>
            </a:r>
            <a:r>
              <a:rPr lang="en-US" sz="3200" b="1" dirty="0" err="1" smtClean="0"/>
              <a:t>sonics</a:t>
            </a:r>
            <a:r>
              <a:rPr lang="en-US" sz="3200" b="1" dirty="0" smtClean="0"/>
              <a:t> consistent with CW </a:t>
            </a:r>
            <a:r>
              <a:rPr lang="en-US" sz="3200" b="1" dirty="0" err="1" smtClean="0"/>
              <a:t>sonics</a:t>
            </a:r>
            <a:r>
              <a:rPr lang="en-US" sz="3200" b="1" dirty="0" smtClean="0"/>
              <a:t>: unstable conditions dominate</a:t>
            </a:r>
            <a:endParaRPr lang="en-US" sz="32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858" y="1396999"/>
            <a:ext cx="4060514" cy="4305419"/>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9518" y="1360713"/>
            <a:ext cx="4112794" cy="4408716"/>
          </a:xfrm>
          <a:prstGeom prst="rect">
            <a:avLst/>
          </a:prstGeom>
        </p:spPr>
      </p:pic>
    </p:spTree>
    <p:extLst>
      <p:ext uri="{BB962C8B-B14F-4D97-AF65-F5344CB8AC3E}">
        <p14:creationId xmlns:p14="http://schemas.microsoft.com/office/powerpoint/2010/main" val="166533160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Non-log profiles occur ~40% of the time at CW </a:t>
            </a:r>
            <a:endParaRPr lang="en-US" b="1" dirty="0"/>
          </a:p>
        </p:txBody>
      </p:sp>
      <p:pic>
        <p:nvPicPr>
          <p:cNvPr id="5" name="Content Placeholder 4" descr="Normal_ws_monthly.png"/>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l="-2790" r="-2790"/>
          <a:stretch>
            <a:fillRect/>
          </a:stretch>
        </p:blipFill>
        <p:spPr/>
      </p:pic>
      <p:pic>
        <p:nvPicPr>
          <p:cNvPr id="6" name="Content Placeholder 5" descr="LLJ_ws_monthly.png"/>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l="-2739" r="-2739"/>
          <a:stretch>
            <a:fillRect/>
          </a:stretch>
        </p:blipFill>
        <p:spPr/>
      </p:pic>
      <p:sp>
        <p:nvSpPr>
          <p:cNvPr id="7" name="TextBox 6"/>
          <p:cNvSpPr txBox="1"/>
          <p:nvPr/>
        </p:nvSpPr>
        <p:spPr>
          <a:xfrm>
            <a:off x="1802248" y="6310923"/>
            <a:ext cx="1699253" cy="369332"/>
          </a:xfrm>
          <a:prstGeom prst="rect">
            <a:avLst/>
          </a:prstGeom>
          <a:noFill/>
        </p:spPr>
        <p:txBody>
          <a:bodyPr wrap="none" rtlCol="0">
            <a:spAutoFit/>
          </a:bodyPr>
          <a:lstStyle/>
          <a:p>
            <a:pPr algn="ctr"/>
            <a:r>
              <a:rPr lang="en-US" dirty="0" smtClean="0">
                <a:latin typeface="Arial" panose="020B0604020202020204" pitchFamily="34" charset="0"/>
                <a:cs typeface="Arial" panose="020B0604020202020204" pitchFamily="34" charset="0"/>
              </a:rPr>
              <a:t>V60&gt;V41&gt;V20</a:t>
            </a:r>
          </a:p>
        </p:txBody>
      </p:sp>
      <p:sp>
        <p:nvSpPr>
          <p:cNvPr id="8" name="TextBox 7"/>
          <p:cNvSpPr txBox="1"/>
          <p:nvPr/>
        </p:nvSpPr>
        <p:spPr>
          <a:xfrm>
            <a:off x="5662308" y="6307016"/>
            <a:ext cx="1903937" cy="369332"/>
          </a:xfrm>
          <a:prstGeom prst="rect">
            <a:avLst/>
          </a:prstGeom>
          <a:noFill/>
        </p:spPr>
        <p:txBody>
          <a:bodyPr wrap="none" rtlCol="0">
            <a:spAutoFit/>
          </a:bodyPr>
          <a:lstStyle/>
          <a:p>
            <a:pPr algn="ctr"/>
            <a:r>
              <a:rPr lang="en-US" dirty="0" smtClean="0">
                <a:latin typeface="Arial" panose="020B0604020202020204" pitchFamily="34" charset="0"/>
                <a:cs typeface="Arial" panose="020B0604020202020204" pitchFamily="34" charset="0"/>
              </a:rPr>
              <a:t>All other 8 cases</a:t>
            </a:r>
          </a:p>
        </p:txBody>
      </p:sp>
    </p:spTree>
    <p:extLst>
      <p:ext uri="{BB962C8B-B14F-4D97-AF65-F5344CB8AC3E}">
        <p14:creationId xmlns:p14="http://schemas.microsoft.com/office/powerpoint/2010/main" val="17478749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493" y="283726"/>
            <a:ext cx="7886700" cy="1325563"/>
          </a:xfrm>
        </p:spPr>
        <p:txBody>
          <a:bodyPr>
            <a:normAutofit fontScale="90000"/>
          </a:bodyPr>
          <a:lstStyle/>
          <a:p>
            <a:pPr algn="ctr"/>
            <a:r>
              <a:rPr lang="en-US" b="1" dirty="0" smtClean="0"/>
              <a:t>Non-log profiles are associated with unstable conditions</a:t>
            </a:r>
            <a:endParaRPr lang="en-US" b="1"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2333" y="1695385"/>
            <a:ext cx="7199334" cy="5045030"/>
          </a:xfrm>
        </p:spPr>
      </p:pic>
    </p:spTree>
    <p:extLst>
      <p:ext uri="{BB962C8B-B14F-4D97-AF65-F5344CB8AC3E}">
        <p14:creationId xmlns:p14="http://schemas.microsoft.com/office/powerpoint/2010/main" val="432123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b="1" dirty="0" smtClean="0"/>
              <a:t>Research Questions</a:t>
            </a:r>
            <a:endParaRPr lang="en-US" b="1" dirty="0"/>
          </a:p>
        </p:txBody>
      </p:sp>
      <p:sp>
        <p:nvSpPr>
          <p:cNvPr id="3" name="TextBox 2"/>
          <p:cNvSpPr txBox="1"/>
          <p:nvPr/>
        </p:nvSpPr>
        <p:spPr>
          <a:xfrm>
            <a:off x="232741" y="1633545"/>
            <a:ext cx="8580474" cy="4524315"/>
          </a:xfrm>
          <a:prstGeom prst="rect">
            <a:avLst/>
          </a:prstGeom>
          <a:noFill/>
        </p:spPr>
        <p:txBody>
          <a:bodyPr wrap="square" rtlCol="0">
            <a:spAutoFit/>
          </a:bodyPr>
          <a:lstStyle/>
          <a:p>
            <a:pPr marL="342900" lvl="0" indent="-342900">
              <a:buAutoNum type="arabicPeriod"/>
            </a:pPr>
            <a:r>
              <a:rPr lang="en-US" sz="2400" dirty="0" smtClean="0">
                <a:solidFill>
                  <a:schemeClr val="bg1">
                    <a:lumMod val="65000"/>
                  </a:schemeClr>
                </a:solidFill>
                <a:latin typeface="Arial" panose="020B0604020202020204" pitchFamily="34" charset="0"/>
                <a:cs typeface="Arial" panose="020B0604020202020204" pitchFamily="34" charset="0"/>
              </a:rPr>
              <a:t>What </a:t>
            </a:r>
            <a:r>
              <a:rPr lang="en-US" sz="2400" dirty="0">
                <a:solidFill>
                  <a:schemeClr val="bg1">
                    <a:lumMod val="65000"/>
                  </a:schemeClr>
                </a:solidFill>
                <a:latin typeface="Arial" panose="020B0604020202020204" pitchFamily="34" charset="0"/>
                <a:cs typeface="Arial" panose="020B0604020202020204" pitchFamily="34" charset="0"/>
              </a:rPr>
              <a:t>are the systematic errors (biases) of the </a:t>
            </a:r>
            <a:r>
              <a:rPr lang="en-US" sz="2400" dirty="0" smtClean="0">
                <a:solidFill>
                  <a:schemeClr val="bg1">
                    <a:lumMod val="65000"/>
                  </a:schemeClr>
                </a:solidFill>
                <a:latin typeface="Arial" panose="020B0604020202020204" pitchFamily="34" charset="0"/>
                <a:cs typeface="Arial" panose="020B0604020202020204" pitchFamily="34" charset="0"/>
              </a:rPr>
              <a:t>WRF Planetary Boundary Layer (PBL) </a:t>
            </a:r>
            <a:r>
              <a:rPr lang="en-US" sz="2400" dirty="0">
                <a:solidFill>
                  <a:schemeClr val="bg1">
                    <a:lumMod val="65000"/>
                  </a:schemeClr>
                </a:solidFill>
                <a:latin typeface="Arial" panose="020B0604020202020204" pitchFamily="34" charset="0"/>
                <a:cs typeface="Arial" panose="020B0604020202020204" pitchFamily="34" charset="0"/>
              </a:rPr>
              <a:t>schemes in wind </a:t>
            </a:r>
            <a:r>
              <a:rPr lang="en-US" sz="2400" dirty="0" smtClean="0">
                <a:solidFill>
                  <a:schemeClr val="bg1">
                    <a:lumMod val="65000"/>
                  </a:schemeClr>
                </a:solidFill>
                <a:latin typeface="Arial" panose="020B0604020202020204" pitchFamily="34" charset="0"/>
                <a:cs typeface="Arial" panose="020B0604020202020204" pitchFamily="34" charset="0"/>
              </a:rPr>
              <a:t>speed and temperature in </a:t>
            </a:r>
            <a:r>
              <a:rPr lang="en-US" sz="2400" dirty="0">
                <a:solidFill>
                  <a:schemeClr val="bg1">
                    <a:lumMod val="65000"/>
                  </a:schemeClr>
                </a:solidFill>
                <a:latin typeface="Arial" panose="020B0604020202020204" pitchFamily="34" charset="0"/>
                <a:cs typeface="Arial" panose="020B0604020202020204" pitchFamily="34" charset="0"/>
              </a:rPr>
              <a:t>the region, and how do these biases vary </a:t>
            </a:r>
            <a:r>
              <a:rPr lang="en-US" sz="2400" dirty="0" smtClean="0">
                <a:solidFill>
                  <a:schemeClr val="bg1">
                    <a:lumMod val="65000"/>
                  </a:schemeClr>
                </a:solidFill>
                <a:latin typeface="Arial" panose="020B0604020202020204" pitchFamily="34" charset="0"/>
                <a:cs typeface="Arial" panose="020B0604020202020204" pitchFamily="34" charset="0"/>
              </a:rPr>
              <a:t>diurnally </a:t>
            </a:r>
            <a:r>
              <a:rPr lang="en-US" sz="2400" dirty="0">
                <a:solidFill>
                  <a:schemeClr val="bg1">
                    <a:lumMod val="65000"/>
                  </a:schemeClr>
                </a:solidFill>
                <a:latin typeface="Arial" panose="020B0604020202020204" pitchFamily="34" charset="0"/>
                <a:cs typeface="Arial" panose="020B0604020202020204" pitchFamily="34" charset="0"/>
              </a:rPr>
              <a:t>and </a:t>
            </a:r>
            <a:r>
              <a:rPr lang="en-US" sz="2400" dirty="0" smtClean="0">
                <a:solidFill>
                  <a:schemeClr val="bg1">
                    <a:lumMod val="65000"/>
                  </a:schemeClr>
                </a:solidFill>
                <a:latin typeface="Arial" panose="020B0604020202020204" pitchFamily="34" charset="0"/>
                <a:cs typeface="Arial" panose="020B0604020202020204" pitchFamily="34" charset="0"/>
              </a:rPr>
              <a:t>seasonally?</a:t>
            </a:r>
          </a:p>
          <a:p>
            <a:pPr lvl="0"/>
            <a:endParaRPr lang="en-US" sz="2400" dirty="0" smtClean="0">
              <a:solidFill>
                <a:schemeClr val="bg1">
                  <a:lumMod val="65000"/>
                </a:schemeClr>
              </a:solidFill>
              <a:latin typeface="Arial" panose="020B0604020202020204" pitchFamily="34" charset="0"/>
              <a:cs typeface="Arial" panose="020B0604020202020204" pitchFamily="34" charset="0"/>
            </a:endParaRPr>
          </a:p>
          <a:p>
            <a:pPr marL="342900" indent="-342900">
              <a:buFontTx/>
              <a:buAutoNum type="arabicPeriod"/>
            </a:pPr>
            <a:r>
              <a:rPr lang="en-US" sz="2400" dirty="0">
                <a:solidFill>
                  <a:srgbClr val="A6A6A6"/>
                </a:solidFill>
                <a:latin typeface="Arial" panose="020B0604020202020204" pitchFamily="34" charset="0"/>
                <a:cs typeface="Arial" panose="020B0604020202020204" pitchFamily="34" charset="0"/>
              </a:rPr>
              <a:t>What is the climatology of the observed low-level stability (around 20-m) </a:t>
            </a:r>
            <a:r>
              <a:rPr lang="en-US" sz="2400" dirty="0" smtClean="0">
                <a:solidFill>
                  <a:srgbClr val="A6A6A6"/>
                </a:solidFill>
                <a:latin typeface="Arial" panose="020B0604020202020204" pitchFamily="34" charset="0"/>
                <a:cs typeface="Arial" panose="020B0604020202020204" pitchFamily="34" charset="0"/>
              </a:rPr>
              <a:t>diurnally and seasonally?</a:t>
            </a:r>
            <a:endParaRPr lang="en-US" sz="2400" dirty="0">
              <a:solidFill>
                <a:srgbClr val="A6A6A6"/>
              </a:solidFill>
              <a:latin typeface="Arial" panose="020B0604020202020204" pitchFamily="34" charset="0"/>
              <a:cs typeface="Arial" panose="020B0604020202020204" pitchFamily="34" charset="0"/>
            </a:endParaRPr>
          </a:p>
          <a:p>
            <a:pPr marL="342900" lvl="0" indent="-342900">
              <a:buAutoNum type="arabicPeriod"/>
            </a:pPr>
            <a:endParaRPr lang="en-US" sz="2400" dirty="0" smtClean="0">
              <a:latin typeface="Arial" panose="020B0604020202020204" pitchFamily="34" charset="0"/>
              <a:cs typeface="Arial" panose="020B0604020202020204" pitchFamily="34" charset="0"/>
            </a:endParaRPr>
          </a:p>
          <a:p>
            <a:pPr marL="342900" lvl="0" indent="-342900">
              <a:buAutoNum type="arabicPeriod"/>
            </a:pPr>
            <a:r>
              <a:rPr lang="en-US" sz="2400" dirty="0" smtClean="0">
                <a:latin typeface="Arial" panose="020B0604020202020204" pitchFamily="34" charset="0"/>
                <a:cs typeface="Arial" panose="020B0604020202020204" pitchFamily="34" charset="0"/>
              </a:rPr>
              <a:t>How well does WRF simulate low-level jet and stability structures observed using field data over coastal southern New England?</a:t>
            </a:r>
          </a:p>
          <a:p>
            <a:pPr lvl="0"/>
            <a:endParaRPr lang="en-U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061563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552" y="0"/>
            <a:ext cx="8775848" cy="1325563"/>
          </a:xfrm>
        </p:spPr>
        <p:txBody>
          <a:bodyPr>
            <a:normAutofit/>
          </a:bodyPr>
          <a:lstStyle/>
          <a:p>
            <a:r>
              <a:rPr lang="en-US" b="1" dirty="0" smtClean="0"/>
              <a:t>IMPOWR Experiment: Fall 2012 to present</a:t>
            </a:r>
            <a:endParaRPr lang="en-US" b="1" dirty="0"/>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127000" y="1369236"/>
            <a:ext cx="8184443" cy="5488764"/>
          </a:xfrm>
          <a:prstGeom prst="rect">
            <a:avLst/>
          </a:prstGeom>
        </p:spPr>
      </p:pic>
    </p:spTree>
    <p:extLst>
      <p:ext uri="{BB962C8B-B14F-4D97-AF65-F5344CB8AC3E}">
        <p14:creationId xmlns:p14="http://schemas.microsoft.com/office/powerpoint/2010/main" val="200739413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1000" y="-211667"/>
            <a:ext cx="3203222" cy="1325563"/>
          </a:xfrm>
        </p:spPr>
        <p:txBody>
          <a:bodyPr/>
          <a:lstStyle/>
          <a:p>
            <a:r>
              <a:rPr lang="en-US" b="1" dirty="0" smtClean="0"/>
              <a:t>Motivation</a:t>
            </a:r>
            <a:endParaRPr lang="en-US" b="1" dirty="0"/>
          </a:p>
        </p:txBody>
      </p:sp>
      <p:pic>
        <p:nvPicPr>
          <p:cNvPr id="4" name="Picture 3"/>
          <p:cNvPicPr>
            <a:picLocks noChangeAspect="1"/>
          </p:cNvPicPr>
          <p:nvPr/>
        </p:nvPicPr>
        <p:blipFill>
          <a:blip r:embed="rId2"/>
          <a:stretch>
            <a:fillRect/>
          </a:stretch>
        </p:blipFill>
        <p:spPr>
          <a:xfrm>
            <a:off x="4199015" y="981757"/>
            <a:ext cx="4914900" cy="5164647"/>
          </a:xfrm>
          <a:prstGeom prst="rect">
            <a:avLst/>
          </a:prstGeom>
        </p:spPr>
      </p:pic>
      <p:sp>
        <p:nvSpPr>
          <p:cNvPr id="5" name="TextBox 4"/>
          <p:cNvSpPr txBox="1"/>
          <p:nvPr/>
        </p:nvSpPr>
        <p:spPr>
          <a:xfrm>
            <a:off x="4255368" y="1355283"/>
            <a:ext cx="1309254" cy="369332"/>
          </a:xfrm>
          <a:prstGeom prst="rect">
            <a:avLst/>
          </a:prstGeom>
          <a:noFill/>
        </p:spPr>
        <p:txBody>
          <a:bodyPr wrap="square" rtlCol="0">
            <a:spAutoFit/>
          </a:bodyPr>
          <a:lstStyle/>
          <a:p>
            <a:pPr algn="ctr"/>
            <a:r>
              <a:rPr lang="en-US" b="1" dirty="0" smtClean="0">
                <a:solidFill>
                  <a:schemeClr val="bg1"/>
                </a:solidFill>
                <a:latin typeface="Franklin Gothic Medium" panose="020B0603020102020204" pitchFamily="34" charset="0"/>
              </a:rPr>
              <a:t>Winter</a:t>
            </a:r>
            <a:endParaRPr lang="en-US" b="1" dirty="0">
              <a:solidFill>
                <a:schemeClr val="bg1"/>
              </a:solidFill>
              <a:latin typeface="Franklin Gothic Medium" panose="020B0603020102020204" pitchFamily="34" charset="0"/>
            </a:endParaRPr>
          </a:p>
        </p:txBody>
      </p:sp>
      <p:sp>
        <p:nvSpPr>
          <p:cNvPr id="6" name="TextBox 5"/>
          <p:cNvSpPr txBox="1"/>
          <p:nvPr/>
        </p:nvSpPr>
        <p:spPr>
          <a:xfrm>
            <a:off x="6448903" y="1355283"/>
            <a:ext cx="1309254" cy="369332"/>
          </a:xfrm>
          <a:prstGeom prst="rect">
            <a:avLst/>
          </a:prstGeom>
          <a:noFill/>
        </p:spPr>
        <p:txBody>
          <a:bodyPr wrap="square" rtlCol="0">
            <a:spAutoFit/>
          </a:bodyPr>
          <a:lstStyle/>
          <a:p>
            <a:pPr algn="ctr"/>
            <a:r>
              <a:rPr lang="en-US" b="1" dirty="0" smtClean="0">
                <a:solidFill>
                  <a:schemeClr val="bg1"/>
                </a:solidFill>
                <a:latin typeface="Franklin Gothic Medium" panose="020B0603020102020204" pitchFamily="34" charset="0"/>
              </a:rPr>
              <a:t>Spring</a:t>
            </a:r>
            <a:endParaRPr lang="en-US" b="1" dirty="0">
              <a:solidFill>
                <a:schemeClr val="bg1"/>
              </a:solidFill>
              <a:latin typeface="Franklin Gothic Medium" panose="020B0603020102020204" pitchFamily="34" charset="0"/>
            </a:endParaRPr>
          </a:p>
        </p:txBody>
      </p:sp>
      <p:sp>
        <p:nvSpPr>
          <p:cNvPr id="7" name="TextBox 6"/>
          <p:cNvSpPr txBox="1"/>
          <p:nvPr/>
        </p:nvSpPr>
        <p:spPr>
          <a:xfrm>
            <a:off x="4255368" y="4001501"/>
            <a:ext cx="1309254" cy="369332"/>
          </a:xfrm>
          <a:prstGeom prst="rect">
            <a:avLst/>
          </a:prstGeom>
          <a:noFill/>
        </p:spPr>
        <p:txBody>
          <a:bodyPr wrap="square" rtlCol="0">
            <a:spAutoFit/>
          </a:bodyPr>
          <a:lstStyle/>
          <a:p>
            <a:pPr algn="ctr"/>
            <a:r>
              <a:rPr lang="en-US" b="1" dirty="0" smtClean="0">
                <a:solidFill>
                  <a:schemeClr val="bg1"/>
                </a:solidFill>
                <a:latin typeface="Franklin Gothic Medium" panose="020B0603020102020204" pitchFamily="34" charset="0"/>
              </a:rPr>
              <a:t>Summer</a:t>
            </a:r>
            <a:endParaRPr lang="en-US" b="1" dirty="0">
              <a:solidFill>
                <a:schemeClr val="bg1"/>
              </a:solidFill>
              <a:latin typeface="Franklin Gothic Medium" panose="020B0603020102020204" pitchFamily="34" charset="0"/>
            </a:endParaRPr>
          </a:p>
        </p:txBody>
      </p:sp>
      <p:sp>
        <p:nvSpPr>
          <p:cNvPr id="8" name="TextBox 7"/>
          <p:cNvSpPr txBox="1"/>
          <p:nvPr/>
        </p:nvSpPr>
        <p:spPr>
          <a:xfrm>
            <a:off x="6448903" y="4001501"/>
            <a:ext cx="1309254" cy="369332"/>
          </a:xfrm>
          <a:prstGeom prst="rect">
            <a:avLst/>
          </a:prstGeom>
          <a:noFill/>
        </p:spPr>
        <p:txBody>
          <a:bodyPr wrap="square" rtlCol="0">
            <a:spAutoFit/>
          </a:bodyPr>
          <a:lstStyle/>
          <a:p>
            <a:pPr algn="ctr"/>
            <a:r>
              <a:rPr lang="en-US" b="1" dirty="0" smtClean="0">
                <a:solidFill>
                  <a:schemeClr val="bg1"/>
                </a:solidFill>
                <a:latin typeface="Franklin Gothic Medium" panose="020B0603020102020204" pitchFamily="34" charset="0"/>
              </a:rPr>
              <a:t>Fall</a:t>
            </a:r>
            <a:endParaRPr lang="en-US" b="1" dirty="0">
              <a:solidFill>
                <a:schemeClr val="bg1"/>
              </a:solidFill>
              <a:latin typeface="Franklin Gothic Medium" panose="020B0603020102020204" pitchFamily="34" charset="0"/>
            </a:endParaRPr>
          </a:p>
        </p:txBody>
      </p:sp>
      <p:sp>
        <p:nvSpPr>
          <p:cNvPr id="9" name="TextBox 8"/>
          <p:cNvSpPr txBox="1"/>
          <p:nvPr/>
        </p:nvSpPr>
        <p:spPr>
          <a:xfrm>
            <a:off x="4199015" y="6148134"/>
            <a:ext cx="4914900" cy="523220"/>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Modeled </a:t>
            </a:r>
            <a:r>
              <a:rPr lang="en-US" sz="1400" dirty="0">
                <a:latin typeface="Arial" panose="020B0604020202020204" pitchFamily="34" charset="0"/>
                <a:cs typeface="Arial" panose="020B0604020202020204" pitchFamily="34" charset="0"/>
              </a:rPr>
              <a:t>s</a:t>
            </a:r>
            <a:r>
              <a:rPr lang="en-US" sz="1400" dirty="0" smtClean="0">
                <a:latin typeface="Arial" panose="020B0604020202020204" pitchFamily="34" charset="0"/>
                <a:cs typeface="Arial" panose="020B0604020202020204" pitchFamily="34" charset="0"/>
              </a:rPr>
              <a:t>easonal </a:t>
            </a:r>
            <a:r>
              <a:rPr lang="en-US" sz="1400" dirty="0">
                <a:latin typeface="Arial" panose="020B0604020202020204" pitchFamily="34" charset="0"/>
                <a:cs typeface="Arial" panose="020B0604020202020204" pitchFamily="34" charset="0"/>
              </a:rPr>
              <a:t>d</a:t>
            </a:r>
            <a:r>
              <a:rPr lang="en-US" sz="1400" dirty="0" smtClean="0">
                <a:latin typeface="Arial" panose="020B0604020202020204" pitchFamily="34" charset="0"/>
                <a:cs typeface="Arial" panose="020B0604020202020204" pitchFamily="34" charset="0"/>
              </a:rPr>
              <a:t>aytime </a:t>
            </a:r>
            <a:r>
              <a:rPr lang="en-US" sz="1400" dirty="0">
                <a:latin typeface="Arial" panose="020B0604020202020204" pitchFamily="34" charset="0"/>
                <a:cs typeface="Arial" panose="020B0604020202020204" pitchFamily="34" charset="0"/>
              </a:rPr>
              <a:t>o</a:t>
            </a:r>
            <a:r>
              <a:rPr lang="en-US" sz="1400" dirty="0" smtClean="0">
                <a:latin typeface="Arial" panose="020B0604020202020204" pitchFamily="34" charset="0"/>
                <a:cs typeface="Arial" panose="020B0604020202020204" pitchFamily="34" charset="0"/>
              </a:rPr>
              <a:t>ffshore </a:t>
            </a:r>
            <a:r>
              <a:rPr lang="en-US" sz="1400" dirty="0">
                <a:latin typeface="Arial" panose="020B0604020202020204" pitchFamily="34" charset="0"/>
                <a:cs typeface="Arial" panose="020B0604020202020204" pitchFamily="34" charset="0"/>
              </a:rPr>
              <a:t>w</a:t>
            </a:r>
            <a:r>
              <a:rPr lang="en-US" sz="1400" dirty="0" smtClean="0">
                <a:latin typeface="Arial" panose="020B0604020202020204" pitchFamily="34" charset="0"/>
                <a:cs typeface="Arial" panose="020B0604020202020204" pitchFamily="34" charset="0"/>
              </a:rPr>
              <a:t>ind </a:t>
            </a:r>
            <a:r>
              <a:rPr lang="en-US" sz="1400" dirty="0">
                <a:latin typeface="Arial" panose="020B0604020202020204" pitchFamily="34" charset="0"/>
                <a:cs typeface="Arial" panose="020B0604020202020204" pitchFamily="34" charset="0"/>
              </a:rPr>
              <a:t>r</a:t>
            </a:r>
            <a:r>
              <a:rPr lang="en-US" sz="1400" dirty="0" smtClean="0">
                <a:latin typeface="Arial" panose="020B0604020202020204" pitchFamily="34" charset="0"/>
                <a:cs typeface="Arial" panose="020B0604020202020204" pitchFamily="34" charset="0"/>
              </a:rPr>
              <a:t>esource at 90 m as capacity factor of 5MW </a:t>
            </a:r>
            <a:r>
              <a:rPr lang="en-US" sz="1400" dirty="0" err="1" smtClean="0">
                <a:latin typeface="Arial" panose="020B0604020202020204" pitchFamily="34" charset="0"/>
                <a:cs typeface="Arial" panose="020B0604020202020204" pitchFamily="34" charset="0"/>
              </a:rPr>
              <a:t>REpower</a:t>
            </a:r>
            <a:r>
              <a:rPr lang="en-US" sz="1400" dirty="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(Dvorak et al. 2012)</a:t>
            </a:r>
            <a:endParaRPr lang="en-US" sz="1400" dirty="0">
              <a:latin typeface="Arial" panose="020B0604020202020204" pitchFamily="34" charset="0"/>
              <a:cs typeface="Arial" panose="020B0604020202020204" pitchFamily="34" charset="0"/>
            </a:endParaRPr>
          </a:p>
        </p:txBody>
      </p:sp>
      <p:sp>
        <p:nvSpPr>
          <p:cNvPr id="11" name="Rectangle 10"/>
          <p:cNvSpPr/>
          <p:nvPr/>
        </p:nvSpPr>
        <p:spPr>
          <a:xfrm>
            <a:off x="152532" y="789348"/>
            <a:ext cx="3925579" cy="6186310"/>
          </a:xfrm>
          <a:prstGeom prst="rect">
            <a:avLst/>
          </a:prstGeom>
        </p:spPr>
        <p:txBody>
          <a:bodyPr wrap="square">
            <a:spAutoFit/>
          </a:bodyPr>
          <a:lstStyle/>
          <a:p>
            <a:endParaRPr lang="en-US" dirty="0" smtClean="0">
              <a:latin typeface="Arial" panose="020B0604020202020204" pitchFamily="34" charset="0"/>
              <a:cs typeface="Arial" panose="020B0604020202020204" pitchFamily="34" charset="0"/>
            </a:endParaRPr>
          </a:p>
          <a:p>
            <a:pPr marL="285750" indent="-285750">
              <a:buFontTx/>
              <a:buChar char="•"/>
            </a:pPr>
            <a:r>
              <a:rPr lang="en-US" dirty="0" smtClean="0">
                <a:solidFill>
                  <a:schemeClr val="bg2">
                    <a:lumMod val="10000"/>
                  </a:schemeClr>
                </a:solidFill>
                <a:latin typeface="Arial" charset="0"/>
              </a:rPr>
              <a:t>Extraordinary offshore wind resource with seasonal variability;</a:t>
            </a:r>
          </a:p>
          <a:p>
            <a:endParaRPr lang="en-US" dirty="0" smtClean="0">
              <a:solidFill>
                <a:schemeClr val="bg2">
                  <a:lumMod val="10000"/>
                </a:schemeClr>
              </a:solidFill>
              <a:latin typeface="Arial" charset="0"/>
            </a:endParaRPr>
          </a:p>
          <a:p>
            <a:pPr marL="285750" indent="-285750">
              <a:buFontTx/>
              <a:buChar char="•"/>
            </a:pPr>
            <a:r>
              <a:rPr lang="en-US" dirty="0" smtClean="0">
                <a:solidFill>
                  <a:schemeClr val="bg2">
                    <a:lumMod val="10000"/>
                  </a:schemeClr>
                </a:solidFill>
                <a:latin typeface="Arial" charset="0"/>
              </a:rPr>
              <a:t>Current </a:t>
            </a:r>
            <a:r>
              <a:rPr lang="en-US" dirty="0">
                <a:solidFill>
                  <a:schemeClr val="bg2">
                    <a:lumMod val="10000"/>
                  </a:schemeClr>
                </a:solidFill>
                <a:latin typeface="Arial" charset="0"/>
              </a:rPr>
              <a:t>offshore wind maps were constructed using </a:t>
            </a:r>
            <a:r>
              <a:rPr lang="en-US" dirty="0" smtClean="0">
                <a:solidFill>
                  <a:schemeClr val="bg2">
                    <a:lumMod val="10000"/>
                  </a:schemeClr>
                </a:solidFill>
                <a:latin typeface="Arial" charset="0"/>
              </a:rPr>
              <a:t>limited/no </a:t>
            </a:r>
            <a:r>
              <a:rPr lang="en-US" dirty="0">
                <a:solidFill>
                  <a:schemeClr val="bg2">
                    <a:lumMod val="10000"/>
                  </a:schemeClr>
                </a:solidFill>
                <a:latin typeface="Arial" charset="0"/>
              </a:rPr>
              <a:t>observations at turbine hub </a:t>
            </a:r>
            <a:r>
              <a:rPr lang="en-US" dirty="0" smtClean="0">
                <a:solidFill>
                  <a:schemeClr val="bg2">
                    <a:lumMod val="10000"/>
                  </a:schemeClr>
                </a:solidFill>
                <a:latin typeface="Arial" charset="0"/>
              </a:rPr>
              <a:t>height;</a:t>
            </a:r>
          </a:p>
          <a:p>
            <a:endParaRPr lang="en-US" dirty="0" smtClean="0">
              <a:solidFill>
                <a:schemeClr val="bg2">
                  <a:lumMod val="10000"/>
                </a:schemeClr>
              </a:solidFill>
              <a:latin typeface="Arial" charset="0"/>
            </a:endParaRPr>
          </a:p>
          <a:p>
            <a:pPr marL="285750" indent="-285750">
              <a:buFontTx/>
              <a:buChar char="•"/>
            </a:pPr>
            <a:r>
              <a:rPr lang="en-US" dirty="0" smtClean="0">
                <a:solidFill>
                  <a:schemeClr val="bg2">
                    <a:lumMod val="10000"/>
                  </a:schemeClr>
                </a:solidFill>
                <a:latin typeface="Arial" charset="0"/>
              </a:rPr>
              <a:t>No information on the </a:t>
            </a:r>
            <a:r>
              <a:rPr lang="en-US" dirty="0">
                <a:solidFill>
                  <a:schemeClr val="bg2">
                    <a:lumMod val="10000"/>
                  </a:schemeClr>
                </a:solidFill>
                <a:latin typeface="Arial" charset="0"/>
              </a:rPr>
              <a:t>uncertainty </a:t>
            </a:r>
            <a:r>
              <a:rPr lang="en-US" dirty="0" smtClean="0">
                <a:solidFill>
                  <a:schemeClr val="bg2">
                    <a:lumMod val="10000"/>
                  </a:schemeClr>
                </a:solidFill>
                <a:latin typeface="Arial" charset="0"/>
              </a:rPr>
              <a:t>of </a:t>
            </a:r>
            <a:r>
              <a:rPr lang="en-US" dirty="0">
                <a:solidFill>
                  <a:schemeClr val="bg2">
                    <a:lumMod val="10000"/>
                  </a:schemeClr>
                </a:solidFill>
                <a:latin typeface="Arial" charset="0"/>
              </a:rPr>
              <a:t>offshore </a:t>
            </a:r>
            <a:r>
              <a:rPr lang="en-US" dirty="0" smtClean="0">
                <a:solidFill>
                  <a:schemeClr val="bg2">
                    <a:lumMod val="10000"/>
                  </a:schemeClr>
                </a:solidFill>
                <a:latin typeface="Arial" charset="0"/>
              </a:rPr>
              <a:t>wind maps is available;</a:t>
            </a:r>
          </a:p>
          <a:p>
            <a:pPr marL="285750" indent="-285750">
              <a:buFontTx/>
              <a:buChar char="•"/>
            </a:pPr>
            <a:endParaRPr lang="en-US" dirty="0">
              <a:solidFill>
                <a:schemeClr val="bg2">
                  <a:lumMod val="10000"/>
                </a:schemeClr>
              </a:solidFill>
              <a:latin typeface="Arial" charset="0"/>
            </a:endParaRPr>
          </a:p>
          <a:p>
            <a:pPr marL="285750" lvl="1" indent="-285750">
              <a:buFontTx/>
              <a:buChar char="•"/>
            </a:pPr>
            <a:r>
              <a:rPr lang="en-US" b="1" dirty="0" smtClean="0">
                <a:solidFill>
                  <a:schemeClr val="bg2">
                    <a:lumMod val="10000"/>
                  </a:schemeClr>
                </a:solidFill>
                <a:latin typeface="Arial"/>
                <a:cs typeface="Arial"/>
              </a:rPr>
              <a:t>GOAL: </a:t>
            </a:r>
            <a:r>
              <a:rPr lang="en-US" dirty="0">
                <a:solidFill>
                  <a:schemeClr val="bg2">
                    <a:lumMod val="10000"/>
                  </a:schemeClr>
                </a:solidFill>
                <a:latin typeface="Arial"/>
                <a:cs typeface="Arial"/>
              </a:rPr>
              <a:t>Provide a comprehensive Planetary Boundary Layer </a:t>
            </a:r>
            <a:r>
              <a:rPr lang="en-US" dirty="0" smtClean="0">
                <a:solidFill>
                  <a:schemeClr val="bg2">
                    <a:lumMod val="10000"/>
                  </a:schemeClr>
                </a:solidFill>
                <a:latin typeface="Arial"/>
                <a:cs typeface="Arial"/>
              </a:rPr>
              <a:t>(PBL) </a:t>
            </a:r>
            <a:r>
              <a:rPr lang="en-US" dirty="0">
                <a:solidFill>
                  <a:schemeClr val="bg2">
                    <a:lumMod val="10000"/>
                  </a:schemeClr>
                </a:solidFill>
                <a:latin typeface="Arial"/>
                <a:cs typeface="Arial"/>
              </a:rPr>
              <a:t>verification over southern New England coastal </a:t>
            </a:r>
            <a:r>
              <a:rPr lang="en-US" dirty="0" smtClean="0">
                <a:solidFill>
                  <a:schemeClr val="bg2">
                    <a:lumMod val="10000"/>
                  </a:schemeClr>
                </a:solidFill>
                <a:latin typeface="Arial"/>
                <a:cs typeface="Arial"/>
              </a:rPr>
              <a:t>waters, </a:t>
            </a:r>
            <a:r>
              <a:rPr lang="en-US" dirty="0">
                <a:solidFill>
                  <a:schemeClr val="bg2">
                    <a:lumMod val="10000"/>
                  </a:schemeClr>
                </a:solidFill>
                <a:latin typeface="Arial"/>
                <a:cs typeface="Arial"/>
              </a:rPr>
              <a:t>as well as some possible improvements to the </a:t>
            </a:r>
            <a:r>
              <a:rPr lang="en-US" dirty="0" smtClean="0">
                <a:solidFill>
                  <a:schemeClr val="bg2">
                    <a:lumMod val="10000"/>
                  </a:schemeClr>
                </a:solidFill>
                <a:latin typeface="Arial"/>
                <a:cs typeface="Arial"/>
              </a:rPr>
              <a:t>PBL parameterizations using ensemble modeling</a:t>
            </a:r>
            <a:r>
              <a:rPr lang="en-US" dirty="0" smtClean="0">
                <a:solidFill>
                  <a:srgbClr val="00B0F0"/>
                </a:solidFill>
                <a:latin typeface="Arial"/>
                <a:cs typeface="Arial"/>
              </a:rPr>
              <a:t>.</a:t>
            </a:r>
            <a:endParaRPr lang="en-US" dirty="0">
              <a:latin typeface="Arial"/>
              <a:cs typeface="Arial"/>
            </a:endParaRPr>
          </a:p>
          <a:p>
            <a:pPr marL="285750" indent="-285750">
              <a:buFontTx/>
              <a:buChar char="•"/>
            </a:pPr>
            <a:endParaRPr lang="en-US" dirty="0">
              <a:solidFill>
                <a:schemeClr val="bg2">
                  <a:lumMod val="10000"/>
                </a:schemeClr>
              </a:solidFill>
              <a:latin typeface="Arial" charset="0"/>
            </a:endParaRPr>
          </a:p>
          <a:p>
            <a:pPr marL="285750" indent="-285750">
              <a:buFontTx/>
              <a:buChar cha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634835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Object 21"/>
          <p:cNvGraphicFramePr>
            <a:graphicFrameLocks noChangeAspect="1"/>
          </p:cNvGraphicFramePr>
          <p:nvPr>
            <p:extLst>
              <p:ext uri="{D42A27DB-BD31-4B8C-83A1-F6EECF244321}">
                <p14:modId xmlns:p14="http://schemas.microsoft.com/office/powerpoint/2010/main" val="2185044191"/>
              </p:ext>
            </p:extLst>
          </p:nvPr>
        </p:nvGraphicFramePr>
        <p:xfrm>
          <a:off x="167055" y="871722"/>
          <a:ext cx="4474031" cy="5481113"/>
        </p:xfrm>
        <a:graphic>
          <a:graphicData uri="http://schemas.openxmlformats.org/presentationml/2006/ole">
            <mc:AlternateContent xmlns:mc="http://schemas.openxmlformats.org/markup-compatibility/2006">
              <mc:Choice xmlns:v="urn:schemas-microsoft-com:vml" Requires="v">
                <p:oleObj spid="_x0000_s1054" name="Document" r:id="rId3" imgW="5626100" imgH="7886700" progId="Word.Document.12">
                  <p:embed/>
                </p:oleObj>
              </mc:Choice>
              <mc:Fallback>
                <p:oleObj name="Document" r:id="rId3" imgW="5626100" imgH="7886700" progId="Word.Document.12">
                  <p:embed/>
                  <p:pic>
                    <p:nvPicPr>
                      <p:cNvPr id="0" name=""/>
                      <p:cNvPicPr/>
                      <p:nvPr/>
                    </p:nvPicPr>
                    <p:blipFill>
                      <a:blip r:embed="rId4"/>
                      <a:stretch>
                        <a:fillRect/>
                      </a:stretch>
                    </p:blipFill>
                    <p:spPr>
                      <a:xfrm>
                        <a:off x="167055" y="871722"/>
                        <a:ext cx="4474031" cy="5481113"/>
                      </a:xfrm>
                      <a:prstGeom prst="rect">
                        <a:avLst/>
                      </a:prstGeom>
                    </p:spPr>
                  </p:pic>
                </p:oleObj>
              </mc:Fallback>
            </mc:AlternateContent>
          </a:graphicData>
        </a:graphic>
      </p:graphicFrame>
      <p:sp>
        <p:nvSpPr>
          <p:cNvPr id="2" name="Title 1"/>
          <p:cNvSpPr>
            <a:spLocks noGrp="1"/>
          </p:cNvSpPr>
          <p:nvPr>
            <p:ph type="title"/>
          </p:nvPr>
        </p:nvSpPr>
        <p:spPr>
          <a:xfrm>
            <a:off x="137160" y="0"/>
            <a:ext cx="8869680" cy="940795"/>
          </a:xfrm>
        </p:spPr>
        <p:txBody>
          <a:bodyPr>
            <a:normAutofit/>
          </a:bodyPr>
          <a:lstStyle/>
          <a:p>
            <a:r>
              <a:rPr lang="en-US" b="1" dirty="0" smtClean="0"/>
              <a:t>IMPOWR Flights (2012-2014)</a:t>
            </a:r>
            <a:endParaRPr lang="en-US" b="1" dirty="0"/>
          </a:p>
        </p:txBody>
      </p:sp>
      <p:grpSp>
        <p:nvGrpSpPr>
          <p:cNvPr id="14" name="Group 13"/>
          <p:cNvGrpSpPr>
            <a:grpSpLocks noChangeAspect="1"/>
          </p:cNvGrpSpPr>
          <p:nvPr/>
        </p:nvGrpSpPr>
        <p:grpSpPr>
          <a:xfrm>
            <a:off x="4711562" y="1532064"/>
            <a:ext cx="4295278" cy="4198942"/>
            <a:chOff x="5469585" y="1509666"/>
            <a:chExt cx="3589806" cy="3483924"/>
          </a:xfrm>
        </p:grpSpPr>
        <p:pic>
          <p:nvPicPr>
            <p:cNvPr id="15" name="Picture 14" descr="http://dendrite.somas.stonybrook.edu/IMPOWR/Images/LongEZ.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9585" y="1509666"/>
              <a:ext cx="3384490" cy="3483924"/>
            </a:xfrm>
            <a:prstGeom prst="rect">
              <a:avLst/>
            </a:prstGeom>
            <a:noFill/>
            <a:ln w="19050">
              <a:solidFill>
                <a:schemeClr val="bg1"/>
              </a:solidFill>
            </a:ln>
            <a:extLst>
              <a:ext uri="{909E8E84-426E-40dd-AFC4-6F175D3DCCD1}">
                <a14:hiddenFill xmlns:a14="http://schemas.microsoft.com/office/drawing/2010/main">
                  <a:solidFill>
                    <a:srgbClr val="FFFFFF"/>
                  </a:solidFill>
                </a14:hiddenFill>
              </a:ext>
            </a:extLst>
          </p:spPr>
        </p:pic>
        <p:pic>
          <p:nvPicPr>
            <p:cNvPr id="17" name="Picture 2" descr="http://www.dropletmeasurement.com/sites/default/files/pictures/Products/ADP/ADP.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86498" y="3410444"/>
              <a:ext cx="2213110" cy="1574274"/>
            </a:xfrm>
            <a:prstGeom prst="rect">
              <a:avLst/>
            </a:prstGeom>
            <a:noFill/>
            <a:ln w="19050">
              <a:solidFill>
                <a:schemeClr val="bg1"/>
              </a:solidFill>
            </a:ln>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7435128" y="4615386"/>
              <a:ext cx="1624263" cy="369332"/>
            </a:xfrm>
            <a:prstGeom prst="rect">
              <a:avLst/>
            </a:prstGeom>
            <a:noFill/>
          </p:spPr>
          <p:txBody>
            <a:bodyPr wrap="square" rtlCol="0">
              <a:spAutoFit/>
            </a:bodyPr>
            <a:lstStyle/>
            <a:p>
              <a:pPr algn="ctr"/>
              <a:r>
                <a:rPr lang="en-US" dirty="0" smtClean="0">
                  <a:solidFill>
                    <a:schemeClr val="bg1"/>
                  </a:solidFill>
                  <a:latin typeface="Arial" panose="020B0604020202020204" pitchFamily="34" charset="0"/>
                  <a:cs typeface="Arial" panose="020B0604020202020204" pitchFamily="34" charset="0"/>
                </a:rPr>
                <a:t>AIMMS-20</a:t>
              </a:r>
              <a:endParaRPr lang="en-US" dirty="0">
                <a:solidFill>
                  <a:schemeClr val="bg1"/>
                </a:solidFill>
                <a:latin typeface="Arial" panose="020B0604020202020204" pitchFamily="34" charset="0"/>
                <a:cs typeface="Arial" panose="020B0604020202020204" pitchFamily="34" charset="0"/>
              </a:endParaRPr>
            </a:p>
          </p:txBody>
        </p:sp>
      </p:grpSp>
      <p:sp>
        <p:nvSpPr>
          <p:cNvPr id="20" name="TextBox 19"/>
          <p:cNvSpPr txBox="1"/>
          <p:nvPr/>
        </p:nvSpPr>
        <p:spPr>
          <a:xfrm>
            <a:off x="604340" y="6141543"/>
            <a:ext cx="7825563" cy="646331"/>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AIMMS-20 Instrument</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Up to 40 Hz measurements of 3D winds, temperature, pressure and RH</a:t>
            </a:r>
            <a:endParaRPr lang="en-US" dirty="0">
              <a:latin typeface="Arial" panose="020B0604020202020204" pitchFamily="34" charset="0"/>
              <a:cs typeface="Arial" panose="020B0604020202020204" pitchFamily="34" charset="0"/>
            </a:endParaRPr>
          </a:p>
        </p:txBody>
      </p:sp>
      <p:sp>
        <p:nvSpPr>
          <p:cNvPr id="21" name="Rectangle 20"/>
          <p:cNvSpPr/>
          <p:nvPr/>
        </p:nvSpPr>
        <p:spPr>
          <a:xfrm>
            <a:off x="172473" y="3190861"/>
            <a:ext cx="4468614" cy="783996"/>
          </a:xfrm>
          <a:prstGeom prst="rect">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183759" y="5217011"/>
            <a:ext cx="4468614" cy="451276"/>
          </a:xfrm>
          <a:prstGeom prst="rect">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04956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dissolve">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8595360" cy="1325563"/>
          </a:xfrm>
        </p:spPr>
        <p:txBody>
          <a:bodyPr>
            <a:normAutofit/>
          </a:bodyPr>
          <a:lstStyle/>
          <a:p>
            <a:r>
              <a:rPr lang="en-US" sz="3200" b="1" dirty="0" smtClean="0"/>
              <a:t>Observations at 1800 UTC 21 June 2013</a:t>
            </a:r>
            <a:endParaRPr lang="en-US" sz="3200" b="1" dirty="0"/>
          </a:p>
        </p:txBody>
      </p:sp>
      <p:sp>
        <p:nvSpPr>
          <p:cNvPr id="7" name="TextBox 6"/>
          <p:cNvSpPr txBox="1"/>
          <p:nvPr/>
        </p:nvSpPr>
        <p:spPr>
          <a:xfrm>
            <a:off x="190998" y="1552975"/>
            <a:ext cx="1269403" cy="646331"/>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Surface Analysis</a:t>
            </a:r>
            <a:endParaRPr lang="en-US" b="1" dirty="0">
              <a:latin typeface="Arial" panose="020B0604020202020204" pitchFamily="34" charset="0"/>
              <a:cs typeface="Arial" panose="020B0604020202020204" pitchFamily="34" charset="0"/>
            </a:endParaRPr>
          </a:p>
        </p:txBody>
      </p:sp>
      <p:sp>
        <p:nvSpPr>
          <p:cNvPr id="8" name="TextBox 7"/>
          <p:cNvSpPr txBox="1"/>
          <p:nvPr/>
        </p:nvSpPr>
        <p:spPr>
          <a:xfrm>
            <a:off x="106645" y="4709061"/>
            <a:ext cx="1767038" cy="923330"/>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Flight-level winds (</a:t>
            </a:r>
            <a:r>
              <a:rPr lang="en-US" b="1" dirty="0" err="1" smtClean="0">
                <a:latin typeface="Arial" panose="020B0604020202020204" pitchFamily="34" charset="0"/>
                <a:cs typeface="Arial" panose="020B0604020202020204" pitchFamily="34" charset="0"/>
              </a:rPr>
              <a:t>kts</a:t>
            </a:r>
            <a:r>
              <a:rPr lang="en-US" b="1" dirty="0" smtClean="0">
                <a:latin typeface="Arial" panose="020B0604020202020204" pitchFamily="34" charset="0"/>
                <a:cs typeface="Arial" panose="020B0604020202020204" pitchFamily="34" charset="0"/>
              </a:rPr>
              <a:t>) 40-50 m ASL</a:t>
            </a:r>
            <a:endParaRPr lang="en-US" b="1" dirty="0">
              <a:latin typeface="Arial" panose="020B0604020202020204" pitchFamily="34" charset="0"/>
              <a:cs typeface="Arial" panose="020B0604020202020204" pitchFamily="34" charset="0"/>
            </a:endParaRPr>
          </a:p>
        </p:txBody>
      </p:sp>
      <p:sp>
        <p:nvSpPr>
          <p:cNvPr id="9" name="TextBox 8"/>
          <p:cNvSpPr txBox="1"/>
          <p:nvPr/>
        </p:nvSpPr>
        <p:spPr>
          <a:xfrm>
            <a:off x="6992455" y="1128316"/>
            <a:ext cx="2151545" cy="4031873"/>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General SW surface flow around high pressure offshore of New England</a:t>
            </a:r>
          </a:p>
          <a:p>
            <a:endParaRPr lang="en-US" sz="16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Inland surface temps 26-27C, while 20-21C over water</a:t>
            </a:r>
          </a:p>
          <a:p>
            <a:endParaRPr lang="en-US" sz="16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Coastally enhanced 40-50 m winds (20-25 </a:t>
            </a:r>
            <a:r>
              <a:rPr lang="en-US" sz="1600" dirty="0" err="1" smtClean="0">
                <a:latin typeface="Arial" panose="020B0604020202020204" pitchFamily="34" charset="0"/>
                <a:cs typeface="Arial" panose="020B0604020202020204" pitchFamily="34" charset="0"/>
              </a:rPr>
              <a:t>kts</a:t>
            </a:r>
            <a:r>
              <a:rPr lang="en-US" sz="1600" dirty="0" smtClean="0">
                <a:latin typeface="Arial" panose="020B0604020202020204" pitchFamily="34" charset="0"/>
                <a:cs typeface="Arial" panose="020B0604020202020204" pitchFamily="34" charset="0"/>
              </a:rPr>
              <a:t>) towards Nantucket Island</a:t>
            </a:r>
            <a:endParaRPr lang="en-US" sz="1600" dirty="0">
              <a:latin typeface="Arial" panose="020B0604020202020204" pitchFamily="34" charset="0"/>
              <a:cs typeface="Arial" panose="020B0604020202020204" pitchFamily="34" charset="0"/>
            </a:endParaRPr>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1921537" y="1195007"/>
            <a:ext cx="4940300" cy="5549900"/>
          </a:xfrm>
          <a:prstGeom prst="rect">
            <a:avLst/>
          </a:prstGeom>
        </p:spPr>
      </p:pic>
    </p:spTree>
    <p:extLst>
      <p:ext uri="{BB962C8B-B14F-4D97-AF65-F5344CB8AC3E}">
        <p14:creationId xmlns:p14="http://schemas.microsoft.com/office/powerpoint/2010/main" val="191427899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8749145" cy="1325563"/>
          </a:xfrm>
        </p:spPr>
        <p:txBody>
          <a:bodyPr>
            <a:normAutofit/>
          </a:bodyPr>
          <a:lstStyle/>
          <a:p>
            <a:r>
              <a:rPr lang="en-US" sz="2400" b="1" dirty="0" smtClean="0"/>
              <a:t>South-North Cross Section Around 1800 UTC 21 June 2013</a:t>
            </a:r>
            <a:endParaRPr lang="en-US" sz="2400" b="1" dirty="0"/>
          </a:p>
        </p:txBody>
      </p:sp>
      <p:sp>
        <p:nvSpPr>
          <p:cNvPr id="7" name="TextBox 6"/>
          <p:cNvSpPr txBox="1"/>
          <p:nvPr/>
        </p:nvSpPr>
        <p:spPr>
          <a:xfrm>
            <a:off x="190998" y="1552975"/>
            <a:ext cx="1269403" cy="646331"/>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Flight-level </a:t>
            </a:r>
            <a:r>
              <a:rPr lang="en-US" b="1" dirty="0" err="1" smtClean="0">
                <a:latin typeface="Arial" panose="020B0604020202020204" pitchFamily="34" charset="0"/>
                <a:cs typeface="Arial" panose="020B0604020202020204" pitchFamily="34" charset="0"/>
              </a:rPr>
              <a:t>obs</a:t>
            </a:r>
            <a:endParaRPr lang="en-US" b="1" dirty="0">
              <a:latin typeface="Arial" panose="020B0604020202020204" pitchFamily="34" charset="0"/>
              <a:cs typeface="Arial" panose="020B0604020202020204" pitchFamily="34" charset="0"/>
            </a:endParaRPr>
          </a:p>
        </p:txBody>
      </p:sp>
      <p:sp>
        <p:nvSpPr>
          <p:cNvPr id="8" name="TextBox 7"/>
          <p:cNvSpPr txBox="1"/>
          <p:nvPr/>
        </p:nvSpPr>
        <p:spPr>
          <a:xfrm>
            <a:off x="130164" y="2639314"/>
            <a:ext cx="1547526" cy="2308324"/>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1.33-km WRF (YSU PBL) at 1800 UTC (18-h forecast using RAP IC/BCs)</a:t>
            </a:r>
            <a:endParaRPr lang="en-US" b="1" dirty="0">
              <a:latin typeface="Arial" panose="020B0604020202020204" pitchFamily="34" charset="0"/>
              <a:cs typeface="Arial" panose="020B0604020202020204" pitchFamily="34" charset="0"/>
            </a:endParaRPr>
          </a:p>
        </p:txBody>
      </p:sp>
      <p:sp>
        <p:nvSpPr>
          <p:cNvPr id="9" name="TextBox 8"/>
          <p:cNvSpPr txBox="1"/>
          <p:nvPr/>
        </p:nvSpPr>
        <p:spPr>
          <a:xfrm>
            <a:off x="7204125" y="2076950"/>
            <a:ext cx="1939875" cy="4031873"/>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solidFill>
                  <a:srgbClr val="000000"/>
                </a:solidFill>
                <a:latin typeface="Arial" panose="020B0604020202020204" pitchFamily="34" charset="0"/>
                <a:cs typeface="Arial" panose="020B0604020202020204" pitchFamily="34" charset="0"/>
              </a:rPr>
              <a:t>Observed low-level jet to 25 </a:t>
            </a:r>
            <a:r>
              <a:rPr lang="en-US" sz="1600" dirty="0" err="1" smtClean="0">
                <a:solidFill>
                  <a:srgbClr val="000000"/>
                </a:solidFill>
                <a:latin typeface="Arial" panose="020B0604020202020204" pitchFamily="34" charset="0"/>
                <a:cs typeface="Arial" panose="020B0604020202020204" pitchFamily="34" charset="0"/>
              </a:rPr>
              <a:t>kts</a:t>
            </a:r>
            <a:r>
              <a:rPr lang="en-US" sz="1600" dirty="0" smtClean="0">
                <a:solidFill>
                  <a:srgbClr val="000000"/>
                </a:solidFill>
                <a:latin typeface="Arial" panose="020B0604020202020204" pitchFamily="34" charset="0"/>
                <a:cs typeface="Arial" panose="020B0604020202020204" pitchFamily="34" charset="0"/>
              </a:rPr>
              <a:t> below 400 m</a:t>
            </a:r>
          </a:p>
          <a:p>
            <a:endParaRPr lang="en-US" sz="160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solidFill>
                  <a:srgbClr val="000000"/>
                </a:solidFill>
                <a:latin typeface="Arial" panose="020B0604020202020204" pitchFamily="34" charset="0"/>
                <a:cs typeface="Arial" panose="020B0604020202020204" pitchFamily="34" charset="0"/>
              </a:rPr>
              <a:t>1.33-km WRF (YSU PBL) too weak, even a few hours later after more daytime heating. </a:t>
            </a:r>
          </a:p>
          <a:p>
            <a:pPr marL="285750" indent="-285750">
              <a:buFont typeface="Arial" panose="020B0604020202020204" pitchFamily="34" charset="0"/>
              <a:buChar char="•"/>
            </a:pPr>
            <a:endParaRPr lang="en-US" sz="160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solidFill>
                  <a:srgbClr val="000000"/>
                </a:solidFill>
                <a:latin typeface="Arial" panose="020B0604020202020204" pitchFamily="34" charset="0"/>
                <a:cs typeface="Arial" panose="020B0604020202020204" pitchFamily="34" charset="0"/>
              </a:rPr>
              <a:t>WRF marine layer is too shallow near coast.</a:t>
            </a:r>
          </a:p>
        </p:txBody>
      </p:sp>
      <p:pic>
        <p:nvPicPr>
          <p:cNvPr id="11" name="Picture 10"/>
          <p:cNvPicPr/>
          <p:nvPr/>
        </p:nvPicPr>
        <p:blipFill>
          <a:blip r:embed="rId2" cstate="print">
            <a:extLst>
              <a:ext uri="{28A0092B-C50C-407E-A947-70E740481C1C}">
                <a14:useLocalDpi xmlns:a14="http://schemas.microsoft.com/office/drawing/2010/main" val="0"/>
              </a:ext>
            </a:extLst>
          </a:blip>
          <a:stretch>
            <a:fillRect/>
          </a:stretch>
        </p:blipFill>
        <p:spPr>
          <a:xfrm>
            <a:off x="1596766" y="1219715"/>
            <a:ext cx="5639251" cy="5428566"/>
          </a:xfrm>
          <a:prstGeom prst="rect">
            <a:avLst/>
          </a:prstGeom>
        </p:spPr>
      </p:pic>
      <p:sp>
        <p:nvSpPr>
          <p:cNvPr id="12" name="TextBox 11"/>
          <p:cNvSpPr txBox="1"/>
          <p:nvPr/>
        </p:nvSpPr>
        <p:spPr>
          <a:xfrm>
            <a:off x="102251" y="5159379"/>
            <a:ext cx="1528401" cy="1200329"/>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1.33-km WRF (YSU PBL) at 2100 UTC</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868487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8024" r="7907"/>
          <a:stretch/>
        </p:blipFill>
        <p:spPr>
          <a:xfrm>
            <a:off x="0" y="842004"/>
            <a:ext cx="9144000" cy="5326105"/>
          </a:xfrm>
          <a:prstGeom prst="rect">
            <a:avLst/>
          </a:prstGeom>
        </p:spPr>
      </p:pic>
      <p:sp>
        <p:nvSpPr>
          <p:cNvPr id="3" name="Title 1"/>
          <p:cNvSpPr>
            <a:spLocks noGrp="1"/>
          </p:cNvSpPr>
          <p:nvPr>
            <p:ph type="title"/>
          </p:nvPr>
        </p:nvSpPr>
        <p:spPr>
          <a:xfrm>
            <a:off x="228600" y="0"/>
            <a:ext cx="8686800" cy="1325563"/>
          </a:xfrm>
        </p:spPr>
        <p:txBody>
          <a:bodyPr>
            <a:normAutofit fontScale="90000"/>
          </a:bodyPr>
          <a:lstStyle/>
          <a:p>
            <a:pPr algn="ctr"/>
            <a:r>
              <a:rPr lang="en-US" sz="3600" b="1" dirty="0" smtClean="0"/>
              <a:t>Flight: 1600 – 1900 UTC 21 June 2013</a:t>
            </a:r>
            <a:br>
              <a:rPr lang="en-US" sz="3600" b="1" dirty="0" smtClean="0"/>
            </a:br>
            <a:r>
              <a:rPr lang="en-US" sz="3600" b="1" dirty="0" smtClean="0"/>
              <a:t>Spiral Around Cape Wind Tower</a:t>
            </a:r>
            <a:br>
              <a:rPr lang="en-US" sz="3600" b="1" dirty="0" smtClean="0"/>
            </a:br>
            <a:r>
              <a:rPr lang="en-US" sz="3600" b="1" dirty="0" smtClean="0"/>
              <a:t>1925 UTC</a:t>
            </a:r>
            <a:endParaRPr lang="en-US" sz="3600" b="1" dirty="0"/>
          </a:p>
        </p:txBody>
      </p:sp>
      <p:sp>
        <p:nvSpPr>
          <p:cNvPr id="5" name="TextBox 4"/>
          <p:cNvSpPr txBox="1"/>
          <p:nvPr/>
        </p:nvSpPr>
        <p:spPr>
          <a:xfrm>
            <a:off x="531627" y="5933149"/>
            <a:ext cx="7985051"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All schemes exhibit shallower / cooler (1 – 2 °C) MABL than observations</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Lower wind maximum in models (100 m vs. 190 m)</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Schemes underestimate 5-m winds at 44020 (1 – 2 m s</a:t>
            </a:r>
            <a:r>
              <a:rPr lang="en-US" baseline="30000" dirty="0" smtClean="0">
                <a:latin typeface="Arial" panose="020B0604020202020204" pitchFamily="34" charset="0"/>
                <a:cs typeface="Arial" panose="020B0604020202020204" pitchFamily="34" charset="0"/>
              </a:rPr>
              <a:t>-1</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11" name="TextBox 10"/>
          <p:cNvSpPr txBox="1"/>
          <p:nvPr/>
        </p:nvSpPr>
        <p:spPr>
          <a:xfrm>
            <a:off x="7995682" y="4791369"/>
            <a:ext cx="1041991"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14 m s</a:t>
            </a:r>
            <a:r>
              <a:rPr lang="en-US" baseline="30000" dirty="0" smtClean="0">
                <a:latin typeface="Arial" panose="020B0604020202020204" pitchFamily="34" charset="0"/>
                <a:cs typeface="Arial" panose="020B0604020202020204" pitchFamily="34" charset="0"/>
              </a:rPr>
              <a:t>-1</a:t>
            </a:r>
            <a:endParaRPr lang="en-US" baseline="30000" dirty="0">
              <a:latin typeface="Arial" panose="020B0604020202020204" pitchFamily="34" charset="0"/>
              <a:cs typeface="Arial" panose="020B0604020202020204" pitchFamily="34" charset="0"/>
            </a:endParaRPr>
          </a:p>
        </p:txBody>
      </p:sp>
      <p:sp>
        <p:nvSpPr>
          <p:cNvPr id="12" name="TextBox 11"/>
          <p:cNvSpPr txBox="1"/>
          <p:nvPr/>
        </p:nvSpPr>
        <p:spPr>
          <a:xfrm>
            <a:off x="531627" y="4052705"/>
            <a:ext cx="1297172" cy="738664"/>
          </a:xfrm>
          <a:prstGeom prst="rect">
            <a:avLst/>
          </a:prstGeom>
          <a:noFill/>
        </p:spPr>
        <p:txBody>
          <a:bodyPr wrap="square" rtlCol="0">
            <a:spAutoFit/>
          </a:bodyPr>
          <a:lstStyle/>
          <a:p>
            <a:r>
              <a:rPr lang="en-US" sz="1400" dirty="0" smtClean="0">
                <a:solidFill>
                  <a:srgbClr val="00B0F0"/>
                </a:solidFill>
                <a:latin typeface="Arial" panose="020B0604020202020204" pitchFamily="34" charset="0"/>
                <a:cs typeface="Arial" panose="020B0604020202020204" pitchFamily="34" charset="0"/>
              </a:rPr>
              <a:t>ACM2 shows largest MABL depth</a:t>
            </a:r>
            <a:endParaRPr lang="en-US" sz="1400" dirty="0">
              <a:solidFill>
                <a:srgbClr val="00B0F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791867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282" y="-148958"/>
            <a:ext cx="8595360" cy="1325563"/>
          </a:xfrm>
        </p:spPr>
        <p:txBody>
          <a:bodyPr>
            <a:normAutofit/>
          </a:bodyPr>
          <a:lstStyle/>
          <a:p>
            <a:r>
              <a:rPr lang="en-US" sz="2800" b="1" dirty="0" smtClean="0"/>
              <a:t>New York Bight Jet 1400-1700 UTC and 2000-2200 UTC 23 July 2014</a:t>
            </a:r>
            <a:endParaRPr lang="en-US" sz="2800" b="1" dirty="0"/>
          </a:p>
        </p:txBody>
      </p:sp>
      <p:sp>
        <p:nvSpPr>
          <p:cNvPr id="9" name="TextBox 8"/>
          <p:cNvSpPr txBox="1"/>
          <p:nvPr/>
        </p:nvSpPr>
        <p:spPr>
          <a:xfrm>
            <a:off x="7342095" y="1559514"/>
            <a:ext cx="1801905" cy="3539430"/>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solidFill>
                  <a:srgbClr val="000000"/>
                </a:solidFill>
                <a:latin typeface="Arial" panose="020B0604020202020204" pitchFamily="34" charset="0"/>
                <a:cs typeface="Arial" panose="020B0604020202020204" pitchFamily="34" charset="0"/>
              </a:rPr>
              <a:t>Observed mid-late AM winds 20-25 </a:t>
            </a:r>
            <a:r>
              <a:rPr lang="en-US" sz="1600" dirty="0" err="1" smtClean="0">
                <a:solidFill>
                  <a:srgbClr val="000000"/>
                </a:solidFill>
                <a:latin typeface="Arial" panose="020B0604020202020204" pitchFamily="34" charset="0"/>
                <a:cs typeface="Arial" panose="020B0604020202020204" pitchFamily="34" charset="0"/>
              </a:rPr>
              <a:t>kts</a:t>
            </a:r>
            <a:r>
              <a:rPr lang="en-US" sz="1600" dirty="0" smtClean="0">
                <a:solidFill>
                  <a:srgbClr val="000000"/>
                </a:solidFill>
                <a:latin typeface="Arial" panose="020B0604020202020204" pitchFamily="34" charset="0"/>
                <a:cs typeface="Arial" panose="020B0604020202020204" pitchFamily="34" charset="0"/>
              </a:rPr>
              <a:t> at 100-225 m</a:t>
            </a:r>
          </a:p>
          <a:p>
            <a:endParaRPr lang="en-US" sz="160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solidFill>
                  <a:srgbClr val="000000"/>
                </a:solidFill>
                <a:latin typeface="Arial" panose="020B0604020202020204" pitchFamily="34" charset="0"/>
                <a:cs typeface="Arial" panose="020B0604020202020204" pitchFamily="34" charset="0"/>
              </a:rPr>
              <a:t>Jet increases to 35-40 </a:t>
            </a:r>
            <a:r>
              <a:rPr lang="en-US" sz="1600" dirty="0" err="1" smtClean="0">
                <a:solidFill>
                  <a:srgbClr val="000000"/>
                </a:solidFill>
                <a:latin typeface="Arial" panose="020B0604020202020204" pitchFamily="34" charset="0"/>
                <a:cs typeface="Arial" panose="020B0604020202020204" pitchFamily="34" charset="0"/>
              </a:rPr>
              <a:t>kts</a:t>
            </a:r>
            <a:r>
              <a:rPr lang="en-US" sz="1600" dirty="0" smtClean="0">
                <a:solidFill>
                  <a:srgbClr val="000000"/>
                </a:solidFill>
                <a:latin typeface="Arial" panose="020B0604020202020204" pitchFamily="34" charset="0"/>
                <a:cs typeface="Arial" panose="020B0604020202020204" pitchFamily="34" charset="0"/>
              </a:rPr>
              <a:t> by 4-6 PM EDT</a:t>
            </a:r>
          </a:p>
          <a:p>
            <a:endParaRPr lang="en-US" sz="16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solidFill>
                  <a:srgbClr val="000000"/>
                </a:solidFill>
                <a:latin typeface="Arial" panose="020B0604020202020204" pitchFamily="34" charset="0"/>
                <a:cs typeface="Arial" panose="020B0604020202020204" pitchFamily="34" charset="0"/>
              </a:rPr>
              <a:t>1.33 WRF (YSU PBL) are 5-10 </a:t>
            </a:r>
            <a:r>
              <a:rPr lang="en-US" sz="1600" dirty="0" err="1" smtClean="0">
                <a:solidFill>
                  <a:srgbClr val="000000"/>
                </a:solidFill>
                <a:latin typeface="Arial" panose="020B0604020202020204" pitchFamily="34" charset="0"/>
                <a:cs typeface="Arial" panose="020B0604020202020204" pitchFamily="34" charset="0"/>
              </a:rPr>
              <a:t>kts</a:t>
            </a:r>
            <a:r>
              <a:rPr lang="en-US" sz="1600" dirty="0" smtClean="0">
                <a:solidFill>
                  <a:srgbClr val="000000"/>
                </a:solidFill>
                <a:latin typeface="Arial" panose="020B0604020202020204" pitchFamily="34" charset="0"/>
                <a:cs typeface="Arial" panose="020B0604020202020204" pitchFamily="34" charset="0"/>
              </a:rPr>
              <a:t> too weak for the jet</a:t>
            </a:r>
          </a:p>
        </p:txBody>
      </p:sp>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0" y="1263296"/>
            <a:ext cx="3741734" cy="5337945"/>
          </a:xfrm>
          <a:prstGeom prst="rect">
            <a:avLst/>
          </a:prstGeom>
        </p:spPr>
      </p:pic>
      <p:pic>
        <p:nvPicPr>
          <p:cNvPr id="12" name="Picture 11"/>
          <p:cNvPicPr/>
          <p:nvPr/>
        </p:nvPicPr>
        <p:blipFill>
          <a:blip r:embed="rId4" cstate="print">
            <a:extLst>
              <a:ext uri="{28A0092B-C50C-407E-A947-70E740481C1C}">
                <a14:useLocalDpi xmlns:a14="http://schemas.microsoft.com/office/drawing/2010/main" val="0"/>
              </a:ext>
            </a:extLst>
          </a:blip>
          <a:stretch>
            <a:fillRect/>
          </a:stretch>
        </p:blipFill>
        <p:spPr>
          <a:xfrm>
            <a:off x="3802242" y="1371991"/>
            <a:ext cx="3555979" cy="5185786"/>
          </a:xfrm>
          <a:prstGeom prst="rect">
            <a:avLst/>
          </a:prstGeom>
        </p:spPr>
      </p:pic>
    </p:spTree>
    <p:extLst>
      <p:ext uri="{BB962C8B-B14F-4D97-AF65-F5344CB8AC3E}">
        <p14:creationId xmlns:p14="http://schemas.microsoft.com/office/powerpoint/2010/main" val="120570513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253" y="0"/>
            <a:ext cx="7886700" cy="988445"/>
          </a:xfrm>
        </p:spPr>
        <p:txBody>
          <a:bodyPr/>
          <a:lstStyle/>
          <a:p>
            <a:pPr algn="ctr"/>
            <a:r>
              <a:rPr lang="en-US" b="1" dirty="0" smtClean="0"/>
              <a:t>Conclusions</a:t>
            </a:r>
            <a:endParaRPr lang="en-US" b="1" dirty="0"/>
          </a:p>
        </p:txBody>
      </p:sp>
      <p:sp>
        <p:nvSpPr>
          <p:cNvPr id="3" name="TextBox 2"/>
          <p:cNvSpPr txBox="1"/>
          <p:nvPr/>
        </p:nvSpPr>
        <p:spPr>
          <a:xfrm>
            <a:off x="573773" y="619167"/>
            <a:ext cx="8347580" cy="5986254"/>
          </a:xfrm>
          <a:prstGeom prst="rect">
            <a:avLst/>
          </a:prstGeom>
          <a:noFill/>
        </p:spPr>
        <p:txBody>
          <a:bodyPr wrap="square" rtlCol="0">
            <a:spAutoFit/>
          </a:bodyPr>
          <a:lstStyle/>
          <a:p>
            <a:endParaRPr lang="en-US" sz="9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dirty="0" smtClean="0">
                <a:latin typeface="Arial" panose="020B0604020202020204" pitchFamily="34" charset="0"/>
                <a:cs typeface="Arial" panose="020B0604020202020204" pitchFamily="34" charset="0"/>
              </a:rPr>
              <a:t>WRF PBL parameterizations consistently </a:t>
            </a:r>
            <a:r>
              <a:rPr lang="en-US" sz="2400" dirty="0" err="1" smtClean="0">
                <a:latin typeface="Arial" panose="020B0604020202020204" pitchFamily="34" charset="0"/>
                <a:cs typeface="Arial" panose="020B0604020202020204" pitchFamily="34" charset="0"/>
              </a:rPr>
              <a:t>underpredict</a:t>
            </a:r>
            <a:r>
              <a:rPr lang="en-US" sz="2400" dirty="0" smtClean="0">
                <a:latin typeface="Arial" panose="020B0604020202020204" pitchFamily="34" charset="0"/>
                <a:cs typeface="Arial" panose="020B0604020202020204" pitchFamily="34" charset="0"/>
              </a:rPr>
              <a:t> wind speeds at Cape Wind tower at all levels; </a:t>
            </a:r>
          </a:p>
          <a:p>
            <a:pPr marL="285750" indent="-285750">
              <a:buFont typeface="Arial" panose="020B0604020202020204" pitchFamily="34" charset="0"/>
              <a:buChar char="•"/>
            </a:pPr>
            <a:r>
              <a:rPr lang="en-US" sz="2400" dirty="0" smtClean="0">
                <a:latin typeface="Arial" panose="020B0604020202020204" pitchFamily="34" charset="0"/>
                <a:cs typeface="Arial" panose="020B0604020202020204" pitchFamily="34" charset="0"/>
              </a:rPr>
              <a:t>WRF near surface temperature at Nantucket Sound buoy is too warm during the cool season and too cool during the warm season. This suggests SST bias in Sound (currently testing) or too large surface fluxes (inconsistent with next findings);</a:t>
            </a:r>
          </a:p>
          <a:p>
            <a:pPr marL="285750" indent="-285750">
              <a:buFont typeface="Arial" panose="020B0604020202020204" pitchFamily="34" charset="0"/>
              <a:buChar char="•"/>
            </a:pPr>
            <a:r>
              <a:rPr lang="en-US" sz="2400" dirty="0" smtClean="0">
                <a:latin typeface="Arial" panose="020B0604020202020204" pitchFamily="34" charset="0"/>
                <a:cs typeface="Arial" panose="020B0604020202020204" pitchFamily="34" charset="0"/>
              </a:rPr>
              <a:t>Atmospheric </a:t>
            </a:r>
            <a:r>
              <a:rPr lang="en-US" sz="2400" dirty="0">
                <a:latin typeface="Arial" panose="020B0604020202020204" pitchFamily="34" charset="0"/>
                <a:cs typeface="Arial" panose="020B0604020202020204" pitchFamily="34" charset="0"/>
              </a:rPr>
              <a:t>s</a:t>
            </a:r>
            <a:r>
              <a:rPr lang="en-US" sz="2400" dirty="0" smtClean="0">
                <a:latin typeface="Arial" panose="020B0604020202020204" pitchFamily="34" charset="0"/>
                <a:cs typeface="Arial" panose="020B0604020202020204" pitchFamily="34" charset="0"/>
              </a:rPr>
              <a:t>tability at Cape Wind is predominantly unstable based on </a:t>
            </a:r>
            <a:r>
              <a:rPr lang="en-US" sz="2400" dirty="0" err="1" smtClean="0">
                <a:latin typeface="Arial" panose="020B0604020202020204" pitchFamily="34" charset="0"/>
                <a:cs typeface="Arial" panose="020B0604020202020204" pitchFamily="34" charset="0"/>
              </a:rPr>
              <a:t>Monin-Obukhov</a:t>
            </a:r>
            <a:r>
              <a:rPr lang="en-US" sz="2400" dirty="0" smtClean="0">
                <a:latin typeface="Arial" panose="020B0604020202020204" pitchFamily="34" charset="0"/>
                <a:cs typeface="Arial" panose="020B0604020202020204" pitchFamily="34" charset="0"/>
              </a:rPr>
              <a:t> length from sonic anemometer at 20 m (thus strong mixing and little shear);</a:t>
            </a:r>
            <a:endParaRPr lang="en-US"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dirty="0" smtClean="0">
                <a:latin typeface="Arial" panose="020B0604020202020204" pitchFamily="34" charset="0"/>
                <a:cs typeface="Arial" panose="020B0604020202020204" pitchFamily="34" charset="0"/>
              </a:rPr>
              <a:t>IMPOWR observations suggest that:</a:t>
            </a:r>
          </a:p>
          <a:p>
            <a:pPr marL="800100" lvl="1" indent="-342900">
              <a:buFont typeface="Lucida Grande"/>
              <a:buChar char="-"/>
            </a:pPr>
            <a:r>
              <a:rPr lang="en-US" sz="2200" dirty="0" smtClean="0">
                <a:latin typeface="Arial" panose="020B0604020202020204" pitchFamily="34" charset="0"/>
                <a:cs typeface="Arial" panose="020B0604020202020204" pitchFamily="34" charset="0"/>
              </a:rPr>
              <a:t>WRF diurnally-forced low-level jets are too weak during the warm season. </a:t>
            </a:r>
          </a:p>
          <a:p>
            <a:pPr marL="800100" lvl="1" indent="-342900">
              <a:buFont typeface="Lucida Grande"/>
              <a:buChar char="-"/>
            </a:pPr>
            <a:r>
              <a:rPr lang="en-US" sz="2200" dirty="0" smtClean="0">
                <a:latin typeface="Arial" panose="020B0604020202020204" pitchFamily="34" charset="0"/>
                <a:cs typeface="Arial" panose="020B0604020202020204" pitchFamily="34" charset="0"/>
              </a:rPr>
              <a:t>WRF too cool near surface;</a:t>
            </a:r>
          </a:p>
          <a:p>
            <a:pPr marL="800100" lvl="1" indent="-342900">
              <a:buFont typeface="Lucida Grande"/>
              <a:buChar char="-"/>
            </a:pPr>
            <a:r>
              <a:rPr lang="en-US" sz="2200" dirty="0" smtClean="0">
                <a:latin typeface="Arial" panose="020B0604020202020204" pitchFamily="34" charset="0"/>
                <a:cs typeface="Arial" panose="020B0604020202020204" pitchFamily="34" charset="0"/>
              </a:rPr>
              <a:t>PBL is too shallow near coast (e.g., not enough mixing);</a:t>
            </a:r>
          </a:p>
          <a:p>
            <a:pPr marL="342900" indent="-342900">
              <a:buFont typeface="Arial"/>
              <a:buChar char="•"/>
            </a:pPr>
            <a:r>
              <a:rPr lang="en-US" sz="2400" dirty="0" smtClean="0">
                <a:latin typeface="Arial" panose="020B0604020202020204" pitchFamily="34" charset="0"/>
                <a:cs typeface="Arial" panose="020B0604020202020204" pitchFamily="34" charset="0"/>
              </a:rPr>
              <a:t>Location too complex to verify PBL parameterizations.</a:t>
            </a:r>
          </a:p>
        </p:txBody>
      </p:sp>
    </p:spTree>
    <p:extLst>
      <p:ext uri="{BB962C8B-B14F-4D97-AF65-F5344CB8AC3E}">
        <p14:creationId xmlns:p14="http://schemas.microsoft.com/office/powerpoint/2010/main" val="235312806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37228" cy="1039620"/>
          </a:xfrm>
        </p:spPr>
        <p:txBody>
          <a:bodyPr>
            <a:normAutofit/>
          </a:bodyPr>
          <a:lstStyle/>
          <a:p>
            <a:pPr marL="290513"/>
            <a:r>
              <a:rPr lang="en-US" sz="3200" b="1" dirty="0" smtClean="0"/>
              <a:t>CW temperature sensors are suspicious:</a:t>
            </a:r>
            <a:br>
              <a:rPr lang="en-US" sz="3200" b="1" dirty="0" smtClean="0"/>
            </a:br>
            <a:r>
              <a:rPr lang="en-US" sz="3200" b="1" dirty="0" smtClean="0"/>
              <a:t>1) Inconsistent T errors in cool season</a:t>
            </a:r>
            <a:endParaRPr lang="en-US" sz="3200" b="1"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4952" t="2791" r="7530" b="7287"/>
          <a:stretch/>
        </p:blipFill>
        <p:spPr>
          <a:xfrm>
            <a:off x="0" y="1233717"/>
            <a:ext cx="4664555" cy="4688808"/>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4497" t="2946" r="6621" b="6201"/>
          <a:stretch/>
        </p:blipFill>
        <p:spPr>
          <a:xfrm>
            <a:off x="4481287" y="1233717"/>
            <a:ext cx="4662713" cy="4662714"/>
          </a:xfrm>
          <a:prstGeom prst="rect">
            <a:avLst/>
          </a:prstGeom>
        </p:spPr>
      </p:pic>
      <p:sp>
        <p:nvSpPr>
          <p:cNvPr id="3" name="Rectangle 2"/>
          <p:cNvSpPr/>
          <p:nvPr/>
        </p:nvSpPr>
        <p:spPr>
          <a:xfrm>
            <a:off x="0" y="3610429"/>
            <a:ext cx="4553857" cy="2485571"/>
          </a:xfrm>
          <a:prstGeom prst="rect">
            <a:avLst/>
          </a:prstGeom>
          <a:noFill/>
          <a:ln w="635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35218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37228" cy="1487714"/>
          </a:xfrm>
        </p:spPr>
        <p:txBody>
          <a:bodyPr>
            <a:normAutofit/>
          </a:bodyPr>
          <a:lstStyle/>
          <a:p>
            <a:pPr marL="290513"/>
            <a:r>
              <a:rPr lang="en-US" sz="3200" b="1" dirty="0" smtClean="0"/>
              <a:t>CW temperature sensors are suspicious:</a:t>
            </a:r>
            <a:br>
              <a:rPr lang="en-US" sz="3200" b="1" dirty="0" smtClean="0"/>
            </a:br>
            <a:r>
              <a:rPr lang="en-US" sz="3200" b="1" dirty="0" smtClean="0"/>
              <a:t>2) Unrealistic stable conditions dominate in cool season (and all year)</a:t>
            </a:r>
            <a:endParaRPr lang="en-US" sz="3200" b="1" dirty="0"/>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8604" t="49406" r="7093" b="3102"/>
          <a:stretch/>
        </p:blipFill>
        <p:spPr>
          <a:xfrm>
            <a:off x="0" y="1340588"/>
            <a:ext cx="9009716" cy="2485438"/>
          </a:xfrm>
          <a:prstGeom prst="rect">
            <a:avLst/>
          </a:prstGeom>
        </p:spPr>
      </p:pic>
      <p:pic>
        <p:nvPicPr>
          <p:cNvPr id="3" name="Picture 2" descr="CW_stability_monthly_2003-2009.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358" y="1433286"/>
            <a:ext cx="4191824" cy="5424713"/>
          </a:xfrm>
          <a:prstGeom prst="rect">
            <a:avLst/>
          </a:prstGeom>
        </p:spPr>
      </p:pic>
      <p:pic>
        <p:nvPicPr>
          <p:cNvPr id="11" name="Picture 10" descr="CW_stability_hourly_2003-2009_DJF.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3933" y="1397000"/>
            <a:ext cx="4219863" cy="5460999"/>
          </a:xfrm>
          <a:prstGeom prst="rect">
            <a:avLst/>
          </a:prstGeom>
        </p:spPr>
      </p:pic>
      <p:pic>
        <p:nvPicPr>
          <p:cNvPr id="12" name="Picture 11" descr="Screen Shot 2014-12-10 at 9.37.17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71907" y="5073646"/>
            <a:ext cx="2670096" cy="1461933"/>
          </a:xfrm>
          <a:prstGeom prst="rect">
            <a:avLst/>
          </a:prstGeom>
        </p:spPr>
      </p:pic>
      <p:graphicFrame>
        <p:nvGraphicFramePr>
          <p:cNvPr id="13" name="Object 12"/>
          <p:cNvGraphicFramePr>
            <a:graphicFrameLocks noChangeAspect="1"/>
          </p:cNvGraphicFramePr>
          <p:nvPr>
            <p:extLst>
              <p:ext uri="{D42A27DB-BD31-4B8C-83A1-F6EECF244321}">
                <p14:modId xmlns:p14="http://schemas.microsoft.com/office/powerpoint/2010/main" val="3094302191"/>
              </p:ext>
            </p:extLst>
          </p:nvPr>
        </p:nvGraphicFramePr>
        <p:xfrm>
          <a:off x="3033032" y="3990067"/>
          <a:ext cx="2936875" cy="989013"/>
        </p:xfrm>
        <a:graphic>
          <a:graphicData uri="http://schemas.openxmlformats.org/presentationml/2006/ole">
            <mc:AlternateContent xmlns:mc="http://schemas.openxmlformats.org/markup-compatibility/2006">
              <mc:Choice xmlns:v="urn:schemas-microsoft-com:vml" Requires="v">
                <p:oleObj spid="_x0000_s2059" name="Equation" r:id="rId7" imgW="1320800" imgH="444500" progId="Equation.3">
                  <p:embed/>
                </p:oleObj>
              </mc:Choice>
              <mc:Fallback>
                <p:oleObj name="Equation" r:id="rId7" imgW="1320800" imgH="444500" progId="Equation.3">
                  <p:embed/>
                  <p:pic>
                    <p:nvPicPr>
                      <p:cNvPr id="0" name=""/>
                      <p:cNvPicPr/>
                      <p:nvPr/>
                    </p:nvPicPr>
                    <p:blipFill>
                      <a:blip r:embed="rId8"/>
                      <a:stretch>
                        <a:fillRect/>
                      </a:stretch>
                    </p:blipFill>
                    <p:spPr>
                      <a:xfrm>
                        <a:off x="3033032" y="3990067"/>
                        <a:ext cx="2936875" cy="989013"/>
                      </a:xfrm>
                      <a:prstGeom prst="rect">
                        <a:avLst/>
                      </a:prstGeom>
                    </p:spPr>
                  </p:pic>
                </p:oleObj>
              </mc:Fallback>
            </mc:AlternateContent>
          </a:graphicData>
        </a:graphic>
      </p:graphicFrame>
      <p:sp>
        <p:nvSpPr>
          <p:cNvPr id="14" name="Rectangle 13"/>
          <p:cNvSpPr/>
          <p:nvPr/>
        </p:nvSpPr>
        <p:spPr>
          <a:xfrm>
            <a:off x="5007428" y="3864429"/>
            <a:ext cx="943429" cy="1179286"/>
          </a:xfrm>
          <a:prstGeom prst="rect">
            <a:avLst/>
          </a:prstGeom>
          <a:noFill/>
          <a:ln w="3810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410660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37228" cy="1039620"/>
          </a:xfrm>
        </p:spPr>
        <p:txBody>
          <a:bodyPr>
            <a:normAutofit/>
          </a:bodyPr>
          <a:lstStyle/>
          <a:p>
            <a:pPr marL="290513"/>
            <a:r>
              <a:rPr lang="en-US" sz="3200" b="1" dirty="0" smtClean="0"/>
              <a:t>CW temperature sensors are suspicious:</a:t>
            </a:r>
            <a:br>
              <a:rPr lang="en-US" sz="3200" b="1" dirty="0" smtClean="0"/>
            </a:br>
            <a:r>
              <a:rPr lang="en-US" sz="3200" b="1" dirty="0" smtClean="0"/>
              <a:t>3) Wrong link between stability and shear</a:t>
            </a:r>
            <a:endParaRPr lang="en-US" sz="3200" b="1" dirty="0"/>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769340" y="1236411"/>
            <a:ext cx="7931889" cy="5295015"/>
          </a:xfrm>
          <a:prstGeom prst="rect">
            <a:avLst/>
          </a:prstGeom>
        </p:spPr>
      </p:pic>
      <p:sp>
        <p:nvSpPr>
          <p:cNvPr id="5" name="TextBox 4"/>
          <p:cNvSpPr txBox="1"/>
          <p:nvPr/>
        </p:nvSpPr>
        <p:spPr>
          <a:xfrm>
            <a:off x="3510686" y="4517825"/>
            <a:ext cx="1509824" cy="584775"/>
          </a:xfrm>
          <a:prstGeom prst="rect">
            <a:avLst/>
          </a:prstGeom>
          <a:noFill/>
        </p:spPr>
        <p:txBody>
          <a:bodyPr wrap="square" rtlCol="0">
            <a:spAutoFit/>
          </a:bodyPr>
          <a:lstStyle/>
          <a:p>
            <a:pPr algn="ctr"/>
            <a:r>
              <a:rPr lang="en-US" sz="3200" b="1" dirty="0" smtClean="0">
                <a:solidFill>
                  <a:schemeClr val="bg1">
                    <a:lumMod val="50000"/>
                  </a:schemeClr>
                </a:solidFill>
                <a:cs typeface="Arial" panose="020B0604020202020204" pitchFamily="34" charset="0"/>
              </a:rPr>
              <a:t>←?→</a:t>
            </a:r>
            <a:endParaRPr lang="en-US" sz="3200" b="1" dirty="0">
              <a:solidFill>
                <a:schemeClr val="bg1">
                  <a:lumMod val="50000"/>
                </a:schemeClr>
              </a:solidFill>
              <a:cs typeface="Arial" panose="020B0604020202020204" pitchFamily="34" charset="0"/>
            </a:endParaRPr>
          </a:p>
        </p:txBody>
      </p:sp>
    </p:spTree>
    <p:extLst>
      <p:ext uri="{BB962C8B-B14F-4D97-AF65-F5344CB8AC3E}">
        <p14:creationId xmlns:p14="http://schemas.microsoft.com/office/powerpoint/2010/main" val="12224122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b="1" dirty="0" smtClean="0"/>
              <a:t>Research Questions</a:t>
            </a:r>
            <a:endParaRPr lang="en-US" b="1" dirty="0"/>
          </a:p>
        </p:txBody>
      </p:sp>
      <p:sp>
        <p:nvSpPr>
          <p:cNvPr id="3" name="TextBox 2"/>
          <p:cNvSpPr txBox="1"/>
          <p:nvPr/>
        </p:nvSpPr>
        <p:spPr>
          <a:xfrm>
            <a:off x="232741" y="1633545"/>
            <a:ext cx="8580474" cy="4524315"/>
          </a:xfrm>
          <a:prstGeom prst="rect">
            <a:avLst/>
          </a:prstGeom>
          <a:noFill/>
        </p:spPr>
        <p:txBody>
          <a:bodyPr wrap="square" rtlCol="0">
            <a:spAutoFit/>
          </a:bodyPr>
          <a:lstStyle/>
          <a:p>
            <a:pPr marL="342900" lvl="0" indent="-342900">
              <a:buAutoNum type="arabicPeriod"/>
            </a:pPr>
            <a:r>
              <a:rPr lang="en-US" sz="2400" dirty="0" smtClean="0">
                <a:latin typeface="Arial" panose="020B0604020202020204" pitchFamily="34" charset="0"/>
                <a:cs typeface="Arial" panose="020B0604020202020204" pitchFamily="34" charset="0"/>
              </a:rPr>
              <a:t>What </a:t>
            </a:r>
            <a:r>
              <a:rPr lang="en-US" sz="2400" dirty="0">
                <a:latin typeface="Arial" panose="020B0604020202020204" pitchFamily="34" charset="0"/>
                <a:cs typeface="Arial" panose="020B0604020202020204" pitchFamily="34" charset="0"/>
              </a:rPr>
              <a:t>are the systematic errors (biases) of the </a:t>
            </a:r>
            <a:r>
              <a:rPr lang="en-US" sz="2400" dirty="0" smtClean="0">
                <a:latin typeface="Arial" panose="020B0604020202020204" pitchFamily="34" charset="0"/>
                <a:cs typeface="Arial" panose="020B0604020202020204" pitchFamily="34" charset="0"/>
              </a:rPr>
              <a:t>WRF Planetary Boundary Layer (PBL) </a:t>
            </a:r>
            <a:r>
              <a:rPr lang="en-US" sz="2400" dirty="0">
                <a:latin typeface="Arial" panose="020B0604020202020204" pitchFamily="34" charset="0"/>
                <a:cs typeface="Arial" panose="020B0604020202020204" pitchFamily="34" charset="0"/>
              </a:rPr>
              <a:t>schemes in wind </a:t>
            </a:r>
            <a:r>
              <a:rPr lang="en-US" sz="2400" dirty="0" smtClean="0">
                <a:latin typeface="Arial" panose="020B0604020202020204" pitchFamily="34" charset="0"/>
                <a:cs typeface="Arial" panose="020B0604020202020204" pitchFamily="34" charset="0"/>
              </a:rPr>
              <a:t>speed and temperature in </a:t>
            </a:r>
            <a:r>
              <a:rPr lang="en-US" sz="2400" dirty="0">
                <a:latin typeface="Arial" panose="020B0604020202020204" pitchFamily="34" charset="0"/>
                <a:cs typeface="Arial" panose="020B0604020202020204" pitchFamily="34" charset="0"/>
              </a:rPr>
              <a:t>the region, and how do these biases vary </a:t>
            </a:r>
            <a:r>
              <a:rPr lang="en-US" sz="2400" dirty="0" smtClean="0">
                <a:latin typeface="Arial" panose="020B0604020202020204" pitchFamily="34" charset="0"/>
                <a:cs typeface="Arial" panose="020B0604020202020204" pitchFamily="34" charset="0"/>
              </a:rPr>
              <a:t>diurnally </a:t>
            </a:r>
            <a:r>
              <a:rPr lang="en-US" sz="2400" dirty="0">
                <a:latin typeface="Arial" panose="020B0604020202020204" pitchFamily="34" charset="0"/>
                <a:cs typeface="Arial" panose="020B0604020202020204" pitchFamily="34" charset="0"/>
              </a:rPr>
              <a:t>and </a:t>
            </a:r>
            <a:r>
              <a:rPr lang="en-US" sz="2400" dirty="0" smtClean="0">
                <a:latin typeface="Arial" panose="020B0604020202020204" pitchFamily="34" charset="0"/>
                <a:cs typeface="Arial" panose="020B0604020202020204" pitchFamily="34" charset="0"/>
              </a:rPr>
              <a:t>seasonally?</a:t>
            </a:r>
          </a:p>
          <a:p>
            <a:pPr lvl="0"/>
            <a:endParaRPr lang="en-US" sz="2400" dirty="0" smtClean="0">
              <a:latin typeface="Arial" panose="020B0604020202020204" pitchFamily="34" charset="0"/>
              <a:cs typeface="Arial" panose="020B0604020202020204" pitchFamily="34" charset="0"/>
            </a:endParaRPr>
          </a:p>
          <a:p>
            <a:pPr marL="342900" indent="-342900">
              <a:buFontTx/>
              <a:buAutoNum type="arabicPeriod"/>
            </a:pPr>
            <a:r>
              <a:rPr lang="en-US" sz="2400" dirty="0">
                <a:latin typeface="Arial" panose="020B0604020202020204" pitchFamily="34" charset="0"/>
                <a:cs typeface="Arial" panose="020B0604020202020204" pitchFamily="34" charset="0"/>
              </a:rPr>
              <a:t>What is the climatology of the observed low-level stability (around 20-m) </a:t>
            </a:r>
            <a:r>
              <a:rPr lang="en-US" sz="2400" dirty="0" smtClean="0">
                <a:latin typeface="Arial" panose="020B0604020202020204" pitchFamily="34" charset="0"/>
                <a:cs typeface="Arial" panose="020B0604020202020204" pitchFamily="34" charset="0"/>
              </a:rPr>
              <a:t>diurnally and seasonally?</a:t>
            </a:r>
            <a:endParaRPr lang="en-US" sz="2400" dirty="0">
              <a:latin typeface="Arial" panose="020B0604020202020204" pitchFamily="34" charset="0"/>
              <a:cs typeface="Arial" panose="020B0604020202020204" pitchFamily="34" charset="0"/>
            </a:endParaRPr>
          </a:p>
          <a:p>
            <a:pPr marL="342900" lvl="0" indent="-342900">
              <a:buAutoNum type="arabicPeriod"/>
            </a:pPr>
            <a:endParaRPr lang="en-US" sz="2400" dirty="0" smtClean="0">
              <a:latin typeface="Arial" panose="020B0604020202020204" pitchFamily="34" charset="0"/>
              <a:cs typeface="Arial" panose="020B0604020202020204" pitchFamily="34" charset="0"/>
            </a:endParaRPr>
          </a:p>
          <a:p>
            <a:pPr marL="342900" lvl="0" indent="-342900">
              <a:buAutoNum type="arabicPeriod"/>
            </a:pPr>
            <a:r>
              <a:rPr lang="en-US" sz="2400" dirty="0" smtClean="0">
                <a:latin typeface="Arial" panose="020B0604020202020204" pitchFamily="34" charset="0"/>
                <a:cs typeface="Arial" panose="020B0604020202020204" pitchFamily="34" charset="0"/>
              </a:rPr>
              <a:t>How well does WRF simulate low-level jet and stability structures observed using field data over coastal southern New England?</a:t>
            </a:r>
          </a:p>
          <a:p>
            <a:pPr lvl="0"/>
            <a:endParaRPr lang="en-U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60512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3006" t="7734" r="3737"/>
          <a:stretch/>
        </p:blipFill>
        <p:spPr>
          <a:xfrm>
            <a:off x="3394614" y="1169755"/>
            <a:ext cx="5749386" cy="5688245"/>
          </a:xfrm>
          <a:prstGeom prst="rect">
            <a:avLst/>
          </a:prstGeom>
        </p:spPr>
      </p:pic>
      <p:sp>
        <p:nvSpPr>
          <p:cNvPr id="2" name="Title 1"/>
          <p:cNvSpPr>
            <a:spLocks noGrp="1"/>
          </p:cNvSpPr>
          <p:nvPr>
            <p:ph type="title"/>
          </p:nvPr>
        </p:nvSpPr>
        <p:spPr>
          <a:xfrm>
            <a:off x="139552" y="0"/>
            <a:ext cx="8775848" cy="1325563"/>
          </a:xfrm>
        </p:spPr>
        <p:txBody>
          <a:bodyPr>
            <a:normAutofit fontScale="90000"/>
          </a:bodyPr>
          <a:lstStyle/>
          <a:p>
            <a:r>
              <a:rPr lang="en-US" b="1" dirty="0" smtClean="0"/>
              <a:t>Historical observational datasets:</a:t>
            </a:r>
            <a:br>
              <a:rPr lang="en-US" b="1" dirty="0" smtClean="0"/>
            </a:br>
            <a:r>
              <a:rPr lang="en-US" b="1" dirty="0" smtClean="0"/>
              <a:t>Conventional data</a:t>
            </a:r>
            <a:endParaRPr lang="en-US" b="1" dirty="0"/>
          </a:p>
        </p:txBody>
      </p:sp>
      <p:pic>
        <p:nvPicPr>
          <p:cNvPr id="4" name="Picture 4" descr="http://www.ndbc.noaa.gov/images/stations/4401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552" y="4154715"/>
            <a:ext cx="1757396" cy="25484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39552" y="1329815"/>
            <a:ext cx="3255062"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latin typeface="Arial" panose="020B0604020202020204" pitchFamily="34" charset="0"/>
                <a:cs typeface="Arial" panose="020B0604020202020204" pitchFamily="34" charset="0"/>
              </a:rPr>
              <a:t>11 NDBC Moored Buoys</a:t>
            </a:r>
          </a:p>
          <a:p>
            <a:pPr marL="285750" indent="-285750">
              <a:buFont typeface="Arial" panose="020B0604020202020204" pitchFamily="34" charset="0"/>
              <a:buChar char="•"/>
            </a:pPr>
            <a:endParaRPr lang="en-US"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smtClean="0">
                <a:latin typeface="Arial" panose="020B0604020202020204" pitchFamily="34" charset="0"/>
                <a:cs typeface="Arial" panose="020B0604020202020204" pitchFamily="34" charset="0"/>
              </a:rPr>
              <a:t>3 NDBC C-MAN Stations</a:t>
            </a:r>
          </a:p>
          <a:p>
            <a:pPr marL="285750" indent="-285750">
              <a:buFont typeface="Arial" panose="020B0604020202020204" pitchFamily="34" charset="0"/>
              <a:buChar char="•"/>
            </a:pPr>
            <a:endParaRPr lang="en-US"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smtClean="0">
                <a:latin typeface="Arial" panose="020B0604020202020204" pitchFamily="34" charset="0"/>
                <a:cs typeface="Arial" panose="020B0604020202020204" pitchFamily="34" charset="0"/>
              </a:rPr>
              <a:t>14 NWS ASOS Stations</a:t>
            </a:r>
            <a:endParaRPr lang="en-US" sz="2000" dirty="0">
              <a:latin typeface="Arial" panose="020B0604020202020204" pitchFamily="34" charset="0"/>
              <a:cs typeface="Arial" panose="020B0604020202020204" pitchFamily="34" charset="0"/>
            </a:endParaRPr>
          </a:p>
        </p:txBody>
      </p:sp>
      <p:pic>
        <p:nvPicPr>
          <p:cNvPr id="1026" name="Picture 2" descr="Station BUZM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7289" y="4154715"/>
            <a:ext cx="1638277" cy="2569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3935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0"/>
            <a:ext cx="8961120" cy="1325563"/>
          </a:xfrm>
        </p:spPr>
        <p:txBody>
          <a:bodyPr>
            <a:normAutofit fontScale="90000"/>
          </a:bodyPr>
          <a:lstStyle/>
          <a:p>
            <a:r>
              <a:rPr lang="en-US" b="1" dirty="0" smtClean="0"/>
              <a:t>Historical observational datasets:</a:t>
            </a:r>
            <a:br>
              <a:rPr lang="en-US" b="1" dirty="0" smtClean="0"/>
            </a:br>
            <a:r>
              <a:rPr lang="en-US" b="1" dirty="0" smtClean="0"/>
              <a:t>Cape Wind (CW) tower</a:t>
            </a:r>
            <a:endParaRPr lang="en-US" b="1" dirty="0"/>
          </a:p>
        </p:txBody>
      </p:sp>
      <p:pic>
        <p:nvPicPr>
          <p:cNvPr id="3" name="Picture 2" descr="http://www.capewind.org/images/photo_gallery/met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0707" y="1278290"/>
            <a:ext cx="3570413" cy="545101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303328" y="4790191"/>
            <a:ext cx="1491029" cy="307777"/>
          </a:xfrm>
          <a:prstGeom prst="rect">
            <a:avLst/>
          </a:prstGeom>
          <a:noFill/>
        </p:spPr>
        <p:txBody>
          <a:bodyPr wrap="square" rtlCol="0">
            <a:spAutoFit/>
          </a:bodyPr>
          <a:lstStyle/>
          <a:p>
            <a:r>
              <a:rPr lang="en-US" sz="1400" b="1" dirty="0" smtClean="0">
                <a:solidFill>
                  <a:srgbClr val="C00000"/>
                </a:solidFill>
                <a:latin typeface="Arial" panose="020B0604020202020204" pitchFamily="34" charset="0"/>
                <a:cs typeface="Arial" panose="020B0604020202020204" pitchFamily="34" charset="0"/>
              </a:rPr>
              <a:t>20 meters</a:t>
            </a:r>
            <a:endParaRPr lang="en-US" sz="1400" b="1" dirty="0">
              <a:solidFill>
                <a:srgbClr val="C00000"/>
              </a:solidFill>
              <a:latin typeface="Arial" panose="020B0604020202020204" pitchFamily="34" charset="0"/>
              <a:cs typeface="Arial" panose="020B0604020202020204" pitchFamily="34" charset="0"/>
            </a:endParaRPr>
          </a:p>
        </p:txBody>
      </p:sp>
      <p:sp>
        <p:nvSpPr>
          <p:cNvPr id="8" name="TextBox 7"/>
          <p:cNvSpPr txBox="1"/>
          <p:nvPr/>
        </p:nvSpPr>
        <p:spPr>
          <a:xfrm>
            <a:off x="7304747" y="3317084"/>
            <a:ext cx="1491029" cy="307777"/>
          </a:xfrm>
          <a:prstGeom prst="rect">
            <a:avLst/>
          </a:prstGeom>
          <a:noFill/>
        </p:spPr>
        <p:txBody>
          <a:bodyPr wrap="square" rtlCol="0">
            <a:spAutoFit/>
          </a:bodyPr>
          <a:lstStyle/>
          <a:p>
            <a:r>
              <a:rPr lang="en-US" sz="1400" b="1" dirty="0" smtClean="0">
                <a:solidFill>
                  <a:srgbClr val="C00000"/>
                </a:solidFill>
                <a:latin typeface="Arial" panose="020B0604020202020204" pitchFamily="34" charset="0"/>
                <a:cs typeface="Arial" panose="020B0604020202020204" pitchFamily="34" charset="0"/>
              </a:rPr>
              <a:t>41 meters</a:t>
            </a:r>
            <a:endParaRPr lang="en-US" sz="1400" b="1" dirty="0">
              <a:solidFill>
                <a:srgbClr val="C00000"/>
              </a:solidFill>
              <a:latin typeface="Arial" panose="020B0604020202020204" pitchFamily="34" charset="0"/>
              <a:cs typeface="Arial" panose="020B0604020202020204" pitchFamily="34" charset="0"/>
            </a:endParaRPr>
          </a:p>
        </p:txBody>
      </p:sp>
      <p:sp>
        <p:nvSpPr>
          <p:cNvPr id="9" name="TextBox 8"/>
          <p:cNvSpPr txBox="1"/>
          <p:nvPr/>
        </p:nvSpPr>
        <p:spPr>
          <a:xfrm>
            <a:off x="7287563" y="1840636"/>
            <a:ext cx="1491029" cy="307777"/>
          </a:xfrm>
          <a:prstGeom prst="rect">
            <a:avLst/>
          </a:prstGeom>
          <a:noFill/>
        </p:spPr>
        <p:txBody>
          <a:bodyPr wrap="square" rtlCol="0">
            <a:spAutoFit/>
          </a:bodyPr>
          <a:lstStyle/>
          <a:p>
            <a:r>
              <a:rPr lang="en-US" sz="1400" b="1" dirty="0" smtClean="0">
                <a:solidFill>
                  <a:srgbClr val="C00000"/>
                </a:solidFill>
                <a:latin typeface="Arial" panose="020B0604020202020204" pitchFamily="34" charset="0"/>
                <a:cs typeface="Arial" panose="020B0604020202020204" pitchFamily="34" charset="0"/>
              </a:rPr>
              <a:t>60 meters</a:t>
            </a:r>
            <a:endParaRPr lang="en-US" sz="1400" b="1" dirty="0">
              <a:solidFill>
                <a:srgbClr val="C00000"/>
              </a:solidFill>
              <a:latin typeface="Arial" panose="020B0604020202020204" pitchFamily="34" charset="0"/>
              <a:cs typeface="Arial" panose="020B0604020202020204" pitchFamily="34" charset="0"/>
            </a:endParaRPr>
          </a:p>
        </p:txBody>
      </p:sp>
      <p:sp>
        <p:nvSpPr>
          <p:cNvPr id="10" name="TextBox 9"/>
          <p:cNvSpPr txBox="1"/>
          <p:nvPr/>
        </p:nvSpPr>
        <p:spPr>
          <a:xfrm>
            <a:off x="5882463" y="2093527"/>
            <a:ext cx="1491029" cy="307777"/>
          </a:xfrm>
          <a:prstGeom prst="rect">
            <a:avLst/>
          </a:prstGeom>
          <a:noFill/>
        </p:spPr>
        <p:txBody>
          <a:bodyPr wrap="square" rtlCol="0">
            <a:spAutoFit/>
          </a:bodyPr>
          <a:lstStyle/>
          <a:p>
            <a:r>
              <a:rPr lang="en-US" sz="1400" b="1" dirty="0" smtClean="0">
                <a:solidFill>
                  <a:schemeClr val="accent6">
                    <a:lumMod val="50000"/>
                  </a:schemeClr>
                </a:solidFill>
                <a:latin typeface="Arial" panose="020B0604020202020204" pitchFamily="34" charset="0"/>
                <a:cs typeface="Arial" panose="020B0604020202020204" pitchFamily="34" charset="0"/>
              </a:rPr>
              <a:t>55 meters</a:t>
            </a:r>
            <a:endParaRPr lang="en-US" sz="1400" b="1" dirty="0">
              <a:solidFill>
                <a:schemeClr val="accent6">
                  <a:lumMod val="50000"/>
                </a:schemeClr>
              </a:solidFill>
              <a:latin typeface="Arial" panose="020B0604020202020204" pitchFamily="34" charset="0"/>
              <a:cs typeface="Arial" panose="020B0604020202020204" pitchFamily="34" charset="0"/>
            </a:endParaRPr>
          </a:p>
        </p:txBody>
      </p:sp>
      <p:sp>
        <p:nvSpPr>
          <p:cNvPr id="11" name="TextBox 10"/>
          <p:cNvSpPr txBox="1"/>
          <p:nvPr/>
        </p:nvSpPr>
        <p:spPr>
          <a:xfrm>
            <a:off x="5737246" y="5495926"/>
            <a:ext cx="1491029" cy="307777"/>
          </a:xfrm>
          <a:prstGeom prst="rect">
            <a:avLst/>
          </a:prstGeom>
          <a:noFill/>
        </p:spPr>
        <p:txBody>
          <a:bodyPr wrap="square" rtlCol="0">
            <a:spAutoFit/>
          </a:bodyPr>
          <a:lstStyle/>
          <a:p>
            <a:r>
              <a:rPr lang="en-US" sz="1400" b="1" dirty="0" smtClean="0">
                <a:solidFill>
                  <a:schemeClr val="accent6">
                    <a:lumMod val="50000"/>
                  </a:schemeClr>
                </a:solidFill>
                <a:latin typeface="Arial" panose="020B0604020202020204" pitchFamily="34" charset="0"/>
                <a:cs typeface="Arial" panose="020B0604020202020204" pitchFamily="34" charset="0"/>
              </a:rPr>
              <a:t>10 meters</a:t>
            </a:r>
            <a:endParaRPr lang="en-US" sz="1400" b="1" dirty="0">
              <a:solidFill>
                <a:schemeClr val="accent6">
                  <a:lumMod val="50000"/>
                </a:schemeClr>
              </a:solidFill>
              <a:latin typeface="Arial" panose="020B0604020202020204" pitchFamily="34" charset="0"/>
              <a:cs typeface="Arial" panose="020B0604020202020204" pitchFamily="34" charset="0"/>
            </a:endParaRPr>
          </a:p>
        </p:txBody>
      </p:sp>
      <p:sp>
        <p:nvSpPr>
          <p:cNvPr id="12" name="TextBox 11"/>
          <p:cNvSpPr txBox="1"/>
          <p:nvPr/>
        </p:nvSpPr>
        <p:spPr>
          <a:xfrm>
            <a:off x="5501463" y="3269728"/>
            <a:ext cx="1962596" cy="523220"/>
          </a:xfrm>
          <a:prstGeom prst="rect">
            <a:avLst/>
          </a:prstGeom>
          <a:noFill/>
        </p:spPr>
        <p:txBody>
          <a:bodyPr wrap="square" rtlCol="0">
            <a:spAutoFit/>
          </a:bodyPr>
          <a:lstStyle/>
          <a:p>
            <a:r>
              <a:rPr lang="en-US" sz="1400" b="1" dirty="0" smtClean="0">
                <a:solidFill>
                  <a:schemeClr val="accent6">
                    <a:lumMod val="50000"/>
                  </a:schemeClr>
                </a:solidFill>
                <a:latin typeface="Arial" panose="020B0604020202020204" pitchFamily="34" charset="0"/>
                <a:cs typeface="Arial" panose="020B0604020202020204" pitchFamily="34" charset="0"/>
              </a:rPr>
              <a:t>Temperature, Pressure</a:t>
            </a:r>
            <a:endParaRPr lang="en-US" sz="1400" b="1" dirty="0">
              <a:solidFill>
                <a:schemeClr val="accent6">
                  <a:lumMod val="50000"/>
                </a:schemeClr>
              </a:solidFill>
              <a:latin typeface="Arial" panose="020B0604020202020204" pitchFamily="34" charset="0"/>
              <a:cs typeface="Arial" panose="020B0604020202020204" pitchFamily="34" charset="0"/>
            </a:endParaRPr>
          </a:p>
        </p:txBody>
      </p:sp>
      <p:sp>
        <p:nvSpPr>
          <p:cNvPr id="13" name="TextBox 12"/>
          <p:cNvSpPr txBox="1"/>
          <p:nvPr/>
        </p:nvSpPr>
        <p:spPr>
          <a:xfrm>
            <a:off x="7652971" y="4029960"/>
            <a:ext cx="1491029" cy="523220"/>
          </a:xfrm>
          <a:prstGeom prst="rect">
            <a:avLst/>
          </a:prstGeom>
          <a:noFill/>
        </p:spPr>
        <p:txBody>
          <a:bodyPr wrap="square" rtlCol="0">
            <a:spAutoFit/>
          </a:bodyPr>
          <a:lstStyle/>
          <a:p>
            <a:r>
              <a:rPr lang="en-US" sz="1400" b="1" dirty="0" smtClean="0">
                <a:solidFill>
                  <a:srgbClr val="C00000"/>
                </a:solidFill>
                <a:latin typeface="Arial" panose="020B0604020202020204" pitchFamily="34" charset="0"/>
                <a:cs typeface="Arial" panose="020B0604020202020204" pitchFamily="34" charset="0"/>
              </a:rPr>
              <a:t>Wind speed, direction</a:t>
            </a:r>
            <a:endParaRPr lang="en-US" sz="1400" b="1" dirty="0">
              <a:solidFill>
                <a:srgbClr val="C00000"/>
              </a:solidFill>
              <a:latin typeface="Arial" panose="020B0604020202020204" pitchFamily="34" charset="0"/>
              <a:cs typeface="Arial" panose="020B0604020202020204" pitchFamily="34" charset="0"/>
            </a:endParaRPr>
          </a:p>
        </p:txBody>
      </p:sp>
      <p:sp>
        <p:nvSpPr>
          <p:cNvPr id="14" name="TextBox 13"/>
          <p:cNvSpPr txBox="1"/>
          <p:nvPr/>
        </p:nvSpPr>
        <p:spPr>
          <a:xfrm>
            <a:off x="276577" y="1240732"/>
            <a:ext cx="5191107" cy="1200328"/>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Multi-level wind and temperature;</a:t>
            </a:r>
          </a:p>
          <a:p>
            <a:pPr marL="285750" indent="-285750">
              <a:buFont typeface="Arial" panose="020B0604020202020204" pitchFamily="34" charset="0"/>
              <a:buChar char="•"/>
            </a:pPr>
            <a:r>
              <a:rPr lang="en-US" sz="2400" dirty="0" smtClean="0"/>
              <a:t>Nine years of data (2003 – 2011, but only 2003 - 2007 complete).</a:t>
            </a:r>
            <a:endParaRPr lang="en-US" sz="2400" dirty="0"/>
          </a:p>
        </p:txBody>
      </p:sp>
      <p:pic>
        <p:nvPicPr>
          <p:cNvPr id="16" name="Picture 15"/>
          <p:cNvPicPr/>
          <p:nvPr/>
        </p:nvPicPr>
        <p:blipFill>
          <a:blip r:embed="rId3">
            <a:extLst>
              <a:ext uri="{28A0092B-C50C-407E-A947-70E740481C1C}">
                <a14:useLocalDpi xmlns:a14="http://schemas.microsoft.com/office/drawing/2010/main" val="0"/>
              </a:ext>
            </a:extLst>
          </a:blip>
          <a:stretch>
            <a:fillRect/>
          </a:stretch>
        </p:blipFill>
        <p:spPr>
          <a:xfrm>
            <a:off x="165660" y="2398400"/>
            <a:ext cx="4826000" cy="4459600"/>
          </a:xfrm>
          <a:prstGeom prst="rect">
            <a:avLst/>
          </a:prstGeom>
        </p:spPr>
      </p:pic>
    </p:spTree>
    <p:extLst>
      <p:ext uri="{BB962C8B-B14F-4D97-AF65-F5344CB8AC3E}">
        <p14:creationId xmlns:p14="http://schemas.microsoft.com/office/powerpoint/2010/main" val="6819694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0"/>
            <a:ext cx="8961120" cy="1325563"/>
          </a:xfrm>
        </p:spPr>
        <p:txBody>
          <a:bodyPr>
            <a:normAutofit fontScale="90000"/>
          </a:bodyPr>
          <a:lstStyle/>
          <a:p>
            <a:r>
              <a:rPr lang="en-US" b="1" dirty="0" smtClean="0"/>
              <a:t>Historical observational datasets:</a:t>
            </a:r>
            <a:br>
              <a:rPr lang="en-US" b="1" dirty="0" smtClean="0"/>
            </a:br>
            <a:r>
              <a:rPr lang="en-US" b="1" dirty="0" smtClean="0"/>
              <a:t>Cape Wind (CW) tower issues</a:t>
            </a:r>
            <a:endParaRPr lang="en-US" b="1"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573587" y="1194366"/>
            <a:ext cx="3570413" cy="267780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276578" y="1240732"/>
            <a:ext cx="4629634"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Original plan to instrument upper arms of tower with new instruments was not safe;</a:t>
            </a:r>
          </a:p>
          <a:p>
            <a:pPr marL="285750" indent="-285750">
              <a:buFont typeface="Arial" panose="020B0604020202020204" pitchFamily="34" charset="0"/>
              <a:buChar char="•"/>
            </a:pPr>
            <a:r>
              <a:rPr lang="en-US" sz="2400" dirty="0" smtClean="0"/>
              <a:t>IMPOWR instruments only added on platform (10 m);</a:t>
            </a:r>
          </a:p>
          <a:p>
            <a:pPr marL="285750" indent="-285750">
              <a:buFont typeface="Arial" panose="020B0604020202020204" pitchFamily="34" charset="0"/>
              <a:buChar char="•"/>
            </a:pPr>
            <a:r>
              <a:rPr lang="en-US" sz="2400" dirty="0" smtClean="0"/>
              <a:t>Lots of data quality issues.</a:t>
            </a:r>
            <a:endParaRPr lang="en-US" sz="2400" dirty="0"/>
          </a:p>
        </p:txBody>
      </p:sp>
      <p:pic>
        <p:nvPicPr>
          <p:cNvPr id="16" name="Picture 15"/>
          <p:cNvPicPr/>
          <p:nvPr/>
        </p:nvPicPr>
        <p:blipFill>
          <a:blip r:embed="rId3">
            <a:extLst>
              <a:ext uri="{28A0092B-C50C-407E-A947-70E740481C1C}">
                <a14:useLocalDpi xmlns:a14="http://schemas.microsoft.com/office/drawing/2010/main" val="0"/>
              </a:ext>
            </a:extLst>
          </a:blip>
          <a:stretch>
            <a:fillRect/>
          </a:stretch>
        </p:blipFill>
        <p:spPr>
          <a:xfrm>
            <a:off x="4291365" y="3735020"/>
            <a:ext cx="4162818" cy="3122980"/>
          </a:xfrm>
          <a:prstGeom prst="rect">
            <a:avLst/>
          </a:prstGeom>
        </p:spPr>
      </p:pic>
      <p:pic>
        <p:nvPicPr>
          <p:cNvPr id="4" name="Picture 3" descr="CW_2004_directions_20m_RA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1669" y="3700458"/>
            <a:ext cx="3125138" cy="3157542"/>
          </a:xfrm>
          <a:prstGeom prst="rect">
            <a:avLst/>
          </a:prstGeom>
        </p:spPr>
      </p:pic>
    </p:spTree>
    <p:extLst>
      <p:ext uri="{BB962C8B-B14F-4D97-AF65-F5344CB8AC3E}">
        <p14:creationId xmlns:p14="http://schemas.microsoft.com/office/powerpoint/2010/main" val="2500883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17000" cy="1212674"/>
          </a:xfrm>
        </p:spPr>
        <p:txBody>
          <a:bodyPr>
            <a:normAutofit/>
          </a:bodyPr>
          <a:lstStyle/>
          <a:p>
            <a:pPr algn="ctr"/>
            <a:r>
              <a:rPr lang="en-US" sz="2800" b="1" dirty="0" smtClean="0"/>
              <a:t>WRF ensemble modeling: Six PBL schemes</a:t>
            </a:r>
            <a:endParaRPr lang="en-US" sz="2800" b="1" dirty="0"/>
          </a:p>
        </p:txBody>
      </p:sp>
      <p:graphicFrame>
        <p:nvGraphicFramePr>
          <p:cNvPr id="4" name="Table 3"/>
          <p:cNvGraphicFramePr>
            <a:graphicFrameLocks noGrp="1"/>
          </p:cNvGraphicFramePr>
          <p:nvPr>
            <p:extLst>
              <p:ext uri="{D42A27DB-BD31-4B8C-83A1-F6EECF244321}">
                <p14:modId xmlns:p14="http://schemas.microsoft.com/office/powerpoint/2010/main" val="4018443234"/>
              </p:ext>
            </p:extLst>
          </p:nvPr>
        </p:nvGraphicFramePr>
        <p:xfrm>
          <a:off x="752558" y="1427392"/>
          <a:ext cx="7666072" cy="3042007"/>
        </p:xfrm>
        <a:graphic>
          <a:graphicData uri="http://schemas.openxmlformats.org/drawingml/2006/table">
            <a:tbl>
              <a:tblPr firstRow="1" firstCol="1" bandRow="1">
                <a:tableStyleId>{2D5ABB26-0587-4C30-8999-92F81FD0307C}</a:tableStyleId>
              </a:tblPr>
              <a:tblGrid>
                <a:gridCol w="1052622"/>
                <a:gridCol w="1303676"/>
                <a:gridCol w="1461923"/>
                <a:gridCol w="3847851"/>
              </a:tblGrid>
              <a:tr h="588367">
                <a:tc>
                  <a:txBody>
                    <a:bodyPr/>
                    <a:lstStyle/>
                    <a:p>
                      <a:pPr marL="0" marR="0" algn="ctr">
                        <a:lnSpc>
                          <a:spcPct val="115000"/>
                        </a:lnSpc>
                        <a:spcBef>
                          <a:spcPts val="0"/>
                        </a:spcBef>
                        <a:spcAft>
                          <a:spcPts val="0"/>
                        </a:spcAft>
                      </a:pPr>
                      <a:r>
                        <a:rPr lang="en-US" sz="1600" b="1" dirty="0">
                          <a:effectLst/>
                        </a:rPr>
                        <a:t>Scheme</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effectLst/>
                        </a:rPr>
                        <a:t>Turbulence Closure Order</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effectLst/>
                        </a:rPr>
                        <a:t>Surface Layer Scheme</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effectLst/>
                        </a:rPr>
                        <a:t>Summary</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b="1" dirty="0">
                          <a:effectLst/>
                        </a:rPr>
                        <a:t>YSU</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effectLst/>
                        </a:rPr>
                        <a:t>1.0</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rPr>
                        <a:t>MM5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rPr>
                        <a:t>Non-local-K scheme with explicit entrainment layer and parabolic K profile in unstable mixed layer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b="1" dirty="0">
                          <a:effectLst/>
                        </a:rPr>
                        <a:t>ACM2</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effectLst/>
                        </a:rPr>
                        <a:t>1.0</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rPr>
                        <a:t>MM5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rPr>
                        <a:t>Asymmetric Convective Model with non-local upward mixing and local downward mixing</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b="1" dirty="0" err="1">
                          <a:effectLst/>
                        </a:rPr>
                        <a:t>BouLac</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effectLst/>
                        </a:rPr>
                        <a:t>1.5</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rPr>
                        <a:t>MM5</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rPr>
                        <a:t>Designed for use with BEP (Building Environment Parameterization) urban model</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b="1" dirty="0">
                          <a:effectLst/>
                        </a:rPr>
                        <a:t>MYJ</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effectLst/>
                        </a:rPr>
                        <a:t>1.5</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rPr>
                        <a:t>MYJ</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rPr>
                        <a:t>One-dimensional prognostic turbulent kinetic energy scheme with local vertical mixing</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b="1" dirty="0">
                          <a:effectLst/>
                        </a:rPr>
                        <a:t>QNSE</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effectLst/>
                        </a:rPr>
                        <a:t>1.5</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rPr>
                        <a:t>QNSE</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rPr>
                        <a:t>A TKE-prediction option that uses a new theory for stably stratified regions</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600" b="1" dirty="0">
                          <a:effectLst/>
                        </a:rPr>
                        <a:t>MYNN2.5</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effectLst/>
                        </a:rPr>
                        <a:t>1.5</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rPr>
                        <a:t>MM5</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rPr>
                        <a:t>Predicts sub-grid TKE terms</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2270758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713" t="8217" r="2868" b="931"/>
          <a:stretch/>
        </p:blipFill>
        <p:spPr>
          <a:xfrm>
            <a:off x="3581790" y="1070425"/>
            <a:ext cx="5562210" cy="5352143"/>
          </a:xfrm>
          <a:prstGeom prst="rect">
            <a:avLst/>
          </a:prstGeom>
        </p:spPr>
      </p:pic>
      <p:sp>
        <p:nvSpPr>
          <p:cNvPr id="2" name="Title 1"/>
          <p:cNvSpPr>
            <a:spLocks noGrp="1"/>
          </p:cNvSpPr>
          <p:nvPr>
            <p:ph type="title"/>
          </p:nvPr>
        </p:nvSpPr>
        <p:spPr>
          <a:xfrm>
            <a:off x="0" y="0"/>
            <a:ext cx="9144000" cy="1161143"/>
          </a:xfrm>
        </p:spPr>
        <p:txBody>
          <a:bodyPr>
            <a:normAutofit/>
          </a:bodyPr>
          <a:lstStyle/>
          <a:p>
            <a:pPr algn="ctr"/>
            <a:r>
              <a:rPr lang="en-US" sz="3600" b="1" dirty="0" smtClean="0"/>
              <a:t>WRF ensemble modeling: Setup</a:t>
            </a:r>
            <a:endParaRPr lang="en-US" sz="3600" b="1" dirty="0"/>
          </a:p>
        </p:txBody>
      </p:sp>
      <p:sp>
        <p:nvSpPr>
          <p:cNvPr id="4" name="TextBox 3"/>
          <p:cNvSpPr txBox="1"/>
          <p:nvPr/>
        </p:nvSpPr>
        <p:spPr>
          <a:xfrm>
            <a:off x="0" y="1022013"/>
            <a:ext cx="3574143" cy="5078313"/>
          </a:xfrm>
          <a:prstGeom prst="rect">
            <a:avLst/>
          </a:prstGeom>
          <a:noFill/>
        </p:spPr>
        <p:txBody>
          <a:bodyPr wrap="square" rtlCol="0">
            <a:spAutoFit/>
          </a:bodyPr>
          <a:lstStyle/>
          <a:p>
            <a:endParaRPr lang="en-US" sz="22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dirty="0" smtClean="0">
                <a:latin typeface="Arial" panose="020B0604020202020204" pitchFamily="34" charset="0"/>
                <a:cs typeface="Arial" panose="020B0604020202020204" pitchFamily="34" charset="0"/>
              </a:rPr>
              <a:t>WRF v. 3.4.1</a:t>
            </a:r>
            <a:r>
              <a:rPr lang="en-US" sz="2200" dirty="0">
                <a:latin typeface="Arial" panose="020B0604020202020204" pitchFamily="34" charset="0"/>
                <a:cs typeface="Arial" panose="020B0604020202020204" pitchFamily="34" charset="0"/>
              </a:rPr>
              <a:t>;</a:t>
            </a:r>
            <a:endParaRPr lang="en-US" sz="2200" dirty="0" smtClean="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sz="2200" dirty="0" smtClean="0">
                <a:latin typeface="Arial" panose="020B0604020202020204" pitchFamily="34" charset="0"/>
                <a:cs typeface="Arial" panose="020B0604020202020204" pitchFamily="34" charset="0"/>
              </a:rPr>
              <a:t>30-hour simulations;</a:t>
            </a:r>
          </a:p>
          <a:p>
            <a:pPr marL="285750" indent="-285750">
              <a:lnSpc>
                <a:spcPct val="150000"/>
              </a:lnSpc>
              <a:buFont typeface="Arial" panose="020B0604020202020204" pitchFamily="34" charset="0"/>
              <a:buChar char="•"/>
            </a:pPr>
            <a:r>
              <a:rPr lang="en-US" sz="2200" dirty="0" smtClean="0">
                <a:latin typeface="Arial" panose="020B0604020202020204" pitchFamily="34" charset="0"/>
                <a:cs typeface="Arial" panose="020B0604020202020204" pitchFamily="34" charset="0"/>
              </a:rPr>
              <a:t>38 vertical levels;</a:t>
            </a:r>
          </a:p>
          <a:p>
            <a:pPr>
              <a:lnSpc>
                <a:spcPct val="150000"/>
              </a:lnSpc>
            </a:pPr>
            <a:endParaRPr lang="en-US" sz="8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dirty="0" smtClean="0">
                <a:latin typeface="Arial" panose="020B0604020202020204" pitchFamily="34" charset="0"/>
                <a:cs typeface="Arial" panose="020B0604020202020204" pitchFamily="34" charset="0"/>
              </a:rPr>
              <a:t>NARR analyses as IC/BCs;</a:t>
            </a:r>
          </a:p>
          <a:p>
            <a:pPr marL="285750" indent="-285750">
              <a:buFont typeface="Arial" panose="020B0604020202020204" pitchFamily="34" charset="0"/>
              <a:buChar char="•"/>
            </a:pPr>
            <a:endParaRPr lang="en-US" sz="9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dirty="0" smtClean="0">
                <a:latin typeface="Arial" panose="020B0604020202020204" pitchFamily="34" charset="0"/>
                <a:cs typeface="Arial" panose="020B0604020202020204" pitchFamily="34" charset="0"/>
              </a:rPr>
              <a:t>0.5 RTG SST;</a:t>
            </a:r>
          </a:p>
          <a:p>
            <a:endParaRPr lang="en-US" sz="9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dirty="0" smtClean="0">
                <a:latin typeface="Arial" panose="020B0604020202020204" pitchFamily="34" charset="0"/>
                <a:cs typeface="Arial" panose="020B0604020202020204" pitchFamily="34" charset="0"/>
              </a:rPr>
              <a:t>Verification used 4-km domain;</a:t>
            </a:r>
          </a:p>
          <a:p>
            <a:pPr marL="285750" indent="-285750">
              <a:buFont typeface="Arial" panose="020B0604020202020204" pitchFamily="34" charset="0"/>
              <a:buChar char="•"/>
            </a:pPr>
            <a:endParaRPr lang="en-US" sz="8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dirty="0" smtClean="0">
                <a:latin typeface="Arial" panose="020B0604020202020204" pitchFamily="34" charset="0"/>
                <a:cs typeface="Arial" panose="020B0604020202020204" pitchFamily="34" charset="0"/>
              </a:rPr>
              <a:t>First 6 forecast hours discarded as model spin-up time.</a:t>
            </a:r>
            <a:endParaRPr 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757227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normAutofit fontScale="90000"/>
          </a:bodyPr>
          <a:lstStyle/>
          <a:p>
            <a:pPr algn="ctr"/>
            <a:r>
              <a:rPr lang="en-US" b="1" dirty="0" smtClean="0"/>
              <a:t>WRF simulation approach for</a:t>
            </a:r>
            <a:br>
              <a:rPr lang="en-US" b="1" dirty="0" smtClean="0"/>
            </a:br>
            <a:r>
              <a:rPr lang="en-US" b="1" dirty="0" smtClean="0"/>
              <a:t>historical study 2003 – 2011</a:t>
            </a:r>
            <a:endParaRPr lang="en-US" b="1" dirty="0"/>
          </a:p>
        </p:txBody>
      </p:sp>
      <p:sp>
        <p:nvSpPr>
          <p:cNvPr id="3" name="TextBox 2"/>
          <p:cNvSpPr txBox="1"/>
          <p:nvPr/>
        </p:nvSpPr>
        <p:spPr>
          <a:xfrm>
            <a:off x="628650" y="1325563"/>
            <a:ext cx="8164476" cy="4832093"/>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90 model simulation dates randomly and uniformly distributed between 2003 – 2011:</a:t>
            </a:r>
          </a:p>
          <a:p>
            <a:pPr marL="460375" lvl="1" indent="-457200">
              <a:buFont typeface="Arial" panose="020B0604020202020204" pitchFamily="34" charset="0"/>
              <a:buChar char="•"/>
            </a:pPr>
            <a:r>
              <a:rPr lang="en-US" sz="2800" dirty="0" smtClean="0">
                <a:latin typeface="Arial" panose="020B0604020202020204" pitchFamily="34" charset="0"/>
                <a:cs typeface="Arial" panose="020B0604020202020204" pitchFamily="34" charset="0"/>
              </a:rPr>
              <a:t>Equally divided between warm season (April – September) and cool season (October – March);</a:t>
            </a:r>
          </a:p>
          <a:p>
            <a:pPr marL="460375" lvl="1" indent="-457200">
              <a:buFont typeface="Arial" panose="020B0604020202020204" pitchFamily="34" charset="0"/>
              <a:buChar char="•"/>
            </a:pPr>
            <a:r>
              <a:rPr lang="en-US" sz="2800" dirty="0" smtClean="0">
                <a:latin typeface="Arial" panose="020B0604020202020204" pitchFamily="34" charset="0"/>
                <a:cs typeface="Arial" panose="020B0604020202020204" pitchFamily="34" charset="0"/>
              </a:rPr>
              <a:t>Equally divided between 0000 UTC and 1200 UTC model initialization times;</a:t>
            </a:r>
          </a:p>
          <a:p>
            <a:pPr marL="460375" lvl="1" indent="-457200">
              <a:buFont typeface="Arial" panose="020B0604020202020204" pitchFamily="34" charset="0"/>
              <a:buChar char="•"/>
            </a:pPr>
            <a:r>
              <a:rPr lang="en-US" sz="2800" dirty="0" smtClean="0">
                <a:latin typeface="Arial" panose="020B0604020202020204" pitchFamily="34" charset="0"/>
                <a:cs typeface="Arial" panose="020B0604020202020204" pitchFamily="34" charset="0"/>
              </a:rPr>
              <a:t>Verification divided into seasons (warm and cool) as well as diurnal periods:</a:t>
            </a:r>
          </a:p>
          <a:p>
            <a:pPr marL="460375" lvl="2" indent="-457200">
              <a:buFont typeface="Lucida Grande"/>
              <a:buChar char="-"/>
            </a:pPr>
            <a:r>
              <a:rPr lang="en-US" sz="2800" dirty="0" smtClean="0">
                <a:latin typeface="Arial" panose="020B0604020202020204" pitchFamily="34" charset="0"/>
                <a:cs typeface="Arial" panose="020B0604020202020204" pitchFamily="34" charset="0"/>
              </a:rPr>
              <a:t>Day (1200 – 2300 UTC);</a:t>
            </a:r>
          </a:p>
          <a:p>
            <a:pPr marL="460375" lvl="2" indent="-457200">
              <a:buFont typeface="Lucida Grande"/>
              <a:buChar char="-"/>
            </a:pPr>
            <a:r>
              <a:rPr lang="en-US" sz="2800" dirty="0" smtClean="0">
                <a:latin typeface="Arial" panose="020B0604020202020204" pitchFamily="34" charset="0"/>
                <a:cs typeface="Arial" panose="020B0604020202020204" pitchFamily="34" charset="0"/>
              </a:rPr>
              <a:t>Night (0000 – 1100 UTC).</a:t>
            </a:r>
          </a:p>
        </p:txBody>
      </p:sp>
    </p:spTree>
    <p:extLst>
      <p:ext uri="{BB962C8B-B14F-4D97-AF65-F5344CB8AC3E}">
        <p14:creationId xmlns:p14="http://schemas.microsoft.com/office/powerpoint/2010/main" val="210192323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ctr">
          <a:defRPr dirty="0" smtClean="0">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2476</TotalTime>
  <Words>1637</Words>
  <Application>Microsoft Macintosh PowerPoint</Application>
  <PresentationFormat>On-screen Show (4:3)</PresentationFormat>
  <Paragraphs>202</Paragraphs>
  <Slides>28</Slides>
  <Notes>6</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28</vt:i4>
      </vt:variant>
    </vt:vector>
  </HeadingPairs>
  <TitlesOfParts>
    <vt:vector size="31" baseType="lpstr">
      <vt:lpstr>Office Theme</vt:lpstr>
      <vt:lpstr>Equation</vt:lpstr>
      <vt:lpstr>Document</vt:lpstr>
      <vt:lpstr>The IMPOWR (Improving the Mapping and Prediction of Offshore Wind Resources) project: Evaluation of WRF PBL Schemes</vt:lpstr>
      <vt:lpstr>Motivation</vt:lpstr>
      <vt:lpstr>Research Questions</vt:lpstr>
      <vt:lpstr>Historical observational datasets: Conventional data</vt:lpstr>
      <vt:lpstr>Historical observational datasets: Cape Wind (CW) tower</vt:lpstr>
      <vt:lpstr>Historical observational datasets: Cape Wind (CW) tower issues</vt:lpstr>
      <vt:lpstr>WRF ensemble modeling: Six PBL schemes</vt:lpstr>
      <vt:lpstr>WRF ensemble modeling: Setup</vt:lpstr>
      <vt:lpstr>WRF simulation approach for historical study 2003 – 2011</vt:lpstr>
      <vt:lpstr>Cape Wind tower mean error: Wind speed – Warm season</vt:lpstr>
      <vt:lpstr>Cape Wind tower mean error: Wind speed – Cool season</vt:lpstr>
      <vt:lpstr>Buoy 44020 5-m mean temperature error</vt:lpstr>
      <vt:lpstr>Research Questions</vt:lpstr>
      <vt:lpstr>Stability analysis based on historical CW sonic anemometers: unstable conditions dominate</vt:lpstr>
      <vt:lpstr>IMPOWR sonics consistent with CW sonics: unstable conditions dominate</vt:lpstr>
      <vt:lpstr>Non-log profiles occur ~40% of the time at CW </vt:lpstr>
      <vt:lpstr>Non-log profiles are associated with unstable conditions</vt:lpstr>
      <vt:lpstr>Research Questions</vt:lpstr>
      <vt:lpstr>IMPOWR Experiment: Fall 2012 to present</vt:lpstr>
      <vt:lpstr>IMPOWR Flights (2012-2014)</vt:lpstr>
      <vt:lpstr>Observations at 1800 UTC 21 June 2013</vt:lpstr>
      <vt:lpstr>South-North Cross Section Around 1800 UTC 21 June 2013</vt:lpstr>
      <vt:lpstr>Flight: 1600 – 1900 UTC 21 June 2013 Spiral Around Cape Wind Tower 1925 UTC</vt:lpstr>
      <vt:lpstr>New York Bight Jet 1400-1700 UTC and 2000-2200 UTC 23 July 2014</vt:lpstr>
      <vt:lpstr>Conclusions</vt:lpstr>
      <vt:lpstr>CW temperature sensors are suspicious: 1) Inconsistent T errors in cool season</vt:lpstr>
      <vt:lpstr>CW temperature sensors are suspicious: 2) Unrealistic stable conditions dominate in cool season (and all year)</vt:lpstr>
      <vt:lpstr>CW temperature sensors are suspicious: 3) Wrong link between stability and shear</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of WRF Planetary Boundary Layer Schemes Over the Coastal Waters of Southern New England</dc:title>
  <dc:creator>Matthew Sienkiewicz</dc:creator>
  <cp:lastModifiedBy>Cristina Archer</cp:lastModifiedBy>
  <cp:revision>376</cp:revision>
  <dcterms:created xsi:type="dcterms:W3CDTF">2014-12-11T20:10:23Z</dcterms:created>
  <dcterms:modified xsi:type="dcterms:W3CDTF">2015-06-10T13:42:20Z</dcterms:modified>
</cp:coreProperties>
</file>