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5143500" cx="9144000"/>
  <p:notesSz cx="6858000" cy="9144000"/>
  <p:embeddedFontLst>
    <p:embeddedFont>
      <p:font typeface="Proxima Nova"/>
      <p:regular r:id="rId36"/>
      <p:bold r:id="rId37"/>
      <p:italic r:id="rId38"/>
      <p:boldItalic r:id="rId39"/>
    </p:embeddedFont>
    <p:embeddedFont>
      <p:font typeface="Montserrat"/>
      <p:regular r:id="rId40"/>
      <p:bold r:id="rId41"/>
      <p:italic r:id="rId42"/>
      <p:boldItalic r:id="rId43"/>
    </p:embeddedFont>
    <p:embeddedFont>
      <p:font typeface="Alfa Slab One"/>
      <p:regular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C6BC504B-9BEE-47C8-94F3-DD9A9E2EDE04}">
  <a:tblStyle styleId="{C6BC504B-9BEE-47C8-94F3-DD9A9E2EDE04}" styleName="Table_0">
    <a:wholeTbl>
      <a:tcTxStyle>
        <a:font>
          <a:latin typeface="Arial"/>
          <a:ea typeface="Arial"/>
          <a:cs typeface="Arial"/>
        </a:font>
        <a:srgbClr val="000000"/>
      </a:tcTxStyle>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Montserrat-regular.fntdata"/><Relationship Id="rId20" Type="http://schemas.openxmlformats.org/officeDocument/2006/relationships/slide" Target="slides/slide15.xml"/><Relationship Id="rId42" Type="http://schemas.openxmlformats.org/officeDocument/2006/relationships/font" Target="fonts/Montserrat-italic.fntdata"/><Relationship Id="rId41" Type="http://schemas.openxmlformats.org/officeDocument/2006/relationships/font" Target="fonts/Montserrat-bold.fntdata"/><Relationship Id="rId22" Type="http://schemas.openxmlformats.org/officeDocument/2006/relationships/slide" Target="slides/slide17.xml"/><Relationship Id="rId44" Type="http://schemas.openxmlformats.org/officeDocument/2006/relationships/font" Target="fonts/AlfaSlabOne-regular.fntdata"/><Relationship Id="rId21" Type="http://schemas.openxmlformats.org/officeDocument/2006/relationships/slide" Target="slides/slide16.xml"/><Relationship Id="rId43" Type="http://schemas.openxmlformats.org/officeDocument/2006/relationships/font" Target="fonts/Montserrat-boldItalic.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ProximaNova-bold.fntdata"/><Relationship Id="rId14" Type="http://schemas.openxmlformats.org/officeDocument/2006/relationships/slide" Target="slides/slide9.xml"/><Relationship Id="rId36" Type="http://schemas.openxmlformats.org/officeDocument/2006/relationships/font" Target="fonts/ProximaNova-regular.fntdata"/><Relationship Id="rId17" Type="http://schemas.openxmlformats.org/officeDocument/2006/relationships/slide" Target="slides/slide12.xml"/><Relationship Id="rId39" Type="http://schemas.openxmlformats.org/officeDocument/2006/relationships/font" Target="fonts/ProximaNova-boldItalic.fntdata"/><Relationship Id="rId16" Type="http://schemas.openxmlformats.org/officeDocument/2006/relationships/slide" Target="slides/slide11.xml"/><Relationship Id="rId38" Type="http://schemas.openxmlformats.org/officeDocument/2006/relationships/font" Target="fonts/ProximaNova-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Shape 5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4" name="Shape 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1200">
                <a:solidFill>
                  <a:srgbClr val="2D3B45"/>
                </a:solidFill>
                <a:highlight>
                  <a:srgbClr val="FFFFFF"/>
                </a:highlight>
              </a:rPr>
              <a:t>Note that in the class period before a report is due, each of the teams will give an 15 minute presentation of the key points of their report, highlighting especially what the other teams should know about their accomplishments, plans, technologies, and questions.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Shape 12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Shape 14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1" name="Shape 14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8" name="Shape 14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4" name="Shape 1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9" name="Shape 15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5" name="Shape 16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Shape 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1" name="Shape 6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Shape 1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3" name="Shape 17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Shape 1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1" name="Shape 18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Shape 1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8" name="Shape 18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0" name="Shape 20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5" name="Shape 2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1" name="Shape 21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Shape 2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9" name="Shape 21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Shape 2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4" name="Shape 22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Shape 22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0" name="Shape 23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Shape 2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7" name="Shape 23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Shape 24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3" name="Shape 24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1" name="Shape 9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7" name="Shape 9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cxnSp>
        <p:nvCxnSpPr>
          <p:cNvPr id="10" name="Shape 10"/>
          <p:cNvCxnSpPr/>
          <p:nvPr/>
        </p:nvCxnSpPr>
        <p:spPr>
          <a:xfrm>
            <a:off x="4278300" y="2751163"/>
            <a:ext cx="587400" cy="0"/>
          </a:xfrm>
          <a:prstGeom prst="straightConnector1">
            <a:avLst/>
          </a:prstGeom>
          <a:noFill/>
          <a:ln cap="flat" cmpd="sng" w="76200">
            <a:solidFill>
              <a:schemeClr val="dk1"/>
            </a:solidFill>
            <a:prstDash val="solid"/>
            <a:round/>
            <a:headEnd len="med" w="med" type="none"/>
            <a:tailEnd len="med" w="med" type="none"/>
          </a:ln>
        </p:spPr>
      </p:cxnSp>
      <p:sp>
        <p:nvSpPr>
          <p:cNvPr id="11" name="Shape 11"/>
          <p:cNvSpPr txBox="1"/>
          <p:nvPr>
            <p:ph type="ctrTitle"/>
          </p:nvPr>
        </p:nvSpPr>
        <p:spPr>
          <a:xfrm>
            <a:off x="311700" y="595975"/>
            <a:ext cx="8520600" cy="1957800"/>
          </a:xfrm>
          <a:prstGeom prst="rect">
            <a:avLst/>
          </a:prstGeom>
        </p:spPr>
        <p:txBody>
          <a:bodyPr anchorCtr="0" anchor="b" bIns="91425" lIns="91425" spcFirstLastPara="1" rIns="91425" wrap="square" tIns="91425"/>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Shape 12"/>
          <p:cNvSpPr txBox="1"/>
          <p:nvPr>
            <p:ph idx="1" type="subTitle"/>
          </p:nvPr>
        </p:nvSpPr>
        <p:spPr>
          <a:xfrm>
            <a:off x="311700" y="3165823"/>
            <a:ext cx="8520600" cy="733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Shape 1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6" name="Shape 46"/>
        <p:cNvGrpSpPr/>
        <p:nvPr/>
      </p:nvGrpSpPr>
      <p:grpSpPr>
        <a:xfrm>
          <a:off x="0" y="0"/>
          <a:ext cx="0" cy="0"/>
          <a:chOff x="0" y="0"/>
          <a:chExt cx="0" cy="0"/>
        </a:xfrm>
      </p:grpSpPr>
      <p:sp>
        <p:nvSpPr>
          <p:cNvPr id="47" name="Shape 47"/>
          <p:cNvSpPr txBox="1"/>
          <p:nvPr>
            <p:ph type="title"/>
          </p:nvPr>
        </p:nvSpPr>
        <p:spPr>
          <a:xfrm>
            <a:off x="311700" y="1167925"/>
            <a:ext cx="8520600" cy="1980000"/>
          </a:xfrm>
          <a:prstGeom prst="rect">
            <a:avLst/>
          </a:prstGeom>
        </p:spPr>
        <p:txBody>
          <a:bodyPr anchorCtr="0" anchor="ctr" bIns="91425" lIns="91425" spcFirstLastPara="1" rIns="91425" wrap="square" tIns="91425"/>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p:txBody>
      </p:sp>
      <p:sp>
        <p:nvSpPr>
          <p:cNvPr id="48" name="Shape 48"/>
          <p:cNvSpPr txBox="1"/>
          <p:nvPr>
            <p:ph idx="1" type="body"/>
          </p:nvPr>
        </p:nvSpPr>
        <p:spPr>
          <a:xfrm>
            <a:off x="311700" y="322425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0" name="Shape 50"/>
        <p:cNvGrpSpPr/>
        <p:nvPr/>
      </p:nvGrpSpPr>
      <p:grpSpPr>
        <a:xfrm>
          <a:off x="0" y="0"/>
          <a:ext cx="0" cy="0"/>
          <a:chOff x="0" y="0"/>
          <a:chExt cx="0" cy="0"/>
        </a:xfrm>
      </p:grpSpPr>
      <p:sp>
        <p:nvSpPr>
          <p:cNvPr id="51" name="Shape 5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dk1"/>
        </a:solidFill>
      </p:bgPr>
    </p:bg>
    <p:spTree>
      <p:nvGrpSpPr>
        <p:cNvPr id="14" name="Shape 14"/>
        <p:cNvGrpSpPr/>
        <p:nvPr/>
      </p:nvGrpSpPr>
      <p:grpSpPr>
        <a:xfrm>
          <a:off x="0" y="0"/>
          <a:ext cx="0" cy="0"/>
          <a:chOff x="0" y="0"/>
          <a:chExt cx="0" cy="0"/>
        </a:xfrm>
      </p:grpSpPr>
      <p:sp>
        <p:nvSpPr>
          <p:cNvPr id="15" name="Shape 15"/>
          <p:cNvSpPr txBox="1"/>
          <p:nvPr>
            <p:ph type="title"/>
          </p:nvPr>
        </p:nvSpPr>
        <p:spPr>
          <a:xfrm>
            <a:off x="311700" y="2480550"/>
            <a:ext cx="8114400" cy="2445900"/>
          </a:xfrm>
          <a:prstGeom prst="rect">
            <a:avLst/>
          </a:prstGeom>
        </p:spPr>
        <p:txBody>
          <a:bodyPr anchorCtr="0" anchor="b" bIns="91425" lIns="91425" spcFirstLastPara="1" rIns="91425" wrap="square" tIns="91425"/>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Shape 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7" name="Shape 17"/>
        <p:cNvGrpSpPr/>
        <p:nvPr/>
      </p:nvGrpSpPr>
      <p:grpSpPr>
        <a:xfrm>
          <a:off x="0" y="0"/>
          <a:ext cx="0" cy="0"/>
          <a:chOff x="0" y="0"/>
          <a:chExt cx="0" cy="0"/>
        </a:xfrm>
      </p:grpSpPr>
      <p:sp>
        <p:nvSpPr>
          <p:cNvPr id="18" name="Shape 18"/>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Shape 19"/>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0" name="Shape 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1" name="Shape 21"/>
        <p:cNvGrpSpPr/>
        <p:nvPr/>
      </p:nvGrpSpPr>
      <p:grpSpPr>
        <a:xfrm>
          <a:off x="0" y="0"/>
          <a:ext cx="0" cy="0"/>
          <a:chOff x="0" y="0"/>
          <a:chExt cx="0" cy="0"/>
        </a:xfrm>
      </p:grpSpPr>
      <p:sp>
        <p:nvSpPr>
          <p:cNvPr id="22" name="Shape 22"/>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Shape 23"/>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Shape 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6" name="Shape 26"/>
        <p:cNvGrpSpPr/>
        <p:nvPr/>
      </p:nvGrpSpPr>
      <p:grpSpPr>
        <a:xfrm>
          <a:off x="0" y="0"/>
          <a:ext cx="0" cy="0"/>
          <a:chOff x="0" y="0"/>
          <a:chExt cx="0" cy="0"/>
        </a:xfrm>
      </p:grpSpPr>
      <p:sp>
        <p:nvSpPr>
          <p:cNvPr id="27" name="Shape 2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Shape 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9" name="Shape 29"/>
        <p:cNvGrpSpPr/>
        <p:nvPr/>
      </p:nvGrpSpPr>
      <p:grpSpPr>
        <a:xfrm>
          <a:off x="0" y="0"/>
          <a:ext cx="0" cy="0"/>
          <a:chOff x="0" y="0"/>
          <a:chExt cx="0" cy="0"/>
        </a:xfrm>
      </p:grpSpPr>
      <p:sp>
        <p:nvSpPr>
          <p:cNvPr id="30" name="Shape 30"/>
          <p:cNvSpPr txBox="1"/>
          <p:nvPr>
            <p:ph type="title"/>
          </p:nvPr>
        </p:nvSpPr>
        <p:spPr>
          <a:xfrm>
            <a:off x="311700" y="6318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Shape 31"/>
          <p:cNvSpPr txBox="1"/>
          <p:nvPr>
            <p:ph idx="1" type="body"/>
          </p:nvPr>
        </p:nvSpPr>
        <p:spPr>
          <a:xfrm>
            <a:off x="311700" y="1490875"/>
            <a:ext cx="2808000" cy="30780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2" name="Shape 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accent3"/>
        </a:solidFill>
      </p:bgPr>
    </p:bg>
    <p:spTree>
      <p:nvGrpSpPr>
        <p:cNvPr id="33" name="Shape 33"/>
        <p:cNvGrpSpPr/>
        <p:nvPr/>
      </p:nvGrpSpPr>
      <p:grpSpPr>
        <a:xfrm>
          <a:off x="0" y="0"/>
          <a:ext cx="0" cy="0"/>
          <a:chOff x="0" y="0"/>
          <a:chExt cx="0" cy="0"/>
        </a:xfrm>
      </p:grpSpPr>
      <p:sp>
        <p:nvSpPr>
          <p:cNvPr id="34" name="Shape 34"/>
          <p:cNvSpPr txBox="1"/>
          <p:nvPr>
            <p:ph type="title"/>
          </p:nvPr>
        </p:nvSpPr>
        <p:spPr>
          <a:xfrm>
            <a:off x="490250" y="526350"/>
            <a:ext cx="5683800" cy="40908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Shape 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6" name="Shape 36"/>
        <p:cNvGrpSpPr/>
        <p:nvPr/>
      </p:nvGrpSpPr>
      <p:grpSpPr>
        <a:xfrm>
          <a:off x="0" y="0"/>
          <a:ext cx="0" cy="0"/>
          <a:chOff x="0" y="0"/>
          <a:chExt cx="0" cy="0"/>
        </a:xfrm>
      </p:grpSpPr>
      <p:sp>
        <p:nvSpPr>
          <p:cNvPr id="37" name="Shape 37"/>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38" name="Shape 38"/>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39" name="Shape 39"/>
          <p:cNvSpPr txBox="1"/>
          <p:nvPr>
            <p:ph type="title"/>
          </p:nvPr>
        </p:nvSpPr>
        <p:spPr>
          <a:xfrm>
            <a:off x="265500" y="1375599"/>
            <a:ext cx="4045200" cy="1551900"/>
          </a:xfrm>
          <a:prstGeom prst="rect">
            <a:avLst/>
          </a:prstGeom>
        </p:spPr>
        <p:txBody>
          <a:bodyPr anchorCtr="0" anchor="b" bIns="91425" lIns="91425" spcFirstLastPara="1" rIns="91425" wrap="square" tIns="91425"/>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Shape 40"/>
          <p:cNvSpPr txBox="1"/>
          <p:nvPr>
            <p:ph idx="1" type="subTitle"/>
          </p:nvPr>
        </p:nvSpPr>
        <p:spPr>
          <a:xfrm>
            <a:off x="265500" y="2981125"/>
            <a:ext cx="4045200" cy="1345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Shape 41"/>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2" name="Shape 4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3" name="Shape 43"/>
        <p:cNvGrpSpPr/>
        <p:nvPr/>
      </p:nvGrpSpPr>
      <p:grpSpPr>
        <a:xfrm>
          <a:off x="0" y="0"/>
          <a:ext cx="0" cy="0"/>
          <a:chOff x="0" y="0"/>
          <a:chExt cx="0" cy="0"/>
        </a:xfrm>
      </p:grpSpPr>
      <p:sp>
        <p:nvSpPr>
          <p:cNvPr id="44" name="Shape 44"/>
          <p:cNvSpPr txBox="1"/>
          <p:nvPr>
            <p:ph idx="1" type="body"/>
          </p:nvPr>
        </p:nvSpPr>
        <p:spPr>
          <a:xfrm>
            <a:off x="319500" y="42337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Shape 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gameday">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1600"/>
              </a:spcBef>
              <a:spcAft>
                <a:spcPts val="160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algn="r">
              <a:spcBef>
                <a:spcPts val="0"/>
              </a:spcBef>
              <a:spcAft>
                <a:spcPts val="0"/>
              </a:spcAft>
              <a:buNone/>
            </a:pPr>
            <a:fld id="{00000000-1234-1234-1234-123412341234}" type="slidenum">
              <a:rPr lang="en" sz="1000">
                <a:solidFill>
                  <a:schemeClr val="dk2"/>
                </a:solidFill>
                <a:latin typeface="Proxima Nova"/>
                <a:ea typeface="Proxima Nova"/>
                <a:cs typeface="Proxima Nova"/>
                <a:sym typeface="Proxima Nova"/>
              </a:rPr>
              <a:t>‹#›</a:t>
            </a:fld>
            <a:endParaRPr sz="1000">
              <a:solidFill>
                <a:schemeClr val="dk2"/>
              </a:solidFill>
              <a:latin typeface="Proxima Nova"/>
              <a:ea typeface="Proxima Nova"/>
              <a:cs typeface="Proxima Nova"/>
              <a:sym typeface="Proxima Nova"/>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2.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 name="Shape 55"/>
        <p:cNvGrpSpPr/>
        <p:nvPr/>
      </p:nvGrpSpPr>
      <p:grpSpPr>
        <a:xfrm>
          <a:off x="0" y="0"/>
          <a:ext cx="0" cy="0"/>
          <a:chOff x="0" y="0"/>
          <a:chExt cx="0" cy="0"/>
        </a:xfrm>
      </p:grpSpPr>
      <p:sp>
        <p:nvSpPr>
          <p:cNvPr id="56" name="Shape 56"/>
          <p:cNvSpPr txBox="1"/>
          <p:nvPr>
            <p:ph type="ctrTitle"/>
          </p:nvPr>
        </p:nvSpPr>
        <p:spPr>
          <a:xfrm>
            <a:off x="311700" y="595975"/>
            <a:ext cx="8520600" cy="1957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sz="7200">
                <a:latin typeface="Montserrat"/>
                <a:ea typeface="Montserrat"/>
                <a:cs typeface="Montserrat"/>
                <a:sym typeface="Montserrat"/>
              </a:rPr>
              <a:t>SOLR</a:t>
            </a:r>
            <a:endParaRPr sz="7200">
              <a:latin typeface="Montserrat"/>
              <a:ea typeface="Montserrat"/>
              <a:cs typeface="Montserrat"/>
              <a:sym typeface="Montserrat"/>
            </a:endParaRPr>
          </a:p>
        </p:txBody>
      </p:sp>
      <p:sp>
        <p:nvSpPr>
          <p:cNvPr id="57" name="Shape 57"/>
          <p:cNvSpPr txBox="1"/>
          <p:nvPr>
            <p:ph idx="1" type="subTitle"/>
          </p:nvPr>
        </p:nvSpPr>
        <p:spPr>
          <a:xfrm>
            <a:off x="311700" y="2937223"/>
            <a:ext cx="8520600" cy="7335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Final Presentation </a:t>
            </a:r>
            <a:endParaRPr>
              <a:latin typeface="Montserrat"/>
              <a:ea typeface="Montserrat"/>
              <a:cs typeface="Montserrat"/>
              <a:sym typeface="Montserrat"/>
            </a:endParaRPr>
          </a:p>
        </p:txBody>
      </p:sp>
      <p:sp>
        <p:nvSpPr>
          <p:cNvPr id="58" name="Shape 58"/>
          <p:cNvSpPr txBox="1"/>
          <p:nvPr/>
        </p:nvSpPr>
        <p:spPr>
          <a:xfrm>
            <a:off x="801450" y="3264150"/>
            <a:ext cx="7541100" cy="18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2"/>
                </a:solidFill>
                <a:latin typeface="Montserrat"/>
                <a:ea typeface="Montserrat"/>
                <a:cs typeface="Montserrat"/>
                <a:sym typeface="Montserrat"/>
              </a:rPr>
              <a:t>Team Members: </a:t>
            </a:r>
            <a:endParaRPr sz="1800">
              <a:solidFill>
                <a:schemeClr val="dk2"/>
              </a:solidFill>
              <a:latin typeface="Montserrat"/>
              <a:ea typeface="Montserrat"/>
              <a:cs typeface="Montserrat"/>
              <a:sym typeface="Montserrat"/>
            </a:endParaRPr>
          </a:p>
          <a:p>
            <a:pPr indent="0" lvl="0" marL="0" rtl="0" algn="ctr">
              <a:spcBef>
                <a:spcPts val="0"/>
              </a:spcBef>
              <a:spcAft>
                <a:spcPts val="0"/>
              </a:spcAft>
              <a:buClr>
                <a:schemeClr val="dk1"/>
              </a:buClr>
              <a:buSzPts val="1100"/>
              <a:buFont typeface="Arial"/>
              <a:buNone/>
            </a:pPr>
            <a:r>
              <a:rPr lang="en" sz="1800">
                <a:solidFill>
                  <a:schemeClr val="dk2"/>
                </a:solidFill>
                <a:latin typeface="Montserrat"/>
                <a:ea typeface="Montserrat"/>
                <a:cs typeface="Montserrat"/>
                <a:sym typeface="Montserrat"/>
              </a:rPr>
              <a:t>Abhinav, Anand, Jeff, Mohit, Shreyas, Siyu, Xinyue, Yu</a:t>
            </a:r>
            <a:br>
              <a:rPr lang="en" sz="1800">
                <a:solidFill>
                  <a:schemeClr val="dk2"/>
                </a:solidFill>
                <a:latin typeface="Montserrat"/>
                <a:ea typeface="Montserrat"/>
                <a:cs typeface="Montserrat"/>
                <a:sym typeface="Montserrat"/>
              </a:rPr>
            </a:br>
            <a:br>
              <a:rPr lang="en" sz="1800">
                <a:solidFill>
                  <a:schemeClr val="dk2"/>
                </a:solidFill>
                <a:latin typeface="Montserrat"/>
                <a:ea typeface="Montserrat"/>
                <a:cs typeface="Montserrat"/>
                <a:sym typeface="Montserrat"/>
              </a:rPr>
            </a:br>
            <a:r>
              <a:rPr lang="en" sz="1800">
                <a:solidFill>
                  <a:schemeClr val="dk2"/>
                </a:solidFill>
                <a:latin typeface="Montserrat"/>
                <a:ea typeface="Montserrat"/>
                <a:cs typeface="Montserrat"/>
                <a:sym typeface="Montserrat"/>
              </a:rPr>
              <a:t>CS 5604, Fall 2017</a:t>
            </a:r>
            <a:br>
              <a:rPr lang="en" sz="1800">
                <a:solidFill>
                  <a:schemeClr val="dk2"/>
                </a:solidFill>
                <a:latin typeface="Montserrat"/>
                <a:ea typeface="Montserrat"/>
                <a:cs typeface="Montserrat"/>
                <a:sym typeface="Montserrat"/>
              </a:rPr>
            </a:br>
            <a:r>
              <a:rPr lang="en" sz="1800">
                <a:solidFill>
                  <a:schemeClr val="dk2"/>
                </a:solidFill>
                <a:latin typeface="Montserrat"/>
                <a:ea typeface="Montserrat"/>
                <a:cs typeface="Montserrat"/>
                <a:sym typeface="Montserrat"/>
              </a:rPr>
              <a:t>Advised by Dr. Fox</a:t>
            </a:r>
            <a:endParaRPr sz="1800">
              <a:solidFill>
                <a:schemeClr val="dk2"/>
              </a:solidFill>
              <a:latin typeface="Montserrat"/>
              <a:ea typeface="Montserrat"/>
              <a:cs typeface="Montserrat"/>
              <a:sym typeface="Montserrat"/>
            </a:endParaRPr>
          </a:p>
          <a:p>
            <a:pPr indent="0" lvl="0" marL="0" rtl="0" algn="ctr">
              <a:spcBef>
                <a:spcPts val="0"/>
              </a:spcBef>
              <a:spcAft>
                <a:spcPts val="0"/>
              </a:spcAft>
              <a:buClr>
                <a:schemeClr val="dk1"/>
              </a:buClr>
              <a:buSzPts val="1100"/>
              <a:buFont typeface="Arial"/>
              <a:buNone/>
            </a:pPr>
            <a:r>
              <a:rPr lang="en" sz="1800">
                <a:solidFill>
                  <a:schemeClr val="dk2"/>
                </a:solidFill>
                <a:latin typeface="Montserrat"/>
                <a:ea typeface="Montserrat"/>
                <a:cs typeface="Montserrat"/>
                <a:sym typeface="Montserrat"/>
              </a:rPr>
              <a:t>Virginia Tech, Blacksburg, VA 24061</a:t>
            </a:r>
            <a:endParaRPr sz="1800">
              <a:solidFill>
                <a:schemeClr val="dk2"/>
              </a:solidFill>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In Context</a:t>
            </a:r>
            <a:endParaRPr>
              <a:latin typeface="Montserrat"/>
              <a:ea typeface="Montserrat"/>
              <a:cs typeface="Montserrat"/>
              <a:sym typeface="Montserrat"/>
            </a:endParaRPr>
          </a:p>
        </p:txBody>
      </p:sp>
      <p:sp>
        <p:nvSpPr>
          <p:cNvPr id="111" name="Shape 111"/>
          <p:cNvSpPr txBox="1"/>
          <p:nvPr>
            <p:ph idx="1" type="body"/>
          </p:nvPr>
        </p:nvSpPr>
        <p:spPr>
          <a:xfrm>
            <a:off x="311700" y="1152475"/>
            <a:ext cx="8520600" cy="37893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Char char="●"/>
            </a:pPr>
            <a:r>
              <a:rPr lang="en"/>
              <a:t>Information</a:t>
            </a:r>
            <a:endParaRPr/>
          </a:p>
          <a:p>
            <a:pPr indent="-317500" lvl="1" marL="914400" rtl="0">
              <a:spcBef>
                <a:spcPts val="0"/>
              </a:spcBef>
              <a:spcAft>
                <a:spcPts val="0"/>
              </a:spcAft>
              <a:buSzPts val="1400"/>
              <a:buChar char="○"/>
            </a:pPr>
            <a:r>
              <a:rPr lang="en"/>
              <a:t>Tweets and Webpages</a:t>
            </a:r>
            <a:endParaRPr/>
          </a:p>
          <a:p>
            <a:pPr indent="-342900" lvl="0" marL="457200" rtl="0">
              <a:spcBef>
                <a:spcPts val="0"/>
              </a:spcBef>
              <a:spcAft>
                <a:spcPts val="0"/>
              </a:spcAft>
              <a:buSzPts val="1800"/>
              <a:buChar char="●"/>
            </a:pPr>
            <a:r>
              <a:rPr lang="en"/>
              <a:t>Storage</a:t>
            </a:r>
            <a:endParaRPr/>
          </a:p>
          <a:p>
            <a:pPr indent="-317500" lvl="1" marL="914400" rtl="0">
              <a:spcBef>
                <a:spcPts val="0"/>
              </a:spcBef>
              <a:spcAft>
                <a:spcPts val="0"/>
              </a:spcAft>
              <a:buSzPts val="1400"/>
              <a:buChar char="○"/>
            </a:pPr>
            <a:r>
              <a:rPr lang="en"/>
              <a:t>Extract</a:t>
            </a:r>
            <a:endParaRPr/>
          </a:p>
          <a:p>
            <a:pPr indent="-317500" lvl="2" marL="1371600" rtl="0">
              <a:spcBef>
                <a:spcPts val="0"/>
              </a:spcBef>
              <a:spcAft>
                <a:spcPts val="0"/>
              </a:spcAft>
              <a:buSzPts val="1400"/>
              <a:buChar char="■"/>
            </a:pPr>
            <a:r>
              <a:rPr lang="en"/>
              <a:t>From Hbase (using morphline)</a:t>
            </a:r>
            <a:endParaRPr/>
          </a:p>
          <a:p>
            <a:pPr indent="-317500" lvl="1" marL="914400" rtl="0">
              <a:spcBef>
                <a:spcPts val="0"/>
              </a:spcBef>
              <a:spcAft>
                <a:spcPts val="0"/>
              </a:spcAft>
              <a:buSzPts val="1400"/>
              <a:buChar char="○"/>
            </a:pPr>
            <a:r>
              <a:rPr lang="en"/>
              <a:t>Transform</a:t>
            </a:r>
            <a:endParaRPr/>
          </a:p>
          <a:p>
            <a:pPr indent="-317500" lvl="2" marL="1371600" rtl="0">
              <a:spcBef>
                <a:spcPts val="0"/>
              </a:spcBef>
              <a:spcAft>
                <a:spcPts val="0"/>
              </a:spcAft>
              <a:buSzPts val="1400"/>
              <a:buChar char="■"/>
            </a:pPr>
            <a:r>
              <a:rPr lang="en"/>
              <a:t>Into Solr document (using morphline)</a:t>
            </a:r>
            <a:endParaRPr/>
          </a:p>
          <a:p>
            <a:pPr indent="-317500" lvl="2" marL="1371600" rtl="0">
              <a:spcBef>
                <a:spcPts val="0"/>
              </a:spcBef>
              <a:spcAft>
                <a:spcPts val="0"/>
              </a:spcAft>
              <a:buSzPts val="1400"/>
              <a:buChar char="■"/>
            </a:pPr>
            <a:r>
              <a:rPr lang="en"/>
              <a:t>Cleaning (using morphline)</a:t>
            </a:r>
            <a:endParaRPr/>
          </a:p>
          <a:p>
            <a:pPr indent="-317500" lvl="2" marL="1371600" rtl="0">
              <a:spcBef>
                <a:spcPts val="0"/>
              </a:spcBef>
              <a:spcAft>
                <a:spcPts val="0"/>
              </a:spcAft>
              <a:buSzPts val="1400"/>
              <a:buChar char="■"/>
            </a:pPr>
            <a:r>
              <a:rPr lang="en"/>
              <a:t>Deriving new field (using morphline and Hadoop)</a:t>
            </a:r>
            <a:endParaRPr/>
          </a:p>
          <a:p>
            <a:pPr indent="-317500" lvl="1" marL="914400" rtl="0">
              <a:spcBef>
                <a:spcPts val="0"/>
              </a:spcBef>
              <a:spcAft>
                <a:spcPts val="0"/>
              </a:spcAft>
              <a:buSzPts val="1400"/>
              <a:buChar char="○"/>
            </a:pPr>
            <a:r>
              <a:rPr lang="en"/>
              <a:t>Load</a:t>
            </a:r>
            <a:endParaRPr/>
          </a:p>
          <a:p>
            <a:pPr indent="-317500" lvl="2" marL="1371600" rtl="0">
              <a:spcBef>
                <a:spcPts val="0"/>
              </a:spcBef>
              <a:spcAft>
                <a:spcPts val="0"/>
              </a:spcAft>
              <a:buSzPts val="1400"/>
              <a:buChar char="■"/>
            </a:pPr>
            <a:r>
              <a:rPr lang="en"/>
              <a:t>Indexing</a:t>
            </a:r>
            <a:endParaRPr/>
          </a:p>
          <a:p>
            <a:pPr indent="-342900" lvl="0" marL="457200" rtl="0">
              <a:spcBef>
                <a:spcPts val="0"/>
              </a:spcBef>
              <a:spcAft>
                <a:spcPts val="0"/>
              </a:spcAft>
              <a:buSzPts val="1800"/>
              <a:buChar char="●"/>
            </a:pPr>
            <a:r>
              <a:rPr lang="en"/>
              <a:t>Retrieval</a:t>
            </a:r>
            <a:endParaRPr/>
          </a:p>
          <a:p>
            <a:pPr indent="-317500" lvl="1" marL="914400" rtl="0">
              <a:spcBef>
                <a:spcPts val="0"/>
              </a:spcBef>
              <a:spcAft>
                <a:spcPts val="0"/>
              </a:spcAft>
              <a:buSzPts val="1400"/>
              <a:buChar char="○"/>
            </a:pPr>
            <a:r>
              <a:rPr lang="en"/>
              <a:t>Queries  from GeoBlackight and Visualization team</a:t>
            </a:r>
            <a:endParaRPr/>
          </a:p>
          <a:p>
            <a:pPr indent="-317500" lvl="1" marL="914400">
              <a:spcBef>
                <a:spcPts val="0"/>
              </a:spcBef>
              <a:spcAft>
                <a:spcPts val="0"/>
              </a:spcAft>
              <a:buSzPts val="1400"/>
              <a:buChar char="○"/>
            </a:pPr>
            <a:r>
              <a:rPr lang="en"/>
              <a:t>Recommendation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Shape 1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The Process</a:t>
            </a:r>
            <a:endParaRPr>
              <a:latin typeface="Montserrat"/>
              <a:ea typeface="Montserrat"/>
              <a:cs typeface="Montserrat"/>
              <a:sym typeface="Montserrat"/>
            </a:endParaRPr>
          </a:p>
        </p:txBody>
      </p:sp>
      <p:sp>
        <p:nvSpPr>
          <p:cNvPr id="117" name="Shape 1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118" name="Shape 118"/>
          <p:cNvPicPr preferRelativeResize="0"/>
          <p:nvPr/>
        </p:nvPicPr>
        <p:blipFill>
          <a:blip r:embed="rId3">
            <a:alphaModFix/>
          </a:blip>
          <a:stretch>
            <a:fillRect/>
          </a:stretch>
        </p:blipFill>
        <p:spPr>
          <a:xfrm>
            <a:off x="1455299" y="1152475"/>
            <a:ext cx="6344726" cy="3592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Shape 1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Solr Schema Challenges &amp; Solutions</a:t>
            </a:r>
            <a:endParaRPr>
              <a:latin typeface="Montserrat"/>
              <a:ea typeface="Montserrat"/>
              <a:cs typeface="Montserrat"/>
              <a:sym typeface="Montserrat"/>
            </a:endParaRPr>
          </a:p>
          <a:p>
            <a:pPr indent="0" lvl="0" marL="0">
              <a:spcBef>
                <a:spcPts val="0"/>
              </a:spcBef>
              <a:spcAft>
                <a:spcPts val="0"/>
              </a:spcAft>
              <a:buNone/>
            </a:pPr>
            <a:r>
              <a:t/>
            </a:r>
            <a:endParaRPr>
              <a:latin typeface="Montserrat"/>
              <a:ea typeface="Montserrat"/>
              <a:cs typeface="Montserrat"/>
              <a:sym typeface="Montserrat"/>
            </a:endParaRPr>
          </a:p>
        </p:txBody>
      </p:sp>
      <p:sp>
        <p:nvSpPr>
          <p:cNvPr id="124" name="Shape 124"/>
          <p:cNvSpPr txBox="1"/>
          <p:nvPr>
            <p:ph idx="1" type="body"/>
          </p:nvPr>
        </p:nvSpPr>
        <p:spPr>
          <a:xfrm>
            <a:off x="311700" y="1152475"/>
            <a:ext cx="8520600" cy="3607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Challenges:</a:t>
            </a:r>
            <a:endParaRPr/>
          </a:p>
          <a:p>
            <a:pPr indent="-342900" lvl="0" marL="457200" rtl="0">
              <a:spcBef>
                <a:spcPts val="1600"/>
              </a:spcBef>
              <a:spcAft>
                <a:spcPts val="0"/>
              </a:spcAft>
              <a:buSzPts val="1800"/>
              <a:buChar char="●"/>
            </a:pPr>
            <a:r>
              <a:rPr lang="en"/>
              <a:t>All the data needs to be indexed in a single core</a:t>
            </a:r>
            <a:endParaRPr/>
          </a:p>
          <a:p>
            <a:pPr indent="-342900" lvl="0" marL="457200" rtl="0">
              <a:spcBef>
                <a:spcPts val="0"/>
              </a:spcBef>
              <a:spcAft>
                <a:spcPts val="0"/>
              </a:spcAft>
              <a:buSzPts val="1800"/>
              <a:buChar char="●"/>
            </a:pPr>
            <a:r>
              <a:rPr lang="en"/>
              <a:t>Support 2 FE clients</a:t>
            </a:r>
            <a:endParaRPr/>
          </a:p>
          <a:p>
            <a:pPr indent="-342900" lvl="0" marL="457200" rtl="0">
              <a:spcBef>
                <a:spcPts val="0"/>
              </a:spcBef>
              <a:spcAft>
                <a:spcPts val="0"/>
              </a:spcAft>
              <a:buSzPts val="1800"/>
              <a:buChar char="●"/>
            </a:pPr>
            <a:r>
              <a:rPr lang="en"/>
              <a:t>Multiple (2) input formats (webpage, tweet) and single output format</a:t>
            </a:r>
            <a:endParaRPr/>
          </a:p>
          <a:p>
            <a:pPr indent="0" lvl="0" marL="0">
              <a:spcBef>
                <a:spcPts val="1600"/>
              </a:spcBef>
              <a:spcAft>
                <a:spcPts val="0"/>
              </a:spcAft>
              <a:buNone/>
            </a:pPr>
            <a:r>
              <a:rPr lang="en"/>
              <a:t>Solution:</a:t>
            </a:r>
            <a:endParaRPr/>
          </a:p>
          <a:p>
            <a:pPr indent="-342900" lvl="0" marL="457200" rtl="0">
              <a:spcBef>
                <a:spcPts val="1600"/>
              </a:spcBef>
              <a:spcAft>
                <a:spcPts val="0"/>
              </a:spcAft>
              <a:buSzPts val="1800"/>
              <a:buChar char="●"/>
            </a:pPr>
            <a:r>
              <a:rPr lang="en"/>
              <a:t>Separate morphline file for each input format</a:t>
            </a:r>
            <a:endParaRPr/>
          </a:p>
          <a:p>
            <a:pPr indent="-342900" lvl="0" marL="457200" rtl="0">
              <a:spcBef>
                <a:spcPts val="0"/>
              </a:spcBef>
              <a:spcAft>
                <a:spcPts val="0"/>
              </a:spcAft>
              <a:buSzPts val="1800"/>
              <a:buChar char="●"/>
            </a:pPr>
            <a:r>
              <a:rPr lang="en"/>
              <a:t>Separate indexing operation for each input format</a:t>
            </a:r>
            <a:endParaRPr/>
          </a:p>
          <a:p>
            <a:pPr indent="-342900" lvl="0" marL="457200" rtl="0">
              <a:spcBef>
                <a:spcPts val="0"/>
              </a:spcBef>
              <a:spcAft>
                <a:spcPts val="0"/>
              </a:spcAft>
              <a:buSzPts val="1800"/>
              <a:buChar char="●"/>
            </a:pPr>
            <a:r>
              <a:rPr lang="en"/>
              <a:t>Input format identified by ‘dc_format_s’ field</a:t>
            </a:r>
            <a:endParaRPr/>
          </a:p>
          <a:p>
            <a:pPr indent="0" lvl="0" marL="0">
              <a:spcBef>
                <a:spcPts val="1600"/>
              </a:spcBef>
              <a:spcAft>
                <a:spcPts val="16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Shape 1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Better performance using DocValues</a:t>
            </a:r>
            <a:endParaRPr>
              <a:latin typeface="Montserrat"/>
              <a:ea typeface="Montserrat"/>
              <a:cs typeface="Montserrat"/>
              <a:sym typeface="Montserrat"/>
            </a:endParaRPr>
          </a:p>
        </p:txBody>
      </p:sp>
      <p:sp>
        <p:nvSpPr>
          <p:cNvPr id="130" name="Shape 130"/>
          <p:cNvSpPr txBox="1"/>
          <p:nvPr>
            <p:ph idx="1" type="body"/>
          </p:nvPr>
        </p:nvSpPr>
        <p:spPr>
          <a:xfrm>
            <a:off x="151350" y="1152475"/>
            <a:ext cx="8992800" cy="39342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a:t>DocValues</a:t>
            </a:r>
            <a:r>
              <a:rPr lang="en"/>
              <a:t> are a way of recording field values internally that is more efficient for some purposes, such as sorting and faceting, than traditional indexing</a:t>
            </a:r>
            <a:endParaRPr/>
          </a:p>
          <a:p>
            <a:pPr indent="0" lvl="0" marL="0">
              <a:spcBef>
                <a:spcPts val="1600"/>
              </a:spcBef>
              <a:spcAft>
                <a:spcPts val="0"/>
              </a:spcAft>
              <a:buNone/>
            </a:pPr>
            <a:r>
              <a:rPr b="1" lang="en"/>
              <a:t>Traditional</a:t>
            </a:r>
            <a:r>
              <a:rPr b="1" lang="en"/>
              <a:t> Solr Indexing</a:t>
            </a:r>
            <a:endParaRPr b="1"/>
          </a:p>
          <a:p>
            <a:pPr indent="0" lvl="0" marL="0">
              <a:spcBef>
                <a:spcPts val="1600"/>
              </a:spcBef>
              <a:spcAft>
                <a:spcPts val="0"/>
              </a:spcAft>
              <a:buNone/>
            </a:pPr>
            <a:r>
              <a:rPr lang="en"/>
              <a:t>	Document Terms                                        Documents</a:t>
            </a:r>
            <a:endParaRPr/>
          </a:p>
          <a:p>
            <a:pPr indent="0" lvl="0" marL="0">
              <a:spcBef>
                <a:spcPts val="1600"/>
              </a:spcBef>
              <a:spcAft>
                <a:spcPts val="0"/>
              </a:spcAft>
              <a:buNone/>
            </a:pPr>
            <a:r>
              <a:rPr b="1" lang="en"/>
              <a:t>Indexing with</a:t>
            </a:r>
            <a:r>
              <a:rPr b="1" lang="en"/>
              <a:t> DocValues</a:t>
            </a:r>
            <a:r>
              <a:rPr lang="en"/>
              <a:t> </a:t>
            </a:r>
            <a:endParaRPr/>
          </a:p>
          <a:p>
            <a:pPr indent="0" lvl="0" marL="0">
              <a:spcBef>
                <a:spcPts val="1600"/>
              </a:spcBef>
              <a:spcAft>
                <a:spcPts val="0"/>
              </a:spcAft>
              <a:buNone/>
            </a:pPr>
            <a:r>
              <a:rPr lang="en"/>
              <a:t>	</a:t>
            </a:r>
            <a:r>
              <a:rPr lang="en"/>
              <a:t>Documents                                                 Terms</a:t>
            </a:r>
            <a:endParaRPr/>
          </a:p>
          <a:p>
            <a:pPr indent="0" lvl="0" marL="0" rtl="0">
              <a:lnSpc>
                <a:spcPct val="100000"/>
              </a:lnSpc>
              <a:spcBef>
                <a:spcPts val="1600"/>
              </a:spcBef>
              <a:spcAft>
                <a:spcPts val="0"/>
              </a:spcAft>
              <a:buNone/>
            </a:pPr>
            <a:r>
              <a:rPr b="1" lang="en"/>
              <a:t>Examples</a:t>
            </a:r>
            <a:endParaRPr b="1"/>
          </a:p>
          <a:p>
            <a:pPr indent="0" lvl="0" marL="0" rtl="0">
              <a:lnSpc>
                <a:spcPct val="100000"/>
              </a:lnSpc>
              <a:spcBef>
                <a:spcPts val="1000"/>
              </a:spcBef>
              <a:spcAft>
                <a:spcPts val="0"/>
              </a:spcAft>
              <a:buNone/>
            </a:pPr>
            <a:r>
              <a:rPr lang="en" sz="1200"/>
              <a:t>&lt;field name="cluster" type="string" indexed="true"  multiValued="false" docValues="true"/&gt;</a:t>
            </a:r>
            <a:endParaRPr sz="1200"/>
          </a:p>
          <a:p>
            <a:pPr indent="0" lvl="0" marL="0">
              <a:lnSpc>
                <a:spcPct val="100000"/>
              </a:lnSpc>
              <a:spcBef>
                <a:spcPts val="1000"/>
              </a:spcBef>
              <a:spcAft>
                <a:spcPts val="0"/>
              </a:spcAft>
              <a:buNone/>
            </a:pPr>
            <a:r>
              <a:rPr lang="en" sz="1200"/>
              <a:t>&lt;field name="category" type="string" indexed="true" stored="true" multiValued="true" docValues="true"/&gt;</a:t>
            </a:r>
            <a:endParaRPr sz="1200"/>
          </a:p>
          <a:p>
            <a:pPr indent="0" lvl="0" marL="0">
              <a:spcBef>
                <a:spcPts val="1000"/>
              </a:spcBef>
              <a:spcAft>
                <a:spcPts val="1600"/>
              </a:spcAft>
              <a:buNone/>
            </a:pPr>
            <a:r>
              <a:t/>
            </a:r>
            <a:endParaRPr/>
          </a:p>
        </p:txBody>
      </p:sp>
      <p:sp>
        <p:nvSpPr>
          <p:cNvPr id="131" name="Shape 131"/>
          <p:cNvSpPr/>
          <p:nvPr/>
        </p:nvSpPr>
        <p:spPr>
          <a:xfrm>
            <a:off x="2906375" y="2544050"/>
            <a:ext cx="1667100" cy="3621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2" name="Shape 132"/>
          <p:cNvSpPr/>
          <p:nvPr/>
        </p:nvSpPr>
        <p:spPr>
          <a:xfrm>
            <a:off x="2906375" y="3582950"/>
            <a:ext cx="1667100" cy="3621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Shape 1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Index time document boosting</a:t>
            </a:r>
            <a:endParaRPr>
              <a:latin typeface="Montserrat"/>
              <a:ea typeface="Montserrat"/>
              <a:cs typeface="Montserrat"/>
              <a:sym typeface="Montserrat"/>
            </a:endParaRPr>
          </a:p>
        </p:txBody>
      </p:sp>
      <p:sp>
        <p:nvSpPr>
          <p:cNvPr id="138" name="Shape 13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AutoNum type="arabicPeriod"/>
            </a:pPr>
            <a:r>
              <a:rPr lang="en"/>
              <a:t>Using copyField</a:t>
            </a:r>
            <a:br>
              <a:rPr lang="en"/>
            </a:br>
            <a:r>
              <a:rPr lang="en" sz="1400"/>
              <a:t>Solr provides a functionality to copy values from one field to another during indexing. We can use this feature to copy the field which needs to be boosted in our default search field i.e. ‘text’.</a:t>
            </a:r>
            <a:br>
              <a:rPr lang="en" sz="1400"/>
            </a:br>
            <a:br>
              <a:rPr lang="en"/>
            </a:br>
            <a:r>
              <a:rPr lang="en" sz="1200"/>
              <a:t>&lt;field name="keywords_boost" type="text_general" indexed="true"  multiValued="true"/&gt;</a:t>
            </a:r>
            <a:br>
              <a:rPr lang="en" sz="1200"/>
            </a:br>
            <a:r>
              <a:rPr lang="en" sz="1200"/>
              <a:t>&lt;copyField source="*_boost" dest="text"/&gt;</a:t>
            </a:r>
            <a:br>
              <a:rPr lang="en"/>
            </a:br>
            <a:br>
              <a:rPr lang="en"/>
            </a:br>
            <a:r>
              <a:rPr lang="en" sz="1400"/>
              <a:t>This form of boosting works because after copying, the value of the boosted field is present twice as many times as other values.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Shape 14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Index time document boosting</a:t>
            </a:r>
            <a:endParaRPr>
              <a:latin typeface="Montserrat"/>
              <a:ea typeface="Montserrat"/>
              <a:cs typeface="Montserrat"/>
              <a:sym typeface="Montserrat"/>
            </a:endParaRPr>
          </a:p>
        </p:txBody>
      </p:sp>
      <p:sp>
        <p:nvSpPr>
          <p:cNvPr id="144" name="Shape 144"/>
          <p:cNvSpPr txBox="1"/>
          <p:nvPr>
            <p:ph idx="1" type="body"/>
          </p:nvPr>
        </p:nvSpPr>
        <p:spPr>
          <a:xfrm>
            <a:off x="311700" y="1152475"/>
            <a:ext cx="8520600" cy="39909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AutoNum type="arabicPeriod" startAt="2"/>
            </a:pPr>
            <a:r>
              <a:rPr lang="en"/>
              <a:t>Using payloads (available from Solr 6.x)</a:t>
            </a:r>
            <a:br>
              <a:rPr lang="en"/>
            </a:br>
            <a:r>
              <a:rPr lang="en"/>
              <a:t>Our use cases:</a:t>
            </a:r>
            <a:endParaRPr/>
          </a:p>
          <a:p>
            <a:pPr indent="-317500" lvl="1" marL="914400" rtl="0">
              <a:spcBef>
                <a:spcPts val="0"/>
              </a:spcBef>
              <a:spcAft>
                <a:spcPts val="0"/>
              </a:spcAft>
              <a:buSzPts val="1400"/>
              <a:buAutoNum type="alphaLcPeriod"/>
            </a:pPr>
            <a:r>
              <a:rPr lang="en"/>
              <a:t>Boosting NER terms</a:t>
            </a:r>
            <a:endParaRPr/>
          </a:p>
          <a:p>
            <a:pPr indent="-317500" lvl="1" marL="914400" rtl="0">
              <a:spcBef>
                <a:spcPts val="0"/>
              </a:spcBef>
              <a:spcAft>
                <a:spcPts val="0"/>
              </a:spcAft>
              <a:buSzPts val="1400"/>
              <a:buAutoNum type="alphaLcPeriod"/>
            </a:pPr>
            <a:r>
              <a:rPr lang="en"/>
              <a:t>Multivalue boosting of topics, clusters </a:t>
            </a:r>
            <a:br>
              <a:rPr lang="en"/>
            </a:br>
            <a:r>
              <a:rPr lang="en"/>
              <a:t>and keyword terms</a:t>
            </a:r>
            <a:endParaRPr/>
          </a:p>
          <a:p>
            <a:pPr indent="0" lvl="0" marL="457200" rtl="0">
              <a:spcBef>
                <a:spcPts val="1600"/>
              </a:spcBef>
              <a:spcAft>
                <a:spcPts val="0"/>
              </a:spcAft>
              <a:buNone/>
            </a:pPr>
            <a:r>
              <a:rPr b="1" lang="en" sz="1400"/>
              <a:t>Example</a:t>
            </a:r>
            <a:r>
              <a:rPr lang="en" sz="1400"/>
              <a:t>: Below we have 2 documents where content of the field ‘vals_dpf’ is boosted variably based on the words. In document id ‘1’, word ‘one’ has a boosting of 1.0, word ‘two’ has a boosting of 2.0, and so on.</a:t>
            </a:r>
            <a:endParaRPr/>
          </a:p>
          <a:p>
            <a:pPr indent="0" lvl="0" marL="457200" rtl="0">
              <a:spcBef>
                <a:spcPts val="1600"/>
              </a:spcBef>
              <a:spcAft>
                <a:spcPts val="1600"/>
              </a:spcAft>
              <a:buNone/>
            </a:pPr>
            <a:r>
              <a:t/>
            </a:r>
            <a:endParaRPr/>
          </a:p>
        </p:txBody>
      </p:sp>
      <p:pic>
        <p:nvPicPr>
          <p:cNvPr id="145" name="Shape 145"/>
          <p:cNvPicPr preferRelativeResize="0"/>
          <p:nvPr/>
        </p:nvPicPr>
        <p:blipFill>
          <a:blip r:embed="rId3">
            <a:alphaModFix/>
          </a:blip>
          <a:stretch>
            <a:fillRect/>
          </a:stretch>
        </p:blipFill>
        <p:spPr>
          <a:xfrm>
            <a:off x="765525" y="3673625"/>
            <a:ext cx="3742626" cy="14698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Shape 15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Key Stats &amp; Figures</a:t>
            </a:r>
            <a:endParaRPr>
              <a:latin typeface="Montserrat"/>
              <a:ea typeface="Montserrat"/>
              <a:cs typeface="Montserrat"/>
              <a:sym typeface="Montserrat"/>
            </a:endParaRPr>
          </a:p>
        </p:txBody>
      </p:sp>
      <p:graphicFrame>
        <p:nvGraphicFramePr>
          <p:cNvPr id="151" name="Shape 151"/>
          <p:cNvGraphicFramePr/>
          <p:nvPr/>
        </p:nvGraphicFramePr>
        <p:xfrm>
          <a:off x="552300" y="1152450"/>
          <a:ext cx="3000000" cy="3000000"/>
        </p:xfrm>
        <a:graphic>
          <a:graphicData uri="http://schemas.openxmlformats.org/drawingml/2006/table">
            <a:tbl>
              <a:tblPr>
                <a:noFill/>
                <a:tableStyleId>{C6BC504B-9BEE-47C8-94F3-DD9A9E2EDE04}</a:tableStyleId>
              </a:tblPr>
              <a:tblGrid>
                <a:gridCol w="1971300"/>
                <a:gridCol w="2311275"/>
                <a:gridCol w="1927425"/>
                <a:gridCol w="2070000"/>
              </a:tblGrid>
              <a:tr h="700450">
                <a:tc>
                  <a:txBody>
                    <a:bodyPr>
                      <a:noAutofit/>
                    </a:bodyPr>
                    <a:lstStyle/>
                    <a:p>
                      <a:pPr indent="0" lvl="0" marL="0" algn="ctr">
                        <a:spcBef>
                          <a:spcPts val="0"/>
                        </a:spcBef>
                        <a:spcAft>
                          <a:spcPts val="0"/>
                        </a:spcAft>
                        <a:buNone/>
                      </a:pPr>
                      <a:r>
                        <a:rPr lang="en" sz="1800">
                          <a:latin typeface="Montserrat"/>
                          <a:ea typeface="Montserrat"/>
                          <a:cs typeface="Montserrat"/>
                          <a:sym typeface="Montserrat"/>
                        </a:rPr>
                        <a:t>Collection Type</a:t>
                      </a:r>
                      <a:endParaRPr sz="1800">
                        <a:latin typeface="Montserrat"/>
                        <a:ea typeface="Montserrat"/>
                        <a:cs typeface="Montserrat"/>
                        <a:sym typeface="Montserrat"/>
                      </a:endParaRPr>
                    </a:p>
                  </a:txBody>
                  <a:tcPr marT="91425" marB="91425" marR="91425" marL="91425"/>
                </a:tc>
                <a:tc>
                  <a:txBody>
                    <a:bodyPr>
                      <a:noAutofit/>
                    </a:bodyPr>
                    <a:lstStyle/>
                    <a:p>
                      <a:pPr indent="0" lvl="0" marL="0">
                        <a:spcBef>
                          <a:spcPts val="0"/>
                        </a:spcBef>
                        <a:spcAft>
                          <a:spcPts val="0"/>
                        </a:spcAft>
                        <a:buNone/>
                      </a:pPr>
                      <a:r>
                        <a:rPr lang="en" sz="1800">
                          <a:latin typeface="Montserrat"/>
                          <a:ea typeface="Montserrat"/>
                          <a:cs typeface="Montserrat"/>
                          <a:sym typeface="Montserrat"/>
                        </a:rPr>
                        <a:t>Document Count</a:t>
                      </a:r>
                      <a:endParaRPr sz="1800">
                        <a:latin typeface="Montserrat"/>
                        <a:ea typeface="Montserrat"/>
                        <a:cs typeface="Montserrat"/>
                        <a:sym typeface="Montserrat"/>
                      </a:endParaRPr>
                    </a:p>
                  </a:txBody>
                  <a:tcPr marT="91425" marB="91425" marR="91425" marL="91425"/>
                </a:tc>
                <a:tc>
                  <a:txBody>
                    <a:bodyPr>
                      <a:noAutofit/>
                    </a:bodyPr>
                    <a:lstStyle/>
                    <a:p>
                      <a:pPr indent="0" lvl="0" marL="0" algn="ctr">
                        <a:spcBef>
                          <a:spcPts val="0"/>
                        </a:spcBef>
                        <a:spcAft>
                          <a:spcPts val="0"/>
                        </a:spcAft>
                        <a:buNone/>
                      </a:pPr>
                      <a:r>
                        <a:rPr lang="en" sz="1800">
                          <a:latin typeface="Montserrat"/>
                          <a:ea typeface="Montserrat"/>
                          <a:cs typeface="Montserrat"/>
                          <a:sym typeface="Montserrat"/>
                        </a:rPr>
                        <a:t>Time</a:t>
                      </a:r>
                      <a:endParaRPr sz="1800">
                        <a:latin typeface="Montserrat"/>
                        <a:ea typeface="Montserrat"/>
                        <a:cs typeface="Montserrat"/>
                        <a:sym typeface="Montserrat"/>
                      </a:endParaRPr>
                    </a:p>
                  </a:txBody>
                  <a:tcPr marT="91425" marB="91425" marR="91425" marL="91425"/>
                </a:tc>
                <a:tc>
                  <a:txBody>
                    <a:bodyPr>
                      <a:noAutofit/>
                    </a:bodyPr>
                    <a:lstStyle/>
                    <a:p>
                      <a:pPr indent="0" lvl="0" marL="0" rtl="0" algn="ctr">
                        <a:spcBef>
                          <a:spcPts val="0"/>
                        </a:spcBef>
                        <a:spcAft>
                          <a:spcPts val="0"/>
                        </a:spcAft>
                        <a:buNone/>
                      </a:pPr>
                      <a:r>
                        <a:rPr lang="en" sz="1800">
                          <a:latin typeface="Montserrat"/>
                          <a:ea typeface="Montserrat"/>
                          <a:cs typeface="Montserrat"/>
                          <a:sym typeface="Montserrat"/>
                        </a:rPr>
                        <a:t>Memory</a:t>
                      </a:r>
                      <a:endParaRPr sz="1800">
                        <a:latin typeface="Montserrat"/>
                        <a:ea typeface="Montserrat"/>
                        <a:cs typeface="Montserrat"/>
                        <a:sym typeface="Montserrat"/>
                      </a:endParaRPr>
                    </a:p>
                    <a:p>
                      <a:pPr indent="0" lvl="0" marL="0" algn="ctr">
                        <a:spcBef>
                          <a:spcPts val="0"/>
                        </a:spcBef>
                        <a:spcAft>
                          <a:spcPts val="0"/>
                        </a:spcAft>
                        <a:buNone/>
                      </a:pPr>
                      <a:r>
                        <a:rPr lang="en" sz="1100">
                          <a:latin typeface="Montserrat"/>
                          <a:ea typeface="Montserrat"/>
                          <a:cs typeface="Montserrat"/>
                          <a:sym typeface="Montserrat"/>
                        </a:rPr>
                        <a:t>(Heap Usage)</a:t>
                      </a:r>
                      <a:endParaRPr sz="1100">
                        <a:latin typeface="Montserrat"/>
                        <a:ea typeface="Montserrat"/>
                        <a:cs typeface="Montserrat"/>
                        <a:sym typeface="Montserrat"/>
                      </a:endParaRPr>
                    </a:p>
                  </a:txBody>
                  <a:tcPr marT="91425" marB="91425" marR="91425" marL="91425"/>
                </a:tc>
              </a:tr>
              <a:tr h="1204925">
                <a:tc>
                  <a:txBody>
                    <a:bodyPr>
                      <a:noAutofit/>
                    </a:bodyPr>
                    <a:lstStyle/>
                    <a:p>
                      <a:pPr indent="0" lvl="0" marL="0">
                        <a:spcBef>
                          <a:spcPts val="0"/>
                        </a:spcBef>
                        <a:spcAft>
                          <a:spcPts val="0"/>
                        </a:spcAft>
                        <a:buNone/>
                      </a:pPr>
                      <a:r>
                        <a:rPr lang="en">
                          <a:latin typeface="Montserrat"/>
                          <a:ea typeface="Montserrat"/>
                          <a:cs typeface="Montserrat"/>
                          <a:sym typeface="Montserrat"/>
                        </a:rPr>
                        <a:t>Webpage</a:t>
                      </a:r>
                      <a:endParaRPr>
                        <a:latin typeface="Montserrat"/>
                        <a:ea typeface="Montserrat"/>
                        <a:cs typeface="Montserrat"/>
                        <a:sym typeface="Montserrat"/>
                      </a:endParaRPr>
                    </a:p>
                  </a:txBody>
                  <a:tcPr marT="91425" marB="91425" marR="91425" marL="91425"/>
                </a:tc>
                <a:tc>
                  <a:txBody>
                    <a:bodyPr>
                      <a:noAutofit/>
                    </a:bodyPr>
                    <a:lstStyle/>
                    <a:p>
                      <a:pPr indent="0" lvl="0" marL="0">
                        <a:spcBef>
                          <a:spcPts val="0"/>
                        </a:spcBef>
                        <a:spcAft>
                          <a:spcPts val="0"/>
                        </a:spcAft>
                        <a:buNone/>
                      </a:pPr>
                      <a:r>
                        <a:rPr lang="en">
                          <a:latin typeface="Montserrat"/>
                          <a:ea typeface="Montserrat"/>
                          <a:cs typeface="Montserrat"/>
                          <a:sym typeface="Montserrat"/>
                        </a:rPr>
                        <a:t>12,564</a:t>
                      </a:r>
                      <a:endParaRPr>
                        <a:latin typeface="Montserrat"/>
                        <a:ea typeface="Montserrat"/>
                        <a:cs typeface="Montserrat"/>
                        <a:sym typeface="Montserrat"/>
                      </a:endParaRPr>
                    </a:p>
                  </a:txBody>
                  <a:tcPr marT="91425" marB="91425" marR="91425" marL="91425"/>
                </a:tc>
                <a:tc>
                  <a:txBody>
                    <a:bodyPr>
                      <a:noAutofit/>
                    </a:bodyPr>
                    <a:lstStyle/>
                    <a:p>
                      <a:pPr indent="0" lvl="0" marL="0">
                        <a:spcBef>
                          <a:spcPts val="0"/>
                        </a:spcBef>
                        <a:spcAft>
                          <a:spcPts val="0"/>
                        </a:spcAft>
                        <a:buNone/>
                      </a:pPr>
                      <a:r>
                        <a:rPr lang="en">
                          <a:latin typeface="Montserrat"/>
                          <a:ea typeface="Montserrat"/>
                          <a:cs typeface="Montserrat"/>
                          <a:sym typeface="Montserrat"/>
                        </a:rPr>
                        <a:t>Map: 88 sec</a:t>
                      </a:r>
                      <a:endParaRPr>
                        <a:latin typeface="Montserrat"/>
                        <a:ea typeface="Montserrat"/>
                        <a:cs typeface="Montserrat"/>
                        <a:sym typeface="Montserrat"/>
                      </a:endParaRPr>
                    </a:p>
                    <a:p>
                      <a:pPr indent="0" lvl="0" marL="0">
                        <a:spcBef>
                          <a:spcPts val="0"/>
                        </a:spcBef>
                        <a:spcAft>
                          <a:spcPts val="0"/>
                        </a:spcAft>
                        <a:buNone/>
                      </a:pPr>
                      <a:r>
                        <a:t/>
                      </a:r>
                      <a:endParaRPr>
                        <a:latin typeface="Montserrat"/>
                        <a:ea typeface="Montserrat"/>
                        <a:cs typeface="Montserrat"/>
                        <a:sym typeface="Montserrat"/>
                      </a:endParaRPr>
                    </a:p>
                    <a:p>
                      <a:pPr indent="0" lvl="0" marL="0">
                        <a:spcBef>
                          <a:spcPts val="0"/>
                        </a:spcBef>
                        <a:spcAft>
                          <a:spcPts val="0"/>
                        </a:spcAft>
                        <a:buNone/>
                      </a:pPr>
                      <a:r>
                        <a:rPr lang="en">
                          <a:latin typeface="Montserrat"/>
                          <a:ea typeface="Montserrat"/>
                          <a:cs typeface="Montserrat"/>
                          <a:sym typeface="Montserrat"/>
                        </a:rPr>
                        <a:t>Reduce: 531 sec</a:t>
                      </a:r>
                      <a:endParaRPr>
                        <a:latin typeface="Montserrat"/>
                        <a:ea typeface="Montserrat"/>
                        <a:cs typeface="Montserrat"/>
                        <a:sym typeface="Montserrat"/>
                      </a:endParaRPr>
                    </a:p>
                  </a:txBody>
                  <a:tcPr marT="91425" marB="91425" marR="91425" marL="91425"/>
                </a:tc>
                <a:tc>
                  <a:txBody>
                    <a:bodyPr>
                      <a:noAutofit/>
                    </a:bodyPr>
                    <a:lstStyle/>
                    <a:p>
                      <a:pPr indent="0" lvl="0" marL="0">
                        <a:spcBef>
                          <a:spcPts val="0"/>
                        </a:spcBef>
                        <a:spcAft>
                          <a:spcPts val="0"/>
                        </a:spcAft>
                        <a:buNone/>
                      </a:pPr>
                      <a:r>
                        <a:rPr lang="en">
                          <a:latin typeface="Montserrat"/>
                          <a:ea typeface="Montserrat"/>
                          <a:cs typeface="Montserrat"/>
                          <a:sym typeface="Montserrat"/>
                        </a:rPr>
                        <a:t>789 MB</a:t>
                      </a:r>
                      <a:endParaRPr>
                        <a:latin typeface="Montserrat"/>
                        <a:ea typeface="Montserrat"/>
                        <a:cs typeface="Montserrat"/>
                        <a:sym typeface="Montserrat"/>
                      </a:endParaRPr>
                    </a:p>
                  </a:txBody>
                  <a:tcPr marT="91425" marB="91425" marR="91425" marL="91425"/>
                </a:tc>
              </a:tr>
              <a:tr h="1204925">
                <a:tc>
                  <a:txBody>
                    <a:bodyPr>
                      <a:noAutofit/>
                    </a:bodyPr>
                    <a:lstStyle/>
                    <a:p>
                      <a:pPr indent="0" lvl="0" marL="0">
                        <a:spcBef>
                          <a:spcPts val="0"/>
                        </a:spcBef>
                        <a:spcAft>
                          <a:spcPts val="0"/>
                        </a:spcAft>
                        <a:buNone/>
                      </a:pPr>
                      <a:r>
                        <a:rPr lang="en">
                          <a:latin typeface="Montserrat"/>
                          <a:ea typeface="Montserrat"/>
                          <a:cs typeface="Montserrat"/>
                          <a:sym typeface="Montserrat"/>
                        </a:rPr>
                        <a:t>Tweets</a:t>
                      </a:r>
                      <a:endParaRPr>
                        <a:latin typeface="Montserrat"/>
                        <a:ea typeface="Montserrat"/>
                        <a:cs typeface="Montserrat"/>
                        <a:sym typeface="Montserrat"/>
                      </a:endParaRPr>
                    </a:p>
                  </a:txBody>
                  <a:tcPr marT="91425" marB="91425" marR="91425" marL="91425"/>
                </a:tc>
                <a:tc>
                  <a:txBody>
                    <a:bodyPr>
                      <a:noAutofit/>
                    </a:bodyPr>
                    <a:lstStyle/>
                    <a:p>
                      <a:pPr indent="0" lvl="0" marL="0">
                        <a:spcBef>
                          <a:spcPts val="0"/>
                        </a:spcBef>
                        <a:spcAft>
                          <a:spcPts val="0"/>
                        </a:spcAft>
                        <a:buNone/>
                      </a:pPr>
                      <a:r>
                        <a:rPr lang="en">
                          <a:latin typeface="Montserrat"/>
                          <a:ea typeface="Montserrat"/>
                          <a:cs typeface="Montserrat"/>
                          <a:sym typeface="Montserrat"/>
                        </a:rPr>
                        <a:t>5,969,120</a:t>
                      </a:r>
                      <a:endParaRPr>
                        <a:latin typeface="Montserrat"/>
                        <a:ea typeface="Montserrat"/>
                        <a:cs typeface="Montserrat"/>
                        <a:sym typeface="Montserrat"/>
                      </a:endParaRPr>
                    </a:p>
                  </a:txBody>
                  <a:tcPr marT="91425" marB="91425" marR="91425" marL="91425"/>
                </a:tc>
                <a:tc>
                  <a:txBody>
                    <a:bodyPr>
                      <a:noAutofit/>
                    </a:bodyPr>
                    <a:lstStyle/>
                    <a:p>
                      <a:pPr indent="0" lvl="0" marL="0">
                        <a:spcBef>
                          <a:spcPts val="0"/>
                        </a:spcBef>
                        <a:spcAft>
                          <a:spcPts val="0"/>
                        </a:spcAft>
                        <a:buNone/>
                      </a:pPr>
                      <a:r>
                        <a:rPr lang="en">
                          <a:latin typeface="Montserrat"/>
                          <a:ea typeface="Montserrat"/>
                          <a:cs typeface="Montserrat"/>
                          <a:sym typeface="Montserrat"/>
                        </a:rPr>
                        <a:t>Map: 780  sec</a:t>
                      </a:r>
                      <a:endParaRPr>
                        <a:latin typeface="Montserrat"/>
                        <a:ea typeface="Montserrat"/>
                        <a:cs typeface="Montserrat"/>
                        <a:sym typeface="Montserrat"/>
                      </a:endParaRPr>
                    </a:p>
                    <a:p>
                      <a:pPr indent="0" lvl="0" marL="0">
                        <a:spcBef>
                          <a:spcPts val="0"/>
                        </a:spcBef>
                        <a:spcAft>
                          <a:spcPts val="0"/>
                        </a:spcAft>
                        <a:buNone/>
                      </a:pPr>
                      <a:r>
                        <a:t/>
                      </a:r>
                      <a:endParaRPr>
                        <a:latin typeface="Montserrat"/>
                        <a:ea typeface="Montserrat"/>
                        <a:cs typeface="Montserrat"/>
                        <a:sym typeface="Montserrat"/>
                      </a:endParaRPr>
                    </a:p>
                    <a:p>
                      <a:pPr indent="0" lvl="0" marL="0">
                        <a:spcBef>
                          <a:spcPts val="0"/>
                        </a:spcBef>
                        <a:spcAft>
                          <a:spcPts val="0"/>
                        </a:spcAft>
                        <a:buNone/>
                      </a:pPr>
                      <a:r>
                        <a:rPr lang="en">
                          <a:latin typeface="Montserrat"/>
                          <a:ea typeface="Montserrat"/>
                          <a:cs typeface="Montserrat"/>
                          <a:sym typeface="Montserrat"/>
                        </a:rPr>
                        <a:t>Reduce:  5300 sec</a:t>
                      </a:r>
                      <a:endParaRPr>
                        <a:latin typeface="Montserrat"/>
                        <a:ea typeface="Montserrat"/>
                        <a:cs typeface="Montserrat"/>
                        <a:sym typeface="Montserrat"/>
                      </a:endParaRPr>
                    </a:p>
                  </a:txBody>
                  <a:tcPr marT="91425" marB="91425" marR="91425" marL="91425"/>
                </a:tc>
                <a:tc>
                  <a:txBody>
                    <a:bodyPr>
                      <a:noAutofit/>
                    </a:bodyPr>
                    <a:lstStyle/>
                    <a:p>
                      <a:pPr indent="0" lvl="0" marL="0">
                        <a:spcBef>
                          <a:spcPts val="0"/>
                        </a:spcBef>
                        <a:spcAft>
                          <a:spcPts val="0"/>
                        </a:spcAft>
                        <a:buNone/>
                      </a:pPr>
                      <a:r>
                        <a:rPr lang="en">
                          <a:latin typeface="Montserrat"/>
                          <a:ea typeface="Montserrat"/>
                          <a:cs typeface="Montserrat"/>
                          <a:sym typeface="Montserrat"/>
                        </a:rPr>
                        <a:t>3 GB</a:t>
                      </a:r>
                      <a:endParaRPr>
                        <a:latin typeface="Montserrat"/>
                        <a:ea typeface="Montserrat"/>
                        <a:cs typeface="Montserrat"/>
                        <a:sym typeface="Montserrat"/>
                      </a:endParaRPr>
                    </a:p>
                  </a:txBody>
                  <a:tcPr marT="91425" marB="91425" marR="91425" marL="914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txBox="1"/>
          <p:nvPr>
            <p:ph type="ctrTitle"/>
          </p:nvPr>
        </p:nvSpPr>
        <p:spPr>
          <a:xfrm>
            <a:off x="311700" y="595975"/>
            <a:ext cx="8520600" cy="1957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Quality Control</a:t>
            </a:r>
            <a:endParaRPr>
              <a:latin typeface="Montserrat"/>
              <a:ea typeface="Montserrat"/>
              <a:cs typeface="Montserrat"/>
              <a:sym typeface="Montserra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Shape 16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lang="en" sz="2400">
                <a:latin typeface="Montserrat"/>
                <a:ea typeface="Montserrat"/>
                <a:cs typeface="Montserrat"/>
                <a:sym typeface="Montserrat"/>
              </a:rPr>
              <a:t>Index Quality Control </a:t>
            </a:r>
            <a:endParaRPr>
              <a:latin typeface="Montserrat"/>
              <a:ea typeface="Montserrat"/>
              <a:cs typeface="Montserrat"/>
              <a:sym typeface="Montserrat"/>
            </a:endParaRPr>
          </a:p>
        </p:txBody>
      </p:sp>
      <p:sp>
        <p:nvSpPr>
          <p:cNvPr id="162" name="Shape 162"/>
          <p:cNvSpPr txBox="1"/>
          <p:nvPr>
            <p:ph idx="1" type="body"/>
          </p:nvPr>
        </p:nvSpPr>
        <p:spPr>
          <a:xfrm>
            <a:off x="311700" y="985625"/>
            <a:ext cx="8520600" cy="41289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Validation and conversion of indexed data through morphline process in lily indexer.</a:t>
            </a:r>
            <a:endParaRPr/>
          </a:p>
          <a:p>
            <a:pPr indent="-342900" lvl="0" marL="457200" rtl="0">
              <a:spcBef>
                <a:spcPts val="1600"/>
              </a:spcBef>
              <a:spcAft>
                <a:spcPts val="0"/>
              </a:spcAft>
              <a:buSzPts val="1800"/>
              <a:buChar char="●"/>
            </a:pPr>
            <a:r>
              <a:rPr lang="en"/>
              <a:t>Fix records that are not formatted well in HBase</a:t>
            </a:r>
            <a:endParaRPr/>
          </a:p>
          <a:p>
            <a:pPr indent="-342900" lvl="0" marL="457200" rtl="0">
              <a:spcBef>
                <a:spcPts val="0"/>
              </a:spcBef>
              <a:spcAft>
                <a:spcPts val="0"/>
              </a:spcAft>
              <a:buSzPts val="1800"/>
              <a:buChar char="●"/>
            </a:pPr>
            <a:r>
              <a:rPr lang="en"/>
              <a:t>Timestamp conversion: According to Solr datetime format</a:t>
            </a:r>
            <a:endParaRPr/>
          </a:p>
          <a:p>
            <a:pPr indent="-342900" lvl="0" marL="457200" rtl="0">
              <a:spcBef>
                <a:spcPts val="0"/>
              </a:spcBef>
              <a:spcAft>
                <a:spcPts val="0"/>
              </a:spcAft>
              <a:buSzPts val="1800"/>
              <a:buChar char="●"/>
            </a:pPr>
            <a:r>
              <a:rPr lang="en"/>
              <a:t>Geo-data conversion: from string to double</a:t>
            </a:r>
            <a:endParaRPr/>
          </a:p>
          <a:p>
            <a:pPr indent="-342900" lvl="0" marL="457200" rtl="0">
              <a:spcBef>
                <a:spcPts val="0"/>
              </a:spcBef>
              <a:spcAft>
                <a:spcPts val="0"/>
              </a:spcAft>
              <a:buSzPts val="1800"/>
              <a:buChar char="●"/>
            </a:pPr>
            <a:r>
              <a:rPr lang="en"/>
              <a:t>URL status code check: depends on given status code, decide whether to drop records</a:t>
            </a:r>
            <a:endParaRPr/>
          </a:p>
          <a:p>
            <a:pPr indent="-342900" lvl="0" marL="457200" rtl="0">
              <a:spcBef>
                <a:spcPts val="0"/>
              </a:spcBef>
              <a:spcAft>
                <a:spcPts val="0"/>
              </a:spcAft>
              <a:buSzPts val="1800"/>
              <a:buChar char="●"/>
            </a:pPr>
            <a:r>
              <a:rPr lang="en"/>
              <a:t>Sanitize unknown Solr fields: remove fields that could not be recognized by Solr to avoid Solr errors</a:t>
            </a:r>
            <a:endParaRPr/>
          </a:p>
          <a:p>
            <a:pPr indent="-342900" lvl="0" marL="457200" rtl="0">
              <a:spcBef>
                <a:spcPts val="0"/>
              </a:spcBef>
              <a:spcAft>
                <a:spcPts val="0"/>
              </a:spcAft>
              <a:buSzPts val="1800"/>
              <a:buChar char="●"/>
            </a:pPr>
            <a:r>
              <a:rPr lang="en"/>
              <a:t>Drop invalid and unnecessary records</a:t>
            </a:r>
            <a:endParaRPr/>
          </a:p>
          <a:p>
            <a:pPr indent="-342900" lvl="0" marL="457200" rtl="0">
              <a:spcBef>
                <a:spcPts val="0"/>
              </a:spcBef>
              <a:spcAft>
                <a:spcPts val="0"/>
              </a:spcAft>
              <a:buSzPts val="1800"/>
              <a:buChar char="●"/>
            </a:pPr>
            <a:r>
              <a:rPr lang="en"/>
              <a:t>Log record at debug level to SLF4J: Log record content to log file or screen for debug and test</a:t>
            </a:r>
            <a:endParaRPr/>
          </a:p>
          <a:p>
            <a:pPr indent="0" lvl="0" marL="0" rtl="0">
              <a:spcBef>
                <a:spcPts val="1600"/>
              </a:spcBef>
              <a:spcAft>
                <a:spcPts val="0"/>
              </a:spcAft>
              <a:buNone/>
            </a:pPr>
            <a:r>
              <a:t/>
            </a:r>
            <a:endParaRPr/>
          </a:p>
          <a:p>
            <a:pPr indent="0" lvl="0" marL="0" rtl="0">
              <a:spcBef>
                <a:spcPts val="1600"/>
              </a:spcBef>
              <a:spcAft>
                <a:spcPts val="16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Shape 16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Examples</a:t>
            </a:r>
            <a:endParaRPr>
              <a:latin typeface="Montserrat"/>
              <a:ea typeface="Montserrat"/>
              <a:cs typeface="Montserrat"/>
              <a:sym typeface="Montserrat"/>
            </a:endParaRPr>
          </a:p>
        </p:txBody>
      </p:sp>
      <p:sp>
        <p:nvSpPr>
          <p:cNvPr id="168" name="Shape 16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Char char="●"/>
            </a:pPr>
            <a:r>
              <a:rPr lang="en"/>
              <a:t>Remove unrelated categories </a:t>
            </a:r>
            <a:endParaRPr/>
          </a:p>
          <a:p>
            <a:pPr indent="0" lvl="0" marL="0" rtl="0">
              <a:spcBef>
                <a:spcPts val="1600"/>
              </a:spcBef>
              <a:spcAft>
                <a:spcPts val="0"/>
              </a:spcAft>
              <a:buNone/>
            </a:pPr>
            <a:r>
              <a:t/>
            </a:r>
            <a:endParaRPr/>
          </a:p>
          <a:p>
            <a:pPr indent="0" lvl="0" marL="0" rtl="0">
              <a:spcBef>
                <a:spcPts val="1600"/>
              </a:spcBef>
              <a:spcAft>
                <a:spcPts val="0"/>
              </a:spcAft>
              <a:buNone/>
            </a:pPr>
            <a:r>
              <a:t/>
            </a:r>
            <a:endParaRPr/>
          </a:p>
          <a:p>
            <a:pPr indent="-342900" lvl="0" marL="457200" rtl="0">
              <a:spcBef>
                <a:spcPts val="1600"/>
              </a:spcBef>
              <a:spcAft>
                <a:spcPts val="0"/>
              </a:spcAft>
              <a:buSzPts val="1800"/>
              <a:buChar char="●"/>
            </a:pPr>
            <a:r>
              <a:rPr lang="en"/>
              <a:t>Use regex to validate geo coordinates format</a:t>
            </a:r>
            <a:endParaRPr/>
          </a:p>
          <a:p>
            <a:pPr indent="0" lvl="0" marL="0">
              <a:spcBef>
                <a:spcPts val="1600"/>
              </a:spcBef>
              <a:spcAft>
                <a:spcPts val="1600"/>
              </a:spcAft>
              <a:buNone/>
            </a:pPr>
            <a:r>
              <a:t/>
            </a:r>
            <a:endParaRPr/>
          </a:p>
        </p:txBody>
      </p:sp>
      <p:pic>
        <p:nvPicPr>
          <p:cNvPr id="169" name="Shape 169"/>
          <p:cNvPicPr preferRelativeResize="0"/>
          <p:nvPr/>
        </p:nvPicPr>
        <p:blipFill>
          <a:blip r:embed="rId3">
            <a:alphaModFix/>
          </a:blip>
          <a:stretch>
            <a:fillRect/>
          </a:stretch>
        </p:blipFill>
        <p:spPr>
          <a:xfrm>
            <a:off x="380825" y="1763375"/>
            <a:ext cx="8382325" cy="722950"/>
          </a:xfrm>
          <a:prstGeom prst="rect">
            <a:avLst/>
          </a:prstGeom>
          <a:noFill/>
          <a:ln>
            <a:noFill/>
          </a:ln>
        </p:spPr>
      </p:pic>
      <p:pic>
        <p:nvPicPr>
          <p:cNvPr id="170" name="Shape 170"/>
          <p:cNvPicPr preferRelativeResize="0"/>
          <p:nvPr/>
        </p:nvPicPr>
        <p:blipFill>
          <a:blip r:embed="rId4">
            <a:alphaModFix/>
          </a:blip>
          <a:stretch>
            <a:fillRect/>
          </a:stretch>
        </p:blipFill>
        <p:spPr>
          <a:xfrm>
            <a:off x="2813538" y="3231975"/>
            <a:ext cx="3516902" cy="1386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Shape 6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latin typeface="Montserrat"/>
                <a:ea typeface="Montserrat"/>
                <a:cs typeface="Montserrat"/>
                <a:sym typeface="Montserrat"/>
              </a:rPr>
              <a:t>Overview</a:t>
            </a:r>
            <a:endParaRPr>
              <a:latin typeface="Montserrat"/>
              <a:ea typeface="Montserrat"/>
              <a:cs typeface="Montserrat"/>
              <a:sym typeface="Montserrat"/>
            </a:endParaRPr>
          </a:p>
        </p:txBody>
      </p:sp>
      <p:sp>
        <p:nvSpPr>
          <p:cNvPr id="64" name="Shape 6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spcBef>
                <a:spcPts val="0"/>
              </a:spcBef>
              <a:spcAft>
                <a:spcPts val="0"/>
              </a:spcAft>
              <a:buSzPts val="2400"/>
              <a:buAutoNum type="arabicPeriod"/>
            </a:pPr>
            <a:r>
              <a:rPr lang="en" sz="2400"/>
              <a:t>Updates</a:t>
            </a:r>
            <a:endParaRPr sz="2400"/>
          </a:p>
          <a:p>
            <a:pPr indent="-381000" lvl="0" marL="457200" rtl="0">
              <a:spcBef>
                <a:spcPts val="0"/>
              </a:spcBef>
              <a:spcAft>
                <a:spcPts val="0"/>
              </a:spcAft>
              <a:buSzPts val="2400"/>
              <a:buAutoNum type="arabicPeriod"/>
            </a:pPr>
            <a:r>
              <a:rPr lang="en" sz="2400"/>
              <a:t>In Theory</a:t>
            </a:r>
            <a:endParaRPr sz="2400"/>
          </a:p>
          <a:p>
            <a:pPr indent="-381000" lvl="0" marL="457200" rtl="0">
              <a:spcBef>
                <a:spcPts val="0"/>
              </a:spcBef>
              <a:spcAft>
                <a:spcPts val="0"/>
              </a:spcAft>
              <a:buSzPts val="2400"/>
              <a:buAutoNum type="arabicPeriod"/>
            </a:pPr>
            <a:r>
              <a:rPr lang="en" sz="2400"/>
              <a:t>Process, Improvements &amp; Results</a:t>
            </a:r>
            <a:endParaRPr sz="2400"/>
          </a:p>
          <a:p>
            <a:pPr indent="-381000" lvl="0" marL="457200" rtl="0">
              <a:spcBef>
                <a:spcPts val="0"/>
              </a:spcBef>
              <a:spcAft>
                <a:spcPts val="0"/>
              </a:spcAft>
              <a:buSzPts val="2400"/>
              <a:buAutoNum type="arabicPeriod"/>
            </a:pPr>
            <a:r>
              <a:rPr lang="en" sz="2400"/>
              <a:t>Quality Control</a:t>
            </a:r>
            <a:endParaRPr sz="2400"/>
          </a:p>
          <a:p>
            <a:pPr indent="-381000" lvl="0" marL="457200" rtl="0">
              <a:spcBef>
                <a:spcPts val="0"/>
              </a:spcBef>
              <a:spcAft>
                <a:spcPts val="0"/>
              </a:spcAft>
              <a:buSzPts val="2400"/>
              <a:buAutoNum type="arabicPeriod"/>
            </a:pPr>
            <a:r>
              <a:rPr lang="en" sz="2400"/>
              <a:t>Geolocation</a:t>
            </a:r>
            <a:endParaRPr sz="2400"/>
          </a:p>
          <a:p>
            <a:pPr indent="-381000" lvl="0" marL="457200" rtl="0">
              <a:spcBef>
                <a:spcPts val="0"/>
              </a:spcBef>
              <a:spcAft>
                <a:spcPts val="0"/>
              </a:spcAft>
              <a:buSzPts val="2400"/>
              <a:buAutoNum type="arabicPeriod"/>
            </a:pPr>
            <a:r>
              <a:rPr lang="en" sz="2400"/>
              <a:t>Recommendation</a:t>
            </a:r>
            <a:endParaRPr sz="2400"/>
          </a:p>
          <a:p>
            <a:pPr indent="-381000" lvl="0" marL="457200" rtl="0">
              <a:spcBef>
                <a:spcPts val="0"/>
              </a:spcBef>
              <a:spcAft>
                <a:spcPts val="0"/>
              </a:spcAft>
              <a:buSzPts val="2400"/>
              <a:buAutoNum type="arabicPeriod"/>
            </a:pPr>
            <a:r>
              <a:rPr lang="en" sz="2400"/>
              <a:t>Future Work</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Shape 17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rgbClr val="000000"/>
              </a:buClr>
              <a:buSzPts val="1100"/>
              <a:buFont typeface="Arial"/>
              <a:buNone/>
            </a:pPr>
            <a:r>
              <a:rPr lang="en">
                <a:latin typeface="Montserrat"/>
                <a:ea typeface="Montserrat"/>
                <a:cs typeface="Montserrat"/>
                <a:sym typeface="Montserrat"/>
              </a:rPr>
              <a:t>Example for fixing data format:</a:t>
            </a:r>
            <a:endParaRPr>
              <a:latin typeface="Montserrat"/>
              <a:ea typeface="Montserrat"/>
              <a:cs typeface="Montserrat"/>
              <a:sym typeface="Montserrat"/>
            </a:endParaRPr>
          </a:p>
        </p:txBody>
      </p:sp>
      <p:sp>
        <p:nvSpPr>
          <p:cNvPr id="176" name="Shape 176"/>
          <p:cNvSpPr txBox="1"/>
          <p:nvPr>
            <p:ph idx="1" type="body"/>
          </p:nvPr>
        </p:nvSpPr>
        <p:spPr>
          <a:xfrm>
            <a:off x="311700" y="1152475"/>
            <a:ext cx="37002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a:t>Input from HBase:</a:t>
            </a:r>
            <a:endParaRPr b="1"/>
          </a:p>
          <a:p>
            <a:pPr indent="0" lvl="0" marL="0">
              <a:spcBef>
                <a:spcPts val="1600"/>
              </a:spcBef>
              <a:spcAft>
                <a:spcPts val="0"/>
              </a:spcAft>
              <a:buNone/>
            </a:pPr>
            <a:r>
              <a:rPr i="1" lang="en"/>
              <a:t>“</a:t>
            </a:r>
            <a:r>
              <a:rPr i="1" lang="en">
                <a:solidFill>
                  <a:srgbClr val="990000"/>
                </a:solidFill>
              </a:rPr>
              <a:t>&lt;a href=\"https://about.twitter.com/products/tweetdeck\" rel=\"nofollow\"&gt;</a:t>
            </a:r>
            <a:r>
              <a:rPr i="1" lang="en">
                <a:solidFill>
                  <a:srgbClr val="38761D"/>
                </a:solidFill>
              </a:rPr>
              <a:t>TweetDeck</a:t>
            </a:r>
            <a:r>
              <a:rPr i="1" lang="en">
                <a:solidFill>
                  <a:srgbClr val="990000"/>
                </a:solidFill>
              </a:rPr>
              <a:t>&lt;/a&gt;</a:t>
            </a:r>
            <a:r>
              <a:rPr i="1" lang="en"/>
              <a:t>”</a:t>
            </a:r>
            <a:endParaRPr i="1"/>
          </a:p>
          <a:p>
            <a:pPr indent="0" lvl="0" marL="0">
              <a:spcBef>
                <a:spcPts val="1600"/>
              </a:spcBef>
              <a:spcAft>
                <a:spcPts val="0"/>
              </a:spcAft>
              <a:buNone/>
            </a:pPr>
            <a:r>
              <a:rPr b="1" lang="en"/>
              <a:t>Output for Solr records:</a:t>
            </a:r>
            <a:endParaRPr b="1"/>
          </a:p>
          <a:p>
            <a:pPr indent="0" lvl="0" marL="0">
              <a:spcBef>
                <a:spcPts val="1600"/>
              </a:spcBef>
              <a:spcAft>
                <a:spcPts val="1600"/>
              </a:spcAft>
              <a:buClr>
                <a:schemeClr val="dk1"/>
              </a:buClr>
              <a:buSzPts val="1100"/>
              <a:buFont typeface="Arial"/>
              <a:buNone/>
            </a:pPr>
            <a:r>
              <a:rPr i="1" lang="en">
                <a:solidFill>
                  <a:srgbClr val="38761D"/>
                </a:solidFill>
              </a:rPr>
              <a:t>TweetDeck</a:t>
            </a:r>
            <a:endParaRPr i="1">
              <a:solidFill>
                <a:srgbClr val="38761D"/>
              </a:solidFill>
            </a:endParaRPr>
          </a:p>
        </p:txBody>
      </p:sp>
      <p:pic>
        <p:nvPicPr>
          <p:cNvPr id="177" name="Shape 177"/>
          <p:cNvPicPr preferRelativeResize="0"/>
          <p:nvPr/>
        </p:nvPicPr>
        <p:blipFill>
          <a:blip r:embed="rId3">
            <a:alphaModFix/>
          </a:blip>
          <a:stretch>
            <a:fillRect/>
          </a:stretch>
        </p:blipFill>
        <p:spPr>
          <a:xfrm>
            <a:off x="4918575" y="1152475"/>
            <a:ext cx="3700199" cy="3169186"/>
          </a:xfrm>
          <a:prstGeom prst="rect">
            <a:avLst/>
          </a:prstGeom>
          <a:noFill/>
          <a:ln>
            <a:noFill/>
          </a:ln>
        </p:spPr>
      </p:pic>
      <p:sp>
        <p:nvSpPr>
          <p:cNvPr id="178" name="Shape 178"/>
          <p:cNvSpPr txBox="1"/>
          <p:nvPr/>
        </p:nvSpPr>
        <p:spPr>
          <a:xfrm>
            <a:off x="311700" y="4120600"/>
            <a:ext cx="4178700" cy="7836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800"/>
              <a:t>This practice could be extended to many kinds of data format issues in HBase.</a:t>
            </a:r>
            <a:endParaRPr sz="18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Shape 18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Example for dropping specific records</a:t>
            </a:r>
            <a:endParaRPr>
              <a:latin typeface="Montserrat"/>
              <a:ea typeface="Montserrat"/>
              <a:cs typeface="Montserrat"/>
              <a:sym typeface="Montserrat"/>
            </a:endParaRPr>
          </a:p>
        </p:txBody>
      </p:sp>
      <p:sp>
        <p:nvSpPr>
          <p:cNvPr id="184" name="Shape 18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Drop webpage records that contain bad status code: 0404, 0400 etc.</a:t>
            </a:r>
            <a:endParaRPr>
              <a:solidFill>
                <a:srgbClr val="000000"/>
              </a:solidFill>
            </a:endParaRPr>
          </a:p>
          <a:p>
            <a:pPr indent="0" lvl="0" marL="0">
              <a:spcBef>
                <a:spcPts val="1600"/>
              </a:spcBef>
              <a:spcAft>
                <a:spcPts val="0"/>
              </a:spcAft>
              <a:buNone/>
            </a:pPr>
            <a:r>
              <a:t/>
            </a:r>
            <a:endParaRPr/>
          </a:p>
          <a:p>
            <a:pPr indent="0" lvl="0" marL="0">
              <a:spcBef>
                <a:spcPts val="1600"/>
              </a:spcBef>
              <a:spcAft>
                <a:spcPts val="0"/>
              </a:spcAft>
              <a:buNone/>
            </a:pPr>
            <a:r>
              <a:t/>
            </a:r>
            <a:endParaRPr/>
          </a:p>
          <a:p>
            <a:pPr indent="0" lvl="0" marL="0">
              <a:spcBef>
                <a:spcPts val="1600"/>
              </a:spcBef>
              <a:spcAft>
                <a:spcPts val="0"/>
              </a:spcAft>
              <a:buNone/>
            </a:pPr>
            <a:r>
              <a:t/>
            </a:r>
            <a:endParaRPr/>
          </a:p>
          <a:p>
            <a:pPr indent="0" lvl="0" marL="0">
              <a:spcBef>
                <a:spcPts val="1600"/>
              </a:spcBef>
              <a:spcAft>
                <a:spcPts val="0"/>
              </a:spcAft>
              <a:buNone/>
            </a:pPr>
            <a:r>
              <a:t/>
            </a:r>
            <a:endParaRPr/>
          </a:p>
          <a:p>
            <a:pPr indent="0" lvl="0" marL="0">
              <a:spcBef>
                <a:spcPts val="1600"/>
              </a:spcBef>
              <a:spcAft>
                <a:spcPts val="1600"/>
              </a:spcAft>
              <a:buNone/>
            </a:pPr>
            <a:r>
              <a:rPr lang="en">
                <a:solidFill>
                  <a:srgbClr val="000000"/>
                </a:solidFill>
              </a:rPr>
              <a:t>This is a good practice showing that any data related teams could use customized indicators in HBase and then Solr team could recognize it to ensure the indexed data quality.</a:t>
            </a:r>
            <a:endParaRPr>
              <a:solidFill>
                <a:srgbClr val="000000"/>
              </a:solidFill>
            </a:endParaRPr>
          </a:p>
        </p:txBody>
      </p:sp>
      <p:pic>
        <p:nvPicPr>
          <p:cNvPr id="185" name="Shape 185"/>
          <p:cNvPicPr preferRelativeResize="0"/>
          <p:nvPr/>
        </p:nvPicPr>
        <p:blipFill>
          <a:blip r:embed="rId3">
            <a:alphaModFix/>
          </a:blip>
          <a:stretch>
            <a:fillRect/>
          </a:stretch>
        </p:blipFill>
        <p:spPr>
          <a:xfrm>
            <a:off x="883300" y="1734448"/>
            <a:ext cx="7213774" cy="16746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Shape 19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Other things could be done</a:t>
            </a:r>
            <a:endParaRPr>
              <a:latin typeface="Montserrat"/>
              <a:ea typeface="Montserrat"/>
              <a:cs typeface="Montserrat"/>
              <a:sym typeface="Montserrat"/>
            </a:endParaRPr>
          </a:p>
        </p:txBody>
      </p:sp>
      <p:sp>
        <p:nvSpPr>
          <p:cNvPr id="191" name="Shape 191"/>
          <p:cNvSpPr txBox="1"/>
          <p:nvPr>
            <p:ph idx="1" type="body"/>
          </p:nvPr>
        </p:nvSpPr>
        <p:spPr>
          <a:xfrm>
            <a:off x="311700" y="1654050"/>
            <a:ext cx="85206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Char char="●"/>
            </a:pPr>
            <a:r>
              <a:rPr lang="en"/>
              <a:t>Remove fields </a:t>
            </a:r>
            <a:endParaRPr/>
          </a:p>
          <a:p>
            <a:pPr indent="-342900" lvl="0" marL="457200" rtl="0">
              <a:spcBef>
                <a:spcPts val="0"/>
              </a:spcBef>
              <a:spcAft>
                <a:spcPts val="0"/>
              </a:spcAft>
              <a:buSzPts val="1800"/>
              <a:buChar char="●"/>
            </a:pPr>
            <a:r>
              <a:rPr lang="en"/>
              <a:t>Add/Remove values to/from fields</a:t>
            </a:r>
            <a:endParaRPr/>
          </a:p>
          <a:p>
            <a:pPr indent="-342900" lvl="0" marL="457200" rtl="0">
              <a:spcBef>
                <a:spcPts val="0"/>
              </a:spcBef>
              <a:spcAft>
                <a:spcPts val="0"/>
              </a:spcAft>
              <a:buSzPts val="1800"/>
              <a:buChar char="●"/>
            </a:pPr>
            <a:r>
              <a:rPr lang="en"/>
              <a:t>Index certain amount of records</a:t>
            </a:r>
            <a:endParaRPr/>
          </a:p>
          <a:p>
            <a:pPr indent="-342900" lvl="0" marL="457200" rtl="0">
              <a:spcBef>
                <a:spcPts val="0"/>
              </a:spcBef>
              <a:spcAft>
                <a:spcPts val="0"/>
              </a:spcAft>
              <a:buSzPts val="1800"/>
              <a:buChar char="●"/>
            </a:pPr>
            <a:r>
              <a:rPr lang="en"/>
              <a:t>Find and replace fields</a:t>
            </a:r>
            <a:endParaRPr/>
          </a:p>
          <a:p>
            <a:pPr indent="0" lvl="0" marL="0" rtl="0">
              <a:spcBef>
                <a:spcPts val="1600"/>
              </a:spcBef>
              <a:spcAft>
                <a:spcPts val="0"/>
              </a:spcAft>
              <a:buNone/>
            </a:pPr>
            <a:r>
              <a:rPr lang="en"/>
              <a:t>More complex:</a:t>
            </a:r>
            <a:endParaRPr/>
          </a:p>
          <a:p>
            <a:pPr indent="-342900" lvl="0" marL="457200" rtl="0">
              <a:spcBef>
                <a:spcPts val="1600"/>
              </a:spcBef>
              <a:spcAft>
                <a:spcPts val="0"/>
              </a:spcAft>
              <a:buSzPts val="1800"/>
              <a:buChar char="●"/>
            </a:pPr>
            <a:r>
              <a:rPr lang="en"/>
              <a:t>Use Grok to extract information through regex (E.g., log data)</a:t>
            </a:r>
            <a:endParaRPr/>
          </a:p>
          <a:p>
            <a:pPr indent="-342900" lvl="0" marL="457200" rtl="0">
              <a:spcBef>
                <a:spcPts val="0"/>
              </a:spcBef>
              <a:spcAft>
                <a:spcPts val="0"/>
              </a:spcAft>
              <a:buSzPts val="1800"/>
              <a:buChar char="●"/>
            </a:pPr>
            <a:r>
              <a:rPr lang="en"/>
              <a:t>Produce GeoIP from IP Addresses </a:t>
            </a:r>
            <a:endParaRPr/>
          </a:p>
          <a:p>
            <a:pPr indent="-342900" lvl="0" marL="457200">
              <a:spcBef>
                <a:spcPts val="0"/>
              </a:spcBef>
              <a:spcAft>
                <a:spcPts val="0"/>
              </a:spcAft>
              <a:buSzPts val="1800"/>
              <a:buChar char="●"/>
            </a:pPr>
            <a:r>
              <a:rPr lang="en"/>
              <a:t>Etc. </a:t>
            </a:r>
            <a:endParaRPr/>
          </a:p>
        </p:txBody>
      </p:sp>
      <p:pic>
        <p:nvPicPr>
          <p:cNvPr id="192" name="Shape 192"/>
          <p:cNvPicPr preferRelativeResize="0"/>
          <p:nvPr/>
        </p:nvPicPr>
        <p:blipFill>
          <a:blip r:embed="rId3">
            <a:alphaModFix/>
          </a:blip>
          <a:stretch>
            <a:fillRect/>
          </a:stretch>
        </p:blipFill>
        <p:spPr>
          <a:xfrm>
            <a:off x="4940250" y="1328275"/>
            <a:ext cx="2053175" cy="640600"/>
          </a:xfrm>
          <a:prstGeom prst="rect">
            <a:avLst/>
          </a:prstGeom>
          <a:noFill/>
          <a:ln>
            <a:noFill/>
          </a:ln>
        </p:spPr>
      </p:pic>
      <p:pic>
        <p:nvPicPr>
          <p:cNvPr id="193" name="Shape 193"/>
          <p:cNvPicPr preferRelativeResize="0"/>
          <p:nvPr/>
        </p:nvPicPr>
        <p:blipFill rotWithShape="1">
          <a:blip r:embed="rId4">
            <a:alphaModFix/>
          </a:blip>
          <a:srcRect b="0" l="0" r="33554" t="0"/>
          <a:stretch/>
        </p:blipFill>
        <p:spPr>
          <a:xfrm>
            <a:off x="4940250" y="2928700"/>
            <a:ext cx="1317533" cy="506087"/>
          </a:xfrm>
          <a:prstGeom prst="rect">
            <a:avLst/>
          </a:prstGeom>
          <a:noFill/>
          <a:ln>
            <a:noFill/>
          </a:ln>
        </p:spPr>
      </p:pic>
      <p:pic>
        <p:nvPicPr>
          <p:cNvPr id="194" name="Shape 194"/>
          <p:cNvPicPr preferRelativeResize="0"/>
          <p:nvPr/>
        </p:nvPicPr>
        <p:blipFill>
          <a:blip r:embed="rId5">
            <a:alphaModFix/>
          </a:blip>
          <a:stretch>
            <a:fillRect/>
          </a:stretch>
        </p:blipFill>
        <p:spPr>
          <a:xfrm>
            <a:off x="4940249" y="2057412"/>
            <a:ext cx="4203750" cy="782773"/>
          </a:xfrm>
          <a:prstGeom prst="rect">
            <a:avLst/>
          </a:prstGeom>
          <a:noFill/>
          <a:ln>
            <a:noFill/>
          </a:ln>
        </p:spPr>
      </p:pic>
      <p:cxnSp>
        <p:nvCxnSpPr>
          <p:cNvPr id="195" name="Shape 195"/>
          <p:cNvCxnSpPr>
            <a:endCxn id="192" idx="1"/>
          </p:cNvCxnSpPr>
          <p:nvPr/>
        </p:nvCxnSpPr>
        <p:spPr>
          <a:xfrm flipH="1" rot="10800000">
            <a:off x="2374050" y="1648575"/>
            <a:ext cx="2566200" cy="265200"/>
          </a:xfrm>
          <a:prstGeom prst="bentConnector3">
            <a:avLst>
              <a:gd fmla="val 50000" name="adj1"/>
            </a:avLst>
          </a:prstGeom>
          <a:noFill/>
          <a:ln cap="flat" cmpd="sng" w="9525">
            <a:solidFill>
              <a:schemeClr val="dk2"/>
            </a:solidFill>
            <a:prstDash val="solid"/>
            <a:round/>
            <a:headEnd len="lg" w="lg" type="none"/>
            <a:tailEnd len="lg" w="lg" type="none"/>
          </a:ln>
        </p:spPr>
      </p:cxnSp>
      <p:cxnSp>
        <p:nvCxnSpPr>
          <p:cNvPr id="196" name="Shape 196"/>
          <p:cNvCxnSpPr>
            <a:endCxn id="194" idx="1"/>
          </p:cNvCxnSpPr>
          <p:nvPr/>
        </p:nvCxnSpPr>
        <p:spPr>
          <a:xfrm>
            <a:off x="4278449" y="2217499"/>
            <a:ext cx="661800" cy="231300"/>
          </a:xfrm>
          <a:prstGeom prst="bentConnector3">
            <a:avLst>
              <a:gd fmla="val 50000" name="adj1"/>
            </a:avLst>
          </a:prstGeom>
          <a:noFill/>
          <a:ln cap="flat" cmpd="sng" w="9525">
            <a:solidFill>
              <a:schemeClr val="dk2"/>
            </a:solidFill>
            <a:prstDash val="solid"/>
            <a:round/>
            <a:headEnd len="lg" w="lg" type="none"/>
            <a:tailEnd len="lg" w="lg" type="none"/>
          </a:ln>
        </p:spPr>
      </p:cxnSp>
      <p:cxnSp>
        <p:nvCxnSpPr>
          <p:cNvPr id="197" name="Shape 197"/>
          <p:cNvCxnSpPr>
            <a:endCxn id="193" idx="1"/>
          </p:cNvCxnSpPr>
          <p:nvPr/>
        </p:nvCxnSpPr>
        <p:spPr>
          <a:xfrm>
            <a:off x="4069950" y="2546344"/>
            <a:ext cx="870300" cy="635400"/>
          </a:xfrm>
          <a:prstGeom prst="bentConnector3">
            <a:avLst>
              <a:gd fmla="val 50000" name="adj1"/>
            </a:avLst>
          </a:prstGeom>
          <a:noFill/>
          <a:ln cap="flat" cmpd="sng" w="9525">
            <a:solidFill>
              <a:schemeClr val="dk2"/>
            </a:solidFill>
            <a:prstDash val="solid"/>
            <a:round/>
            <a:headEnd len="lg" w="lg" type="none"/>
            <a:tailEnd len="lg" w="lg" type="none"/>
          </a:ln>
        </p:spPr>
      </p:cxn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Shape 202"/>
          <p:cNvSpPr txBox="1"/>
          <p:nvPr>
            <p:ph type="ctrTitle"/>
          </p:nvPr>
        </p:nvSpPr>
        <p:spPr>
          <a:xfrm>
            <a:off x="311700" y="595975"/>
            <a:ext cx="8520600" cy="1957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Geolocation</a:t>
            </a:r>
            <a:endParaRPr>
              <a:latin typeface="Montserrat"/>
              <a:ea typeface="Montserrat"/>
              <a:cs typeface="Montserrat"/>
              <a:sym typeface="Montserrat"/>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Shape 20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lang="en" sz="2400">
                <a:latin typeface="Montserrat"/>
                <a:ea typeface="Montserrat"/>
                <a:cs typeface="Montserrat"/>
                <a:sym typeface="Montserrat"/>
              </a:rPr>
              <a:t>Document Geolocation</a:t>
            </a:r>
            <a:endParaRPr>
              <a:latin typeface="Montserrat"/>
              <a:ea typeface="Montserrat"/>
              <a:cs typeface="Montserrat"/>
              <a:sym typeface="Montserrat"/>
            </a:endParaRPr>
          </a:p>
        </p:txBody>
      </p:sp>
      <p:sp>
        <p:nvSpPr>
          <p:cNvPr id="208" name="Shape 208"/>
          <p:cNvSpPr txBox="1"/>
          <p:nvPr>
            <p:ph idx="1" type="body"/>
          </p:nvPr>
        </p:nvSpPr>
        <p:spPr>
          <a:xfrm>
            <a:off x="100450" y="1152475"/>
            <a:ext cx="8853900" cy="38370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Determine bounding box for place names from SNER-location</a:t>
            </a:r>
            <a:br>
              <a:rPr lang="en"/>
            </a:br>
            <a:r>
              <a:rPr lang="en"/>
              <a:t>	Primarily for FE/visualization, additionally for indexing/searching</a:t>
            </a:r>
            <a:endParaRPr/>
          </a:p>
          <a:p>
            <a:pPr indent="0" lvl="0" marL="0">
              <a:spcBef>
                <a:spcPts val="1600"/>
              </a:spcBef>
              <a:spcAft>
                <a:spcPts val="0"/>
              </a:spcAft>
              <a:buNone/>
            </a:pPr>
            <a:r>
              <a:rPr lang="en"/>
              <a:t>Data from Mapzen, OpenStreetMap, OpenAddresses.io</a:t>
            </a:r>
            <a:br>
              <a:rPr lang="en"/>
            </a:br>
            <a:r>
              <a:rPr lang="en"/>
              <a:t>	Countries, States, Counties, Cities, Parks, Bodies of Water, etc...</a:t>
            </a:r>
            <a:br>
              <a:rPr lang="en"/>
            </a:br>
            <a:r>
              <a:rPr lang="en"/>
              <a:t>	&gt;4,500,000 place names</a:t>
            </a:r>
            <a:endParaRPr/>
          </a:p>
          <a:p>
            <a:pPr indent="0" lvl="0" marL="0">
              <a:spcBef>
                <a:spcPts val="1600"/>
              </a:spcBef>
              <a:spcAft>
                <a:spcPts val="0"/>
              </a:spcAft>
              <a:buNone/>
            </a:pPr>
            <a:r>
              <a:rPr lang="en"/>
              <a:t>Using map-reduce and suffix arrays, each NER location name was matched to a location name from the bounding box data. The corresponding bounding box was then added to each document.</a:t>
            </a:r>
            <a:br>
              <a:rPr lang="en"/>
            </a:br>
            <a:r>
              <a:rPr lang="en"/>
              <a:t>	Populated solr_geom field for 324714 tweets and 4442 webpages</a:t>
            </a:r>
            <a:endParaRPr/>
          </a:p>
          <a:p>
            <a:pPr indent="0" lvl="0" marL="0" rtl="0">
              <a:spcBef>
                <a:spcPts val="1600"/>
              </a:spcBef>
              <a:spcAft>
                <a:spcPts val="1600"/>
              </a:spcAft>
              <a:buNone/>
            </a:pPr>
            <a:r>
              <a:rPr lang="en"/>
              <a:t>Considered using Google maps API but would have been slow due to rate-limiting</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Shape 21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lang="en" sz="2400">
                <a:latin typeface="Montserrat"/>
                <a:ea typeface="Montserrat"/>
                <a:cs typeface="Montserrat"/>
                <a:sym typeface="Montserrat"/>
              </a:rPr>
              <a:t>Geospatial Search</a:t>
            </a:r>
            <a:endParaRPr>
              <a:latin typeface="Montserrat"/>
              <a:ea typeface="Montserrat"/>
              <a:cs typeface="Montserrat"/>
              <a:sym typeface="Montserrat"/>
            </a:endParaRPr>
          </a:p>
        </p:txBody>
      </p:sp>
      <p:sp>
        <p:nvSpPr>
          <p:cNvPr id="214" name="Shape 2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Char char="●"/>
            </a:pPr>
            <a:r>
              <a:rPr lang="en"/>
              <a:t>Indexed geolocation as </a:t>
            </a:r>
            <a:r>
              <a:rPr b="1" lang="en"/>
              <a:t>SpatialRecursivePrefixTreeFieldTypelocation_rpt</a:t>
            </a:r>
            <a:r>
              <a:rPr lang="en"/>
              <a:t> instead of string</a:t>
            </a:r>
            <a:endParaRPr/>
          </a:p>
          <a:p>
            <a:pPr indent="-342900" lvl="0" marL="457200" rtl="0">
              <a:spcBef>
                <a:spcPts val="0"/>
              </a:spcBef>
              <a:spcAft>
                <a:spcPts val="0"/>
              </a:spcAft>
              <a:buSzPts val="1800"/>
              <a:buChar char="●"/>
            </a:pPr>
            <a:r>
              <a:rPr lang="en"/>
              <a:t>This gives us ability to search in following ways</a:t>
            </a:r>
            <a:endParaRPr/>
          </a:p>
          <a:p>
            <a:pPr indent="-342900" lvl="1" marL="914400" rtl="0">
              <a:spcBef>
                <a:spcPts val="0"/>
              </a:spcBef>
              <a:spcAft>
                <a:spcPts val="0"/>
              </a:spcAft>
              <a:buSzPts val="1800"/>
              <a:buChar char="○"/>
            </a:pPr>
            <a:r>
              <a:rPr lang="en" sz="1800"/>
              <a:t>Geofilt</a:t>
            </a:r>
            <a:endParaRPr sz="1800"/>
          </a:p>
          <a:p>
            <a:pPr indent="-342900" lvl="2" marL="1371600" rtl="0">
              <a:spcBef>
                <a:spcPts val="0"/>
              </a:spcBef>
              <a:spcAft>
                <a:spcPts val="0"/>
              </a:spcAft>
              <a:buSzPts val="1800"/>
              <a:buChar char="■"/>
            </a:pPr>
            <a:r>
              <a:rPr lang="en" sz="1800"/>
              <a:t>Input </a:t>
            </a:r>
            <a:r>
              <a:rPr b="1" lang="en" sz="1800"/>
              <a:t>[centre lat,lon and radius of circle]</a:t>
            </a:r>
            <a:br>
              <a:rPr b="1" lang="en" sz="1800"/>
            </a:br>
            <a:endParaRPr b="1" sz="1800"/>
          </a:p>
          <a:p>
            <a:pPr indent="-342900" lvl="1" marL="914400" rtl="0">
              <a:spcBef>
                <a:spcPts val="0"/>
              </a:spcBef>
              <a:spcAft>
                <a:spcPts val="0"/>
              </a:spcAft>
              <a:buSzPts val="1800"/>
              <a:buChar char="○"/>
            </a:pPr>
            <a:r>
              <a:rPr lang="en" sz="1800"/>
              <a:t>Bbox</a:t>
            </a:r>
            <a:endParaRPr sz="1800"/>
          </a:p>
          <a:p>
            <a:pPr indent="-342900" lvl="2" marL="1371600" rtl="0">
              <a:spcBef>
                <a:spcPts val="0"/>
              </a:spcBef>
              <a:spcAft>
                <a:spcPts val="0"/>
              </a:spcAft>
              <a:buSzPts val="1800"/>
              <a:buChar char="■"/>
            </a:pPr>
            <a:r>
              <a:rPr lang="en" sz="1800"/>
              <a:t>Input </a:t>
            </a:r>
            <a:r>
              <a:rPr b="1" lang="en" sz="1800"/>
              <a:t>[centre lat,lon and radius of circle]</a:t>
            </a:r>
            <a:br>
              <a:rPr b="1" lang="en" sz="1800"/>
            </a:br>
            <a:endParaRPr b="1" sz="1800"/>
          </a:p>
          <a:p>
            <a:pPr indent="-342900" lvl="1" marL="914400" rtl="0">
              <a:spcBef>
                <a:spcPts val="0"/>
              </a:spcBef>
              <a:spcAft>
                <a:spcPts val="0"/>
              </a:spcAft>
              <a:buSzPts val="1800"/>
              <a:buChar char="○"/>
            </a:pPr>
            <a:r>
              <a:rPr lang="en" sz="1800"/>
              <a:t>Range query on a rectangular box</a:t>
            </a:r>
            <a:endParaRPr sz="1800"/>
          </a:p>
          <a:p>
            <a:pPr indent="-342900" lvl="2" marL="1371600" rtl="0">
              <a:spcBef>
                <a:spcPts val="0"/>
              </a:spcBef>
              <a:spcAft>
                <a:spcPts val="0"/>
              </a:spcAft>
              <a:buSzPts val="1800"/>
              <a:buChar char="■"/>
            </a:pPr>
            <a:r>
              <a:rPr lang="en" sz="1800"/>
              <a:t>Input </a:t>
            </a:r>
            <a:r>
              <a:rPr b="1" lang="en" sz="1800"/>
              <a:t>[lower left lat,lon TO top right lat,lon]</a:t>
            </a:r>
            <a:endParaRPr b="1" sz="1800"/>
          </a:p>
        </p:txBody>
      </p:sp>
      <p:pic>
        <p:nvPicPr>
          <p:cNvPr id="215" name="Shape 215"/>
          <p:cNvPicPr preferRelativeResize="0"/>
          <p:nvPr/>
        </p:nvPicPr>
        <p:blipFill>
          <a:blip r:embed="rId3">
            <a:alphaModFix/>
          </a:blip>
          <a:stretch>
            <a:fillRect/>
          </a:stretch>
        </p:blipFill>
        <p:spPr>
          <a:xfrm>
            <a:off x="7114100" y="2051875"/>
            <a:ext cx="889200" cy="857450"/>
          </a:xfrm>
          <a:prstGeom prst="rect">
            <a:avLst/>
          </a:prstGeom>
          <a:noFill/>
          <a:ln>
            <a:noFill/>
          </a:ln>
        </p:spPr>
      </p:pic>
      <p:pic>
        <p:nvPicPr>
          <p:cNvPr id="216" name="Shape 216"/>
          <p:cNvPicPr preferRelativeResize="0"/>
          <p:nvPr/>
        </p:nvPicPr>
        <p:blipFill>
          <a:blip r:embed="rId4">
            <a:alphaModFix/>
          </a:blip>
          <a:stretch>
            <a:fillRect/>
          </a:stretch>
        </p:blipFill>
        <p:spPr>
          <a:xfrm>
            <a:off x="7114100" y="3107925"/>
            <a:ext cx="889200" cy="8437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Shape 221"/>
          <p:cNvSpPr txBox="1"/>
          <p:nvPr>
            <p:ph type="ctrTitle"/>
          </p:nvPr>
        </p:nvSpPr>
        <p:spPr>
          <a:xfrm>
            <a:off x="311700" y="595975"/>
            <a:ext cx="8520600" cy="1957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Recommendation</a:t>
            </a:r>
            <a:endParaRPr>
              <a:latin typeface="Montserrat"/>
              <a:ea typeface="Montserrat"/>
              <a:cs typeface="Montserrat"/>
              <a:sym typeface="Montserrat"/>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Shape 2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lang="en" sz="2400">
                <a:latin typeface="Montserrat"/>
                <a:ea typeface="Montserrat"/>
                <a:cs typeface="Montserrat"/>
                <a:sym typeface="Montserrat"/>
              </a:rPr>
              <a:t>Recommendation System</a:t>
            </a:r>
            <a:endParaRPr>
              <a:latin typeface="Montserrat"/>
              <a:ea typeface="Montserrat"/>
              <a:cs typeface="Montserrat"/>
              <a:sym typeface="Montserrat"/>
            </a:endParaRPr>
          </a:p>
        </p:txBody>
      </p:sp>
      <p:sp>
        <p:nvSpPr>
          <p:cNvPr id="227" name="Shape 227"/>
          <p:cNvSpPr txBox="1"/>
          <p:nvPr>
            <p:ph idx="1" type="body"/>
          </p:nvPr>
        </p:nvSpPr>
        <p:spPr>
          <a:xfrm>
            <a:off x="311700" y="1017725"/>
            <a:ext cx="82971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1.MoreLikeThis Handler(MLT)</a:t>
            </a:r>
            <a:endParaRPr/>
          </a:p>
          <a:p>
            <a:pPr indent="457200" lvl="0" marL="0" rtl="0">
              <a:spcBef>
                <a:spcPts val="1600"/>
              </a:spcBef>
              <a:spcAft>
                <a:spcPts val="0"/>
              </a:spcAft>
              <a:buClr>
                <a:schemeClr val="dk1"/>
              </a:buClr>
              <a:buSzPts val="1100"/>
              <a:buFont typeface="Arial"/>
              <a:buNone/>
            </a:pPr>
            <a:r>
              <a:rPr lang="en" sz="1400"/>
              <a:t>Based on </a:t>
            </a:r>
            <a:r>
              <a:rPr b="1" lang="en" sz="1400"/>
              <a:t>text similarity</a:t>
            </a:r>
            <a:r>
              <a:rPr lang="en" sz="1400"/>
              <a:t>, we made MoreLikeThis Handler recommend more similar documents to users when they are viewing one document. ----------(Specific recommendation)</a:t>
            </a:r>
            <a:endParaRPr sz="1400"/>
          </a:p>
          <a:p>
            <a:pPr indent="0" lvl="0" marL="0">
              <a:spcBef>
                <a:spcPts val="1600"/>
              </a:spcBef>
              <a:spcAft>
                <a:spcPts val="0"/>
              </a:spcAft>
              <a:buNone/>
            </a:pPr>
            <a:r>
              <a:rPr lang="en"/>
              <a:t>2.Cluster_Classification Recommend Handler</a:t>
            </a:r>
            <a:endParaRPr/>
          </a:p>
          <a:p>
            <a:pPr indent="457200" lvl="0" marL="0" rtl="0">
              <a:spcBef>
                <a:spcPts val="1600"/>
              </a:spcBef>
              <a:spcAft>
                <a:spcPts val="0"/>
              </a:spcAft>
              <a:buClr>
                <a:schemeClr val="dk1"/>
              </a:buClr>
              <a:buSzPts val="1100"/>
              <a:buFont typeface="Arial"/>
              <a:buNone/>
            </a:pPr>
            <a:r>
              <a:rPr lang="en" sz="1400"/>
              <a:t>Based on </a:t>
            </a:r>
            <a:r>
              <a:rPr b="1" lang="en" sz="1400"/>
              <a:t>Clustering and Classification results</a:t>
            </a:r>
            <a:r>
              <a:rPr lang="en" sz="1400"/>
              <a:t>, we made a Handler which can recommend documents belong to same cluster and class. ---------- (More general recommendation)</a:t>
            </a:r>
            <a:endParaRPr sz="1400"/>
          </a:p>
          <a:p>
            <a:pPr indent="457200" lvl="0" marL="0" rtl="0">
              <a:spcBef>
                <a:spcPts val="1600"/>
              </a:spcBef>
              <a:spcAft>
                <a:spcPts val="1600"/>
              </a:spcAft>
              <a:buClr>
                <a:schemeClr val="dk1"/>
              </a:buClr>
              <a:buSzPts val="1100"/>
              <a:buFont typeface="Arial"/>
              <a:buNone/>
            </a:pPr>
            <a:r>
              <a:rPr lang="en" sz="1400"/>
              <a:t>In order to avoid large cluster or large class problems, we first will recommend documents belonging to the same cluster and class. This can make the recommendation more accurate. </a:t>
            </a:r>
            <a:endParaRPr sz="14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Shape 2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lang="en" sz="2400">
                <a:latin typeface="Montserrat"/>
                <a:ea typeface="Montserrat"/>
                <a:cs typeface="Montserrat"/>
                <a:sym typeface="Montserrat"/>
              </a:rPr>
              <a:t>Recommendation System</a:t>
            </a:r>
            <a:endParaRPr>
              <a:latin typeface="Montserrat"/>
              <a:ea typeface="Montserrat"/>
              <a:cs typeface="Montserrat"/>
              <a:sym typeface="Montserrat"/>
            </a:endParaRPr>
          </a:p>
        </p:txBody>
      </p:sp>
      <p:sp>
        <p:nvSpPr>
          <p:cNvPr id="233" name="Shape 233"/>
          <p:cNvSpPr txBox="1"/>
          <p:nvPr>
            <p:ph idx="1" type="body"/>
          </p:nvPr>
        </p:nvSpPr>
        <p:spPr>
          <a:xfrm>
            <a:off x="311700" y="1017725"/>
            <a:ext cx="8520600" cy="4049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3. Personal </a:t>
            </a:r>
            <a:r>
              <a:rPr lang="en"/>
              <a:t>Recommendation</a:t>
            </a:r>
            <a:r>
              <a:rPr lang="en"/>
              <a:t> System</a:t>
            </a:r>
            <a:endParaRPr/>
          </a:p>
          <a:p>
            <a:pPr indent="0" lvl="0" marL="0" rtl="0">
              <a:spcBef>
                <a:spcPts val="1600"/>
              </a:spcBef>
              <a:spcAft>
                <a:spcPts val="0"/>
              </a:spcAft>
              <a:buNone/>
            </a:pPr>
            <a:r>
              <a:rPr lang="en"/>
              <a:t>When users share common search interests they will be recommended documents they haven’t searched but were searched by user with common search interest.</a:t>
            </a:r>
            <a:endParaRPr/>
          </a:p>
          <a:p>
            <a:pPr indent="0" lvl="0" marL="0">
              <a:spcBef>
                <a:spcPts val="1600"/>
              </a:spcBef>
              <a:spcAft>
                <a:spcPts val="0"/>
              </a:spcAft>
              <a:buNone/>
            </a:pPr>
            <a:r>
              <a:rPr lang="en"/>
              <a:t>E.g. A : Hurricane,Houston,safety,shooting - Recommendation - vegas,hospitals</a:t>
            </a:r>
            <a:br>
              <a:rPr lang="en"/>
            </a:br>
            <a:r>
              <a:rPr lang="en"/>
              <a:t>       B : Houston,safety,vegas,hospitals, - Recommendation - Hurricane,shooting</a:t>
            </a:r>
            <a:endParaRPr/>
          </a:p>
          <a:p>
            <a:pPr indent="0" lvl="0" marL="0" rtl="0">
              <a:spcBef>
                <a:spcPts val="1600"/>
              </a:spcBef>
              <a:spcAft>
                <a:spcPts val="0"/>
              </a:spcAft>
              <a:buNone/>
            </a:pPr>
            <a:r>
              <a:rPr lang="en" sz="1600"/>
              <a:t>Image below shows a SQLite table (</a:t>
            </a:r>
            <a:r>
              <a:rPr lang="en" sz="1600"/>
              <a:t>columns</a:t>
            </a:r>
            <a:r>
              <a:rPr lang="en" sz="1600"/>
              <a:t> separated by |) , The first </a:t>
            </a:r>
            <a:r>
              <a:rPr lang="en" sz="1600"/>
              <a:t>column</a:t>
            </a:r>
            <a:r>
              <a:rPr lang="en" sz="1600"/>
              <a:t> is user id, second is keywords and third </a:t>
            </a:r>
            <a:r>
              <a:rPr lang="en" sz="1600"/>
              <a:t>column</a:t>
            </a:r>
            <a:r>
              <a:rPr lang="en" sz="1600"/>
              <a:t> are recommended items for the user. </a:t>
            </a:r>
            <a:br>
              <a:rPr lang="en" sz="1600"/>
            </a:br>
            <a:endParaRPr sz="1600"/>
          </a:p>
          <a:p>
            <a:pPr indent="0" lvl="0" marL="0" rtl="0">
              <a:spcBef>
                <a:spcPts val="1600"/>
              </a:spcBef>
              <a:spcAft>
                <a:spcPts val="0"/>
              </a:spcAft>
              <a:buNone/>
            </a:pPr>
            <a:r>
              <a:t/>
            </a:r>
            <a:endParaRPr/>
          </a:p>
          <a:p>
            <a:pPr indent="0" lvl="0" marL="0" rtl="0">
              <a:spcBef>
                <a:spcPts val="1600"/>
              </a:spcBef>
              <a:spcAft>
                <a:spcPts val="0"/>
              </a:spcAft>
              <a:buClr>
                <a:schemeClr val="dk1"/>
              </a:buClr>
              <a:buSzPts val="1100"/>
              <a:buFont typeface="Arial"/>
              <a:buNone/>
            </a:pPr>
            <a:r>
              <a:t/>
            </a:r>
            <a:endParaRPr sz="1400"/>
          </a:p>
          <a:p>
            <a:pPr indent="0" lvl="0" marL="0" rtl="0">
              <a:spcBef>
                <a:spcPts val="1600"/>
              </a:spcBef>
              <a:spcAft>
                <a:spcPts val="1600"/>
              </a:spcAft>
              <a:buNone/>
            </a:pPr>
            <a:r>
              <a:t/>
            </a:r>
            <a:endParaRPr sz="2400"/>
          </a:p>
        </p:txBody>
      </p:sp>
      <p:pic>
        <p:nvPicPr>
          <p:cNvPr id="234" name="Shape 234"/>
          <p:cNvPicPr preferRelativeResize="0"/>
          <p:nvPr/>
        </p:nvPicPr>
        <p:blipFill>
          <a:blip r:embed="rId3">
            <a:alphaModFix/>
          </a:blip>
          <a:stretch>
            <a:fillRect/>
          </a:stretch>
        </p:blipFill>
        <p:spPr>
          <a:xfrm>
            <a:off x="460763" y="3833900"/>
            <a:ext cx="8222476" cy="12329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Shape 2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1600"/>
              </a:spcAft>
              <a:buNone/>
            </a:pPr>
            <a:r>
              <a:rPr lang="en" sz="2400">
                <a:latin typeface="Montserrat"/>
                <a:ea typeface="Montserrat"/>
                <a:cs typeface="Montserrat"/>
                <a:sym typeface="Montserrat"/>
              </a:rPr>
              <a:t>Future Work</a:t>
            </a:r>
            <a:endParaRPr>
              <a:latin typeface="Montserrat"/>
              <a:ea typeface="Montserrat"/>
              <a:cs typeface="Montserrat"/>
              <a:sym typeface="Montserrat"/>
            </a:endParaRPr>
          </a:p>
        </p:txBody>
      </p:sp>
      <p:sp>
        <p:nvSpPr>
          <p:cNvPr id="240" name="Shape 240"/>
          <p:cNvSpPr txBox="1"/>
          <p:nvPr>
            <p:ph idx="1" type="body"/>
          </p:nvPr>
        </p:nvSpPr>
        <p:spPr>
          <a:xfrm>
            <a:off x="311700" y="1017725"/>
            <a:ext cx="8520600" cy="3416400"/>
          </a:xfrm>
          <a:prstGeom prst="rect">
            <a:avLst/>
          </a:prstGeom>
        </p:spPr>
        <p:txBody>
          <a:bodyPr anchorCtr="0" anchor="t" bIns="91425" lIns="91425" spcFirstLastPara="1" rIns="91425" wrap="square" tIns="91425">
            <a:noAutofit/>
          </a:bodyPr>
          <a:lstStyle/>
          <a:p>
            <a:pPr indent="-381000" lvl="0" marL="457200" rtl="0">
              <a:spcBef>
                <a:spcPts val="0"/>
              </a:spcBef>
              <a:spcAft>
                <a:spcPts val="0"/>
              </a:spcAft>
              <a:buSzPts val="2400"/>
              <a:buAutoNum type="arabicPeriod"/>
            </a:pPr>
            <a:r>
              <a:rPr lang="en" sz="2400"/>
              <a:t>Collect more user data, implement more complex recommendation handler.</a:t>
            </a:r>
            <a:endParaRPr sz="2400"/>
          </a:p>
          <a:p>
            <a:pPr indent="-381000" lvl="0" marL="457200" rtl="0">
              <a:spcBef>
                <a:spcPts val="0"/>
              </a:spcBef>
              <a:spcAft>
                <a:spcPts val="0"/>
              </a:spcAft>
              <a:buSzPts val="2400"/>
              <a:buAutoNum type="arabicPeriod"/>
            </a:pPr>
            <a:r>
              <a:rPr lang="en" sz="2400"/>
              <a:t>Configure Live Indexing mode on Hadoop cluster.</a:t>
            </a:r>
            <a:endParaRPr sz="2400"/>
          </a:p>
          <a:p>
            <a:pPr indent="-381000" lvl="0" marL="457200" rtl="0">
              <a:spcBef>
                <a:spcPts val="0"/>
              </a:spcBef>
              <a:spcAft>
                <a:spcPts val="0"/>
              </a:spcAft>
              <a:buSzPts val="2400"/>
              <a:buAutoNum type="arabicPeriod"/>
            </a:pPr>
            <a:r>
              <a:rPr lang="en" sz="2400"/>
              <a:t>Load testing</a:t>
            </a:r>
            <a:endParaRPr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Shape 69"/>
          <p:cNvSpPr txBox="1"/>
          <p:nvPr>
            <p:ph type="ctrTitle"/>
          </p:nvPr>
        </p:nvSpPr>
        <p:spPr>
          <a:xfrm>
            <a:off x="311700" y="595975"/>
            <a:ext cx="8520600" cy="1957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UPDATES</a:t>
            </a:r>
            <a:endParaRPr>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Shape 2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latin typeface="Montserrat"/>
                <a:ea typeface="Montserrat"/>
                <a:cs typeface="Montserrat"/>
                <a:sym typeface="Montserrat"/>
              </a:rPr>
              <a:t>ACKNOWLEDGMENTS</a:t>
            </a:r>
            <a:endParaRPr sz="2400">
              <a:latin typeface="Montserrat"/>
              <a:ea typeface="Montserrat"/>
              <a:cs typeface="Montserrat"/>
              <a:sym typeface="Montserrat"/>
            </a:endParaRPr>
          </a:p>
        </p:txBody>
      </p:sp>
      <p:sp>
        <p:nvSpPr>
          <p:cNvPr id="246" name="Shape 24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Montserrat"/>
                <a:ea typeface="Montserrat"/>
                <a:cs typeface="Montserrat"/>
                <a:sym typeface="Montserrat"/>
              </a:rPr>
              <a:t>This  material  is  based  upon  work  in  the Global  Event  and  Trend  Archive Research (GETAR) project, supported by the National Science Foundation under Grant No. IIS-1619028</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Shape 74"/>
          <p:cNvSpPr txBox="1"/>
          <p:nvPr>
            <p:ph type="title"/>
          </p:nvPr>
        </p:nvSpPr>
        <p:spPr>
          <a:xfrm>
            <a:off x="311700" y="371550"/>
            <a:ext cx="8520600" cy="780900"/>
          </a:xfrm>
          <a:prstGeom prst="rect">
            <a:avLst/>
          </a:prstGeom>
          <a:ln cap="flat" cmpd="sng" w="9525">
            <a:solidFill>
              <a:srgbClr val="FFFFFF"/>
            </a:solidFill>
            <a:prstDash val="solid"/>
            <a:round/>
            <a:headEnd len="med" w="med" type="none"/>
            <a:tailEnd len="med" w="med" type="none"/>
          </a:ln>
        </p:spPr>
        <p:txBody>
          <a:bodyPr anchorCtr="0" anchor="t" bIns="91425" lIns="91425" spcFirstLastPara="1" rIns="91425" wrap="square" tIns="91425">
            <a:noAutofit/>
          </a:bodyPr>
          <a:lstStyle/>
          <a:p>
            <a:pPr indent="0" lvl="0" marL="0" rtl="0">
              <a:spcBef>
                <a:spcPts val="0"/>
              </a:spcBef>
              <a:spcAft>
                <a:spcPts val="0"/>
              </a:spcAft>
              <a:buNone/>
            </a:pPr>
            <a:r>
              <a:rPr lang="en" sz="2400">
                <a:latin typeface="Montserrat"/>
                <a:ea typeface="Montserrat"/>
                <a:cs typeface="Montserrat"/>
                <a:sym typeface="Montserrat"/>
              </a:rPr>
              <a:t>Changes made to HBase Schema from previous presentation</a:t>
            </a:r>
            <a:endParaRPr sz="2400">
              <a:solidFill>
                <a:srgbClr val="FF0000"/>
              </a:solidFill>
              <a:latin typeface="Montserrat"/>
              <a:ea typeface="Montserrat"/>
              <a:cs typeface="Montserrat"/>
              <a:sym typeface="Montserrat"/>
            </a:endParaRPr>
          </a:p>
        </p:txBody>
      </p:sp>
      <p:sp>
        <p:nvSpPr>
          <p:cNvPr id="75" name="Shape 75"/>
          <p:cNvSpPr txBox="1"/>
          <p:nvPr>
            <p:ph idx="1" type="body"/>
          </p:nvPr>
        </p:nvSpPr>
        <p:spPr>
          <a:xfrm>
            <a:off x="311700" y="1262675"/>
            <a:ext cx="8520600" cy="3416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2400"/>
              <a:t>Fields added:</a:t>
            </a:r>
            <a:endParaRPr sz="2400"/>
          </a:p>
          <a:p>
            <a:pPr indent="-381000" lvl="0" marL="457200" rtl="0">
              <a:spcBef>
                <a:spcPts val="1600"/>
              </a:spcBef>
              <a:spcAft>
                <a:spcPts val="0"/>
              </a:spcAft>
              <a:buSzPts val="2400"/>
              <a:buChar char="●"/>
            </a:pPr>
            <a:r>
              <a:rPr lang="en" sz="2400"/>
              <a:t>topic:topic-displaynames </a:t>
            </a:r>
            <a:endParaRPr sz="2400"/>
          </a:p>
          <a:p>
            <a:pPr indent="-381000" lvl="0" marL="457200" rtl="0">
              <a:spcBef>
                <a:spcPts val="0"/>
              </a:spcBef>
              <a:spcAft>
                <a:spcPts val="0"/>
              </a:spcAft>
              <a:buSzPts val="2400"/>
              <a:buChar char="●"/>
            </a:pPr>
            <a:r>
              <a:rPr lang="en" sz="2400"/>
              <a:t>cluster:cluster-displaynames</a:t>
            </a:r>
            <a:endParaRPr sz="2400"/>
          </a:p>
          <a:p>
            <a:pPr indent="-381000" lvl="0" marL="457200" rtl="0">
              <a:spcBef>
                <a:spcPts val="0"/>
              </a:spcBef>
              <a:spcAft>
                <a:spcPts val="0"/>
              </a:spcAft>
              <a:buSzPts val="2400"/>
              <a:buChar char="●"/>
            </a:pPr>
            <a:r>
              <a:rPr lang="en" sz="2400"/>
              <a:t>classification:classification-displaynames</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Shape 80"/>
          <p:cNvSpPr txBox="1"/>
          <p:nvPr>
            <p:ph type="title"/>
          </p:nvPr>
        </p:nvSpPr>
        <p:spPr>
          <a:xfrm>
            <a:off x="-69300" y="-1142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latin typeface="Montserrat"/>
                <a:ea typeface="Montserrat"/>
                <a:cs typeface="Montserrat"/>
                <a:sym typeface="Montserrat"/>
              </a:rPr>
              <a:t>Updates - SOLR Fall 2017</a:t>
            </a:r>
            <a:endParaRPr sz="2400">
              <a:latin typeface="Montserrat"/>
              <a:ea typeface="Montserrat"/>
              <a:cs typeface="Montserrat"/>
              <a:sym typeface="Montserrat"/>
            </a:endParaRPr>
          </a:p>
        </p:txBody>
      </p:sp>
      <p:graphicFrame>
        <p:nvGraphicFramePr>
          <p:cNvPr id="81" name="Shape 81"/>
          <p:cNvGraphicFramePr/>
          <p:nvPr/>
        </p:nvGraphicFramePr>
        <p:xfrm>
          <a:off x="0" y="316650"/>
          <a:ext cx="3000000" cy="3000000"/>
        </p:xfrm>
        <a:graphic>
          <a:graphicData uri="http://schemas.openxmlformats.org/drawingml/2006/table">
            <a:tbl>
              <a:tblPr>
                <a:noFill/>
                <a:tableStyleId>{C6BC504B-9BEE-47C8-94F3-DD9A9E2EDE04}</a:tableStyleId>
              </a:tblPr>
              <a:tblGrid>
                <a:gridCol w="2281300"/>
                <a:gridCol w="2702500"/>
                <a:gridCol w="4160200"/>
              </a:tblGrid>
              <a:tr h="1379875">
                <a:tc>
                  <a:txBody>
                    <a:bodyPr>
                      <a:noAutofit/>
                    </a:bodyPr>
                    <a:lstStyle/>
                    <a:p>
                      <a:pPr indent="0" lvl="0" marL="0">
                        <a:spcBef>
                          <a:spcPts val="0"/>
                        </a:spcBef>
                        <a:spcAft>
                          <a:spcPts val="0"/>
                        </a:spcAft>
                        <a:buNone/>
                      </a:pPr>
                      <a:r>
                        <a:rPr lang="en" sz="1800">
                          <a:solidFill>
                            <a:schemeClr val="dk2"/>
                          </a:solidFill>
                          <a:latin typeface="Proxima Nova"/>
                          <a:ea typeface="Proxima Nova"/>
                          <a:cs typeface="Proxima Nova"/>
                          <a:sym typeface="Proxima Nova"/>
                        </a:rPr>
                        <a:t>schema.xml</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rtl="0">
                        <a:spcBef>
                          <a:spcPts val="0"/>
                        </a:spcBef>
                        <a:spcAft>
                          <a:spcPts val="0"/>
                        </a:spcAft>
                        <a:buNone/>
                      </a:pPr>
                      <a:r>
                        <a:rPr lang="en" sz="1800">
                          <a:solidFill>
                            <a:schemeClr val="dk2"/>
                          </a:solidFill>
                          <a:latin typeface="Proxima Nova"/>
                          <a:ea typeface="Proxima Nova"/>
                          <a:cs typeface="Proxima Nova"/>
                          <a:sym typeface="Proxima Nova"/>
                        </a:rPr>
                        <a:t>No geospatial search function</a:t>
                      </a:r>
                      <a:endParaRPr sz="1800">
                        <a:solidFill>
                          <a:schemeClr val="dk2"/>
                        </a:solidFill>
                        <a:latin typeface="Proxima Nova"/>
                        <a:ea typeface="Proxima Nova"/>
                        <a:cs typeface="Proxima Nova"/>
                        <a:sym typeface="Proxima Nova"/>
                      </a:endParaRPr>
                    </a:p>
                    <a:p>
                      <a:pPr indent="0" lvl="0" marL="0" rtl="0">
                        <a:spcBef>
                          <a:spcPts val="0"/>
                        </a:spcBef>
                        <a:spcAft>
                          <a:spcPts val="0"/>
                        </a:spcAft>
                        <a:buNone/>
                      </a:pPr>
                      <a:r>
                        <a:rPr lang="en" sz="1800">
                          <a:solidFill>
                            <a:schemeClr val="dk2"/>
                          </a:solidFill>
                          <a:latin typeface="Proxima Nova"/>
                          <a:ea typeface="Proxima Nova"/>
                          <a:cs typeface="Proxima Nova"/>
                          <a:sym typeface="Proxima Nova"/>
                        </a:rPr>
                        <a:t>Copyfields</a:t>
                      </a:r>
                      <a:endParaRPr sz="1800">
                        <a:solidFill>
                          <a:schemeClr val="dk2"/>
                        </a:solidFill>
                        <a:latin typeface="Proxima Nova"/>
                        <a:ea typeface="Proxima Nova"/>
                        <a:cs typeface="Proxima Nova"/>
                        <a:sym typeface="Proxima Nova"/>
                      </a:endParaRPr>
                    </a:p>
                    <a:p>
                      <a:pPr indent="0" lvl="0" marL="0">
                        <a:spcBef>
                          <a:spcPts val="0"/>
                        </a:spcBef>
                        <a:spcAft>
                          <a:spcPts val="0"/>
                        </a:spcAft>
                        <a:buNone/>
                      </a:pPr>
                      <a:r>
                        <a:rPr lang="en" sz="1800">
                          <a:solidFill>
                            <a:schemeClr val="dk2"/>
                          </a:solidFill>
                          <a:latin typeface="Proxima Nova"/>
                          <a:ea typeface="Proxima Nova"/>
                          <a:cs typeface="Proxima Nova"/>
                          <a:sym typeface="Proxima Nova"/>
                        </a:rPr>
                        <a:t>#fields = 30</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rtl="0">
                        <a:spcBef>
                          <a:spcPts val="0"/>
                        </a:spcBef>
                        <a:spcAft>
                          <a:spcPts val="0"/>
                        </a:spcAft>
                        <a:buNone/>
                      </a:pPr>
                      <a:r>
                        <a:rPr lang="en" sz="1800">
                          <a:solidFill>
                            <a:schemeClr val="dk2"/>
                          </a:solidFill>
                          <a:latin typeface="Proxima Nova"/>
                          <a:ea typeface="Proxima Nova"/>
                          <a:cs typeface="Proxima Nova"/>
                          <a:sym typeface="Proxima Nova"/>
                        </a:rPr>
                        <a:t>Feature added</a:t>
                      </a:r>
                      <a:endParaRPr sz="1800">
                        <a:solidFill>
                          <a:schemeClr val="dk2"/>
                        </a:solidFill>
                        <a:latin typeface="Proxima Nova"/>
                        <a:ea typeface="Proxima Nova"/>
                        <a:cs typeface="Proxima Nova"/>
                        <a:sym typeface="Proxima Nova"/>
                      </a:endParaRPr>
                    </a:p>
                    <a:p>
                      <a:pPr indent="0" lvl="0" marL="0" rtl="0">
                        <a:spcBef>
                          <a:spcPts val="0"/>
                        </a:spcBef>
                        <a:spcAft>
                          <a:spcPts val="0"/>
                        </a:spcAft>
                        <a:buNone/>
                      </a:pPr>
                      <a:r>
                        <a:rPr lang="en" sz="1800">
                          <a:solidFill>
                            <a:schemeClr val="dk2"/>
                          </a:solidFill>
                          <a:latin typeface="Proxima Nova"/>
                          <a:ea typeface="Proxima Nova"/>
                          <a:cs typeface="Proxima Nova"/>
                          <a:sym typeface="Proxima Nova"/>
                        </a:rPr>
                        <a:t>Copy and geoblacklight fields present</a:t>
                      </a:r>
                      <a:endParaRPr sz="1800">
                        <a:solidFill>
                          <a:schemeClr val="dk2"/>
                        </a:solidFill>
                        <a:latin typeface="Proxima Nova"/>
                        <a:ea typeface="Proxima Nova"/>
                        <a:cs typeface="Proxima Nova"/>
                        <a:sym typeface="Proxima Nova"/>
                      </a:endParaRPr>
                    </a:p>
                    <a:p>
                      <a:pPr indent="0" lvl="0" marL="0" rtl="0">
                        <a:spcBef>
                          <a:spcPts val="0"/>
                        </a:spcBef>
                        <a:spcAft>
                          <a:spcPts val="0"/>
                        </a:spcAft>
                        <a:buNone/>
                      </a:pPr>
                      <a:r>
                        <a:rPr lang="en" sz="1800">
                          <a:solidFill>
                            <a:schemeClr val="dk2"/>
                          </a:solidFill>
                          <a:latin typeface="Proxima Nova"/>
                          <a:ea typeface="Proxima Nova"/>
                          <a:cs typeface="Proxima Nova"/>
                          <a:sym typeface="Proxima Nova"/>
                        </a:rPr>
                        <a:t>#fields = 50+</a:t>
                      </a:r>
                      <a:endParaRPr sz="1800">
                        <a:solidFill>
                          <a:schemeClr val="dk2"/>
                        </a:solidFill>
                        <a:latin typeface="Proxima Nova"/>
                        <a:ea typeface="Proxima Nova"/>
                        <a:cs typeface="Proxima Nova"/>
                        <a:sym typeface="Proxima Nova"/>
                      </a:endParaRPr>
                    </a:p>
                    <a:p>
                      <a:pPr indent="0" lvl="0" marL="0" rtl="0">
                        <a:spcBef>
                          <a:spcPts val="0"/>
                        </a:spcBef>
                        <a:spcAft>
                          <a:spcPts val="0"/>
                        </a:spcAft>
                        <a:buNone/>
                      </a:pPr>
                      <a:r>
                        <a:rPr lang="en" sz="1800">
                          <a:solidFill>
                            <a:schemeClr val="dk2"/>
                          </a:solidFill>
                          <a:latin typeface="Proxima Nova"/>
                          <a:ea typeface="Proxima Nova"/>
                          <a:cs typeface="Proxima Nova"/>
                          <a:sym typeface="Proxima Nova"/>
                        </a:rPr>
                        <a:t>Using DocValues to speed up faceting</a:t>
                      </a:r>
                      <a:endParaRPr sz="1800">
                        <a:solidFill>
                          <a:schemeClr val="dk2"/>
                        </a:solidFill>
                        <a:latin typeface="Proxima Nova"/>
                        <a:ea typeface="Proxima Nova"/>
                        <a:cs typeface="Proxima Nova"/>
                        <a:sym typeface="Proxima Nova"/>
                      </a:endParaRPr>
                    </a:p>
                    <a:p>
                      <a:pPr indent="0" lvl="0" marL="0">
                        <a:spcBef>
                          <a:spcPts val="0"/>
                        </a:spcBef>
                        <a:spcAft>
                          <a:spcPts val="0"/>
                        </a:spcAft>
                        <a:buNone/>
                      </a:pPr>
                      <a:r>
                        <a:rPr lang="en" sz="1800">
                          <a:solidFill>
                            <a:schemeClr val="dk2"/>
                          </a:solidFill>
                          <a:latin typeface="Proxima Nova"/>
                          <a:ea typeface="Proxima Nova"/>
                          <a:cs typeface="Proxima Nova"/>
                          <a:sym typeface="Proxima Nova"/>
                        </a:rPr>
                        <a:t>Index time field boosting</a:t>
                      </a:r>
                      <a:endParaRPr sz="1800">
                        <a:solidFill>
                          <a:schemeClr val="dk2"/>
                        </a:solidFill>
                        <a:latin typeface="Proxima Nova"/>
                        <a:ea typeface="Proxima Nova"/>
                        <a:cs typeface="Proxima Nova"/>
                        <a:sym typeface="Proxima Nova"/>
                      </a:endParaRPr>
                    </a:p>
                  </a:txBody>
                  <a:tcPr marT="91425" marB="91425" marR="91425" marL="91425"/>
                </a:tc>
              </a:tr>
              <a:tr h="925575">
                <a:tc>
                  <a:txBody>
                    <a:bodyPr>
                      <a:noAutofit/>
                    </a:bodyPr>
                    <a:lstStyle/>
                    <a:p>
                      <a:pPr indent="0" lvl="0" marL="0">
                        <a:spcBef>
                          <a:spcPts val="0"/>
                        </a:spcBef>
                        <a:spcAft>
                          <a:spcPts val="0"/>
                        </a:spcAft>
                        <a:buNone/>
                      </a:pPr>
                      <a:r>
                        <a:rPr lang="en" sz="1800">
                          <a:solidFill>
                            <a:schemeClr val="dk2"/>
                          </a:solidFill>
                          <a:latin typeface="Proxima Nova"/>
                          <a:ea typeface="Proxima Nova"/>
                          <a:cs typeface="Proxima Nova"/>
                          <a:sym typeface="Proxima Nova"/>
                        </a:rPr>
                        <a:t>Morphline ETL</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a:spcBef>
                          <a:spcPts val="0"/>
                        </a:spcBef>
                        <a:spcAft>
                          <a:spcPts val="0"/>
                        </a:spcAft>
                        <a:buNone/>
                      </a:pPr>
                      <a:r>
                        <a:rPr lang="en" sz="1800">
                          <a:solidFill>
                            <a:schemeClr val="dk2"/>
                          </a:solidFill>
                          <a:latin typeface="Proxima Nova"/>
                          <a:ea typeface="Proxima Nova"/>
                          <a:cs typeface="Proxima Nova"/>
                          <a:sym typeface="Proxima Nova"/>
                        </a:rPr>
                        <a:t>Datetime, multi-valued field parser, multiple field types</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rtl="0">
                        <a:spcBef>
                          <a:spcPts val="0"/>
                        </a:spcBef>
                        <a:spcAft>
                          <a:spcPts val="0"/>
                        </a:spcAft>
                        <a:buNone/>
                      </a:pPr>
                      <a:r>
                        <a:rPr lang="en" sz="1800">
                          <a:solidFill>
                            <a:schemeClr val="dk2"/>
                          </a:solidFill>
                          <a:latin typeface="Proxima Nova"/>
                          <a:ea typeface="Proxima Nova"/>
                          <a:cs typeface="Proxima Nova"/>
                          <a:sym typeface="Proxima Nova"/>
                        </a:rPr>
                        <a:t>Extraction, cleaning, sanity check of data from HBase</a:t>
                      </a:r>
                      <a:endParaRPr sz="1800">
                        <a:solidFill>
                          <a:schemeClr val="dk2"/>
                        </a:solidFill>
                        <a:latin typeface="Proxima Nova"/>
                        <a:ea typeface="Proxima Nova"/>
                        <a:cs typeface="Proxima Nova"/>
                        <a:sym typeface="Proxima Nova"/>
                      </a:endParaRPr>
                    </a:p>
                    <a:p>
                      <a:pPr indent="0" lvl="0" marL="0" rtl="0">
                        <a:spcBef>
                          <a:spcPts val="0"/>
                        </a:spcBef>
                        <a:spcAft>
                          <a:spcPts val="0"/>
                        </a:spcAft>
                        <a:buNone/>
                      </a:pPr>
                      <a:r>
                        <a:rPr lang="en" sz="1800">
                          <a:solidFill>
                            <a:schemeClr val="dk2"/>
                          </a:solidFill>
                          <a:latin typeface="Proxima Nova"/>
                          <a:ea typeface="Proxima Nova"/>
                          <a:cs typeface="Proxima Nova"/>
                          <a:sym typeface="Proxima Nova"/>
                        </a:rPr>
                        <a:t>Timestamp conversion</a:t>
                      </a:r>
                      <a:endParaRPr sz="1800">
                        <a:solidFill>
                          <a:schemeClr val="dk2"/>
                        </a:solidFill>
                        <a:latin typeface="Proxima Nova"/>
                        <a:ea typeface="Proxima Nova"/>
                        <a:cs typeface="Proxima Nova"/>
                        <a:sym typeface="Proxima Nova"/>
                      </a:endParaRPr>
                    </a:p>
                    <a:p>
                      <a:pPr indent="0" lvl="0" marL="0">
                        <a:spcBef>
                          <a:spcPts val="0"/>
                        </a:spcBef>
                        <a:spcAft>
                          <a:spcPts val="0"/>
                        </a:spcAft>
                        <a:buNone/>
                      </a:pPr>
                      <a:r>
                        <a:rPr lang="en" sz="1800">
                          <a:solidFill>
                            <a:schemeClr val="dk2"/>
                          </a:solidFill>
                          <a:latin typeface="Proxima Nova"/>
                          <a:ea typeface="Proxima Nova"/>
                          <a:cs typeface="Proxima Nova"/>
                          <a:sym typeface="Proxima Nova"/>
                        </a:rPr>
                        <a:t>Records manipulation </a:t>
                      </a:r>
                      <a:endParaRPr sz="1800">
                        <a:solidFill>
                          <a:schemeClr val="dk2"/>
                        </a:solidFill>
                        <a:latin typeface="Proxima Nova"/>
                        <a:ea typeface="Proxima Nova"/>
                        <a:cs typeface="Proxima Nova"/>
                        <a:sym typeface="Proxima Nova"/>
                      </a:endParaRPr>
                    </a:p>
                  </a:txBody>
                  <a:tcPr marT="91425" marB="91425" marR="91425" marL="91425"/>
                </a:tc>
              </a:tr>
              <a:tr h="556100">
                <a:tc>
                  <a:txBody>
                    <a:bodyPr>
                      <a:noAutofit/>
                    </a:bodyPr>
                    <a:lstStyle/>
                    <a:p>
                      <a:pPr indent="0" lvl="0" marL="0">
                        <a:spcBef>
                          <a:spcPts val="0"/>
                        </a:spcBef>
                        <a:spcAft>
                          <a:spcPts val="0"/>
                        </a:spcAft>
                        <a:buNone/>
                      </a:pPr>
                      <a:r>
                        <a:rPr lang="en" sz="1800">
                          <a:solidFill>
                            <a:schemeClr val="dk2"/>
                          </a:solidFill>
                          <a:latin typeface="Proxima Nova"/>
                          <a:ea typeface="Proxima Nova"/>
                          <a:cs typeface="Proxima Nova"/>
                          <a:sym typeface="Proxima Nova"/>
                        </a:rPr>
                        <a:t>Indexing</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a:spcBef>
                          <a:spcPts val="0"/>
                        </a:spcBef>
                        <a:spcAft>
                          <a:spcPts val="0"/>
                        </a:spcAft>
                        <a:buNone/>
                      </a:pPr>
                      <a:r>
                        <a:rPr lang="en" sz="1800">
                          <a:solidFill>
                            <a:schemeClr val="dk2"/>
                          </a:solidFill>
                          <a:latin typeface="Proxima Nova"/>
                          <a:ea typeface="Proxima Nova"/>
                          <a:cs typeface="Proxima Nova"/>
                          <a:sym typeface="Proxima Nova"/>
                        </a:rPr>
                        <a:t>1.2 billion tweets</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a:spcBef>
                          <a:spcPts val="0"/>
                        </a:spcBef>
                        <a:spcAft>
                          <a:spcPts val="0"/>
                        </a:spcAft>
                        <a:buNone/>
                      </a:pPr>
                      <a:r>
                        <a:rPr lang="en" sz="1800">
                          <a:solidFill>
                            <a:schemeClr val="dk2"/>
                          </a:solidFill>
                          <a:latin typeface="Proxima Nova"/>
                          <a:ea typeface="Proxima Nova"/>
                          <a:cs typeface="Proxima Nova"/>
                          <a:sym typeface="Proxima Nova"/>
                        </a:rPr>
                        <a:t>12,564 web pages and 5.9mil tweets</a:t>
                      </a:r>
                      <a:endParaRPr sz="1800">
                        <a:solidFill>
                          <a:schemeClr val="dk2"/>
                        </a:solidFill>
                        <a:latin typeface="Proxima Nova"/>
                        <a:ea typeface="Proxima Nova"/>
                        <a:cs typeface="Proxima Nova"/>
                        <a:sym typeface="Proxima Nova"/>
                      </a:endParaRPr>
                    </a:p>
                  </a:txBody>
                  <a:tcPr marT="91425" marB="91425" marR="91425" marL="91425"/>
                </a:tc>
              </a:tr>
              <a:tr h="474625">
                <a:tc>
                  <a:txBody>
                    <a:bodyPr>
                      <a:noAutofit/>
                    </a:bodyPr>
                    <a:lstStyle/>
                    <a:p>
                      <a:pPr indent="0" lvl="0" marL="0">
                        <a:spcBef>
                          <a:spcPts val="0"/>
                        </a:spcBef>
                        <a:spcAft>
                          <a:spcPts val="0"/>
                        </a:spcAft>
                        <a:buNone/>
                      </a:pPr>
                      <a:r>
                        <a:rPr lang="en" sz="1800">
                          <a:solidFill>
                            <a:schemeClr val="dk2"/>
                          </a:solidFill>
                          <a:latin typeface="Proxima Nova"/>
                          <a:ea typeface="Proxima Nova"/>
                          <a:cs typeface="Proxima Nova"/>
                          <a:sym typeface="Proxima Nova"/>
                        </a:rPr>
                        <a:t>Incremental Indexing</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rtl="0">
                        <a:spcBef>
                          <a:spcPts val="0"/>
                        </a:spcBef>
                        <a:spcAft>
                          <a:spcPts val="0"/>
                        </a:spcAft>
                        <a:buNone/>
                      </a:pPr>
                      <a:r>
                        <a:rPr lang="en" sz="1800">
                          <a:solidFill>
                            <a:schemeClr val="dk2"/>
                          </a:solidFill>
                          <a:latin typeface="Proxima Nova"/>
                          <a:ea typeface="Proxima Nova"/>
                          <a:cs typeface="Proxima Nova"/>
                          <a:sym typeface="Proxima Nova"/>
                        </a:rPr>
                        <a:t>Tested on VC</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a:spcBef>
                          <a:spcPts val="0"/>
                        </a:spcBef>
                        <a:spcAft>
                          <a:spcPts val="0"/>
                        </a:spcAft>
                        <a:buNone/>
                      </a:pPr>
                      <a:r>
                        <a:rPr lang="en" sz="1800">
                          <a:solidFill>
                            <a:schemeClr val="dk2"/>
                          </a:solidFill>
                          <a:latin typeface="Proxima Nova"/>
                          <a:ea typeface="Proxima Nova"/>
                          <a:cs typeface="Proxima Nova"/>
                          <a:sym typeface="Proxima Nova"/>
                        </a:rPr>
                        <a:t>Tested on VC</a:t>
                      </a:r>
                      <a:endParaRPr sz="1800">
                        <a:solidFill>
                          <a:schemeClr val="dk2"/>
                        </a:solidFill>
                        <a:latin typeface="Proxima Nova"/>
                        <a:ea typeface="Proxima Nova"/>
                        <a:cs typeface="Proxima Nova"/>
                        <a:sym typeface="Proxima Nova"/>
                      </a:endParaRPr>
                    </a:p>
                  </a:txBody>
                  <a:tcPr marT="91425" marB="91425" marR="91425" marL="91425"/>
                </a:tc>
              </a:tr>
              <a:tr h="944400">
                <a:tc>
                  <a:txBody>
                    <a:bodyPr>
                      <a:noAutofit/>
                    </a:bodyPr>
                    <a:lstStyle/>
                    <a:p>
                      <a:pPr indent="0" lvl="0" marL="0" rtl="0">
                        <a:spcBef>
                          <a:spcPts val="0"/>
                        </a:spcBef>
                        <a:spcAft>
                          <a:spcPts val="0"/>
                        </a:spcAft>
                        <a:buNone/>
                      </a:pPr>
                      <a:r>
                        <a:rPr lang="en" sz="1800">
                          <a:solidFill>
                            <a:schemeClr val="dk2"/>
                          </a:solidFill>
                          <a:latin typeface="Proxima Nova"/>
                          <a:ea typeface="Proxima Nova"/>
                          <a:cs typeface="Proxima Nova"/>
                          <a:sym typeface="Proxima Nova"/>
                        </a:rPr>
                        <a:t>Recommendation &amp; Ranking</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rtl="0">
                        <a:spcBef>
                          <a:spcPts val="0"/>
                        </a:spcBef>
                        <a:spcAft>
                          <a:spcPts val="0"/>
                        </a:spcAft>
                        <a:buNone/>
                      </a:pPr>
                      <a:r>
                        <a:rPr lang="en" sz="1800">
                          <a:solidFill>
                            <a:schemeClr val="dk2"/>
                          </a:solidFill>
                          <a:latin typeface="Proxima Nova"/>
                          <a:ea typeface="Proxima Nova"/>
                          <a:cs typeface="Proxima Nova"/>
                          <a:sym typeface="Proxima Nova"/>
                        </a:rPr>
                        <a:t>Didn't use clustering and classification for recommendation</a:t>
                      </a:r>
                      <a:endParaRPr sz="1800">
                        <a:solidFill>
                          <a:schemeClr val="dk2"/>
                        </a:solidFill>
                        <a:latin typeface="Proxima Nova"/>
                        <a:ea typeface="Proxima Nova"/>
                        <a:cs typeface="Proxima Nova"/>
                        <a:sym typeface="Proxima Nova"/>
                      </a:endParaRPr>
                    </a:p>
                  </a:txBody>
                  <a:tcPr marT="91425" marB="91425" marR="91425" marL="91425"/>
                </a:tc>
                <a:tc>
                  <a:txBody>
                    <a:bodyPr>
                      <a:noAutofit/>
                    </a:bodyPr>
                    <a:lstStyle/>
                    <a:p>
                      <a:pPr indent="0" lvl="0" marL="0" rtl="0">
                        <a:spcBef>
                          <a:spcPts val="0"/>
                        </a:spcBef>
                        <a:spcAft>
                          <a:spcPts val="0"/>
                        </a:spcAft>
                        <a:buNone/>
                      </a:pPr>
                      <a:r>
                        <a:rPr lang="en" sz="1800">
                          <a:solidFill>
                            <a:schemeClr val="dk2"/>
                          </a:solidFill>
                          <a:latin typeface="Proxima Nova"/>
                          <a:ea typeface="Proxima Nova"/>
                          <a:cs typeface="Proxima Nova"/>
                          <a:sym typeface="Proxima Nova"/>
                        </a:rPr>
                        <a:t>Recommendation handler based on clustering and classification results; personalized recommendation</a:t>
                      </a:r>
                      <a:endParaRPr sz="1800">
                        <a:solidFill>
                          <a:schemeClr val="dk2"/>
                        </a:solidFill>
                        <a:latin typeface="Proxima Nova"/>
                        <a:ea typeface="Proxima Nova"/>
                        <a:cs typeface="Proxima Nova"/>
                        <a:sym typeface="Proxima Nova"/>
                      </a:endParaRPr>
                    </a:p>
                  </a:txBody>
                  <a:tcPr marT="91425" marB="91425" marR="91425" marL="91425"/>
                </a:tc>
              </a:tr>
            </a:tbl>
          </a:graphicData>
        </a:graphic>
      </p:graphicFrame>
      <p:sp>
        <p:nvSpPr>
          <p:cNvPr id="82" name="Shape 82"/>
          <p:cNvSpPr txBox="1"/>
          <p:nvPr/>
        </p:nvSpPr>
        <p:spPr>
          <a:xfrm>
            <a:off x="3301700" y="-49325"/>
            <a:ext cx="2379000" cy="373500"/>
          </a:xfrm>
          <a:prstGeom prst="rect">
            <a:avLst/>
          </a:prstGeom>
          <a:noFill/>
          <a:ln>
            <a:noFill/>
          </a:ln>
        </p:spPr>
        <p:txBody>
          <a:bodyPr anchorCtr="0" anchor="t" bIns="91425" lIns="91425" spcFirstLastPara="1" rIns="91425" wrap="square" tIns="91425">
            <a:noAutofit/>
          </a:bodyPr>
          <a:lstStyle/>
          <a:p>
            <a:pPr indent="0" lvl="0" marL="0" algn="ctr">
              <a:spcBef>
                <a:spcPts val="0"/>
              </a:spcBef>
              <a:spcAft>
                <a:spcPts val="0"/>
              </a:spcAft>
              <a:buNone/>
            </a:pPr>
            <a:r>
              <a:rPr lang="en" sz="1800"/>
              <a:t>Fall 2016</a:t>
            </a:r>
            <a:endParaRPr sz="1800"/>
          </a:p>
        </p:txBody>
      </p:sp>
      <p:sp>
        <p:nvSpPr>
          <p:cNvPr id="83" name="Shape 83"/>
          <p:cNvSpPr txBox="1"/>
          <p:nvPr/>
        </p:nvSpPr>
        <p:spPr>
          <a:xfrm>
            <a:off x="5756900" y="-49325"/>
            <a:ext cx="2414100" cy="345900"/>
          </a:xfrm>
          <a:prstGeom prst="rect">
            <a:avLst/>
          </a:prstGeom>
          <a:noFill/>
          <a:ln>
            <a:noFill/>
          </a:ln>
        </p:spPr>
        <p:txBody>
          <a:bodyPr anchorCtr="0" anchor="t" bIns="91425" lIns="91425" spcFirstLastPara="1" rIns="91425" wrap="square" tIns="91425">
            <a:noAutofit/>
          </a:bodyPr>
          <a:lstStyle/>
          <a:p>
            <a:pPr indent="0" lvl="0" marL="0" algn="ctr">
              <a:spcBef>
                <a:spcPts val="0"/>
              </a:spcBef>
              <a:spcAft>
                <a:spcPts val="0"/>
              </a:spcAft>
              <a:buNone/>
            </a:pPr>
            <a:r>
              <a:rPr lang="en" sz="1800"/>
              <a:t>Fall 2017</a:t>
            </a: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Shape 88"/>
          <p:cNvSpPr txBox="1"/>
          <p:nvPr>
            <p:ph type="ctrTitle"/>
          </p:nvPr>
        </p:nvSpPr>
        <p:spPr>
          <a:xfrm>
            <a:off x="311700" y="595975"/>
            <a:ext cx="8520600" cy="1957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In Theory</a:t>
            </a:r>
            <a:endParaRPr>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Shape 93"/>
          <p:cNvSpPr txBox="1"/>
          <p:nvPr>
            <p:ph type="title"/>
          </p:nvPr>
        </p:nvSpPr>
        <p:spPr>
          <a:xfrm>
            <a:off x="311700" y="16027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Proxima Nova"/>
                <a:ea typeface="Proxima Nova"/>
                <a:cs typeface="Proxima Nova"/>
                <a:sym typeface="Proxima Nova"/>
              </a:rPr>
              <a:t>SOLR document scoring</a:t>
            </a:r>
            <a:endParaRPr>
              <a:latin typeface="Proxima Nova"/>
              <a:ea typeface="Proxima Nova"/>
              <a:cs typeface="Proxima Nova"/>
              <a:sym typeface="Proxima Nova"/>
            </a:endParaRPr>
          </a:p>
        </p:txBody>
      </p:sp>
      <p:sp>
        <p:nvSpPr>
          <p:cNvPr id="94" name="Shape 94"/>
          <p:cNvSpPr txBox="1"/>
          <p:nvPr>
            <p:ph idx="1" type="body"/>
          </p:nvPr>
        </p:nvSpPr>
        <p:spPr>
          <a:xfrm>
            <a:off x="311700" y="863550"/>
            <a:ext cx="8520600" cy="39678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AutoNum type="arabicPeriod"/>
            </a:pPr>
            <a:r>
              <a:rPr lang="en"/>
              <a:t>t</a:t>
            </a:r>
            <a:r>
              <a:rPr lang="en"/>
              <a:t>f : sqrt(freq)</a:t>
            </a:r>
            <a:endParaRPr/>
          </a:p>
          <a:p>
            <a:pPr indent="-342900" lvl="0" marL="457200" rtl="0">
              <a:spcBef>
                <a:spcPts val="0"/>
              </a:spcBef>
              <a:spcAft>
                <a:spcPts val="0"/>
              </a:spcAft>
              <a:buSzPts val="1800"/>
              <a:buAutoNum type="arabicPeriod"/>
            </a:pPr>
            <a:r>
              <a:rPr lang="en"/>
              <a:t>idf : log(numDocs / (docFreq + 1)) + 1</a:t>
            </a:r>
            <a:endParaRPr/>
          </a:p>
          <a:p>
            <a:pPr indent="-342900" lvl="0" marL="457200" rtl="0">
              <a:spcBef>
                <a:spcPts val="0"/>
              </a:spcBef>
              <a:spcAft>
                <a:spcPts val="0"/>
              </a:spcAft>
              <a:buSzPts val="1800"/>
              <a:buAutoNum type="arabicPeriod"/>
            </a:pPr>
            <a:r>
              <a:rPr lang="en"/>
              <a:t>fieldWeight</a:t>
            </a:r>
            <a:endParaRPr/>
          </a:p>
          <a:p>
            <a:pPr indent="-342900" lvl="0" marL="457200" rtl="0">
              <a:spcBef>
                <a:spcPts val="0"/>
              </a:spcBef>
              <a:spcAft>
                <a:spcPts val="0"/>
              </a:spcAft>
              <a:buSzPts val="1800"/>
              <a:buAutoNum type="arabicPeriod"/>
            </a:pPr>
            <a:r>
              <a:rPr lang="en"/>
              <a:t>fieldNorm : 1 / sqrt(numTerms)</a:t>
            </a:r>
            <a:endParaRPr/>
          </a:p>
          <a:p>
            <a:pPr indent="0" lvl="0" marL="0" rtl="0">
              <a:spcBef>
                <a:spcPts val="1600"/>
              </a:spcBef>
              <a:spcAft>
                <a:spcPts val="0"/>
              </a:spcAft>
              <a:buNone/>
            </a:pPr>
            <a:r>
              <a:rPr lang="en"/>
              <a:t>Search for all tweets containing terms “vegas”</a:t>
            </a:r>
            <a:endParaRPr/>
          </a:p>
          <a:p>
            <a:pPr indent="0" lvl="0" marL="0" rtl="0">
              <a:spcBef>
                <a:spcPts val="1600"/>
              </a:spcBef>
              <a:spcAft>
                <a:spcPts val="0"/>
              </a:spcAft>
              <a:buNone/>
            </a:pPr>
            <a:r>
              <a:rPr lang="en"/>
              <a:t>"914864995565031425": </a:t>
            </a:r>
            <a:r>
              <a:rPr b="1" lang="en"/>
              <a:t>2.2832668</a:t>
            </a:r>
            <a:r>
              <a:rPr lang="en"/>
              <a:t> = (MATCH) weight(text:vegas in </a:t>
            </a:r>
            <a:r>
              <a:rPr b="1" lang="en"/>
              <a:t>171455</a:t>
            </a:r>
            <a:r>
              <a:rPr lang="en"/>
              <a:t>), result of:  2.2832668 = fieldWeight in 171455, product of: </a:t>
            </a:r>
            <a:r>
              <a:rPr b="1" lang="en"/>
              <a:t>1.4142135 = tf(freq=2.0)</a:t>
            </a:r>
            <a:r>
              <a:rPr lang="en"/>
              <a:t>, with freq of: 2.0; </a:t>
            </a:r>
            <a:r>
              <a:rPr b="1" lang="en"/>
              <a:t>6.4580536 = idf(docFreq=25492, maxDocs=5981684)</a:t>
            </a:r>
            <a:r>
              <a:rPr lang="en"/>
              <a:t>; </a:t>
            </a:r>
            <a:r>
              <a:rPr b="1" lang="en"/>
              <a:t>0.25 = fieldNorm(doc=171455)</a:t>
            </a:r>
            <a:endParaRPr/>
          </a:p>
          <a:p>
            <a:pPr indent="0" lvl="0" marL="0">
              <a:spcBef>
                <a:spcPts val="16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Shape 99"/>
          <p:cNvSpPr txBox="1"/>
          <p:nvPr>
            <p:ph type="ctrTitle"/>
          </p:nvPr>
        </p:nvSpPr>
        <p:spPr>
          <a:xfrm>
            <a:off x="311700" y="595975"/>
            <a:ext cx="8520600" cy="1957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sz="4800">
                <a:latin typeface="Montserrat"/>
                <a:ea typeface="Montserrat"/>
                <a:cs typeface="Montserrat"/>
                <a:sym typeface="Montserrat"/>
              </a:rPr>
              <a:t>Process, Improvements &amp; Results</a:t>
            </a:r>
            <a:endParaRPr sz="4800">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Shape 10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latin typeface="Montserrat"/>
                <a:ea typeface="Montserrat"/>
                <a:cs typeface="Montserrat"/>
                <a:sym typeface="Montserrat"/>
              </a:rPr>
              <a:t>Software Packages and Versions</a:t>
            </a:r>
            <a:endParaRPr>
              <a:latin typeface="Montserrat"/>
              <a:ea typeface="Montserrat"/>
              <a:cs typeface="Montserrat"/>
              <a:sym typeface="Montserrat"/>
            </a:endParaRPr>
          </a:p>
        </p:txBody>
      </p:sp>
      <p:sp>
        <p:nvSpPr>
          <p:cNvPr id="105" name="Shape 105"/>
          <p:cNvSpPr txBox="1"/>
          <p:nvPr>
            <p:ph idx="1" type="body"/>
          </p:nvPr>
        </p:nvSpPr>
        <p:spPr>
          <a:xfrm>
            <a:off x="311700" y="1152475"/>
            <a:ext cx="8520600" cy="383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Cloudera CDH </a:t>
            </a:r>
            <a:r>
              <a:rPr lang="en"/>
              <a:t>(Cloudera's Distribution Including Apache Hadoop) version </a:t>
            </a:r>
            <a:r>
              <a:rPr b="1" lang="en"/>
              <a:t>5.12.0</a:t>
            </a:r>
            <a:endParaRPr b="1"/>
          </a:p>
          <a:p>
            <a:pPr indent="0" lvl="0" marL="0" rtl="0" algn="l">
              <a:spcBef>
                <a:spcPts val="1600"/>
              </a:spcBef>
              <a:spcAft>
                <a:spcPts val="0"/>
              </a:spcAft>
              <a:buNone/>
            </a:pPr>
            <a:r>
              <a:rPr lang="en"/>
              <a:t>Key packages included:</a:t>
            </a:r>
            <a:endParaRPr/>
          </a:p>
          <a:p>
            <a:pPr indent="-342900" lvl="0" marL="457200" rtl="0" algn="l">
              <a:spcBef>
                <a:spcPts val="1600"/>
              </a:spcBef>
              <a:spcAft>
                <a:spcPts val="0"/>
              </a:spcAft>
              <a:buSzPts val="1800"/>
              <a:buAutoNum type="arabicPeriod"/>
            </a:pPr>
            <a:r>
              <a:rPr lang="en"/>
              <a:t>hadoop-hdfs (2.6.0)</a:t>
            </a:r>
            <a:endParaRPr/>
          </a:p>
          <a:p>
            <a:pPr indent="-342900" lvl="0" marL="457200" rtl="0" algn="l">
              <a:spcBef>
                <a:spcPts val="0"/>
              </a:spcBef>
              <a:spcAft>
                <a:spcPts val="0"/>
              </a:spcAft>
              <a:buSzPts val="1800"/>
              <a:buAutoNum type="arabicPeriod"/>
            </a:pPr>
            <a:r>
              <a:rPr lang="en"/>
              <a:t>hbase-solr (1.5)</a:t>
            </a:r>
            <a:endParaRPr/>
          </a:p>
          <a:p>
            <a:pPr indent="-342900" lvl="0" marL="457200" rtl="0" algn="l">
              <a:spcBef>
                <a:spcPts val="0"/>
              </a:spcBef>
              <a:spcAft>
                <a:spcPts val="0"/>
              </a:spcAft>
              <a:buSzPts val="1800"/>
              <a:buAutoNum type="arabicPeriod"/>
            </a:pPr>
            <a:r>
              <a:rPr lang="en"/>
              <a:t>hbase (1.2)</a:t>
            </a:r>
            <a:endParaRPr/>
          </a:p>
          <a:p>
            <a:pPr indent="-342900" lvl="0" marL="457200" rtl="0" algn="l">
              <a:spcBef>
                <a:spcPts val="0"/>
              </a:spcBef>
              <a:spcAft>
                <a:spcPts val="0"/>
              </a:spcAft>
              <a:buSzPts val="1800"/>
              <a:buAutoNum type="arabicPeriod"/>
            </a:pPr>
            <a:r>
              <a:rPr lang="en"/>
              <a:t>kite (1.0.0)</a:t>
            </a:r>
            <a:endParaRPr/>
          </a:p>
          <a:p>
            <a:pPr indent="-342900" lvl="0" marL="457200" rtl="0" algn="l">
              <a:spcBef>
                <a:spcPts val="0"/>
              </a:spcBef>
              <a:spcAft>
                <a:spcPts val="0"/>
              </a:spcAft>
              <a:buSzPts val="1800"/>
              <a:buAutoNum type="arabicPeriod"/>
            </a:pPr>
            <a:r>
              <a:rPr lang="en"/>
              <a:t>solr (4.10.3)</a:t>
            </a:r>
            <a:endParaRPr/>
          </a:p>
          <a:p>
            <a:pPr indent="-342900" lvl="0" marL="457200" rtl="0" algn="l">
              <a:spcBef>
                <a:spcPts val="0"/>
              </a:spcBef>
              <a:spcAft>
                <a:spcPts val="0"/>
              </a:spcAft>
              <a:buSzPts val="1800"/>
              <a:buAutoNum type="arabicPeriod"/>
            </a:pPr>
            <a:r>
              <a:rPr lang="en"/>
              <a:t>zookeeper (3.4.5)</a:t>
            </a:r>
            <a:endParaRPr/>
          </a:p>
          <a:p>
            <a:pPr indent="0" lvl="0" marL="0" rtl="0" algn="l">
              <a:spcBef>
                <a:spcPts val="1600"/>
              </a:spcBef>
              <a:spcAft>
                <a:spcPts val="1600"/>
              </a:spcAft>
              <a:buNone/>
            </a:pPr>
            <a:r>
              <a:rPr lang="en"/>
              <a:t>For complete list visit: https://archive.cloudera.com/cdh5/parcels/5.12.0/manifest.json</a:t>
            </a:r>
            <a:endParaRPr/>
          </a:p>
        </p:txBody>
      </p:sp>
    </p:spTree>
  </p:cSld>
  <p:clrMapOvr>
    <a:masterClrMapping/>
  </p:clrMapOvr>
</p:sld>
</file>

<file path=ppt/theme/theme1.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