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4" r:id="rId2"/>
    <p:sldMasterId id="2147483666" r:id="rId3"/>
    <p:sldMasterId id="2147483678" r:id="rId4"/>
  </p:sldMasterIdLst>
  <p:notesMasterIdLst>
    <p:notesMasterId r:id="rId68"/>
  </p:notesMasterIdLst>
  <p:sldIdLst>
    <p:sldId id="265" r:id="rId5"/>
    <p:sldId id="270" r:id="rId6"/>
    <p:sldId id="2147472607" r:id="rId7"/>
    <p:sldId id="271" r:id="rId8"/>
    <p:sldId id="325" r:id="rId9"/>
    <p:sldId id="335" r:id="rId10"/>
    <p:sldId id="328" r:id="rId11"/>
    <p:sldId id="2147472605" r:id="rId12"/>
    <p:sldId id="1128" r:id="rId13"/>
    <p:sldId id="1131" r:id="rId14"/>
    <p:sldId id="326" r:id="rId15"/>
    <p:sldId id="338" r:id="rId16"/>
    <p:sldId id="336" r:id="rId17"/>
    <p:sldId id="327" r:id="rId18"/>
    <p:sldId id="1129" r:id="rId19"/>
    <p:sldId id="1130" r:id="rId20"/>
    <p:sldId id="333" r:id="rId21"/>
    <p:sldId id="1132" r:id="rId22"/>
    <p:sldId id="1133" r:id="rId23"/>
    <p:sldId id="2147472608" r:id="rId24"/>
    <p:sldId id="1135" r:id="rId25"/>
    <p:sldId id="1137" r:id="rId26"/>
    <p:sldId id="1097" r:id="rId27"/>
    <p:sldId id="1124" r:id="rId28"/>
    <p:sldId id="1096" r:id="rId29"/>
    <p:sldId id="1140" r:id="rId30"/>
    <p:sldId id="2147472611" r:id="rId31"/>
    <p:sldId id="1138" r:id="rId32"/>
    <p:sldId id="1139" r:id="rId33"/>
    <p:sldId id="1127" r:id="rId34"/>
    <p:sldId id="1141" r:id="rId35"/>
    <p:sldId id="2147472590" r:id="rId36"/>
    <p:sldId id="2147472591" r:id="rId37"/>
    <p:sldId id="1501" r:id="rId38"/>
    <p:sldId id="2147472612" r:id="rId39"/>
    <p:sldId id="1487" r:id="rId40"/>
    <p:sldId id="1488" r:id="rId41"/>
    <p:sldId id="1464" r:id="rId42"/>
    <p:sldId id="2147472592" r:id="rId43"/>
    <p:sldId id="2147472579" r:id="rId44"/>
    <p:sldId id="2147472566" r:id="rId45"/>
    <p:sldId id="2147472557" r:id="rId46"/>
    <p:sldId id="2147472593" r:id="rId47"/>
    <p:sldId id="2147472603" r:id="rId48"/>
    <p:sldId id="2145707969" r:id="rId49"/>
    <p:sldId id="2147472580" r:id="rId50"/>
    <p:sldId id="2147472569" r:id="rId51"/>
    <p:sldId id="2147472572" r:id="rId52"/>
    <p:sldId id="2147472600" r:id="rId53"/>
    <p:sldId id="2147472601" r:id="rId54"/>
    <p:sldId id="2147472577" r:id="rId55"/>
    <p:sldId id="2147472568" r:id="rId56"/>
    <p:sldId id="2147472609" r:id="rId57"/>
    <p:sldId id="257" r:id="rId58"/>
    <p:sldId id="2147472595" r:id="rId59"/>
    <p:sldId id="260" r:id="rId60"/>
    <p:sldId id="261" r:id="rId61"/>
    <p:sldId id="258" r:id="rId62"/>
    <p:sldId id="2147472598" r:id="rId63"/>
    <p:sldId id="2147472597" r:id="rId64"/>
    <p:sldId id="2147472602" r:id="rId65"/>
    <p:sldId id="1125" r:id="rId66"/>
    <p:sldId id="334"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280C98-6168-D340-960A-32B0A2E1C4B5}" v="30" dt="2024-06-25T21:50:07.884"/>
    <p1510:client id="{E5D75A75-0C2C-4C29-BD98-D4049C0A413F}" v="75" dt="2024-06-26T20:42:40.1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7"/>
  </p:normalViewPr>
  <p:slideViewPr>
    <p:cSldViewPr snapToGrid="0">
      <p:cViewPr varScale="1">
        <p:scale>
          <a:sx n="104" d="100"/>
          <a:sy n="104" d="100"/>
        </p:scale>
        <p:origin x="856"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katari.sporrong\Dropbox%20(Resolute%20Digital)\Creative\CDC\CDC_Hepatitis_Surveillance\01-Assets\PPT%20and%20PDF%20Assets\Data\3_HepC_Data_Table_Figures_NNDSS2020_July14_2022-Char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'Fig3.1'!$L$3</c:f>
              <c:strCache>
                <c:ptCount val="1"/>
                <c:pt idx="0">
                  <c:v>Estimated acute infections†</c:v>
                </c:pt>
              </c:strCache>
            </c:strRef>
          </c:tx>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numRef>
              <c:f>'Fig3.1'!$M$2:$T$2</c:f>
              <c:numCache>
                <c:formatCode>General</c:formatCode>
                <c:ptCount val="8"/>
                <c:pt idx="0">
                  <c:v>2013</c:v>
                </c:pt>
                <c:pt idx="1">
                  <c:v>2014</c:v>
                </c:pt>
                <c:pt idx="2">
                  <c:v>2015</c:v>
                </c:pt>
                <c:pt idx="3">
                  <c:v>2016</c:v>
                </c:pt>
                <c:pt idx="4">
                  <c:v>2017</c:v>
                </c:pt>
                <c:pt idx="5">
                  <c:v>2018</c:v>
                </c:pt>
                <c:pt idx="6">
                  <c:v>2019</c:v>
                </c:pt>
                <c:pt idx="7">
                  <c:v>2020</c:v>
                </c:pt>
              </c:numCache>
            </c:numRef>
          </c:cat>
          <c:val>
            <c:numRef>
              <c:f>'Fig3.1'!$M$3:$T$3</c:f>
              <c:numCache>
                <c:formatCode>#,##0</c:formatCode>
                <c:ptCount val="8"/>
                <c:pt idx="0">
                  <c:v>29700</c:v>
                </c:pt>
                <c:pt idx="1">
                  <c:v>30500</c:v>
                </c:pt>
                <c:pt idx="2">
                  <c:v>33900</c:v>
                </c:pt>
                <c:pt idx="3">
                  <c:v>41200</c:v>
                </c:pt>
                <c:pt idx="4">
                  <c:v>44700</c:v>
                </c:pt>
                <c:pt idx="5">
                  <c:v>50300</c:v>
                </c:pt>
                <c:pt idx="6">
                  <c:v>57500</c:v>
                </c:pt>
                <c:pt idx="7">
                  <c:v>66700</c:v>
                </c:pt>
              </c:numCache>
            </c:numRef>
          </c:val>
          <c:extLst>
            <c:ext xmlns:c16="http://schemas.microsoft.com/office/drawing/2014/chart" uri="{C3380CC4-5D6E-409C-BE32-E72D297353CC}">
              <c16:uniqueId val="{00000000-C66A-2044-8AE6-F6689B430F86}"/>
            </c:ext>
          </c:extLst>
        </c:ser>
        <c:dLbls>
          <c:showLegendKey val="0"/>
          <c:showVal val="0"/>
          <c:showCatName val="0"/>
          <c:showSerName val="0"/>
          <c:showPercent val="0"/>
          <c:showBubbleSize val="0"/>
        </c:dLbls>
        <c:gapWidth val="150"/>
        <c:axId val="1293139744"/>
        <c:axId val="1231958752"/>
      </c:barChart>
      <c:lineChart>
        <c:grouping val="standard"/>
        <c:varyColors val="0"/>
        <c:ser>
          <c:idx val="1"/>
          <c:order val="1"/>
          <c:tx>
            <c:strRef>
              <c:f>'Fig3.1'!$L$4</c:f>
              <c:strCache>
                <c:ptCount val="1"/>
                <c:pt idx="0">
                  <c:v>Reported acute cases*</c:v>
                </c:pt>
              </c:strCache>
            </c:strRef>
          </c:tx>
          <c:spPr>
            <a:ln w="34925" cap="rnd">
              <a:solidFill>
                <a:schemeClr val="accent2"/>
              </a:solidFill>
              <a:round/>
            </a:ln>
            <a:effectLst>
              <a:outerShdw blurRad="40000" dist="23000" dir="5400000" rotWithShape="0">
                <a:srgbClr val="000000">
                  <a:alpha val="35000"/>
                </a:srgbClr>
              </a:outerShdw>
            </a:effectLst>
          </c:spPr>
          <c:marker>
            <c:symbol val="none"/>
          </c:marker>
          <c:val>
            <c:numRef>
              <c:f>'Fig3.1'!$M$4:$T$4</c:f>
              <c:numCache>
                <c:formatCode>#,##0</c:formatCode>
                <c:ptCount val="8"/>
                <c:pt idx="0">
                  <c:v>2138</c:v>
                </c:pt>
                <c:pt idx="1">
                  <c:v>2194</c:v>
                </c:pt>
                <c:pt idx="2">
                  <c:v>2436</c:v>
                </c:pt>
                <c:pt idx="3">
                  <c:v>2967</c:v>
                </c:pt>
                <c:pt idx="4">
                  <c:v>3216</c:v>
                </c:pt>
                <c:pt idx="5">
                  <c:v>3621</c:v>
                </c:pt>
                <c:pt idx="6">
                  <c:v>4136</c:v>
                </c:pt>
                <c:pt idx="7">
                  <c:v>4798</c:v>
                </c:pt>
              </c:numCache>
            </c:numRef>
          </c:val>
          <c:smooth val="0"/>
          <c:extLst>
            <c:ext xmlns:c16="http://schemas.microsoft.com/office/drawing/2014/chart" uri="{C3380CC4-5D6E-409C-BE32-E72D297353CC}">
              <c16:uniqueId val="{00000001-C66A-2044-8AE6-F6689B430F86}"/>
            </c:ext>
          </c:extLst>
        </c:ser>
        <c:dLbls>
          <c:showLegendKey val="0"/>
          <c:showVal val="0"/>
          <c:showCatName val="0"/>
          <c:showSerName val="0"/>
          <c:showPercent val="0"/>
          <c:showBubbleSize val="0"/>
        </c:dLbls>
        <c:marker val="1"/>
        <c:smooth val="0"/>
        <c:axId val="1293139744"/>
        <c:axId val="1231958752"/>
      </c:lineChart>
      <c:catAx>
        <c:axId val="1293139744"/>
        <c:scaling>
          <c:orientation val="minMax"/>
        </c:scaling>
        <c:delete val="0"/>
        <c:axPos val="b"/>
        <c:title>
          <c:tx>
            <c:rich>
              <a:bodyPr rot="0" spcFirstLastPara="1" vertOverflow="ellipsis" vert="horz" wrap="square" anchor="ctr" anchorCtr="1"/>
              <a:lstStyle/>
              <a:p>
                <a:pPr>
                  <a:defRPr sz="1197" b="1" i="0" u="none" strike="noStrike" kern="1200" cap="all" baseline="0">
                    <a:solidFill>
                      <a:schemeClr val="lt1">
                        <a:lumMod val="85000"/>
                      </a:schemeClr>
                    </a:solidFill>
                    <a:latin typeface="+mn-lt"/>
                    <a:ea typeface="+mn-ea"/>
                    <a:cs typeface="+mn-cs"/>
                  </a:defRPr>
                </a:pPr>
                <a:r>
                  <a:rPr lang="en-US"/>
                  <a:t>Year </a:t>
                </a:r>
              </a:p>
            </c:rich>
          </c:tx>
          <c:overlay val="0"/>
          <c:spPr>
            <a:noFill/>
            <a:ln>
              <a:noFill/>
            </a:ln>
            <a:effectLst/>
          </c:spPr>
          <c:txPr>
            <a:bodyPr rot="0" spcFirstLastPara="1" vertOverflow="ellipsis" vert="horz" wrap="square" anchor="ctr" anchorCtr="1"/>
            <a:lstStyle/>
            <a:p>
              <a:pPr>
                <a:defRPr sz="1197" b="1" i="0" u="none" strike="noStrike" kern="1200" cap="all" baseline="0">
                  <a:solidFill>
                    <a:schemeClr val="lt1">
                      <a:lumMod val="85000"/>
                    </a:schemeClr>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1231958752"/>
        <c:crosses val="autoZero"/>
        <c:auto val="1"/>
        <c:lblAlgn val="ctr"/>
        <c:lblOffset val="100"/>
        <c:noMultiLvlLbl val="0"/>
      </c:catAx>
      <c:valAx>
        <c:axId val="1231958752"/>
        <c:scaling>
          <c:orientation val="minMax"/>
          <c:max val="70000"/>
        </c:scaling>
        <c:delete val="0"/>
        <c:axPos val="l"/>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1197" b="1" i="0" u="none" strike="noStrike" kern="1200" cap="all" baseline="0">
                    <a:solidFill>
                      <a:schemeClr val="lt1">
                        <a:lumMod val="85000"/>
                      </a:schemeClr>
                    </a:solidFill>
                    <a:latin typeface="+mn-lt"/>
                    <a:ea typeface="+mn-ea"/>
                    <a:cs typeface="+mn-cs"/>
                  </a:defRPr>
                </a:pPr>
                <a:r>
                  <a:rPr lang="en-US"/>
                  <a:t>Number of acute cases</a:t>
                </a:r>
              </a:p>
            </c:rich>
          </c:tx>
          <c:overlay val="0"/>
          <c:spPr>
            <a:noFill/>
            <a:ln>
              <a:noFill/>
            </a:ln>
            <a:effectLst/>
          </c:spPr>
          <c:txPr>
            <a:bodyPr rot="-5400000" spcFirstLastPara="1" vertOverflow="ellipsis" vert="horz" wrap="square" anchor="ctr" anchorCtr="1"/>
            <a:lstStyle/>
            <a:p>
              <a:pPr>
                <a:defRPr sz="1197" b="1" i="0" u="none" strike="noStrike" kern="1200" cap="all" baseline="0">
                  <a:solidFill>
                    <a:schemeClr val="lt1">
                      <a:lumMod val="8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12931397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Primary</a:t>
            </a:r>
            <a:r>
              <a:rPr lang="en-US" baseline="0"/>
              <a:t> Care Setting</a:t>
            </a:r>
            <a:endParaRPr lang="en-US"/>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Family Community Medicine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1CD-4A81-AF7F-0F5953A5FBA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1CD-4A81-AF7F-0F5953A5FBA1}"/>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(17) Physicians</c:v>
                </c:pt>
                <c:pt idx="1">
                  <c:v>(5) Adv Practitioners</c:v>
                </c:pt>
              </c:strCache>
            </c:strRef>
          </c:cat>
          <c:val>
            <c:numRef>
              <c:f>Sheet1!$B$2:$B$3</c:f>
              <c:numCache>
                <c:formatCode>General</c:formatCode>
                <c:ptCount val="2"/>
                <c:pt idx="0">
                  <c:v>0.77272727272727271</c:v>
                </c:pt>
                <c:pt idx="1">
                  <c:v>0.22727272727272727</c:v>
                </c:pt>
              </c:numCache>
            </c:numRef>
          </c:val>
          <c:extLst>
            <c:ext xmlns:c16="http://schemas.microsoft.com/office/drawing/2014/chart" uri="{C3380CC4-5D6E-409C-BE32-E72D297353CC}">
              <c16:uniqueId val="{00000000-E1FE-4556-96E9-65E087709B12}"/>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r>
              <a:rPr lang="en-US" sz="2400" b="1"/>
              <a:t>+34.38% Improvement in Primary Care</a:t>
            </a:r>
          </a:p>
        </c:rich>
      </c:tx>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HCV Screening</c:v>
                </c:pt>
              </c:strCache>
            </c:strRef>
          </c:tx>
          <c:spPr>
            <a:solidFill>
              <a:schemeClr val="accent1"/>
            </a:solidFill>
            <a:ln>
              <a:noFill/>
            </a:ln>
            <a:effectLst/>
          </c:spPr>
          <c:invertIfNegative val="0"/>
          <c:cat>
            <c:strRef>
              <c:f>Sheet1!$A$2:$A$3</c:f>
              <c:strCache>
                <c:ptCount val="2"/>
                <c:pt idx="0">
                  <c:v>Pre Intervention (5 mo)</c:v>
                </c:pt>
                <c:pt idx="1">
                  <c:v>Post Intervention (5 mo)</c:v>
                </c:pt>
              </c:strCache>
            </c:strRef>
          </c:cat>
          <c:val>
            <c:numRef>
              <c:f>Sheet1!$B$2:$B$3</c:f>
              <c:numCache>
                <c:formatCode>General</c:formatCode>
                <c:ptCount val="2"/>
                <c:pt idx="0">
                  <c:v>6961</c:v>
                </c:pt>
                <c:pt idx="1">
                  <c:v>9354</c:v>
                </c:pt>
              </c:numCache>
            </c:numRef>
          </c:val>
          <c:extLst>
            <c:ext xmlns:c16="http://schemas.microsoft.com/office/drawing/2014/chart" uri="{C3380CC4-5D6E-409C-BE32-E72D297353CC}">
              <c16:uniqueId val="{00000000-EEEC-4E32-BDB7-0C4B95DC70A0}"/>
            </c:ext>
          </c:extLst>
        </c:ser>
        <c:dLbls>
          <c:showLegendKey val="0"/>
          <c:showVal val="0"/>
          <c:showCatName val="0"/>
          <c:showSerName val="0"/>
          <c:showPercent val="0"/>
          <c:showBubbleSize val="0"/>
        </c:dLbls>
        <c:gapWidth val="219"/>
        <c:overlap val="-27"/>
        <c:axId val="946940191"/>
        <c:axId val="946943551"/>
      </c:barChart>
      <c:catAx>
        <c:axId val="9469401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46943551"/>
        <c:crosses val="autoZero"/>
        <c:auto val="1"/>
        <c:lblAlgn val="ctr"/>
        <c:lblOffset val="100"/>
        <c:noMultiLvlLbl val="0"/>
      </c:catAx>
      <c:valAx>
        <c:axId val="94694355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469401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Duration between diagnosis and treatment initiation</c:v>
                </c:pt>
              </c:strCache>
            </c:strRef>
          </c:tx>
          <c:spPr>
            <a:solidFill>
              <a:srgbClr val="002060"/>
            </a:solidFill>
            <a:ln>
              <a:noFill/>
            </a:ln>
            <a:effectLst/>
          </c:spPr>
          <c:invertIfNegative val="0"/>
          <c:dPt>
            <c:idx val="1"/>
            <c:invertIfNegative val="0"/>
            <c:bubble3D val="0"/>
            <c:spPr>
              <a:solidFill>
                <a:srgbClr val="7030A0"/>
              </a:solidFill>
              <a:ln>
                <a:noFill/>
              </a:ln>
              <a:effectLst/>
            </c:spPr>
            <c:extLst>
              <c:ext xmlns:c16="http://schemas.microsoft.com/office/drawing/2014/chart" uri="{C3380CC4-5D6E-409C-BE32-E72D297353CC}">
                <c16:uniqueId val="{00000000-DA8A-4810-8839-C1ED05E858EC}"/>
              </c:ext>
            </c:extLst>
          </c:dPt>
          <c:cat>
            <c:strRef>
              <c:f>Sheet1!$A$2:$A$3</c:f>
              <c:strCache>
                <c:ptCount val="2"/>
                <c:pt idx="0">
                  <c:v>Specialist</c:v>
                </c:pt>
                <c:pt idx="1">
                  <c:v>Primary Care Provider (PCP)</c:v>
                </c:pt>
              </c:strCache>
            </c:strRef>
          </c:cat>
          <c:val>
            <c:numRef>
              <c:f>Sheet1!$B$2:$B$3</c:f>
              <c:numCache>
                <c:formatCode>General</c:formatCode>
                <c:ptCount val="2"/>
                <c:pt idx="0">
                  <c:v>178</c:v>
                </c:pt>
                <c:pt idx="1">
                  <c:v>48</c:v>
                </c:pt>
              </c:numCache>
            </c:numRef>
          </c:val>
          <c:extLst>
            <c:ext xmlns:c16="http://schemas.microsoft.com/office/drawing/2014/chart" uri="{C3380CC4-5D6E-409C-BE32-E72D297353CC}">
              <c16:uniqueId val="{00000000-EEEC-4E32-BDB7-0C4B95DC70A0}"/>
            </c:ext>
          </c:extLst>
        </c:ser>
        <c:dLbls>
          <c:showLegendKey val="0"/>
          <c:showVal val="0"/>
          <c:showCatName val="0"/>
          <c:showSerName val="0"/>
          <c:showPercent val="0"/>
          <c:showBubbleSize val="0"/>
        </c:dLbls>
        <c:gapWidth val="219"/>
        <c:overlap val="-27"/>
        <c:axId val="946940191"/>
        <c:axId val="946943551"/>
      </c:barChart>
      <c:catAx>
        <c:axId val="946940191"/>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Provider</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46943551"/>
        <c:crosses val="autoZero"/>
        <c:auto val="1"/>
        <c:lblAlgn val="ctr"/>
        <c:lblOffset val="100"/>
        <c:noMultiLvlLbl val="0"/>
      </c:catAx>
      <c:valAx>
        <c:axId val="94694355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 Days</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4694019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8">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gradFill>
        <a:gsLst>
          <a:gs pos="100000">
            <a:schemeClr val="dk1">
              <a:lumMod val="95000"/>
              <a:lumOff val="5000"/>
            </a:schemeClr>
          </a:gs>
          <a:gs pos="0">
            <a:schemeClr val="dk1">
              <a:lumMod val="75000"/>
              <a:lumOff val="25000"/>
            </a:schemeClr>
          </a:gs>
        </a:gsLst>
        <a:path path="circle">
          <a:fillToRect l="50000" t="50000" r="50000" b="50000"/>
        </a:path>
      </a:gradFill>
      <a:ln w="9525">
        <a:solidFill>
          <a:schemeClr val="dk1">
            <a:lumMod val="75000"/>
            <a:lumOff val="25000"/>
          </a:schemeClr>
        </a:solidFill>
      </a:ln>
    </cs:spPr>
  </cs:downBar>
  <cs:dropLine>
    <cs:lnRef idx="0"/>
    <cs:fillRef idx="0"/>
    <cs:effectRef idx="0"/>
    <cs:fontRef idx="minor">
      <a:schemeClr val="tx1"/>
    </cs:fontRef>
    <cs:spPr>
      <a:ln w="9525" cap="flat" cmpd="sng" algn="ctr">
        <a:solidFill>
          <a:schemeClr val="lt1"/>
        </a:solidFill>
        <a:round/>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cap="flat" cmpd="sng" algn="ctr">
        <a:solidFill>
          <a:schemeClr val="lt1"/>
        </a:solidFill>
        <a:round/>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gradFill>
        <a:gsLst>
          <a:gs pos="100000">
            <a:schemeClr val="lt1">
              <a:lumMod val="85000"/>
            </a:schemeClr>
          </a:gs>
          <a:gs pos="0">
            <a:schemeClr val="lt1"/>
          </a:gs>
        </a:gsLst>
        <a:path path="circle">
          <a:fillToRect l="50000" t="50000" r="50000" b="50000"/>
        </a:path>
      </a:gradFill>
      <a:ln w="9525" cap="flat" cmpd="sng" algn="ctr">
        <a:solidFill>
          <a:schemeClr val="lt1"/>
        </a:solidFill>
        <a:round/>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7BF127-7003-274C-A127-4020ED69C1CC}" type="doc">
      <dgm:prSet loTypeId="urn:microsoft.com/office/officeart/2005/8/layout/hProcess11" loCatId="" qsTypeId="urn:microsoft.com/office/officeart/2005/8/quickstyle/simple2" qsCatId="simple" csTypeId="urn:microsoft.com/office/officeart/2005/8/colors/accent1_2" csCatId="accent1" phldr="1"/>
      <dgm:spPr/>
      <dgm:t>
        <a:bodyPr/>
        <a:lstStyle/>
        <a:p>
          <a:endParaRPr lang="en-US"/>
        </a:p>
      </dgm:t>
    </dgm:pt>
    <dgm:pt modelId="{7084EA8A-0828-E142-912D-311FA2CA4369}">
      <dgm:prSet phldrT="[Text]" custT="1"/>
      <dgm:spPr/>
      <dgm:t>
        <a:bodyPr/>
        <a:lstStyle/>
        <a:p>
          <a:pPr algn="ctr">
            <a:buNone/>
          </a:pPr>
          <a:r>
            <a:rPr lang="en-US" sz="2400" b="1">
              <a:solidFill>
                <a:srgbClr val="16E30A"/>
              </a:solidFill>
            </a:rPr>
            <a:t>1998</a:t>
          </a:r>
          <a:endParaRPr lang="en-US" sz="2400" baseline="30000">
            <a:solidFill>
              <a:srgbClr val="16E30A"/>
            </a:solidFill>
          </a:endParaRPr>
        </a:p>
      </dgm:t>
    </dgm:pt>
    <dgm:pt modelId="{50076AD6-FCA2-B541-AA2C-9D2DD00AD892}" type="parTrans" cxnId="{27BD52C8-72A3-1D42-8198-C1AB2C7EEE48}">
      <dgm:prSet/>
      <dgm:spPr/>
      <dgm:t>
        <a:bodyPr/>
        <a:lstStyle/>
        <a:p>
          <a:endParaRPr lang="en-US" sz="2800">
            <a:solidFill>
              <a:schemeClr val="bg1"/>
            </a:solidFill>
          </a:endParaRPr>
        </a:p>
      </dgm:t>
    </dgm:pt>
    <dgm:pt modelId="{EF532CB9-3C37-DD46-BDA5-A5FE85608463}" type="sibTrans" cxnId="{27BD52C8-72A3-1D42-8198-C1AB2C7EEE48}">
      <dgm:prSet/>
      <dgm:spPr/>
      <dgm:t>
        <a:bodyPr/>
        <a:lstStyle/>
        <a:p>
          <a:endParaRPr lang="en-US" sz="2800">
            <a:solidFill>
              <a:schemeClr val="bg1"/>
            </a:solidFill>
          </a:endParaRPr>
        </a:p>
      </dgm:t>
    </dgm:pt>
    <dgm:pt modelId="{4609A925-E2A5-264C-9E3C-01874C418EC1}">
      <dgm:prSet phldrT="[Text]" custT="1"/>
      <dgm:spPr/>
      <dgm:t>
        <a:bodyPr/>
        <a:lstStyle/>
        <a:p>
          <a:pPr algn="ctr">
            <a:buNone/>
          </a:pPr>
          <a:r>
            <a:rPr lang="en-US" sz="2400" b="1">
              <a:solidFill>
                <a:schemeClr val="accent6">
                  <a:lumMod val="75000"/>
                </a:schemeClr>
              </a:solidFill>
            </a:rPr>
            <a:t>2003</a:t>
          </a:r>
          <a:endParaRPr lang="en-US" sz="1400">
            <a:solidFill>
              <a:schemeClr val="accent6">
                <a:lumMod val="75000"/>
              </a:schemeClr>
            </a:solidFill>
          </a:endParaRPr>
        </a:p>
      </dgm:t>
    </dgm:pt>
    <dgm:pt modelId="{4790A2CC-C171-1940-9622-23005DC84155}" type="parTrans" cxnId="{6DFADA3E-C34E-6446-8AAC-0F8BD606A86B}">
      <dgm:prSet/>
      <dgm:spPr/>
      <dgm:t>
        <a:bodyPr/>
        <a:lstStyle/>
        <a:p>
          <a:endParaRPr lang="en-US" sz="2800">
            <a:solidFill>
              <a:schemeClr val="bg1"/>
            </a:solidFill>
          </a:endParaRPr>
        </a:p>
      </dgm:t>
    </dgm:pt>
    <dgm:pt modelId="{C0EDDFA8-91C1-D049-887B-9465F5B4B313}" type="sibTrans" cxnId="{6DFADA3E-C34E-6446-8AAC-0F8BD606A86B}">
      <dgm:prSet/>
      <dgm:spPr/>
      <dgm:t>
        <a:bodyPr/>
        <a:lstStyle/>
        <a:p>
          <a:endParaRPr lang="en-US" sz="2800">
            <a:solidFill>
              <a:schemeClr val="bg1"/>
            </a:solidFill>
          </a:endParaRPr>
        </a:p>
      </dgm:t>
    </dgm:pt>
    <dgm:pt modelId="{3D4838D0-52CD-6A45-8353-A98836B05FDF}">
      <dgm:prSet phldrT="[Text]" custT="1"/>
      <dgm:spPr/>
      <dgm:t>
        <a:bodyPr/>
        <a:lstStyle/>
        <a:p>
          <a:pPr algn="ctr"/>
          <a:r>
            <a:rPr lang="en-US" sz="2400" b="1">
              <a:solidFill>
                <a:srgbClr val="FF0000"/>
              </a:solidFill>
            </a:rPr>
            <a:t>2012</a:t>
          </a:r>
        </a:p>
        <a:p>
          <a:pPr algn="ctr"/>
          <a:r>
            <a:rPr lang="en-US" sz="1400">
              <a:solidFill>
                <a:schemeClr val="tx1"/>
              </a:solidFill>
            </a:rPr>
            <a:t>“Baby boomers”</a:t>
          </a:r>
          <a:endParaRPr lang="en-US" sz="2400">
            <a:solidFill>
              <a:schemeClr val="tx1"/>
            </a:solidFill>
          </a:endParaRPr>
        </a:p>
      </dgm:t>
    </dgm:pt>
    <dgm:pt modelId="{1A4234CE-6BA2-564D-90B3-443371E6D4F2}" type="parTrans" cxnId="{2211E8AA-5CA5-CF41-BCD2-6771E464BB09}">
      <dgm:prSet/>
      <dgm:spPr/>
      <dgm:t>
        <a:bodyPr/>
        <a:lstStyle/>
        <a:p>
          <a:endParaRPr lang="en-US" sz="2800">
            <a:solidFill>
              <a:schemeClr val="bg1"/>
            </a:solidFill>
          </a:endParaRPr>
        </a:p>
      </dgm:t>
    </dgm:pt>
    <dgm:pt modelId="{26D97046-2996-DD4E-BD14-1E87E754EADD}" type="sibTrans" cxnId="{2211E8AA-5CA5-CF41-BCD2-6771E464BB09}">
      <dgm:prSet/>
      <dgm:spPr/>
      <dgm:t>
        <a:bodyPr/>
        <a:lstStyle/>
        <a:p>
          <a:endParaRPr lang="en-US" sz="2800">
            <a:solidFill>
              <a:schemeClr val="bg1"/>
            </a:solidFill>
          </a:endParaRPr>
        </a:p>
      </dgm:t>
    </dgm:pt>
    <dgm:pt modelId="{AF8D4F54-CC7A-844F-AA27-68C932C94B81}">
      <dgm:prSet phldrT="[Text]" custT="1"/>
      <dgm:spPr/>
      <dgm:t>
        <a:bodyPr/>
        <a:lstStyle/>
        <a:p>
          <a:pPr algn="ctr">
            <a:buNone/>
          </a:pPr>
          <a:r>
            <a:rPr lang="en-US" sz="2400" b="1" i="0" u="none">
              <a:solidFill>
                <a:srgbClr val="0432FF"/>
              </a:solidFill>
            </a:rPr>
            <a:t>2020</a:t>
          </a:r>
        </a:p>
        <a:p>
          <a:pPr algn="ctr">
            <a:buNone/>
          </a:pPr>
          <a:r>
            <a:rPr lang="en-US" sz="1600" b="1" i="0" u="none">
              <a:solidFill>
                <a:srgbClr val="0432FF"/>
              </a:solidFill>
            </a:rPr>
            <a:t>May</a:t>
          </a:r>
          <a:endParaRPr lang="en-US" sz="1000">
            <a:solidFill>
              <a:srgbClr val="0432FF"/>
            </a:solidFill>
          </a:endParaRPr>
        </a:p>
      </dgm:t>
    </dgm:pt>
    <dgm:pt modelId="{71928194-E4C4-7E49-926D-3FF5C25DA2C0}" type="parTrans" cxnId="{BD0D3491-1FD3-D94D-910A-C3C10656EA90}">
      <dgm:prSet/>
      <dgm:spPr/>
      <dgm:t>
        <a:bodyPr/>
        <a:lstStyle/>
        <a:p>
          <a:endParaRPr lang="en-US" sz="2800">
            <a:solidFill>
              <a:schemeClr val="bg1"/>
            </a:solidFill>
          </a:endParaRPr>
        </a:p>
      </dgm:t>
    </dgm:pt>
    <dgm:pt modelId="{AE6AFC4D-DFC7-2B4E-8A05-5C3B2F8EF80F}" type="sibTrans" cxnId="{BD0D3491-1FD3-D94D-910A-C3C10656EA90}">
      <dgm:prSet/>
      <dgm:spPr/>
      <dgm:t>
        <a:bodyPr/>
        <a:lstStyle/>
        <a:p>
          <a:endParaRPr lang="en-US" sz="2800">
            <a:solidFill>
              <a:schemeClr val="bg1"/>
            </a:solidFill>
          </a:endParaRPr>
        </a:p>
      </dgm:t>
    </dgm:pt>
    <dgm:pt modelId="{E6BD42B3-8483-A44B-A8C4-08D27ADAC04D}">
      <dgm:prSet custT="1"/>
      <dgm:spPr/>
      <dgm:t>
        <a:bodyPr/>
        <a:lstStyle/>
        <a:p>
          <a:pPr algn="ctr">
            <a:buNone/>
          </a:pPr>
          <a:r>
            <a:rPr lang="en-US" sz="2400" b="1">
              <a:solidFill>
                <a:srgbClr val="0096FF"/>
              </a:solidFill>
            </a:rPr>
            <a:t>1991</a:t>
          </a:r>
          <a:endParaRPr lang="en-US" sz="2400">
            <a:solidFill>
              <a:srgbClr val="0096FF"/>
            </a:solidFill>
          </a:endParaRPr>
        </a:p>
      </dgm:t>
    </dgm:pt>
    <dgm:pt modelId="{9C568B01-D9C2-3C4B-952B-F2239AD894C5}" type="parTrans" cxnId="{5183E578-FF6D-E64B-9FDA-02849223A0F9}">
      <dgm:prSet/>
      <dgm:spPr/>
      <dgm:t>
        <a:bodyPr/>
        <a:lstStyle/>
        <a:p>
          <a:endParaRPr lang="en-US" sz="2800">
            <a:solidFill>
              <a:schemeClr val="bg1"/>
            </a:solidFill>
          </a:endParaRPr>
        </a:p>
      </dgm:t>
    </dgm:pt>
    <dgm:pt modelId="{BD2BBA76-0D5C-114C-8BDF-86DBA2F93CE1}" type="sibTrans" cxnId="{5183E578-FF6D-E64B-9FDA-02849223A0F9}">
      <dgm:prSet/>
      <dgm:spPr/>
      <dgm:t>
        <a:bodyPr/>
        <a:lstStyle/>
        <a:p>
          <a:endParaRPr lang="en-US" sz="2800">
            <a:solidFill>
              <a:schemeClr val="bg1"/>
            </a:solidFill>
          </a:endParaRPr>
        </a:p>
      </dgm:t>
    </dgm:pt>
    <dgm:pt modelId="{71BC344C-C5C5-D845-9049-664D9144CC43}">
      <dgm:prSet custT="1"/>
      <dgm:spPr/>
      <dgm:t>
        <a:bodyPr/>
        <a:lstStyle/>
        <a:p>
          <a:pPr algn="ctr">
            <a:buNone/>
          </a:pPr>
          <a:r>
            <a:rPr lang="en-US" sz="2400" b="1" i="0" u="none">
              <a:solidFill>
                <a:srgbClr val="9437FF"/>
              </a:solidFill>
            </a:rPr>
            <a:t>2020</a:t>
          </a:r>
        </a:p>
        <a:p>
          <a:pPr algn="ctr">
            <a:buNone/>
          </a:pPr>
          <a:r>
            <a:rPr lang="en-US" sz="1600" b="1" i="0" u="none">
              <a:solidFill>
                <a:srgbClr val="9437FF"/>
              </a:solidFill>
            </a:rPr>
            <a:t>April</a:t>
          </a:r>
          <a:endParaRPr lang="en-US" sz="1600">
            <a:solidFill>
              <a:srgbClr val="9437FF"/>
            </a:solidFill>
          </a:endParaRPr>
        </a:p>
      </dgm:t>
    </dgm:pt>
    <dgm:pt modelId="{FDBBFE05-C5D1-C74D-86A9-C85E49681CE8}" type="parTrans" cxnId="{E9BBF96D-5871-AB49-BF14-119D4274EB9F}">
      <dgm:prSet/>
      <dgm:spPr/>
      <dgm:t>
        <a:bodyPr/>
        <a:lstStyle/>
        <a:p>
          <a:endParaRPr lang="en-US" sz="2800">
            <a:solidFill>
              <a:schemeClr val="bg1"/>
            </a:solidFill>
          </a:endParaRPr>
        </a:p>
      </dgm:t>
    </dgm:pt>
    <dgm:pt modelId="{30A27648-C7DD-7140-8ED3-1489AF1060F1}" type="sibTrans" cxnId="{E9BBF96D-5871-AB49-BF14-119D4274EB9F}">
      <dgm:prSet/>
      <dgm:spPr/>
      <dgm:t>
        <a:bodyPr/>
        <a:lstStyle/>
        <a:p>
          <a:endParaRPr lang="en-US" sz="2800">
            <a:solidFill>
              <a:schemeClr val="bg1"/>
            </a:solidFill>
          </a:endParaRPr>
        </a:p>
      </dgm:t>
    </dgm:pt>
    <dgm:pt modelId="{D4AABABD-D4CC-C948-8263-4B0EEB7504D3}">
      <dgm:prSet custT="1"/>
      <dgm:spPr/>
      <dgm:t>
        <a:bodyPr/>
        <a:lstStyle/>
        <a:p>
          <a:pPr algn="ctr">
            <a:buNone/>
          </a:pPr>
          <a:r>
            <a:rPr lang="en-US" sz="1200">
              <a:solidFill>
                <a:schemeClr val="tx1"/>
              </a:solidFill>
            </a:rPr>
            <a:t>F</a:t>
          </a:r>
          <a:r>
            <a:rPr lang="en-US" sz="1200" b="0" i="0" u="none">
              <a:solidFill>
                <a:schemeClr val="tx1"/>
              </a:solidFill>
            </a:rPr>
            <a:t>ocused on screening and follow-up of blood, plasma, organ, tissue, and semen donors/recipients</a:t>
          </a:r>
          <a:endParaRPr lang="en-US" sz="1200">
            <a:solidFill>
              <a:schemeClr val="tx1"/>
            </a:solidFill>
          </a:endParaRPr>
        </a:p>
      </dgm:t>
    </dgm:pt>
    <dgm:pt modelId="{CA18792E-ED13-B64C-9729-40D5B5C615AF}" type="parTrans" cxnId="{0A22FA7A-B8BC-9D4B-9E88-CAEE18BCFBE5}">
      <dgm:prSet/>
      <dgm:spPr/>
      <dgm:t>
        <a:bodyPr/>
        <a:lstStyle/>
        <a:p>
          <a:endParaRPr lang="en-US"/>
        </a:p>
      </dgm:t>
    </dgm:pt>
    <dgm:pt modelId="{4B2ABA01-FECB-B742-8C1A-7DE8F9B5114E}" type="sibTrans" cxnId="{0A22FA7A-B8BC-9D4B-9E88-CAEE18BCFBE5}">
      <dgm:prSet/>
      <dgm:spPr/>
      <dgm:t>
        <a:bodyPr/>
        <a:lstStyle/>
        <a:p>
          <a:endParaRPr lang="en-US"/>
        </a:p>
      </dgm:t>
    </dgm:pt>
    <dgm:pt modelId="{F70669D5-02A9-E948-9E7D-968B0CD0D13E}">
      <dgm:prSet phldrT="[Text]" custT="1"/>
      <dgm:spPr/>
      <dgm:t>
        <a:bodyPr/>
        <a:lstStyle/>
        <a:p>
          <a:pPr algn="ctr">
            <a:buNone/>
          </a:pPr>
          <a:r>
            <a:rPr lang="en-US" sz="1400" b="0" i="0" u="none">
              <a:solidFill>
                <a:schemeClr val="tx1"/>
              </a:solidFill>
            </a:rPr>
            <a:t>People with risks factors only </a:t>
          </a:r>
          <a:endParaRPr lang="en-US" sz="1400" baseline="30000">
            <a:solidFill>
              <a:schemeClr val="tx1"/>
            </a:solidFill>
          </a:endParaRPr>
        </a:p>
      </dgm:t>
    </dgm:pt>
    <dgm:pt modelId="{3396FE9B-0542-3F43-9A9D-034FC8FB1BCE}" type="parTrans" cxnId="{C75B1C78-3637-0643-903F-B361B0FA3FC8}">
      <dgm:prSet/>
      <dgm:spPr/>
      <dgm:t>
        <a:bodyPr/>
        <a:lstStyle/>
        <a:p>
          <a:endParaRPr lang="en-US"/>
        </a:p>
      </dgm:t>
    </dgm:pt>
    <dgm:pt modelId="{A9AAC8E9-FA91-2A49-A6E9-55E6D97D997B}" type="sibTrans" cxnId="{C75B1C78-3637-0643-903F-B361B0FA3FC8}">
      <dgm:prSet/>
      <dgm:spPr/>
      <dgm:t>
        <a:bodyPr/>
        <a:lstStyle/>
        <a:p>
          <a:endParaRPr lang="en-US"/>
        </a:p>
      </dgm:t>
    </dgm:pt>
    <dgm:pt modelId="{A0731094-1919-F149-B511-F9CC3433A4D3}">
      <dgm:prSet phldrT="[Text]" custT="1"/>
      <dgm:spPr/>
      <dgm:t>
        <a:bodyPr/>
        <a:lstStyle/>
        <a:p>
          <a:pPr algn="ctr">
            <a:buNone/>
          </a:pPr>
          <a:r>
            <a:rPr lang="en-US" sz="1200">
              <a:solidFill>
                <a:schemeClr val="tx1"/>
              </a:solidFill>
            </a:rPr>
            <a:t>HCV AB testing reflex to supplemental PCR</a:t>
          </a:r>
        </a:p>
      </dgm:t>
    </dgm:pt>
    <dgm:pt modelId="{06F28573-6478-1544-A965-E95345A17094}" type="parTrans" cxnId="{C2AB7E9C-F89A-DD49-B004-53B0F7C11798}">
      <dgm:prSet/>
      <dgm:spPr/>
      <dgm:t>
        <a:bodyPr/>
        <a:lstStyle/>
        <a:p>
          <a:endParaRPr lang="en-US"/>
        </a:p>
      </dgm:t>
    </dgm:pt>
    <dgm:pt modelId="{0BDB0694-14A7-C342-B782-21534DC04A7A}" type="sibTrans" cxnId="{C2AB7E9C-F89A-DD49-B004-53B0F7C11798}">
      <dgm:prSet/>
      <dgm:spPr/>
      <dgm:t>
        <a:bodyPr/>
        <a:lstStyle/>
        <a:p>
          <a:endParaRPr lang="en-US"/>
        </a:p>
      </dgm:t>
    </dgm:pt>
    <dgm:pt modelId="{2F246D8A-B6B5-EB40-B426-91BF5A90E718}">
      <dgm:prSet phldrT="[Text]" custT="1"/>
      <dgm:spPr/>
      <dgm:t>
        <a:bodyPr/>
        <a:lstStyle/>
        <a:p>
          <a:pPr algn="ctr">
            <a:buNone/>
          </a:pPr>
          <a:r>
            <a:rPr lang="en-US" sz="1200" b="0" i="0" u="none">
              <a:solidFill>
                <a:schemeClr val="tx1"/>
              </a:solidFill>
            </a:rPr>
            <a:t>USPSTF</a:t>
          </a:r>
          <a:endParaRPr lang="en-US" sz="1200">
            <a:solidFill>
              <a:schemeClr val="tx1"/>
            </a:solidFill>
          </a:endParaRPr>
        </a:p>
      </dgm:t>
    </dgm:pt>
    <dgm:pt modelId="{8F0FAFE8-3995-9142-B1D7-E27038490FF9}" type="parTrans" cxnId="{9E69FE24-E55D-E746-BF22-6BF8AD4BA5D8}">
      <dgm:prSet/>
      <dgm:spPr/>
      <dgm:t>
        <a:bodyPr/>
        <a:lstStyle/>
        <a:p>
          <a:endParaRPr lang="en-US"/>
        </a:p>
      </dgm:t>
    </dgm:pt>
    <dgm:pt modelId="{0A2D5C3B-0C58-C843-A253-C5376C5385C0}" type="sibTrans" cxnId="{9E69FE24-E55D-E746-BF22-6BF8AD4BA5D8}">
      <dgm:prSet/>
      <dgm:spPr/>
      <dgm:t>
        <a:bodyPr/>
        <a:lstStyle/>
        <a:p>
          <a:endParaRPr lang="en-US"/>
        </a:p>
      </dgm:t>
    </dgm:pt>
    <dgm:pt modelId="{ADD3250A-2F38-764A-828D-7B55675331D4}">
      <dgm:prSet phldrT="[Text]" custT="1"/>
      <dgm:spPr/>
      <dgm:t>
        <a:bodyPr/>
        <a:lstStyle/>
        <a:p>
          <a:pPr algn="ctr">
            <a:buNone/>
          </a:pPr>
          <a:r>
            <a:rPr lang="en-US" sz="1200">
              <a:solidFill>
                <a:schemeClr val="tx1"/>
              </a:solidFill>
            </a:rPr>
            <a:t>“Universal screening”</a:t>
          </a:r>
        </a:p>
      </dgm:t>
    </dgm:pt>
    <dgm:pt modelId="{D07989E7-2473-E444-954E-E11F5034EFE9}" type="parTrans" cxnId="{012FBCA9-9D87-A641-BCCB-9228902B59F5}">
      <dgm:prSet/>
      <dgm:spPr/>
      <dgm:t>
        <a:bodyPr/>
        <a:lstStyle/>
        <a:p>
          <a:endParaRPr lang="en-US"/>
        </a:p>
      </dgm:t>
    </dgm:pt>
    <dgm:pt modelId="{BA201165-4D22-AF42-9CB2-924C346FC02C}" type="sibTrans" cxnId="{012FBCA9-9D87-A641-BCCB-9228902B59F5}">
      <dgm:prSet/>
      <dgm:spPr/>
      <dgm:t>
        <a:bodyPr/>
        <a:lstStyle/>
        <a:p>
          <a:endParaRPr lang="en-US"/>
        </a:p>
      </dgm:t>
    </dgm:pt>
    <dgm:pt modelId="{CADCE628-9FD5-E047-81BE-AD50222F6319}">
      <dgm:prSet custT="1"/>
      <dgm:spPr/>
      <dgm:t>
        <a:bodyPr/>
        <a:lstStyle/>
        <a:p>
          <a:pPr algn="ctr">
            <a:buNone/>
          </a:pPr>
          <a:r>
            <a:rPr lang="en-US" sz="1200">
              <a:solidFill>
                <a:schemeClr val="tx1"/>
              </a:solidFill>
            </a:rPr>
            <a:t>CDC</a:t>
          </a:r>
        </a:p>
        <a:p>
          <a:pPr algn="l"/>
          <a:r>
            <a:rPr lang="en-US" sz="1200">
              <a:solidFill>
                <a:schemeClr val="tx1"/>
              </a:solidFill>
            </a:rPr>
            <a:t>“Universal screening”</a:t>
          </a:r>
        </a:p>
      </dgm:t>
    </dgm:pt>
    <dgm:pt modelId="{9EE70F61-A31D-D14C-8CE8-45862DDADC54}" type="parTrans" cxnId="{D6A358F9-BF87-234B-A678-3A7E4B9DFA59}">
      <dgm:prSet/>
      <dgm:spPr/>
      <dgm:t>
        <a:bodyPr/>
        <a:lstStyle/>
        <a:p>
          <a:endParaRPr lang="en-US"/>
        </a:p>
      </dgm:t>
    </dgm:pt>
    <dgm:pt modelId="{C104969E-C681-5140-B1B3-4C9BF527D2D8}" type="sibTrans" cxnId="{D6A358F9-BF87-234B-A678-3A7E4B9DFA59}">
      <dgm:prSet/>
      <dgm:spPr/>
      <dgm:t>
        <a:bodyPr/>
        <a:lstStyle/>
        <a:p>
          <a:endParaRPr lang="en-US"/>
        </a:p>
      </dgm:t>
    </dgm:pt>
    <dgm:pt modelId="{E6FFAF9A-D6B1-B444-8E07-DFB2A1BB530D}" type="pres">
      <dgm:prSet presAssocID="{467BF127-7003-274C-A127-4020ED69C1CC}" presName="Name0" presStyleCnt="0">
        <dgm:presLayoutVars>
          <dgm:dir/>
          <dgm:resizeHandles val="exact"/>
        </dgm:presLayoutVars>
      </dgm:prSet>
      <dgm:spPr/>
    </dgm:pt>
    <dgm:pt modelId="{12F96377-62D2-D942-B3A8-CBBC949A4CA9}" type="pres">
      <dgm:prSet presAssocID="{467BF127-7003-274C-A127-4020ED69C1CC}" presName="arrow" presStyleLbl="bgShp" presStyleIdx="0" presStyleCnt="1"/>
      <dgm:spPr>
        <a:solidFill>
          <a:schemeClr val="accent1">
            <a:lumMod val="40000"/>
            <a:lumOff val="60000"/>
          </a:schemeClr>
        </a:solidFill>
      </dgm:spPr>
    </dgm:pt>
    <dgm:pt modelId="{F5614B48-7914-FA42-A0E0-392D17DFAFDC}" type="pres">
      <dgm:prSet presAssocID="{467BF127-7003-274C-A127-4020ED69C1CC}" presName="points" presStyleCnt="0"/>
      <dgm:spPr/>
    </dgm:pt>
    <dgm:pt modelId="{189A1258-4207-2842-BA91-42F93B94137F}" type="pres">
      <dgm:prSet presAssocID="{E6BD42B3-8483-A44B-A8C4-08D27ADAC04D}" presName="compositeA" presStyleCnt="0"/>
      <dgm:spPr/>
    </dgm:pt>
    <dgm:pt modelId="{317CF631-02B2-D146-BB0F-549E83865AD8}" type="pres">
      <dgm:prSet presAssocID="{E6BD42B3-8483-A44B-A8C4-08D27ADAC04D}" presName="textA" presStyleLbl="revTx" presStyleIdx="0" presStyleCnt="6" custScaleX="184967" custScaleY="83196" custLinFactNeighborX="-255" custLinFactNeighborY="7644">
        <dgm:presLayoutVars>
          <dgm:bulletEnabled val="1"/>
        </dgm:presLayoutVars>
      </dgm:prSet>
      <dgm:spPr/>
    </dgm:pt>
    <dgm:pt modelId="{29444838-DF64-414B-9153-7F641141E8C9}" type="pres">
      <dgm:prSet presAssocID="{E6BD42B3-8483-A44B-A8C4-08D27ADAC04D}" presName="circleA" presStyleLbl="node1" presStyleIdx="0" presStyleCnt="6" custLinFactNeighborY="5360"/>
      <dgm:spPr>
        <a:ln>
          <a:solidFill>
            <a:srgbClr val="0096FF"/>
          </a:solidFill>
        </a:ln>
      </dgm:spPr>
    </dgm:pt>
    <dgm:pt modelId="{A9BF2994-4AB6-7148-942D-9D556E0D7A92}" type="pres">
      <dgm:prSet presAssocID="{E6BD42B3-8483-A44B-A8C4-08D27ADAC04D}" presName="spaceA" presStyleCnt="0"/>
      <dgm:spPr/>
    </dgm:pt>
    <dgm:pt modelId="{762406CC-87BB-9942-AAEF-DE346D291E80}" type="pres">
      <dgm:prSet presAssocID="{BD2BBA76-0D5C-114C-8BDF-86DBA2F93CE1}" presName="space" presStyleCnt="0"/>
      <dgm:spPr/>
    </dgm:pt>
    <dgm:pt modelId="{A6E7AFBF-358A-3441-9E72-F4AA16165943}" type="pres">
      <dgm:prSet presAssocID="{7084EA8A-0828-E142-912D-311FA2CA4369}" presName="compositeB" presStyleCnt="0"/>
      <dgm:spPr/>
    </dgm:pt>
    <dgm:pt modelId="{A690DF7C-7B5D-AC44-8E2B-309071CFD4F6}" type="pres">
      <dgm:prSet presAssocID="{7084EA8A-0828-E142-912D-311FA2CA4369}" presName="textB" presStyleLbl="revTx" presStyleIdx="1" presStyleCnt="6" custScaleX="133341">
        <dgm:presLayoutVars>
          <dgm:bulletEnabled val="1"/>
        </dgm:presLayoutVars>
      </dgm:prSet>
      <dgm:spPr/>
    </dgm:pt>
    <dgm:pt modelId="{B82F5E01-C7A1-AD4B-99CB-5EAFCAFAD3B7}" type="pres">
      <dgm:prSet presAssocID="{7084EA8A-0828-E142-912D-311FA2CA4369}" presName="circleB" presStyleLbl="node1" presStyleIdx="1" presStyleCnt="6"/>
      <dgm:spPr>
        <a:ln>
          <a:solidFill>
            <a:srgbClr val="16E30A"/>
          </a:solidFill>
        </a:ln>
      </dgm:spPr>
    </dgm:pt>
    <dgm:pt modelId="{E5F8E2BE-2B46-874B-AE84-34012D12AFB6}" type="pres">
      <dgm:prSet presAssocID="{7084EA8A-0828-E142-912D-311FA2CA4369}" presName="spaceB" presStyleCnt="0"/>
      <dgm:spPr/>
    </dgm:pt>
    <dgm:pt modelId="{6FEE0E6F-B72F-D44F-9986-B52F4B100C5D}" type="pres">
      <dgm:prSet presAssocID="{EF532CB9-3C37-DD46-BDA5-A5FE85608463}" presName="space" presStyleCnt="0"/>
      <dgm:spPr/>
    </dgm:pt>
    <dgm:pt modelId="{F7803248-1103-0F4F-A3BD-40B36EB529E7}" type="pres">
      <dgm:prSet presAssocID="{4609A925-E2A5-264C-9E3C-01874C418EC1}" presName="compositeA" presStyleCnt="0"/>
      <dgm:spPr/>
    </dgm:pt>
    <dgm:pt modelId="{35FB4A77-762B-1240-8554-FB6A675CF695}" type="pres">
      <dgm:prSet presAssocID="{4609A925-E2A5-264C-9E3C-01874C418EC1}" presName="textA" presStyleLbl="revTx" presStyleIdx="2" presStyleCnt="6" custScaleX="169111" custScaleY="79561" custLinFactNeighborX="2852" custLinFactNeighborY="2680">
        <dgm:presLayoutVars>
          <dgm:bulletEnabled val="1"/>
        </dgm:presLayoutVars>
      </dgm:prSet>
      <dgm:spPr/>
    </dgm:pt>
    <dgm:pt modelId="{DBDA8752-5394-CD45-9615-4941D42E8035}" type="pres">
      <dgm:prSet presAssocID="{4609A925-E2A5-264C-9E3C-01874C418EC1}" presName="circleA" presStyleLbl="node1" presStyleIdx="2" presStyleCnt="6" custLinFactNeighborY="21440"/>
      <dgm:spPr>
        <a:ln>
          <a:solidFill>
            <a:schemeClr val="accent6"/>
          </a:solidFill>
        </a:ln>
      </dgm:spPr>
    </dgm:pt>
    <dgm:pt modelId="{F51C373E-AAE0-8740-A8AD-2F6B68F43528}" type="pres">
      <dgm:prSet presAssocID="{4609A925-E2A5-264C-9E3C-01874C418EC1}" presName="spaceA" presStyleCnt="0"/>
      <dgm:spPr/>
    </dgm:pt>
    <dgm:pt modelId="{A374BD5D-248A-AC4C-A793-E98DB7A8661A}" type="pres">
      <dgm:prSet presAssocID="{C0EDDFA8-91C1-D049-887B-9465F5B4B313}" presName="space" presStyleCnt="0"/>
      <dgm:spPr/>
    </dgm:pt>
    <dgm:pt modelId="{E3665CEC-0EE5-E74F-B939-8355C5DCF68C}" type="pres">
      <dgm:prSet presAssocID="{3D4838D0-52CD-6A45-8353-A98836B05FDF}" presName="compositeB" presStyleCnt="0"/>
      <dgm:spPr/>
    </dgm:pt>
    <dgm:pt modelId="{B914045E-B74B-E14D-80CF-12D1E75E9879}" type="pres">
      <dgm:prSet presAssocID="{3D4838D0-52CD-6A45-8353-A98836B05FDF}" presName="textB" presStyleLbl="revTx" presStyleIdx="3" presStyleCnt="6" custScaleX="129611">
        <dgm:presLayoutVars>
          <dgm:bulletEnabled val="1"/>
        </dgm:presLayoutVars>
      </dgm:prSet>
      <dgm:spPr/>
    </dgm:pt>
    <dgm:pt modelId="{11C22D01-46F1-0244-90D3-ACA5DC29D26E}" type="pres">
      <dgm:prSet presAssocID="{3D4838D0-52CD-6A45-8353-A98836B05FDF}" presName="circleB" presStyleLbl="node1" presStyleIdx="3" presStyleCnt="6"/>
      <dgm:spPr>
        <a:ln>
          <a:solidFill>
            <a:srgbClr val="FF0000"/>
          </a:solidFill>
        </a:ln>
      </dgm:spPr>
    </dgm:pt>
    <dgm:pt modelId="{0672D56B-28E3-F247-9B9C-465653A69637}" type="pres">
      <dgm:prSet presAssocID="{3D4838D0-52CD-6A45-8353-A98836B05FDF}" presName="spaceB" presStyleCnt="0"/>
      <dgm:spPr/>
    </dgm:pt>
    <dgm:pt modelId="{A66485F7-B9D9-FF47-AC74-05CA84ABD75A}" type="pres">
      <dgm:prSet presAssocID="{26D97046-2996-DD4E-BD14-1E87E754EADD}" presName="space" presStyleCnt="0"/>
      <dgm:spPr/>
    </dgm:pt>
    <dgm:pt modelId="{3C201873-E57A-824E-AAD4-164DAD3725F5}" type="pres">
      <dgm:prSet presAssocID="{71BC344C-C5C5-D845-9049-664D9144CC43}" presName="compositeA" presStyleCnt="0"/>
      <dgm:spPr/>
    </dgm:pt>
    <dgm:pt modelId="{9890F5F1-0B97-EB4C-9F43-16B121D380CE}" type="pres">
      <dgm:prSet presAssocID="{71BC344C-C5C5-D845-9049-664D9144CC43}" presName="textA" presStyleLbl="revTx" presStyleIdx="4" presStyleCnt="6" custScaleX="134291">
        <dgm:presLayoutVars>
          <dgm:bulletEnabled val="1"/>
        </dgm:presLayoutVars>
      </dgm:prSet>
      <dgm:spPr/>
    </dgm:pt>
    <dgm:pt modelId="{93D326E1-40CC-6548-B5E6-DC3E447F022B}" type="pres">
      <dgm:prSet presAssocID="{71BC344C-C5C5-D845-9049-664D9144CC43}" presName="circleA" presStyleLbl="node1" presStyleIdx="4" presStyleCnt="6"/>
      <dgm:spPr>
        <a:ln>
          <a:solidFill>
            <a:srgbClr val="9437FF"/>
          </a:solidFill>
        </a:ln>
      </dgm:spPr>
    </dgm:pt>
    <dgm:pt modelId="{AFA66D2F-DB81-9242-845D-B3E4C06BC197}" type="pres">
      <dgm:prSet presAssocID="{71BC344C-C5C5-D845-9049-664D9144CC43}" presName="spaceA" presStyleCnt="0"/>
      <dgm:spPr/>
    </dgm:pt>
    <dgm:pt modelId="{82C34092-0DF4-214A-BDCC-E09BAFC63BBA}" type="pres">
      <dgm:prSet presAssocID="{30A27648-C7DD-7140-8ED3-1489AF1060F1}" presName="space" presStyleCnt="0"/>
      <dgm:spPr/>
    </dgm:pt>
    <dgm:pt modelId="{28D62569-1FD1-9948-B35F-11984B555B50}" type="pres">
      <dgm:prSet presAssocID="{AF8D4F54-CC7A-844F-AA27-68C932C94B81}" presName="compositeB" presStyleCnt="0"/>
      <dgm:spPr/>
    </dgm:pt>
    <dgm:pt modelId="{E1A4EFD1-D58B-5140-B515-79F87DF4885A}" type="pres">
      <dgm:prSet presAssocID="{AF8D4F54-CC7A-844F-AA27-68C932C94B81}" presName="textB" presStyleLbl="revTx" presStyleIdx="5" presStyleCnt="6" custScaleX="137769">
        <dgm:presLayoutVars>
          <dgm:bulletEnabled val="1"/>
        </dgm:presLayoutVars>
      </dgm:prSet>
      <dgm:spPr/>
    </dgm:pt>
    <dgm:pt modelId="{C512A127-DD48-1E43-90C3-8D70B3CF35CC}" type="pres">
      <dgm:prSet presAssocID="{AF8D4F54-CC7A-844F-AA27-68C932C94B81}" presName="circleB" presStyleLbl="node1" presStyleIdx="5" presStyleCnt="6"/>
      <dgm:spPr>
        <a:ln>
          <a:solidFill>
            <a:srgbClr val="0432FF"/>
          </a:solidFill>
        </a:ln>
      </dgm:spPr>
    </dgm:pt>
    <dgm:pt modelId="{12288CD2-8FF8-C246-8BB4-7FFB210B8C72}" type="pres">
      <dgm:prSet presAssocID="{AF8D4F54-CC7A-844F-AA27-68C932C94B81}" presName="spaceB" presStyleCnt="0"/>
      <dgm:spPr/>
    </dgm:pt>
  </dgm:ptLst>
  <dgm:cxnLst>
    <dgm:cxn modelId="{D70DC818-6AA2-ED40-9F9B-B1D9B02D866A}" type="presOf" srcId="{7084EA8A-0828-E142-912D-311FA2CA4369}" destId="{A690DF7C-7B5D-AC44-8E2B-309071CFD4F6}" srcOrd="0" destOrd="0" presId="urn:microsoft.com/office/officeart/2005/8/layout/hProcess11"/>
    <dgm:cxn modelId="{53E36A19-9D10-3E4D-AD5F-8DE00075DC1B}" type="presOf" srcId="{4609A925-E2A5-264C-9E3C-01874C418EC1}" destId="{35FB4A77-762B-1240-8554-FB6A675CF695}" srcOrd="0" destOrd="0" presId="urn:microsoft.com/office/officeart/2005/8/layout/hProcess11"/>
    <dgm:cxn modelId="{9E69FE24-E55D-E746-BF22-6BF8AD4BA5D8}" srcId="{AF8D4F54-CC7A-844F-AA27-68C932C94B81}" destId="{2F246D8A-B6B5-EB40-B426-91BF5A90E718}" srcOrd="0" destOrd="0" parTransId="{8F0FAFE8-3995-9142-B1D7-E27038490FF9}" sibTransId="{0A2D5C3B-0C58-C843-A253-C5376C5385C0}"/>
    <dgm:cxn modelId="{00B57B28-1050-BE49-BF68-7498A55ED5B9}" type="presOf" srcId="{ADD3250A-2F38-764A-828D-7B55675331D4}" destId="{E1A4EFD1-D58B-5140-B515-79F87DF4885A}" srcOrd="0" destOrd="2" presId="urn:microsoft.com/office/officeart/2005/8/layout/hProcess11"/>
    <dgm:cxn modelId="{6DFADA3E-C34E-6446-8AAC-0F8BD606A86B}" srcId="{467BF127-7003-274C-A127-4020ED69C1CC}" destId="{4609A925-E2A5-264C-9E3C-01874C418EC1}" srcOrd="2" destOrd="0" parTransId="{4790A2CC-C171-1940-9622-23005DC84155}" sibTransId="{C0EDDFA8-91C1-D049-887B-9465F5B4B313}"/>
    <dgm:cxn modelId="{586EF652-A727-1C43-BB90-4CD337903843}" type="presOf" srcId="{71BC344C-C5C5-D845-9049-664D9144CC43}" destId="{9890F5F1-0B97-EB4C-9F43-16B121D380CE}" srcOrd="0" destOrd="0" presId="urn:microsoft.com/office/officeart/2005/8/layout/hProcess11"/>
    <dgm:cxn modelId="{3EB92F56-7E57-BF4F-955D-EDCC23C6AB7F}" type="presOf" srcId="{AF8D4F54-CC7A-844F-AA27-68C932C94B81}" destId="{E1A4EFD1-D58B-5140-B515-79F87DF4885A}" srcOrd="0" destOrd="0" presId="urn:microsoft.com/office/officeart/2005/8/layout/hProcess11"/>
    <dgm:cxn modelId="{6460D859-6555-2147-B8E6-EB7C8DFB8733}" type="presOf" srcId="{2F246D8A-B6B5-EB40-B426-91BF5A90E718}" destId="{E1A4EFD1-D58B-5140-B515-79F87DF4885A}" srcOrd="0" destOrd="1" presId="urn:microsoft.com/office/officeart/2005/8/layout/hProcess11"/>
    <dgm:cxn modelId="{C941CC5B-9482-8846-8872-2F208748755C}" type="presOf" srcId="{3D4838D0-52CD-6A45-8353-A98836B05FDF}" destId="{B914045E-B74B-E14D-80CF-12D1E75E9879}" srcOrd="0" destOrd="0" presId="urn:microsoft.com/office/officeart/2005/8/layout/hProcess11"/>
    <dgm:cxn modelId="{73330B62-3152-504A-9DFB-18FD57F0BA75}" type="presOf" srcId="{F70669D5-02A9-E948-9E7D-968B0CD0D13E}" destId="{A690DF7C-7B5D-AC44-8E2B-309071CFD4F6}" srcOrd="0" destOrd="1" presId="urn:microsoft.com/office/officeart/2005/8/layout/hProcess11"/>
    <dgm:cxn modelId="{E9BBF96D-5871-AB49-BF14-119D4274EB9F}" srcId="{467BF127-7003-274C-A127-4020ED69C1CC}" destId="{71BC344C-C5C5-D845-9049-664D9144CC43}" srcOrd="4" destOrd="0" parTransId="{FDBBFE05-C5D1-C74D-86A9-C85E49681CE8}" sibTransId="{30A27648-C7DD-7140-8ED3-1489AF1060F1}"/>
    <dgm:cxn modelId="{CDF1F870-4C6C-1D43-AB1B-CEBAE6E45221}" type="presOf" srcId="{E6BD42B3-8483-A44B-A8C4-08D27ADAC04D}" destId="{317CF631-02B2-D146-BB0F-549E83865AD8}" srcOrd="0" destOrd="0" presId="urn:microsoft.com/office/officeart/2005/8/layout/hProcess11"/>
    <dgm:cxn modelId="{C75B1C78-3637-0643-903F-B361B0FA3FC8}" srcId="{7084EA8A-0828-E142-912D-311FA2CA4369}" destId="{F70669D5-02A9-E948-9E7D-968B0CD0D13E}" srcOrd="0" destOrd="0" parTransId="{3396FE9B-0542-3F43-9A9D-034FC8FB1BCE}" sibTransId="{A9AAC8E9-FA91-2A49-A6E9-55E6D97D997B}"/>
    <dgm:cxn modelId="{5183E578-FF6D-E64B-9FDA-02849223A0F9}" srcId="{467BF127-7003-274C-A127-4020ED69C1CC}" destId="{E6BD42B3-8483-A44B-A8C4-08D27ADAC04D}" srcOrd="0" destOrd="0" parTransId="{9C568B01-D9C2-3C4B-952B-F2239AD894C5}" sibTransId="{BD2BBA76-0D5C-114C-8BDF-86DBA2F93CE1}"/>
    <dgm:cxn modelId="{0A22FA7A-B8BC-9D4B-9E88-CAEE18BCFBE5}" srcId="{E6BD42B3-8483-A44B-A8C4-08D27ADAC04D}" destId="{D4AABABD-D4CC-C948-8263-4B0EEB7504D3}" srcOrd="0" destOrd="0" parTransId="{CA18792E-ED13-B64C-9729-40D5B5C615AF}" sibTransId="{4B2ABA01-FECB-B742-8C1A-7DE8F9B5114E}"/>
    <dgm:cxn modelId="{7DCDF087-3E97-FD43-AFC5-2C942DE16789}" type="presOf" srcId="{A0731094-1919-F149-B511-F9CC3433A4D3}" destId="{35FB4A77-762B-1240-8554-FB6A675CF695}" srcOrd="0" destOrd="1" presId="urn:microsoft.com/office/officeart/2005/8/layout/hProcess11"/>
    <dgm:cxn modelId="{BD0D3491-1FD3-D94D-910A-C3C10656EA90}" srcId="{467BF127-7003-274C-A127-4020ED69C1CC}" destId="{AF8D4F54-CC7A-844F-AA27-68C932C94B81}" srcOrd="5" destOrd="0" parTransId="{71928194-E4C4-7E49-926D-3FF5C25DA2C0}" sibTransId="{AE6AFC4D-DFC7-2B4E-8A05-5C3B2F8EF80F}"/>
    <dgm:cxn modelId="{C2AB7E9C-F89A-DD49-B004-53B0F7C11798}" srcId="{4609A925-E2A5-264C-9E3C-01874C418EC1}" destId="{A0731094-1919-F149-B511-F9CC3433A4D3}" srcOrd="0" destOrd="0" parTransId="{06F28573-6478-1544-A965-E95345A17094}" sibTransId="{0BDB0694-14A7-C342-B782-21534DC04A7A}"/>
    <dgm:cxn modelId="{012FBCA9-9D87-A641-BCCB-9228902B59F5}" srcId="{AF8D4F54-CC7A-844F-AA27-68C932C94B81}" destId="{ADD3250A-2F38-764A-828D-7B55675331D4}" srcOrd="1" destOrd="0" parTransId="{D07989E7-2473-E444-954E-E11F5034EFE9}" sibTransId="{BA201165-4D22-AF42-9CB2-924C346FC02C}"/>
    <dgm:cxn modelId="{2211E8AA-5CA5-CF41-BCD2-6771E464BB09}" srcId="{467BF127-7003-274C-A127-4020ED69C1CC}" destId="{3D4838D0-52CD-6A45-8353-A98836B05FDF}" srcOrd="3" destOrd="0" parTransId="{1A4234CE-6BA2-564D-90B3-443371E6D4F2}" sibTransId="{26D97046-2996-DD4E-BD14-1E87E754EADD}"/>
    <dgm:cxn modelId="{27BD52C8-72A3-1D42-8198-C1AB2C7EEE48}" srcId="{467BF127-7003-274C-A127-4020ED69C1CC}" destId="{7084EA8A-0828-E142-912D-311FA2CA4369}" srcOrd="1" destOrd="0" parTransId="{50076AD6-FCA2-B541-AA2C-9D2DD00AD892}" sibTransId="{EF532CB9-3C37-DD46-BDA5-A5FE85608463}"/>
    <dgm:cxn modelId="{0BA553DE-90EC-5143-B132-0DC6FFC13DA1}" type="presOf" srcId="{CADCE628-9FD5-E047-81BE-AD50222F6319}" destId="{9890F5F1-0B97-EB4C-9F43-16B121D380CE}" srcOrd="0" destOrd="1" presId="urn:microsoft.com/office/officeart/2005/8/layout/hProcess11"/>
    <dgm:cxn modelId="{7EE7E6E1-ECA6-084F-BEFB-2BA22E69BF89}" type="presOf" srcId="{467BF127-7003-274C-A127-4020ED69C1CC}" destId="{E6FFAF9A-D6B1-B444-8E07-DFB2A1BB530D}" srcOrd="0" destOrd="0" presId="urn:microsoft.com/office/officeart/2005/8/layout/hProcess11"/>
    <dgm:cxn modelId="{60AA51E4-467B-404C-9904-7254B9693F9B}" type="presOf" srcId="{D4AABABD-D4CC-C948-8263-4B0EEB7504D3}" destId="{317CF631-02B2-D146-BB0F-549E83865AD8}" srcOrd="0" destOrd="1" presId="urn:microsoft.com/office/officeart/2005/8/layout/hProcess11"/>
    <dgm:cxn modelId="{D6A358F9-BF87-234B-A678-3A7E4B9DFA59}" srcId="{71BC344C-C5C5-D845-9049-664D9144CC43}" destId="{CADCE628-9FD5-E047-81BE-AD50222F6319}" srcOrd="0" destOrd="0" parTransId="{9EE70F61-A31D-D14C-8CE8-45862DDADC54}" sibTransId="{C104969E-C681-5140-B1B3-4C9BF527D2D8}"/>
    <dgm:cxn modelId="{49BC14F8-F5A5-8644-A1D1-EA57CC8430F2}" type="presParOf" srcId="{E6FFAF9A-D6B1-B444-8E07-DFB2A1BB530D}" destId="{12F96377-62D2-D942-B3A8-CBBC949A4CA9}" srcOrd="0" destOrd="0" presId="urn:microsoft.com/office/officeart/2005/8/layout/hProcess11"/>
    <dgm:cxn modelId="{87798519-833C-0E49-8CED-8D23BA659F5C}" type="presParOf" srcId="{E6FFAF9A-D6B1-B444-8E07-DFB2A1BB530D}" destId="{F5614B48-7914-FA42-A0E0-392D17DFAFDC}" srcOrd="1" destOrd="0" presId="urn:microsoft.com/office/officeart/2005/8/layout/hProcess11"/>
    <dgm:cxn modelId="{268FD3A4-D4B0-3C4E-B4AE-5679821141B4}" type="presParOf" srcId="{F5614B48-7914-FA42-A0E0-392D17DFAFDC}" destId="{189A1258-4207-2842-BA91-42F93B94137F}" srcOrd="0" destOrd="0" presId="urn:microsoft.com/office/officeart/2005/8/layout/hProcess11"/>
    <dgm:cxn modelId="{70B54198-7329-CC48-8813-B79E29D38C6B}" type="presParOf" srcId="{189A1258-4207-2842-BA91-42F93B94137F}" destId="{317CF631-02B2-D146-BB0F-549E83865AD8}" srcOrd="0" destOrd="0" presId="urn:microsoft.com/office/officeart/2005/8/layout/hProcess11"/>
    <dgm:cxn modelId="{F7E719BE-32B0-CB4C-903A-B03873F5E524}" type="presParOf" srcId="{189A1258-4207-2842-BA91-42F93B94137F}" destId="{29444838-DF64-414B-9153-7F641141E8C9}" srcOrd="1" destOrd="0" presId="urn:microsoft.com/office/officeart/2005/8/layout/hProcess11"/>
    <dgm:cxn modelId="{206C34FB-DFA5-0742-8922-2302EA69138F}" type="presParOf" srcId="{189A1258-4207-2842-BA91-42F93B94137F}" destId="{A9BF2994-4AB6-7148-942D-9D556E0D7A92}" srcOrd="2" destOrd="0" presId="urn:microsoft.com/office/officeart/2005/8/layout/hProcess11"/>
    <dgm:cxn modelId="{B1937A56-6568-8A46-A168-1470C4CF2CDE}" type="presParOf" srcId="{F5614B48-7914-FA42-A0E0-392D17DFAFDC}" destId="{762406CC-87BB-9942-AAEF-DE346D291E80}" srcOrd="1" destOrd="0" presId="urn:microsoft.com/office/officeart/2005/8/layout/hProcess11"/>
    <dgm:cxn modelId="{AF809FB7-0A0D-D043-A1B2-8015F5791D4E}" type="presParOf" srcId="{F5614B48-7914-FA42-A0E0-392D17DFAFDC}" destId="{A6E7AFBF-358A-3441-9E72-F4AA16165943}" srcOrd="2" destOrd="0" presId="urn:microsoft.com/office/officeart/2005/8/layout/hProcess11"/>
    <dgm:cxn modelId="{6EC62937-1BF7-F042-8923-8FCFF42CB69E}" type="presParOf" srcId="{A6E7AFBF-358A-3441-9E72-F4AA16165943}" destId="{A690DF7C-7B5D-AC44-8E2B-309071CFD4F6}" srcOrd="0" destOrd="0" presId="urn:microsoft.com/office/officeart/2005/8/layout/hProcess11"/>
    <dgm:cxn modelId="{3117ACA3-2FF1-3849-92C2-932293566B42}" type="presParOf" srcId="{A6E7AFBF-358A-3441-9E72-F4AA16165943}" destId="{B82F5E01-C7A1-AD4B-99CB-5EAFCAFAD3B7}" srcOrd="1" destOrd="0" presId="urn:microsoft.com/office/officeart/2005/8/layout/hProcess11"/>
    <dgm:cxn modelId="{662B0769-7899-3D4E-8211-B1222C88BC48}" type="presParOf" srcId="{A6E7AFBF-358A-3441-9E72-F4AA16165943}" destId="{E5F8E2BE-2B46-874B-AE84-34012D12AFB6}" srcOrd="2" destOrd="0" presId="urn:microsoft.com/office/officeart/2005/8/layout/hProcess11"/>
    <dgm:cxn modelId="{383D2B2A-D90B-274A-B5D9-19DCC803115A}" type="presParOf" srcId="{F5614B48-7914-FA42-A0E0-392D17DFAFDC}" destId="{6FEE0E6F-B72F-D44F-9986-B52F4B100C5D}" srcOrd="3" destOrd="0" presId="urn:microsoft.com/office/officeart/2005/8/layout/hProcess11"/>
    <dgm:cxn modelId="{2370F536-888C-BF40-A6BD-B0EA132796FD}" type="presParOf" srcId="{F5614B48-7914-FA42-A0E0-392D17DFAFDC}" destId="{F7803248-1103-0F4F-A3BD-40B36EB529E7}" srcOrd="4" destOrd="0" presId="urn:microsoft.com/office/officeart/2005/8/layout/hProcess11"/>
    <dgm:cxn modelId="{129B6A9F-597D-2D48-9167-81915A2D35CF}" type="presParOf" srcId="{F7803248-1103-0F4F-A3BD-40B36EB529E7}" destId="{35FB4A77-762B-1240-8554-FB6A675CF695}" srcOrd="0" destOrd="0" presId="urn:microsoft.com/office/officeart/2005/8/layout/hProcess11"/>
    <dgm:cxn modelId="{C5C6E7B0-0465-0B48-B87D-81E062A3E1A1}" type="presParOf" srcId="{F7803248-1103-0F4F-A3BD-40B36EB529E7}" destId="{DBDA8752-5394-CD45-9615-4941D42E8035}" srcOrd="1" destOrd="0" presId="urn:microsoft.com/office/officeart/2005/8/layout/hProcess11"/>
    <dgm:cxn modelId="{965CF651-651E-EA40-9406-D0CFE13A8B69}" type="presParOf" srcId="{F7803248-1103-0F4F-A3BD-40B36EB529E7}" destId="{F51C373E-AAE0-8740-A8AD-2F6B68F43528}" srcOrd="2" destOrd="0" presId="urn:microsoft.com/office/officeart/2005/8/layout/hProcess11"/>
    <dgm:cxn modelId="{F6DFDC78-F620-F140-80C9-D270D9F5D5B8}" type="presParOf" srcId="{F5614B48-7914-FA42-A0E0-392D17DFAFDC}" destId="{A374BD5D-248A-AC4C-A793-E98DB7A8661A}" srcOrd="5" destOrd="0" presId="urn:microsoft.com/office/officeart/2005/8/layout/hProcess11"/>
    <dgm:cxn modelId="{41042E76-D163-B64B-9371-E2E7979C9127}" type="presParOf" srcId="{F5614B48-7914-FA42-A0E0-392D17DFAFDC}" destId="{E3665CEC-0EE5-E74F-B939-8355C5DCF68C}" srcOrd="6" destOrd="0" presId="urn:microsoft.com/office/officeart/2005/8/layout/hProcess11"/>
    <dgm:cxn modelId="{E36292BE-C964-734E-9684-59704A5F16FC}" type="presParOf" srcId="{E3665CEC-0EE5-E74F-B939-8355C5DCF68C}" destId="{B914045E-B74B-E14D-80CF-12D1E75E9879}" srcOrd="0" destOrd="0" presId="urn:microsoft.com/office/officeart/2005/8/layout/hProcess11"/>
    <dgm:cxn modelId="{96A93F5D-0436-E14F-9887-14DF0C8BE9E4}" type="presParOf" srcId="{E3665CEC-0EE5-E74F-B939-8355C5DCF68C}" destId="{11C22D01-46F1-0244-90D3-ACA5DC29D26E}" srcOrd="1" destOrd="0" presId="urn:microsoft.com/office/officeart/2005/8/layout/hProcess11"/>
    <dgm:cxn modelId="{23CBA663-594B-ED49-ADF6-685320D9A8C8}" type="presParOf" srcId="{E3665CEC-0EE5-E74F-B939-8355C5DCF68C}" destId="{0672D56B-28E3-F247-9B9C-465653A69637}" srcOrd="2" destOrd="0" presId="urn:microsoft.com/office/officeart/2005/8/layout/hProcess11"/>
    <dgm:cxn modelId="{2CB72573-7584-244D-8586-FA370DDBDC56}" type="presParOf" srcId="{F5614B48-7914-FA42-A0E0-392D17DFAFDC}" destId="{A66485F7-B9D9-FF47-AC74-05CA84ABD75A}" srcOrd="7" destOrd="0" presId="urn:microsoft.com/office/officeart/2005/8/layout/hProcess11"/>
    <dgm:cxn modelId="{43B293CE-1A94-8246-95CD-D0B2F673239B}" type="presParOf" srcId="{F5614B48-7914-FA42-A0E0-392D17DFAFDC}" destId="{3C201873-E57A-824E-AAD4-164DAD3725F5}" srcOrd="8" destOrd="0" presId="urn:microsoft.com/office/officeart/2005/8/layout/hProcess11"/>
    <dgm:cxn modelId="{4201D0A4-57CE-8842-8890-494ABA692FCE}" type="presParOf" srcId="{3C201873-E57A-824E-AAD4-164DAD3725F5}" destId="{9890F5F1-0B97-EB4C-9F43-16B121D380CE}" srcOrd="0" destOrd="0" presId="urn:microsoft.com/office/officeart/2005/8/layout/hProcess11"/>
    <dgm:cxn modelId="{DA8E9A07-A0B6-084C-AAA6-CEA4C9BD93CA}" type="presParOf" srcId="{3C201873-E57A-824E-AAD4-164DAD3725F5}" destId="{93D326E1-40CC-6548-B5E6-DC3E447F022B}" srcOrd="1" destOrd="0" presId="urn:microsoft.com/office/officeart/2005/8/layout/hProcess11"/>
    <dgm:cxn modelId="{8383DD28-C1DE-7842-B409-23AA9570317E}" type="presParOf" srcId="{3C201873-E57A-824E-AAD4-164DAD3725F5}" destId="{AFA66D2F-DB81-9242-845D-B3E4C06BC197}" srcOrd="2" destOrd="0" presId="urn:microsoft.com/office/officeart/2005/8/layout/hProcess11"/>
    <dgm:cxn modelId="{18D6DEEE-6DAD-754E-BFA6-35B10DC0D3D6}" type="presParOf" srcId="{F5614B48-7914-FA42-A0E0-392D17DFAFDC}" destId="{82C34092-0DF4-214A-BDCC-E09BAFC63BBA}" srcOrd="9" destOrd="0" presId="urn:microsoft.com/office/officeart/2005/8/layout/hProcess11"/>
    <dgm:cxn modelId="{D58171F7-AA64-884B-B13E-38114AC219D9}" type="presParOf" srcId="{F5614B48-7914-FA42-A0E0-392D17DFAFDC}" destId="{28D62569-1FD1-9948-B35F-11984B555B50}" srcOrd="10" destOrd="0" presId="urn:microsoft.com/office/officeart/2005/8/layout/hProcess11"/>
    <dgm:cxn modelId="{DA524774-C3C2-AA45-99E0-EF6AB6A99912}" type="presParOf" srcId="{28D62569-1FD1-9948-B35F-11984B555B50}" destId="{E1A4EFD1-D58B-5140-B515-79F87DF4885A}" srcOrd="0" destOrd="0" presId="urn:microsoft.com/office/officeart/2005/8/layout/hProcess11"/>
    <dgm:cxn modelId="{BE170574-3D7D-754E-8646-E4AA3ED09675}" type="presParOf" srcId="{28D62569-1FD1-9948-B35F-11984B555B50}" destId="{C512A127-DD48-1E43-90C3-8D70B3CF35CC}" srcOrd="1" destOrd="0" presId="urn:microsoft.com/office/officeart/2005/8/layout/hProcess11"/>
    <dgm:cxn modelId="{EC166BB3-2112-DE4B-8F8C-9D78E4694E4C}" type="presParOf" srcId="{28D62569-1FD1-9948-B35F-11984B555B50}" destId="{12288CD2-8FF8-C246-8BB4-7FFB210B8C72}"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F96377-62D2-D942-B3A8-CBBC949A4CA9}">
      <dsp:nvSpPr>
        <dsp:cNvPr id="0" name=""/>
        <dsp:cNvSpPr/>
      </dsp:nvSpPr>
      <dsp:spPr>
        <a:xfrm>
          <a:off x="0" y="1383030"/>
          <a:ext cx="8967573" cy="1844040"/>
        </a:xfrm>
        <a:prstGeom prst="notchedRightArrow">
          <a:avLst/>
        </a:prstGeom>
        <a:solidFill>
          <a:schemeClr val="accent1">
            <a:lumMod val="40000"/>
            <a:lumOff val="60000"/>
          </a:schemeClr>
        </a:solidFill>
        <a:ln>
          <a:noFill/>
        </a:ln>
        <a:effectLst/>
      </dsp:spPr>
      <dsp:style>
        <a:lnRef idx="0">
          <a:scrgbClr r="0" g="0" b="0"/>
        </a:lnRef>
        <a:fillRef idx="1">
          <a:scrgbClr r="0" g="0" b="0"/>
        </a:fillRef>
        <a:effectRef idx="0">
          <a:scrgbClr r="0" g="0" b="0"/>
        </a:effectRef>
        <a:fontRef idx="minor"/>
      </dsp:style>
    </dsp:sp>
    <dsp:sp modelId="{317CF631-02B2-D146-BB0F-549E83865AD8}">
      <dsp:nvSpPr>
        <dsp:cNvPr id="0" name=""/>
        <dsp:cNvSpPr/>
      </dsp:nvSpPr>
      <dsp:spPr>
        <a:xfrm>
          <a:off x="0" y="218426"/>
          <a:ext cx="1632787" cy="15341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b" anchorCtr="1">
          <a:noAutofit/>
        </a:bodyPr>
        <a:lstStyle/>
        <a:p>
          <a:pPr marL="0" lvl="0" indent="0" algn="ctr" defTabSz="1066800">
            <a:lnSpc>
              <a:spcPct val="90000"/>
            </a:lnSpc>
            <a:spcBef>
              <a:spcPct val="0"/>
            </a:spcBef>
            <a:spcAft>
              <a:spcPct val="35000"/>
            </a:spcAft>
            <a:buNone/>
          </a:pPr>
          <a:r>
            <a:rPr lang="en-US" sz="2400" b="1" kern="1200">
              <a:solidFill>
                <a:srgbClr val="0096FF"/>
              </a:solidFill>
            </a:rPr>
            <a:t>1991</a:t>
          </a:r>
          <a:endParaRPr lang="en-US" sz="2400" kern="1200">
            <a:solidFill>
              <a:srgbClr val="0096FF"/>
            </a:solidFill>
          </a:endParaRPr>
        </a:p>
        <a:p>
          <a:pPr marL="114300" lvl="1" indent="-114300" algn="ctr" defTabSz="533400">
            <a:lnSpc>
              <a:spcPct val="90000"/>
            </a:lnSpc>
            <a:spcBef>
              <a:spcPct val="0"/>
            </a:spcBef>
            <a:spcAft>
              <a:spcPct val="15000"/>
            </a:spcAft>
            <a:buNone/>
          </a:pPr>
          <a:r>
            <a:rPr lang="en-US" sz="1200" kern="1200">
              <a:solidFill>
                <a:schemeClr val="tx1"/>
              </a:solidFill>
            </a:rPr>
            <a:t>F</a:t>
          </a:r>
          <a:r>
            <a:rPr lang="en-US" sz="1200" b="0" i="0" u="none" kern="1200">
              <a:solidFill>
                <a:schemeClr val="tx1"/>
              </a:solidFill>
            </a:rPr>
            <a:t>ocused on screening and follow-up of blood, plasma, organ, tissue, and semen donors/recipients</a:t>
          </a:r>
          <a:endParaRPr lang="en-US" sz="1200" kern="1200">
            <a:solidFill>
              <a:schemeClr val="tx1"/>
            </a:solidFill>
          </a:endParaRPr>
        </a:p>
      </dsp:txBody>
      <dsp:txXfrm>
        <a:off x="0" y="218426"/>
        <a:ext cx="1632787" cy="1534167"/>
      </dsp:txXfrm>
    </dsp:sp>
    <dsp:sp modelId="{29444838-DF64-414B-9153-7F641141E8C9}">
      <dsp:nvSpPr>
        <dsp:cNvPr id="0" name=""/>
        <dsp:cNvSpPr/>
      </dsp:nvSpPr>
      <dsp:spPr>
        <a:xfrm>
          <a:off x="586752" y="2021787"/>
          <a:ext cx="461010" cy="461010"/>
        </a:xfrm>
        <a:prstGeom prst="ellipse">
          <a:avLst/>
        </a:prstGeom>
        <a:solidFill>
          <a:schemeClr val="accent1">
            <a:hueOff val="0"/>
            <a:satOff val="0"/>
            <a:lumOff val="0"/>
            <a:alphaOff val="0"/>
          </a:schemeClr>
        </a:solidFill>
        <a:ln w="38100" cap="flat" cmpd="sng" algn="ctr">
          <a:solidFill>
            <a:srgbClr val="0096FF"/>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A690DF7C-7B5D-AC44-8E2B-309071CFD4F6}">
      <dsp:nvSpPr>
        <dsp:cNvPr id="0" name=""/>
        <dsp:cNvSpPr/>
      </dsp:nvSpPr>
      <dsp:spPr>
        <a:xfrm>
          <a:off x="1677788" y="2766060"/>
          <a:ext cx="1177061" cy="1844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t" anchorCtr="1">
          <a:noAutofit/>
        </a:bodyPr>
        <a:lstStyle/>
        <a:p>
          <a:pPr marL="0" lvl="0" indent="0" algn="ctr" defTabSz="1066800">
            <a:lnSpc>
              <a:spcPct val="90000"/>
            </a:lnSpc>
            <a:spcBef>
              <a:spcPct val="0"/>
            </a:spcBef>
            <a:spcAft>
              <a:spcPct val="35000"/>
            </a:spcAft>
            <a:buNone/>
          </a:pPr>
          <a:r>
            <a:rPr lang="en-US" sz="2400" b="1" kern="1200">
              <a:solidFill>
                <a:srgbClr val="16E30A"/>
              </a:solidFill>
            </a:rPr>
            <a:t>1998</a:t>
          </a:r>
          <a:endParaRPr lang="en-US" sz="2400" kern="1200" baseline="30000">
            <a:solidFill>
              <a:srgbClr val="16E30A"/>
            </a:solidFill>
          </a:endParaRPr>
        </a:p>
        <a:p>
          <a:pPr marL="114300" lvl="1" indent="-114300" algn="ctr" defTabSz="622300">
            <a:lnSpc>
              <a:spcPct val="90000"/>
            </a:lnSpc>
            <a:spcBef>
              <a:spcPct val="0"/>
            </a:spcBef>
            <a:spcAft>
              <a:spcPct val="15000"/>
            </a:spcAft>
            <a:buNone/>
          </a:pPr>
          <a:r>
            <a:rPr lang="en-US" sz="1400" b="0" i="0" u="none" kern="1200">
              <a:solidFill>
                <a:schemeClr val="tx1"/>
              </a:solidFill>
            </a:rPr>
            <a:t>People with risks factors only </a:t>
          </a:r>
          <a:endParaRPr lang="en-US" sz="1400" kern="1200" baseline="30000">
            <a:solidFill>
              <a:schemeClr val="tx1"/>
            </a:solidFill>
          </a:endParaRPr>
        </a:p>
      </dsp:txBody>
      <dsp:txXfrm>
        <a:off x="1677788" y="2766060"/>
        <a:ext cx="1177061" cy="1844040"/>
      </dsp:txXfrm>
    </dsp:sp>
    <dsp:sp modelId="{B82F5E01-C7A1-AD4B-99CB-5EAFCAFAD3B7}">
      <dsp:nvSpPr>
        <dsp:cNvPr id="0" name=""/>
        <dsp:cNvSpPr/>
      </dsp:nvSpPr>
      <dsp:spPr>
        <a:xfrm>
          <a:off x="2035814" y="2074545"/>
          <a:ext cx="461010" cy="461010"/>
        </a:xfrm>
        <a:prstGeom prst="ellipse">
          <a:avLst/>
        </a:prstGeom>
        <a:solidFill>
          <a:schemeClr val="accent1">
            <a:hueOff val="0"/>
            <a:satOff val="0"/>
            <a:lumOff val="0"/>
            <a:alphaOff val="0"/>
          </a:schemeClr>
        </a:solidFill>
        <a:ln w="38100" cap="flat" cmpd="sng" algn="ctr">
          <a:solidFill>
            <a:srgbClr val="16E30A"/>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5FB4A77-762B-1240-8554-FB6A675CF695}">
      <dsp:nvSpPr>
        <dsp:cNvPr id="0" name=""/>
        <dsp:cNvSpPr/>
      </dsp:nvSpPr>
      <dsp:spPr>
        <a:xfrm>
          <a:off x="2924163" y="143646"/>
          <a:ext cx="1492819" cy="1467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b" anchorCtr="1">
          <a:noAutofit/>
        </a:bodyPr>
        <a:lstStyle/>
        <a:p>
          <a:pPr marL="0" lvl="0" indent="0" algn="ctr" defTabSz="1066800">
            <a:lnSpc>
              <a:spcPct val="90000"/>
            </a:lnSpc>
            <a:spcBef>
              <a:spcPct val="0"/>
            </a:spcBef>
            <a:spcAft>
              <a:spcPct val="35000"/>
            </a:spcAft>
            <a:buNone/>
          </a:pPr>
          <a:r>
            <a:rPr lang="en-US" sz="2400" b="1" kern="1200">
              <a:solidFill>
                <a:schemeClr val="accent6">
                  <a:lumMod val="75000"/>
                </a:schemeClr>
              </a:solidFill>
            </a:rPr>
            <a:t>2003</a:t>
          </a:r>
          <a:endParaRPr lang="en-US" sz="1400" kern="1200">
            <a:solidFill>
              <a:schemeClr val="accent6">
                <a:lumMod val="75000"/>
              </a:schemeClr>
            </a:solidFill>
          </a:endParaRPr>
        </a:p>
        <a:p>
          <a:pPr marL="114300" lvl="1" indent="-114300" algn="ctr" defTabSz="533400">
            <a:lnSpc>
              <a:spcPct val="90000"/>
            </a:lnSpc>
            <a:spcBef>
              <a:spcPct val="0"/>
            </a:spcBef>
            <a:spcAft>
              <a:spcPct val="15000"/>
            </a:spcAft>
            <a:buNone/>
          </a:pPr>
          <a:r>
            <a:rPr lang="en-US" sz="1200" kern="1200">
              <a:solidFill>
                <a:schemeClr val="tx1"/>
              </a:solidFill>
            </a:rPr>
            <a:t>HCV AB testing reflex to supplemental PCR</a:t>
          </a:r>
        </a:p>
      </dsp:txBody>
      <dsp:txXfrm>
        <a:off x="2924163" y="143646"/>
        <a:ext cx="1492819" cy="1467136"/>
      </dsp:txXfrm>
    </dsp:sp>
    <dsp:sp modelId="{DBDA8752-5394-CD45-9615-4941D42E8035}">
      <dsp:nvSpPr>
        <dsp:cNvPr id="0" name=""/>
        <dsp:cNvSpPr/>
      </dsp:nvSpPr>
      <dsp:spPr>
        <a:xfrm>
          <a:off x="3414892" y="2079159"/>
          <a:ext cx="461010" cy="461010"/>
        </a:xfrm>
        <a:prstGeom prst="ellipse">
          <a:avLst/>
        </a:prstGeom>
        <a:solidFill>
          <a:schemeClr val="accent1">
            <a:hueOff val="0"/>
            <a:satOff val="0"/>
            <a:lumOff val="0"/>
            <a:alphaOff val="0"/>
          </a:schemeClr>
        </a:solidFill>
        <a:ln w="38100" cap="flat" cmpd="sng" algn="ctr">
          <a:solidFill>
            <a:schemeClr val="accent6"/>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B914045E-B74B-E14D-80CF-12D1E75E9879}">
      <dsp:nvSpPr>
        <dsp:cNvPr id="0" name=""/>
        <dsp:cNvSpPr/>
      </dsp:nvSpPr>
      <dsp:spPr>
        <a:xfrm>
          <a:off x="4435944" y="2766060"/>
          <a:ext cx="1144135" cy="1844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0" lvl="0" indent="0" algn="ctr" defTabSz="1066800">
            <a:lnSpc>
              <a:spcPct val="90000"/>
            </a:lnSpc>
            <a:spcBef>
              <a:spcPct val="0"/>
            </a:spcBef>
            <a:spcAft>
              <a:spcPct val="35000"/>
            </a:spcAft>
            <a:buNone/>
          </a:pPr>
          <a:r>
            <a:rPr lang="en-US" sz="2400" b="1" kern="1200">
              <a:solidFill>
                <a:srgbClr val="FF0000"/>
              </a:solidFill>
            </a:rPr>
            <a:t>2012</a:t>
          </a:r>
        </a:p>
        <a:p>
          <a:pPr marL="0" lvl="0" indent="0" algn="ctr" defTabSz="1066800">
            <a:lnSpc>
              <a:spcPct val="90000"/>
            </a:lnSpc>
            <a:spcBef>
              <a:spcPct val="0"/>
            </a:spcBef>
            <a:spcAft>
              <a:spcPct val="35000"/>
            </a:spcAft>
            <a:buNone/>
          </a:pPr>
          <a:r>
            <a:rPr lang="en-US" sz="1400" kern="1200">
              <a:solidFill>
                <a:schemeClr val="tx1"/>
              </a:solidFill>
            </a:rPr>
            <a:t>“Baby boomers”</a:t>
          </a:r>
          <a:endParaRPr lang="en-US" sz="2400" kern="1200">
            <a:solidFill>
              <a:schemeClr val="tx1"/>
            </a:solidFill>
          </a:endParaRPr>
        </a:p>
      </dsp:txBody>
      <dsp:txXfrm>
        <a:off x="4435944" y="2766060"/>
        <a:ext cx="1144135" cy="1844040"/>
      </dsp:txXfrm>
    </dsp:sp>
    <dsp:sp modelId="{11C22D01-46F1-0244-90D3-ACA5DC29D26E}">
      <dsp:nvSpPr>
        <dsp:cNvPr id="0" name=""/>
        <dsp:cNvSpPr/>
      </dsp:nvSpPr>
      <dsp:spPr>
        <a:xfrm>
          <a:off x="4777507" y="2074545"/>
          <a:ext cx="461010" cy="461010"/>
        </a:xfrm>
        <a:prstGeom prst="ellipse">
          <a:avLst/>
        </a:prstGeom>
        <a:solidFill>
          <a:schemeClr val="accent1">
            <a:hueOff val="0"/>
            <a:satOff val="0"/>
            <a:lumOff val="0"/>
            <a:alphaOff val="0"/>
          </a:schemeClr>
        </a:solidFill>
        <a:ln w="38100" cap="flat" cmpd="sng" algn="ctr">
          <a:solidFill>
            <a:srgbClr val="FF0000"/>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890F5F1-0B97-EB4C-9F43-16B121D380CE}">
      <dsp:nvSpPr>
        <dsp:cNvPr id="0" name=""/>
        <dsp:cNvSpPr/>
      </dsp:nvSpPr>
      <dsp:spPr>
        <a:xfrm>
          <a:off x="5624217" y="0"/>
          <a:ext cx="1185447" cy="1844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b" anchorCtr="1">
          <a:noAutofit/>
        </a:bodyPr>
        <a:lstStyle/>
        <a:p>
          <a:pPr marL="0" lvl="0" indent="0" algn="ctr" defTabSz="1066800">
            <a:lnSpc>
              <a:spcPct val="90000"/>
            </a:lnSpc>
            <a:spcBef>
              <a:spcPct val="0"/>
            </a:spcBef>
            <a:spcAft>
              <a:spcPct val="35000"/>
            </a:spcAft>
            <a:buNone/>
          </a:pPr>
          <a:r>
            <a:rPr lang="en-US" sz="2400" b="1" i="0" u="none" kern="1200">
              <a:solidFill>
                <a:srgbClr val="9437FF"/>
              </a:solidFill>
            </a:rPr>
            <a:t>2020</a:t>
          </a:r>
        </a:p>
        <a:p>
          <a:pPr marL="0" lvl="0" indent="0" algn="ctr" defTabSz="1066800">
            <a:lnSpc>
              <a:spcPct val="90000"/>
            </a:lnSpc>
            <a:spcBef>
              <a:spcPct val="0"/>
            </a:spcBef>
            <a:spcAft>
              <a:spcPct val="35000"/>
            </a:spcAft>
            <a:buNone/>
          </a:pPr>
          <a:r>
            <a:rPr lang="en-US" sz="1600" b="1" i="0" u="none" kern="1200">
              <a:solidFill>
                <a:srgbClr val="9437FF"/>
              </a:solidFill>
            </a:rPr>
            <a:t>April</a:t>
          </a:r>
          <a:endParaRPr lang="en-US" sz="1600" kern="1200">
            <a:solidFill>
              <a:srgbClr val="9437FF"/>
            </a:solidFill>
          </a:endParaRPr>
        </a:p>
        <a:p>
          <a:pPr marL="114300" lvl="1" indent="-114300" algn="ctr" defTabSz="533400">
            <a:lnSpc>
              <a:spcPct val="90000"/>
            </a:lnSpc>
            <a:spcBef>
              <a:spcPct val="0"/>
            </a:spcBef>
            <a:spcAft>
              <a:spcPct val="15000"/>
            </a:spcAft>
            <a:buNone/>
          </a:pPr>
          <a:r>
            <a:rPr lang="en-US" sz="1200" kern="1200">
              <a:solidFill>
                <a:schemeClr val="tx1"/>
              </a:solidFill>
            </a:rPr>
            <a:t>CDC</a:t>
          </a:r>
        </a:p>
        <a:p>
          <a:pPr marL="114300" lvl="1" indent="-114300" algn="l" defTabSz="533400">
            <a:lnSpc>
              <a:spcPct val="90000"/>
            </a:lnSpc>
            <a:spcBef>
              <a:spcPct val="0"/>
            </a:spcBef>
            <a:spcAft>
              <a:spcPct val="15000"/>
            </a:spcAft>
          </a:pPr>
          <a:r>
            <a:rPr lang="en-US" sz="1200" kern="1200">
              <a:solidFill>
                <a:schemeClr val="tx1"/>
              </a:solidFill>
            </a:rPr>
            <a:t>“Universal screening”</a:t>
          </a:r>
        </a:p>
      </dsp:txBody>
      <dsp:txXfrm>
        <a:off x="5624217" y="0"/>
        <a:ext cx="1185447" cy="1844040"/>
      </dsp:txXfrm>
    </dsp:sp>
    <dsp:sp modelId="{93D326E1-40CC-6548-B5E6-DC3E447F022B}">
      <dsp:nvSpPr>
        <dsp:cNvPr id="0" name=""/>
        <dsp:cNvSpPr/>
      </dsp:nvSpPr>
      <dsp:spPr>
        <a:xfrm>
          <a:off x="5986436" y="2074545"/>
          <a:ext cx="461010" cy="461010"/>
        </a:xfrm>
        <a:prstGeom prst="ellipse">
          <a:avLst/>
        </a:prstGeom>
        <a:solidFill>
          <a:schemeClr val="accent1">
            <a:hueOff val="0"/>
            <a:satOff val="0"/>
            <a:lumOff val="0"/>
            <a:alphaOff val="0"/>
          </a:schemeClr>
        </a:solidFill>
        <a:ln w="38100" cap="flat" cmpd="sng" algn="ctr">
          <a:solidFill>
            <a:srgbClr val="9437FF"/>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E1A4EFD1-D58B-5140-B515-79F87DF4885A}">
      <dsp:nvSpPr>
        <dsp:cNvPr id="0" name=""/>
        <dsp:cNvSpPr/>
      </dsp:nvSpPr>
      <dsp:spPr>
        <a:xfrm>
          <a:off x="6853802" y="2766060"/>
          <a:ext cx="1216149" cy="1844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t" anchorCtr="1">
          <a:noAutofit/>
        </a:bodyPr>
        <a:lstStyle/>
        <a:p>
          <a:pPr marL="0" lvl="0" indent="0" algn="ctr" defTabSz="1066800">
            <a:lnSpc>
              <a:spcPct val="90000"/>
            </a:lnSpc>
            <a:spcBef>
              <a:spcPct val="0"/>
            </a:spcBef>
            <a:spcAft>
              <a:spcPct val="35000"/>
            </a:spcAft>
            <a:buNone/>
          </a:pPr>
          <a:r>
            <a:rPr lang="en-US" sz="2400" b="1" i="0" u="none" kern="1200">
              <a:solidFill>
                <a:srgbClr val="0432FF"/>
              </a:solidFill>
            </a:rPr>
            <a:t>2020</a:t>
          </a:r>
        </a:p>
        <a:p>
          <a:pPr marL="0" lvl="0" indent="0" algn="ctr" defTabSz="1066800">
            <a:lnSpc>
              <a:spcPct val="90000"/>
            </a:lnSpc>
            <a:spcBef>
              <a:spcPct val="0"/>
            </a:spcBef>
            <a:spcAft>
              <a:spcPct val="35000"/>
            </a:spcAft>
            <a:buNone/>
          </a:pPr>
          <a:r>
            <a:rPr lang="en-US" sz="1600" b="1" i="0" u="none" kern="1200">
              <a:solidFill>
                <a:srgbClr val="0432FF"/>
              </a:solidFill>
            </a:rPr>
            <a:t>May</a:t>
          </a:r>
          <a:endParaRPr lang="en-US" sz="1000" kern="1200">
            <a:solidFill>
              <a:srgbClr val="0432FF"/>
            </a:solidFill>
          </a:endParaRPr>
        </a:p>
        <a:p>
          <a:pPr marL="114300" lvl="1" indent="-114300" algn="ctr" defTabSz="533400">
            <a:lnSpc>
              <a:spcPct val="90000"/>
            </a:lnSpc>
            <a:spcBef>
              <a:spcPct val="0"/>
            </a:spcBef>
            <a:spcAft>
              <a:spcPct val="15000"/>
            </a:spcAft>
            <a:buNone/>
          </a:pPr>
          <a:r>
            <a:rPr lang="en-US" sz="1200" b="0" i="0" u="none" kern="1200">
              <a:solidFill>
                <a:schemeClr val="tx1"/>
              </a:solidFill>
            </a:rPr>
            <a:t>USPSTF</a:t>
          </a:r>
          <a:endParaRPr lang="en-US" sz="1200" kern="1200">
            <a:solidFill>
              <a:schemeClr val="tx1"/>
            </a:solidFill>
          </a:endParaRPr>
        </a:p>
        <a:p>
          <a:pPr marL="114300" lvl="1" indent="-114300" algn="ctr" defTabSz="533400">
            <a:lnSpc>
              <a:spcPct val="90000"/>
            </a:lnSpc>
            <a:spcBef>
              <a:spcPct val="0"/>
            </a:spcBef>
            <a:spcAft>
              <a:spcPct val="15000"/>
            </a:spcAft>
            <a:buNone/>
          </a:pPr>
          <a:r>
            <a:rPr lang="en-US" sz="1200" kern="1200">
              <a:solidFill>
                <a:schemeClr val="tx1"/>
              </a:solidFill>
            </a:rPr>
            <a:t>“Universal screening”</a:t>
          </a:r>
        </a:p>
      </dsp:txBody>
      <dsp:txXfrm>
        <a:off x="6853802" y="2766060"/>
        <a:ext cx="1216149" cy="1844040"/>
      </dsp:txXfrm>
    </dsp:sp>
    <dsp:sp modelId="{C512A127-DD48-1E43-90C3-8D70B3CF35CC}">
      <dsp:nvSpPr>
        <dsp:cNvPr id="0" name=""/>
        <dsp:cNvSpPr/>
      </dsp:nvSpPr>
      <dsp:spPr>
        <a:xfrm>
          <a:off x="7231372" y="2074545"/>
          <a:ext cx="461010" cy="461010"/>
        </a:xfrm>
        <a:prstGeom prst="ellipse">
          <a:avLst/>
        </a:prstGeom>
        <a:solidFill>
          <a:schemeClr val="accent1">
            <a:hueOff val="0"/>
            <a:satOff val="0"/>
            <a:lumOff val="0"/>
            <a:alphaOff val="0"/>
          </a:schemeClr>
        </a:solidFill>
        <a:ln w="38100" cap="flat" cmpd="sng" algn="ctr">
          <a:solidFill>
            <a:srgbClr val="0432FF"/>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56A0B5-B2D4-A14A-955F-C889DA0F4749}" type="datetimeFigureOut">
              <a:rPr lang="en-US" smtClean="0"/>
              <a:t>7/1/24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DC5B94-8628-434F-8537-197C2A0ABBF7}" type="slidenum">
              <a:rPr lang="en-US" smtClean="0"/>
              <a:t>‹#›</a:t>
            </a:fld>
            <a:endParaRPr lang="en-US"/>
          </a:p>
        </p:txBody>
      </p:sp>
    </p:spTree>
    <p:extLst>
      <p:ext uri="{BB962C8B-B14F-4D97-AF65-F5344CB8AC3E}">
        <p14:creationId xmlns:p14="http://schemas.microsoft.com/office/powerpoint/2010/main" val="2755891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chop.edu/publications/vaccine-update-healthcare-providers" TargetMode="External"/><Relationship Id="rId7" Type="http://schemas.openxmlformats.org/officeDocument/2006/relationships/hyperlink" Target="https://www.youtube.com/watch?v=4v1Nwdp8aFk&amp;t=541s" TargetMode="External"/><Relationship Id="rId2" Type="http://schemas.openxmlformats.org/officeDocument/2006/relationships/slide" Target="../slides/slide30.xml"/><Relationship Id="rId1" Type="http://schemas.openxmlformats.org/officeDocument/2006/relationships/notesMaster" Target="../notesMasters/notesMaster1.xml"/><Relationship Id="rId6" Type="http://schemas.openxmlformats.org/officeDocument/2006/relationships/hyperlink" Target="http://pinterest.com/pin/create/button/?url=http%3A%2F%2Fwww.chop.edu&amp;description=" TargetMode="External"/><Relationship Id="rId5" Type="http://schemas.openxmlformats.org/officeDocument/2006/relationships/hyperlink" Target="https://twitter.com/intent/tweet?source=http%3A%2F%2Fwww.chop.edu&amp;text=:%20http%3A%2F%2Fwww.chop.edu&amp;via=ChildrensPhila" TargetMode="External"/><Relationship Id="rId4" Type="http://schemas.openxmlformats.org/officeDocument/2006/relationships/hyperlink" Target="https://www.facebook.com/sharer/sharer.php?u=http%3A%2F%2Fwww.chop.edu&amp;t="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cdn.hepatitisc.uw.edu/doc/33-2/time-course-progression-chronic-hepatitis-c-infection.jpg"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ndc.services.cdc.gov/conditions/hepatitis-c-acute/"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s://www.cdc.gov/hepatitis/statistics/2020surveillance/index.htm"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cdn.hepatitisc.uw.edu/doc/27-2/cdc-1998-risk-based-hcv-screening-recommendations.jpg"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s://cdn.hepatitisc.uw.edu/doc/29-3/prevalence-hcv-antibody-year-birth.jpg"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1</a:t>
            </a:fld>
            <a:endParaRPr lang="en-US"/>
          </a:p>
        </p:txBody>
      </p:sp>
    </p:spTree>
    <p:extLst>
      <p:ext uri="{BB962C8B-B14F-4D97-AF65-F5344CB8AC3E}">
        <p14:creationId xmlns:p14="http://schemas.microsoft.com/office/powerpoint/2010/main" val="32301183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200" kern="1200">
                <a:solidFill>
                  <a:schemeClr val="tx1"/>
                </a:solidFill>
                <a:latin typeface="Times New Roman" pitchFamily="-108" charset="0"/>
                <a:ea typeface="ＭＳ Ｐゴシック" pitchFamily="-105" charset="-128"/>
                <a:cs typeface="ＭＳ Ｐゴシック" pitchFamily="-105" charset="-128"/>
              </a:rPr>
              <a:t>Hepatitis B is partially double-stranded DNA virus.  The main marker of active infection is the HB surface antigen. This is lipoprotein – it is a component of the envelope and is the major site for binding of neutralizing antibody. </a:t>
            </a:r>
          </a:p>
          <a:p>
            <a:pPr algn="ctr"/>
            <a:r>
              <a:rPr lang="en-US" b="0" i="0" u="none" strike="noStrike">
                <a:solidFill>
                  <a:srgbClr val="222222"/>
                </a:solidFill>
                <a:effectLst/>
                <a:latin typeface="Open Sans" panose="020F0502020204030204" pitchFamily="34" charset="0"/>
              </a:rPr>
              <a:t>Hepatitis B Pathogenesis</a:t>
            </a:r>
          </a:p>
          <a:p>
            <a:pPr algn="l">
              <a:buFont typeface="Arial" panose="020B0604020202020204" pitchFamily="34" charset="0"/>
              <a:buChar char="•"/>
            </a:pPr>
            <a:r>
              <a:rPr lang="en-US" b="0" i="0" u="none" strike="noStrike">
                <a:solidFill>
                  <a:srgbClr val="000000"/>
                </a:solidFill>
                <a:effectLst/>
                <a:latin typeface="Nunito" pitchFamily="2" charset="77"/>
              </a:rPr>
              <a:t>Transmission by parenteral or mucosal exposure</a:t>
            </a:r>
          </a:p>
          <a:p>
            <a:pPr algn="l">
              <a:buFont typeface="Arial" panose="020B0604020202020204" pitchFamily="34" charset="0"/>
              <a:buChar char="•"/>
            </a:pPr>
            <a:r>
              <a:rPr lang="en-US" b="0" i="0" u="none" strike="noStrike">
                <a:solidFill>
                  <a:srgbClr val="000000"/>
                </a:solidFill>
                <a:effectLst/>
                <a:latin typeface="Nunito" pitchFamily="2" charset="77"/>
              </a:rPr>
              <a:t>Replicates in hepatocytes</a:t>
            </a:r>
          </a:p>
          <a:p>
            <a:pPr algn="l">
              <a:buFont typeface="Arial" panose="020B0604020202020204" pitchFamily="34" charset="0"/>
              <a:buChar char="•"/>
            </a:pPr>
            <a:r>
              <a:rPr lang="en-US" b="0" i="0" u="none" strike="noStrike">
                <a:solidFill>
                  <a:srgbClr val="000000"/>
                </a:solidFill>
                <a:effectLst/>
                <a:latin typeface="Nunito" pitchFamily="2" charset="77"/>
              </a:rPr>
              <a:t>Unique reverse transcription replication</a:t>
            </a:r>
          </a:p>
          <a:p>
            <a:endParaRPr lang="en-US"/>
          </a:p>
        </p:txBody>
      </p:sp>
    </p:spTree>
    <p:extLst>
      <p:ext uri="{BB962C8B-B14F-4D97-AF65-F5344CB8AC3E}">
        <p14:creationId xmlns:p14="http://schemas.microsoft.com/office/powerpoint/2010/main" val="1873382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a:t>
            </a:r>
            <a:r>
              <a:rPr lang="en-US" err="1"/>
              <a:t>www.hepatitisb.uw.edu</a:t>
            </a:r>
            <a:r>
              <a:rPr lang="en-US"/>
              <a:t>/custom/self-study/diagnosis-</a:t>
            </a:r>
            <a:r>
              <a:rPr lang="en-US" err="1"/>
              <a:t>hbv</a:t>
            </a:r>
            <a:r>
              <a:rPr lang="en-US"/>
              <a:t>/3</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a:effectLst/>
                <a:latin typeface="Calibri" panose="020F0502020204030204" pitchFamily="34" charset="0"/>
                <a:cs typeface="Calibri" panose="020F0502020204030204" pitchFamily="34" charset="0"/>
              </a:rPr>
              <a:t>The benefits of using a 3-test panel are that it can identify individuals with current HBV infection, those with prior HBV infection, those with immunity due to prior vaccination, and those who are susceptible to HBV and would benefit from </a:t>
            </a:r>
            <a:r>
              <a:rPr lang="en-US" sz="1200" b="0" i="0" u="none" strike="noStrike" err="1">
                <a:effectLst/>
                <a:latin typeface="Calibri" panose="020F0502020204030204" pitchFamily="34" charset="0"/>
                <a:cs typeface="Calibri" panose="020F0502020204030204" pitchFamily="34" charset="0"/>
              </a:rPr>
              <a:t>vacci</a:t>
            </a:r>
            <a:endParaRPr lang="en-US" sz="1200" b="0" i="0" u="none" strike="noStrike">
              <a:effectLst/>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a:effectLst/>
                <a:latin typeface="Calibri" panose="020F0502020204030204" pitchFamily="34" charset="0"/>
                <a:cs typeface="Calibri" panose="020F0502020204030204" pitchFamily="34" charset="0"/>
              </a:rPr>
              <a:t>The </a:t>
            </a:r>
            <a:r>
              <a:rPr lang="en-US">
                <a:effectLst/>
              </a:rPr>
              <a:t>USPSTF recommends screening for hepatitis B virus (HBV) infection in adolescents and adults at increased risk for infection.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24</a:t>
            </a:fld>
            <a:endParaRPr lang="en-US"/>
          </a:p>
        </p:txBody>
      </p:sp>
    </p:spTree>
    <p:extLst>
      <p:ext uri="{BB962C8B-B14F-4D97-AF65-F5344CB8AC3E}">
        <p14:creationId xmlns:p14="http://schemas.microsoft.com/office/powerpoint/2010/main" val="3828909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And finally, the individual who was immunized against hepatitis B should only have surface antibody but nothing else present in their blood.</a:t>
            </a:r>
          </a:p>
          <a:p>
            <a:endParaRPr lang="en-US"/>
          </a:p>
          <a:p>
            <a:r>
              <a:rPr lang="en-US"/>
              <a:t>So that is hepatitis B serologies – there may be exceptions to these rules when you encounter a patient who has a false positive (which occasionally happens) or in those who are transitioning from one phase to another but for the vast majority of patients, they should fall into one of these categories.</a:t>
            </a:r>
          </a:p>
        </p:txBody>
      </p:sp>
    </p:spTree>
    <p:extLst>
      <p:ext uri="{BB962C8B-B14F-4D97-AF65-F5344CB8AC3E}">
        <p14:creationId xmlns:p14="http://schemas.microsoft.com/office/powerpoint/2010/main" val="3315057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26</a:t>
            </a:fld>
            <a:endParaRPr lang="en-US"/>
          </a:p>
        </p:txBody>
      </p:sp>
    </p:spTree>
    <p:extLst>
      <p:ext uri="{BB962C8B-B14F-4D97-AF65-F5344CB8AC3E}">
        <p14:creationId xmlns:p14="http://schemas.microsoft.com/office/powerpoint/2010/main" val="3756799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Poll Title: Do not modify the notes in this section to avoid tampering with the Poll Everywhere activity.
More info at polleverywhere.com/support
Should you recommend vaccination against Hepatitis B on this visit?
https://www.polleverywhere.com/multiple_choice_polls/MiXzYMWc14XN9wBu89HQx?display_state=chart&amp;activity_state=opened&amp;state=opened&amp;flow=Engagement&amp;onscreen=persist</a:t>
            </a:r>
          </a:p>
        </p:txBody>
      </p:sp>
      <p:sp>
        <p:nvSpPr>
          <p:cNvPr id="4" name="Slide Number Placeholder 3"/>
          <p:cNvSpPr>
            <a:spLocks noGrp="1"/>
          </p:cNvSpPr>
          <p:nvPr>
            <p:ph type="sldNum" sz="quarter" idx="5"/>
          </p:nvPr>
        </p:nvSpPr>
        <p:spPr/>
        <p:txBody>
          <a:bodyPr/>
          <a:lstStyle/>
          <a:p>
            <a:fld id="{D7DC5B94-8628-434F-8537-197C2A0ABBF7}" type="slidenum">
              <a:rPr lang="en-US" smtClean="0"/>
              <a:t>27</a:t>
            </a:fld>
            <a:endParaRPr lang="en-US"/>
          </a:p>
        </p:txBody>
      </p:sp>
      <p:sp>
        <p:nvSpPr>
          <p:cNvPr id="5" name="TextBox 4">
            <a:extLst>
              <a:ext uri="{FF2B5EF4-FFF2-40B4-BE49-F238E27FC236}">
                <a16:creationId xmlns:a16="http://schemas.microsoft.com/office/drawing/2014/main" id="{5E62CABE-144E-72C1-F84B-1709BE049899}"/>
              </a:ext>
            </a:extLst>
          </p:cNvPr>
          <p:cNvSpPr txBox="1"/>
          <p:nvPr/>
        </p:nvSpPr>
        <p:spPr>
          <a:xfrm>
            <a:off x="0" y="0"/>
            <a:ext cx="3810000" cy="1270000"/>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511159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a:t>
            </a:r>
            <a:r>
              <a:rPr lang="en-US" err="1"/>
              <a:t>www.cdc.gov</a:t>
            </a:r>
            <a:r>
              <a:rPr lang="en-US"/>
              <a:t>/</a:t>
            </a:r>
            <a:r>
              <a:rPr lang="en-US" err="1"/>
              <a:t>mmwr</a:t>
            </a:r>
            <a:r>
              <a:rPr lang="en-US"/>
              <a:t>/volumes/71/</a:t>
            </a:r>
            <a:r>
              <a:rPr lang="en-US" err="1"/>
              <a:t>wr</a:t>
            </a:r>
            <a:r>
              <a:rPr lang="en-US"/>
              <a:t>/mm7113a1.htm</a:t>
            </a:r>
          </a:p>
        </p:txBody>
      </p:sp>
      <p:sp>
        <p:nvSpPr>
          <p:cNvPr id="4" name="Slide Number Placeholder 3"/>
          <p:cNvSpPr>
            <a:spLocks noGrp="1"/>
          </p:cNvSpPr>
          <p:nvPr>
            <p:ph type="sldNum" sz="quarter" idx="5"/>
          </p:nvPr>
        </p:nvSpPr>
        <p:spPr/>
        <p:txBody>
          <a:bodyPr/>
          <a:lstStyle/>
          <a:p>
            <a:fld id="{D7DC5B94-8628-434F-8537-197C2A0ABBF7}" type="slidenum">
              <a:rPr lang="en-US" smtClean="0"/>
              <a:t>28</a:t>
            </a:fld>
            <a:endParaRPr lang="en-US"/>
          </a:p>
        </p:txBody>
      </p:sp>
    </p:spTree>
    <p:extLst>
      <p:ext uri="{BB962C8B-B14F-4D97-AF65-F5344CB8AC3E}">
        <p14:creationId xmlns:p14="http://schemas.microsoft.com/office/powerpoint/2010/main" val="41680393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0" u="none" strike="noStrike">
                <a:solidFill>
                  <a:srgbClr val="000000"/>
                </a:solidFill>
                <a:effectLst/>
                <a:latin typeface="Nunito" pitchFamily="2" charset="77"/>
              </a:rPr>
              <a:t>What are the implications for public health practice?</a:t>
            </a:r>
            <a:endParaRPr lang="en-US">
              <a:solidFill>
                <a:srgbClr val="000000"/>
              </a:solidFill>
              <a:latin typeface="Nunito" pitchFamily="2" charset="77"/>
            </a:endParaRPr>
          </a:p>
          <a:p>
            <a:pPr marL="0" indent="0" algn="l">
              <a:buNone/>
            </a:pPr>
            <a:r>
              <a:rPr lang="en-US" b="0" i="0" u="none" strike="noStrike">
                <a:solidFill>
                  <a:srgbClr val="000000"/>
                </a:solidFill>
                <a:effectLst/>
                <a:latin typeface="Nunito" pitchFamily="2" charset="77"/>
              </a:rPr>
              <a:t>Universal adult </a:t>
            </a:r>
            <a:r>
              <a:rPr lang="en-US" b="0" i="0" u="none" strike="noStrike" err="1">
                <a:solidFill>
                  <a:srgbClr val="000000"/>
                </a:solidFill>
                <a:effectLst/>
                <a:latin typeface="Nunito" pitchFamily="2" charset="77"/>
              </a:rPr>
              <a:t>HepB</a:t>
            </a:r>
            <a:r>
              <a:rPr lang="en-US" b="0" i="0" u="none" strike="noStrike">
                <a:solidFill>
                  <a:srgbClr val="000000"/>
                </a:solidFill>
                <a:effectLst/>
                <a:latin typeface="Nunito" pitchFamily="2" charset="77"/>
              </a:rPr>
              <a:t> vaccination through age 59 years removes the need for risk factor screening and disclosure and could increase vaccination coverage and decrease hepatitis B cases.</a:t>
            </a:r>
          </a:p>
          <a:p>
            <a:pPr marL="0" indent="0" algn="l">
              <a:buNone/>
            </a:pPr>
            <a:r>
              <a:rPr lang="en-US" b="0" i="0" u="none" strike="noStrike">
                <a:solidFill>
                  <a:srgbClr val="000000"/>
                </a:solidFill>
                <a:effectLst/>
                <a:highlight>
                  <a:srgbClr val="FFFFFF"/>
                </a:highlight>
                <a:latin typeface="Nunito" pitchFamily="2" charset="77"/>
              </a:rPr>
              <a:t>Removing the risk factor assessment previously recommended to determine vaccine eligibility in this adult age group (</a:t>
            </a:r>
            <a:r>
              <a:rPr lang="en-US" b="0" i="1" u="none" strike="noStrike">
                <a:solidFill>
                  <a:srgbClr val="000000"/>
                </a:solidFill>
                <a:effectLst/>
                <a:latin typeface="Nunito" pitchFamily="2" charset="77"/>
              </a:rPr>
              <a:t>2</a:t>
            </a:r>
            <a:r>
              <a:rPr lang="en-US" b="0" i="0" u="none" strike="noStrike">
                <a:solidFill>
                  <a:srgbClr val="000000"/>
                </a:solidFill>
                <a:effectLst/>
                <a:highlight>
                  <a:srgbClr val="FFFFFF"/>
                </a:highlight>
                <a:latin typeface="Nunito" pitchFamily="2" charset="77"/>
              </a:rPr>
              <a:t>) could increase vaccination coverage and decrease hepatitis B cases.</a:t>
            </a:r>
          </a:p>
          <a:p>
            <a:pPr marL="0" indent="0" algn="l">
              <a:buNone/>
            </a:pPr>
            <a:r>
              <a:rPr lang="en-US" b="0" i="0" u="none" strike="noStrike">
                <a:solidFill>
                  <a:srgbClr val="000000"/>
                </a:solidFill>
                <a:effectLst/>
                <a:highlight>
                  <a:srgbClr val="FFFFFF"/>
                </a:highlight>
                <a:latin typeface="Nunito" pitchFamily="2" charset="77"/>
              </a:rPr>
              <a:t>Persons who have completed a </a:t>
            </a:r>
            <a:r>
              <a:rPr lang="en-US" b="0" i="0" u="none" strike="noStrike" err="1">
                <a:solidFill>
                  <a:srgbClr val="000000"/>
                </a:solidFill>
                <a:effectLst/>
                <a:highlight>
                  <a:srgbClr val="FFFFFF"/>
                </a:highlight>
                <a:latin typeface="Nunito" pitchFamily="2" charset="77"/>
              </a:rPr>
              <a:t>HepB</a:t>
            </a:r>
            <a:r>
              <a:rPr lang="en-US" b="0" i="0" u="none" strike="noStrike">
                <a:solidFill>
                  <a:srgbClr val="000000"/>
                </a:solidFill>
                <a:effectLst/>
                <a:highlight>
                  <a:srgbClr val="FFFFFF"/>
                </a:highlight>
                <a:latin typeface="Nunito" pitchFamily="2" charset="77"/>
              </a:rPr>
              <a:t> vaccination series at any point or who have a history of HBV infection should not receive additional </a:t>
            </a:r>
            <a:r>
              <a:rPr lang="en-US" b="0" i="0" u="none" strike="noStrike" err="1">
                <a:solidFill>
                  <a:srgbClr val="000000"/>
                </a:solidFill>
                <a:effectLst/>
                <a:highlight>
                  <a:srgbClr val="FFFFFF"/>
                </a:highlight>
                <a:latin typeface="Nunito" pitchFamily="2" charset="77"/>
              </a:rPr>
              <a:t>HepB</a:t>
            </a:r>
            <a:r>
              <a:rPr lang="en-US" b="0" i="0" u="none" strike="noStrike">
                <a:solidFill>
                  <a:srgbClr val="000000"/>
                </a:solidFill>
                <a:effectLst/>
                <a:highlight>
                  <a:srgbClr val="FFFFFF"/>
                </a:highlight>
                <a:latin typeface="Nunito" pitchFamily="2" charset="77"/>
              </a:rPr>
              <a:t> vaccination, although there is no evidence that receiving additional vaccine doses is harmful.</a:t>
            </a:r>
            <a:r>
              <a:rPr lang="en-US" b="0" i="0" u="none" strike="noStrike" baseline="30000">
                <a:solidFill>
                  <a:srgbClr val="000000"/>
                </a:solidFill>
                <a:effectLst/>
                <a:latin typeface="Nunito" pitchFamily="2" charset="77"/>
              </a:rPr>
              <a:t>¶</a:t>
            </a:r>
            <a:r>
              <a:rPr lang="en-US" b="0" i="0" u="none" strike="noStrike">
                <a:solidFill>
                  <a:srgbClr val="000000"/>
                </a:solidFill>
                <a:effectLst/>
                <a:highlight>
                  <a:srgbClr val="FFFFFF"/>
                </a:highlight>
                <a:latin typeface="Nunito" pitchFamily="2" charset="77"/>
              </a:rPr>
              <a:t> However, there are cases where revaccination might be indicated as specified in the 2018 ACIP recommendation (e.g., </a:t>
            </a:r>
            <a:r>
              <a:rPr lang="en-US" b="0" i="0" u="none" strike="noStrike" err="1">
                <a:solidFill>
                  <a:srgbClr val="000000"/>
                </a:solidFill>
                <a:effectLst/>
                <a:highlight>
                  <a:srgbClr val="FFFFFF"/>
                </a:highlight>
                <a:latin typeface="Nunito" pitchFamily="2" charset="77"/>
              </a:rPr>
              <a:t>nonresponder</a:t>
            </a:r>
            <a:r>
              <a:rPr lang="en-US" b="0" i="0" u="none" strike="noStrike">
                <a:solidFill>
                  <a:srgbClr val="000000"/>
                </a:solidFill>
                <a:effectLst/>
                <a:highlight>
                  <a:srgbClr val="FFFFFF"/>
                </a:highlight>
                <a:latin typeface="Nunito" pitchFamily="2" charset="77"/>
              </a:rPr>
              <a:t> infants born to persons testing positive for hepatitis B surface antigen [HBsAg], health care providers, and persons on hemodialysis) (</a:t>
            </a:r>
            <a:r>
              <a:rPr lang="en-US" b="0" i="1" u="none" strike="noStrike">
                <a:solidFill>
                  <a:srgbClr val="000000"/>
                </a:solidFill>
                <a:effectLst/>
                <a:latin typeface="Nunito" pitchFamily="2" charset="77"/>
              </a:rPr>
              <a:t>2</a:t>
            </a:r>
            <a:r>
              <a:rPr lang="en-US" b="0" i="0" u="none" strike="noStrike">
                <a:solidFill>
                  <a:srgbClr val="000000"/>
                </a:solidFill>
                <a:effectLst/>
                <a:highlight>
                  <a:srgbClr val="FFFFFF"/>
                </a:highlight>
                <a:latin typeface="Nunito" pitchFamily="2" charset="77"/>
              </a:rPr>
              <a:t>). Providers should only accept dated records as evidence of </a:t>
            </a:r>
            <a:r>
              <a:rPr lang="en-US" b="0" i="0" u="none" strike="noStrike" err="1">
                <a:solidFill>
                  <a:srgbClr val="000000"/>
                </a:solidFill>
                <a:effectLst/>
                <a:highlight>
                  <a:srgbClr val="FFFFFF"/>
                </a:highlight>
                <a:latin typeface="Nunito" pitchFamily="2" charset="77"/>
              </a:rPr>
              <a:t>HepB</a:t>
            </a:r>
            <a:r>
              <a:rPr lang="en-US" b="0" i="0" u="none" strike="noStrike">
                <a:solidFill>
                  <a:srgbClr val="000000"/>
                </a:solidFill>
                <a:effectLst/>
                <a:highlight>
                  <a:srgbClr val="FFFFFF"/>
                </a:highlight>
                <a:latin typeface="Nunito" pitchFamily="2" charset="77"/>
              </a:rPr>
              <a:t> vaccination. Vaccination of persons immune to HBV infection because of current or previous infection or </a:t>
            </a:r>
            <a:r>
              <a:rPr lang="en-US" b="0" i="0" u="none" strike="noStrike" err="1">
                <a:solidFill>
                  <a:srgbClr val="000000"/>
                </a:solidFill>
                <a:effectLst/>
                <a:highlight>
                  <a:srgbClr val="FFFFFF"/>
                </a:highlight>
                <a:latin typeface="Nunito" pitchFamily="2" charset="77"/>
              </a:rPr>
              <a:t>HepB</a:t>
            </a:r>
            <a:r>
              <a:rPr lang="en-US" b="0" i="0" u="none" strike="noStrike">
                <a:solidFill>
                  <a:srgbClr val="000000"/>
                </a:solidFill>
                <a:effectLst/>
                <a:highlight>
                  <a:srgbClr val="FFFFFF"/>
                </a:highlight>
                <a:latin typeface="Nunito" pitchFamily="2" charset="77"/>
              </a:rPr>
              <a:t> vaccination does not increase the risk for adverse events. However, in settings in which the patient population has a high rate of previous HBV infection,** </a:t>
            </a:r>
            <a:r>
              <a:rPr lang="en-US" b="0" i="0" u="none" strike="noStrike" err="1">
                <a:solidFill>
                  <a:srgbClr val="000000"/>
                </a:solidFill>
                <a:effectLst/>
                <a:highlight>
                  <a:srgbClr val="FFFFFF"/>
                </a:highlight>
                <a:latin typeface="Nunito" pitchFamily="2" charset="77"/>
              </a:rPr>
              <a:t>prevaccination</a:t>
            </a:r>
            <a:r>
              <a:rPr lang="en-US" b="0" i="0" u="none" strike="noStrike">
                <a:solidFill>
                  <a:srgbClr val="000000"/>
                </a:solidFill>
                <a:effectLst/>
                <a:highlight>
                  <a:srgbClr val="FFFFFF"/>
                </a:highlight>
                <a:latin typeface="Nunito" pitchFamily="2" charset="77"/>
              </a:rPr>
              <a:t> testing, which may be performed concomitantly with administration of the first dose of vaccine, might reduce costs by avoiding complete vaccination of persons who are already immune. </a:t>
            </a:r>
            <a:r>
              <a:rPr lang="en-US" b="0" i="0" u="none" strike="noStrike" err="1">
                <a:solidFill>
                  <a:srgbClr val="000000"/>
                </a:solidFill>
                <a:effectLst/>
                <a:highlight>
                  <a:srgbClr val="FFFFFF"/>
                </a:highlight>
                <a:latin typeface="Nunito" pitchFamily="2" charset="77"/>
              </a:rPr>
              <a:t>Prevaccination</a:t>
            </a:r>
            <a:r>
              <a:rPr lang="en-US" b="0" i="0" u="none" strike="noStrike">
                <a:solidFill>
                  <a:srgbClr val="000000"/>
                </a:solidFill>
                <a:effectLst/>
                <a:highlight>
                  <a:srgbClr val="FFFFFF"/>
                </a:highlight>
                <a:latin typeface="Nunito" pitchFamily="2" charset="77"/>
              </a:rPr>
              <a:t> testing consists of testing for HBsAg, antibody to HBsAg (anti-HBs), and antibody to hepatitis B core antigen (anti-HBc). The presence of HBsAg indicates current HBV infection. The presence of anti-HBs is generally interpreted as indicating immunity, either from </a:t>
            </a:r>
            <a:r>
              <a:rPr lang="en-US" b="0" i="0" u="none" strike="noStrike" err="1">
                <a:solidFill>
                  <a:srgbClr val="000000"/>
                </a:solidFill>
                <a:effectLst/>
                <a:highlight>
                  <a:srgbClr val="FFFFFF"/>
                </a:highlight>
                <a:latin typeface="Nunito" pitchFamily="2" charset="77"/>
              </a:rPr>
              <a:t>HepB</a:t>
            </a:r>
            <a:r>
              <a:rPr lang="en-US" b="0" i="0" u="none" strike="noStrike">
                <a:solidFill>
                  <a:srgbClr val="000000"/>
                </a:solidFill>
                <a:effectLst/>
                <a:highlight>
                  <a:srgbClr val="FFFFFF"/>
                </a:highlight>
                <a:latin typeface="Nunito" pitchFamily="2" charset="77"/>
              </a:rPr>
              <a:t> vaccination after a complete series or after recovery from HBV infection. The presence of total anti-HBc indicates previous or ongoing infection with HBV. Detailed interpretations of serologic markers for HBV infection are available (</a:t>
            </a:r>
            <a:r>
              <a:rPr lang="en-US" b="0" i="1" u="none" strike="noStrike">
                <a:solidFill>
                  <a:srgbClr val="000000"/>
                </a:solidFill>
                <a:effectLst/>
                <a:latin typeface="Nunito" pitchFamily="2" charset="77"/>
              </a:rPr>
              <a:t>2</a:t>
            </a:r>
            <a:r>
              <a:rPr lang="en-US" b="0" i="0" u="none" strike="noStrike">
                <a:solidFill>
                  <a:srgbClr val="000000"/>
                </a:solidFill>
                <a:effectLst/>
                <a:highlight>
                  <a:srgbClr val="FFFFFF"/>
                </a:highlight>
                <a:latin typeface="Nunito" pitchFamily="2" charset="77"/>
              </a:rPr>
              <a:t>). Lack of access to serologic testing should not be a barrier to vaccination of susceptible persons, especially in populations that are difficult to reach. Testing is not a requirement for vaccination, and in settings where testing is not feasible, vaccination of persons recommended to receive the vaccine should continue (</a:t>
            </a:r>
            <a:r>
              <a:rPr lang="en-US" b="0" i="1" u="none" strike="noStrike">
                <a:solidFill>
                  <a:srgbClr val="000000"/>
                </a:solidFill>
                <a:effectLst/>
                <a:latin typeface="Nunito" pitchFamily="2" charset="77"/>
              </a:rPr>
              <a:t>2</a:t>
            </a:r>
            <a:r>
              <a:rPr lang="en-US" b="0" i="0" u="none" strike="noStrike">
                <a:solidFill>
                  <a:srgbClr val="000000"/>
                </a:solidFill>
                <a:effectLst/>
                <a:highlight>
                  <a:srgbClr val="FFFFFF"/>
                </a:highlight>
                <a:latin typeface="Nunito" pitchFamily="2" charset="77"/>
              </a:rPr>
              <a:t>).</a:t>
            </a:r>
            <a:endParaRPr lang="en-US" b="0" i="0" u="none" strike="noStrike">
              <a:solidFill>
                <a:srgbClr val="000000"/>
              </a:solidFill>
              <a:effectLst/>
              <a:latin typeface="Nunito" pitchFamily="2" charset="77"/>
            </a:endParaRPr>
          </a:p>
          <a:p>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29</a:t>
            </a:fld>
            <a:endParaRPr lang="en-US"/>
          </a:p>
        </p:txBody>
      </p:sp>
    </p:spTree>
    <p:extLst>
      <p:ext uri="{BB962C8B-B14F-4D97-AF65-F5344CB8AC3E}">
        <p14:creationId xmlns:p14="http://schemas.microsoft.com/office/powerpoint/2010/main" val="5614074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u="none" strike="noStrike">
                <a:solidFill>
                  <a:srgbClr val="26778B"/>
                </a:solidFill>
                <a:effectLst/>
                <a:highlight>
                  <a:srgbClr val="FFFFFF"/>
                </a:highlight>
                <a:latin typeface="rubrik"/>
              </a:rPr>
              <a:t>News &amp; Views: What's Different about the Latest Hepatitis B Vaccine, </a:t>
            </a:r>
            <a:r>
              <a:rPr lang="en-US" b="0" i="0" u="none" strike="noStrike" err="1">
                <a:solidFill>
                  <a:srgbClr val="26778B"/>
                </a:solidFill>
                <a:effectLst/>
                <a:highlight>
                  <a:srgbClr val="FFFFFF"/>
                </a:highlight>
                <a:latin typeface="rubrik"/>
              </a:rPr>
              <a:t>PreHevbrio</a:t>
            </a:r>
            <a:r>
              <a:rPr lang="en-US" b="0" i="0" u="none" strike="noStrike">
                <a:solidFill>
                  <a:srgbClr val="26778B"/>
                </a:solidFill>
                <a:effectLst/>
                <a:highlight>
                  <a:srgbClr val="FFFFFF"/>
                </a:highlight>
                <a:latin typeface="rubrik"/>
              </a:rPr>
              <a:t>?</a:t>
            </a:r>
          </a:p>
          <a:p>
            <a:pPr algn="l"/>
            <a:r>
              <a:rPr lang="en-US" b="0" i="0" u="none" strike="noStrike">
                <a:solidFill>
                  <a:srgbClr val="665546"/>
                </a:solidFill>
                <a:effectLst/>
                <a:highlight>
                  <a:srgbClr val="FFFFFF"/>
                </a:highlight>
                <a:latin typeface="Georgia" panose="02040502050405020303" pitchFamily="18" charset="0"/>
              </a:rPr>
              <a:t>Published on Apr 27, 2023</a:t>
            </a:r>
          </a:p>
          <a:p>
            <a:pPr algn="l"/>
            <a:r>
              <a:rPr lang="en-US" b="0" i="0" u="none" strike="noStrike">
                <a:solidFill>
                  <a:srgbClr val="33A0BB"/>
                </a:solidFill>
                <a:effectLst/>
                <a:highlight>
                  <a:srgbClr val="FFFFFF"/>
                </a:highlight>
                <a:latin typeface="rubrik"/>
                <a:hlinkClick r:id="rId3"/>
              </a:rPr>
              <a:t>Vaccine Update for Healthcare Providers</a:t>
            </a:r>
            <a:endParaRPr lang="en-US" b="0" i="0" u="none" strike="noStrike">
              <a:solidFill>
                <a:srgbClr val="665546"/>
              </a:solidFill>
              <a:effectLst/>
              <a:highlight>
                <a:srgbClr val="FFFFFF"/>
              </a:highlight>
              <a:latin typeface="rubrik"/>
            </a:endParaRPr>
          </a:p>
          <a:p>
            <a:pPr algn="l">
              <a:buFont typeface="Arial" panose="020B0604020202020204" pitchFamily="34" charset="0"/>
              <a:buChar char="•"/>
            </a:pPr>
            <a:r>
              <a:rPr lang="en-US" b="0" i="0" u="none" strike="noStrike">
                <a:solidFill>
                  <a:srgbClr val="CDC0B6"/>
                </a:solidFill>
                <a:effectLst/>
                <a:highlight>
                  <a:srgbClr val="FFFFFF"/>
                </a:highlight>
                <a:latin typeface="Georgia" panose="02040502050405020303" pitchFamily="18" charset="0"/>
                <a:hlinkClick r:id="rId4" tooltip="Share on Facebook"/>
              </a:rPr>
              <a:t> </a:t>
            </a:r>
            <a:endParaRPr lang="en-US" b="0" i="0" u="none" strike="noStrike">
              <a:solidFill>
                <a:srgbClr val="665546"/>
              </a:solidFill>
              <a:effectLst/>
              <a:highlight>
                <a:srgbClr val="FFFFFF"/>
              </a:highlight>
              <a:latin typeface="Georgia" panose="02040502050405020303" pitchFamily="18" charset="0"/>
            </a:endParaRPr>
          </a:p>
          <a:p>
            <a:pPr algn="l">
              <a:buFont typeface="Arial" panose="020B0604020202020204" pitchFamily="34" charset="0"/>
              <a:buChar char="•"/>
            </a:pPr>
            <a:r>
              <a:rPr lang="en-US" b="0" i="0" u="none" strike="noStrike">
                <a:solidFill>
                  <a:srgbClr val="CDC0B6"/>
                </a:solidFill>
                <a:effectLst/>
                <a:highlight>
                  <a:srgbClr val="FFFFFF"/>
                </a:highlight>
                <a:latin typeface="Georgia" panose="02040502050405020303" pitchFamily="18" charset="0"/>
                <a:hlinkClick r:id="rId5" tooltip="Tweet"/>
              </a:rPr>
              <a:t> </a:t>
            </a:r>
            <a:endParaRPr lang="en-US" b="0" i="0" u="none" strike="noStrike">
              <a:solidFill>
                <a:srgbClr val="665546"/>
              </a:solidFill>
              <a:effectLst/>
              <a:highlight>
                <a:srgbClr val="FFFFFF"/>
              </a:highlight>
              <a:latin typeface="Georgia" panose="02040502050405020303" pitchFamily="18" charset="0"/>
            </a:endParaRPr>
          </a:p>
          <a:p>
            <a:pPr algn="l">
              <a:buFont typeface="Arial" panose="020B0604020202020204" pitchFamily="34" charset="0"/>
              <a:buChar char="•"/>
            </a:pPr>
            <a:r>
              <a:rPr lang="en-US" b="0" i="0" u="none" strike="noStrike">
                <a:solidFill>
                  <a:srgbClr val="CDC0B6"/>
                </a:solidFill>
                <a:effectLst/>
                <a:highlight>
                  <a:srgbClr val="FFFFFF"/>
                </a:highlight>
                <a:latin typeface="Georgia" panose="02040502050405020303" pitchFamily="18" charset="0"/>
                <a:hlinkClick r:id="rId6" tooltip="Pin it"/>
              </a:rPr>
              <a:t> </a:t>
            </a:r>
            <a:endParaRPr lang="en-US" b="0" i="0" u="none" strike="noStrike">
              <a:solidFill>
                <a:srgbClr val="665546"/>
              </a:solidFill>
              <a:effectLst/>
              <a:highlight>
                <a:srgbClr val="FFFFFF"/>
              </a:highlight>
              <a:latin typeface="Georgia" panose="02040502050405020303" pitchFamily="18" charset="0"/>
            </a:endParaRPr>
          </a:p>
          <a:p>
            <a:pPr algn="l">
              <a:buFont typeface="Arial" panose="020B0604020202020204" pitchFamily="34" charset="0"/>
              <a:buChar char="•"/>
            </a:pPr>
            <a:r>
              <a:rPr lang="en-US" b="0" i="0" u="none" strike="noStrike">
                <a:solidFill>
                  <a:srgbClr val="665546"/>
                </a:solidFill>
                <a:effectLst/>
                <a:highlight>
                  <a:srgbClr val="FFFFFF"/>
                </a:highlight>
                <a:latin typeface="Georgia" panose="02040502050405020303" pitchFamily="18" charset="0"/>
              </a:rPr>
              <a:t> </a:t>
            </a:r>
          </a:p>
          <a:p>
            <a:pPr algn="l"/>
            <a:r>
              <a:rPr lang="en-US" b="1" i="1" u="none" strike="noStrike">
                <a:solidFill>
                  <a:srgbClr val="665546"/>
                </a:solidFill>
                <a:effectLst/>
                <a:highlight>
                  <a:srgbClr val="FFFFFF"/>
                </a:highlight>
                <a:latin typeface="Georgia" panose="02040502050405020303" pitchFamily="18" charset="0"/>
              </a:rPr>
              <a:t>Do you care for adult patients? If yes, do you routinely offer hepatitis B vaccine?</a:t>
            </a:r>
            <a:endParaRPr lang="en-US" b="0" i="0" u="none" strike="noStrike">
              <a:solidFill>
                <a:srgbClr val="665546"/>
              </a:solidFill>
              <a:effectLst/>
              <a:highlight>
                <a:srgbClr val="FFFFFF"/>
              </a:highlight>
              <a:latin typeface="Georgia" panose="02040502050405020303" pitchFamily="18" charset="0"/>
            </a:endParaRPr>
          </a:p>
          <a:p>
            <a:pPr algn="l"/>
            <a:r>
              <a:rPr lang="en-US" b="0" i="0" u="none" strike="noStrike">
                <a:solidFill>
                  <a:srgbClr val="665546"/>
                </a:solidFill>
                <a:effectLst/>
                <a:highlight>
                  <a:srgbClr val="FFFFFF"/>
                </a:highlight>
                <a:latin typeface="Georgia" panose="02040502050405020303" pitchFamily="18" charset="0"/>
              </a:rPr>
              <a:t>In 2022, the Centers for Disease Control and Prevention (CDC) recommended routine vaccination of adults up to 59 years of age and those 60 years and older at increased risk. The updated recommendations also indicate that those 60 and older who wish to protect themselves against hepatitis B can be vaccinated.</a:t>
            </a:r>
          </a:p>
          <a:p>
            <a:pPr algn="l"/>
            <a:r>
              <a:rPr lang="en-US" b="0" i="0" u="none" strike="noStrike">
                <a:solidFill>
                  <a:srgbClr val="665546"/>
                </a:solidFill>
                <a:effectLst/>
                <a:highlight>
                  <a:srgbClr val="FFFFFF"/>
                </a:highlight>
                <a:latin typeface="Georgia" panose="02040502050405020303" pitchFamily="18" charset="0"/>
              </a:rPr>
              <a:t>These recommendations were made based on recent data:</a:t>
            </a:r>
          </a:p>
          <a:p>
            <a:pPr algn="l">
              <a:buFont typeface="Arial" panose="020B0604020202020204" pitchFamily="34" charset="0"/>
              <a:buChar char="•"/>
            </a:pPr>
            <a:r>
              <a:rPr lang="en-US" b="0" i="0" u="none" strike="noStrike">
                <a:solidFill>
                  <a:srgbClr val="665546"/>
                </a:solidFill>
                <a:effectLst/>
                <a:highlight>
                  <a:srgbClr val="FFFFFF"/>
                </a:highlight>
                <a:latin typeface="Georgia" panose="02040502050405020303" pitchFamily="18" charset="0"/>
              </a:rPr>
              <a:t>More than half of acute cases in 2019 were in those 30 to 49 years of age.</a:t>
            </a:r>
          </a:p>
          <a:p>
            <a:pPr algn="l">
              <a:buFont typeface="Arial" panose="020B0604020202020204" pitchFamily="34" charset="0"/>
              <a:buChar char="•"/>
            </a:pPr>
            <a:r>
              <a:rPr lang="en-US" b="0" i="0" u="none" strike="noStrike">
                <a:solidFill>
                  <a:srgbClr val="665546"/>
                </a:solidFill>
                <a:effectLst/>
                <a:highlight>
                  <a:srgbClr val="FFFFFF"/>
                </a:highlight>
                <a:latin typeface="Georgia" panose="02040502050405020303" pitchFamily="18" charset="0"/>
              </a:rPr>
              <a:t>Over the last several years, rates of hepatitis B have been increasing in those 40 years of age and older.</a:t>
            </a:r>
          </a:p>
          <a:p>
            <a:pPr algn="l">
              <a:buFont typeface="Arial" panose="020B0604020202020204" pitchFamily="34" charset="0"/>
              <a:buChar char="•"/>
            </a:pPr>
            <a:r>
              <a:rPr lang="en-US" b="0" i="0" u="none" strike="noStrike">
                <a:solidFill>
                  <a:srgbClr val="665546"/>
                </a:solidFill>
                <a:effectLst/>
                <a:highlight>
                  <a:srgbClr val="FFFFFF"/>
                </a:highlight>
                <a:latin typeface="Georgia" panose="02040502050405020303" pitchFamily="18" charset="0"/>
              </a:rPr>
              <a:t>Vaccination rates in adults are low, even if individuals are at increased risk of hepatitis B.</a:t>
            </a:r>
          </a:p>
          <a:p>
            <a:pPr algn="l">
              <a:buFont typeface="Arial" panose="020B0604020202020204" pitchFamily="34" charset="0"/>
              <a:buChar char="•"/>
            </a:pPr>
            <a:r>
              <a:rPr lang="en-US" b="0" i="0" u="none" strike="noStrike">
                <a:solidFill>
                  <a:srgbClr val="665546"/>
                </a:solidFill>
                <a:effectLst/>
                <a:highlight>
                  <a:srgbClr val="FFFFFF"/>
                </a:highlight>
                <a:latin typeface="Georgia" panose="02040502050405020303" pitchFamily="18" charset="0"/>
              </a:rPr>
              <a:t>Some adult conditions, like chronic liver disease, decrease vaccine effectiveness.</a:t>
            </a:r>
          </a:p>
          <a:p>
            <a:pPr algn="l"/>
            <a:r>
              <a:rPr lang="en-US" b="0" i="0" u="none" strike="noStrike">
                <a:solidFill>
                  <a:srgbClr val="665546"/>
                </a:solidFill>
                <a:effectLst/>
                <a:highlight>
                  <a:srgbClr val="FFFFFF"/>
                </a:highlight>
                <a:latin typeface="Georgia" panose="02040502050405020303" pitchFamily="18" charset="0"/>
              </a:rPr>
              <a:t>Recently, a new option for hepatitis B vaccination of adults became available, </a:t>
            </a:r>
            <a:r>
              <a:rPr lang="en-US" b="0" i="0" u="none" strike="noStrike" err="1">
                <a:solidFill>
                  <a:srgbClr val="665546"/>
                </a:solidFill>
                <a:effectLst/>
                <a:highlight>
                  <a:srgbClr val="FFFFFF"/>
                </a:highlight>
                <a:latin typeface="Georgia" panose="02040502050405020303" pitchFamily="18" charset="0"/>
              </a:rPr>
              <a:t>PreHevbrio</a:t>
            </a:r>
            <a:r>
              <a:rPr lang="en-US" b="0" i="0" u="none" strike="noStrike">
                <a:solidFill>
                  <a:srgbClr val="665546"/>
                </a:solidFill>
                <a:effectLst/>
                <a:highlight>
                  <a:srgbClr val="FFFFFF"/>
                </a:highlight>
                <a:latin typeface="Georgia" panose="02040502050405020303" pitchFamily="18" charset="0"/>
              </a:rPr>
              <a:t>™. As adult healthcare providers increase efforts to protect their patients against hepatitis B, we thought it would be useful to describe how this vaccine differs from previously available hepatitis B vaccine options.</a:t>
            </a:r>
          </a:p>
          <a:p>
            <a:pPr algn="l"/>
            <a:r>
              <a:rPr lang="en-US" b="0" i="0" u="none" strike="noStrike">
                <a:solidFill>
                  <a:srgbClr val="26778B"/>
                </a:solidFill>
                <a:effectLst/>
                <a:highlight>
                  <a:srgbClr val="FFFFFF"/>
                </a:highlight>
                <a:latin typeface="rubrik"/>
              </a:rPr>
              <a:t>A little virology on the way to discussing the active ingredients</a:t>
            </a:r>
          </a:p>
          <a:p>
            <a:pPr algn="l"/>
            <a:r>
              <a:rPr lang="en-US" b="0" i="0" u="none" strike="noStrike">
                <a:solidFill>
                  <a:srgbClr val="665546"/>
                </a:solidFill>
                <a:effectLst/>
                <a:highlight>
                  <a:srgbClr val="FFFFFF"/>
                </a:highlight>
                <a:latin typeface="Georgia" panose="02040502050405020303" pitchFamily="18" charset="0"/>
              </a:rPr>
              <a:t>Hepatitis B virus famously tricks the immune system by manufacturing extra surface proteins that flood the bloodstream. By doing this, many antibodies bind to the excess surface protein, allowing whole viral particles to remain free to infect other cells. </a:t>
            </a:r>
            <a:r>
              <a:rPr lang="en-US" b="0" i="0" u="none" strike="noStrike">
                <a:solidFill>
                  <a:srgbClr val="33A0BB"/>
                </a:solidFill>
                <a:effectLst/>
                <a:highlight>
                  <a:srgbClr val="FFFFFF"/>
                </a:highlight>
                <a:latin typeface="Georgia" panose="02040502050405020303" pitchFamily="18" charset="0"/>
                <a:hlinkClick r:id="rId7"/>
              </a:rPr>
              <a:t>Indeed, Dr. Hilleman used this fact to create the first hepatitis B vaccine, isolated from the blood of infected individuals.</a:t>
            </a:r>
            <a:endParaRPr lang="en-US" b="0" i="0" u="none" strike="noStrike">
              <a:solidFill>
                <a:srgbClr val="665546"/>
              </a:solidFill>
              <a:effectLst/>
              <a:highlight>
                <a:srgbClr val="FFFFFF"/>
              </a:highlight>
              <a:latin typeface="Georgia" panose="02040502050405020303" pitchFamily="18" charset="0"/>
            </a:endParaRPr>
          </a:p>
          <a:p>
            <a:pPr algn="l"/>
            <a:r>
              <a:rPr lang="en-US" b="0" i="0" u="none" strike="noStrike">
                <a:solidFill>
                  <a:srgbClr val="665546"/>
                </a:solidFill>
                <a:effectLst/>
                <a:highlight>
                  <a:srgbClr val="FFFFFF"/>
                </a:highlight>
                <a:latin typeface="Georgia" panose="02040502050405020303" pitchFamily="18" charset="0"/>
              </a:rPr>
              <a:t>Because making a vaccine from the blood of hepatitis B-positive individuals limited its acceptance, Dr. Hilleman made a second hepatitis B vaccine using genetic engineering. It’s the approach still used today. Specifically, the gene for the surface protein was inserted into yeast cells, so as the yeast reproduced, the hepatitis B protein was also produced. Indeed, all previously approved hepatitis B vaccines approved for use in adults (</a:t>
            </a:r>
            <a:r>
              <a:rPr lang="en-US" b="0" i="0" u="none" strike="noStrike" err="1">
                <a:solidFill>
                  <a:srgbClr val="665546"/>
                </a:solidFill>
                <a:effectLst/>
                <a:highlight>
                  <a:srgbClr val="FFFFFF"/>
                </a:highlight>
                <a:latin typeface="Georgia" panose="02040502050405020303" pitchFamily="18" charset="0"/>
              </a:rPr>
              <a:t>Engerix</a:t>
            </a:r>
            <a:r>
              <a:rPr lang="en-US" b="0" i="0" u="none" strike="noStrike">
                <a:solidFill>
                  <a:srgbClr val="665546"/>
                </a:solidFill>
                <a:effectLst/>
                <a:highlight>
                  <a:srgbClr val="FFFFFF"/>
                </a:highlight>
                <a:latin typeface="Georgia" panose="02040502050405020303" pitchFamily="18" charset="0"/>
              </a:rPr>
              <a:t>-B</a:t>
            </a:r>
            <a:r>
              <a:rPr lang="en-US" b="0" i="0" u="none" strike="noStrike" baseline="30000">
                <a:solidFill>
                  <a:srgbClr val="665546"/>
                </a:solidFill>
                <a:effectLst/>
                <a:highlight>
                  <a:srgbClr val="FFFFFF"/>
                </a:highlight>
                <a:latin typeface="Georgia" panose="02040502050405020303" pitchFamily="18" charset="0"/>
              </a:rPr>
              <a:t>®</a:t>
            </a:r>
            <a:r>
              <a:rPr lang="en-US" b="0" i="0" u="none" strike="noStrike">
                <a:solidFill>
                  <a:srgbClr val="665546"/>
                </a:solidFill>
                <a:effectLst/>
                <a:highlight>
                  <a:srgbClr val="FFFFFF"/>
                </a:highlight>
                <a:latin typeface="Georgia" panose="02040502050405020303" pitchFamily="18" charset="0"/>
              </a:rPr>
              <a:t>, </a:t>
            </a:r>
            <a:r>
              <a:rPr lang="en-US" b="0" i="0" u="none" strike="noStrike" err="1">
                <a:solidFill>
                  <a:srgbClr val="665546"/>
                </a:solidFill>
                <a:effectLst/>
                <a:highlight>
                  <a:srgbClr val="FFFFFF"/>
                </a:highlight>
                <a:latin typeface="Georgia" panose="02040502050405020303" pitchFamily="18" charset="0"/>
              </a:rPr>
              <a:t>Heplisav</a:t>
            </a:r>
            <a:r>
              <a:rPr lang="en-US" b="0" i="0" u="none" strike="noStrike">
                <a:solidFill>
                  <a:srgbClr val="665546"/>
                </a:solidFill>
                <a:effectLst/>
                <a:highlight>
                  <a:srgbClr val="FFFFFF"/>
                </a:highlight>
                <a:latin typeface="Georgia" panose="02040502050405020303" pitchFamily="18" charset="0"/>
              </a:rPr>
              <a:t>-B</a:t>
            </a:r>
            <a:r>
              <a:rPr lang="en-US" b="0" i="0" u="none" strike="noStrike" baseline="30000">
                <a:solidFill>
                  <a:srgbClr val="665546"/>
                </a:solidFill>
                <a:effectLst/>
                <a:highlight>
                  <a:srgbClr val="FFFFFF"/>
                </a:highlight>
                <a:latin typeface="Georgia" panose="02040502050405020303" pitchFamily="18" charset="0"/>
              </a:rPr>
              <a:t>®</a:t>
            </a:r>
            <a:r>
              <a:rPr lang="en-US" b="0" i="0" u="none" strike="noStrike">
                <a:solidFill>
                  <a:srgbClr val="665546"/>
                </a:solidFill>
                <a:effectLst/>
                <a:highlight>
                  <a:srgbClr val="FFFFFF"/>
                </a:highlight>
                <a:latin typeface="Georgia" panose="02040502050405020303" pitchFamily="18" charset="0"/>
              </a:rPr>
              <a:t>, and </a:t>
            </a:r>
            <a:r>
              <a:rPr lang="en-US" b="0" i="0" u="none" strike="noStrike" err="1">
                <a:solidFill>
                  <a:srgbClr val="665546"/>
                </a:solidFill>
                <a:effectLst/>
                <a:highlight>
                  <a:srgbClr val="FFFFFF"/>
                </a:highlight>
                <a:latin typeface="Georgia" panose="02040502050405020303" pitchFamily="18" charset="0"/>
              </a:rPr>
              <a:t>Recombivax</a:t>
            </a:r>
            <a:r>
              <a:rPr lang="en-US" b="0" i="0" u="none" strike="noStrike">
                <a:solidFill>
                  <a:srgbClr val="665546"/>
                </a:solidFill>
                <a:effectLst/>
                <a:highlight>
                  <a:srgbClr val="FFFFFF"/>
                </a:highlight>
                <a:latin typeface="Georgia" panose="02040502050405020303" pitchFamily="18" charset="0"/>
              </a:rPr>
              <a:t> HB</a:t>
            </a:r>
            <a:r>
              <a:rPr lang="en-US" b="0" i="0" u="none" strike="noStrike" baseline="30000">
                <a:solidFill>
                  <a:srgbClr val="665546"/>
                </a:solidFill>
                <a:effectLst/>
                <a:highlight>
                  <a:srgbClr val="FFFFFF"/>
                </a:highlight>
                <a:latin typeface="Georgia" panose="02040502050405020303" pitchFamily="18" charset="0"/>
              </a:rPr>
              <a:t>®</a:t>
            </a:r>
            <a:r>
              <a:rPr lang="en-US" b="0" i="0" u="none" strike="noStrike">
                <a:solidFill>
                  <a:srgbClr val="665546"/>
                </a:solidFill>
                <a:effectLst/>
                <a:highlight>
                  <a:srgbClr val="FFFFFF"/>
                </a:highlight>
                <a:latin typeface="Georgia" panose="02040502050405020303" pitchFamily="18" charset="0"/>
              </a:rPr>
              <a:t>) are made this way.</a:t>
            </a:r>
          </a:p>
          <a:p>
            <a:pPr algn="l"/>
            <a:r>
              <a:rPr lang="en-US" b="0" i="0" u="none" strike="noStrike">
                <a:solidFill>
                  <a:srgbClr val="665546"/>
                </a:solidFill>
                <a:effectLst/>
                <a:highlight>
                  <a:srgbClr val="FFFFFF"/>
                </a:highlight>
                <a:latin typeface="Georgia" panose="02040502050405020303" pitchFamily="18" charset="0"/>
              </a:rPr>
              <a:t>But the surface protein of hepatitis B virus is complex in that it appears in three sizes: small, medium and large. The small version is made from 226 residues (in proteins a residue is a single amino acid), and it is the version used in existing vaccines. An additional 55-residue portion is known as pre-S2, and when combined with the small version residues, it makes the medium size surface protein. Finally, the largest surface protein includes both portions as well as an additional 108 or 119 residues, called pre-S1. </a:t>
            </a:r>
            <a:r>
              <a:rPr lang="en-US" b="0" i="0" u="none" strike="noStrike" err="1">
                <a:solidFill>
                  <a:srgbClr val="665546"/>
                </a:solidFill>
                <a:effectLst/>
                <a:highlight>
                  <a:srgbClr val="FFFFFF"/>
                </a:highlight>
                <a:latin typeface="Georgia" panose="02040502050405020303" pitchFamily="18" charset="0"/>
              </a:rPr>
              <a:t>PreHevbrio</a:t>
            </a:r>
            <a:r>
              <a:rPr lang="en-US" b="0" i="0" u="none" strike="noStrike">
                <a:solidFill>
                  <a:srgbClr val="665546"/>
                </a:solidFill>
                <a:effectLst/>
                <a:highlight>
                  <a:srgbClr val="FFFFFF"/>
                </a:highlight>
                <a:latin typeface="Georgia" panose="02040502050405020303" pitchFamily="18" charset="0"/>
              </a:rPr>
              <a:t> contains all three differently sized proteins (small, pre-S2 and pre-S1). When this vaccine is made, the proteins are produced in mammalian cells rather than yeast cells.</a:t>
            </a:r>
          </a:p>
          <a:p>
            <a:pPr algn="l"/>
            <a:r>
              <a:rPr lang="en-US" b="0" i="0" u="none" strike="noStrike">
                <a:solidFill>
                  <a:srgbClr val="26778B"/>
                </a:solidFill>
                <a:effectLst/>
                <a:highlight>
                  <a:srgbClr val="FFFFFF"/>
                </a:highlight>
                <a:latin typeface="rubrik"/>
              </a:rPr>
              <a:t>What else is in the vial?</a:t>
            </a:r>
          </a:p>
          <a:p>
            <a:pPr algn="l"/>
            <a:r>
              <a:rPr lang="en-US" b="0" i="0" u="none" strike="noStrike" err="1">
                <a:solidFill>
                  <a:srgbClr val="665546"/>
                </a:solidFill>
                <a:effectLst/>
                <a:highlight>
                  <a:srgbClr val="FFFFFF"/>
                </a:highlight>
                <a:latin typeface="Georgia" panose="02040502050405020303" pitchFamily="18" charset="0"/>
              </a:rPr>
              <a:t>PreHevbrio</a:t>
            </a:r>
            <a:r>
              <a:rPr lang="en-US" b="0" i="0" u="none" strike="noStrike">
                <a:solidFill>
                  <a:srgbClr val="665546"/>
                </a:solidFill>
                <a:effectLst/>
                <a:highlight>
                  <a:srgbClr val="FFFFFF"/>
                </a:highlight>
                <a:latin typeface="Georgia" panose="02040502050405020303" pitchFamily="18" charset="0"/>
              </a:rPr>
              <a:t> contains an aluminum adjuvant. Each dose also contains a series of salts, water, and very small amounts of materials that remain from the manufacturing process, including proteins and DNA from the mammalian cells used to grow the virus, serum albumin (of bovine origin), and formaldehyde.</a:t>
            </a:r>
          </a:p>
          <a:p>
            <a:pPr algn="l"/>
            <a:r>
              <a:rPr lang="en-US" b="0" i="0" u="none" strike="noStrike">
                <a:solidFill>
                  <a:srgbClr val="665546"/>
                </a:solidFill>
                <a:effectLst/>
                <a:highlight>
                  <a:srgbClr val="FFFFFF"/>
                </a:highlight>
                <a:latin typeface="Georgia" panose="02040502050405020303" pitchFamily="18" charset="0"/>
              </a:rPr>
              <a:t>Other hepatitis B vaccines used in adults also include an aluminum-based adjuvant except for </a:t>
            </a:r>
            <a:r>
              <a:rPr lang="en-US" b="0" i="0" u="none" strike="noStrike" err="1">
                <a:solidFill>
                  <a:srgbClr val="665546"/>
                </a:solidFill>
                <a:effectLst/>
                <a:highlight>
                  <a:srgbClr val="FFFFFF"/>
                </a:highlight>
                <a:latin typeface="Georgia" panose="02040502050405020303" pitchFamily="18" charset="0"/>
              </a:rPr>
              <a:t>Heplisav</a:t>
            </a:r>
            <a:r>
              <a:rPr lang="en-US" b="0" i="0" u="none" strike="noStrike">
                <a:solidFill>
                  <a:srgbClr val="665546"/>
                </a:solidFill>
                <a:effectLst/>
                <a:highlight>
                  <a:srgbClr val="FFFFFF"/>
                </a:highlight>
                <a:latin typeface="Georgia" panose="02040502050405020303" pitchFamily="18" charset="0"/>
              </a:rPr>
              <a:t>-B, which contains a novel adjuvant, called CpG 1018. The “C” stands for cytosine, and the “G” stands for guanine. The “p” stands for the phosphodiester linkage that links the two nucleotides. Nucleotides are the building blocks of DNA.</a:t>
            </a:r>
          </a:p>
          <a:p>
            <a:pPr algn="l"/>
            <a:r>
              <a:rPr lang="en-US" b="0" i="0" u="none" strike="noStrike">
                <a:solidFill>
                  <a:srgbClr val="26778B"/>
                </a:solidFill>
                <a:effectLst/>
                <a:highlight>
                  <a:srgbClr val="FFFFFF"/>
                </a:highlight>
                <a:latin typeface="rubrik"/>
              </a:rPr>
              <a:t>Immunogenicity</a:t>
            </a:r>
          </a:p>
          <a:p>
            <a:pPr algn="l"/>
            <a:r>
              <a:rPr lang="en-US" b="0" i="0" u="none" strike="noStrike" err="1">
                <a:solidFill>
                  <a:srgbClr val="665546"/>
                </a:solidFill>
                <a:effectLst/>
                <a:highlight>
                  <a:srgbClr val="FFFFFF"/>
                </a:highlight>
                <a:latin typeface="Georgia" panose="02040502050405020303" pitchFamily="18" charset="0"/>
              </a:rPr>
              <a:t>PreHevbrio</a:t>
            </a:r>
            <a:r>
              <a:rPr lang="en-US" b="0" i="0" u="none" strike="noStrike">
                <a:solidFill>
                  <a:srgbClr val="665546"/>
                </a:solidFill>
                <a:effectLst/>
                <a:highlight>
                  <a:srgbClr val="FFFFFF"/>
                </a:highlight>
                <a:latin typeface="Georgia" panose="02040502050405020303" pitchFamily="18" charset="0"/>
              </a:rPr>
              <a:t> was compared with </a:t>
            </a:r>
            <a:r>
              <a:rPr lang="en-US" b="0" i="0" u="none" strike="noStrike" err="1">
                <a:solidFill>
                  <a:srgbClr val="665546"/>
                </a:solidFill>
                <a:effectLst/>
                <a:highlight>
                  <a:srgbClr val="FFFFFF"/>
                </a:highlight>
                <a:latin typeface="Georgia" panose="02040502050405020303" pitchFamily="18" charset="0"/>
              </a:rPr>
              <a:t>Engerix</a:t>
            </a:r>
            <a:r>
              <a:rPr lang="en-US" b="0" i="0" u="none" strike="noStrike">
                <a:solidFill>
                  <a:srgbClr val="665546"/>
                </a:solidFill>
                <a:effectLst/>
                <a:highlight>
                  <a:srgbClr val="FFFFFF"/>
                </a:highlight>
                <a:latin typeface="Georgia" panose="02040502050405020303" pitchFamily="18" charset="0"/>
              </a:rPr>
              <a:t>-B in clinical trials. </a:t>
            </a:r>
            <a:r>
              <a:rPr lang="en-US" b="0" i="0" u="none" strike="noStrike" err="1">
                <a:solidFill>
                  <a:srgbClr val="665546"/>
                </a:solidFill>
                <a:effectLst/>
                <a:highlight>
                  <a:srgbClr val="FFFFFF"/>
                </a:highlight>
                <a:latin typeface="Georgia" panose="02040502050405020303" pitchFamily="18" charset="0"/>
              </a:rPr>
              <a:t>Seroprotection</a:t>
            </a:r>
            <a:r>
              <a:rPr lang="en-US" b="0" i="0" u="none" strike="noStrike">
                <a:solidFill>
                  <a:srgbClr val="665546"/>
                </a:solidFill>
                <a:effectLst/>
                <a:highlight>
                  <a:srgbClr val="FFFFFF"/>
                </a:highlight>
                <a:latin typeface="Georgia" panose="02040502050405020303" pitchFamily="18" charset="0"/>
              </a:rPr>
              <a:t> was defined by the presence of antibodies against hepatitis B surface protein that were greater than or equal to 10 </a:t>
            </a:r>
            <a:r>
              <a:rPr lang="en-US" b="0" i="0" u="none" strike="noStrike" err="1">
                <a:solidFill>
                  <a:srgbClr val="665546"/>
                </a:solidFill>
                <a:effectLst/>
                <a:highlight>
                  <a:srgbClr val="FFFFFF"/>
                </a:highlight>
                <a:latin typeface="Georgia" panose="02040502050405020303" pitchFamily="18" charset="0"/>
              </a:rPr>
              <a:t>mIU</a:t>
            </a:r>
            <a:r>
              <a:rPr lang="en-US" b="0" i="0" u="none" strike="noStrike">
                <a:solidFill>
                  <a:srgbClr val="665546"/>
                </a:solidFill>
                <a:effectLst/>
                <a:highlight>
                  <a:srgbClr val="FFFFFF"/>
                </a:highlight>
                <a:latin typeface="Georgia" panose="02040502050405020303" pitchFamily="18" charset="0"/>
              </a:rPr>
              <a:t>/mL four weeks after the last dose. </a:t>
            </a:r>
            <a:r>
              <a:rPr lang="en-US" b="0" i="0" u="none" strike="noStrike" err="1">
                <a:solidFill>
                  <a:srgbClr val="665546"/>
                </a:solidFill>
                <a:effectLst/>
                <a:highlight>
                  <a:srgbClr val="FFFFFF"/>
                </a:highlight>
                <a:latin typeface="Georgia" panose="02040502050405020303" pitchFamily="18" charset="0"/>
              </a:rPr>
              <a:t>PreHevbrio</a:t>
            </a:r>
            <a:r>
              <a:rPr lang="en-US" b="0" i="0" u="none" strike="noStrike">
                <a:solidFill>
                  <a:srgbClr val="665546"/>
                </a:solidFill>
                <a:effectLst/>
                <a:highlight>
                  <a:srgbClr val="FFFFFF"/>
                </a:highlight>
                <a:latin typeface="Georgia" panose="02040502050405020303" pitchFamily="18" charset="0"/>
              </a:rPr>
              <a:t> seroconversion rates were as good as or slightly better than those of </a:t>
            </a:r>
            <a:r>
              <a:rPr lang="en-US" b="0" i="0" u="none" strike="noStrike" err="1">
                <a:solidFill>
                  <a:srgbClr val="665546"/>
                </a:solidFill>
                <a:effectLst/>
                <a:highlight>
                  <a:srgbClr val="FFFFFF"/>
                </a:highlight>
                <a:latin typeface="Georgia" panose="02040502050405020303" pitchFamily="18" charset="0"/>
              </a:rPr>
              <a:t>Engerix</a:t>
            </a:r>
            <a:r>
              <a:rPr lang="en-US" b="0" i="0" u="none" strike="noStrike">
                <a:solidFill>
                  <a:srgbClr val="665546"/>
                </a:solidFill>
                <a:effectLst/>
                <a:highlight>
                  <a:srgbClr val="FFFFFF"/>
                </a:highlight>
                <a:latin typeface="Georgia" panose="02040502050405020303" pitchFamily="18" charset="0"/>
              </a:rPr>
              <a:t>-B for all age groups evaluated.</a:t>
            </a:r>
          </a:p>
          <a:p>
            <a:pPr algn="l"/>
            <a:r>
              <a:rPr lang="en-US" b="0" i="0" u="none" strike="noStrike">
                <a:solidFill>
                  <a:srgbClr val="26778B"/>
                </a:solidFill>
                <a:effectLst/>
                <a:highlight>
                  <a:srgbClr val="FFFFFF"/>
                </a:highlight>
                <a:latin typeface="rubrik"/>
              </a:rPr>
              <a:t>Safety</a:t>
            </a:r>
          </a:p>
          <a:p>
            <a:pPr algn="l"/>
            <a:r>
              <a:rPr lang="en-US" b="0" i="0" u="none" strike="noStrike">
                <a:solidFill>
                  <a:srgbClr val="665546"/>
                </a:solidFill>
                <a:effectLst/>
                <a:highlight>
                  <a:srgbClr val="FFFFFF"/>
                </a:highlight>
                <a:latin typeface="Georgia" panose="02040502050405020303" pitchFamily="18" charset="0"/>
              </a:rPr>
              <a:t>All safety profiles for adult hepatitis B vaccine are similar. The most common side effects include pain and redness at the injection site, fatigue, headache and irritability. A small number of people develop mild fever.</a:t>
            </a:r>
          </a:p>
          <a:p>
            <a:pPr algn="l"/>
            <a:r>
              <a:rPr lang="en-US" b="0" i="0" u="none" strike="noStrike" err="1">
                <a:solidFill>
                  <a:srgbClr val="665546"/>
                </a:solidFill>
                <a:effectLst/>
                <a:highlight>
                  <a:srgbClr val="FFFFFF"/>
                </a:highlight>
                <a:latin typeface="Georgia" panose="02040502050405020303" pitchFamily="18" charset="0"/>
              </a:rPr>
              <a:t>PreHevbrio</a:t>
            </a:r>
            <a:r>
              <a:rPr lang="en-US" b="0" i="0" u="none" strike="noStrike">
                <a:solidFill>
                  <a:srgbClr val="665546"/>
                </a:solidFill>
                <a:effectLst/>
                <a:highlight>
                  <a:srgbClr val="FFFFFF"/>
                </a:highlight>
                <a:latin typeface="Georgia" panose="02040502050405020303" pitchFamily="18" charset="0"/>
              </a:rPr>
              <a:t> and </a:t>
            </a:r>
            <a:r>
              <a:rPr lang="en-US" b="0" i="0" u="none" strike="noStrike" err="1">
                <a:solidFill>
                  <a:srgbClr val="665546"/>
                </a:solidFill>
                <a:effectLst/>
                <a:highlight>
                  <a:srgbClr val="FFFFFF"/>
                </a:highlight>
                <a:latin typeface="Georgia" panose="02040502050405020303" pitchFamily="18" charset="0"/>
              </a:rPr>
              <a:t>Heplisav</a:t>
            </a:r>
            <a:r>
              <a:rPr lang="en-US" b="0" i="0" u="none" strike="noStrike">
                <a:solidFill>
                  <a:srgbClr val="665546"/>
                </a:solidFill>
                <a:effectLst/>
                <a:highlight>
                  <a:srgbClr val="FFFFFF"/>
                </a:highlight>
                <a:latin typeface="Georgia" panose="02040502050405020303" pitchFamily="18" charset="0"/>
              </a:rPr>
              <a:t>-B are not recommended during pregnancy due to lack of safety data; however, other hepatitis B vaccines can be used if vaccination is needed.</a:t>
            </a:r>
          </a:p>
          <a:p>
            <a:pPr algn="l"/>
            <a:r>
              <a:rPr lang="en-US" b="0" i="0" u="none" strike="noStrike">
                <a:solidFill>
                  <a:srgbClr val="665546"/>
                </a:solidFill>
                <a:effectLst/>
                <a:highlight>
                  <a:srgbClr val="FFFFFF"/>
                </a:highlight>
                <a:latin typeface="Georgia" panose="02040502050405020303" pitchFamily="18" charset="0"/>
              </a:rPr>
              <a:t>People with history of severe allergic reaction after a previous dose of hepatitis B vaccine should not be vaccinated, and those with severe allergic reactions to yeast should not receive versions grown in yeast cells (</a:t>
            </a:r>
            <a:r>
              <a:rPr lang="en-US" b="0" i="0" u="none" strike="noStrike" err="1">
                <a:solidFill>
                  <a:srgbClr val="665546"/>
                </a:solidFill>
                <a:effectLst/>
                <a:highlight>
                  <a:srgbClr val="FFFFFF"/>
                </a:highlight>
                <a:latin typeface="Georgia" panose="02040502050405020303" pitchFamily="18" charset="0"/>
              </a:rPr>
              <a:t>Engerix</a:t>
            </a:r>
            <a:r>
              <a:rPr lang="en-US" b="0" i="0" u="none" strike="noStrike">
                <a:solidFill>
                  <a:srgbClr val="665546"/>
                </a:solidFill>
                <a:effectLst/>
                <a:highlight>
                  <a:srgbClr val="FFFFFF"/>
                </a:highlight>
                <a:latin typeface="Georgia" panose="02040502050405020303" pitchFamily="18" charset="0"/>
              </a:rPr>
              <a:t>-B, </a:t>
            </a:r>
            <a:r>
              <a:rPr lang="en-US" b="0" i="0" u="none" strike="noStrike" err="1">
                <a:solidFill>
                  <a:srgbClr val="665546"/>
                </a:solidFill>
                <a:effectLst/>
                <a:highlight>
                  <a:srgbClr val="FFFFFF"/>
                </a:highlight>
                <a:latin typeface="Georgia" panose="02040502050405020303" pitchFamily="18" charset="0"/>
              </a:rPr>
              <a:t>Heplisav</a:t>
            </a:r>
            <a:r>
              <a:rPr lang="en-US" b="0" i="0" u="none" strike="noStrike">
                <a:solidFill>
                  <a:srgbClr val="665546"/>
                </a:solidFill>
                <a:effectLst/>
                <a:highlight>
                  <a:srgbClr val="FFFFFF"/>
                </a:highlight>
                <a:latin typeface="Georgia" panose="02040502050405020303" pitchFamily="18" charset="0"/>
              </a:rPr>
              <a:t>-B, and </a:t>
            </a:r>
            <a:r>
              <a:rPr lang="en-US" b="0" i="0" u="none" strike="noStrike" err="1">
                <a:solidFill>
                  <a:srgbClr val="665546"/>
                </a:solidFill>
                <a:effectLst/>
                <a:highlight>
                  <a:srgbClr val="FFFFFF"/>
                </a:highlight>
                <a:latin typeface="Georgia" panose="02040502050405020303" pitchFamily="18" charset="0"/>
              </a:rPr>
              <a:t>Recombivax</a:t>
            </a:r>
            <a:r>
              <a:rPr lang="en-US" b="0" i="0" u="none" strike="noStrike">
                <a:solidFill>
                  <a:srgbClr val="665546"/>
                </a:solidFill>
                <a:effectLst/>
                <a:highlight>
                  <a:srgbClr val="FFFFFF"/>
                </a:highlight>
                <a:latin typeface="Georgia" panose="02040502050405020303" pitchFamily="18" charset="0"/>
              </a:rPr>
              <a:t> HB).</a:t>
            </a:r>
          </a:p>
          <a:p>
            <a:pPr algn="l"/>
            <a:r>
              <a:rPr lang="en-US" b="0" i="0" u="none" strike="noStrike">
                <a:solidFill>
                  <a:srgbClr val="26778B"/>
                </a:solidFill>
                <a:effectLst/>
                <a:highlight>
                  <a:srgbClr val="FFFFFF"/>
                </a:highlight>
                <a:latin typeface="rubrik"/>
              </a:rPr>
              <a:t>Recommended use</a:t>
            </a:r>
          </a:p>
          <a:p>
            <a:pPr algn="l"/>
            <a:r>
              <a:rPr lang="en-US" b="0" i="0" u="none" strike="noStrike" err="1">
                <a:solidFill>
                  <a:srgbClr val="665546"/>
                </a:solidFill>
                <a:effectLst/>
                <a:highlight>
                  <a:srgbClr val="FFFFFF"/>
                </a:highlight>
                <a:latin typeface="Georgia" panose="02040502050405020303" pitchFamily="18" charset="0"/>
              </a:rPr>
              <a:t>PreHevbrio</a:t>
            </a:r>
            <a:r>
              <a:rPr lang="en-US" b="0" i="0" u="none" strike="noStrike">
                <a:solidFill>
                  <a:srgbClr val="665546"/>
                </a:solidFill>
                <a:effectLst/>
                <a:highlight>
                  <a:srgbClr val="FFFFFF"/>
                </a:highlight>
                <a:latin typeface="Georgia" panose="02040502050405020303" pitchFamily="18" charset="0"/>
              </a:rPr>
              <a:t> is recommended for those 18 years and older. It is administered in three doses using a schedule similar to most other hepatitis vaccines. The second dose is given one month after the first, and the third dose is administered six months after the first dose.</a:t>
            </a:r>
          </a:p>
          <a:p>
            <a:pPr algn="l"/>
            <a:r>
              <a:rPr lang="en-US" b="0" i="0" u="none" strike="noStrike">
                <a:solidFill>
                  <a:srgbClr val="665546"/>
                </a:solidFill>
                <a:effectLst/>
                <a:highlight>
                  <a:srgbClr val="FFFFFF"/>
                </a:highlight>
                <a:latin typeface="Georgia" panose="02040502050405020303" pitchFamily="18" charset="0"/>
              </a:rPr>
              <a:t>Due to the more powerful adjuvant, </a:t>
            </a:r>
            <a:r>
              <a:rPr lang="en-US" b="0" i="0" u="none" strike="noStrike" err="1">
                <a:solidFill>
                  <a:srgbClr val="665546"/>
                </a:solidFill>
                <a:effectLst/>
                <a:highlight>
                  <a:srgbClr val="FFFFFF"/>
                </a:highlight>
                <a:latin typeface="Georgia" panose="02040502050405020303" pitchFamily="18" charset="0"/>
              </a:rPr>
              <a:t>Heplisav</a:t>
            </a:r>
            <a:r>
              <a:rPr lang="en-US" b="0" i="0" u="none" strike="noStrike">
                <a:solidFill>
                  <a:srgbClr val="665546"/>
                </a:solidFill>
                <a:effectLst/>
                <a:highlight>
                  <a:srgbClr val="FFFFFF"/>
                </a:highlight>
                <a:latin typeface="Georgia" panose="02040502050405020303" pitchFamily="18" charset="0"/>
              </a:rPr>
              <a:t>-B requires only two doses separated by one month.</a:t>
            </a:r>
          </a:p>
          <a:p>
            <a:pPr algn="l"/>
            <a:r>
              <a:rPr lang="en-US" b="0" i="0" u="none" strike="noStrike">
                <a:solidFill>
                  <a:srgbClr val="665546"/>
                </a:solidFill>
                <a:effectLst/>
                <a:highlight>
                  <a:srgbClr val="FFFFFF"/>
                </a:highlight>
                <a:latin typeface="Georgia" panose="02040502050405020303" pitchFamily="18" charset="0"/>
              </a:rPr>
              <a:t>A combination vaccine, known as </a:t>
            </a:r>
            <a:r>
              <a:rPr lang="en-US" b="0" i="0" u="none" strike="noStrike" err="1">
                <a:solidFill>
                  <a:srgbClr val="665546"/>
                </a:solidFill>
                <a:effectLst/>
                <a:highlight>
                  <a:srgbClr val="FFFFFF"/>
                </a:highlight>
                <a:latin typeface="Georgia" panose="02040502050405020303" pitchFamily="18" charset="0"/>
              </a:rPr>
              <a:t>Twinrix</a:t>
            </a:r>
            <a:r>
              <a:rPr lang="en-US" b="0" i="0" u="none" strike="noStrike" baseline="30000">
                <a:solidFill>
                  <a:srgbClr val="665546"/>
                </a:solidFill>
                <a:effectLst/>
                <a:highlight>
                  <a:srgbClr val="FFFFFF"/>
                </a:highlight>
                <a:latin typeface="Georgia" panose="02040502050405020303" pitchFamily="18" charset="0"/>
              </a:rPr>
              <a:t>®</a:t>
            </a:r>
            <a:r>
              <a:rPr lang="en-US" b="0" i="0" u="none" strike="noStrike">
                <a:solidFill>
                  <a:srgbClr val="665546"/>
                </a:solidFill>
                <a:effectLst/>
                <a:highlight>
                  <a:srgbClr val="FFFFFF"/>
                </a:highlight>
                <a:latin typeface="Georgia" panose="02040502050405020303" pitchFamily="18" charset="0"/>
              </a:rPr>
              <a:t>, contains hepatitis A and hepatitis B components. The hepatitis B component of this vaccine is </a:t>
            </a:r>
            <a:r>
              <a:rPr lang="en-US" b="0" i="0" u="none" strike="noStrike" err="1">
                <a:solidFill>
                  <a:srgbClr val="665546"/>
                </a:solidFill>
                <a:effectLst/>
                <a:highlight>
                  <a:srgbClr val="FFFFFF"/>
                </a:highlight>
                <a:latin typeface="Georgia" panose="02040502050405020303" pitchFamily="18" charset="0"/>
              </a:rPr>
              <a:t>Engerix</a:t>
            </a:r>
            <a:r>
              <a:rPr lang="en-US" b="0" i="0" u="none" strike="noStrike">
                <a:solidFill>
                  <a:srgbClr val="665546"/>
                </a:solidFill>
                <a:effectLst/>
                <a:highlight>
                  <a:srgbClr val="FFFFFF"/>
                </a:highlight>
                <a:latin typeface="Georgia" panose="02040502050405020303" pitchFamily="18" charset="0"/>
              </a:rPr>
              <a:t>-B. Adults who get this vaccine can get three doses at 0, 1 and 6 months or use an accelerated schedule of 0, 7 and 21-30 days. When an accelerated schedule is used, a fourth dose should be administered at 12 months. People with severe allergic reactions to yeast, neomycin, or a previous dose should not receive </a:t>
            </a:r>
            <a:r>
              <a:rPr lang="en-US" b="0" i="0" u="none" strike="noStrike" err="1">
                <a:solidFill>
                  <a:srgbClr val="665546"/>
                </a:solidFill>
                <a:effectLst/>
                <a:highlight>
                  <a:srgbClr val="FFFFFF"/>
                </a:highlight>
                <a:latin typeface="Georgia" panose="02040502050405020303" pitchFamily="18" charset="0"/>
              </a:rPr>
              <a:t>Twinrix</a:t>
            </a:r>
            <a:r>
              <a:rPr lang="en-US" b="0" i="0" u="none" strike="noStrike">
                <a:solidFill>
                  <a:srgbClr val="665546"/>
                </a:solidFill>
                <a:effectLst/>
                <a:highlight>
                  <a:srgbClr val="FFFFFF"/>
                </a:highlight>
                <a:latin typeface="Georgia" panose="02040502050405020303" pitchFamily="18" charset="0"/>
              </a:rPr>
              <a:t>.</a:t>
            </a:r>
          </a:p>
          <a:p>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30</a:t>
            </a:fld>
            <a:endParaRPr lang="en-US"/>
          </a:p>
        </p:txBody>
      </p:sp>
    </p:spTree>
    <p:extLst>
      <p:ext uri="{BB962C8B-B14F-4D97-AF65-F5344CB8AC3E}">
        <p14:creationId xmlns:p14="http://schemas.microsoft.com/office/powerpoint/2010/main" val="19955133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BCA65C-513D-454B-AFC5-D7A9B8855A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70113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Poll Title: Do not modify the notes in this section to avoid tampering with the Poll Everywhere activity.
More info at polleverywhere.com/support
Does she need HCV screening?
https://www.polleverywhere.com/multiple_choice_polls/BUHJdYdzp0xGABU12D8EH?state=opened&amp;flow=Default&amp;onscreen=persist</a:t>
            </a:r>
          </a:p>
        </p:txBody>
      </p:sp>
      <p:sp>
        <p:nvSpPr>
          <p:cNvPr id="4" name="Slide Number Placeholder 3"/>
          <p:cNvSpPr>
            <a:spLocks noGrp="1"/>
          </p:cNvSpPr>
          <p:nvPr>
            <p:ph type="sldNum" sz="quarter" idx="5"/>
          </p:nvPr>
        </p:nvSpPr>
        <p:spPr/>
        <p:txBody>
          <a:bodyPr/>
          <a:lstStyle/>
          <a:p>
            <a:fld id="{D7DC5B94-8628-434F-8537-197C2A0ABBF7}" type="slidenum">
              <a:rPr lang="en-US" smtClean="0"/>
              <a:t>35</a:t>
            </a:fld>
            <a:endParaRPr lang="en-US"/>
          </a:p>
        </p:txBody>
      </p:sp>
      <p:sp>
        <p:nvSpPr>
          <p:cNvPr id="5" name="TextBox 4">
            <a:extLst>
              <a:ext uri="{FF2B5EF4-FFF2-40B4-BE49-F238E27FC236}">
                <a16:creationId xmlns:a16="http://schemas.microsoft.com/office/drawing/2014/main" id="{DA54C26A-04EA-FF5E-3D23-1A9B9B3F591D}"/>
              </a:ext>
            </a:extLst>
          </p:cNvPr>
          <p:cNvSpPr txBox="1"/>
          <p:nvPr/>
        </p:nvSpPr>
        <p:spPr>
          <a:xfrm>
            <a:off x="0" y="0"/>
            <a:ext cx="3810000" cy="1270000"/>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3849332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Poll Title: Do not modify the notes in this section to avoid tampering with the Poll Everywhere activity.
More info at polleverywhere.com/support
Join instructions
https://www.polleverywhere.com/join_instructions</a:t>
            </a:r>
          </a:p>
        </p:txBody>
      </p:sp>
      <p:sp>
        <p:nvSpPr>
          <p:cNvPr id="4" name="Slide Number Placeholder 3"/>
          <p:cNvSpPr>
            <a:spLocks noGrp="1"/>
          </p:cNvSpPr>
          <p:nvPr>
            <p:ph type="sldNum" sz="quarter" idx="5"/>
          </p:nvPr>
        </p:nvSpPr>
        <p:spPr/>
        <p:txBody>
          <a:bodyPr/>
          <a:lstStyle/>
          <a:p>
            <a:fld id="{D7DC5B94-8628-434F-8537-197C2A0ABBF7}" type="slidenum">
              <a:rPr lang="en-US" smtClean="0"/>
              <a:t>3</a:t>
            </a:fld>
            <a:endParaRPr lang="en-US"/>
          </a:p>
        </p:txBody>
      </p:sp>
      <p:sp>
        <p:nvSpPr>
          <p:cNvPr id="5" name="TextBox 4">
            <a:extLst>
              <a:ext uri="{FF2B5EF4-FFF2-40B4-BE49-F238E27FC236}">
                <a16:creationId xmlns:a16="http://schemas.microsoft.com/office/drawing/2014/main" id="{FC5F96A5-CAE0-58C1-BDC8-4BC23850B085}"/>
              </a:ext>
            </a:extLst>
          </p:cNvPr>
          <p:cNvSpPr txBox="1"/>
          <p:nvPr/>
        </p:nvSpPr>
        <p:spPr>
          <a:xfrm>
            <a:off x="0" y="0"/>
            <a:ext cx="3810000" cy="1270000"/>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24578390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a:solidFill>
                  <a:srgbClr val="202124"/>
                </a:solidFill>
                <a:effectLst/>
                <a:latin typeface="arial" panose="020B0604020202020204" pitchFamily="34" charset="0"/>
              </a:rPr>
              <a:t>positive sense RNA virus comprises viral mRNA, which can be translated into viral proteins directly.</a:t>
            </a:r>
          </a:p>
          <a:p>
            <a:r>
              <a:rPr lang="en-US" b="0" i="0" u="none" strike="noStrike">
                <a:solidFill>
                  <a:srgbClr val="202124"/>
                </a:solidFill>
                <a:effectLst/>
                <a:latin typeface="arial" panose="020B0604020202020204" pitchFamily="34" charset="0"/>
              </a:rPr>
              <a:t>Unlike </a:t>
            </a:r>
            <a:r>
              <a:rPr lang="en-US" sz="1200"/>
              <a:t> HBV, HCV doesn’t replicate through DNA intermediate </a:t>
            </a:r>
            <a:endParaRPr lang="en-US"/>
          </a:p>
        </p:txBody>
      </p:sp>
      <p:sp>
        <p:nvSpPr>
          <p:cNvPr id="4" name="Slide Number Placeholder 3"/>
          <p:cNvSpPr>
            <a:spLocks noGrp="1"/>
          </p:cNvSpPr>
          <p:nvPr>
            <p:ph type="sldNum" sz="quarter" idx="5"/>
          </p:nvPr>
        </p:nvSpPr>
        <p:spPr/>
        <p:txBody>
          <a:bodyPr/>
          <a:lstStyle/>
          <a:p>
            <a:fld id="{B4D4B29D-C424-4A42-879F-9763AECD9C9F}" type="slidenum">
              <a:rPr lang="en-US" smtClean="0"/>
              <a:t>36</a:t>
            </a:fld>
            <a:endParaRPr lang="en-US"/>
          </a:p>
        </p:txBody>
      </p:sp>
    </p:spTree>
    <p:extLst>
      <p:ext uri="{BB962C8B-B14F-4D97-AF65-F5344CB8AC3E}">
        <p14:creationId xmlns:p14="http://schemas.microsoft.com/office/powerpoint/2010/main" val="613994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a:solidFill>
                  <a:srgbClr val="444444"/>
                </a:solidFill>
                <a:effectLst/>
                <a:latin typeface="Open Sans" panose="020B0606030504020204" pitchFamily="34" charset="0"/>
              </a:rPr>
              <a:t>This graphic shows the time course for the natural history of chronic hepatitis C infection. Following initial HCV infection, there is typically a lag of 20 to 25 years before cirrhosis develops.</a:t>
            </a:r>
            <a:br>
              <a:rPr lang="en-US"/>
            </a:br>
            <a:r>
              <a:rPr lang="en-US" b="0" i="0" u="none" strike="noStrike">
                <a:solidFill>
                  <a:srgbClr val="444444"/>
                </a:solidFill>
                <a:effectLst/>
                <a:latin typeface="Open Sans" panose="020B0606030504020204" pitchFamily="34" charset="0"/>
              </a:rPr>
              <a:t>Abbreviations: HCC = hepatocellular cancer; ESLD = end-stage liver disease</a:t>
            </a:r>
            <a:br>
              <a:rPr lang="en-US"/>
            </a:br>
            <a:endParaRPr lang="en-US"/>
          </a:p>
          <a:p>
            <a:r>
              <a:rPr lang="en-US"/>
              <a:t>Once chronicity is established, available data suggest the process runs an indolent course for the first two decades after infection. Serious liver disease related to chronic HCV infection, such as cirrhosis, end-stage liver disease (ESLD), and </a:t>
            </a:r>
            <a:r>
              <a:rPr lang="en-US" err="1"/>
              <a:t>hepatocellular</a:t>
            </a:r>
            <a:r>
              <a:rPr lang="en-US"/>
              <a:t> cancer (HCC), are likely to emerge in the third and fourth decades after initial infection (</a:t>
            </a:r>
            <a:r>
              <a:rPr lang="en-US" u="none" strike="noStrike">
                <a:solidFill>
                  <a:srgbClr val="4B75C7"/>
                </a:solidFill>
                <a:effectLst/>
                <a:hlinkClick r:id="rId3" tooltip="Figure 2 - Time Course of Progression with Chronic Hepatitis C Infection"/>
              </a:rPr>
              <a:t>Figure 2</a:t>
            </a:r>
            <a:r>
              <a:rPr lang="en-US"/>
              <a:t>)</a:t>
            </a:r>
          </a:p>
        </p:txBody>
      </p:sp>
      <p:sp>
        <p:nvSpPr>
          <p:cNvPr id="4" name="Slide Number Placeholder 3"/>
          <p:cNvSpPr>
            <a:spLocks noGrp="1"/>
          </p:cNvSpPr>
          <p:nvPr>
            <p:ph type="sldNum" sz="quarter" idx="5"/>
          </p:nvPr>
        </p:nvSpPr>
        <p:spPr/>
        <p:txBody>
          <a:bodyPr/>
          <a:lstStyle/>
          <a:p>
            <a:fld id="{B4D4B29D-C424-4A42-879F-9763AECD9C9F}" type="slidenum">
              <a:rPr lang="en-US" smtClean="0"/>
              <a:t>37</a:t>
            </a:fld>
            <a:endParaRPr lang="en-US"/>
          </a:p>
        </p:txBody>
      </p:sp>
    </p:spTree>
    <p:extLst>
      <p:ext uri="{BB962C8B-B14F-4D97-AF65-F5344CB8AC3E}">
        <p14:creationId xmlns:p14="http://schemas.microsoft.com/office/powerpoint/2010/main" val="29021520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800"/>
              <a:t>Reported confirmed cases. For the case definition, see </a:t>
            </a:r>
            <a:r>
              <a:rPr lang="en-US" sz="800">
                <a:hlinkClick r:id="rId3"/>
              </a:rPr>
              <a:t>https://ndc.services.cdc.gov/conditions/hepatitis-c-acute/</a:t>
            </a:r>
            <a:endParaRPr lang="en-US" sz="800"/>
          </a:p>
          <a:p>
            <a:pPr marL="171450" indent="-171450">
              <a:buFont typeface="Arial" panose="020B0604020202020204" pitchFamily="34" charset="0"/>
              <a:buChar char="•"/>
            </a:pPr>
            <a:r>
              <a:rPr lang="en-US" sz="700"/>
              <a:t>Reference: </a:t>
            </a:r>
            <a:r>
              <a:rPr lang="en-US" sz="700" err="1"/>
              <a:t>Klevens</a:t>
            </a:r>
            <a:r>
              <a:rPr lang="en-US" sz="700"/>
              <a:t> RM, Liu, S, Roberts H, et al. Estimating acute viral hepatitis infections from nationally reported cases. Am J Public Health 2014; 104:482. PMC3953761</a:t>
            </a:r>
            <a:endParaRPr lang="en-US" sz="800"/>
          </a:p>
          <a:p>
            <a:endParaRPr lang="en-US" sz="800"/>
          </a:p>
          <a:p>
            <a:r>
              <a:rPr lang="en-US" sz="800"/>
              <a:t>					</a:t>
            </a:r>
          </a:p>
          <a:p>
            <a:r>
              <a:rPr lang="en-US" sz="800"/>
              <a:t>† The number of estimated viral hepatitis infections was determined by multiplying the number of reported cases that met the classification criteria for a confirmed case by a factor that adjusted for </a:t>
            </a:r>
            <a:r>
              <a:rPr lang="en-US" sz="800" err="1"/>
              <a:t>underascertainment</a:t>
            </a:r>
            <a:r>
              <a:rPr lang="en-US" sz="800"/>
              <a:t> and underreporting. The 95% bootstrap confidence intervals for the estimated number of infections are displayed in the Appendix.</a:t>
            </a:r>
          </a:p>
          <a:p>
            <a:endParaRPr lang="en-US" sz="700"/>
          </a:p>
          <a:p>
            <a:r>
              <a:rPr lang="en-US" sz="700">
                <a:ea typeface="+mn-lt"/>
                <a:cs typeface="+mn-lt"/>
              </a:rPr>
              <a:t>Centers for Disease Control and Prevention. Viral Hepatitis Surveillance Report – United States, 2020. </a:t>
            </a:r>
            <a:r>
              <a:rPr lang="en-US" sz="700">
                <a:ea typeface="+mn-lt"/>
                <a:cs typeface="+mn-lt"/>
                <a:hlinkClick r:id="rId4"/>
              </a:rPr>
              <a:t>https://www.cdc.gov/hepatitis/statistics/2020surveillance/index.htm</a:t>
            </a:r>
            <a:r>
              <a:rPr lang="en-US" sz="700">
                <a:ea typeface="+mn-lt"/>
                <a:cs typeface="+mn-lt"/>
              </a:rPr>
              <a:t>. </a:t>
            </a:r>
            <a:br>
              <a:rPr lang="en-US" sz="700">
                <a:ea typeface="+mn-lt"/>
                <a:cs typeface="+mn-lt"/>
              </a:rPr>
            </a:br>
            <a:r>
              <a:rPr lang="en-US" sz="700">
                <a:ea typeface="+mn-lt"/>
                <a:cs typeface="+mn-lt"/>
              </a:rPr>
              <a:t>Published September 2022.</a:t>
            </a:r>
            <a:endParaRPr lang="en-US" sz="1400">
              <a:ea typeface="+mn-lt"/>
              <a:cs typeface="+mn-lt"/>
            </a:endParaRPr>
          </a:p>
          <a:p>
            <a:endParaRPr lang="en-US" sz="800"/>
          </a:p>
          <a:p>
            <a:endParaRPr lang="en-US"/>
          </a:p>
        </p:txBody>
      </p:sp>
      <p:sp>
        <p:nvSpPr>
          <p:cNvPr id="4" name="Slide Number Placeholder 3"/>
          <p:cNvSpPr>
            <a:spLocks noGrp="1"/>
          </p:cNvSpPr>
          <p:nvPr>
            <p:ph type="sldNum" sz="quarter" idx="5"/>
          </p:nvPr>
        </p:nvSpPr>
        <p:spPr/>
        <p:txBody>
          <a:bodyPr/>
          <a:lstStyle/>
          <a:p>
            <a:fld id="{EC867CC9-5E4A-1847-A444-D6A28007215C}" type="slidenum">
              <a:rPr lang="en-US" smtClean="0"/>
              <a:t>38</a:t>
            </a:fld>
            <a:endParaRPr lang="en-US"/>
          </a:p>
        </p:txBody>
      </p:sp>
    </p:spTree>
    <p:extLst>
      <p:ext uri="{BB962C8B-B14F-4D97-AF65-F5344CB8AC3E}">
        <p14:creationId xmlns:p14="http://schemas.microsoft.com/office/powerpoint/2010/main" val="4510968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WV and Kentucky neighboring counties: Buchanan county 387 rate per 100 k, Tazewell County, Bland County have the higher rates of Hepatitis C infection in Virginia.</a:t>
            </a:r>
          </a:p>
          <a:p>
            <a:endParaRPr lang="en-US"/>
          </a:p>
          <a:p>
            <a:r>
              <a:rPr lang="en-US"/>
              <a:t>VDH website</a:t>
            </a:r>
          </a:p>
          <a:p>
            <a:r>
              <a:rPr lang="en-US"/>
              <a:t>https://</a:t>
            </a:r>
            <a:r>
              <a:rPr lang="en-US" err="1"/>
              <a:t>www.vdh.virginia.gov</a:t>
            </a:r>
            <a:r>
              <a:rPr lang="en-US"/>
              <a:t>/opioid-data/hepatitis-c-</a:t>
            </a:r>
            <a:r>
              <a:rPr lang="en-US" err="1"/>
              <a:t>hcv</a:t>
            </a:r>
            <a:r>
              <a:rPr lang="en-US"/>
              <a:t>/</a:t>
            </a:r>
          </a:p>
        </p:txBody>
      </p:sp>
      <p:sp>
        <p:nvSpPr>
          <p:cNvPr id="4" name="Slide Number Placeholder 3"/>
          <p:cNvSpPr>
            <a:spLocks noGrp="1"/>
          </p:cNvSpPr>
          <p:nvPr>
            <p:ph type="sldNum" sz="quarter" idx="5"/>
          </p:nvPr>
        </p:nvSpPr>
        <p:spPr/>
        <p:txBody>
          <a:bodyPr/>
          <a:lstStyle/>
          <a:p>
            <a:fld id="{992D8F70-BA37-D848-825B-1E56F4CC7D6A}" type="slidenum">
              <a:rPr lang="en-US" smtClean="0"/>
              <a:t>39</a:t>
            </a:fld>
            <a:endParaRPr lang="en-US"/>
          </a:p>
        </p:txBody>
      </p:sp>
    </p:spTree>
    <p:extLst>
      <p:ext uri="{BB962C8B-B14F-4D97-AF65-F5344CB8AC3E}">
        <p14:creationId xmlns:p14="http://schemas.microsoft.com/office/powerpoint/2010/main" val="11846487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t>
            </a:r>
            <a:r>
              <a:rPr lang="en-US" b="0" i="0" u="none" strike="noStrike">
                <a:solidFill>
                  <a:srgbClr val="000000"/>
                </a:solidFill>
                <a:effectLst/>
                <a:latin typeface="Open Sans" panose="020B0606030504020204" pitchFamily="34" charset="0"/>
              </a:rPr>
              <a:t>MMWR </a:t>
            </a:r>
            <a:r>
              <a:rPr lang="en-US" b="0" i="0" u="none" strike="noStrike" err="1">
                <a:solidFill>
                  <a:srgbClr val="000000"/>
                </a:solidFill>
                <a:effectLst/>
                <a:latin typeface="Open Sans" panose="020B0606030504020204" pitchFamily="34" charset="0"/>
              </a:rPr>
              <a:t>Recomm</a:t>
            </a:r>
            <a:r>
              <a:rPr lang="en-US" b="0" i="0" u="none" strike="noStrike">
                <a:solidFill>
                  <a:srgbClr val="000000"/>
                </a:solidFill>
                <a:effectLst/>
                <a:latin typeface="Open Sans" panose="020B0606030504020204" pitchFamily="34" charset="0"/>
              </a:rPr>
              <a:t> Rep, Volume 47, Issue RR-19, p.1-39 (1998) –</a:t>
            </a:r>
          </a:p>
          <a:p>
            <a:r>
              <a:rPr lang="en-US" b="0" i="0" u="none" strike="noStrike">
                <a:solidFill>
                  <a:srgbClr val="000000"/>
                </a:solidFill>
                <a:effectLst/>
                <a:latin typeface="Open Sans" panose="020B0606030504020204" pitchFamily="34" charset="0"/>
                <a:hlinkClick r:id="rId3" tooltip="Figure 3 - CDC 1998 Risk-Based HCV Screening Recommendations."/>
              </a:rPr>
              <a:t>Recommendations.</a:t>
            </a:r>
            <a:endParaRPr lang="en-US" b="0" i="0" u="none" strike="noStrike">
              <a:solidFill>
                <a:srgbClr val="4B75C7"/>
              </a:solidFill>
              <a:effectLst/>
              <a:latin typeface="Open Sans" panose="020B0606030504020204" pitchFamily="34" charset="0"/>
              <a:hlinkClick r:id="rId3" tooltip="Figure 3 - CDC 1998 Risk-Based HCV Screening Recommendations."/>
            </a:endParaRPr>
          </a:p>
          <a:p>
            <a:r>
              <a:rPr lang="en-US" b="0" i="0" u="none" strike="noStrike">
                <a:solidFill>
                  <a:srgbClr val="333333"/>
                </a:solidFill>
                <a:effectLst/>
                <a:latin typeface="Open Sans" panose="020B0606030504020204" pitchFamily="34" charset="0"/>
              </a:rPr>
              <a:t>In 1998, the Centers for Disease Control and Prevention (CDC) issued recommendations for risk-based HCV testing as part of an overall strategy to prevent and control HCV infection and HCV-related disease. These recommendations categorize groups of persons who should undergo routine testing for HCV infection based on their risk for infection and based on a recognized exposure</a:t>
            </a:r>
            <a:r>
              <a:rPr lang="en-US" b="0" i="0" u="none" strike="noStrike">
                <a:solidFill>
                  <a:srgbClr val="000000"/>
                </a:solidFill>
                <a:effectLst/>
                <a:latin typeface="Open Sans" panose="020B0606030504020204" pitchFamily="34" charset="0"/>
              </a:rPr>
              <a:t>.</a:t>
            </a:r>
          </a:p>
          <a:p>
            <a:r>
              <a:rPr lang="en-US" b="0" i="0" u="none" strike="noStrike">
                <a:solidFill>
                  <a:srgbClr val="000000"/>
                </a:solidFill>
                <a:effectLst/>
                <a:latin typeface="Open Sans" panose="020B0606030504020204" pitchFamily="34" charset="0"/>
                <a:hlinkClick r:id="rId4" tooltip="Figure 4 - Prevalence of HCV Antibody by Year of Birth."/>
              </a:rPr>
              <a:t>Birth.</a:t>
            </a:r>
            <a:endParaRPr lang="en-US" b="0" i="0" u="none" strike="noStrike">
              <a:solidFill>
                <a:srgbClr val="4B75C7"/>
              </a:solidFill>
              <a:effectLst/>
              <a:latin typeface="Open Sans" panose="020B0606030504020204" pitchFamily="34" charset="0"/>
              <a:hlinkClick r:id="rId4" tooltip="Figure 4 - Prevalence of HCV Antibody by Year of Birth."/>
            </a:endParaRPr>
          </a:p>
          <a:p>
            <a:r>
              <a:rPr lang="en-US" b="0" i="0" u="none" strike="noStrike">
                <a:solidFill>
                  <a:srgbClr val="333333"/>
                </a:solidFill>
                <a:effectLst/>
                <a:latin typeface="Open Sans" panose="020B0606030504020204" pitchFamily="34" charset="0"/>
              </a:rPr>
              <a:t>In 2012, the CDC issued a recommendation that all adults born from 1945 through 1965 should undergo one-time testing to ascertain HCV. The 1945-1965 birth cohort, often referred to as the “baby boomers”, accounts for a large proportion of chronic HCV infections in the United States</a:t>
            </a:r>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4D4B29D-C424-4A42-879F-9763AECD9C9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883045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a:solidFill>
                  <a:srgbClr val="333333"/>
                </a:solidFill>
                <a:effectLst/>
                <a:latin typeface="Open Sans" panose="020B0606030504020204" pitchFamily="34" charset="0"/>
              </a:rPr>
              <a:t>Recently, several organizations have issued hepatitis C virus (HCV) screening recommendations.</a:t>
            </a:r>
            <a:endParaRPr lang="en-US"/>
          </a:p>
        </p:txBody>
      </p:sp>
      <p:sp>
        <p:nvSpPr>
          <p:cNvPr id="4" name="Slide Number Placeholder 3"/>
          <p:cNvSpPr>
            <a:spLocks noGrp="1"/>
          </p:cNvSpPr>
          <p:nvPr>
            <p:ph type="sldNum" sz="quarter" idx="5"/>
          </p:nvPr>
        </p:nvSpPr>
        <p:spPr/>
        <p:txBody>
          <a:bodyPr/>
          <a:lstStyle/>
          <a:p>
            <a:fld id="{32BCA65C-513D-454B-AFC5-D7A9B8855A9E}" type="slidenum">
              <a:rPr lang="en-US" smtClean="0"/>
              <a:pPr/>
              <a:t>41</a:t>
            </a:fld>
            <a:endParaRPr lang="en-US"/>
          </a:p>
        </p:txBody>
      </p:sp>
    </p:spTree>
    <p:extLst>
      <p:ext uri="{BB962C8B-B14F-4D97-AF65-F5344CB8AC3E}">
        <p14:creationId xmlns:p14="http://schemas.microsoft.com/office/powerpoint/2010/main" val="4995034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defTabSz="966612">
              <a:defRPr/>
            </a:pPr>
            <a:fld id="{48114B7A-3FAC-4487-B539-250DD2644FC4}" type="slidenum">
              <a:rPr lang="en-US">
                <a:solidFill>
                  <a:prstClr val="black"/>
                </a:solidFill>
                <a:latin typeface="Calibri" panose="020F0502020204030204"/>
              </a:rPr>
              <a:pPr defTabSz="966612">
                <a:defRPr/>
              </a:pPr>
              <a:t>45</a:t>
            </a:fld>
            <a:endParaRPr lang="en-US">
              <a:solidFill>
                <a:prstClr val="black"/>
              </a:solidFill>
              <a:latin typeface="Calibri" panose="020F0502020204030204"/>
            </a:endParaRPr>
          </a:p>
        </p:txBody>
      </p:sp>
    </p:spTree>
    <p:extLst>
      <p:ext uri="{BB962C8B-B14F-4D97-AF65-F5344CB8AC3E}">
        <p14:creationId xmlns:p14="http://schemas.microsoft.com/office/powerpoint/2010/main" val="32894559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0" i="0" u="none" strike="noStrike">
                <a:solidFill>
                  <a:srgbClr val="000000"/>
                </a:solidFill>
                <a:effectLst/>
                <a:latin typeface="Open Sans" panose="020B0606030504020204" pitchFamily="34" charset="0"/>
              </a:rPr>
              <a:t>Eliminating insurance restrictions and expanding the number of primary care doctors treating the infection can improve access to treatment</a:t>
            </a:r>
          </a:p>
          <a:p>
            <a:endParaRPr lang="en-US"/>
          </a:p>
        </p:txBody>
      </p:sp>
      <p:sp>
        <p:nvSpPr>
          <p:cNvPr id="4" name="Slide Number Placeholder 3"/>
          <p:cNvSpPr>
            <a:spLocks noGrp="1"/>
          </p:cNvSpPr>
          <p:nvPr>
            <p:ph type="sldNum" sz="quarter" idx="5"/>
          </p:nvPr>
        </p:nvSpPr>
        <p:spPr/>
        <p:txBody>
          <a:bodyPr/>
          <a:lstStyle/>
          <a:p>
            <a:fld id="{32BCA65C-513D-454B-AFC5-D7A9B8855A9E}" type="slidenum">
              <a:rPr lang="en-US" smtClean="0"/>
              <a:pPr/>
              <a:t>47</a:t>
            </a:fld>
            <a:endParaRPr lang="en-US"/>
          </a:p>
        </p:txBody>
      </p:sp>
    </p:spTree>
    <p:extLst>
      <p:ext uri="{BB962C8B-B14F-4D97-AF65-F5344CB8AC3E}">
        <p14:creationId xmlns:p14="http://schemas.microsoft.com/office/powerpoint/2010/main" val="41470971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a:effectLst/>
                <a:latin typeface="AvenirNextLTPro"/>
              </a:rPr>
              <a:t>Background: </a:t>
            </a:r>
            <a:r>
              <a:rPr lang="en-US" sz="1800">
                <a:effectLst/>
                <a:latin typeface="AvenirNextLTPro"/>
              </a:rPr>
              <a:t>Direct-acting antiviral (DAA) therapy for hepatitis C virus (HCV) infection has resulted in high rates of disease cure; however, not enough specialists currently are available to pro- vide care. </a:t>
            </a:r>
            <a:endParaRPr lang="en-US"/>
          </a:p>
          <a:p>
            <a:r>
              <a:rPr lang="en-US" sz="1800" b="1">
                <a:effectLst/>
                <a:latin typeface="AvenirNextLTPro"/>
              </a:rPr>
              <a:t>Objective: </a:t>
            </a:r>
            <a:r>
              <a:rPr lang="en-US" sz="1800">
                <a:effectLst/>
                <a:latin typeface="AvenirNextLTPro"/>
              </a:rPr>
              <a:t>To determine the efficacy of HCV treatment </a:t>
            </a:r>
            <a:r>
              <a:rPr lang="en-US" sz="1800" err="1">
                <a:effectLst/>
                <a:latin typeface="AvenirNextLTPro"/>
              </a:rPr>
              <a:t>inde</a:t>
            </a:r>
            <a:r>
              <a:rPr lang="en-US" sz="1800">
                <a:effectLst/>
                <a:latin typeface="AvenirNextLTPro"/>
              </a:rPr>
              <a:t>- </a:t>
            </a:r>
            <a:r>
              <a:rPr lang="en-US" sz="1800" err="1">
                <a:effectLst/>
                <a:latin typeface="AvenirNextLTPro"/>
              </a:rPr>
              <a:t>pendently</a:t>
            </a:r>
            <a:r>
              <a:rPr lang="en-US" sz="1800">
                <a:effectLst/>
                <a:latin typeface="AvenirNextLTPro"/>
              </a:rPr>
              <a:t> provided by nurse practitioners (NPs), primary care physicians (PCPs), or specialist physicians using DAA therapy. </a:t>
            </a:r>
            <a:endParaRPr lang="en-US"/>
          </a:p>
          <a:p>
            <a:r>
              <a:rPr lang="en-US" sz="1800" b="1">
                <a:effectLst/>
                <a:latin typeface="AvenirNextLTPro"/>
              </a:rPr>
              <a:t>Design: </a:t>
            </a:r>
            <a:r>
              <a:rPr lang="en-US" sz="1800">
                <a:effectLst/>
                <a:latin typeface="AvenirNextLTPro"/>
              </a:rPr>
              <a:t>Nonrandomized, open-label clinical trial initiated in 2015. (</a:t>
            </a:r>
            <a:r>
              <a:rPr lang="en-US" sz="1800" err="1">
                <a:effectLst/>
                <a:latin typeface="AvenirNextLTPro"/>
              </a:rPr>
              <a:t>ClinicalTrials.gov</a:t>
            </a:r>
            <a:r>
              <a:rPr lang="en-US" sz="1800">
                <a:effectLst/>
                <a:latin typeface="AvenirNextLTPro"/>
              </a:rPr>
              <a:t>: NCT02339038) </a:t>
            </a:r>
            <a:endParaRPr lang="en-US"/>
          </a:p>
          <a:p>
            <a:r>
              <a:rPr lang="en-US" sz="1800" b="1">
                <a:effectLst/>
                <a:latin typeface="AvenirNextLTPro"/>
              </a:rPr>
              <a:t>Setting: </a:t>
            </a:r>
            <a:r>
              <a:rPr lang="en-US" sz="1800">
                <a:effectLst/>
                <a:latin typeface="AvenirNextLTPro"/>
              </a:rPr>
              <a:t>13 urban, federally qualified health centers (FQHCs) in the District of Columbia. </a:t>
            </a:r>
            <a:endParaRPr lang="en-US"/>
          </a:p>
          <a:p>
            <a:r>
              <a:rPr lang="en-US" sz="1800" b="1">
                <a:effectLst/>
                <a:latin typeface="AvenirNextLTPro"/>
              </a:rPr>
              <a:t>Patients: </a:t>
            </a:r>
            <a:r>
              <a:rPr lang="en-US" sz="1800">
                <a:effectLst/>
                <a:latin typeface="AvenirNextLTPro"/>
              </a:rPr>
              <a:t>A referred sample of 600 patients, of whom 96% were black, 69% were male, 82% were treatment naive, and 20% had cirrhosis. Seventy-two percent of the patients had HCV genotype 1a infection. The baseline characteristics of patients seen by each provider type were similar. </a:t>
            </a:r>
            <a:endParaRPr lang="en-US"/>
          </a:p>
          <a:p>
            <a:r>
              <a:rPr lang="en-US" sz="1800" b="1">
                <a:effectLst/>
                <a:latin typeface="AvenirNextLTPro"/>
              </a:rPr>
              <a:t>Intervention: </a:t>
            </a:r>
            <a:r>
              <a:rPr lang="en-US" sz="1800">
                <a:effectLst/>
                <a:latin typeface="AvenirNextLTPro"/>
              </a:rPr>
              <a:t>Patients were assigned in a nonrandomized but specified manner to receive treatment from 1 of 5 NPs, 5 PCPs, or 6 specialists. All providers underwent an identical 3-hour train- </a:t>
            </a:r>
            <a:r>
              <a:rPr lang="en-US" sz="1800" err="1">
                <a:effectLst/>
                <a:latin typeface="AvenirNextLTPro"/>
              </a:rPr>
              <a:t>ing</a:t>
            </a:r>
            <a:r>
              <a:rPr lang="en-US" sz="1800">
                <a:effectLst/>
                <a:latin typeface="AvenirNextLTPro"/>
              </a:rPr>
              <a:t> session based on guidelines. Patients received treatment with ledipasvir–sofosbuvir, which was provided on site, accord- </a:t>
            </a:r>
            <a:r>
              <a:rPr lang="en-US" sz="1800" err="1">
                <a:effectLst/>
                <a:latin typeface="AvenirNextLTPro"/>
              </a:rPr>
              <a:t>ing</a:t>
            </a:r>
            <a:r>
              <a:rPr lang="en-US" sz="1800">
                <a:effectLst/>
                <a:latin typeface="AvenirNextLTPro"/>
              </a:rPr>
              <a:t> to U.S. Food and Drug Administration labeling requirements. </a:t>
            </a:r>
            <a:endParaRPr lang="en-US"/>
          </a:p>
          <a:p>
            <a:r>
              <a:rPr lang="en-US" sz="1800" b="1">
                <a:effectLst/>
                <a:latin typeface="AvenirNextLTPro"/>
              </a:rPr>
              <a:t>Measurements: </a:t>
            </a:r>
            <a:r>
              <a:rPr lang="en-US" sz="1800">
                <a:effectLst/>
                <a:latin typeface="AvenirNextLTPro"/>
              </a:rPr>
              <a:t>Sustained virologic response (SVR). </a:t>
            </a:r>
            <a:endParaRPr lang="en-US"/>
          </a:p>
          <a:p>
            <a:r>
              <a:rPr lang="en-US" sz="1800" b="1">
                <a:effectLst/>
                <a:latin typeface="AvenirNextLTPro"/>
              </a:rPr>
              <a:t>T</a:t>
            </a:r>
            <a:r>
              <a:rPr lang="en-US" sz="1800">
                <a:effectLst/>
                <a:latin typeface="AvenirNextLTPro"/>
              </a:rPr>
              <a:t>he recent introduction of highly effective, well- tolerated direct-acting antiviral (DAA) therapy for hepatitis C virus (HCV) infection has raised the </a:t>
            </a:r>
            <a:r>
              <a:rPr lang="en-US" sz="1800" err="1">
                <a:effectLst/>
                <a:latin typeface="AvenirNextLTPro"/>
              </a:rPr>
              <a:t>possibil</a:t>
            </a:r>
            <a:r>
              <a:rPr lang="en-US" sz="1800">
                <a:effectLst/>
                <a:latin typeface="AvenirNextLTPro"/>
              </a:rPr>
              <a:t>- </a:t>
            </a:r>
            <a:r>
              <a:rPr lang="en-US" sz="1800" err="1">
                <a:effectLst/>
                <a:latin typeface="AvenirNextLTPro"/>
              </a:rPr>
              <a:t>ity</a:t>
            </a:r>
            <a:r>
              <a:rPr lang="en-US" sz="1800">
                <a:effectLst/>
                <a:latin typeface="AvenirNextLTPro"/>
              </a:rPr>
              <a:t> of rapid treatment expansion and widespread cure. Despite this scientific breakthrough, of the 43% of pa- </a:t>
            </a:r>
            <a:r>
              <a:rPr lang="en-US" sz="1800" err="1">
                <a:effectLst/>
                <a:latin typeface="AvenirNextLTPro"/>
              </a:rPr>
              <a:t>tients</a:t>
            </a:r>
            <a:r>
              <a:rPr lang="en-US" sz="1800">
                <a:effectLst/>
                <a:latin typeface="AvenirNextLTPro"/>
              </a:rPr>
              <a:t> aware of their HCV diagnosis and linked to care, only 16% have begun treatment (1). With an estimated 20 000 gastroenterology– hepatology and infectious disease physicians in the United States (2), the current specialist workforce (3, 4) is insufficient to meet the treatment demands of the 2.7 million Americans living with HCV infection (5). </a:t>
            </a:r>
            <a:endParaRPr lang="en-US"/>
          </a:p>
          <a:p>
            <a:r>
              <a:rPr lang="en-US" sz="1800">
                <a:effectLst/>
                <a:latin typeface="AvenirNextLTPro"/>
              </a:rPr>
              <a:t>Several studies of partial task shifting—shared treat- </a:t>
            </a:r>
            <a:r>
              <a:rPr lang="en-US" sz="1800" err="1">
                <a:effectLst/>
                <a:latin typeface="AvenirNextLTPro"/>
              </a:rPr>
              <a:t>ment</a:t>
            </a:r>
            <a:r>
              <a:rPr lang="en-US" sz="1800">
                <a:effectLst/>
                <a:latin typeface="AvenirNextLTPro"/>
              </a:rPr>
              <a:t> between specialists and primary care providers— demonstrated its success in improving access to HCV care (6–11). Project ECHO (Extension for Community Healthcare Outcomes) (4) used a model of primary care physician (PCP)–based HCV treatment with specialist mentorship to demonstrate equivalent cure rates be- tween PCPs and specialists. However, few of these studies were prospective or comparative, and all used interferon-based regimens, limiting their applicability </a:t>
            </a:r>
            <a:endParaRPr lang="en-US"/>
          </a:p>
          <a:p>
            <a:r>
              <a:rPr lang="en-US" sz="1800" b="1">
                <a:effectLst/>
                <a:latin typeface="AvenirNextLTPro"/>
              </a:rPr>
              <a:t>Results: </a:t>
            </a:r>
            <a:r>
              <a:rPr lang="en-US" sz="1800">
                <a:effectLst/>
                <a:latin typeface="AvenirNextLTPro"/>
              </a:rPr>
              <a:t>516 patients achieved SVR, a response rate of 86% (95% CI, 83.0% to 88.7%), with no major safety signals. Response rates were consistent across the 3 provider types: NPs, 89.3% (CI, 83.3% to 93.8%); PCPs, 86.9% (CI, 80.6% to 91.7%); and specialists, 83.8% (CI, 79.0% to 87.8%). Patient loss to follow-up was the major cause of non-SVR. </a:t>
            </a:r>
            <a:endParaRPr lang="en-US"/>
          </a:p>
          <a:p>
            <a:r>
              <a:rPr lang="en-US" sz="1800" b="1">
                <a:effectLst/>
                <a:latin typeface="AvenirNextLTPro"/>
              </a:rPr>
              <a:t>Limitation: </a:t>
            </a:r>
            <a:r>
              <a:rPr lang="en-US" sz="1800">
                <a:effectLst/>
                <a:latin typeface="AvenirNextLTPro"/>
              </a:rPr>
              <a:t>Nonrandomized patient distribution; possible refer- </a:t>
            </a:r>
            <a:r>
              <a:rPr lang="en-US" sz="1800" err="1">
                <a:effectLst/>
                <a:latin typeface="AvenirNextLTPro"/>
              </a:rPr>
              <a:t>ral</a:t>
            </a:r>
            <a:r>
              <a:rPr lang="en-US" sz="1800">
                <a:effectLst/>
                <a:latin typeface="AvenirNextLTPro"/>
              </a:rPr>
              <a:t> bias. </a:t>
            </a:r>
            <a:endParaRPr lang="en-US"/>
          </a:p>
          <a:p>
            <a:r>
              <a:rPr lang="en-US" sz="1800" b="1">
                <a:effectLst/>
                <a:latin typeface="AvenirNextLTPro"/>
              </a:rPr>
              <a:t>Conclusion: </a:t>
            </a:r>
            <a:r>
              <a:rPr lang="en-US" sz="1800">
                <a:effectLst/>
                <a:latin typeface="AvenirNextLTPro"/>
              </a:rPr>
              <a:t>In a real-world cohort of patients at urban FQHCs, HCV treatment administered by </a:t>
            </a:r>
            <a:r>
              <a:rPr lang="en-US" sz="1800" err="1">
                <a:effectLst/>
                <a:latin typeface="AvenirNextLTPro"/>
              </a:rPr>
              <a:t>nonspecialist</a:t>
            </a:r>
            <a:r>
              <a:rPr lang="en-US" sz="1800">
                <a:effectLst/>
                <a:latin typeface="AvenirNextLTPro"/>
              </a:rPr>
              <a:t> providers was as safe and effective as that provided by specialists. Nurse </a:t>
            </a:r>
            <a:r>
              <a:rPr lang="en-US" sz="1800" err="1">
                <a:effectLst/>
                <a:latin typeface="AvenirNextLTPro"/>
              </a:rPr>
              <a:t>practitio</a:t>
            </a:r>
            <a:r>
              <a:rPr lang="en-US" sz="1800">
                <a:effectLst/>
                <a:latin typeface="AvenirNextLTPro"/>
              </a:rPr>
              <a:t>- </a:t>
            </a:r>
            <a:r>
              <a:rPr lang="en-US" sz="1800" err="1">
                <a:effectLst/>
                <a:latin typeface="AvenirNextLTPro"/>
              </a:rPr>
              <a:t>ners</a:t>
            </a:r>
            <a:r>
              <a:rPr lang="en-US" sz="1800">
                <a:effectLst/>
                <a:latin typeface="AvenirNextLTPro"/>
              </a:rPr>
              <a:t> and PCPs with compact didactic training could substantially expand the availability of community-based providers to esca- late HCV therapy, bridging existing gaps in the continuum of care for patients with HCV infection. </a:t>
            </a:r>
            <a:endParaRPr lang="en-US"/>
          </a:p>
          <a:p>
            <a:endParaRPr lang="en-US"/>
          </a:p>
        </p:txBody>
      </p:sp>
      <p:sp>
        <p:nvSpPr>
          <p:cNvPr id="4" name="Slide Number Placeholder 3"/>
          <p:cNvSpPr>
            <a:spLocks noGrp="1"/>
          </p:cNvSpPr>
          <p:nvPr>
            <p:ph type="sldNum" sz="quarter" idx="5"/>
          </p:nvPr>
        </p:nvSpPr>
        <p:spPr/>
        <p:txBody>
          <a:bodyPr/>
          <a:lstStyle/>
          <a:p>
            <a:fld id="{FB62277D-D9C8-3844-9AAE-11D3DA7353EC}" type="slidenum">
              <a:rPr lang="en-US" smtClean="0"/>
              <a:t>50</a:t>
            </a:fld>
            <a:endParaRPr lang="en-US"/>
          </a:p>
        </p:txBody>
      </p:sp>
    </p:spTree>
    <p:extLst>
      <p:ext uri="{BB962C8B-B14F-4D97-AF65-F5344CB8AC3E}">
        <p14:creationId xmlns:p14="http://schemas.microsoft.com/office/powerpoint/2010/main" val="16401363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54</a:t>
            </a:fld>
            <a:endParaRPr lang="en-US"/>
          </a:p>
        </p:txBody>
      </p:sp>
    </p:spTree>
    <p:extLst>
      <p:ext uri="{BB962C8B-B14F-4D97-AF65-F5344CB8AC3E}">
        <p14:creationId xmlns:p14="http://schemas.microsoft.com/office/powerpoint/2010/main" val="767505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Poll Title: Do not modify the notes in this section to avoid tampering with the Poll Everywhere activity.
More info at polleverywhere.com/support
Which of the following tests will confirm current patient's condition?
https://www.polleverywhere.com/multiple_choice_polls/mkfsAV3Ms6pTLHsNs2gV2?state=opened&amp;flow=Default&amp;onscreen=persist</a:t>
            </a:r>
          </a:p>
        </p:txBody>
      </p:sp>
      <p:sp>
        <p:nvSpPr>
          <p:cNvPr id="4" name="Slide Number Placeholder 3"/>
          <p:cNvSpPr>
            <a:spLocks noGrp="1"/>
          </p:cNvSpPr>
          <p:nvPr>
            <p:ph type="sldNum" sz="quarter" idx="5"/>
          </p:nvPr>
        </p:nvSpPr>
        <p:spPr/>
        <p:txBody>
          <a:bodyPr/>
          <a:lstStyle/>
          <a:p>
            <a:fld id="{D7DC5B94-8628-434F-8537-197C2A0ABBF7}" type="slidenum">
              <a:rPr lang="en-US" smtClean="0"/>
              <a:t>8</a:t>
            </a:fld>
            <a:endParaRPr lang="en-US"/>
          </a:p>
        </p:txBody>
      </p:sp>
      <p:sp>
        <p:nvSpPr>
          <p:cNvPr id="5" name="TextBox 4">
            <a:extLst>
              <a:ext uri="{FF2B5EF4-FFF2-40B4-BE49-F238E27FC236}">
                <a16:creationId xmlns:a16="http://schemas.microsoft.com/office/drawing/2014/main" id="{5BCC09AC-363B-A542-EA2B-3DDD5910B3A1}"/>
              </a:ext>
            </a:extLst>
          </p:cNvPr>
          <p:cNvSpPr txBox="1"/>
          <p:nvPr/>
        </p:nvSpPr>
        <p:spPr>
          <a:xfrm>
            <a:off x="0" y="0"/>
            <a:ext cx="3810000" cy="1270000"/>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7425468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55</a:t>
            </a:fld>
            <a:endParaRPr lang="en-US"/>
          </a:p>
        </p:txBody>
      </p:sp>
    </p:spTree>
    <p:extLst>
      <p:ext uri="{BB962C8B-B14F-4D97-AF65-F5344CB8AC3E}">
        <p14:creationId xmlns:p14="http://schemas.microsoft.com/office/powerpoint/2010/main" val="35167880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56</a:t>
            </a:fld>
            <a:endParaRPr lang="en-US"/>
          </a:p>
        </p:txBody>
      </p:sp>
    </p:spTree>
    <p:extLst>
      <p:ext uri="{BB962C8B-B14F-4D97-AF65-F5344CB8AC3E}">
        <p14:creationId xmlns:p14="http://schemas.microsoft.com/office/powerpoint/2010/main" val="40223493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61</a:t>
            </a:fld>
            <a:endParaRPr lang="en-US"/>
          </a:p>
        </p:txBody>
      </p:sp>
    </p:spTree>
    <p:extLst>
      <p:ext uri="{BB962C8B-B14F-4D97-AF65-F5344CB8AC3E}">
        <p14:creationId xmlns:p14="http://schemas.microsoft.com/office/powerpoint/2010/main" val="131264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a:solidFill>
                  <a:srgbClr val="000000"/>
                </a:solidFill>
                <a:effectLst/>
                <a:highlight>
                  <a:srgbClr val="FFFFFF"/>
                </a:highlight>
                <a:latin typeface="Nunito" pitchFamily="2" charset="77"/>
              </a:rPr>
              <a:t>IgM generally becomes detectable 5 to 10 days before the onset of symptoms and can persist for up to 6 months.</a:t>
            </a:r>
          </a:p>
          <a:p>
            <a:pPr algn="l"/>
            <a:r>
              <a:rPr lang="en-US" b="0" i="0" u="none" strike="noStrike">
                <a:solidFill>
                  <a:srgbClr val="000000"/>
                </a:solidFill>
                <a:effectLst/>
                <a:latin typeface="Nunito" pitchFamily="2" charset="77"/>
              </a:rPr>
              <a:t>IgG anti-HAV appears in the convalescent phase of infection, remains present in serum for the lifetime of the person, and confers enduring protection against disease. The antibody test for total anti-HAV measures both IgG anti-HAV and IgM anti-HAV. Persons who are total anti-HAV-positive and IgM anti-HAV-negative have serologic markers indicating immunity consistent with either past infection or vaccination.</a:t>
            </a:r>
          </a:p>
          <a:p>
            <a:pPr algn="l"/>
            <a:r>
              <a:rPr lang="en-US" b="0" i="0" u="none" strike="noStrike">
                <a:solidFill>
                  <a:srgbClr val="000000"/>
                </a:solidFill>
                <a:effectLst/>
                <a:latin typeface="Nunito" pitchFamily="2" charset="77"/>
              </a:rPr>
              <a:t>Molecular virology methods such as polymerase chain reaction (PCR)-based assays can be used to amplify and sequence viral genomes. These assays are helpful to investigate common-source outbreaks of hepatitis A.</a:t>
            </a:r>
          </a:p>
          <a:p>
            <a:br>
              <a:rPr lang="en-US"/>
            </a:br>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9</a:t>
            </a:fld>
            <a:endParaRPr lang="en-US"/>
          </a:p>
        </p:txBody>
      </p:sp>
    </p:spTree>
    <p:extLst>
      <p:ext uri="{BB962C8B-B14F-4D97-AF65-F5344CB8AC3E}">
        <p14:creationId xmlns:p14="http://schemas.microsoft.com/office/powerpoint/2010/main" val="747051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a:t>
            </a:r>
            <a:r>
              <a:rPr lang="en-US" err="1"/>
              <a:t>www.aafp.org</a:t>
            </a:r>
            <a:r>
              <a:rPr lang="en-US"/>
              <a:t>/pubs/</a:t>
            </a:r>
            <a:r>
              <a:rPr lang="en-US" err="1"/>
              <a:t>afp</a:t>
            </a:r>
            <a:r>
              <a:rPr lang="en-US"/>
              <a:t>/issues/2021/1000/p368.html</a:t>
            </a:r>
          </a:p>
          <a:p>
            <a:r>
              <a:rPr lang="en-US"/>
              <a:t>https://</a:t>
            </a:r>
            <a:r>
              <a:rPr lang="en-US" err="1"/>
              <a:t>www.cdc.gov</a:t>
            </a:r>
            <a:r>
              <a:rPr lang="en-US"/>
              <a:t>/vaccines/pubs/</a:t>
            </a:r>
            <a:r>
              <a:rPr lang="en-US" err="1"/>
              <a:t>pinkbook</a:t>
            </a:r>
            <a:r>
              <a:rPr lang="en-US"/>
              <a:t>/</a:t>
            </a:r>
            <a:r>
              <a:rPr lang="en-US" err="1"/>
              <a:t>hepa.html</a:t>
            </a:r>
            <a:r>
              <a:rPr lang="en-US"/>
              <a:t>#:~:text=Many%20of%20the%20high%2Dincidence,rates%20among%20children%20have%20declined.</a:t>
            </a:r>
          </a:p>
        </p:txBody>
      </p:sp>
      <p:sp>
        <p:nvSpPr>
          <p:cNvPr id="4" name="Slide Number Placeholder 3"/>
          <p:cNvSpPr>
            <a:spLocks noGrp="1"/>
          </p:cNvSpPr>
          <p:nvPr>
            <p:ph type="sldNum" sz="quarter" idx="5"/>
          </p:nvPr>
        </p:nvSpPr>
        <p:spPr/>
        <p:txBody>
          <a:bodyPr/>
          <a:lstStyle/>
          <a:p>
            <a:fld id="{D7DC5B94-8628-434F-8537-197C2A0ABBF7}" type="slidenum">
              <a:rPr lang="en-US" smtClean="0"/>
              <a:t>11</a:t>
            </a:fld>
            <a:endParaRPr lang="en-US"/>
          </a:p>
        </p:txBody>
      </p:sp>
    </p:spTree>
    <p:extLst>
      <p:ext uri="{BB962C8B-B14F-4D97-AF65-F5344CB8AC3E}">
        <p14:creationId xmlns:p14="http://schemas.microsoft.com/office/powerpoint/2010/main" val="2161533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Hepatitis A became routine childhood immunization in 2000</a:t>
            </a:r>
          </a:p>
        </p:txBody>
      </p:sp>
      <p:sp>
        <p:nvSpPr>
          <p:cNvPr id="4" name="Slide Number Placeholder 3"/>
          <p:cNvSpPr>
            <a:spLocks noGrp="1"/>
          </p:cNvSpPr>
          <p:nvPr>
            <p:ph type="sldNum" sz="quarter" idx="5"/>
          </p:nvPr>
        </p:nvSpPr>
        <p:spPr/>
        <p:txBody>
          <a:bodyPr/>
          <a:lstStyle/>
          <a:p>
            <a:fld id="{D7DC5B94-8628-434F-8537-197C2A0ABBF7}" type="slidenum">
              <a:rPr lang="en-US" smtClean="0"/>
              <a:t>12</a:t>
            </a:fld>
            <a:endParaRPr lang="en-US"/>
          </a:p>
        </p:txBody>
      </p:sp>
    </p:spTree>
    <p:extLst>
      <p:ext uri="{BB962C8B-B14F-4D97-AF65-F5344CB8AC3E}">
        <p14:creationId xmlns:p14="http://schemas.microsoft.com/office/powerpoint/2010/main" val="3362954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err="1">
                <a:solidFill>
                  <a:srgbClr val="212121"/>
                </a:solidFill>
                <a:effectLst/>
                <a:highlight>
                  <a:srgbClr val="FFFFFF"/>
                </a:highlight>
                <a:latin typeface="BlinkMacSystemFont"/>
              </a:rPr>
              <a:t>Langan</a:t>
            </a:r>
            <a:r>
              <a:rPr lang="en-US" b="0" i="0" u="none" strike="noStrike">
                <a:solidFill>
                  <a:srgbClr val="212121"/>
                </a:solidFill>
                <a:effectLst/>
                <a:highlight>
                  <a:srgbClr val="FFFFFF"/>
                </a:highlight>
                <a:latin typeface="BlinkMacSystemFont"/>
              </a:rPr>
              <a:t> RC, </a:t>
            </a:r>
            <a:r>
              <a:rPr lang="en-US" b="0" i="0" u="none" strike="noStrike" err="1">
                <a:solidFill>
                  <a:srgbClr val="212121"/>
                </a:solidFill>
                <a:effectLst/>
                <a:highlight>
                  <a:srgbClr val="FFFFFF"/>
                </a:highlight>
                <a:latin typeface="BlinkMacSystemFont"/>
              </a:rPr>
              <a:t>Goodbred</a:t>
            </a:r>
            <a:r>
              <a:rPr lang="en-US" b="0" i="0" u="none" strike="noStrike">
                <a:solidFill>
                  <a:srgbClr val="212121"/>
                </a:solidFill>
                <a:effectLst/>
                <a:highlight>
                  <a:srgbClr val="FFFFFF"/>
                </a:highlight>
                <a:latin typeface="BlinkMacSystemFont"/>
              </a:rPr>
              <a:t> AJ. Hepatitis A. Am Fam Physician. 2021 Oct 1;104(4):368-374. PMID: 34652109.</a:t>
            </a:r>
          </a:p>
          <a:p>
            <a:endParaRPr lang="en-US" b="0" i="0" u="none" strike="noStrike">
              <a:solidFill>
                <a:srgbClr val="212121"/>
              </a:solidFill>
              <a:effectLst/>
              <a:highlight>
                <a:srgbClr val="FFFFFF"/>
              </a:highlight>
              <a:latin typeface="BlinkMacSystemFont"/>
            </a:endParaRPr>
          </a:p>
          <a:p>
            <a:r>
              <a:rPr lang="en-US" b="0" i="0" u="none" strike="noStrike">
                <a:solidFill>
                  <a:srgbClr val="000000"/>
                </a:solidFill>
                <a:effectLst/>
                <a:highlight>
                  <a:srgbClr val="FFFFFF"/>
                </a:highlight>
                <a:latin typeface="Nunito" pitchFamily="2" charset="77"/>
              </a:rPr>
              <a:t>All are inactivated vaccines</a:t>
            </a:r>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13</a:t>
            </a:fld>
            <a:endParaRPr lang="en-US"/>
          </a:p>
        </p:txBody>
      </p:sp>
    </p:spTree>
    <p:extLst>
      <p:ext uri="{BB962C8B-B14F-4D97-AF65-F5344CB8AC3E}">
        <p14:creationId xmlns:p14="http://schemas.microsoft.com/office/powerpoint/2010/main" val="2776939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DC5B94-8628-434F-8537-197C2A0ABBF7}" type="slidenum">
              <a:rPr lang="en-US" smtClean="0"/>
              <a:t>14</a:t>
            </a:fld>
            <a:endParaRPr lang="en-US"/>
          </a:p>
        </p:txBody>
      </p:sp>
    </p:spTree>
    <p:extLst>
      <p:ext uri="{BB962C8B-B14F-4D97-AF65-F5344CB8AC3E}">
        <p14:creationId xmlns:p14="http://schemas.microsoft.com/office/powerpoint/2010/main" val="3481968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Poll Title: Do not modify the notes in this section to avoid tampering with the Poll Everywhere activity.
More info at polleverywhere.com/support
Does she need to be screened for Hepatitis B?
https://www.polleverywhere.com/multiple_choice_polls/SWkoOH8to8zlNqCuz5N5a?state=opened&amp;flow=Default&amp;onscreen=persist</a:t>
            </a:r>
          </a:p>
        </p:txBody>
      </p:sp>
      <p:sp>
        <p:nvSpPr>
          <p:cNvPr id="4" name="Slide Number Placeholder 3"/>
          <p:cNvSpPr>
            <a:spLocks noGrp="1"/>
          </p:cNvSpPr>
          <p:nvPr>
            <p:ph type="sldNum" sz="quarter" idx="5"/>
          </p:nvPr>
        </p:nvSpPr>
        <p:spPr/>
        <p:txBody>
          <a:bodyPr/>
          <a:lstStyle/>
          <a:p>
            <a:fld id="{D7DC5B94-8628-434F-8537-197C2A0ABBF7}" type="slidenum">
              <a:rPr lang="en-US" smtClean="0"/>
              <a:t>20</a:t>
            </a:fld>
            <a:endParaRPr lang="en-US"/>
          </a:p>
        </p:txBody>
      </p:sp>
      <p:sp>
        <p:nvSpPr>
          <p:cNvPr id="5" name="TextBox 4">
            <a:extLst>
              <a:ext uri="{FF2B5EF4-FFF2-40B4-BE49-F238E27FC236}">
                <a16:creationId xmlns:a16="http://schemas.microsoft.com/office/drawing/2014/main" id="{3F015B99-548C-B56D-09D2-A433E3B3A66F}"/>
              </a:ext>
            </a:extLst>
          </p:cNvPr>
          <p:cNvSpPr txBox="1"/>
          <p:nvPr/>
        </p:nvSpPr>
        <p:spPr>
          <a:xfrm>
            <a:off x="0" y="0"/>
            <a:ext cx="3810000" cy="1270000"/>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3188611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3F7C8-3C96-569B-3FC2-4AE5D478D4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14347BF-9DC2-7B9A-9585-3D94F4AC59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ED3505-832A-7E75-84B3-6E7DA19A10E3}"/>
              </a:ext>
            </a:extLst>
          </p:cNvPr>
          <p:cNvSpPr>
            <a:spLocks noGrp="1"/>
          </p:cNvSpPr>
          <p:nvPr>
            <p:ph type="dt" sz="half" idx="10"/>
          </p:nvPr>
        </p:nvSpPr>
        <p:spPr/>
        <p:txBody>
          <a:bodyPr/>
          <a:lstStyle/>
          <a:p>
            <a:fld id="{4A51986A-E31D-0D4C-B5CE-DDE58B7E55C7}" type="datetimeFigureOut">
              <a:rPr lang="en-US" smtClean="0"/>
              <a:t>7/1/24</a:t>
            </a:fld>
            <a:endParaRPr lang="en-US"/>
          </a:p>
        </p:txBody>
      </p:sp>
      <p:sp>
        <p:nvSpPr>
          <p:cNvPr id="5" name="Footer Placeholder 4">
            <a:extLst>
              <a:ext uri="{FF2B5EF4-FFF2-40B4-BE49-F238E27FC236}">
                <a16:creationId xmlns:a16="http://schemas.microsoft.com/office/drawing/2014/main" id="{D0349326-FD45-1551-831E-6E7FDD80B6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01D376-FD8D-678A-83B6-73A499922772}"/>
              </a:ext>
            </a:extLst>
          </p:cNvPr>
          <p:cNvSpPr>
            <a:spLocks noGrp="1"/>
          </p:cNvSpPr>
          <p:nvPr>
            <p:ph type="sldNum" sz="quarter" idx="12"/>
          </p:nvPr>
        </p:nvSpPr>
        <p:spPr/>
        <p:txBody>
          <a:bodyPr/>
          <a:lstStyle/>
          <a:p>
            <a:fld id="{7658F708-4F9D-5F47-B05C-8184DC09ACDB}" type="slidenum">
              <a:rPr lang="en-US" smtClean="0"/>
              <a:t>‹#›</a:t>
            </a:fld>
            <a:endParaRPr lang="en-US"/>
          </a:p>
        </p:txBody>
      </p:sp>
    </p:spTree>
    <p:extLst>
      <p:ext uri="{BB962C8B-B14F-4D97-AF65-F5344CB8AC3E}">
        <p14:creationId xmlns:p14="http://schemas.microsoft.com/office/powerpoint/2010/main" val="2601173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07702-114C-76A0-A77A-3A65FC37D8A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55ADD74-33A8-37F7-6F8A-3F959B733E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2C5078-54A8-C28C-4B27-90945CAC4DDE}"/>
              </a:ext>
            </a:extLst>
          </p:cNvPr>
          <p:cNvSpPr>
            <a:spLocks noGrp="1"/>
          </p:cNvSpPr>
          <p:nvPr>
            <p:ph type="dt" sz="half" idx="10"/>
          </p:nvPr>
        </p:nvSpPr>
        <p:spPr/>
        <p:txBody>
          <a:bodyPr/>
          <a:lstStyle/>
          <a:p>
            <a:fld id="{4A51986A-E31D-0D4C-B5CE-DDE58B7E55C7}" type="datetimeFigureOut">
              <a:rPr lang="en-US" smtClean="0"/>
              <a:t>7/1/24</a:t>
            </a:fld>
            <a:endParaRPr lang="en-US"/>
          </a:p>
        </p:txBody>
      </p:sp>
      <p:sp>
        <p:nvSpPr>
          <p:cNvPr id="5" name="Footer Placeholder 4">
            <a:extLst>
              <a:ext uri="{FF2B5EF4-FFF2-40B4-BE49-F238E27FC236}">
                <a16:creationId xmlns:a16="http://schemas.microsoft.com/office/drawing/2014/main" id="{49B3D819-CCEE-DAC8-A804-3C664A57FC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5F6255-06DF-CF67-3D19-D1BD74E85DF9}"/>
              </a:ext>
            </a:extLst>
          </p:cNvPr>
          <p:cNvSpPr>
            <a:spLocks noGrp="1"/>
          </p:cNvSpPr>
          <p:nvPr>
            <p:ph type="sldNum" sz="quarter" idx="12"/>
          </p:nvPr>
        </p:nvSpPr>
        <p:spPr/>
        <p:txBody>
          <a:bodyPr/>
          <a:lstStyle/>
          <a:p>
            <a:fld id="{7658F708-4F9D-5F47-B05C-8184DC09ACDB}" type="slidenum">
              <a:rPr lang="en-US" smtClean="0"/>
              <a:t>‹#›</a:t>
            </a:fld>
            <a:endParaRPr lang="en-US"/>
          </a:p>
        </p:txBody>
      </p:sp>
    </p:spTree>
    <p:extLst>
      <p:ext uri="{BB962C8B-B14F-4D97-AF65-F5344CB8AC3E}">
        <p14:creationId xmlns:p14="http://schemas.microsoft.com/office/powerpoint/2010/main" val="882821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5A4D4F-3DE4-205A-F251-EE191A42E4B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351ACB1-F7CF-0E45-5D4F-E9A30FE8F98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31EFE1-1384-E8B3-559A-99AFE73CAED2}"/>
              </a:ext>
            </a:extLst>
          </p:cNvPr>
          <p:cNvSpPr>
            <a:spLocks noGrp="1"/>
          </p:cNvSpPr>
          <p:nvPr>
            <p:ph type="dt" sz="half" idx="10"/>
          </p:nvPr>
        </p:nvSpPr>
        <p:spPr/>
        <p:txBody>
          <a:bodyPr/>
          <a:lstStyle/>
          <a:p>
            <a:fld id="{4A51986A-E31D-0D4C-B5CE-DDE58B7E55C7}" type="datetimeFigureOut">
              <a:rPr lang="en-US" smtClean="0"/>
              <a:t>7/1/24</a:t>
            </a:fld>
            <a:endParaRPr lang="en-US"/>
          </a:p>
        </p:txBody>
      </p:sp>
      <p:sp>
        <p:nvSpPr>
          <p:cNvPr id="5" name="Footer Placeholder 4">
            <a:extLst>
              <a:ext uri="{FF2B5EF4-FFF2-40B4-BE49-F238E27FC236}">
                <a16:creationId xmlns:a16="http://schemas.microsoft.com/office/drawing/2014/main" id="{0F10D7D6-F8B3-ACEE-C922-87E79E1D22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F2BF3C-CE37-CE01-46E8-A1D80A85A94A}"/>
              </a:ext>
            </a:extLst>
          </p:cNvPr>
          <p:cNvSpPr>
            <a:spLocks noGrp="1"/>
          </p:cNvSpPr>
          <p:nvPr>
            <p:ph type="sldNum" sz="quarter" idx="12"/>
          </p:nvPr>
        </p:nvSpPr>
        <p:spPr/>
        <p:txBody>
          <a:bodyPr/>
          <a:lstStyle/>
          <a:p>
            <a:fld id="{7658F708-4F9D-5F47-B05C-8184DC09ACDB}" type="slidenum">
              <a:rPr lang="en-US" smtClean="0"/>
              <a:t>‹#›</a:t>
            </a:fld>
            <a:endParaRPr lang="en-US"/>
          </a:p>
        </p:txBody>
      </p:sp>
    </p:spTree>
    <p:extLst>
      <p:ext uri="{BB962C8B-B14F-4D97-AF65-F5344CB8AC3E}">
        <p14:creationId xmlns:p14="http://schemas.microsoft.com/office/powerpoint/2010/main" val="2057751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raph-Table-Image">
    <p:spTree>
      <p:nvGrpSpPr>
        <p:cNvPr id="1" name=""/>
        <p:cNvGrpSpPr/>
        <p:nvPr/>
      </p:nvGrpSpPr>
      <p:grpSpPr>
        <a:xfrm>
          <a:off x="0" y="0"/>
          <a:ext cx="0" cy="0"/>
          <a:chOff x="0" y="0"/>
          <a:chExt cx="0" cy="0"/>
        </a:xfrm>
      </p:grpSpPr>
      <p:pic>
        <p:nvPicPr>
          <p:cNvPr id="8" name="Picture 7"/>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2" y="0"/>
            <a:ext cx="12209828" cy="1280160"/>
          </a:xfrm>
          <a:prstGeom prst="rect">
            <a:avLst/>
          </a:prstGeom>
        </p:spPr>
      </p:pic>
      <p:sp>
        <p:nvSpPr>
          <p:cNvPr id="2" name="Title 1"/>
          <p:cNvSpPr>
            <a:spLocks noGrp="1"/>
          </p:cNvSpPr>
          <p:nvPr>
            <p:ph type="title" hasCustomPrompt="1"/>
          </p:nvPr>
        </p:nvSpPr>
        <p:spPr>
          <a:xfrm>
            <a:off x="431800" y="228600"/>
            <a:ext cx="11353800" cy="990600"/>
          </a:xfrm>
          <a:prstGeom prst="rect">
            <a:avLst/>
          </a:prstGeom>
        </p:spPr>
        <p:txBody>
          <a:bodyPr anchor="ctr" anchorCtr="0">
            <a:normAutofit/>
          </a:bodyPr>
          <a:lstStyle>
            <a:lvl1pPr algn="l">
              <a:defRPr sz="2667">
                <a:solidFill>
                  <a:schemeClr val="bg1"/>
                </a:solidFill>
                <a:latin typeface="Arial" panose="020B0604020202020204" pitchFamily="34" charset="0"/>
                <a:cs typeface="Arial" panose="020B0604020202020204" pitchFamily="34" charset="0"/>
              </a:defRPr>
            </a:lvl1pPr>
          </a:lstStyle>
          <a:p>
            <a:r>
              <a:rPr lang="en-US"/>
              <a:t>Graph/Table/Image: click to add title</a:t>
            </a:r>
          </a:p>
        </p:txBody>
      </p:sp>
      <p:cxnSp>
        <p:nvCxnSpPr>
          <p:cNvPr id="6" name="Straight Connector 5">
            <a:extLst>
              <a:ext uri="{FF2B5EF4-FFF2-40B4-BE49-F238E27FC236}">
                <a16:creationId xmlns:a16="http://schemas.microsoft.com/office/drawing/2014/main" id="{180B99B2-EBF7-BA42-83FC-8AD08B645963}"/>
              </a:ext>
            </a:extLst>
          </p:cNvPr>
          <p:cNvCxnSpPr>
            <a:cxnSpLocks/>
          </p:cNvCxnSpPr>
          <p:nvPr userDrawn="1"/>
        </p:nvCxnSpPr>
        <p:spPr>
          <a:xfrm>
            <a:off x="-19985" y="1282700"/>
            <a:ext cx="12217149" cy="0"/>
          </a:xfrm>
          <a:prstGeom prst="line">
            <a:avLst/>
          </a:prstGeom>
          <a:ln w="25400">
            <a:solidFill>
              <a:srgbClr val="00B0F0"/>
            </a:solidFill>
          </a:ln>
          <a:effectLst/>
        </p:spPr>
        <p:style>
          <a:lnRef idx="2">
            <a:schemeClr val="accent1"/>
          </a:lnRef>
          <a:fillRef idx="0">
            <a:schemeClr val="accent1"/>
          </a:fillRef>
          <a:effectRef idx="1">
            <a:schemeClr val="accent1"/>
          </a:effectRef>
          <a:fontRef idx="minor">
            <a:schemeClr val="tx1"/>
          </a:fontRef>
        </p:style>
      </p:cxnSp>
      <p:sp>
        <p:nvSpPr>
          <p:cNvPr id="7" name="Text Placeholder 5">
            <a:extLst>
              <a:ext uri="{FF2B5EF4-FFF2-40B4-BE49-F238E27FC236}">
                <a16:creationId xmlns:a16="http://schemas.microsoft.com/office/drawing/2014/main" id="{867A6B9D-560F-CA41-A6F0-1C79BD3667B9}"/>
              </a:ext>
            </a:extLst>
          </p:cNvPr>
          <p:cNvSpPr>
            <a:spLocks noGrp="1"/>
          </p:cNvSpPr>
          <p:nvPr>
            <p:ph type="body" sz="quarter" idx="14" hasCustomPrompt="1"/>
          </p:nvPr>
        </p:nvSpPr>
        <p:spPr>
          <a:xfrm>
            <a:off x="431800" y="6461762"/>
            <a:ext cx="9810451" cy="320039"/>
          </a:xfrm>
          <a:prstGeom prst="rect">
            <a:avLst/>
          </a:prstGeom>
        </p:spPr>
        <p:txBody>
          <a:bodyPr vert="horz" anchor="ctr"/>
          <a:lstStyle>
            <a:lvl1pPr marL="0" indent="0" algn="l">
              <a:spcBef>
                <a:spcPts val="0"/>
              </a:spcBef>
              <a:buNone/>
              <a:defRPr sz="1400" b="0" baseline="0">
                <a:solidFill>
                  <a:srgbClr val="285078"/>
                </a:solidFill>
                <a:latin typeface="Arial"/>
                <a:cs typeface="Arial"/>
              </a:defRPr>
            </a:lvl1pPr>
          </a:lstStyle>
          <a:p>
            <a:pPr lvl="0"/>
            <a:r>
              <a:rPr lang="en-US"/>
              <a:t>Click to Add Source</a:t>
            </a:r>
          </a:p>
        </p:txBody>
      </p:sp>
      <p:pic>
        <p:nvPicPr>
          <p:cNvPr id="9" name="Picture 8">
            <a:extLst>
              <a:ext uri="{FF2B5EF4-FFF2-40B4-BE49-F238E27FC236}">
                <a16:creationId xmlns:a16="http://schemas.microsoft.com/office/drawing/2014/main" id="{60B9605D-D584-B44E-B8E7-E2EC6AAA7D26}"/>
              </a:ext>
            </a:extLst>
          </p:cNvPr>
          <p:cNvPicPr>
            <a:picLocks/>
          </p:cNvPicPr>
          <p:nvPr userDrawn="1"/>
        </p:nvPicPr>
        <p:blipFill>
          <a:blip r:embed="rId3"/>
          <a:stretch>
            <a:fillRect/>
          </a:stretch>
        </p:blipFill>
        <p:spPr>
          <a:xfrm>
            <a:off x="10601180" y="6381468"/>
            <a:ext cx="1463040" cy="426720"/>
          </a:xfrm>
          <a:prstGeom prst="rect">
            <a:avLst/>
          </a:prstGeom>
        </p:spPr>
      </p:pic>
    </p:spTree>
    <p:extLst>
      <p:ext uri="{BB962C8B-B14F-4D97-AF65-F5344CB8AC3E}">
        <p14:creationId xmlns:p14="http://schemas.microsoft.com/office/powerpoint/2010/main" val="29595961"/>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slosure-Slide">
    <p:spTree>
      <p:nvGrpSpPr>
        <p:cNvPr id="1" name=""/>
        <p:cNvGrpSpPr/>
        <p:nvPr/>
      </p:nvGrpSpPr>
      <p:grpSpPr>
        <a:xfrm>
          <a:off x="0" y="0"/>
          <a:ext cx="0" cy="0"/>
          <a:chOff x="0" y="0"/>
          <a:chExt cx="0" cy="0"/>
        </a:xfrm>
      </p:grpSpPr>
      <p:pic>
        <p:nvPicPr>
          <p:cNvPr id="16" name="Picture 15"/>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2" y="0"/>
            <a:ext cx="12209828" cy="1280160"/>
          </a:xfrm>
          <a:prstGeom prst="rect">
            <a:avLst/>
          </a:prstGeom>
        </p:spPr>
      </p:pic>
      <p:sp>
        <p:nvSpPr>
          <p:cNvPr id="2" name="Title 1"/>
          <p:cNvSpPr>
            <a:spLocks noGrp="1"/>
          </p:cNvSpPr>
          <p:nvPr>
            <p:ph type="title" hasCustomPrompt="1"/>
          </p:nvPr>
        </p:nvSpPr>
        <p:spPr>
          <a:xfrm>
            <a:off x="431800" y="228600"/>
            <a:ext cx="11353800" cy="990600"/>
          </a:xfrm>
          <a:prstGeom prst="rect">
            <a:avLst/>
          </a:prstGeom>
        </p:spPr>
        <p:txBody>
          <a:bodyPr anchor="ctr" anchorCtr="0">
            <a:normAutofit/>
          </a:bodyPr>
          <a:lstStyle>
            <a:lvl1pPr algn="l">
              <a:defRPr sz="3200" baseline="0">
                <a:solidFill>
                  <a:schemeClr val="bg1"/>
                </a:solidFill>
                <a:latin typeface="Arial" panose="020B0604020202020204" pitchFamily="34" charset="0"/>
                <a:cs typeface="Arial" panose="020B0604020202020204" pitchFamily="34" charset="0"/>
              </a:defRPr>
            </a:lvl1pPr>
          </a:lstStyle>
          <a:p>
            <a:r>
              <a:rPr lang="en-US"/>
              <a:t>Disclosure Slide</a:t>
            </a:r>
          </a:p>
        </p:txBody>
      </p:sp>
      <p:cxnSp>
        <p:nvCxnSpPr>
          <p:cNvPr id="7" name="Straight Connector 6">
            <a:extLst>
              <a:ext uri="{FF2B5EF4-FFF2-40B4-BE49-F238E27FC236}">
                <a16:creationId xmlns:a16="http://schemas.microsoft.com/office/drawing/2014/main" id="{F963F68E-DC87-6D41-BCD2-51C0D4E7A384}"/>
              </a:ext>
            </a:extLst>
          </p:cNvPr>
          <p:cNvCxnSpPr>
            <a:cxnSpLocks/>
          </p:cNvCxnSpPr>
          <p:nvPr userDrawn="1"/>
        </p:nvCxnSpPr>
        <p:spPr>
          <a:xfrm>
            <a:off x="-19985" y="1282700"/>
            <a:ext cx="12217149" cy="0"/>
          </a:xfrm>
          <a:prstGeom prst="line">
            <a:avLst/>
          </a:prstGeom>
          <a:ln w="25400">
            <a:solidFill>
              <a:srgbClr val="00B0F0"/>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3">
            <a:extLst>
              <a:ext uri="{FF2B5EF4-FFF2-40B4-BE49-F238E27FC236}">
                <a16:creationId xmlns:a16="http://schemas.microsoft.com/office/drawing/2014/main" id="{1257458A-A398-AC44-9ACF-F3E0897C6FA5}"/>
              </a:ext>
            </a:extLst>
          </p:cNvPr>
          <p:cNvSpPr>
            <a:spLocks noGrp="1"/>
          </p:cNvSpPr>
          <p:nvPr>
            <p:ph sz="half" idx="2" hasCustomPrompt="1"/>
          </p:nvPr>
        </p:nvSpPr>
        <p:spPr>
          <a:xfrm>
            <a:off x="431800" y="1514139"/>
            <a:ext cx="11353800" cy="4800600"/>
          </a:xfrm>
          <a:prstGeom prst="rect">
            <a:avLst/>
          </a:prstGeom>
        </p:spPr>
        <p:txBody>
          <a:bodyPr anchor="t" anchorCtr="0">
            <a:normAutofit/>
          </a:bodyPr>
          <a:lstStyle>
            <a:lvl1pPr marL="268217" indent="-231642">
              <a:lnSpc>
                <a:spcPct val="100000"/>
              </a:lnSpc>
              <a:spcBef>
                <a:spcPts val="1600"/>
              </a:spcBef>
              <a:buClr>
                <a:srgbClr val="0070C0"/>
              </a:buClr>
              <a:buSzPct val="100000"/>
              <a:buFont typeface="Arial" panose="020B0604020202020204" pitchFamily="34" charset="0"/>
              <a:buChar char="•"/>
              <a:defRPr sz="2667" baseline="0">
                <a:solidFill>
                  <a:srgbClr val="000000"/>
                </a:solidFill>
                <a:latin typeface="Arial" panose="020B0604020202020204" pitchFamily="34" charset="0"/>
                <a:cs typeface="Arial" panose="020B0604020202020204" pitchFamily="34" charset="0"/>
              </a:defRPr>
            </a:lvl1pPr>
            <a:lvl2pPr marL="388610" marR="0" indent="0" algn="l" defTabSz="914377" rtl="0" eaLnBrk="1" fontAlgn="auto" latinLnBrk="0" hangingPunct="1">
              <a:lnSpc>
                <a:spcPct val="100000"/>
              </a:lnSpc>
              <a:spcBef>
                <a:spcPts val="533"/>
              </a:spcBef>
              <a:spcAft>
                <a:spcPts val="0"/>
              </a:spcAft>
              <a:buClr>
                <a:srgbClr val="0070C0"/>
              </a:buClr>
              <a:buSzPct val="100000"/>
              <a:buFont typeface="Lucida Grande"/>
              <a:buNone/>
              <a:tabLst/>
              <a:defRPr sz="2667" baseline="0">
                <a:solidFill>
                  <a:srgbClr val="000000"/>
                </a:solidFill>
                <a:latin typeface="Arial" panose="020B0604020202020204" pitchFamily="34" charset="0"/>
                <a:cs typeface="Arial" panose="020B0604020202020204" pitchFamily="34" charset="0"/>
              </a:defRPr>
            </a:lvl2pPr>
            <a:lvl3pPr marL="853419" indent="-182875">
              <a:lnSpc>
                <a:spcPct val="100000"/>
              </a:lnSpc>
              <a:spcBef>
                <a:spcPts val="533"/>
              </a:spcBef>
              <a:buClr>
                <a:srgbClr val="0070C0"/>
              </a:buClr>
              <a:buSzPct val="100000"/>
              <a:defRPr sz="2667">
                <a:solidFill>
                  <a:srgbClr val="000000"/>
                </a:solidFill>
                <a:latin typeface="Arial" panose="020B0604020202020204" pitchFamily="34" charset="0"/>
                <a:cs typeface="Arial" panose="020B0604020202020204" pitchFamily="34" charset="0"/>
              </a:defRPr>
            </a:lvl3pPr>
            <a:lvl4pPr>
              <a:defRPr sz="2000"/>
            </a:lvl4pPr>
            <a:lvl5pPr>
              <a:defRPr sz="2000"/>
            </a:lvl5pPr>
            <a:lvl6pPr>
              <a:defRPr sz="1600"/>
            </a:lvl6pPr>
            <a:lvl7pPr>
              <a:defRPr sz="1600"/>
            </a:lvl7pPr>
            <a:lvl8pPr>
              <a:defRPr sz="1600"/>
            </a:lvl8pPr>
            <a:lvl9pPr>
              <a:defRPr sz="1600"/>
            </a:lvl9pPr>
          </a:lstStyle>
          <a:p>
            <a:pPr lvl="0"/>
            <a:r>
              <a:rPr lang="en-US"/>
              <a:t>First-level text</a:t>
            </a:r>
          </a:p>
          <a:p>
            <a:pPr lvl="1"/>
            <a:endParaRPr lang="en-US"/>
          </a:p>
        </p:txBody>
      </p:sp>
      <p:pic>
        <p:nvPicPr>
          <p:cNvPr id="8" name="Picture 7">
            <a:extLst>
              <a:ext uri="{FF2B5EF4-FFF2-40B4-BE49-F238E27FC236}">
                <a16:creationId xmlns:a16="http://schemas.microsoft.com/office/drawing/2014/main" id="{730E7550-CDDC-BC4B-8D69-774A963402DA}"/>
              </a:ext>
            </a:extLst>
          </p:cNvPr>
          <p:cNvPicPr>
            <a:picLocks/>
          </p:cNvPicPr>
          <p:nvPr userDrawn="1"/>
        </p:nvPicPr>
        <p:blipFill>
          <a:blip r:embed="rId3"/>
          <a:stretch>
            <a:fillRect/>
          </a:stretch>
        </p:blipFill>
        <p:spPr>
          <a:xfrm>
            <a:off x="10601180" y="6381468"/>
            <a:ext cx="1463040" cy="426720"/>
          </a:xfrm>
          <a:prstGeom prst="rect">
            <a:avLst/>
          </a:prstGeom>
        </p:spPr>
      </p:pic>
    </p:spTree>
    <p:extLst>
      <p:ext uri="{BB962C8B-B14F-4D97-AF65-F5344CB8AC3E}">
        <p14:creationId xmlns:p14="http://schemas.microsoft.com/office/powerpoint/2010/main" val="3989755952"/>
      </p:ext>
    </p:extLst>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34533" y="2362508"/>
            <a:ext cx="10363200" cy="1617028"/>
          </a:xfrm>
        </p:spPr>
        <p:txBody>
          <a:bodyPr/>
          <a:lstStyle>
            <a:lvl1pPr algn="l">
              <a:defRPr baseline="0"/>
            </a:lvl1pPr>
          </a:lstStyle>
          <a:p>
            <a:r>
              <a:rPr lang="en-US"/>
              <a:t>Title Slide</a:t>
            </a:r>
          </a:p>
        </p:txBody>
      </p:sp>
      <p:sp>
        <p:nvSpPr>
          <p:cNvPr id="3" name="Subtitle 2"/>
          <p:cNvSpPr>
            <a:spLocks noGrp="1"/>
          </p:cNvSpPr>
          <p:nvPr>
            <p:ph type="subTitle" idx="1" hasCustomPrompt="1"/>
          </p:nvPr>
        </p:nvSpPr>
        <p:spPr>
          <a:xfrm>
            <a:off x="1100667" y="4165600"/>
            <a:ext cx="85344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SUBTITLE GOES HERE</a:t>
            </a:r>
          </a:p>
        </p:txBody>
      </p:sp>
      <p:sp>
        <p:nvSpPr>
          <p:cNvPr id="4" name="Date Placeholder 3"/>
          <p:cNvSpPr>
            <a:spLocks noGrp="1"/>
          </p:cNvSpPr>
          <p:nvPr>
            <p:ph type="dt" sz="half" idx="10"/>
          </p:nvPr>
        </p:nvSpPr>
        <p:spPr/>
        <p:txBody>
          <a:bodyPr/>
          <a:lstStyle/>
          <a:p>
            <a:fld id="{7B85421F-A878-6E45-8178-69E5F12526D2}" type="datetimeFigureOut">
              <a:rPr lang="en-US" smtClean="0"/>
              <a:pPr/>
              <a:t>7/1/24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9BC61B-DC1A-074A-A634-75B18859CB49}" type="slidenum">
              <a:rPr lang="en-US" smtClean="0"/>
              <a:pPr/>
              <a:t>‹#›</a:t>
            </a:fld>
            <a:endParaRPr lang="en-US"/>
          </a:p>
        </p:txBody>
      </p:sp>
      <p:cxnSp>
        <p:nvCxnSpPr>
          <p:cNvPr id="9" name="Straight Connector 8"/>
          <p:cNvCxnSpPr/>
          <p:nvPr userDrawn="1"/>
        </p:nvCxnSpPr>
        <p:spPr>
          <a:xfrm>
            <a:off x="1295449" y="4067536"/>
            <a:ext cx="9679103" cy="0"/>
          </a:xfrm>
          <a:prstGeom prst="line">
            <a:avLst/>
          </a:prstGeom>
          <a:ln w="50800" cap="rnd" cmpd="sng">
            <a:solidFill>
              <a:srgbClr val="9DCBEC"/>
            </a:solidFill>
            <a:prstDash val="sysDot"/>
            <a:round/>
            <a:headEnd type="none"/>
            <a:tailEnd type="non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88112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189853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2E149D12-A54F-6C48-8222-9D1807D04EC4}" type="datetimeFigureOut">
              <a:rPr lang="en-US" smtClean="0"/>
              <a:pPr/>
              <a:t>7/1/24</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15C2D3FF-FDB2-B740-89A1-9FBCAC0D4CD5}" type="slidenum">
              <a:rPr lang="en-US" smtClean="0"/>
              <a:pPr/>
              <a:t>‹#›</a:t>
            </a:fld>
            <a:endParaRPr lang="en-US"/>
          </a:p>
        </p:txBody>
      </p:sp>
    </p:spTree>
    <p:extLst>
      <p:ext uri="{BB962C8B-B14F-4D97-AF65-F5344CB8AC3E}">
        <p14:creationId xmlns:p14="http://schemas.microsoft.com/office/powerpoint/2010/main" val="2596025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2E149D12-A54F-6C48-8222-9D1807D04EC4}" type="datetimeFigureOut">
              <a:rPr lang="en-US" smtClean="0"/>
              <a:pPr/>
              <a:t>7/1/24</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15C2D3FF-FDB2-B740-89A1-9FBCAC0D4CD5}" type="slidenum">
              <a:rPr lang="en-US" smtClean="0"/>
              <a:pPr/>
              <a:t>‹#›</a:t>
            </a:fld>
            <a:endParaRPr lang="en-US"/>
          </a:p>
        </p:txBody>
      </p:sp>
    </p:spTree>
    <p:extLst>
      <p:ext uri="{BB962C8B-B14F-4D97-AF65-F5344CB8AC3E}">
        <p14:creationId xmlns:p14="http://schemas.microsoft.com/office/powerpoint/2010/main" val="25307252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2E149D12-A54F-6C48-8222-9D1807D04EC4}" type="datetimeFigureOut">
              <a:rPr lang="en-US" smtClean="0"/>
              <a:pPr/>
              <a:t>7/1/24</a:t>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15C2D3FF-FDB2-B740-89A1-9FBCAC0D4CD5}" type="slidenum">
              <a:rPr lang="en-US" smtClean="0"/>
              <a:pPr/>
              <a:t>‹#›</a:t>
            </a:fld>
            <a:endParaRPr lang="en-US"/>
          </a:p>
        </p:txBody>
      </p:sp>
    </p:spTree>
    <p:extLst>
      <p:ext uri="{BB962C8B-B14F-4D97-AF65-F5344CB8AC3E}">
        <p14:creationId xmlns:p14="http://schemas.microsoft.com/office/powerpoint/2010/main" val="17659570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2E149D12-A54F-6C48-8222-9D1807D04EC4}" type="datetimeFigureOut">
              <a:rPr lang="en-US" smtClean="0"/>
              <a:pPr/>
              <a:t>7/1/24</a:t>
            </a:fld>
            <a:endParaRPr lang="en-US"/>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15C2D3FF-FDB2-B740-89A1-9FBCAC0D4CD5}" type="slidenum">
              <a:rPr lang="en-US" smtClean="0"/>
              <a:pPr/>
              <a:t>‹#›</a:t>
            </a:fld>
            <a:endParaRPr lang="en-US"/>
          </a:p>
        </p:txBody>
      </p:sp>
    </p:spTree>
    <p:extLst>
      <p:ext uri="{BB962C8B-B14F-4D97-AF65-F5344CB8AC3E}">
        <p14:creationId xmlns:p14="http://schemas.microsoft.com/office/powerpoint/2010/main" val="3706751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7AAE0-891A-5C6C-3E5A-B0B6F0A54D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01E80D-5BA3-2577-F818-4C5663B1C2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9C016-4150-F5BB-0CD8-9A35AA38E757}"/>
              </a:ext>
            </a:extLst>
          </p:cNvPr>
          <p:cNvSpPr>
            <a:spLocks noGrp="1"/>
          </p:cNvSpPr>
          <p:nvPr>
            <p:ph type="dt" sz="half" idx="10"/>
          </p:nvPr>
        </p:nvSpPr>
        <p:spPr/>
        <p:txBody>
          <a:bodyPr/>
          <a:lstStyle/>
          <a:p>
            <a:fld id="{4A51986A-E31D-0D4C-B5CE-DDE58B7E55C7}" type="datetimeFigureOut">
              <a:rPr lang="en-US" smtClean="0"/>
              <a:t>7/1/24</a:t>
            </a:fld>
            <a:endParaRPr lang="en-US"/>
          </a:p>
        </p:txBody>
      </p:sp>
      <p:sp>
        <p:nvSpPr>
          <p:cNvPr id="5" name="Footer Placeholder 4">
            <a:extLst>
              <a:ext uri="{FF2B5EF4-FFF2-40B4-BE49-F238E27FC236}">
                <a16:creationId xmlns:a16="http://schemas.microsoft.com/office/drawing/2014/main" id="{0B518B02-D450-81C8-7660-AF90DBF9AF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A71D7B-774C-78C3-5D27-616E6583D4F3}"/>
              </a:ext>
            </a:extLst>
          </p:cNvPr>
          <p:cNvSpPr>
            <a:spLocks noGrp="1"/>
          </p:cNvSpPr>
          <p:nvPr>
            <p:ph type="sldNum" sz="quarter" idx="12"/>
          </p:nvPr>
        </p:nvSpPr>
        <p:spPr/>
        <p:txBody>
          <a:bodyPr/>
          <a:lstStyle/>
          <a:p>
            <a:fld id="{7658F708-4F9D-5F47-B05C-8184DC09ACDB}" type="slidenum">
              <a:rPr lang="en-US" smtClean="0"/>
              <a:t>‹#›</a:t>
            </a:fld>
            <a:endParaRPr lang="en-US"/>
          </a:p>
        </p:txBody>
      </p:sp>
    </p:spTree>
    <p:extLst>
      <p:ext uri="{BB962C8B-B14F-4D97-AF65-F5344CB8AC3E}">
        <p14:creationId xmlns:p14="http://schemas.microsoft.com/office/powerpoint/2010/main" val="10436801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2E149D12-A54F-6C48-8222-9D1807D04EC4}" type="datetimeFigureOut">
              <a:rPr lang="en-US" smtClean="0"/>
              <a:pPr/>
              <a:t>7/1/24</a:t>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15C2D3FF-FDB2-B740-89A1-9FBCAC0D4CD5}" type="slidenum">
              <a:rPr lang="en-US" smtClean="0"/>
              <a:pPr/>
              <a:t>‹#›</a:t>
            </a:fld>
            <a:endParaRPr lang="en-US"/>
          </a:p>
        </p:txBody>
      </p:sp>
    </p:spTree>
    <p:extLst>
      <p:ext uri="{BB962C8B-B14F-4D97-AF65-F5344CB8AC3E}">
        <p14:creationId xmlns:p14="http://schemas.microsoft.com/office/powerpoint/2010/main" val="14866711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2E149D12-A54F-6C48-8222-9D1807D04EC4}" type="datetimeFigureOut">
              <a:rPr lang="en-US" smtClean="0"/>
              <a:pPr/>
              <a:t>7/1/24</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15C2D3FF-FDB2-B740-89A1-9FBCAC0D4CD5}" type="slidenum">
              <a:rPr lang="en-US" smtClean="0"/>
              <a:pPr/>
              <a:t>‹#›</a:t>
            </a:fld>
            <a:endParaRPr lang="en-US"/>
          </a:p>
        </p:txBody>
      </p:sp>
    </p:spTree>
    <p:extLst>
      <p:ext uri="{BB962C8B-B14F-4D97-AF65-F5344CB8AC3E}">
        <p14:creationId xmlns:p14="http://schemas.microsoft.com/office/powerpoint/2010/main" val="3980107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2E149D12-A54F-6C48-8222-9D1807D04EC4}" type="datetimeFigureOut">
              <a:rPr lang="en-US" smtClean="0"/>
              <a:pPr/>
              <a:t>7/1/24</a:t>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15C2D3FF-FDB2-B740-89A1-9FBCAC0D4CD5}" type="slidenum">
              <a:rPr lang="en-US" smtClean="0"/>
              <a:pPr/>
              <a:t>‹#›</a:t>
            </a:fld>
            <a:endParaRPr lang="en-US"/>
          </a:p>
        </p:txBody>
      </p:sp>
    </p:spTree>
    <p:extLst>
      <p:ext uri="{BB962C8B-B14F-4D97-AF65-F5344CB8AC3E}">
        <p14:creationId xmlns:p14="http://schemas.microsoft.com/office/powerpoint/2010/main" val="9524498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2E149D12-A54F-6C48-8222-9D1807D04EC4}" type="datetimeFigureOut">
              <a:rPr lang="en-US" smtClean="0"/>
              <a:pPr/>
              <a:t>7/1/24</a:t>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15C2D3FF-FDB2-B740-89A1-9FBCAC0D4CD5}" type="slidenum">
              <a:rPr lang="en-US" smtClean="0"/>
              <a:pPr/>
              <a:t>‹#›</a:t>
            </a:fld>
            <a:endParaRPr lang="en-US"/>
          </a:p>
        </p:txBody>
      </p:sp>
    </p:spTree>
    <p:extLst>
      <p:ext uri="{BB962C8B-B14F-4D97-AF65-F5344CB8AC3E}">
        <p14:creationId xmlns:p14="http://schemas.microsoft.com/office/powerpoint/2010/main" val="7616380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2E149D12-A54F-6C48-8222-9D1807D04EC4}" type="datetimeFigureOut">
              <a:rPr lang="en-US" smtClean="0"/>
              <a:pPr/>
              <a:t>7/1/24</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15C2D3FF-FDB2-B740-89A1-9FBCAC0D4CD5}" type="slidenum">
              <a:rPr lang="en-US" smtClean="0"/>
              <a:pPr/>
              <a:t>‹#›</a:t>
            </a:fld>
            <a:endParaRPr lang="en-US"/>
          </a:p>
        </p:txBody>
      </p:sp>
    </p:spTree>
    <p:extLst>
      <p:ext uri="{BB962C8B-B14F-4D97-AF65-F5344CB8AC3E}">
        <p14:creationId xmlns:p14="http://schemas.microsoft.com/office/powerpoint/2010/main" val="9010366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2E149D12-A54F-6C48-8222-9D1807D04EC4}" type="datetimeFigureOut">
              <a:rPr lang="en-US" smtClean="0"/>
              <a:pPr/>
              <a:t>7/1/24</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15C2D3FF-FDB2-B740-89A1-9FBCAC0D4CD5}" type="slidenum">
              <a:rPr lang="en-US" smtClean="0"/>
              <a:pPr/>
              <a:t>‹#›</a:t>
            </a:fld>
            <a:endParaRPr lang="en-US"/>
          </a:p>
        </p:txBody>
      </p:sp>
    </p:spTree>
    <p:extLst>
      <p:ext uri="{BB962C8B-B14F-4D97-AF65-F5344CB8AC3E}">
        <p14:creationId xmlns:p14="http://schemas.microsoft.com/office/powerpoint/2010/main" val="35234791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67435-B85D-DCE3-E6F6-E99AC74E006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59FBF0-3140-3F39-BF47-DA44AAB254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BAD4DC-E266-4BE7-FBD2-38335F8B29CE}"/>
              </a:ext>
            </a:extLst>
          </p:cNvPr>
          <p:cNvSpPr>
            <a:spLocks noGrp="1"/>
          </p:cNvSpPr>
          <p:nvPr>
            <p:ph type="dt" sz="half" idx="10"/>
          </p:nvPr>
        </p:nvSpPr>
        <p:spPr/>
        <p:txBody>
          <a:bodyPr/>
          <a:lstStyle/>
          <a:p>
            <a:fld id="{750439E9-A3B6-B04F-9102-A6252B9912FD}" type="datetimeFigureOut">
              <a:rPr lang="en-US" smtClean="0"/>
              <a:t>7/1/24</a:t>
            </a:fld>
            <a:endParaRPr lang="en-US"/>
          </a:p>
        </p:txBody>
      </p:sp>
      <p:sp>
        <p:nvSpPr>
          <p:cNvPr id="5" name="Footer Placeholder 4">
            <a:extLst>
              <a:ext uri="{FF2B5EF4-FFF2-40B4-BE49-F238E27FC236}">
                <a16:creationId xmlns:a16="http://schemas.microsoft.com/office/drawing/2014/main" id="{AC017D41-730C-F316-2445-028394363A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26EA62-5A7F-DB15-78AC-A511721C2C44}"/>
              </a:ext>
            </a:extLst>
          </p:cNvPr>
          <p:cNvSpPr>
            <a:spLocks noGrp="1"/>
          </p:cNvSpPr>
          <p:nvPr>
            <p:ph type="sldNum" sz="quarter" idx="12"/>
          </p:nvPr>
        </p:nvSpPr>
        <p:spPr/>
        <p:txBody>
          <a:bodyPr/>
          <a:lstStyle/>
          <a:p>
            <a:fld id="{D0738E5D-BF2F-9841-AED4-246F3E9BFF66}" type="slidenum">
              <a:rPr lang="en-US" smtClean="0"/>
              <a:t>‹#›</a:t>
            </a:fld>
            <a:endParaRPr lang="en-US"/>
          </a:p>
        </p:txBody>
      </p:sp>
    </p:spTree>
    <p:extLst>
      <p:ext uri="{BB962C8B-B14F-4D97-AF65-F5344CB8AC3E}">
        <p14:creationId xmlns:p14="http://schemas.microsoft.com/office/powerpoint/2010/main" val="17536427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9E4A-0B85-94A0-85AC-9C6A09C22B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C9B5E79-02CE-5044-E7D1-39A6CC4DF20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A9A590-C23B-8817-2875-BCFAC40B4300}"/>
              </a:ext>
            </a:extLst>
          </p:cNvPr>
          <p:cNvSpPr>
            <a:spLocks noGrp="1"/>
          </p:cNvSpPr>
          <p:nvPr>
            <p:ph type="dt" sz="half" idx="10"/>
          </p:nvPr>
        </p:nvSpPr>
        <p:spPr/>
        <p:txBody>
          <a:bodyPr/>
          <a:lstStyle/>
          <a:p>
            <a:fld id="{750439E9-A3B6-B04F-9102-A6252B9912FD}" type="datetimeFigureOut">
              <a:rPr lang="en-US" smtClean="0"/>
              <a:t>7/1/24</a:t>
            </a:fld>
            <a:endParaRPr lang="en-US"/>
          </a:p>
        </p:txBody>
      </p:sp>
      <p:sp>
        <p:nvSpPr>
          <p:cNvPr id="5" name="Footer Placeholder 4">
            <a:extLst>
              <a:ext uri="{FF2B5EF4-FFF2-40B4-BE49-F238E27FC236}">
                <a16:creationId xmlns:a16="http://schemas.microsoft.com/office/drawing/2014/main" id="{20C308FA-BD3C-6C29-CE3D-4026BA35F2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5DDE9B-AAB8-8892-EE0A-69ACBC40B910}"/>
              </a:ext>
            </a:extLst>
          </p:cNvPr>
          <p:cNvSpPr>
            <a:spLocks noGrp="1"/>
          </p:cNvSpPr>
          <p:nvPr>
            <p:ph type="sldNum" sz="quarter" idx="12"/>
          </p:nvPr>
        </p:nvSpPr>
        <p:spPr/>
        <p:txBody>
          <a:bodyPr/>
          <a:lstStyle/>
          <a:p>
            <a:fld id="{D0738E5D-BF2F-9841-AED4-246F3E9BFF66}" type="slidenum">
              <a:rPr lang="en-US" smtClean="0"/>
              <a:t>‹#›</a:t>
            </a:fld>
            <a:endParaRPr lang="en-US"/>
          </a:p>
        </p:txBody>
      </p:sp>
    </p:spTree>
    <p:extLst>
      <p:ext uri="{BB962C8B-B14F-4D97-AF65-F5344CB8AC3E}">
        <p14:creationId xmlns:p14="http://schemas.microsoft.com/office/powerpoint/2010/main" val="17846040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24D45-995F-775A-BC95-9786A8A2A8E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EB7D968-49C3-DE1C-3014-E671464526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5D71AD-67B6-C217-8FA7-D2BC4DD9395C}"/>
              </a:ext>
            </a:extLst>
          </p:cNvPr>
          <p:cNvSpPr>
            <a:spLocks noGrp="1"/>
          </p:cNvSpPr>
          <p:nvPr>
            <p:ph type="dt" sz="half" idx="10"/>
          </p:nvPr>
        </p:nvSpPr>
        <p:spPr/>
        <p:txBody>
          <a:bodyPr/>
          <a:lstStyle/>
          <a:p>
            <a:fld id="{750439E9-A3B6-B04F-9102-A6252B9912FD}" type="datetimeFigureOut">
              <a:rPr lang="en-US" smtClean="0"/>
              <a:t>7/1/24</a:t>
            </a:fld>
            <a:endParaRPr lang="en-US"/>
          </a:p>
        </p:txBody>
      </p:sp>
      <p:sp>
        <p:nvSpPr>
          <p:cNvPr id="5" name="Footer Placeholder 4">
            <a:extLst>
              <a:ext uri="{FF2B5EF4-FFF2-40B4-BE49-F238E27FC236}">
                <a16:creationId xmlns:a16="http://schemas.microsoft.com/office/drawing/2014/main" id="{99E46F30-A927-E673-BF1D-B43544FBB3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5122FD-1253-21D3-73DD-8B79283D0695}"/>
              </a:ext>
            </a:extLst>
          </p:cNvPr>
          <p:cNvSpPr>
            <a:spLocks noGrp="1"/>
          </p:cNvSpPr>
          <p:nvPr>
            <p:ph type="sldNum" sz="quarter" idx="12"/>
          </p:nvPr>
        </p:nvSpPr>
        <p:spPr/>
        <p:txBody>
          <a:bodyPr/>
          <a:lstStyle/>
          <a:p>
            <a:fld id="{D0738E5D-BF2F-9841-AED4-246F3E9BFF66}" type="slidenum">
              <a:rPr lang="en-US" smtClean="0"/>
              <a:t>‹#›</a:t>
            </a:fld>
            <a:endParaRPr lang="en-US"/>
          </a:p>
        </p:txBody>
      </p:sp>
    </p:spTree>
    <p:extLst>
      <p:ext uri="{BB962C8B-B14F-4D97-AF65-F5344CB8AC3E}">
        <p14:creationId xmlns:p14="http://schemas.microsoft.com/office/powerpoint/2010/main" val="7085420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BC4C2-9AA1-FD97-BDB2-BE31E5FEF4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9123AF-E82D-B750-F7EF-90E7FA5D0F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46B0A0-617F-4170-39FA-A69AA4E6D0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5FB10F9-BF35-2564-49EB-65C7B4F65302}"/>
              </a:ext>
            </a:extLst>
          </p:cNvPr>
          <p:cNvSpPr>
            <a:spLocks noGrp="1"/>
          </p:cNvSpPr>
          <p:nvPr>
            <p:ph type="dt" sz="half" idx="10"/>
          </p:nvPr>
        </p:nvSpPr>
        <p:spPr/>
        <p:txBody>
          <a:bodyPr/>
          <a:lstStyle/>
          <a:p>
            <a:fld id="{750439E9-A3B6-B04F-9102-A6252B9912FD}" type="datetimeFigureOut">
              <a:rPr lang="en-US" smtClean="0"/>
              <a:t>7/1/24</a:t>
            </a:fld>
            <a:endParaRPr lang="en-US"/>
          </a:p>
        </p:txBody>
      </p:sp>
      <p:sp>
        <p:nvSpPr>
          <p:cNvPr id="6" name="Footer Placeholder 5">
            <a:extLst>
              <a:ext uri="{FF2B5EF4-FFF2-40B4-BE49-F238E27FC236}">
                <a16:creationId xmlns:a16="http://schemas.microsoft.com/office/drawing/2014/main" id="{4A89C013-1F0A-B063-8A16-2D17E22A09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512DF0-A3DA-944F-964C-CCB36D865795}"/>
              </a:ext>
            </a:extLst>
          </p:cNvPr>
          <p:cNvSpPr>
            <a:spLocks noGrp="1"/>
          </p:cNvSpPr>
          <p:nvPr>
            <p:ph type="sldNum" sz="quarter" idx="12"/>
          </p:nvPr>
        </p:nvSpPr>
        <p:spPr/>
        <p:txBody>
          <a:bodyPr/>
          <a:lstStyle/>
          <a:p>
            <a:fld id="{D0738E5D-BF2F-9841-AED4-246F3E9BFF66}" type="slidenum">
              <a:rPr lang="en-US" smtClean="0"/>
              <a:t>‹#›</a:t>
            </a:fld>
            <a:endParaRPr lang="en-US"/>
          </a:p>
        </p:txBody>
      </p:sp>
    </p:spTree>
    <p:extLst>
      <p:ext uri="{BB962C8B-B14F-4D97-AF65-F5344CB8AC3E}">
        <p14:creationId xmlns:p14="http://schemas.microsoft.com/office/powerpoint/2010/main" val="12676755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6929D-E7C9-DB27-BB80-F107833221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08B6AE5-134D-133E-0881-3AE2BF3DAE0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E81CDA6-51CC-C908-C849-C49F520D2F68}"/>
              </a:ext>
            </a:extLst>
          </p:cNvPr>
          <p:cNvSpPr>
            <a:spLocks noGrp="1"/>
          </p:cNvSpPr>
          <p:nvPr>
            <p:ph type="dt" sz="half" idx="10"/>
          </p:nvPr>
        </p:nvSpPr>
        <p:spPr/>
        <p:txBody>
          <a:bodyPr/>
          <a:lstStyle/>
          <a:p>
            <a:fld id="{4A51986A-E31D-0D4C-B5CE-DDE58B7E55C7}" type="datetimeFigureOut">
              <a:rPr lang="en-US" smtClean="0"/>
              <a:t>7/1/24</a:t>
            </a:fld>
            <a:endParaRPr lang="en-US"/>
          </a:p>
        </p:txBody>
      </p:sp>
      <p:sp>
        <p:nvSpPr>
          <p:cNvPr id="5" name="Footer Placeholder 4">
            <a:extLst>
              <a:ext uri="{FF2B5EF4-FFF2-40B4-BE49-F238E27FC236}">
                <a16:creationId xmlns:a16="http://schemas.microsoft.com/office/drawing/2014/main" id="{C7E38DE2-3306-D768-ECAD-243130561C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3A84D7-085D-4B4B-280A-82F4C696C182}"/>
              </a:ext>
            </a:extLst>
          </p:cNvPr>
          <p:cNvSpPr>
            <a:spLocks noGrp="1"/>
          </p:cNvSpPr>
          <p:nvPr>
            <p:ph type="sldNum" sz="quarter" idx="12"/>
          </p:nvPr>
        </p:nvSpPr>
        <p:spPr/>
        <p:txBody>
          <a:bodyPr/>
          <a:lstStyle/>
          <a:p>
            <a:fld id="{7658F708-4F9D-5F47-B05C-8184DC09ACDB}" type="slidenum">
              <a:rPr lang="en-US" smtClean="0"/>
              <a:t>‹#›</a:t>
            </a:fld>
            <a:endParaRPr lang="en-US"/>
          </a:p>
        </p:txBody>
      </p:sp>
    </p:spTree>
    <p:extLst>
      <p:ext uri="{BB962C8B-B14F-4D97-AF65-F5344CB8AC3E}">
        <p14:creationId xmlns:p14="http://schemas.microsoft.com/office/powerpoint/2010/main" val="8898640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D9BF0-2E9F-2F12-9718-1C36C8165EC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A3AF47A-AA85-A6D8-9442-7FE66D2908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7408DC6-512C-D6F7-892D-F4548C07DA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A0931C-3ADC-35CD-F29E-C2F9207E47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ABF6181-20DC-4E28-B78A-634E4E952D2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1CBEBF4-613B-B99A-1913-194C8CC0DD86}"/>
              </a:ext>
            </a:extLst>
          </p:cNvPr>
          <p:cNvSpPr>
            <a:spLocks noGrp="1"/>
          </p:cNvSpPr>
          <p:nvPr>
            <p:ph type="dt" sz="half" idx="10"/>
          </p:nvPr>
        </p:nvSpPr>
        <p:spPr/>
        <p:txBody>
          <a:bodyPr/>
          <a:lstStyle/>
          <a:p>
            <a:fld id="{750439E9-A3B6-B04F-9102-A6252B9912FD}" type="datetimeFigureOut">
              <a:rPr lang="en-US" smtClean="0"/>
              <a:t>7/1/24</a:t>
            </a:fld>
            <a:endParaRPr lang="en-US"/>
          </a:p>
        </p:txBody>
      </p:sp>
      <p:sp>
        <p:nvSpPr>
          <p:cNvPr id="8" name="Footer Placeholder 7">
            <a:extLst>
              <a:ext uri="{FF2B5EF4-FFF2-40B4-BE49-F238E27FC236}">
                <a16:creationId xmlns:a16="http://schemas.microsoft.com/office/drawing/2014/main" id="{7CCF610E-CB50-E42A-1FBC-40C14384E39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C1626ED-B6CE-B1AD-4D74-CA146854F18C}"/>
              </a:ext>
            </a:extLst>
          </p:cNvPr>
          <p:cNvSpPr>
            <a:spLocks noGrp="1"/>
          </p:cNvSpPr>
          <p:nvPr>
            <p:ph type="sldNum" sz="quarter" idx="12"/>
          </p:nvPr>
        </p:nvSpPr>
        <p:spPr/>
        <p:txBody>
          <a:bodyPr/>
          <a:lstStyle/>
          <a:p>
            <a:fld id="{D0738E5D-BF2F-9841-AED4-246F3E9BFF66}" type="slidenum">
              <a:rPr lang="en-US" smtClean="0"/>
              <a:t>‹#›</a:t>
            </a:fld>
            <a:endParaRPr lang="en-US"/>
          </a:p>
        </p:txBody>
      </p:sp>
    </p:spTree>
    <p:extLst>
      <p:ext uri="{BB962C8B-B14F-4D97-AF65-F5344CB8AC3E}">
        <p14:creationId xmlns:p14="http://schemas.microsoft.com/office/powerpoint/2010/main" val="9023529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B5A29-2788-5318-C45F-4BFAEA84A2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F220E60-1A69-430B-1C6D-71BBD2D50A6A}"/>
              </a:ext>
            </a:extLst>
          </p:cNvPr>
          <p:cNvSpPr>
            <a:spLocks noGrp="1"/>
          </p:cNvSpPr>
          <p:nvPr>
            <p:ph type="dt" sz="half" idx="10"/>
          </p:nvPr>
        </p:nvSpPr>
        <p:spPr/>
        <p:txBody>
          <a:bodyPr/>
          <a:lstStyle/>
          <a:p>
            <a:fld id="{750439E9-A3B6-B04F-9102-A6252B9912FD}" type="datetimeFigureOut">
              <a:rPr lang="en-US" smtClean="0"/>
              <a:t>7/1/24</a:t>
            </a:fld>
            <a:endParaRPr lang="en-US"/>
          </a:p>
        </p:txBody>
      </p:sp>
      <p:sp>
        <p:nvSpPr>
          <p:cNvPr id="4" name="Footer Placeholder 3">
            <a:extLst>
              <a:ext uri="{FF2B5EF4-FFF2-40B4-BE49-F238E27FC236}">
                <a16:creationId xmlns:a16="http://schemas.microsoft.com/office/drawing/2014/main" id="{687A17BD-96B1-013A-37FF-6E0A63177E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A616659-AF5D-BF5F-69FD-F1964FCDF37B}"/>
              </a:ext>
            </a:extLst>
          </p:cNvPr>
          <p:cNvSpPr>
            <a:spLocks noGrp="1"/>
          </p:cNvSpPr>
          <p:nvPr>
            <p:ph type="sldNum" sz="quarter" idx="12"/>
          </p:nvPr>
        </p:nvSpPr>
        <p:spPr/>
        <p:txBody>
          <a:bodyPr/>
          <a:lstStyle/>
          <a:p>
            <a:fld id="{D0738E5D-BF2F-9841-AED4-246F3E9BFF66}" type="slidenum">
              <a:rPr lang="en-US" smtClean="0"/>
              <a:t>‹#›</a:t>
            </a:fld>
            <a:endParaRPr lang="en-US"/>
          </a:p>
        </p:txBody>
      </p:sp>
    </p:spTree>
    <p:extLst>
      <p:ext uri="{BB962C8B-B14F-4D97-AF65-F5344CB8AC3E}">
        <p14:creationId xmlns:p14="http://schemas.microsoft.com/office/powerpoint/2010/main" val="20883297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5F1E00-A39C-8857-16A6-B7BE32D40ABF}"/>
              </a:ext>
            </a:extLst>
          </p:cNvPr>
          <p:cNvSpPr>
            <a:spLocks noGrp="1"/>
          </p:cNvSpPr>
          <p:nvPr>
            <p:ph type="dt" sz="half" idx="10"/>
          </p:nvPr>
        </p:nvSpPr>
        <p:spPr/>
        <p:txBody>
          <a:bodyPr/>
          <a:lstStyle/>
          <a:p>
            <a:fld id="{750439E9-A3B6-B04F-9102-A6252B9912FD}" type="datetimeFigureOut">
              <a:rPr lang="en-US" smtClean="0"/>
              <a:t>7/1/24</a:t>
            </a:fld>
            <a:endParaRPr lang="en-US"/>
          </a:p>
        </p:txBody>
      </p:sp>
      <p:sp>
        <p:nvSpPr>
          <p:cNvPr id="3" name="Footer Placeholder 2">
            <a:extLst>
              <a:ext uri="{FF2B5EF4-FFF2-40B4-BE49-F238E27FC236}">
                <a16:creationId xmlns:a16="http://schemas.microsoft.com/office/drawing/2014/main" id="{6ECAB2AF-B8DC-9E57-7A5A-02C27A53F22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0E7AB1F-104E-56FE-E40B-EBA992F454D3}"/>
              </a:ext>
            </a:extLst>
          </p:cNvPr>
          <p:cNvSpPr>
            <a:spLocks noGrp="1"/>
          </p:cNvSpPr>
          <p:nvPr>
            <p:ph type="sldNum" sz="quarter" idx="12"/>
          </p:nvPr>
        </p:nvSpPr>
        <p:spPr/>
        <p:txBody>
          <a:bodyPr/>
          <a:lstStyle/>
          <a:p>
            <a:fld id="{D0738E5D-BF2F-9841-AED4-246F3E9BFF66}" type="slidenum">
              <a:rPr lang="en-US" smtClean="0"/>
              <a:t>‹#›</a:t>
            </a:fld>
            <a:endParaRPr lang="en-US"/>
          </a:p>
        </p:txBody>
      </p:sp>
    </p:spTree>
    <p:extLst>
      <p:ext uri="{BB962C8B-B14F-4D97-AF65-F5344CB8AC3E}">
        <p14:creationId xmlns:p14="http://schemas.microsoft.com/office/powerpoint/2010/main" val="476637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72FF8-96B1-8E03-6D76-8731544F0A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435E6D1-C5E0-C164-2479-AC947B589C6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867A3C-0C75-078C-C405-966ABBD4BA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F16704-2ABA-9204-2E68-D849E4EC6DA4}"/>
              </a:ext>
            </a:extLst>
          </p:cNvPr>
          <p:cNvSpPr>
            <a:spLocks noGrp="1"/>
          </p:cNvSpPr>
          <p:nvPr>
            <p:ph type="dt" sz="half" idx="10"/>
          </p:nvPr>
        </p:nvSpPr>
        <p:spPr/>
        <p:txBody>
          <a:bodyPr/>
          <a:lstStyle/>
          <a:p>
            <a:fld id="{750439E9-A3B6-B04F-9102-A6252B9912FD}" type="datetimeFigureOut">
              <a:rPr lang="en-US" smtClean="0"/>
              <a:t>7/1/24</a:t>
            </a:fld>
            <a:endParaRPr lang="en-US"/>
          </a:p>
        </p:txBody>
      </p:sp>
      <p:sp>
        <p:nvSpPr>
          <p:cNvPr id="6" name="Footer Placeholder 5">
            <a:extLst>
              <a:ext uri="{FF2B5EF4-FFF2-40B4-BE49-F238E27FC236}">
                <a16:creationId xmlns:a16="http://schemas.microsoft.com/office/drawing/2014/main" id="{039F7D92-59FA-AF91-9B7B-D8D1D876C8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8A1F0E-50E0-AA45-0CB6-E4FD67029A1E}"/>
              </a:ext>
            </a:extLst>
          </p:cNvPr>
          <p:cNvSpPr>
            <a:spLocks noGrp="1"/>
          </p:cNvSpPr>
          <p:nvPr>
            <p:ph type="sldNum" sz="quarter" idx="12"/>
          </p:nvPr>
        </p:nvSpPr>
        <p:spPr/>
        <p:txBody>
          <a:bodyPr/>
          <a:lstStyle/>
          <a:p>
            <a:fld id="{D0738E5D-BF2F-9841-AED4-246F3E9BFF66}" type="slidenum">
              <a:rPr lang="en-US" smtClean="0"/>
              <a:t>‹#›</a:t>
            </a:fld>
            <a:endParaRPr lang="en-US"/>
          </a:p>
        </p:txBody>
      </p:sp>
    </p:spTree>
    <p:extLst>
      <p:ext uri="{BB962C8B-B14F-4D97-AF65-F5344CB8AC3E}">
        <p14:creationId xmlns:p14="http://schemas.microsoft.com/office/powerpoint/2010/main" val="26628105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E2DAF-B6E5-71FA-DE7D-F01691B7BD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D527DB4-F2C6-DC40-6FB2-1A612382F8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DC03FF0-4E82-A8B8-CC0F-50AFD8C6C4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62BEA4-6C34-48B8-45A7-5957393259CD}"/>
              </a:ext>
            </a:extLst>
          </p:cNvPr>
          <p:cNvSpPr>
            <a:spLocks noGrp="1"/>
          </p:cNvSpPr>
          <p:nvPr>
            <p:ph type="dt" sz="half" idx="10"/>
          </p:nvPr>
        </p:nvSpPr>
        <p:spPr/>
        <p:txBody>
          <a:bodyPr/>
          <a:lstStyle/>
          <a:p>
            <a:fld id="{750439E9-A3B6-B04F-9102-A6252B9912FD}" type="datetimeFigureOut">
              <a:rPr lang="en-US" smtClean="0"/>
              <a:t>7/1/24</a:t>
            </a:fld>
            <a:endParaRPr lang="en-US"/>
          </a:p>
        </p:txBody>
      </p:sp>
      <p:sp>
        <p:nvSpPr>
          <p:cNvPr id="6" name="Footer Placeholder 5">
            <a:extLst>
              <a:ext uri="{FF2B5EF4-FFF2-40B4-BE49-F238E27FC236}">
                <a16:creationId xmlns:a16="http://schemas.microsoft.com/office/drawing/2014/main" id="{350EBDFC-18EC-F6F4-79D4-6DC577794F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8F86A7-DA39-96F7-5F70-EA919EA759F9}"/>
              </a:ext>
            </a:extLst>
          </p:cNvPr>
          <p:cNvSpPr>
            <a:spLocks noGrp="1"/>
          </p:cNvSpPr>
          <p:nvPr>
            <p:ph type="sldNum" sz="quarter" idx="12"/>
          </p:nvPr>
        </p:nvSpPr>
        <p:spPr/>
        <p:txBody>
          <a:bodyPr/>
          <a:lstStyle/>
          <a:p>
            <a:fld id="{D0738E5D-BF2F-9841-AED4-246F3E9BFF66}" type="slidenum">
              <a:rPr lang="en-US" smtClean="0"/>
              <a:t>‹#›</a:t>
            </a:fld>
            <a:endParaRPr lang="en-US"/>
          </a:p>
        </p:txBody>
      </p:sp>
    </p:spTree>
    <p:extLst>
      <p:ext uri="{BB962C8B-B14F-4D97-AF65-F5344CB8AC3E}">
        <p14:creationId xmlns:p14="http://schemas.microsoft.com/office/powerpoint/2010/main" val="37675738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CD7C0-5F53-815E-00EC-53B53CA135D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17C3F15-B5F1-5999-1820-7D2C962411F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C2A3FC-B8FA-76BE-B382-404666D878C5}"/>
              </a:ext>
            </a:extLst>
          </p:cNvPr>
          <p:cNvSpPr>
            <a:spLocks noGrp="1"/>
          </p:cNvSpPr>
          <p:nvPr>
            <p:ph type="dt" sz="half" idx="10"/>
          </p:nvPr>
        </p:nvSpPr>
        <p:spPr/>
        <p:txBody>
          <a:bodyPr/>
          <a:lstStyle/>
          <a:p>
            <a:fld id="{750439E9-A3B6-B04F-9102-A6252B9912FD}" type="datetimeFigureOut">
              <a:rPr lang="en-US" smtClean="0"/>
              <a:t>7/1/24</a:t>
            </a:fld>
            <a:endParaRPr lang="en-US"/>
          </a:p>
        </p:txBody>
      </p:sp>
      <p:sp>
        <p:nvSpPr>
          <p:cNvPr id="5" name="Footer Placeholder 4">
            <a:extLst>
              <a:ext uri="{FF2B5EF4-FFF2-40B4-BE49-F238E27FC236}">
                <a16:creationId xmlns:a16="http://schemas.microsoft.com/office/drawing/2014/main" id="{1D1F678A-221D-C640-64C8-ECB347EF13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8A8893-17AF-8B9B-0CF1-16911F74BA97}"/>
              </a:ext>
            </a:extLst>
          </p:cNvPr>
          <p:cNvSpPr>
            <a:spLocks noGrp="1"/>
          </p:cNvSpPr>
          <p:nvPr>
            <p:ph type="sldNum" sz="quarter" idx="12"/>
          </p:nvPr>
        </p:nvSpPr>
        <p:spPr/>
        <p:txBody>
          <a:bodyPr/>
          <a:lstStyle/>
          <a:p>
            <a:fld id="{D0738E5D-BF2F-9841-AED4-246F3E9BFF66}" type="slidenum">
              <a:rPr lang="en-US" smtClean="0"/>
              <a:t>‹#›</a:t>
            </a:fld>
            <a:endParaRPr lang="en-US"/>
          </a:p>
        </p:txBody>
      </p:sp>
    </p:spTree>
    <p:extLst>
      <p:ext uri="{BB962C8B-B14F-4D97-AF65-F5344CB8AC3E}">
        <p14:creationId xmlns:p14="http://schemas.microsoft.com/office/powerpoint/2010/main" val="5573762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14F35E1-5873-FA26-A8AC-FBF93F6F1CD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A9BE89E-8537-7847-1889-B08CFBE26A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D9B7CF-950D-A679-CB28-A8668A2100BF}"/>
              </a:ext>
            </a:extLst>
          </p:cNvPr>
          <p:cNvSpPr>
            <a:spLocks noGrp="1"/>
          </p:cNvSpPr>
          <p:nvPr>
            <p:ph type="dt" sz="half" idx="10"/>
          </p:nvPr>
        </p:nvSpPr>
        <p:spPr/>
        <p:txBody>
          <a:bodyPr/>
          <a:lstStyle/>
          <a:p>
            <a:fld id="{750439E9-A3B6-B04F-9102-A6252B9912FD}" type="datetimeFigureOut">
              <a:rPr lang="en-US" smtClean="0"/>
              <a:t>7/1/24</a:t>
            </a:fld>
            <a:endParaRPr lang="en-US"/>
          </a:p>
        </p:txBody>
      </p:sp>
      <p:sp>
        <p:nvSpPr>
          <p:cNvPr id="5" name="Footer Placeholder 4">
            <a:extLst>
              <a:ext uri="{FF2B5EF4-FFF2-40B4-BE49-F238E27FC236}">
                <a16:creationId xmlns:a16="http://schemas.microsoft.com/office/drawing/2014/main" id="{BF6A0472-8BA5-2699-2CE0-C51EF459B0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D3D23A-D668-3C76-182B-2D6B67837F51}"/>
              </a:ext>
            </a:extLst>
          </p:cNvPr>
          <p:cNvSpPr>
            <a:spLocks noGrp="1"/>
          </p:cNvSpPr>
          <p:nvPr>
            <p:ph type="sldNum" sz="quarter" idx="12"/>
          </p:nvPr>
        </p:nvSpPr>
        <p:spPr/>
        <p:txBody>
          <a:bodyPr/>
          <a:lstStyle/>
          <a:p>
            <a:fld id="{D0738E5D-BF2F-9841-AED4-246F3E9BFF66}" type="slidenum">
              <a:rPr lang="en-US" smtClean="0"/>
              <a:t>‹#›</a:t>
            </a:fld>
            <a:endParaRPr lang="en-US"/>
          </a:p>
        </p:txBody>
      </p:sp>
    </p:spTree>
    <p:extLst>
      <p:ext uri="{BB962C8B-B14F-4D97-AF65-F5344CB8AC3E}">
        <p14:creationId xmlns:p14="http://schemas.microsoft.com/office/powerpoint/2010/main" val="9891197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cSld name="7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B1107-2207-4090-8F3E-8E114937F00C}"/>
              </a:ext>
            </a:extLst>
          </p:cNvPr>
          <p:cNvSpPr>
            <a:spLocks noGrp="1"/>
          </p:cNvSpPr>
          <p:nvPr>
            <p:ph type="title"/>
          </p:nvPr>
        </p:nvSpPr>
        <p:spPr/>
        <p:txBody>
          <a:bodyPr/>
          <a:lstStyle>
            <a:lvl1pPr algn="ctr">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E3387AD-7DC7-4A18-AA4E-9B6F78AD04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CBE7AF32-8D48-4BF2-89E3-DD07157FE4B6}"/>
              </a:ext>
            </a:extLst>
          </p:cNvPr>
          <p:cNvSpPr>
            <a:spLocks noGrp="1"/>
          </p:cNvSpPr>
          <p:nvPr>
            <p:ph type="body" sz="quarter" idx="11" hasCustomPrompt="1"/>
          </p:nvPr>
        </p:nvSpPr>
        <p:spPr>
          <a:xfrm>
            <a:off x="6096001" y="6163555"/>
            <a:ext cx="5592417" cy="452438"/>
          </a:xfrm>
        </p:spPr>
        <p:txBody>
          <a:bodyPr anchor="b">
            <a:noAutofit/>
          </a:bodyPr>
          <a:lstStyle>
            <a:lvl1pPr marL="0" indent="0" algn="r">
              <a:lnSpc>
                <a:spcPct val="100000"/>
              </a:lnSpc>
              <a:spcBef>
                <a:spcPts val="0"/>
              </a:spcBef>
              <a:buNone/>
              <a:defRPr sz="750"/>
            </a:lvl1pPr>
          </a:lstStyle>
          <a:p>
            <a:pPr lvl="0"/>
            <a:r>
              <a:rPr lang="en-GB"/>
              <a:t>Footnotes</a:t>
            </a:r>
          </a:p>
        </p:txBody>
      </p:sp>
      <p:sp>
        <p:nvSpPr>
          <p:cNvPr id="7" name="TextBox 6">
            <a:extLst>
              <a:ext uri="{FF2B5EF4-FFF2-40B4-BE49-F238E27FC236}">
                <a16:creationId xmlns:a16="http://schemas.microsoft.com/office/drawing/2014/main" id="{D805984B-BD8D-4102-B785-ADD45A5A29A2}"/>
              </a:ext>
            </a:extLst>
          </p:cNvPr>
          <p:cNvSpPr txBox="1"/>
          <p:nvPr/>
        </p:nvSpPr>
        <p:spPr>
          <a:xfrm>
            <a:off x="211015" y="6511232"/>
            <a:ext cx="322995" cy="18466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9C72BCD-3FBD-4663-BDBC-F995F644E15F}" type="slidenum">
              <a:rPr kumimoji="0" lang="en-US" sz="600" b="0" i="0" u="none" strike="noStrike" kern="1200" cap="none" spc="0" normalizeH="0" baseline="0" noProof="0" smtClean="0">
                <a:ln>
                  <a:noFill/>
                </a:ln>
                <a:solidFill>
                  <a:srgbClr val="FFFFFF">
                    <a:lumMod val="50000"/>
                  </a:srgbClr>
                </a:solidFill>
                <a:effectLst/>
                <a:uLnTx/>
                <a:uFillTx/>
                <a:latin typeface="Trebuchet MS" panose="020B0603020202020204" pitchFamily="34" charset="0"/>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en-US" sz="600" b="0" i="0" u="none" strike="noStrike" kern="1200" cap="none" spc="0" normalizeH="0" baseline="0" noProof="0">
              <a:ln>
                <a:noFill/>
              </a:ln>
              <a:solidFill>
                <a:srgbClr val="FFFFFF">
                  <a:lumMod val="50000"/>
                </a:srgbClr>
              </a:solidFill>
              <a:effectLst/>
              <a:uLnTx/>
              <a:uFillTx/>
              <a:latin typeface="Trebuchet MS" panose="020B0603020202020204" pitchFamily="34" charset="0"/>
              <a:ea typeface="+mn-ea"/>
              <a:cs typeface="+mn-cs"/>
            </a:endParaRPr>
          </a:p>
        </p:txBody>
      </p:sp>
    </p:spTree>
    <p:extLst>
      <p:ext uri="{BB962C8B-B14F-4D97-AF65-F5344CB8AC3E}">
        <p14:creationId xmlns:p14="http://schemas.microsoft.com/office/powerpoint/2010/main" val="23398688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22318" y="268360"/>
            <a:ext cx="7288282" cy="2121177"/>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add title</a:t>
            </a:r>
          </a:p>
        </p:txBody>
      </p:sp>
      <p:sp>
        <p:nvSpPr>
          <p:cNvPr id="3" name="Content Placeholder 3">
            <a:extLst>
              <a:ext uri="{FF2B5EF4-FFF2-40B4-BE49-F238E27FC236}">
                <a16:creationId xmlns:a16="http://schemas.microsoft.com/office/drawing/2014/main" id="{EAC9D25F-5B3D-F5B2-5D02-C6BC6AA8987B}"/>
              </a:ext>
            </a:extLst>
          </p:cNvPr>
          <p:cNvSpPr>
            <a:spLocks noGrp="1"/>
          </p:cNvSpPr>
          <p:nvPr>
            <p:ph sz="half" idx="2" hasCustomPrompt="1"/>
          </p:nvPr>
        </p:nvSpPr>
        <p:spPr>
          <a:xfrm>
            <a:off x="1322388" y="2763078"/>
            <a:ext cx="7288212" cy="3407051"/>
          </a:xfrm>
        </p:spPr>
        <p:txBody>
          <a:bodyPr>
            <a:normAutofit/>
          </a:bodyPr>
          <a:lstStyle>
            <a:lvl1pPr marL="0" indent="0">
              <a:lnSpc>
                <a:spcPct val="100000"/>
              </a:lnSpc>
              <a:buFont typeface="Arial" panose="020B0604020202020204" pitchFamily="34" charset="0"/>
              <a:buNone/>
              <a:defRPr sz="1800" b="1" spc="50" baseline="0"/>
            </a:lvl1pPr>
            <a:lvl2pPr marL="283464" indent="-285750">
              <a:lnSpc>
                <a:spcPct val="100000"/>
              </a:lnSpc>
              <a:spcBef>
                <a:spcPts val="1000"/>
              </a:spcBef>
              <a:buFont typeface="Arial" panose="020B0604020202020204" pitchFamily="34" charset="0"/>
              <a:buChar char="•"/>
              <a:defRPr sz="1800" spc="50" baseline="0"/>
            </a:lvl2pPr>
            <a:lvl3pPr marL="566928" indent="-285750">
              <a:lnSpc>
                <a:spcPct val="100000"/>
              </a:lnSpc>
              <a:spcBef>
                <a:spcPts val="1000"/>
              </a:spcBef>
              <a:buFont typeface="Arial" panose="020B0604020202020204" pitchFamily="34" charset="0"/>
              <a:buChar char="•"/>
              <a:defRPr sz="1800" spc="50" baseline="0"/>
            </a:lvl3pPr>
            <a:lvl4pPr marL="859536" indent="-285750">
              <a:lnSpc>
                <a:spcPct val="100000"/>
              </a:lnSpc>
              <a:spcBef>
                <a:spcPts val="1000"/>
              </a:spcBef>
              <a:buFont typeface="Arial" panose="020B0604020202020204" pitchFamily="34" charset="0"/>
              <a:buChar char="•"/>
              <a:defRPr sz="1800" spc="50" baseline="0"/>
            </a:lvl4pPr>
            <a:lvl5pPr marL="1143000" indent="-285750">
              <a:lnSpc>
                <a:spcPct val="100000"/>
              </a:lnSpc>
              <a:spcBef>
                <a:spcPts val="1000"/>
              </a:spcBef>
              <a:buFont typeface="Arial" panose="020B0604020202020204" pitchFamily="34" charset="0"/>
              <a:buChar char="•"/>
              <a:defRPr sz="1800" spc="50" baseline="0"/>
            </a:lvl5pPr>
          </a:lstStyle>
          <a:p>
            <a:pPr lvl="0"/>
            <a:r>
              <a:rPr lang="en-US"/>
              <a:t>Click to add content</a:t>
            </a:r>
          </a:p>
          <a:p>
            <a:pPr lvl="1"/>
            <a:r>
              <a:rPr lang="en-US"/>
              <a:t>Second level</a:t>
            </a:r>
          </a:p>
          <a:p>
            <a:pPr lvl="2"/>
            <a:r>
              <a:rPr lang="en-US"/>
              <a:t>Third level</a:t>
            </a:r>
          </a:p>
          <a:p>
            <a:pPr lvl="3"/>
            <a:r>
              <a:rPr lang="en-US"/>
              <a:t>Fourth level</a:t>
            </a:r>
          </a:p>
          <a:p>
            <a:pPr lvl="4"/>
            <a:r>
              <a:rPr lang="en-US"/>
              <a:t>Fifth level</a:t>
            </a:r>
          </a:p>
        </p:txBody>
      </p:sp>
      <p:grpSp>
        <p:nvGrpSpPr>
          <p:cNvPr id="9" name="Group 8">
            <a:extLst>
              <a:ext uri="{FF2B5EF4-FFF2-40B4-BE49-F238E27FC236}">
                <a16:creationId xmlns:a16="http://schemas.microsoft.com/office/drawing/2014/main" id="{18E16CF1-2502-F2F0-2C27-2DD7979033E2}"/>
              </a:ext>
              <a:ext uri="{C183D7F6-B498-43B3-948B-1728B52AA6E4}">
                <adec:decorative xmlns:adec="http://schemas.microsoft.com/office/drawing/2017/decorative" val="1"/>
              </a:ext>
            </a:extLst>
          </p:cNvPr>
          <p:cNvGrpSpPr/>
          <p:nvPr userDrawn="1"/>
        </p:nvGrpSpPr>
        <p:grpSpPr>
          <a:xfrm>
            <a:off x="9096374" y="-25401"/>
            <a:ext cx="3095625" cy="6883401"/>
            <a:chOff x="9096375" y="-25401"/>
            <a:chExt cx="3095625" cy="6883401"/>
          </a:xfrm>
        </p:grpSpPr>
        <p:cxnSp>
          <p:nvCxnSpPr>
            <p:cNvPr id="10" name="Straight Connector 9">
              <a:extLst>
                <a:ext uri="{FF2B5EF4-FFF2-40B4-BE49-F238E27FC236}">
                  <a16:creationId xmlns:a16="http://schemas.microsoft.com/office/drawing/2014/main" id="{6322A6FB-333C-65AE-23D8-08BCEA174D43}"/>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62BB247-4598-A983-DEBF-6F042C1DB0BC}"/>
                </a:ext>
              </a:extLst>
            </p:cNvPr>
            <p:cNvCxnSpPr>
              <a:cxnSpLocks/>
            </p:cNvCxnSpPr>
            <p:nvPr userDrawn="1"/>
          </p:nvCxnSpPr>
          <p:spPr>
            <a:xfrm flipH="1">
              <a:off x="9381744" y="-25401"/>
              <a:ext cx="2810256" cy="6883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2" name="Straight Connector 11">
            <a:extLst>
              <a:ext uri="{FF2B5EF4-FFF2-40B4-BE49-F238E27FC236}">
                <a16:creationId xmlns:a16="http://schemas.microsoft.com/office/drawing/2014/main" id="{34E84FEE-D475-A71D-7996-5925602ECF9A}"/>
              </a:ext>
              <a:ext uri="{C183D7F6-B498-43B3-948B-1728B52AA6E4}">
                <adec:decorative xmlns:adec="http://schemas.microsoft.com/office/drawing/2017/decorative" val="1"/>
              </a:ext>
            </a:extLst>
          </p:cNvPr>
          <p:cNvCxnSpPr>
            <a:cxnSpLocks/>
          </p:cNvCxnSpPr>
          <p:nvPr userDrawn="1"/>
        </p:nvCxnSpPr>
        <p:spPr>
          <a:xfrm rot="10800000" flipH="1">
            <a:off x="-1" y="-25403"/>
            <a:ext cx="1210573" cy="20481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Footer Placeholder 4">
            <a:extLst>
              <a:ext uri="{FF2B5EF4-FFF2-40B4-BE49-F238E27FC236}">
                <a16:creationId xmlns:a16="http://schemas.microsoft.com/office/drawing/2014/main" id="{7459776D-4049-CB00-C321-0627C169BC51}"/>
              </a:ext>
            </a:extLst>
          </p:cNvPr>
          <p:cNvSpPr>
            <a:spLocks noGrp="1"/>
          </p:cNvSpPr>
          <p:nvPr>
            <p:ph type="ftr" sz="quarter" idx="11"/>
          </p:nvPr>
        </p:nvSpPr>
        <p:spPr>
          <a:xfrm>
            <a:off x="1333500" y="6356349"/>
            <a:ext cx="3819228" cy="365125"/>
          </a:xfrm>
        </p:spPr>
        <p:txBody>
          <a:bodyPr/>
          <a:lstStyle>
            <a:lvl1pPr algn="l">
              <a:defRPr sz="900"/>
            </a:lvl1pPr>
          </a:lstStyle>
          <a:p>
            <a:r>
              <a:rPr lang="en-US"/>
              <a:t>PRESENTATION TITLE</a:t>
            </a:r>
          </a:p>
        </p:txBody>
      </p:sp>
      <p:sp>
        <p:nvSpPr>
          <p:cNvPr id="16" name="Slide Number Placeholder 5">
            <a:extLst>
              <a:ext uri="{FF2B5EF4-FFF2-40B4-BE49-F238E27FC236}">
                <a16:creationId xmlns:a16="http://schemas.microsoft.com/office/drawing/2014/main" id="{EDE114AF-34C6-A062-7340-858BC27DA264}"/>
              </a:ext>
            </a:extLst>
          </p:cNvPr>
          <p:cNvSpPr>
            <a:spLocks noGrp="1"/>
          </p:cNvSpPr>
          <p:nvPr>
            <p:ph type="sldNum" sz="quarter" idx="12"/>
          </p:nvPr>
        </p:nvSpPr>
        <p:spPr>
          <a:xfrm>
            <a:off x="10373350" y="6356349"/>
            <a:ext cx="987552" cy="365125"/>
          </a:xfrm>
        </p:spPr>
        <p:txBody>
          <a:bodyPr/>
          <a:lstStyle>
            <a:lvl1pPr>
              <a:defRPr sz="900"/>
            </a:lvl1pPr>
          </a:lstStyle>
          <a:p>
            <a:fld id="{A49DFD55-3C28-40EF-9E31-A92D2E4017FF}" type="slidenum">
              <a:rPr lang="en-US" smtClean="0"/>
              <a:pPr/>
              <a:t>‹#›</a:t>
            </a:fld>
            <a:endParaRPr lang="en-US"/>
          </a:p>
        </p:txBody>
      </p:sp>
    </p:spTree>
    <p:extLst>
      <p:ext uri="{BB962C8B-B14F-4D97-AF65-F5344CB8AC3E}">
        <p14:creationId xmlns:p14="http://schemas.microsoft.com/office/powerpoint/2010/main" val="3442170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DB71F-E0D9-801E-6D98-BD89B8482E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598FF6-1499-C674-5C38-6E101B3B2A7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AFF483-89B4-4EDA-97DA-D7CE6B6E28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E660A1B-5709-4D2C-5713-27DC3089E836}"/>
              </a:ext>
            </a:extLst>
          </p:cNvPr>
          <p:cNvSpPr>
            <a:spLocks noGrp="1"/>
          </p:cNvSpPr>
          <p:nvPr>
            <p:ph type="dt" sz="half" idx="10"/>
          </p:nvPr>
        </p:nvSpPr>
        <p:spPr/>
        <p:txBody>
          <a:bodyPr/>
          <a:lstStyle/>
          <a:p>
            <a:fld id="{4A51986A-E31D-0D4C-B5CE-DDE58B7E55C7}" type="datetimeFigureOut">
              <a:rPr lang="en-US" smtClean="0"/>
              <a:t>7/1/24</a:t>
            </a:fld>
            <a:endParaRPr lang="en-US"/>
          </a:p>
        </p:txBody>
      </p:sp>
      <p:sp>
        <p:nvSpPr>
          <p:cNvPr id="6" name="Footer Placeholder 5">
            <a:extLst>
              <a:ext uri="{FF2B5EF4-FFF2-40B4-BE49-F238E27FC236}">
                <a16:creationId xmlns:a16="http://schemas.microsoft.com/office/drawing/2014/main" id="{86EF2943-0FA6-D35A-3790-7FE2326710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877533-154C-BB96-721D-A8C2F4FE5A3D}"/>
              </a:ext>
            </a:extLst>
          </p:cNvPr>
          <p:cNvSpPr>
            <a:spLocks noGrp="1"/>
          </p:cNvSpPr>
          <p:nvPr>
            <p:ph type="sldNum" sz="quarter" idx="12"/>
          </p:nvPr>
        </p:nvSpPr>
        <p:spPr/>
        <p:txBody>
          <a:bodyPr/>
          <a:lstStyle/>
          <a:p>
            <a:fld id="{7658F708-4F9D-5F47-B05C-8184DC09ACDB}" type="slidenum">
              <a:rPr lang="en-US" smtClean="0"/>
              <a:t>‹#›</a:t>
            </a:fld>
            <a:endParaRPr lang="en-US"/>
          </a:p>
        </p:txBody>
      </p:sp>
    </p:spTree>
    <p:extLst>
      <p:ext uri="{BB962C8B-B14F-4D97-AF65-F5344CB8AC3E}">
        <p14:creationId xmlns:p14="http://schemas.microsoft.com/office/powerpoint/2010/main" val="22677774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F38E5-2D75-518D-C567-B4EFAB10EBD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E49E5CB-228C-1A2C-BD49-D6C7E61489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287E1E7-9BEF-9BCC-1ED0-2CB8C646AD3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420CE1A-B0EA-A791-6A96-E6F5FC1981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AAFA755-1776-AAD5-DCF7-6105ED36239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F526C10-9879-A3FD-3976-0A1CF1CF6B00}"/>
              </a:ext>
            </a:extLst>
          </p:cNvPr>
          <p:cNvSpPr>
            <a:spLocks noGrp="1"/>
          </p:cNvSpPr>
          <p:nvPr>
            <p:ph type="dt" sz="half" idx="10"/>
          </p:nvPr>
        </p:nvSpPr>
        <p:spPr/>
        <p:txBody>
          <a:bodyPr/>
          <a:lstStyle/>
          <a:p>
            <a:fld id="{4A51986A-E31D-0D4C-B5CE-DDE58B7E55C7}" type="datetimeFigureOut">
              <a:rPr lang="en-US" smtClean="0"/>
              <a:t>7/1/24</a:t>
            </a:fld>
            <a:endParaRPr lang="en-US"/>
          </a:p>
        </p:txBody>
      </p:sp>
      <p:sp>
        <p:nvSpPr>
          <p:cNvPr id="8" name="Footer Placeholder 7">
            <a:extLst>
              <a:ext uri="{FF2B5EF4-FFF2-40B4-BE49-F238E27FC236}">
                <a16:creationId xmlns:a16="http://schemas.microsoft.com/office/drawing/2014/main" id="{B53916CE-DECB-8B06-F7DC-B2864C735B9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800B0AA-A9D3-11E8-32F6-A4F205D25DFD}"/>
              </a:ext>
            </a:extLst>
          </p:cNvPr>
          <p:cNvSpPr>
            <a:spLocks noGrp="1"/>
          </p:cNvSpPr>
          <p:nvPr>
            <p:ph type="sldNum" sz="quarter" idx="12"/>
          </p:nvPr>
        </p:nvSpPr>
        <p:spPr/>
        <p:txBody>
          <a:bodyPr/>
          <a:lstStyle/>
          <a:p>
            <a:fld id="{7658F708-4F9D-5F47-B05C-8184DC09ACDB}" type="slidenum">
              <a:rPr lang="en-US" smtClean="0"/>
              <a:t>‹#›</a:t>
            </a:fld>
            <a:endParaRPr lang="en-US"/>
          </a:p>
        </p:txBody>
      </p:sp>
    </p:spTree>
    <p:extLst>
      <p:ext uri="{BB962C8B-B14F-4D97-AF65-F5344CB8AC3E}">
        <p14:creationId xmlns:p14="http://schemas.microsoft.com/office/powerpoint/2010/main" val="32980957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DBFB8-63E0-A334-D67C-46F87092AA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5506EFB-6973-D2DE-3AB0-20F06E3534E4}"/>
              </a:ext>
            </a:extLst>
          </p:cNvPr>
          <p:cNvSpPr>
            <a:spLocks noGrp="1"/>
          </p:cNvSpPr>
          <p:nvPr>
            <p:ph type="dt" sz="half" idx="10"/>
          </p:nvPr>
        </p:nvSpPr>
        <p:spPr/>
        <p:txBody>
          <a:bodyPr/>
          <a:lstStyle/>
          <a:p>
            <a:fld id="{4A51986A-E31D-0D4C-B5CE-DDE58B7E55C7}" type="datetimeFigureOut">
              <a:rPr lang="en-US" smtClean="0"/>
              <a:t>7/1/24</a:t>
            </a:fld>
            <a:endParaRPr lang="en-US"/>
          </a:p>
        </p:txBody>
      </p:sp>
      <p:sp>
        <p:nvSpPr>
          <p:cNvPr id="4" name="Footer Placeholder 3">
            <a:extLst>
              <a:ext uri="{FF2B5EF4-FFF2-40B4-BE49-F238E27FC236}">
                <a16:creationId xmlns:a16="http://schemas.microsoft.com/office/drawing/2014/main" id="{E2F45BED-5608-ABC2-9D67-B7427783EB4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B2C9B5C-083B-62EF-D245-CE25729BE9B4}"/>
              </a:ext>
            </a:extLst>
          </p:cNvPr>
          <p:cNvSpPr>
            <a:spLocks noGrp="1"/>
          </p:cNvSpPr>
          <p:nvPr>
            <p:ph type="sldNum" sz="quarter" idx="12"/>
          </p:nvPr>
        </p:nvSpPr>
        <p:spPr/>
        <p:txBody>
          <a:bodyPr/>
          <a:lstStyle/>
          <a:p>
            <a:fld id="{7658F708-4F9D-5F47-B05C-8184DC09ACDB}" type="slidenum">
              <a:rPr lang="en-US" smtClean="0"/>
              <a:t>‹#›</a:t>
            </a:fld>
            <a:endParaRPr lang="en-US"/>
          </a:p>
        </p:txBody>
      </p:sp>
    </p:spTree>
    <p:extLst>
      <p:ext uri="{BB962C8B-B14F-4D97-AF65-F5344CB8AC3E}">
        <p14:creationId xmlns:p14="http://schemas.microsoft.com/office/powerpoint/2010/main" val="5518427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75539D-6523-C27E-AE65-117C3B895AD3}"/>
              </a:ext>
            </a:extLst>
          </p:cNvPr>
          <p:cNvSpPr>
            <a:spLocks noGrp="1"/>
          </p:cNvSpPr>
          <p:nvPr>
            <p:ph type="dt" sz="half" idx="10"/>
          </p:nvPr>
        </p:nvSpPr>
        <p:spPr/>
        <p:txBody>
          <a:bodyPr/>
          <a:lstStyle/>
          <a:p>
            <a:fld id="{4A51986A-E31D-0D4C-B5CE-DDE58B7E55C7}" type="datetimeFigureOut">
              <a:rPr lang="en-US" smtClean="0"/>
              <a:t>7/1/24</a:t>
            </a:fld>
            <a:endParaRPr lang="en-US"/>
          </a:p>
        </p:txBody>
      </p:sp>
      <p:sp>
        <p:nvSpPr>
          <p:cNvPr id="3" name="Footer Placeholder 2">
            <a:extLst>
              <a:ext uri="{FF2B5EF4-FFF2-40B4-BE49-F238E27FC236}">
                <a16:creationId xmlns:a16="http://schemas.microsoft.com/office/drawing/2014/main" id="{8223D050-C073-92E2-DD1B-EEE687B12C5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CEF5843-DE6C-CD27-40F8-8C379200D753}"/>
              </a:ext>
            </a:extLst>
          </p:cNvPr>
          <p:cNvSpPr>
            <a:spLocks noGrp="1"/>
          </p:cNvSpPr>
          <p:nvPr>
            <p:ph type="sldNum" sz="quarter" idx="12"/>
          </p:nvPr>
        </p:nvSpPr>
        <p:spPr/>
        <p:txBody>
          <a:bodyPr/>
          <a:lstStyle/>
          <a:p>
            <a:fld id="{7658F708-4F9D-5F47-B05C-8184DC09ACDB}" type="slidenum">
              <a:rPr lang="en-US" smtClean="0"/>
              <a:t>‹#›</a:t>
            </a:fld>
            <a:endParaRPr lang="en-US"/>
          </a:p>
        </p:txBody>
      </p:sp>
    </p:spTree>
    <p:extLst>
      <p:ext uri="{BB962C8B-B14F-4D97-AF65-F5344CB8AC3E}">
        <p14:creationId xmlns:p14="http://schemas.microsoft.com/office/powerpoint/2010/main" val="21522858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DAD0E-4093-E586-97CB-B0CF21CA87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8BD943B-1F4B-D493-3A0E-7DFB769648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D466E73-A12B-FDAC-86C2-5B018E8FE9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7303DE-B554-1D9B-14F7-2AF149559297}"/>
              </a:ext>
            </a:extLst>
          </p:cNvPr>
          <p:cNvSpPr>
            <a:spLocks noGrp="1"/>
          </p:cNvSpPr>
          <p:nvPr>
            <p:ph type="dt" sz="half" idx="10"/>
          </p:nvPr>
        </p:nvSpPr>
        <p:spPr/>
        <p:txBody>
          <a:bodyPr/>
          <a:lstStyle/>
          <a:p>
            <a:fld id="{4A51986A-E31D-0D4C-B5CE-DDE58B7E55C7}" type="datetimeFigureOut">
              <a:rPr lang="en-US" smtClean="0"/>
              <a:t>7/1/24</a:t>
            </a:fld>
            <a:endParaRPr lang="en-US"/>
          </a:p>
        </p:txBody>
      </p:sp>
      <p:sp>
        <p:nvSpPr>
          <p:cNvPr id="6" name="Footer Placeholder 5">
            <a:extLst>
              <a:ext uri="{FF2B5EF4-FFF2-40B4-BE49-F238E27FC236}">
                <a16:creationId xmlns:a16="http://schemas.microsoft.com/office/drawing/2014/main" id="{56A7C3CD-4814-4499-F877-E371CEF831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96A4EC-F2D6-EDB4-CB99-6FA8AFA51DEC}"/>
              </a:ext>
            </a:extLst>
          </p:cNvPr>
          <p:cNvSpPr>
            <a:spLocks noGrp="1"/>
          </p:cNvSpPr>
          <p:nvPr>
            <p:ph type="sldNum" sz="quarter" idx="12"/>
          </p:nvPr>
        </p:nvSpPr>
        <p:spPr/>
        <p:txBody>
          <a:bodyPr/>
          <a:lstStyle/>
          <a:p>
            <a:fld id="{7658F708-4F9D-5F47-B05C-8184DC09ACDB}" type="slidenum">
              <a:rPr lang="en-US" smtClean="0"/>
              <a:t>‹#›</a:t>
            </a:fld>
            <a:endParaRPr lang="en-US"/>
          </a:p>
        </p:txBody>
      </p:sp>
    </p:spTree>
    <p:extLst>
      <p:ext uri="{BB962C8B-B14F-4D97-AF65-F5344CB8AC3E}">
        <p14:creationId xmlns:p14="http://schemas.microsoft.com/office/powerpoint/2010/main" val="24978724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C1EC9-5E9F-2409-2441-EA29C7EE26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6D386DB-1C53-8948-4E4B-954183CD2C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E489724-F4EC-5E64-DDA0-E10F77029A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A6E6B5-16F8-324B-EE98-4F27B037FCDC}"/>
              </a:ext>
            </a:extLst>
          </p:cNvPr>
          <p:cNvSpPr>
            <a:spLocks noGrp="1"/>
          </p:cNvSpPr>
          <p:nvPr>
            <p:ph type="dt" sz="half" idx="10"/>
          </p:nvPr>
        </p:nvSpPr>
        <p:spPr/>
        <p:txBody>
          <a:bodyPr/>
          <a:lstStyle/>
          <a:p>
            <a:fld id="{4A51986A-E31D-0D4C-B5CE-DDE58B7E55C7}" type="datetimeFigureOut">
              <a:rPr lang="en-US" smtClean="0"/>
              <a:t>7/1/24</a:t>
            </a:fld>
            <a:endParaRPr lang="en-US"/>
          </a:p>
        </p:txBody>
      </p:sp>
      <p:sp>
        <p:nvSpPr>
          <p:cNvPr id="6" name="Footer Placeholder 5">
            <a:extLst>
              <a:ext uri="{FF2B5EF4-FFF2-40B4-BE49-F238E27FC236}">
                <a16:creationId xmlns:a16="http://schemas.microsoft.com/office/drawing/2014/main" id="{26B253FF-5130-32B5-5115-5A0C18C043B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6301E6-91F0-DDD8-8B6B-D8C3EE6769EB}"/>
              </a:ext>
            </a:extLst>
          </p:cNvPr>
          <p:cNvSpPr>
            <a:spLocks noGrp="1"/>
          </p:cNvSpPr>
          <p:nvPr>
            <p:ph type="sldNum" sz="quarter" idx="12"/>
          </p:nvPr>
        </p:nvSpPr>
        <p:spPr/>
        <p:txBody>
          <a:bodyPr/>
          <a:lstStyle/>
          <a:p>
            <a:fld id="{7658F708-4F9D-5F47-B05C-8184DC09ACDB}" type="slidenum">
              <a:rPr lang="en-US" smtClean="0"/>
              <a:t>‹#›</a:t>
            </a:fld>
            <a:endParaRPr lang="en-US"/>
          </a:p>
        </p:txBody>
      </p:sp>
    </p:spTree>
    <p:extLst>
      <p:ext uri="{BB962C8B-B14F-4D97-AF65-F5344CB8AC3E}">
        <p14:creationId xmlns:p14="http://schemas.microsoft.com/office/powerpoint/2010/main" val="15726801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4.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0F7937-914A-3FEA-6E6F-7634FB9BD3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0B83EC7-CB24-3C94-AFF7-A8D9949EEC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4EAE8C-B1AC-F4C2-B290-ABA77052BB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A51986A-E31D-0D4C-B5CE-DDE58B7E55C7}" type="datetimeFigureOut">
              <a:rPr lang="en-US" smtClean="0"/>
              <a:t>7/1/24</a:t>
            </a:fld>
            <a:endParaRPr lang="en-US"/>
          </a:p>
        </p:txBody>
      </p:sp>
      <p:sp>
        <p:nvSpPr>
          <p:cNvPr id="5" name="Footer Placeholder 4">
            <a:extLst>
              <a:ext uri="{FF2B5EF4-FFF2-40B4-BE49-F238E27FC236}">
                <a16:creationId xmlns:a16="http://schemas.microsoft.com/office/drawing/2014/main" id="{7D342BA6-E388-7A33-E7A4-2A86CEF78A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B6974BE-4F25-E786-7977-4D01E7A20E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658F708-4F9D-5F47-B05C-8184DC09ACDB}" type="slidenum">
              <a:rPr lang="en-US" smtClean="0"/>
              <a:t>‹#›</a:t>
            </a:fld>
            <a:endParaRPr lang="en-US"/>
          </a:p>
        </p:txBody>
      </p:sp>
    </p:spTree>
    <p:extLst>
      <p:ext uri="{BB962C8B-B14F-4D97-AF65-F5344CB8AC3E}">
        <p14:creationId xmlns:p14="http://schemas.microsoft.com/office/powerpoint/2010/main" val="4068990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RL-010H Brand Roadshow_V2.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1"/>
            <a:ext cx="12204732" cy="6867339"/>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100">
                <a:solidFill>
                  <a:schemeClr val="bg1"/>
                </a:solidFill>
                <a:latin typeface="Arial"/>
                <a:cs typeface="Arial"/>
              </a:defRPr>
            </a:lvl1pPr>
          </a:lstStyle>
          <a:p>
            <a:fld id="{7B85421F-A878-6E45-8178-69E5F12526D2}" type="datetimeFigureOut">
              <a:rPr lang="en-US" smtClean="0"/>
              <a:pPr/>
              <a:t>7/1/24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bg1"/>
                </a:solidFill>
                <a:latin typeface="Arial"/>
                <a:cs typeface="Aria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000">
                <a:solidFill>
                  <a:schemeClr val="bg1"/>
                </a:solidFill>
              </a:defRPr>
            </a:lvl1pPr>
          </a:lstStyle>
          <a:p>
            <a:fld id="{3E9BC61B-DC1A-074A-A634-75B18859CB49}" type="slidenum">
              <a:rPr lang="en-US" smtClean="0"/>
              <a:pPr/>
              <a:t>‹#›</a:t>
            </a:fld>
            <a:endParaRPr lang="en-US"/>
          </a:p>
        </p:txBody>
      </p:sp>
    </p:spTree>
    <p:extLst>
      <p:ext uri="{BB962C8B-B14F-4D97-AF65-F5344CB8AC3E}">
        <p14:creationId xmlns:p14="http://schemas.microsoft.com/office/powerpoint/2010/main" val="1434781098"/>
      </p:ext>
    </p:extLst>
  </p:cSld>
  <p:clrMap bg1="lt1" tx1="dk1" bg2="lt2" tx2="dk2" accent1="accent1" accent2="accent2" accent3="accent3" accent4="accent4" accent5="accent5" accent6="accent6" hlink="hlink" folHlink="folHlink"/>
  <p:sldLayoutIdLst>
    <p:sldLayoutId id="2147483665" r:id="rId1"/>
  </p:sldLayoutIdLst>
  <p:txStyles>
    <p:titleStyle>
      <a:lvl1pPr algn="ctr" defTabSz="457200" rtl="0" eaLnBrk="1" latinLnBrk="0" hangingPunct="1">
        <a:spcBef>
          <a:spcPct val="0"/>
        </a:spcBef>
        <a:buNone/>
        <a:defRPr sz="4400" b="1" i="0" kern="1200">
          <a:solidFill>
            <a:schemeClr val="bg2"/>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5487" y="-49610"/>
            <a:ext cx="12362977" cy="6957221"/>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Title</a:t>
            </a:r>
          </a:p>
        </p:txBody>
      </p:sp>
      <p:sp>
        <p:nvSpPr>
          <p:cNvPr id="3" name="Text Placeholder 2"/>
          <p:cNvSpPr>
            <a:spLocks noGrp="1"/>
          </p:cNvSpPr>
          <p:nvPr>
            <p:ph type="body" idx="1"/>
          </p:nvPr>
        </p:nvSpPr>
        <p:spPr>
          <a:xfrm>
            <a:off x="1117600" y="1600201"/>
            <a:ext cx="10464800" cy="4525963"/>
          </a:xfrm>
          <a:prstGeom prst="rect">
            <a:avLst/>
          </a:prstGeom>
        </p:spPr>
        <p:txBody>
          <a:bodyPr vert="horz" lIns="91440" tIns="45720" rIns="91440" bIns="45720" rtlCol="0">
            <a:normAutofit/>
          </a:bodyPr>
          <a:lstStyle/>
          <a:p>
            <a:pPr lvl="0"/>
            <a:r>
              <a:rPr lang="en-US"/>
              <a:t>Text</a:t>
            </a:r>
          </a:p>
        </p:txBody>
      </p:sp>
      <p:sp>
        <p:nvSpPr>
          <p:cNvPr id="13" name="Title 1"/>
          <p:cNvSpPr txBox="1">
            <a:spLocks/>
          </p:cNvSpPr>
          <p:nvPr userDrawn="1"/>
        </p:nvSpPr>
        <p:spPr>
          <a:xfrm>
            <a:off x="609600" y="274638"/>
            <a:ext cx="109728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400"/>
              <a:t> </a:t>
            </a:r>
          </a:p>
        </p:txBody>
      </p:sp>
      <p:cxnSp>
        <p:nvCxnSpPr>
          <p:cNvPr id="27" name="Straight Connector 26"/>
          <p:cNvCxnSpPr/>
          <p:nvPr userDrawn="1"/>
        </p:nvCxnSpPr>
        <p:spPr>
          <a:xfrm>
            <a:off x="823773" y="1230972"/>
            <a:ext cx="9639356" cy="0"/>
          </a:xfrm>
          <a:prstGeom prst="line">
            <a:avLst/>
          </a:prstGeom>
          <a:ln w="50800" cap="rnd" cmpd="sng">
            <a:solidFill>
              <a:srgbClr val="9DCBEC"/>
            </a:solidFill>
            <a:prstDash val="sysDot"/>
            <a:round/>
            <a:headEnd type="none"/>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67426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457200" rtl="0" eaLnBrk="1" latinLnBrk="0" hangingPunct="1">
        <a:spcBef>
          <a:spcPct val="0"/>
        </a:spcBef>
        <a:buNone/>
        <a:defRPr sz="3600" b="1" kern="1200">
          <a:solidFill>
            <a:srgbClr val="143666"/>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lumMod val="85000"/>
              <a:lumOff val="15000"/>
            </a:schemeClr>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lumMod val="85000"/>
              <a:lumOff val="1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lumMod val="85000"/>
              <a:lumOff val="1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8B2F08-784F-3090-0D98-FF2DAF6D29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5103B90-6FD5-7860-48B6-6EB9A59199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8065A5-A81D-1967-8028-95D2E98052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0439E9-A3B6-B04F-9102-A6252B9912FD}" type="datetimeFigureOut">
              <a:rPr lang="en-US" smtClean="0"/>
              <a:t>7/1/24</a:t>
            </a:fld>
            <a:endParaRPr lang="en-US"/>
          </a:p>
        </p:txBody>
      </p:sp>
      <p:sp>
        <p:nvSpPr>
          <p:cNvPr id="5" name="Footer Placeholder 4">
            <a:extLst>
              <a:ext uri="{FF2B5EF4-FFF2-40B4-BE49-F238E27FC236}">
                <a16:creationId xmlns:a16="http://schemas.microsoft.com/office/drawing/2014/main" id="{62BBA8EB-0F11-BEC6-2981-5EB4BB279C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58ADBE3-01C9-098A-CC40-ADC33FF539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738E5D-BF2F-9841-AED4-246F3E9BFF66}" type="slidenum">
              <a:rPr lang="en-US" smtClean="0"/>
              <a:t>‹#›</a:t>
            </a:fld>
            <a:endParaRPr lang="en-US"/>
          </a:p>
        </p:txBody>
      </p:sp>
    </p:spTree>
    <p:extLst>
      <p:ext uri="{BB962C8B-B14F-4D97-AF65-F5344CB8AC3E}">
        <p14:creationId xmlns:p14="http://schemas.microsoft.com/office/powerpoint/2010/main" val="156892002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1.xml"/><Relationship Id="rId1" Type="http://schemas.openxmlformats.org/officeDocument/2006/relationships/tags" Target="../tags/tag3.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hyperlink" Target="https://www.hepatitisb.uw.edu/custom/self-study/diagnosis-hbv/3#reference-1557"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4.xml"/><Relationship Id="rId5" Type="http://schemas.openxmlformats.org/officeDocument/2006/relationships/image" Target="../media/image23.png"/><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1.xml"/><Relationship Id="rId1" Type="http://schemas.openxmlformats.org/officeDocument/2006/relationships/tags" Target="../tags/tag5.xml"/><Relationship Id="rId5" Type="http://schemas.openxmlformats.org/officeDocument/2006/relationships/image" Target="../media/image29.png"/><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2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21.xml"/><Relationship Id="rId6" Type="http://schemas.openxmlformats.org/officeDocument/2006/relationships/image" Target="../media/image35.png"/><Relationship Id="rId5" Type="http://schemas.openxmlformats.org/officeDocument/2006/relationships/image" Target="../media/image34.png"/><Relationship Id="rId4" Type="http://schemas.microsoft.com/office/2007/relationships/hdphoto" Target="../media/hdphoto1.wdp"/><Relationship Id="rId9" Type="http://schemas.openxmlformats.org/officeDocument/2006/relationships/image" Target="../media/image38.png"/></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1.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6.jpeg"/><Relationship Id="rId1" Type="http://schemas.openxmlformats.org/officeDocument/2006/relationships/slideLayout" Target="../slideLayouts/slideLayout27.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2.png"/><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1.xml"/><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8.xml"/><Relationship Id="rId1" Type="http://schemas.openxmlformats.org/officeDocument/2006/relationships/slideLayout" Target="../slideLayouts/slideLayout32.xml"/><Relationship Id="rId5" Type="http://schemas.openxmlformats.org/officeDocument/2006/relationships/image" Target="../media/image51.png"/><Relationship Id="rId4" Type="http://schemas.openxmlformats.org/officeDocument/2006/relationships/image" Target="../media/image50.png"/></Relationships>
</file>

<file path=ppt/slides/_rels/slide5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Layout" Target="../slideLayouts/slideLayout27.xml"/><Relationship Id="rId5" Type="http://schemas.openxmlformats.org/officeDocument/2006/relationships/image" Target="../media/image56.png"/><Relationship Id="rId4" Type="http://schemas.openxmlformats.org/officeDocument/2006/relationships/image" Target="../media/image55.png"/></Relationships>
</file>

<file path=ppt/slides/_rels/slide5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1.xml"/><Relationship Id="rId5" Type="http://schemas.openxmlformats.org/officeDocument/2006/relationships/image" Target="../media/image60.png"/><Relationship Id="rId4" Type="http://schemas.openxmlformats.org/officeDocument/2006/relationships/image" Target="../media/image59.png"/></Relationships>
</file>

<file path=ppt/slides/_rels/slide5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2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3.xml.rels><?xml version="1.0" encoding="UTF-8" standalone="yes"?>
<Relationships xmlns="http://schemas.openxmlformats.org/package/2006/relationships"><Relationship Id="rId8" Type="http://schemas.openxmlformats.org/officeDocument/2006/relationships/hyperlink" Target="http://dx.doi.org/10.15585/mmwr.rr6902a1" TargetMode="External"/><Relationship Id="rId13" Type="http://schemas.openxmlformats.org/officeDocument/2006/relationships/hyperlink" Target="https://stateofhepc.org/about/#the-authors" TargetMode="External"/><Relationship Id="rId3" Type="http://schemas.openxmlformats.org/officeDocument/2006/relationships/hyperlink" Target="https://www.cdc.gov/mmwr/volumes/69/rr/rr6905a1.htm" TargetMode="External"/><Relationship Id="rId7" Type="http://schemas.openxmlformats.org/officeDocument/2006/relationships/hyperlink" Target="https://www.ncbi.nlm.nih.gov/books/NBK1630/" TargetMode="External"/><Relationship Id="rId12" Type="http://schemas.openxmlformats.org/officeDocument/2006/relationships/hyperlink" Target="https://acphospitalist.acponline.org/archives/2023/01/11/free/hospitalists-can-help-eliminate-hcv.htm" TargetMode="External"/><Relationship Id="rId2" Type="http://schemas.openxmlformats.org/officeDocument/2006/relationships/hyperlink" Target="https://www.cdph.ca.gov/Programs/CID/DCDC/CDPH%20Document%20Library/HepatitisBandCScreeningToolkitforPrimaryCare.pdf" TargetMode="External"/><Relationship Id="rId1" Type="http://schemas.openxmlformats.org/officeDocument/2006/relationships/slideLayout" Target="../slideLayouts/slideLayout6.xml"/><Relationship Id="rId6" Type="http://schemas.openxmlformats.org/officeDocument/2006/relationships/hyperlink" Target="http://www.ncbi.nlm.nih.gov/pubmed/4136143" TargetMode="External"/><Relationship Id="rId11" Type="http://schemas.openxmlformats.org/officeDocument/2006/relationships/hyperlink" Target="http://dx.doi.org/10.15585/mmwr.mm6914a2" TargetMode="External"/><Relationship Id="rId5" Type="http://schemas.openxmlformats.org/officeDocument/2006/relationships/hyperlink" Target="http://www.ncbi.nlm.nih.gov/pubmed/163436" TargetMode="External"/><Relationship Id="rId10" Type="http://schemas.openxmlformats.org/officeDocument/2006/relationships/hyperlink" Target="https://ajph.aphapublications.org/doi/abs/10.2105/AJPH.2017.304132" TargetMode="External"/><Relationship Id="rId4" Type="http://schemas.openxmlformats.org/officeDocument/2006/relationships/hyperlink" Target="https://www.cdc.gov/mmwr/volumes/71/wr/mm7113a1.htm" TargetMode="External"/><Relationship Id="rId9" Type="http://schemas.openxmlformats.org/officeDocument/2006/relationships/hyperlink" Target="https://www.cdc.gov/hepatitis/statistics/2020surveillance/index.htm"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28516" y="1461360"/>
            <a:ext cx="10363200" cy="1617028"/>
          </a:xfrm>
        </p:spPr>
        <p:txBody>
          <a:bodyPr>
            <a:normAutofit fontScale="90000"/>
          </a:bodyPr>
          <a:lstStyle/>
          <a:p>
            <a:pPr algn="ctr"/>
            <a:r>
              <a:rPr lang="en-US" sz="4800" b="1">
                <a:solidFill>
                  <a:schemeClr val="accent3">
                    <a:lumMod val="20000"/>
                    <a:lumOff val="80000"/>
                  </a:schemeClr>
                </a:solidFill>
                <a:effectLst/>
                <a:latin typeface="Calibri" panose="020F0502020204030204" pitchFamily="34" charset="0"/>
                <a:ea typeface="Times New Roman" panose="02020603050405020304" pitchFamily="18" charset="0"/>
                <a:cs typeface="Calibri" panose="020F0502020204030204" pitchFamily="34" charset="0"/>
              </a:rPr>
              <a:t>“The ABC’s of Hepatitis”</a:t>
            </a:r>
            <a:br>
              <a:rPr lang="en-US" sz="4800" b="1">
                <a:solidFill>
                  <a:schemeClr val="accent3">
                    <a:lumMod val="60000"/>
                    <a:lumOff val="40000"/>
                  </a:schemeClr>
                </a:solidFill>
                <a:effectLst/>
                <a:latin typeface="Calibri" panose="020F0502020204030204" pitchFamily="34" charset="0"/>
                <a:ea typeface="Times New Roman" panose="02020603050405020304" pitchFamily="18" charset="0"/>
                <a:cs typeface="Calibri" panose="020F0502020204030204" pitchFamily="34" charset="0"/>
              </a:rPr>
            </a:br>
            <a:br>
              <a:rPr lang="en-US" sz="4800">
                <a:solidFill>
                  <a:schemeClr val="accent1">
                    <a:lumMod val="20000"/>
                    <a:lumOff val="80000"/>
                  </a:schemeClr>
                </a:solidFill>
                <a:effectLst/>
                <a:latin typeface="Calibri" panose="020F0502020204030204" pitchFamily="34" charset="0"/>
                <a:ea typeface="Times New Roman" panose="02020603050405020304" pitchFamily="18" charset="0"/>
                <a:cs typeface="Calibri" panose="020F0502020204030204" pitchFamily="34" charset="0"/>
              </a:rPr>
            </a:br>
            <a:r>
              <a:rPr lang="en-US" sz="4800">
                <a:solidFill>
                  <a:schemeClr val="accent1">
                    <a:lumMod val="20000"/>
                    <a:lumOff val="80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lang="en-US" sz="4400">
                <a:solidFill>
                  <a:schemeClr val="accent6"/>
                </a:solidFill>
                <a:effectLst/>
                <a:latin typeface="Calibri" panose="020F0502020204030204" pitchFamily="34" charset="0"/>
                <a:ea typeface="Times New Roman" panose="02020603050405020304" pitchFamily="18" charset="0"/>
                <a:cs typeface="Calibri" panose="020F0502020204030204" pitchFamily="34" charset="0"/>
              </a:rPr>
              <a:t>Updates on Screening, Treatment Guidelines, and</a:t>
            </a:r>
            <a:br>
              <a:rPr lang="en-US" sz="4400">
                <a:solidFill>
                  <a:schemeClr val="accent6"/>
                </a:solidFill>
                <a:effectLst/>
                <a:latin typeface="Calibri" panose="020F0502020204030204" pitchFamily="34" charset="0"/>
                <a:ea typeface="Times New Roman" panose="02020603050405020304" pitchFamily="18" charset="0"/>
                <a:cs typeface="Calibri" panose="020F0502020204030204" pitchFamily="34" charset="0"/>
              </a:rPr>
            </a:br>
            <a:r>
              <a:rPr lang="en-US" sz="4400">
                <a:solidFill>
                  <a:schemeClr val="accent6"/>
                </a:solidFill>
                <a:effectLst/>
                <a:latin typeface="Calibri" panose="020F0502020204030204" pitchFamily="34" charset="0"/>
                <a:ea typeface="Times New Roman" panose="02020603050405020304" pitchFamily="18" charset="0"/>
                <a:cs typeface="Calibri" panose="020F0502020204030204" pitchFamily="34" charset="0"/>
              </a:rPr>
              <a:t>the Primary Care Role</a:t>
            </a:r>
            <a:endParaRPr lang="en-US">
              <a:solidFill>
                <a:schemeClr val="accent6"/>
              </a:solidFill>
            </a:endParaRPr>
          </a:p>
        </p:txBody>
      </p:sp>
      <p:sp>
        <p:nvSpPr>
          <p:cNvPr id="3" name="Subtitle 2"/>
          <p:cNvSpPr>
            <a:spLocks noGrp="1"/>
          </p:cNvSpPr>
          <p:nvPr>
            <p:ph type="subTitle" idx="1"/>
          </p:nvPr>
        </p:nvSpPr>
        <p:spPr>
          <a:xfrm>
            <a:off x="239275" y="4960731"/>
            <a:ext cx="8534400" cy="1752600"/>
          </a:xfrm>
        </p:spPr>
        <p:txBody>
          <a:bodyPr>
            <a:normAutofit lnSpcReduction="10000"/>
          </a:bodyPr>
          <a:lstStyle/>
          <a:p>
            <a:pPr fontAlgn="base"/>
            <a:r>
              <a:rPr lang="en-US" sz="2400" b="1">
                <a:latin typeface="Calibri" panose="020F0502020204030204" pitchFamily="34" charset="0"/>
                <a:cs typeface="Calibri" panose="020F0502020204030204" pitchFamily="34" charset="0"/>
              </a:rPr>
              <a:t>Mariana Gomez M.D</a:t>
            </a:r>
          </a:p>
          <a:p>
            <a:pPr fontAlgn="base"/>
            <a:r>
              <a:rPr lang="en-US" sz="2400">
                <a:latin typeface="Calibri" panose="020F0502020204030204" pitchFamily="34" charset="0"/>
                <a:cs typeface="Calibri" panose="020F0502020204030204" pitchFamily="34" charset="0"/>
              </a:rPr>
              <a:t>Infectious Diseases - Carilion Clinic</a:t>
            </a:r>
          </a:p>
          <a:p>
            <a:pPr fontAlgn="base"/>
            <a:r>
              <a:rPr lang="en-US" sz="2400">
                <a:latin typeface="Calibri" panose="020F0502020204030204" pitchFamily="34" charset="0"/>
                <a:cs typeface="Calibri" panose="020F0502020204030204" pitchFamily="34" charset="0"/>
              </a:rPr>
              <a:t>Assistant Professor of Medicine – </a:t>
            </a:r>
          </a:p>
          <a:p>
            <a:pPr fontAlgn="base"/>
            <a:r>
              <a:rPr lang="en-US" sz="2400">
                <a:latin typeface="Calibri" panose="020F0502020204030204" pitchFamily="34" charset="0"/>
                <a:cs typeface="Calibri" panose="020F0502020204030204" pitchFamily="34" charset="0"/>
              </a:rPr>
              <a:t>Virginia Tech </a:t>
            </a:r>
            <a:r>
              <a:rPr lang="es-ES" sz="2400" err="1">
                <a:latin typeface="Calibri" panose="020F0502020204030204" pitchFamily="34" charset="0"/>
                <a:cs typeface="Calibri" panose="020F0502020204030204" pitchFamily="34" charset="0"/>
              </a:rPr>
              <a:t>Carilion</a:t>
            </a:r>
            <a:r>
              <a:rPr lang="es-ES" sz="2400">
                <a:latin typeface="Calibri" panose="020F0502020204030204" pitchFamily="34" charset="0"/>
                <a:cs typeface="Calibri" panose="020F0502020204030204" pitchFamily="34" charset="0"/>
              </a:rPr>
              <a:t> </a:t>
            </a:r>
            <a:r>
              <a:rPr lang="en-US" sz="2400">
                <a:latin typeface="Calibri" panose="020F0502020204030204" pitchFamily="34" charset="0"/>
                <a:cs typeface="Calibri" panose="020F0502020204030204" pitchFamily="34" charset="0"/>
              </a:rPr>
              <a:t>School of Medicine</a:t>
            </a:r>
          </a:p>
          <a:p>
            <a:pPr algn="ctr"/>
            <a:endParaRPr lang="en-US" sz="2400"/>
          </a:p>
        </p:txBody>
      </p:sp>
      <p:pic>
        <p:nvPicPr>
          <p:cNvPr id="4" name="Picture 2">
            <a:extLst>
              <a:ext uri="{FF2B5EF4-FFF2-40B4-BE49-F238E27FC236}">
                <a16:creationId xmlns:a16="http://schemas.microsoft.com/office/drawing/2014/main" id="{9ABD122B-996A-0714-EAAD-4B9FA6A5B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275" y="323295"/>
            <a:ext cx="2316394" cy="393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1999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6CBDD-BEBA-B386-CBBC-55AA819FE167}"/>
              </a:ext>
            </a:extLst>
          </p:cNvPr>
          <p:cNvSpPr>
            <a:spLocks noGrp="1"/>
          </p:cNvSpPr>
          <p:nvPr>
            <p:ph type="ctrTitle"/>
          </p:nvPr>
        </p:nvSpPr>
        <p:spPr>
          <a:xfrm>
            <a:off x="914400" y="1865382"/>
            <a:ext cx="10363200" cy="1470025"/>
          </a:xfrm>
        </p:spPr>
        <p:txBody>
          <a:bodyPr>
            <a:normAutofit/>
          </a:bodyPr>
          <a:lstStyle/>
          <a:p>
            <a:r>
              <a:rPr lang="en-US" sz="6000" b="0">
                <a:ln w="0"/>
                <a:solidFill>
                  <a:schemeClr val="accent3">
                    <a:lumMod val="50000"/>
                  </a:schemeClr>
                </a:solidFill>
                <a:effectLst>
                  <a:outerShdw blurRad="38100" dist="25400" dir="5400000" algn="ctr" rotWithShape="0">
                    <a:srgbClr val="6E747A">
                      <a:alpha val="43000"/>
                    </a:srgbClr>
                  </a:outerShdw>
                </a:effectLst>
                <a:latin typeface="+mj-lt"/>
              </a:rPr>
              <a:t>HEPATITIS A</a:t>
            </a:r>
            <a:endParaRPr lang="en-US" sz="6000">
              <a:solidFill>
                <a:schemeClr val="accent3">
                  <a:lumMod val="50000"/>
                </a:schemeClr>
              </a:solidFill>
              <a:latin typeface="+mj-lt"/>
            </a:endParaRPr>
          </a:p>
        </p:txBody>
      </p:sp>
      <p:sp>
        <p:nvSpPr>
          <p:cNvPr id="3" name="Subtitle 2">
            <a:extLst>
              <a:ext uri="{FF2B5EF4-FFF2-40B4-BE49-F238E27FC236}">
                <a16:creationId xmlns:a16="http://schemas.microsoft.com/office/drawing/2014/main" id="{33509620-EEAA-F6C7-1E62-6B46D9650DC9}"/>
              </a:ext>
            </a:extLst>
          </p:cNvPr>
          <p:cNvSpPr>
            <a:spLocks noGrp="1"/>
          </p:cNvSpPr>
          <p:nvPr>
            <p:ph type="subTitle" idx="1"/>
          </p:nvPr>
        </p:nvSpPr>
        <p:spPr>
          <a:xfrm>
            <a:off x="1828800" y="4403035"/>
            <a:ext cx="8534400" cy="1752600"/>
          </a:xfrm>
        </p:spPr>
        <p:txBody>
          <a:bodyPr/>
          <a:lstStyle/>
          <a:p>
            <a:r>
              <a:rPr lang="en-US" b="0" i="0" u="none" strike="noStrike">
                <a:solidFill>
                  <a:schemeClr val="tx1"/>
                </a:solidFill>
                <a:effectLst/>
                <a:latin typeface="Calibri" panose="020F0502020204030204" pitchFamily="34" charset="0"/>
                <a:cs typeface="Calibri" panose="020F0502020204030204" pitchFamily="34" charset="0"/>
              </a:rPr>
              <a:t>“Hepatitis A causes an ACUTE infection”</a:t>
            </a:r>
            <a:endParaRPr lang="en-US">
              <a:solidFill>
                <a:schemeClr val="tx1"/>
              </a:solidFill>
            </a:endParaRPr>
          </a:p>
        </p:txBody>
      </p:sp>
    </p:spTree>
    <p:extLst>
      <p:ext uri="{BB962C8B-B14F-4D97-AF65-F5344CB8AC3E}">
        <p14:creationId xmlns:p14="http://schemas.microsoft.com/office/powerpoint/2010/main" val="946556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84697CDA-BDB7-4883-B48B-1D4EDB2F0E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7E9FF7ED-C67F-4E8D-8157-6BB83D644C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2325" y="643467"/>
            <a:ext cx="10407351" cy="1891626"/>
          </a:xfrm>
          <a:custGeom>
            <a:avLst/>
            <a:gdLst>
              <a:gd name="connsiteX0" fmla="*/ 0 w 10407351"/>
              <a:gd name="connsiteY0" fmla="*/ 0 h 1891626"/>
              <a:gd name="connsiteX1" fmla="*/ 10407351 w 10407351"/>
              <a:gd name="connsiteY1" fmla="*/ 0 h 1891626"/>
              <a:gd name="connsiteX2" fmla="*/ 10407351 w 10407351"/>
              <a:gd name="connsiteY2" fmla="*/ 1364684 h 1891626"/>
              <a:gd name="connsiteX3" fmla="*/ 10278187 w 10407351"/>
              <a:gd name="connsiteY3" fmla="*/ 1375369 h 1891626"/>
              <a:gd name="connsiteX4" fmla="*/ 10183452 w 10407351"/>
              <a:gd name="connsiteY4" fmla="*/ 1391690 h 1891626"/>
              <a:gd name="connsiteX5" fmla="*/ 9936834 w 10407351"/>
              <a:gd name="connsiteY5" fmla="*/ 1413567 h 1891626"/>
              <a:gd name="connsiteX6" fmla="*/ 9633679 w 10407351"/>
              <a:gd name="connsiteY6" fmla="*/ 1479227 h 1891626"/>
              <a:gd name="connsiteX7" fmla="*/ 9464371 w 10407351"/>
              <a:gd name="connsiteY7" fmla="*/ 1479341 h 1891626"/>
              <a:gd name="connsiteX8" fmla="*/ 9351136 w 10407351"/>
              <a:gd name="connsiteY8" fmla="*/ 1473048 h 1891626"/>
              <a:gd name="connsiteX9" fmla="*/ 9277477 w 10407351"/>
              <a:gd name="connsiteY9" fmla="*/ 1467445 h 1891626"/>
              <a:gd name="connsiteX10" fmla="*/ 9221081 w 10407351"/>
              <a:gd name="connsiteY10" fmla="*/ 1462245 h 1891626"/>
              <a:gd name="connsiteX11" fmla="*/ 9145968 w 10407351"/>
              <a:gd name="connsiteY11" fmla="*/ 1462282 h 1891626"/>
              <a:gd name="connsiteX12" fmla="*/ 9023280 w 10407351"/>
              <a:gd name="connsiteY12" fmla="*/ 1511217 h 1891626"/>
              <a:gd name="connsiteX13" fmla="*/ 8830925 w 10407351"/>
              <a:gd name="connsiteY13" fmla="*/ 1554093 h 1891626"/>
              <a:gd name="connsiteX14" fmla="*/ 8676048 w 10407351"/>
              <a:gd name="connsiteY14" fmla="*/ 1560374 h 1891626"/>
              <a:gd name="connsiteX15" fmla="*/ 8638989 w 10407351"/>
              <a:gd name="connsiteY15" fmla="*/ 1568839 h 1891626"/>
              <a:gd name="connsiteX16" fmla="*/ 8456861 w 10407351"/>
              <a:gd name="connsiteY16" fmla="*/ 1566972 h 1891626"/>
              <a:gd name="connsiteX17" fmla="*/ 8189198 w 10407351"/>
              <a:gd name="connsiteY17" fmla="*/ 1584307 h 1891626"/>
              <a:gd name="connsiteX18" fmla="*/ 7898401 w 10407351"/>
              <a:gd name="connsiteY18" fmla="*/ 1565768 h 1891626"/>
              <a:gd name="connsiteX19" fmla="*/ 7563813 w 10407351"/>
              <a:gd name="connsiteY19" fmla="*/ 1558454 h 1891626"/>
              <a:gd name="connsiteX20" fmla="*/ 7349063 w 10407351"/>
              <a:gd name="connsiteY20" fmla="*/ 1551966 h 1891626"/>
              <a:gd name="connsiteX21" fmla="*/ 7131024 w 10407351"/>
              <a:gd name="connsiteY21" fmla="*/ 1585911 h 1891626"/>
              <a:gd name="connsiteX22" fmla="*/ 6889291 w 10407351"/>
              <a:gd name="connsiteY22" fmla="*/ 1610925 h 1891626"/>
              <a:gd name="connsiteX23" fmla="*/ 6668938 w 10407351"/>
              <a:gd name="connsiteY23" fmla="*/ 1613148 h 1891626"/>
              <a:gd name="connsiteX24" fmla="*/ 6538541 w 10407351"/>
              <a:gd name="connsiteY24" fmla="*/ 1620507 h 1891626"/>
              <a:gd name="connsiteX25" fmla="*/ 6491279 w 10407351"/>
              <a:gd name="connsiteY25" fmla="*/ 1632773 h 1891626"/>
              <a:gd name="connsiteX26" fmla="*/ 6423751 w 10407351"/>
              <a:gd name="connsiteY26" fmla="*/ 1643536 h 1891626"/>
              <a:gd name="connsiteX27" fmla="*/ 6306336 w 10407351"/>
              <a:gd name="connsiteY27" fmla="*/ 1669857 h 1891626"/>
              <a:gd name="connsiteX28" fmla="*/ 6155679 w 10407351"/>
              <a:gd name="connsiteY28" fmla="*/ 1680409 h 1891626"/>
              <a:gd name="connsiteX29" fmla="*/ 6018716 w 10407351"/>
              <a:gd name="connsiteY29" fmla="*/ 1668513 h 1891626"/>
              <a:gd name="connsiteX30" fmla="*/ 5927081 w 10407351"/>
              <a:gd name="connsiteY30" fmla="*/ 1663779 h 1891626"/>
              <a:gd name="connsiteX31" fmla="*/ 5704857 w 10407351"/>
              <a:gd name="connsiteY31" fmla="*/ 1661355 h 1891626"/>
              <a:gd name="connsiteX32" fmla="*/ 5464353 w 10407351"/>
              <a:gd name="connsiteY32" fmla="*/ 1649361 h 1891626"/>
              <a:gd name="connsiteX33" fmla="*/ 5408840 w 10407351"/>
              <a:gd name="connsiteY33" fmla="*/ 1659913 h 1891626"/>
              <a:gd name="connsiteX34" fmla="*/ 5315720 w 10407351"/>
              <a:gd name="connsiteY34" fmla="*/ 1677105 h 1891626"/>
              <a:gd name="connsiteX35" fmla="*/ 5250566 w 10407351"/>
              <a:gd name="connsiteY35" fmla="*/ 1709327 h 1891626"/>
              <a:gd name="connsiteX36" fmla="*/ 5170942 w 10407351"/>
              <a:gd name="connsiteY36" fmla="*/ 1716026 h 1891626"/>
              <a:gd name="connsiteX37" fmla="*/ 5063388 w 10407351"/>
              <a:gd name="connsiteY37" fmla="*/ 1707824 h 1891626"/>
              <a:gd name="connsiteX38" fmla="*/ 4937644 w 10407351"/>
              <a:gd name="connsiteY38" fmla="*/ 1733778 h 1891626"/>
              <a:gd name="connsiteX39" fmla="*/ 4863636 w 10407351"/>
              <a:gd name="connsiteY39" fmla="*/ 1742276 h 1891626"/>
              <a:gd name="connsiteX40" fmla="*/ 4663097 w 10407351"/>
              <a:gd name="connsiteY40" fmla="*/ 1772517 h 1891626"/>
              <a:gd name="connsiteX41" fmla="*/ 4576142 w 10407351"/>
              <a:gd name="connsiteY41" fmla="*/ 1801338 h 1891626"/>
              <a:gd name="connsiteX42" fmla="*/ 4432728 w 10407351"/>
              <a:gd name="connsiteY42" fmla="*/ 1821550 h 1891626"/>
              <a:gd name="connsiteX43" fmla="*/ 4330325 w 10407351"/>
              <a:gd name="connsiteY43" fmla="*/ 1832397 h 1891626"/>
              <a:gd name="connsiteX44" fmla="*/ 4301301 w 10407351"/>
              <a:gd name="connsiteY44" fmla="*/ 1853709 h 1891626"/>
              <a:gd name="connsiteX45" fmla="*/ 4300886 w 10407351"/>
              <a:gd name="connsiteY45" fmla="*/ 1854105 h 1891626"/>
              <a:gd name="connsiteX46" fmla="*/ 4238651 w 10407351"/>
              <a:gd name="connsiteY46" fmla="*/ 1857049 h 1891626"/>
              <a:gd name="connsiteX47" fmla="*/ 4102292 w 10407351"/>
              <a:gd name="connsiteY47" fmla="*/ 1880193 h 1891626"/>
              <a:gd name="connsiteX48" fmla="*/ 4059333 w 10407351"/>
              <a:gd name="connsiteY48" fmla="*/ 1886249 h 1891626"/>
              <a:gd name="connsiteX49" fmla="*/ 4036441 w 10407351"/>
              <a:gd name="connsiteY49" fmla="*/ 1891626 h 1891626"/>
              <a:gd name="connsiteX50" fmla="*/ 4002125 w 10407351"/>
              <a:gd name="connsiteY50" fmla="*/ 1877697 h 1891626"/>
              <a:gd name="connsiteX51" fmla="*/ 3959209 w 10407351"/>
              <a:gd name="connsiteY51" fmla="*/ 1883738 h 1891626"/>
              <a:gd name="connsiteX52" fmla="*/ 3949215 w 10407351"/>
              <a:gd name="connsiteY52" fmla="*/ 1885692 h 1891626"/>
              <a:gd name="connsiteX53" fmla="*/ 3874146 w 10407351"/>
              <a:gd name="connsiteY53" fmla="*/ 1872130 h 1891626"/>
              <a:gd name="connsiteX54" fmla="*/ 3866827 w 10407351"/>
              <a:gd name="connsiteY54" fmla="*/ 1866688 h 1891626"/>
              <a:gd name="connsiteX55" fmla="*/ 3829184 w 10407351"/>
              <a:gd name="connsiteY55" fmla="*/ 1864322 h 1891626"/>
              <a:gd name="connsiteX56" fmla="*/ 3824903 w 10407351"/>
              <a:gd name="connsiteY56" fmla="*/ 1865766 h 1891626"/>
              <a:gd name="connsiteX57" fmla="*/ 3793706 w 10407351"/>
              <a:gd name="connsiteY57" fmla="*/ 1857436 h 1891626"/>
              <a:gd name="connsiteX58" fmla="*/ 3668616 w 10407351"/>
              <a:gd name="connsiteY58" fmla="*/ 1842745 h 1891626"/>
              <a:gd name="connsiteX59" fmla="*/ 3428086 w 10407351"/>
              <a:gd name="connsiteY59" fmla="*/ 1835034 h 1891626"/>
              <a:gd name="connsiteX60" fmla="*/ 3177594 w 10407351"/>
              <a:gd name="connsiteY60" fmla="*/ 1813026 h 1891626"/>
              <a:gd name="connsiteX61" fmla="*/ 2940077 w 10407351"/>
              <a:gd name="connsiteY61" fmla="*/ 1821546 h 1891626"/>
              <a:gd name="connsiteX62" fmla="*/ 2508536 w 10407351"/>
              <a:gd name="connsiteY62" fmla="*/ 1797990 h 1891626"/>
              <a:gd name="connsiteX63" fmla="*/ 2360486 w 10407351"/>
              <a:gd name="connsiteY63" fmla="*/ 1795882 h 1891626"/>
              <a:gd name="connsiteX64" fmla="*/ 2261294 w 10407351"/>
              <a:gd name="connsiteY64" fmla="*/ 1795084 h 1891626"/>
              <a:gd name="connsiteX65" fmla="*/ 2254419 w 10407351"/>
              <a:gd name="connsiteY65" fmla="*/ 1797320 h 1891626"/>
              <a:gd name="connsiteX66" fmla="*/ 2226713 w 10407351"/>
              <a:gd name="connsiteY66" fmla="*/ 1798641 h 1891626"/>
              <a:gd name="connsiteX67" fmla="*/ 2219128 w 10407351"/>
              <a:gd name="connsiteY67" fmla="*/ 1808552 h 1891626"/>
              <a:gd name="connsiteX68" fmla="*/ 2126538 w 10407351"/>
              <a:gd name="connsiteY68" fmla="*/ 1817143 h 1891626"/>
              <a:gd name="connsiteX69" fmla="*/ 1903694 w 10407351"/>
              <a:gd name="connsiteY69" fmla="*/ 1821035 h 1891626"/>
              <a:gd name="connsiteX70" fmla="*/ 1738778 w 10407351"/>
              <a:gd name="connsiteY70" fmla="*/ 1804426 h 1891626"/>
              <a:gd name="connsiteX71" fmla="*/ 1683603 w 10407351"/>
              <a:gd name="connsiteY71" fmla="*/ 1813609 h 1891626"/>
              <a:gd name="connsiteX72" fmla="*/ 1613964 w 10407351"/>
              <a:gd name="connsiteY72" fmla="*/ 1812650 h 1891626"/>
              <a:gd name="connsiteX73" fmla="*/ 1613403 w 10407351"/>
              <a:gd name="connsiteY73" fmla="*/ 1813209 h 1891626"/>
              <a:gd name="connsiteX74" fmla="*/ 1602061 w 10407351"/>
              <a:gd name="connsiteY74" fmla="*/ 1811331 h 1891626"/>
              <a:gd name="connsiteX75" fmla="*/ 1395632 w 10407351"/>
              <a:gd name="connsiteY75" fmla="*/ 1797257 h 1891626"/>
              <a:gd name="connsiteX76" fmla="*/ 1181443 w 10407351"/>
              <a:gd name="connsiteY76" fmla="*/ 1751614 h 1891626"/>
              <a:gd name="connsiteX77" fmla="*/ 974248 w 10407351"/>
              <a:gd name="connsiteY77" fmla="*/ 1721123 h 1891626"/>
              <a:gd name="connsiteX78" fmla="*/ 867706 w 10407351"/>
              <a:gd name="connsiteY78" fmla="*/ 1694653 h 1891626"/>
              <a:gd name="connsiteX79" fmla="*/ 841666 w 10407351"/>
              <a:gd name="connsiteY79" fmla="*/ 1683413 h 1891626"/>
              <a:gd name="connsiteX80" fmla="*/ 837797 w 10407351"/>
              <a:gd name="connsiteY80" fmla="*/ 1684443 h 1891626"/>
              <a:gd name="connsiteX81" fmla="*/ 805502 w 10407351"/>
              <a:gd name="connsiteY81" fmla="*/ 1678518 h 1891626"/>
              <a:gd name="connsiteX82" fmla="*/ 799788 w 10407351"/>
              <a:gd name="connsiteY82" fmla="*/ 1672416 h 1891626"/>
              <a:gd name="connsiteX83" fmla="*/ 736389 w 10407351"/>
              <a:gd name="connsiteY83" fmla="*/ 1651814 h 1891626"/>
              <a:gd name="connsiteX84" fmla="*/ 727522 w 10407351"/>
              <a:gd name="connsiteY84" fmla="*/ 1652807 h 1891626"/>
              <a:gd name="connsiteX85" fmla="*/ 689713 w 10407351"/>
              <a:gd name="connsiteY85" fmla="*/ 1654738 h 1891626"/>
              <a:gd name="connsiteX86" fmla="*/ 661608 w 10407351"/>
              <a:gd name="connsiteY86" fmla="*/ 1637638 h 1891626"/>
              <a:gd name="connsiteX87" fmla="*/ 641195 w 10407351"/>
              <a:gd name="connsiteY87" fmla="*/ 1640809 h 1891626"/>
              <a:gd name="connsiteX88" fmla="*/ 603348 w 10407351"/>
              <a:gd name="connsiteY88" fmla="*/ 1642751 h 1891626"/>
              <a:gd name="connsiteX89" fmla="*/ 482767 w 10407351"/>
              <a:gd name="connsiteY89" fmla="*/ 1652811 h 1891626"/>
              <a:gd name="connsiteX90" fmla="*/ 428597 w 10407351"/>
              <a:gd name="connsiteY90" fmla="*/ 1649830 h 1891626"/>
              <a:gd name="connsiteX91" fmla="*/ 428193 w 10407351"/>
              <a:gd name="connsiteY91" fmla="*/ 1650184 h 1891626"/>
              <a:gd name="connsiteX92" fmla="*/ 400669 w 10407351"/>
              <a:gd name="connsiteY92" fmla="*/ 1668609 h 1891626"/>
              <a:gd name="connsiteX93" fmla="*/ 310856 w 10407351"/>
              <a:gd name="connsiteY93" fmla="*/ 1669671 h 1891626"/>
              <a:gd name="connsiteX94" fmla="*/ 184505 w 10407351"/>
              <a:gd name="connsiteY94" fmla="*/ 1676148 h 1891626"/>
              <a:gd name="connsiteX95" fmla="*/ 106017 w 10407351"/>
              <a:gd name="connsiteY95" fmla="*/ 1696538 h 1891626"/>
              <a:gd name="connsiteX96" fmla="*/ 15107 w 10407351"/>
              <a:gd name="connsiteY96" fmla="*/ 1705860 h 1891626"/>
              <a:gd name="connsiteX97" fmla="*/ 0 w 10407351"/>
              <a:gd name="connsiteY97" fmla="*/ 1707056 h 18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10407351" h="1891626">
                <a:moveTo>
                  <a:pt x="0" y="0"/>
                </a:moveTo>
                <a:lnTo>
                  <a:pt x="10407351" y="0"/>
                </a:lnTo>
                <a:lnTo>
                  <a:pt x="10407351" y="1364684"/>
                </a:lnTo>
                <a:lnTo>
                  <a:pt x="10278187" y="1375369"/>
                </a:lnTo>
                <a:cubicBezTo>
                  <a:pt x="10230814" y="1379006"/>
                  <a:pt x="10192985" y="1383268"/>
                  <a:pt x="10183452" y="1391690"/>
                </a:cubicBezTo>
                <a:cubicBezTo>
                  <a:pt x="10056050" y="1406552"/>
                  <a:pt x="10047372" y="1392862"/>
                  <a:pt x="9936834" y="1413567"/>
                </a:cubicBezTo>
                <a:cubicBezTo>
                  <a:pt x="9842543" y="1449236"/>
                  <a:pt x="9758704" y="1437289"/>
                  <a:pt x="9633679" y="1479227"/>
                </a:cubicBezTo>
                <a:cubicBezTo>
                  <a:pt x="9572087" y="1477856"/>
                  <a:pt x="9524044" y="1488294"/>
                  <a:pt x="9464371" y="1479341"/>
                </a:cubicBezTo>
                <a:cubicBezTo>
                  <a:pt x="9437979" y="1471131"/>
                  <a:pt x="9382095" y="1495583"/>
                  <a:pt x="9351136" y="1473048"/>
                </a:cubicBezTo>
                <a:cubicBezTo>
                  <a:pt x="9348834" y="1489421"/>
                  <a:pt x="9290403" y="1475047"/>
                  <a:pt x="9277477" y="1467445"/>
                </a:cubicBezTo>
                <a:cubicBezTo>
                  <a:pt x="9262484" y="1474590"/>
                  <a:pt x="9237294" y="1461551"/>
                  <a:pt x="9221081" y="1462245"/>
                </a:cubicBezTo>
                <a:cubicBezTo>
                  <a:pt x="9189009" y="1426438"/>
                  <a:pt x="9185445" y="1482627"/>
                  <a:pt x="9145968" y="1462282"/>
                </a:cubicBezTo>
                <a:cubicBezTo>
                  <a:pt x="9128623" y="1474438"/>
                  <a:pt x="9069817" y="1500224"/>
                  <a:pt x="9023280" y="1511217"/>
                </a:cubicBezTo>
                <a:cubicBezTo>
                  <a:pt x="8931735" y="1535229"/>
                  <a:pt x="8925405" y="1563795"/>
                  <a:pt x="8830925" y="1554093"/>
                </a:cubicBezTo>
                <a:cubicBezTo>
                  <a:pt x="8817633" y="1577274"/>
                  <a:pt x="8655791" y="1518891"/>
                  <a:pt x="8676048" y="1560374"/>
                </a:cubicBezTo>
                <a:cubicBezTo>
                  <a:pt x="8644516" y="1558347"/>
                  <a:pt x="8621413" y="1541838"/>
                  <a:pt x="8638989" y="1568839"/>
                </a:cubicBezTo>
                <a:lnTo>
                  <a:pt x="8456861" y="1566972"/>
                </a:lnTo>
                <a:cubicBezTo>
                  <a:pt x="8355907" y="1574502"/>
                  <a:pt x="8292865" y="1594374"/>
                  <a:pt x="8189198" y="1584307"/>
                </a:cubicBezTo>
                <a:cubicBezTo>
                  <a:pt x="8087659" y="1583101"/>
                  <a:pt x="8036427" y="1565402"/>
                  <a:pt x="7898401" y="1565768"/>
                </a:cubicBezTo>
                <a:cubicBezTo>
                  <a:pt x="7801198" y="1563426"/>
                  <a:pt x="7662139" y="1549692"/>
                  <a:pt x="7563813" y="1558454"/>
                </a:cubicBezTo>
                <a:cubicBezTo>
                  <a:pt x="7446107" y="1537502"/>
                  <a:pt x="7475233" y="1563414"/>
                  <a:pt x="7349063" y="1551966"/>
                </a:cubicBezTo>
                <a:cubicBezTo>
                  <a:pt x="7293901" y="1597253"/>
                  <a:pt x="7197687" y="1574689"/>
                  <a:pt x="7131024" y="1585911"/>
                </a:cubicBezTo>
                <a:cubicBezTo>
                  <a:pt x="7054397" y="1595738"/>
                  <a:pt x="6966306" y="1606385"/>
                  <a:pt x="6889291" y="1610925"/>
                </a:cubicBezTo>
                <a:cubicBezTo>
                  <a:pt x="6828293" y="1590519"/>
                  <a:pt x="6744624" y="1640610"/>
                  <a:pt x="6668938" y="1613148"/>
                </a:cubicBezTo>
                <a:cubicBezTo>
                  <a:pt x="6641091" y="1606533"/>
                  <a:pt x="6554865" y="1607368"/>
                  <a:pt x="6538541" y="1620507"/>
                </a:cubicBezTo>
                <a:cubicBezTo>
                  <a:pt x="6520561" y="1623357"/>
                  <a:pt x="6499589" y="1618703"/>
                  <a:pt x="6491279" y="1632773"/>
                </a:cubicBezTo>
                <a:cubicBezTo>
                  <a:pt x="6477549" y="1649705"/>
                  <a:pt x="6414822" y="1623561"/>
                  <a:pt x="6423751" y="1643536"/>
                </a:cubicBezTo>
                <a:cubicBezTo>
                  <a:pt x="6379212" y="1625620"/>
                  <a:pt x="6343784" y="1661091"/>
                  <a:pt x="6306336" y="1669857"/>
                </a:cubicBezTo>
                <a:cubicBezTo>
                  <a:pt x="6271255" y="1652084"/>
                  <a:pt x="6237427" y="1675939"/>
                  <a:pt x="6155679" y="1680409"/>
                </a:cubicBezTo>
                <a:cubicBezTo>
                  <a:pt x="6117102" y="1659854"/>
                  <a:pt x="6090477" y="1695769"/>
                  <a:pt x="6018716" y="1668513"/>
                </a:cubicBezTo>
                <a:cubicBezTo>
                  <a:pt x="5980616" y="1668349"/>
                  <a:pt x="5992558" y="1668233"/>
                  <a:pt x="5927081" y="1663779"/>
                </a:cubicBezTo>
                <a:cubicBezTo>
                  <a:pt x="5827173" y="1658997"/>
                  <a:pt x="5796898" y="1666984"/>
                  <a:pt x="5704857" y="1661355"/>
                </a:cubicBezTo>
                <a:cubicBezTo>
                  <a:pt x="5601589" y="1659346"/>
                  <a:pt x="5599375" y="1682928"/>
                  <a:pt x="5464353" y="1649361"/>
                </a:cubicBezTo>
                <a:cubicBezTo>
                  <a:pt x="5453726" y="1665362"/>
                  <a:pt x="5437668" y="1666580"/>
                  <a:pt x="5408840" y="1659913"/>
                </a:cubicBezTo>
                <a:cubicBezTo>
                  <a:pt x="5358895" y="1660103"/>
                  <a:pt x="5370707" y="1699223"/>
                  <a:pt x="5315720" y="1677105"/>
                </a:cubicBezTo>
                <a:cubicBezTo>
                  <a:pt x="5329008" y="1697915"/>
                  <a:pt x="5223140" y="1688103"/>
                  <a:pt x="5250566" y="1709327"/>
                </a:cubicBezTo>
                <a:cubicBezTo>
                  <a:pt x="5222116" y="1729504"/>
                  <a:pt x="5199669" y="1698367"/>
                  <a:pt x="5170942" y="1716026"/>
                </a:cubicBezTo>
                <a:cubicBezTo>
                  <a:pt x="5139745" y="1715775"/>
                  <a:pt x="5102270" y="1704865"/>
                  <a:pt x="5063388" y="1707824"/>
                </a:cubicBezTo>
                <a:cubicBezTo>
                  <a:pt x="5010058" y="1697604"/>
                  <a:pt x="5004778" y="1720109"/>
                  <a:pt x="4937644" y="1733778"/>
                </a:cubicBezTo>
                <a:cubicBezTo>
                  <a:pt x="4905985" y="1722536"/>
                  <a:pt x="4883924" y="1729474"/>
                  <a:pt x="4863636" y="1742276"/>
                </a:cubicBezTo>
                <a:cubicBezTo>
                  <a:pt x="4795354" y="1741736"/>
                  <a:pt x="4737536" y="1762242"/>
                  <a:pt x="4663097" y="1772517"/>
                </a:cubicBezTo>
                <a:cubicBezTo>
                  <a:pt x="4581331" y="1791410"/>
                  <a:pt x="4626382" y="1787132"/>
                  <a:pt x="4576142" y="1801338"/>
                </a:cubicBezTo>
                <a:lnTo>
                  <a:pt x="4432728" y="1821550"/>
                </a:lnTo>
                <a:lnTo>
                  <a:pt x="4330325" y="1832397"/>
                </a:lnTo>
                <a:lnTo>
                  <a:pt x="4301301" y="1853709"/>
                </a:lnTo>
                <a:lnTo>
                  <a:pt x="4300886" y="1854105"/>
                </a:lnTo>
                <a:lnTo>
                  <a:pt x="4238651" y="1857049"/>
                </a:lnTo>
                <a:cubicBezTo>
                  <a:pt x="4205553" y="1861397"/>
                  <a:pt x="4139860" y="1874675"/>
                  <a:pt x="4102292" y="1880193"/>
                </a:cubicBezTo>
                <a:cubicBezTo>
                  <a:pt x="4068199" y="1876181"/>
                  <a:pt x="4047224" y="1858325"/>
                  <a:pt x="4059333" y="1886249"/>
                </a:cubicBezTo>
                <a:cubicBezTo>
                  <a:pt x="4048134" y="1885724"/>
                  <a:pt x="4041292" y="1887993"/>
                  <a:pt x="4036441" y="1891626"/>
                </a:cubicBezTo>
                <a:lnTo>
                  <a:pt x="4002125" y="1877697"/>
                </a:lnTo>
                <a:lnTo>
                  <a:pt x="3959209" y="1883738"/>
                </a:lnTo>
                <a:lnTo>
                  <a:pt x="3949215" y="1885692"/>
                </a:lnTo>
                <a:lnTo>
                  <a:pt x="3874146" y="1872130"/>
                </a:lnTo>
                <a:lnTo>
                  <a:pt x="3866827" y="1866688"/>
                </a:lnTo>
                <a:cubicBezTo>
                  <a:pt x="3858976" y="1863338"/>
                  <a:pt x="3847802" y="1861787"/>
                  <a:pt x="3829184" y="1864322"/>
                </a:cubicBezTo>
                <a:lnTo>
                  <a:pt x="3824903" y="1865766"/>
                </a:lnTo>
                <a:lnTo>
                  <a:pt x="3793706" y="1857436"/>
                </a:lnTo>
                <a:cubicBezTo>
                  <a:pt x="3783639" y="1853644"/>
                  <a:pt x="3675915" y="1848872"/>
                  <a:pt x="3668616" y="1842745"/>
                </a:cubicBezTo>
                <a:cubicBezTo>
                  <a:pt x="3550655" y="1857913"/>
                  <a:pt x="3542534" y="1830996"/>
                  <a:pt x="3428086" y="1835034"/>
                </a:cubicBezTo>
                <a:cubicBezTo>
                  <a:pt x="3328965" y="1794018"/>
                  <a:pt x="3266446" y="1819001"/>
                  <a:pt x="3177594" y="1813026"/>
                </a:cubicBezTo>
                <a:cubicBezTo>
                  <a:pt x="3092965" y="1808822"/>
                  <a:pt x="3053780" y="1822095"/>
                  <a:pt x="2940077" y="1821546"/>
                </a:cubicBezTo>
                <a:cubicBezTo>
                  <a:pt x="2819604" y="1812601"/>
                  <a:pt x="2644050" y="1817354"/>
                  <a:pt x="2508536" y="1797990"/>
                </a:cubicBezTo>
                <a:cubicBezTo>
                  <a:pt x="2402062" y="1791757"/>
                  <a:pt x="2401694" y="1796365"/>
                  <a:pt x="2360486" y="1795882"/>
                </a:cubicBezTo>
                <a:cubicBezTo>
                  <a:pt x="2346784" y="1798538"/>
                  <a:pt x="2274412" y="1790769"/>
                  <a:pt x="2261294" y="1795084"/>
                </a:cubicBezTo>
                <a:lnTo>
                  <a:pt x="2254419" y="1797320"/>
                </a:lnTo>
                <a:lnTo>
                  <a:pt x="2226713" y="1798641"/>
                </a:lnTo>
                <a:lnTo>
                  <a:pt x="2219128" y="1808552"/>
                </a:lnTo>
                <a:lnTo>
                  <a:pt x="2126538" y="1817143"/>
                </a:lnTo>
                <a:cubicBezTo>
                  <a:pt x="2064983" y="1793016"/>
                  <a:pt x="2012426" y="1821800"/>
                  <a:pt x="1903694" y="1821035"/>
                </a:cubicBezTo>
                <a:cubicBezTo>
                  <a:pt x="1874879" y="1812700"/>
                  <a:pt x="1760206" y="1792415"/>
                  <a:pt x="1738778" y="1804426"/>
                </a:cubicBezTo>
                <a:cubicBezTo>
                  <a:pt x="1718271" y="1806115"/>
                  <a:pt x="1696479" y="1800166"/>
                  <a:pt x="1683603" y="1813609"/>
                </a:cubicBezTo>
                <a:cubicBezTo>
                  <a:pt x="1668912" y="1825566"/>
                  <a:pt x="1630407" y="1811717"/>
                  <a:pt x="1613964" y="1812650"/>
                </a:cubicBezTo>
                <a:lnTo>
                  <a:pt x="1613403" y="1813209"/>
                </a:lnTo>
                <a:lnTo>
                  <a:pt x="1602061" y="1811331"/>
                </a:lnTo>
                <a:cubicBezTo>
                  <a:pt x="1503765" y="1799996"/>
                  <a:pt x="1468364" y="1809467"/>
                  <a:pt x="1395632" y="1797257"/>
                </a:cubicBezTo>
                <a:cubicBezTo>
                  <a:pt x="1319449" y="1782888"/>
                  <a:pt x="1262534" y="1801782"/>
                  <a:pt x="1181443" y="1751614"/>
                </a:cubicBezTo>
                <a:cubicBezTo>
                  <a:pt x="1081982" y="1744765"/>
                  <a:pt x="1078010" y="1717244"/>
                  <a:pt x="974248" y="1721123"/>
                </a:cubicBezTo>
                <a:cubicBezTo>
                  <a:pt x="968629" y="1714342"/>
                  <a:pt x="875985" y="1699376"/>
                  <a:pt x="867706" y="1694653"/>
                </a:cubicBezTo>
                <a:lnTo>
                  <a:pt x="841666" y="1683413"/>
                </a:lnTo>
                <a:lnTo>
                  <a:pt x="837797" y="1684443"/>
                </a:lnTo>
                <a:cubicBezTo>
                  <a:pt x="821405" y="1685195"/>
                  <a:pt x="811914" y="1682594"/>
                  <a:pt x="805502" y="1678518"/>
                </a:cubicBezTo>
                <a:lnTo>
                  <a:pt x="799788" y="1672416"/>
                </a:lnTo>
                <a:lnTo>
                  <a:pt x="736389" y="1651814"/>
                </a:lnTo>
                <a:lnTo>
                  <a:pt x="727522" y="1652807"/>
                </a:lnTo>
                <a:lnTo>
                  <a:pt x="689713" y="1654738"/>
                </a:lnTo>
                <a:lnTo>
                  <a:pt x="661608" y="1637638"/>
                </a:lnTo>
                <a:cubicBezTo>
                  <a:pt x="657000" y="1640788"/>
                  <a:pt x="650823" y="1642394"/>
                  <a:pt x="641195" y="1640809"/>
                </a:cubicBezTo>
                <a:cubicBezTo>
                  <a:pt x="648504" y="1669709"/>
                  <a:pt x="632384" y="1649973"/>
                  <a:pt x="603348" y="1642751"/>
                </a:cubicBezTo>
                <a:cubicBezTo>
                  <a:pt x="570224" y="1644670"/>
                  <a:pt x="511891" y="1651631"/>
                  <a:pt x="482767" y="1652811"/>
                </a:cubicBezTo>
                <a:lnTo>
                  <a:pt x="428597" y="1649830"/>
                </a:lnTo>
                <a:lnTo>
                  <a:pt x="428193" y="1650184"/>
                </a:lnTo>
                <a:lnTo>
                  <a:pt x="400669" y="1668609"/>
                </a:lnTo>
                <a:lnTo>
                  <a:pt x="310856" y="1669671"/>
                </a:lnTo>
                <a:lnTo>
                  <a:pt x="184505" y="1676148"/>
                </a:lnTo>
                <a:cubicBezTo>
                  <a:pt x="139434" y="1685497"/>
                  <a:pt x="178890" y="1685521"/>
                  <a:pt x="106017" y="1696538"/>
                </a:cubicBezTo>
                <a:cubicBezTo>
                  <a:pt x="73238" y="1698110"/>
                  <a:pt x="43763" y="1702620"/>
                  <a:pt x="15107" y="1705860"/>
                </a:cubicBezTo>
                <a:lnTo>
                  <a:pt x="0" y="1707056"/>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7C6C72A-2736-723C-35A0-F01B97F0BD7C}"/>
              </a:ext>
            </a:extLst>
          </p:cNvPr>
          <p:cNvSpPr>
            <a:spLocks noGrp="1"/>
          </p:cNvSpPr>
          <p:nvPr>
            <p:ph type="title"/>
          </p:nvPr>
        </p:nvSpPr>
        <p:spPr>
          <a:xfrm>
            <a:off x="1288576" y="975815"/>
            <a:ext cx="9614848" cy="1126780"/>
          </a:xfrm>
        </p:spPr>
        <p:txBody>
          <a:bodyPr>
            <a:normAutofit/>
          </a:bodyPr>
          <a:lstStyle/>
          <a:p>
            <a:pPr algn="ctr"/>
            <a:r>
              <a:rPr lang="en-US" sz="3700" b="1">
                <a:solidFill>
                  <a:srgbClr val="002060"/>
                </a:solidFill>
                <a:latin typeface="Calibri" panose="020F0502020204030204" pitchFamily="34" charset="0"/>
                <a:cs typeface="Calibri" panose="020F0502020204030204" pitchFamily="34" charset="0"/>
              </a:rPr>
              <a:t>Hepatitis A </a:t>
            </a:r>
            <a:br>
              <a:rPr lang="en-US" sz="3700" b="1">
                <a:solidFill>
                  <a:srgbClr val="002060"/>
                </a:solidFill>
                <a:latin typeface="Calibri" panose="020F0502020204030204" pitchFamily="34" charset="0"/>
                <a:cs typeface="Calibri" panose="020F0502020204030204" pitchFamily="34" charset="0"/>
              </a:rPr>
            </a:br>
            <a:r>
              <a:rPr lang="en-US" sz="3700" b="1">
                <a:solidFill>
                  <a:srgbClr val="002060"/>
                </a:solidFill>
                <a:latin typeface="Calibri" panose="020F0502020204030204" pitchFamily="34" charset="0"/>
                <a:cs typeface="Calibri" panose="020F0502020204030204" pitchFamily="34" charset="0"/>
              </a:rPr>
              <a:t>Facts </a:t>
            </a:r>
          </a:p>
        </p:txBody>
      </p:sp>
      <p:sp>
        <p:nvSpPr>
          <p:cNvPr id="29" name="Rectangle 6">
            <a:extLst>
              <a:ext uri="{FF2B5EF4-FFF2-40B4-BE49-F238E27FC236}">
                <a16:creationId xmlns:a16="http://schemas.microsoft.com/office/drawing/2014/main" id="{9A36BEEB-EAB3-44BC-BC82-10039F230F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1727" y="419766"/>
            <a:ext cx="1348547" cy="40780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cubicBezTo>
                  <a:pt x="781874" y="4129"/>
                  <a:pt x="1607589" y="24681"/>
                  <a:pt x="2170127" y="33245"/>
                </a:cubicBezTo>
                <a:cubicBezTo>
                  <a:pt x="2169852" y="63908"/>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35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4966B61-8238-5BCF-49F3-C9D7A0669ADF}"/>
              </a:ext>
            </a:extLst>
          </p:cNvPr>
          <p:cNvSpPr>
            <a:spLocks noGrp="1"/>
          </p:cNvSpPr>
          <p:nvPr>
            <p:ph idx="1"/>
          </p:nvPr>
        </p:nvSpPr>
        <p:spPr>
          <a:xfrm>
            <a:off x="150342" y="2968859"/>
            <a:ext cx="3962398" cy="3889141"/>
          </a:xfrm>
        </p:spPr>
        <p:txBody>
          <a:bodyPr numCol="1" anchor="ctr">
            <a:normAutofit fontScale="77500" lnSpcReduction="20000"/>
          </a:bodyPr>
          <a:lstStyle/>
          <a:p>
            <a:pPr>
              <a:buFont typeface="Arial" panose="020B0604020202020204" pitchFamily="34" charset="0"/>
              <a:buChar char="•"/>
            </a:pPr>
            <a:r>
              <a:rPr lang="en-US" b="0" i="0" u="none" strike="noStrike">
                <a:effectLst/>
                <a:latin typeface="Calibri" panose="020F0502020204030204" pitchFamily="34" charset="0"/>
                <a:cs typeface="Calibri" panose="020F0502020204030204" pitchFamily="34" charset="0"/>
              </a:rPr>
              <a:t>Hepatitis A is a highly contagious infection.</a:t>
            </a:r>
          </a:p>
          <a:p>
            <a:pPr>
              <a:buFont typeface="Arial" panose="020B0604020202020204" pitchFamily="34" charset="0"/>
              <a:buChar char="•"/>
            </a:pPr>
            <a:r>
              <a:rPr lang="en-US">
                <a:latin typeface="Calibri" panose="020F0502020204030204" pitchFamily="34" charset="0"/>
                <a:cs typeface="Calibri" panose="020F0502020204030204" pitchFamily="34" charset="0"/>
              </a:rPr>
              <a:t>S</a:t>
            </a:r>
            <a:r>
              <a:rPr lang="en-US" b="0" i="0" u="none" strike="noStrike">
                <a:effectLst/>
                <a:latin typeface="Calibri" panose="020F0502020204030204" pitchFamily="34" charset="0"/>
                <a:cs typeface="Calibri" panose="020F0502020204030204" pitchFamily="34" charset="0"/>
              </a:rPr>
              <a:t>preads primarily through </a:t>
            </a:r>
            <a:r>
              <a:rPr lang="en-US" b="1" i="0" u="none" strike="noStrike">
                <a:effectLst/>
                <a:latin typeface="Calibri" panose="020F0502020204030204" pitchFamily="34" charset="0"/>
                <a:cs typeface="Calibri" panose="020F0502020204030204" pitchFamily="34" charset="0"/>
              </a:rPr>
              <a:t>fecal-oral transmission</a:t>
            </a:r>
            <a:r>
              <a:rPr lang="en-US" b="0" i="0" u="none" strike="noStrike">
                <a:effectLst/>
                <a:latin typeface="Calibri" panose="020F0502020204030204" pitchFamily="34" charset="0"/>
                <a:cs typeface="Calibri" panose="020F0502020204030204" pitchFamily="34" charset="0"/>
              </a:rPr>
              <a:t>.</a:t>
            </a:r>
          </a:p>
          <a:p>
            <a:pPr>
              <a:buFont typeface="Arial" panose="020B0604020202020204" pitchFamily="34" charset="0"/>
              <a:buChar char="•"/>
            </a:pPr>
            <a:endParaRPr lang="en-US" b="0" i="0" u="none" strike="noStrike">
              <a:effectLst/>
              <a:latin typeface="Calibri" panose="020F0502020204030204" pitchFamily="34" charset="0"/>
              <a:cs typeface="Calibri" panose="020F0502020204030204" pitchFamily="34" charset="0"/>
            </a:endParaRPr>
          </a:p>
          <a:p>
            <a:pPr>
              <a:buFont typeface="Arial" panose="020B0604020202020204" pitchFamily="34" charset="0"/>
              <a:buChar char="•"/>
            </a:pPr>
            <a:r>
              <a:rPr lang="en-US" b="0" i="0" u="none" strike="noStrike">
                <a:effectLst/>
                <a:latin typeface="Calibri" panose="020F0502020204030204" pitchFamily="34" charset="0"/>
                <a:cs typeface="Calibri" panose="020F0502020204030204" pitchFamily="34" charset="0"/>
              </a:rPr>
              <a:t>Hepatitis A causes an acute infection. </a:t>
            </a:r>
            <a:r>
              <a:rPr lang="en-US" b="0" i="0" u="sng" strike="noStrike">
                <a:effectLst/>
                <a:latin typeface="Calibri" panose="020F0502020204030204" pitchFamily="34" charset="0"/>
                <a:cs typeface="Calibri" panose="020F0502020204030204" pitchFamily="34" charset="0"/>
              </a:rPr>
              <a:t>It does not become chronic.</a:t>
            </a:r>
          </a:p>
          <a:p>
            <a:pPr>
              <a:buFont typeface="Arial" panose="020B0604020202020204" pitchFamily="34" charset="0"/>
              <a:buChar char="•"/>
            </a:pPr>
            <a:endParaRPr lang="en-US" u="sng">
              <a:latin typeface="Calibri" panose="020F0502020204030204" pitchFamily="34" charset="0"/>
              <a:cs typeface="Calibri" panose="020F0502020204030204" pitchFamily="34" charset="0"/>
            </a:endParaRPr>
          </a:p>
          <a:p>
            <a:r>
              <a:rPr lang="en-US">
                <a:latin typeface="Calibri" panose="020F0502020204030204" pitchFamily="34" charset="0"/>
                <a:cs typeface="Calibri" panose="020F0502020204030204" pitchFamily="34" charset="0"/>
              </a:rPr>
              <a:t>Overall case-fatality estimates range from </a:t>
            </a:r>
            <a:r>
              <a:rPr lang="en-US" b="1">
                <a:latin typeface="Calibri" panose="020F0502020204030204" pitchFamily="34" charset="0"/>
                <a:cs typeface="Calibri" panose="020F0502020204030204" pitchFamily="34" charset="0"/>
              </a:rPr>
              <a:t>0.3% to 0.6% </a:t>
            </a:r>
            <a:r>
              <a:rPr lang="en-US">
                <a:latin typeface="Calibri" panose="020F0502020204030204" pitchFamily="34" charset="0"/>
                <a:cs typeface="Calibri" panose="020F0502020204030204" pitchFamily="34" charset="0"/>
              </a:rPr>
              <a:t>for all ages and </a:t>
            </a:r>
            <a:r>
              <a:rPr lang="en-US" b="1">
                <a:latin typeface="Calibri" panose="020F0502020204030204" pitchFamily="34" charset="0"/>
                <a:cs typeface="Calibri" panose="020F0502020204030204" pitchFamily="34" charset="0"/>
              </a:rPr>
              <a:t>up to 1.8% </a:t>
            </a:r>
            <a:r>
              <a:rPr lang="en-US">
                <a:latin typeface="Calibri" panose="020F0502020204030204" pitchFamily="34" charset="0"/>
                <a:cs typeface="Calibri" panose="020F0502020204030204" pitchFamily="34" charset="0"/>
              </a:rPr>
              <a:t> adults age &gt;50 years.</a:t>
            </a:r>
            <a:endParaRPr lang="en-US" b="0" i="0" u="sng" strike="noStrike">
              <a:effectLst/>
              <a:latin typeface="Calibri" panose="020F0502020204030204" pitchFamily="34" charset="0"/>
              <a:cs typeface="Calibri" panose="020F0502020204030204" pitchFamily="34" charset="0"/>
            </a:endParaRPr>
          </a:p>
          <a:p>
            <a:pPr marL="0" indent="0">
              <a:buNone/>
            </a:pPr>
            <a:endParaRPr lang="en-US" sz="2400" u="sng">
              <a:latin typeface="Calibri" panose="020F0502020204030204" pitchFamily="34" charset="0"/>
              <a:cs typeface="Calibri" panose="020F0502020204030204" pitchFamily="34" charset="0"/>
            </a:endParaRPr>
          </a:p>
          <a:p>
            <a:endParaRPr lang="en-US" sz="2400">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9FF947AD-64E1-C5B2-B511-548D6689BC8F}"/>
              </a:ext>
            </a:extLst>
          </p:cNvPr>
          <p:cNvSpPr txBox="1"/>
          <p:nvPr/>
        </p:nvSpPr>
        <p:spPr>
          <a:xfrm>
            <a:off x="4112740" y="2535093"/>
            <a:ext cx="3966519" cy="5139869"/>
          </a:xfrm>
          <a:prstGeom prst="rect">
            <a:avLst/>
          </a:prstGeom>
          <a:noFill/>
        </p:spPr>
        <p:txBody>
          <a:bodyPr wrap="square">
            <a:spAutoFit/>
          </a:bodyPr>
          <a:lstStyle/>
          <a:p>
            <a:pPr marL="342900" indent="-342900">
              <a:buFont typeface="Arial" panose="020B0604020202020204" pitchFamily="34" charset="0"/>
              <a:buChar char="•"/>
            </a:pPr>
            <a:r>
              <a:rPr lang="en-US" sz="2400" u="sng">
                <a:latin typeface="Calibri" panose="020F0502020204030204" pitchFamily="34" charset="0"/>
                <a:cs typeface="Calibri" panose="020F0502020204030204" pitchFamily="34" charset="0"/>
              </a:rPr>
              <a:t>L</a:t>
            </a:r>
            <a:r>
              <a:rPr lang="en-US" sz="2400" b="0" i="0" u="sng" strike="noStrike">
                <a:effectLst/>
                <a:latin typeface="Calibri" panose="020F0502020204030204" pitchFamily="34" charset="0"/>
                <a:cs typeface="Calibri" panose="020F0502020204030204" pitchFamily="34" charset="0"/>
              </a:rPr>
              <a:t>aboratory markers </a:t>
            </a:r>
            <a:r>
              <a:rPr lang="en-US" sz="2400" b="0" i="0" u="none" strike="noStrike">
                <a:effectLst/>
                <a:latin typeface="Calibri" panose="020F0502020204030204" pitchFamily="34" charset="0"/>
                <a:cs typeface="Calibri" panose="020F0502020204030204" pitchFamily="34" charset="0"/>
              </a:rPr>
              <a:t>that indicate an acute HAV infection:</a:t>
            </a:r>
          </a:p>
          <a:p>
            <a:endParaRPr lang="en-US" sz="2400" b="0" i="0" u="none" strike="noStrike">
              <a:effectLst/>
              <a:latin typeface="Calibri" panose="020F0502020204030204" pitchFamily="34" charset="0"/>
              <a:cs typeface="Calibri" panose="020F0502020204030204" pitchFamily="34" charset="0"/>
            </a:endParaRPr>
          </a:p>
          <a:p>
            <a:pPr lvl="1"/>
            <a:r>
              <a:rPr lang="en-US" sz="2400" b="0" i="0" u="none" strike="noStrike">
                <a:effectLst/>
                <a:latin typeface="Calibri" panose="020F0502020204030204" pitchFamily="34" charset="0"/>
                <a:cs typeface="Calibri" panose="020F0502020204030204" pitchFamily="34" charset="0"/>
              </a:rPr>
              <a:t>-Immunoglobulin M antibodies to HAV </a:t>
            </a:r>
            <a:r>
              <a:rPr lang="en-US" sz="2400" b="1" i="0" u="none" strike="noStrike">
                <a:effectLst/>
                <a:latin typeface="Calibri" panose="020F0502020204030204" pitchFamily="34" charset="0"/>
                <a:cs typeface="Calibri" panose="020F0502020204030204" pitchFamily="34" charset="0"/>
              </a:rPr>
              <a:t>(IgM anti-HAV) </a:t>
            </a:r>
            <a:r>
              <a:rPr lang="en-US" sz="2400" b="0" i="0" u="none" strike="noStrike">
                <a:effectLst/>
                <a:latin typeface="Calibri" panose="020F0502020204030204" pitchFamily="34" charset="0"/>
                <a:cs typeface="Calibri" panose="020F0502020204030204" pitchFamily="34" charset="0"/>
              </a:rPr>
              <a:t>in serum, </a:t>
            </a:r>
          </a:p>
          <a:p>
            <a:pPr lvl="1"/>
            <a:r>
              <a:rPr lang="en-US" sz="2400" b="0" i="0" u="none" strike="noStrike">
                <a:effectLst/>
                <a:latin typeface="Calibri" panose="020F0502020204030204" pitchFamily="34" charset="0"/>
                <a:cs typeface="Calibri" panose="020F0502020204030204" pitchFamily="34" charset="0"/>
              </a:rPr>
              <a:t>or</a:t>
            </a:r>
          </a:p>
          <a:p>
            <a:pPr lvl="1"/>
            <a:r>
              <a:rPr lang="en-US" sz="2400" b="0" i="0" u="none" strike="noStrike">
                <a:effectLst/>
                <a:latin typeface="Calibri" panose="020F0502020204030204" pitchFamily="34" charset="0"/>
                <a:cs typeface="Calibri" panose="020F0502020204030204" pitchFamily="34" charset="0"/>
              </a:rPr>
              <a:t>-</a:t>
            </a:r>
            <a:r>
              <a:rPr lang="en-US" sz="2400" b="1" i="0" u="none" strike="noStrike">
                <a:effectLst/>
                <a:latin typeface="Calibri" panose="020F0502020204030204" pitchFamily="34" charset="0"/>
                <a:cs typeface="Calibri" panose="020F0502020204030204" pitchFamily="34" charset="0"/>
              </a:rPr>
              <a:t>HAV RNA </a:t>
            </a:r>
            <a:r>
              <a:rPr lang="en-US" sz="2400" b="0" i="0" u="none" strike="noStrike">
                <a:effectLst/>
                <a:latin typeface="Calibri" panose="020F0502020204030204" pitchFamily="34" charset="0"/>
                <a:cs typeface="Calibri" panose="020F0502020204030204" pitchFamily="34" charset="0"/>
              </a:rPr>
              <a:t>in serum or stool.</a:t>
            </a:r>
          </a:p>
          <a:p>
            <a:pPr marL="457200" lvl="1" indent="0">
              <a:buNone/>
            </a:pPr>
            <a:endParaRPr lang="en-US" sz="2400" baseline="30000">
              <a:latin typeface="Calibri" panose="020F0502020204030204" pitchFamily="34" charset="0"/>
              <a:cs typeface="Calibri" panose="020F0502020204030204" pitchFamily="34" charset="0"/>
            </a:endParaRPr>
          </a:p>
          <a:p>
            <a:pPr marL="0" indent="0">
              <a:buNone/>
            </a:pPr>
            <a:endParaRPr lang="en-US" sz="2400">
              <a:latin typeface="Calibri" panose="020F0502020204030204" pitchFamily="34" charset="0"/>
              <a:cs typeface="Calibri" panose="020F0502020204030204" pitchFamily="34" charset="0"/>
            </a:endParaRPr>
          </a:p>
          <a:p>
            <a:endParaRPr lang="en-US" sz="2400" b="0" i="0" u="none" strike="noStrike">
              <a:effectLst/>
              <a:latin typeface="Calibri" panose="020F0502020204030204" pitchFamily="34" charset="0"/>
              <a:cs typeface="Calibri" panose="020F0502020204030204" pitchFamily="34" charset="0"/>
            </a:endParaRPr>
          </a:p>
          <a:p>
            <a:endParaRPr lang="en-US" sz="2400">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5585FB3B-D04E-5FDB-167B-4AA3A072C841}"/>
              </a:ext>
            </a:extLst>
          </p:cNvPr>
          <p:cNvSpPr txBox="1"/>
          <p:nvPr/>
        </p:nvSpPr>
        <p:spPr>
          <a:xfrm>
            <a:off x="8207975" y="2655785"/>
            <a:ext cx="3833683" cy="2677656"/>
          </a:xfrm>
          <a:prstGeom prst="rect">
            <a:avLst/>
          </a:prstGeom>
          <a:noFill/>
        </p:spPr>
        <p:txBody>
          <a:bodyPr wrap="square">
            <a:spAutoFit/>
          </a:bodyPr>
          <a:lstStyle/>
          <a:p>
            <a:pPr marL="285750" indent="-285750">
              <a:buFont typeface="Arial" panose="020B0604020202020204" pitchFamily="34" charset="0"/>
              <a:buChar char="•"/>
            </a:pPr>
            <a:r>
              <a:rPr lang="en-US" sz="2400">
                <a:latin typeface="Calibri" panose="020F0502020204030204" pitchFamily="34" charset="0"/>
                <a:cs typeface="Calibri" panose="020F0502020204030204" pitchFamily="34" charset="0"/>
              </a:rPr>
              <a:t>CDC </a:t>
            </a:r>
            <a:r>
              <a:rPr lang="en-US" sz="2400" b="1">
                <a:latin typeface="Calibri" panose="020F0502020204030204" pitchFamily="34" charset="0"/>
                <a:cs typeface="Calibri" panose="020F0502020204030204" pitchFamily="34" charset="0"/>
              </a:rPr>
              <a:t>does not recommend </a:t>
            </a:r>
            <a:r>
              <a:rPr lang="en-US" sz="2400">
                <a:latin typeface="Calibri" panose="020F0502020204030204" pitchFamily="34" charset="0"/>
                <a:cs typeface="Calibri" panose="020F0502020204030204" pitchFamily="34" charset="0"/>
              </a:rPr>
              <a:t>routine hepatitis A </a:t>
            </a:r>
            <a:r>
              <a:rPr lang="en-US" sz="2400" b="1">
                <a:latin typeface="Calibri" panose="020F0502020204030204" pitchFamily="34" charset="0"/>
                <a:cs typeface="Calibri" panose="020F0502020204030204" pitchFamily="34" charset="0"/>
              </a:rPr>
              <a:t>screening.</a:t>
            </a:r>
          </a:p>
          <a:p>
            <a:pPr marL="285750" indent="-285750">
              <a:buFont typeface="Arial" panose="020B0604020202020204" pitchFamily="34" charset="0"/>
              <a:buChar char="•"/>
            </a:pPr>
            <a:endParaRPr lang="en-US" sz="240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240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400">
                <a:latin typeface="Calibri" panose="020F0502020204030204" pitchFamily="34" charset="0"/>
                <a:cs typeface="Calibri" panose="020F0502020204030204" pitchFamily="34" charset="0"/>
              </a:rPr>
              <a:t>Vaccination is the best way to prevent hepatitis A.</a:t>
            </a:r>
          </a:p>
        </p:txBody>
      </p:sp>
    </p:spTree>
    <p:extLst>
      <p:ext uri="{BB962C8B-B14F-4D97-AF65-F5344CB8AC3E}">
        <p14:creationId xmlns:p14="http://schemas.microsoft.com/office/powerpoint/2010/main" val="1115061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D90A89-50CA-FDFB-7E15-36E532ABC226}"/>
              </a:ext>
            </a:extLst>
          </p:cNvPr>
          <p:cNvSpPr>
            <a:spLocks noGrp="1"/>
          </p:cNvSpPr>
          <p:nvPr>
            <p:ph idx="1"/>
          </p:nvPr>
        </p:nvSpPr>
        <p:spPr>
          <a:xfrm>
            <a:off x="522631" y="1142038"/>
            <a:ext cx="11006759" cy="5205753"/>
          </a:xfrm>
        </p:spPr>
        <p:txBody>
          <a:bodyPr>
            <a:normAutofit/>
          </a:bodyPr>
          <a:lstStyle/>
          <a:p>
            <a:r>
              <a:rPr lang="en-US" sz="3200" b="0" i="0" u="none" strike="noStrike">
                <a:solidFill>
                  <a:srgbClr val="000000"/>
                </a:solidFill>
                <a:effectLst/>
                <a:latin typeface="Calibri" panose="020F0502020204030204" pitchFamily="34" charset="0"/>
                <a:cs typeface="Calibri" panose="020F0502020204030204" pitchFamily="34" charset="0"/>
              </a:rPr>
              <a:t> Recommended routine vaccination of</a:t>
            </a:r>
            <a:r>
              <a:rPr lang="en-US" sz="3200">
                <a:solidFill>
                  <a:srgbClr val="000000"/>
                </a:solidFill>
                <a:latin typeface="Calibri" panose="020F0502020204030204" pitchFamily="34" charset="0"/>
                <a:cs typeface="Calibri" panose="020F0502020204030204" pitchFamily="34" charset="0"/>
              </a:rPr>
              <a:t> Hepatitis A: </a:t>
            </a:r>
            <a:endParaRPr lang="en-US" sz="3200" b="0" i="0" u="none" strike="noStrike">
              <a:solidFill>
                <a:srgbClr val="000000"/>
              </a:solidFill>
              <a:effectLst/>
              <a:latin typeface="Calibri" panose="020F0502020204030204" pitchFamily="34" charset="0"/>
              <a:cs typeface="Calibri" panose="020F0502020204030204" pitchFamily="34" charset="0"/>
            </a:endParaRPr>
          </a:p>
          <a:p>
            <a:pPr marL="0" indent="0">
              <a:buNone/>
            </a:pPr>
            <a:endParaRPr lang="en-US" sz="3200" b="0" i="0" u="none" strike="noStrike">
              <a:solidFill>
                <a:srgbClr val="000000"/>
              </a:solidFill>
              <a:effectLst/>
              <a:latin typeface="Calibri" panose="020F0502020204030204" pitchFamily="34" charset="0"/>
              <a:cs typeface="Calibri" panose="020F0502020204030204" pitchFamily="34" charset="0"/>
            </a:endParaRPr>
          </a:p>
          <a:p>
            <a:pPr lvl="1"/>
            <a:r>
              <a:rPr lang="en-US" sz="2800" b="0" i="0" u="none" strike="noStrike">
                <a:solidFill>
                  <a:srgbClr val="000000"/>
                </a:solidFill>
                <a:effectLst/>
                <a:latin typeface="Calibri" panose="020F0502020204030204" pitchFamily="34" charset="0"/>
                <a:cs typeface="Calibri" panose="020F0502020204030204" pitchFamily="34" charset="0"/>
              </a:rPr>
              <a:t> </a:t>
            </a:r>
            <a:r>
              <a:rPr lang="en-US" sz="2800" b="0" i="0" u="sng" strike="noStrike">
                <a:solidFill>
                  <a:srgbClr val="000000"/>
                </a:solidFill>
                <a:effectLst/>
                <a:latin typeface="Calibri" panose="020F0502020204030204" pitchFamily="34" charset="0"/>
                <a:cs typeface="Calibri" panose="020F0502020204030204" pitchFamily="34" charset="0"/>
              </a:rPr>
              <a:t>Children aged 12–23 months </a:t>
            </a:r>
            <a:r>
              <a:rPr lang="en-US" sz="2800" b="0" i="0" u="none" strike="noStrike">
                <a:solidFill>
                  <a:srgbClr val="000000"/>
                </a:solidFill>
                <a:effectLst/>
                <a:latin typeface="Calibri" panose="020F0502020204030204" pitchFamily="34" charset="0"/>
                <a:cs typeface="Calibri" panose="020F0502020204030204" pitchFamily="34" charset="0"/>
              </a:rPr>
              <a:t>and catch-up vaccination for children</a:t>
            </a:r>
          </a:p>
          <a:p>
            <a:pPr marL="457200" lvl="1" indent="0">
              <a:buNone/>
            </a:pPr>
            <a:r>
              <a:rPr lang="en-US" sz="2800" b="0" i="0" u="none" strike="noStrike">
                <a:solidFill>
                  <a:srgbClr val="000000"/>
                </a:solidFill>
                <a:effectLst/>
                <a:latin typeface="Calibri" panose="020F0502020204030204" pitchFamily="34" charset="0"/>
                <a:cs typeface="Calibri" panose="020F0502020204030204" pitchFamily="34" charset="0"/>
              </a:rPr>
              <a:t> </a:t>
            </a:r>
          </a:p>
          <a:p>
            <a:pPr lvl="1"/>
            <a:r>
              <a:rPr lang="en-US" sz="2800" u="sng">
                <a:solidFill>
                  <a:srgbClr val="000000"/>
                </a:solidFill>
                <a:latin typeface="Calibri" panose="020F0502020204030204" pitchFamily="34" charset="0"/>
                <a:cs typeface="Calibri" panose="020F0502020204030204" pitchFamily="34" charset="0"/>
              </a:rPr>
              <a:t>A</a:t>
            </a:r>
            <a:r>
              <a:rPr lang="en-US" sz="2800" b="0" i="0" u="sng" strike="noStrike">
                <a:solidFill>
                  <a:srgbClr val="000000"/>
                </a:solidFill>
                <a:effectLst/>
                <a:latin typeface="Calibri" panose="020F0502020204030204" pitchFamily="34" charset="0"/>
                <a:cs typeface="Calibri" panose="020F0502020204030204" pitchFamily="34" charset="0"/>
              </a:rPr>
              <a:t>dolescents aged 2–18 years </a:t>
            </a:r>
            <a:r>
              <a:rPr lang="en-US" sz="2800" b="0" i="0" u="none" strike="noStrike">
                <a:solidFill>
                  <a:srgbClr val="000000"/>
                </a:solidFill>
                <a:effectLst/>
                <a:latin typeface="Calibri" panose="020F0502020204030204" pitchFamily="34" charset="0"/>
                <a:cs typeface="Calibri" panose="020F0502020204030204" pitchFamily="34" charset="0"/>
              </a:rPr>
              <a:t>who have not previously received hepatitis A (</a:t>
            </a:r>
            <a:r>
              <a:rPr lang="en-US" sz="2800" b="0" i="0" u="none" strike="noStrike" err="1">
                <a:solidFill>
                  <a:srgbClr val="000000"/>
                </a:solidFill>
                <a:effectLst/>
                <a:latin typeface="Calibri" panose="020F0502020204030204" pitchFamily="34" charset="0"/>
                <a:cs typeface="Calibri" panose="020F0502020204030204" pitchFamily="34" charset="0"/>
              </a:rPr>
              <a:t>HepA</a:t>
            </a:r>
            <a:r>
              <a:rPr lang="en-US" sz="2800" b="0" i="0" u="none" strike="noStrike">
                <a:solidFill>
                  <a:srgbClr val="000000"/>
                </a:solidFill>
                <a:effectLst/>
                <a:latin typeface="Calibri" panose="020F0502020204030204" pitchFamily="34" charset="0"/>
                <a:cs typeface="Calibri" panose="020F0502020204030204" pitchFamily="34" charset="0"/>
              </a:rPr>
              <a:t>) vaccine at any age. </a:t>
            </a:r>
          </a:p>
          <a:p>
            <a:pPr lvl="1"/>
            <a:endParaRPr lang="en-US" sz="2800" b="0" i="0" u="none" strike="noStrike">
              <a:solidFill>
                <a:srgbClr val="000000"/>
              </a:solidFill>
              <a:effectLst/>
              <a:latin typeface="Calibri" panose="020F0502020204030204" pitchFamily="34" charset="0"/>
              <a:cs typeface="Calibri" panose="020F0502020204030204" pitchFamily="34" charset="0"/>
            </a:endParaRPr>
          </a:p>
          <a:p>
            <a:pPr lvl="1"/>
            <a:r>
              <a:rPr lang="en-US" sz="2800" b="0" i="0" u="sng" strike="noStrike">
                <a:solidFill>
                  <a:srgbClr val="000000"/>
                </a:solidFill>
                <a:effectLst/>
                <a:latin typeface="Calibri" panose="020F0502020204030204" pitchFamily="34" charset="0"/>
                <a:cs typeface="Calibri" panose="020F0502020204030204" pitchFamily="34" charset="0"/>
              </a:rPr>
              <a:t>Adults at risk</a:t>
            </a:r>
            <a:r>
              <a:rPr lang="en-US" sz="2800" b="0" i="0" u="none" strike="noStrike">
                <a:solidFill>
                  <a:srgbClr val="000000"/>
                </a:solidFill>
                <a:effectLst/>
                <a:latin typeface="Calibri" panose="020F0502020204030204" pitchFamily="34" charset="0"/>
                <a:cs typeface="Calibri" panose="020F0502020204030204" pitchFamily="34" charset="0"/>
              </a:rPr>
              <a:t> for HAV infection or severe disease from HAV infection.</a:t>
            </a:r>
          </a:p>
          <a:p>
            <a:pPr lvl="1"/>
            <a:endParaRPr lang="en-US" sz="2800" b="0" i="0" u="none" strike="noStrike">
              <a:solidFill>
                <a:srgbClr val="000000"/>
              </a:solidFill>
              <a:effectLst/>
              <a:latin typeface="Calibri" panose="020F0502020204030204" pitchFamily="34" charset="0"/>
              <a:cs typeface="Calibri" panose="020F0502020204030204" pitchFamily="34" charset="0"/>
            </a:endParaRPr>
          </a:p>
          <a:p>
            <a:pPr lvl="1"/>
            <a:r>
              <a:rPr lang="en-US" sz="2800" b="0" i="0" u="sng" strike="noStrike">
                <a:solidFill>
                  <a:srgbClr val="000000"/>
                </a:solidFill>
                <a:effectLst/>
                <a:latin typeface="Calibri" panose="020F0502020204030204" pitchFamily="34" charset="0"/>
                <a:cs typeface="Calibri" panose="020F0502020204030204" pitchFamily="34" charset="0"/>
              </a:rPr>
              <a:t>Adults requesting protection </a:t>
            </a:r>
            <a:r>
              <a:rPr lang="en-US" sz="2800" b="0" i="0" u="none" strike="noStrike">
                <a:solidFill>
                  <a:srgbClr val="000000"/>
                </a:solidFill>
                <a:effectLst/>
                <a:latin typeface="Calibri" panose="020F0502020204030204" pitchFamily="34" charset="0"/>
                <a:cs typeface="Calibri" panose="020F0502020204030204" pitchFamily="34" charset="0"/>
              </a:rPr>
              <a:t>against HAV without acknowledgment of a risk factor.</a:t>
            </a:r>
            <a:endParaRPr lang="en-US" sz="2800">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9E800A5-722A-3406-5718-70698F70AA09}"/>
              </a:ext>
            </a:extLst>
          </p:cNvPr>
          <p:cNvPicPr>
            <a:picLocks noChangeAspect="1"/>
          </p:cNvPicPr>
          <p:nvPr/>
        </p:nvPicPr>
        <p:blipFill>
          <a:blip r:embed="rId3"/>
          <a:stretch>
            <a:fillRect/>
          </a:stretch>
        </p:blipFill>
        <p:spPr>
          <a:xfrm>
            <a:off x="0" y="0"/>
            <a:ext cx="7772400" cy="806849"/>
          </a:xfrm>
          <a:prstGeom prst="rect">
            <a:avLst/>
          </a:prstGeom>
        </p:spPr>
      </p:pic>
    </p:spTree>
    <p:extLst>
      <p:ext uri="{BB962C8B-B14F-4D97-AF65-F5344CB8AC3E}">
        <p14:creationId xmlns:p14="http://schemas.microsoft.com/office/powerpoint/2010/main" val="3245617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E92E0D4-58B6-D7B9-097F-E5B139BD25BF}"/>
              </a:ext>
            </a:extLst>
          </p:cNvPr>
          <p:cNvPicPr>
            <a:picLocks noChangeAspect="1"/>
          </p:cNvPicPr>
          <p:nvPr/>
        </p:nvPicPr>
        <p:blipFill>
          <a:blip r:embed="rId3"/>
          <a:stretch>
            <a:fillRect/>
          </a:stretch>
        </p:blipFill>
        <p:spPr>
          <a:xfrm>
            <a:off x="452111" y="144664"/>
            <a:ext cx="9017779" cy="6224116"/>
          </a:xfrm>
          <a:prstGeom prst="rect">
            <a:avLst/>
          </a:prstGeom>
        </p:spPr>
      </p:pic>
      <p:sp>
        <p:nvSpPr>
          <p:cNvPr id="4" name="TextBox 3">
            <a:extLst>
              <a:ext uri="{FF2B5EF4-FFF2-40B4-BE49-F238E27FC236}">
                <a16:creationId xmlns:a16="http://schemas.microsoft.com/office/drawing/2014/main" id="{5F72A987-EA5F-074B-FC12-8F6FDDCF3A54}"/>
              </a:ext>
            </a:extLst>
          </p:cNvPr>
          <p:cNvSpPr txBox="1"/>
          <p:nvPr/>
        </p:nvSpPr>
        <p:spPr>
          <a:xfrm>
            <a:off x="8555650" y="6488668"/>
            <a:ext cx="6101254" cy="369332"/>
          </a:xfrm>
          <a:prstGeom prst="rect">
            <a:avLst/>
          </a:prstGeom>
          <a:noFill/>
        </p:spPr>
        <p:txBody>
          <a:bodyPr wrap="square">
            <a:spAutoFit/>
          </a:bodyPr>
          <a:lstStyle/>
          <a:p>
            <a:r>
              <a:rPr lang="en-US" b="0" i="0" u="none" strike="noStrike">
                <a:solidFill>
                  <a:srgbClr val="212121"/>
                </a:solidFill>
                <a:effectLst/>
                <a:highlight>
                  <a:srgbClr val="FFFFFF"/>
                </a:highlight>
                <a:latin typeface="BlinkMacSystemFont"/>
              </a:rPr>
              <a:t>Hepatitis A. Am Fam Physician. 2021 </a:t>
            </a:r>
            <a:endParaRPr lang="en-US"/>
          </a:p>
        </p:txBody>
      </p:sp>
    </p:spTree>
    <p:extLst>
      <p:ext uri="{BB962C8B-B14F-4D97-AF65-F5344CB8AC3E}">
        <p14:creationId xmlns:p14="http://schemas.microsoft.com/office/powerpoint/2010/main" val="31832321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A5CCBA37-5145-A365-F5E2-B00BA2377004}"/>
              </a:ext>
            </a:extLst>
          </p:cNvPr>
          <p:cNvPicPr>
            <a:picLocks noGrp="1" noChangeAspect="1"/>
          </p:cNvPicPr>
          <p:nvPr>
            <p:ph idx="1"/>
          </p:nvPr>
        </p:nvPicPr>
        <p:blipFill rotWithShape="1">
          <a:blip r:embed="rId3"/>
          <a:srcRect b="80211"/>
          <a:stretch/>
        </p:blipFill>
        <p:spPr>
          <a:xfrm>
            <a:off x="135739" y="105706"/>
            <a:ext cx="11920519" cy="1325564"/>
          </a:xfrm>
        </p:spPr>
      </p:pic>
      <p:pic>
        <p:nvPicPr>
          <p:cNvPr id="5" name="Content Placeholder 3">
            <a:extLst>
              <a:ext uri="{FF2B5EF4-FFF2-40B4-BE49-F238E27FC236}">
                <a16:creationId xmlns:a16="http://schemas.microsoft.com/office/drawing/2014/main" id="{C0548DFA-47B3-E18B-F8FF-1605FA8AA3CC}"/>
              </a:ext>
            </a:extLst>
          </p:cNvPr>
          <p:cNvPicPr>
            <a:picLocks noChangeAspect="1"/>
          </p:cNvPicPr>
          <p:nvPr/>
        </p:nvPicPr>
        <p:blipFill rotWithShape="1">
          <a:blip r:embed="rId3"/>
          <a:srcRect l="45195" t="28307" b="23914"/>
          <a:stretch/>
        </p:blipFill>
        <p:spPr>
          <a:xfrm>
            <a:off x="718929" y="1600945"/>
            <a:ext cx="10515600" cy="5151349"/>
          </a:xfrm>
          <a:prstGeom prst="rect">
            <a:avLst/>
          </a:prstGeom>
        </p:spPr>
      </p:pic>
    </p:spTree>
    <p:extLst>
      <p:ext uri="{BB962C8B-B14F-4D97-AF65-F5344CB8AC3E}">
        <p14:creationId xmlns:p14="http://schemas.microsoft.com/office/powerpoint/2010/main" val="15263511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9527FCEA-6143-4C5E-8C45-8AC9237ADE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1A9F23AD-7A55-49F3-A3EC-743F47F36B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7090"/>
            <a:ext cx="6741849" cy="5897880"/>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screenshot of a news page&#10;&#10;Description automatically generated">
            <a:extLst>
              <a:ext uri="{FF2B5EF4-FFF2-40B4-BE49-F238E27FC236}">
                <a16:creationId xmlns:a16="http://schemas.microsoft.com/office/drawing/2014/main" id="{F40814E1-1FFC-5660-E2FD-94CB12D06803}"/>
              </a:ext>
            </a:extLst>
          </p:cNvPr>
          <p:cNvPicPr>
            <a:picLocks noChangeAspect="1"/>
          </p:cNvPicPr>
          <p:nvPr/>
        </p:nvPicPr>
        <p:blipFill>
          <a:blip r:embed="rId2"/>
          <a:stretch>
            <a:fillRect/>
          </a:stretch>
        </p:blipFill>
        <p:spPr>
          <a:xfrm>
            <a:off x="1060689" y="650497"/>
            <a:ext cx="5571066" cy="5571066"/>
          </a:xfrm>
          <a:prstGeom prst="rect">
            <a:avLst/>
          </a:prstGeom>
        </p:spPr>
      </p:pic>
      <p:sp>
        <p:nvSpPr>
          <p:cNvPr id="56" name="Rectangle 55">
            <a:extLst>
              <a:ext uri="{FF2B5EF4-FFF2-40B4-BE49-F238E27FC236}">
                <a16:creationId xmlns:a16="http://schemas.microsoft.com/office/drawing/2014/main" id="{D7D9F91F-72C9-4DB9-ABD0-A8180D8262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480060"/>
            <a:ext cx="4180332" cy="2788074"/>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screenshot of a news website&#10;&#10;Description automatically generated">
            <a:extLst>
              <a:ext uri="{FF2B5EF4-FFF2-40B4-BE49-F238E27FC236}">
                <a16:creationId xmlns:a16="http://schemas.microsoft.com/office/drawing/2014/main" id="{DE7BD0F0-F9C5-3C41-4156-C8C758933F66}"/>
              </a:ext>
            </a:extLst>
          </p:cNvPr>
          <p:cNvPicPr>
            <a:picLocks noChangeAspect="1"/>
          </p:cNvPicPr>
          <p:nvPr/>
        </p:nvPicPr>
        <p:blipFill>
          <a:blip r:embed="rId3"/>
          <a:stretch>
            <a:fillRect/>
          </a:stretch>
        </p:blipFill>
        <p:spPr>
          <a:xfrm>
            <a:off x="7695873" y="1182585"/>
            <a:ext cx="3854945" cy="1397416"/>
          </a:xfrm>
          <a:prstGeom prst="rect">
            <a:avLst/>
          </a:prstGeom>
        </p:spPr>
      </p:pic>
      <p:sp>
        <p:nvSpPr>
          <p:cNvPr id="58" name="Rectangle 57">
            <a:extLst>
              <a:ext uri="{FF2B5EF4-FFF2-40B4-BE49-F238E27FC236}">
                <a16:creationId xmlns:a16="http://schemas.microsoft.com/office/drawing/2014/main" id="{BE016956-CE9F-4946-8834-A8BC3529D0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603670"/>
            <a:ext cx="4180332" cy="2788074"/>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close-up of a news article&#10;&#10;Description automatically generated">
            <a:extLst>
              <a:ext uri="{FF2B5EF4-FFF2-40B4-BE49-F238E27FC236}">
                <a16:creationId xmlns:a16="http://schemas.microsoft.com/office/drawing/2014/main" id="{1538FCEF-4898-23DE-CBD8-23F2AE3E083D}"/>
              </a:ext>
            </a:extLst>
          </p:cNvPr>
          <p:cNvPicPr>
            <a:picLocks noChangeAspect="1"/>
          </p:cNvPicPr>
          <p:nvPr/>
        </p:nvPicPr>
        <p:blipFill>
          <a:blip r:embed="rId4"/>
          <a:stretch>
            <a:fillRect/>
          </a:stretch>
        </p:blipFill>
        <p:spPr>
          <a:xfrm>
            <a:off x="7695873" y="4535872"/>
            <a:ext cx="3854945" cy="896274"/>
          </a:xfrm>
          <a:prstGeom prst="rect">
            <a:avLst/>
          </a:prstGeom>
        </p:spPr>
      </p:pic>
    </p:spTree>
    <p:extLst>
      <p:ext uri="{BB962C8B-B14F-4D97-AF65-F5344CB8AC3E}">
        <p14:creationId xmlns:p14="http://schemas.microsoft.com/office/powerpoint/2010/main" val="8460545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heckerboard(across)">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B9D3AA25-6BF4-CA6D-575B-AAE42C6CB82A}"/>
              </a:ext>
            </a:extLst>
          </p:cNvPr>
          <p:cNvSpPr>
            <a:spLocks noGrp="1"/>
          </p:cNvSpPr>
          <p:nvPr>
            <p:ph type="title"/>
          </p:nvPr>
        </p:nvSpPr>
        <p:spPr>
          <a:xfrm>
            <a:off x="609600" y="274638"/>
            <a:ext cx="10972800" cy="1143000"/>
          </a:xfrm>
        </p:spPr>
        <p:txBody>
          <a:bodyPr/>
          <a:lstStyle/>
          <a:p>
            <a:r>
              <a:rPr lang="en-US"/>
              <a:t>ID - Carilion</a:t>
            </a:r>
          </a:p>
        </p:txBody>
      </p:sp>
      <p:pic>
        <p:nvPicPr>
          <p:cNvPr id="2" name="Picture 1" descr="A screenshot of a computer&#10;&#10;Description automatically generated">
            <a:extLst>
              <a:ext uri="{FF2B5EF4-FFF2-40B4-BE49-F238E27FC236}">
                <a16:creationId xmlns:a16="http://schemas.microsoft.com/office/drawing/2014/main" id="{62C7D549-AC41-174A-C70B-26788850D344}"/>
              </a:ext>
            </a:extLst>
          </p:cNvPr>
          <p:cNvPicPr>
            <a:picLocks noChangeAspect="1"/>
          </p:cNvPicPr>
          <p:nvPr/>
        </p:nvPicPr>
        <p:blipFill>
          <a:blip r:embed="rId2"/>
          <a:stretch>
            <a:fillRect/>
          </a:stretch>
        </p:blipFill>
        <p:spPr>
          <a:xfrm>
            <a:off x="1890921" y="1600201"/>
            <a:ext cx="8918157" cy="4525963"/>
          </a:xfrm>
          <a:prstGeom prst="rect">
            <a:avLst/>
          </a:prstGeom>
          <a:noFill/>
        </p:spPr>
      </p:pic>
    </p:spTree>
    <p:extLst>
      <p:ext uri="{BB962C8B-B14F-4D97-AF65-F5344CB8AC3E}">
        <p14:creationId xmlns:p14="http://schemas.microsoft.com/office/powerpoint/2010/main" val="10549981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7C898-30EE-E433-9DC2-B486E8B979E8}"/>
              </a:ext>
            </a:extLst>
          </p:cNvPr>
          <p:cNvSpPr>
            <a:spLocks noGrp="1"/>
          </p:cNvSpPr>
          <p:nvPr>
            <p:ph type="title"/>
          </p:nvPr>
        </p:nvSpPr>
        <p:spPr>
          <a:xfrm>
            <a:off x="984636" y="-225108"/>
            <a:ext cx="10515600" cy="1325563"/>
          </a:xfrm>
        </p:spPr>
        <p:txBody>
          <a:bodyPr/>
          <a:lstStyle/>
          <a:p>
            <a:r>
              <a:rPr lang="en-US">
                <a:highlight>
                  <a:srgbClr val="FFFF00"/>
                </a:highlight>
                <a:latin typeface="Calibri" panose="020F0502020204030204" pitchFamily="34" charset="0"/>
                <a:cs typeface="Calibri" panose="020F0502020204030204" pitchFamily="34" charset="0"/>
              </a:rPr>
              <a:t>What can physician’s do in case of outbrake?</a:t>
            </a:r>
          </a:p>
        </p:txBody>
      </p:sp>
      <p:sp>
        <p:nvSpPr>
          <p:cNvPr id="11" name="TextBox 10">
            <a:extLst>
              <a:ext uri="{FF2B5EF4-FFF2-40B4-BE49-F238E27FC236}">
                <a16:creationId xmlns:a16="http://schemas.microsoft.com/office/drawing/2014/main" id="{3DDCCD5D-62EE-F3FB-54AC-83C744532F39}"/>
              </a:ext>
            </a:extLst>
          </p:cNvPr>
          <p:cNvSpPr txBox="1"/>
          <p:nvPr/>
        </p:nvSpPr>
        <p:spPr>
          <a:xfrm>
            <a:off x="371061" y="1829670"/>
            <a:ext cx="11012556" cy="5262979"/>
          </a:xfrm>
          <a:prstGeom prst="rect">
            <a:avLst/>
          </a:prstGeom>
          <a:noFill/>
        </p:spPr>
        <p:txBody>
          <a:bodyPr wrap="square">
            <a:spAutoFit/>
          </a:bodyPr>
          <a:lstStyle/>
          <a:p>
            <a:pPr algn="l"/>
            <a:endParaRPr lang="en-US" sz="2400" b="0" i="0" u="none" strike="noStrike">
              <a:solidFill>
                <a:srgbClr val="000000"/>
              </a:solidFill>
              <a:effectLst/>
              <a:latin typeface="Calibri" panose="020F0502020204030204" pitchFamily="34" charset="0"/>
              <a:cs typeface="Calibri" panose="020F0502020204030204" pitchFamily="34" charset="0"/>
            </a:endParaRPr>
          </a:p>
          <a:p>
            <a:pPr marL="285750" indent="-285750" algn="l">
              <a:buFont typeface="Wingdings" pitchFamily="2" charset="2"/>
              <a:buChar char="Ø"/>
            </a:pPr>
            <a:r>
              <a:rPr lang="en-US" sz="2400">
                <a:solidFill>
                  <a:srgbClr val="000000"/>
                </a:solidFill>
                <a:latin typeface="Calibri" panose="020F0502020204030204" pitchFamily="34" charset="0"/>
                <a:cs typeface="Calibri" panose="020F0502020204030204" pitchFamily="34" charset="0"/>
              </a:rPr>
              <a:t>H</a:t>
            </a:r>
            <a:r>
              <a:rPr lang="en-US" sz="2400" b="0" i="0" u="none" strike="noStrike">
                <a:solidFill>
                  <a:srgbClr val="000000"/>
                </a:solidFill>
                <a:effectLst/>
                <a:latin typeface="Calibri" panose="020F0502020204030204" pitchFamily="34" charset="0"/>
                <a:cs typeface="Calibri" panose="020F0502020204030204" pitchFamily="34" charset="0"/>
              </a:rPr>
              <a:t>igh risk patients should be </a:t>
            </a:r>
            <a:r>
              <a:rPr lang="en-US" sz="2400" b="0" i="0" u="sng" strike="noStrike">
                <a:solidFill>
                  <a:srgbClr val="000000"/>
                </a:solidFill>
                <a:effectLst/>
                <a:latin typeface="Calibri" panose="020F0502020204030204" pitchFamily="34" charset="0"/>
                <a:cs typeface="Calibri" panose="020F0502020204030204" pitchFamily="34" charset="0"/>
              </a:rPr>
              <a:t>offered the hepatitis A vaccine </a:t>
            </a:r>
            <a:r>
              <a:rPr lang="en-US" sz="2400" b="0" i="0" u="none" strike="noStrike">
                <a:solidFill>
                  <a:srgbClr val="000000"/>
                </a:solidFill>
                <a:effectLst/>
                <a:latin typeface="Calibri" panose="020F0502020204030204" pitchFamily="34" charset="0"/>
                <a:cs typeface="Calibri" panose="020F0502020204030204" pitchFamily="34" charset="0"/>
              </a:rPr>
              <a:t>in order to prevent or control an outbreak.</a:t>
            </a:r>
            <a:endParaRPr lang="en-US" sz="2400">
              <a:solidFill>
                <a:srgbClr val="000000"/>
              </a:solidFill>
              <a:latin typeface="Calibri" panose="020F0502020204030204" pitchFamily="34" charset="0"/>
              <a:cs typeface="Calibri" panose="020F0502020204030204" pitchFamily="34" charset="0"/>
            </a:endParaRPr>
          </a:p>
          <a:p>
            <a:pPr marL="285750" indent="-285750" algn="l">
              <a:buFont typeface="Wingdings" pitchFamily="2" charset="2"/>
              <a:buChar char="Ø"/>
            </a:pPr>
            <a:endParaRPr lang="en-US" sz="2400" b="0" i="0" u="none" strike="noStrike">
              <a:solidFill>
                <a:srgbClr val="000000"/>
              </a:solidFill>
              <a:effectLst/>
              <a:latin typeface="Calibri" panose="020F0502020204030204" pitchFamily="34" charset="0"/>
              <a:cs typeface="Calibri" panose="020F0502020204030204" pitchFamily="34" charset="0"/>
            </a:endParaRPr>
          </a:p>
          <a:p>
            <a:pPr marL="285750" indent="-285750" algn="l">
              <a:buFont typeface="Wingdings" pitchFamily="2" charset="2"/>
              <a:buChar char="Ø"/>
            </a:pPr>
            <a:r>
              <a:rPr lang="en-US" sz="2400" b="0" i="0" u="sng" strike="noStrike">
                <a:solidFill>
                  <a:srgbClr val="000000"/>
                </a:solidFill>
                <a:effectLst/>
                <a:latin typeface="Calibri" panose="020F0502020204030204" pitchFamily="34" charset="0"/>
                <a:cs typeface="Calibri" panose="020F0502020204030204" pitchFamily="34" charset="0"/>
              </a:rPr>
              <a:t>One dose of single-dose hepatitis A vaccine </a:t>
            </a:r>
            <a:r>
              <a:rPr lang="en-US" sz="2400" b="0" i="0" u="none" strike="noStrike">
                <a:solidFill>
                  <a:srgbClr val="000000"/>
                </a:solidFill>
                <a:effectLst/>
                <a:latin typeface="Calibri" panose="020F0502020204030204" pitchFamily="34" charset="0"/>
                <a:cs typeface="Calibri" panose="020F0502020204030204" pitchFamily="34" charset="0"/>
              </a:rPr>
              <a:t>has been shown to control outbreaks of hepatitis A.</a:t>
            </a:r>
            <a:endParaRPr lang="en-US" sz="2400" baseline="30000">
              <a:solidFill>
                <a:srgbClr val="075290"/>
              </a:solidFill>
              <a:latin typeface="Calibri" panose="020F0502020204030204" pitchFamily="34" charset="0"/>
              <a:cs typeface="Calibri" panose="020F0502020204030204" pitchFamily="34" charset="0"/>
            </a:endParaRPr>
          </a:p>
          <a:p>
            <a:pPr marL="285750" indent="-285750" algn="l">
              <a:buFont typeface="Wingdings" pitchFamily="2" charset="2"/>
              <a:buChar char="Ø"/>
            </a:pPr>
            <a:endParaRPr lang="en-US" sz="2400" b="0" i="0" u="none" strike="noStrike">
              <a:solidFill>
                <a:srgbClr val="000000"/>
              </a:solidFill>
              <a:effectLst/>
              <a:latin typeface="Calibri" panose="020F0502020204030204" pitchFamily="34" charset="0"/>
              <a:cs typeface="Calibri" panose="020F0502020204030204" pitchFamily="34" charset="0"/>
            </a:endParaRPr>
          </a:p>
          <a:p>
            <a:pPr marL="285750" indent="-285750" algn="l">
              <a:buFont typeface="Wingdings" pitchFamily="2" charset="2"/>
              <a:buChar char="Ø"/>
            </a:pPr>
            <a:r>
              <a:rPr lang="en-US" sz="2400" b="0" i="0" u="none" strike="noStrike">
                <a:solidFill>
                  <a:srgbClr val="000000"/>
                </a:solidFill>
                <a:effectLst/>
                <a:latin typeface="Calibri" panose="020F0502020204030204" pitchFamily="34" charset="0"/>
                <a:cs typeface="Calibri" panose="020F0502020204030204" pitchFamily="34" charset="0"/>
              </a:rPr>
              <a:t>Pre-vaccination serologic </a:t>
            </a:r>
            <a:r>
              <a:rPr lang="en-US" sz="2400" b="0" i="0" u="sng" strike="noStrike">
                <a:solidFill>
                  <a:srgbClr val="000000"/>
                </a:solidFill>
                <a:effectLst/>
                <a:latin typeface="Calibri" panose="020F0502020204030204" pitchFamily="34" charset="0"/>
                <a:cs typeface="Calibri" panose="020F0502020204030204" pitchFamily="34" charset="0"/>
              </a:rPr>
              <a:t>testing is not required </a:t>
            </a:r>
            <a:r>
              <a:rPr lang="en-US" sz="2400" b="0" i="0" u="none" strike="noStrike">
                <a:solidFill>
                  <a:srgbClr val="000000"/>
                </a:solidFill>
                <a:effectLst/>
                <a:latin typeface="Calibri" panose="020F0502020204030204" pitchFamily="34" charset="0"/>
                <a:cs typeface="Calibri" panose="020F0502020204030204" pitchFamily="34" charset="0"/>
              </a:rPr>
              <a:t>to administer hepatitis A vaccine. </a:t>
            </a:r>
          </a:p>
          <a:p>
            <a:pPr marL="285750" indent="-285750" algn="l">
              <a:buFont typeface="Wingdings" pitchFamily="2" charset="2"/>
              <a:buChar char="Ø"/>
            </a:pPr>
            <a:endParaRPr lang="en-US" sz="2400">
              <a:solidFill>
                <a:srgbClr val="000000"/>
              </a:solidFill>
              <a:latin typeface="Calibri" panose="020F0502020204030204" pitchFamily="34" charset="0"/>
              <a:cs typeface="Calibri" panose="020F0502020204030204" pitchFamily="34" charset="0"/>
            </a:endParaRPr>
          </a:p>
          <a:p>
            <a:pPr marL="285750" indent="-285750" algn="l">
              <a:buFont typeface="Wingdings" pitchFamily="2" charset="2"/>
              <a:buChar char="Ø"/>
            </a:pPr>
            <a:r>
              <a:rPr lang="en-US" sz="2400" b="0" i="0" u="none" strike="noStrike">
                <a:solidFill>
                  <a:srgbClr val="000000"/>
                </a:solidFill>
                <a:effectLst/>
                <a:latin typeface="Calibri" panose="020F0502020204030204" pitchFamily="34" charset="0"/>
                <a:cs typeface="Calibri" panose="020F0502020204030204" pitchFamily="34" charset="0"/>
              </a:rPr>
              <a:t>Vaccinations </a:t>
            </a:r>
            <a:r>
              <a:rPr lang="en-US" sz="2400" b="0" i="0" u="sng" strike="noStrike">
                <a:solidFill>
                  <a:srgbClr val="000000"/>
                </a:solidFill>
                <a:effectLst/>
                <a:latin typeface="Calibri" panose="020F0502020204030204" pitchFamily="34" charset="0"/>
                <a:cs typeface="Calibri" panose="020F0502020204030204" pitchFamily="34" charset="0"/>
              </a:rPr>
              <a:t>should not be postponed </a:t>
            </a:r>
            <a:r>
              <a:rPr lang="en-US" sz="2400" b="0" i="0" u="none" strike="noStrike">
                <a:solidFill>
                  <a:srgbClr val="000000"/>
                </a:solidFill>
                <a:effectLst/>
                <a:latin typeface="Calibri" panose="020F0502020204030204" pitchFamily="34" charset="0"/>
                <a:cs typeface="Calibri" panose="020F0502020204030204" pitchFamily="34" charset="0"/>
              </a:rPr>
              <a:t>if vaccination history cannot be obtained or records are unavailable.</a:t>
            </a:r>
          </a:p>
          <a:p>
            <a:pPr marL="285750" indent="-285750" algn="l">
              <a:buFont typeface="Wingdings" pitchFamily="2" charset="2"/>
              <a:buChar char="Ø"/>
            </a:pPr>
            <a:endParaRPr lang="en-US" sz="2400">
              <a:solidFill>
                <a:srgbClr val="000000"/>
              </a:solidFill>
              <a:latin typeface="Calibri" panose="020F0502020204030204" pitchFamily="34" charset="0"/>
              <a:cs typeface="Calibri" panose="020F0502020204030204" pitchFamily="34" charset="0"/>
            </a:endParaRPr>
          </a:p>
          <a:p>
            <a:pPr marL="285750" indent="-285750">
              <a:buFont typeface="Wingdings" pitchFamily="2" charset="2"/>
              <a:buChar char="Ø"/>
            </a:pPr>
            <a:r>
              <a:rPr lang="en-US" sz="2400" b="0" i="0" u="none" strike="noStrike">
                <a:solidFill>
                  <a:srgbClr val="1C1D1F"/>
                </a:solidFill>
                <a:effectLst/>
                <a:latin typeface="Calibri" panose="020F0502020204030204" pitchFamily="34" charset="0"/>
                <a:cs typeface="Calibri" panose="020F0502020204030204" pitchFamily="34" charset="0"/>
              </a:rPr>
              <a:t>Clinicians should </a:t>
            </a:r>
            <a:r>
              <a:rPr lang="en-US" sz="2400" b="0" i="0" u="sng" strike="noStrike">
                <a:solidFill>
                  <a:srgbClr val="1C1D1F"/>
                </a:solidFill>
                <a:effectLst/>
                <a:latin typeface="Calibri" panose="020F0502020204030204" pitchFamily="34" charset="0"/>
                <a:cs typeface="Calibri" panose="020F0502020204030204" pitchFamily="34" charset="0"/>
              </a:rPr>
              <a:t>report </a:t>
            </a:r>
            <a:r>
              <a:rPr lang="en-US" sz="2400" b="0" i="0" u="none" strike="noStrike">
                <a:solidFill>
                  <a:srgbClr val="1C1D1F"/>
                </a:solidFill>
                <a:effectLst/>
                <a:latin typeface="Calibri" panose="020F0502020204030204" pitchFamily="34" charset="0"/>
                <a:cs typeface="Calibri" panose="020F0502020204030204" pitchFamily="34" charset="0"/>
              </a:rPr>
              <a:t>positive cases to local health authorities.</a:t>
            </a:r>
          </a:p>
          <a:p>
            <a:pPr algn="l"/>
            <a:endParaRPr lang="en-US" sz="2400" b="0" i="0" u="none" strike="noStrike">
              <a:solidFill>
                <a:srgbClr val="000000"/>
              </a:solidFill>
              <a:effectLst/>
              <a:latin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id="{6FD5B2AB-80DE-0BFF-4A38-FD4D67EF6397}"/>
              </a:ext>
            </a:extLst>
          </p:cNvPr>
          <p:cNvSpPr/>
          <p:nvPr/>
        </p:nvSpPr>
        <p:spPr>
          <a:xfrm>
            <a:off x="3872035" y="906340"/>
            <a:ext cx="4010609" cy="923330"/>
          </a:xfrm>
          <a:prstGeom prst="rect">
            <a:avLst/>
          </a:prstGeom>
          <a:noFill/>
        </p:spPr>
        <p:txBody>
          <a:bodyPr wrap="square" lIns="91440" tIns="45720" rIns="91440" bIns="45720">
            <a:spAutoFit/>
          </a:bodyPr>
          <a:lstStyle/>
          <a:p>
            <a:pPr algn="ctr"/>
            <a:r>
              <a:rPr lang="en-US" sz="5400" b="0" cap="none" spc="0">
                <a:ln w="0"/>
                <a:solidFill>
                  <a:schemeClr val="accent1"/>
                </a:solidFill>
                <a:effectLst>
                  <a:outerShdw blurRad="38100" dist="25400" dir="5400000" algn="ctr" rotWithShape="0">
                    <a:srgbClr val="6E747A">
                      <a:alpha val="43000"/>
                    </a:srgbClr>
                  </a:outerShdw>
                </a:effectLst>
              </a:rPr>
              <a:t>VACCINATE</a:t>
            </a:r>
          </a:p>
        </p:txBody>
      </p:sp>
    </p:spTree>
    <p:extLst>
      <p:ext uri="{BB962C8B-B14F-4D97-AF65-F5344CB8AC3E}">
        <p14:creationId xmlns:p14="http://schemas.microsoft.com/office/powerpoint/2010/main" val="285871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11">
                                            <p:txEl>
                                              <p:pRg st="1" end="1"/>
                                            </p:txEl>
                                          </p:spTgt>
                                        </p:tgtEl>
                                        <p:attrNameLst>
                                          <p:attrName>style.visibility</p:attrName>
                                        </p:attrNameLst>
                                      </p:cBhvr>
                                      <p:to>
                                        <p:strVal val="visible"/>
                                      </p:to>
                                    </p:set>
                                    <p:animEffect transition="in" filter="checkerboard(across)">
                                      <p:cBhvr>
                                        <p:cTn id="16" dur="500"/>
                                        <p:tgtEl>
                                          <p:spTgt spid="1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11">
                                            <p:txEl>
                                              <p:pRg st="3" end="3"/>
                                            </p:txEl>
                                          </p:spTgt>
                                        </p:tgtEl>
                                        <p:attrNameLst>
                                          <p:attrName>style.visibility</p:attrName>
                                        </p:attrNameLst>
                                      </p:cBhvr>
                                      <p:to>
                                        <p:strVal val="visible"/>
                                      </p:to>
                                    </p:set>
                                    <p:animEffect transition="in" filter="checkerboard(across)">
                                      <p:cBhvr>
                                        <p:cTn id="21" dur="500"/>
                                        <p:tgtEl>
                                          <p:spTgt spid="11">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1">
                                            <p:txEl>
                                              <p:pRg st="5" end="5"/>
                                            </p:txEl>
                                          </p:spTgt>
                                        </p:tgtEl>
                                        <p:attrNameLst>
                                          <p:attrName>style.visibility</p:attrName>
                                        </p:attrNameLst>
                                      </p:cBhvr>
                                      <p:to>
                                        <p:strVal val="visible"/>
                                      </p:to>
                                    </p:set>
                                    <p:animEffect transition="in" filter="checkerboard(across)">
                                      <p:cBhvr>
                                        <p:cTn id="26" dur="500"/>
                                        <p:tgtEl>
                                          <p:spTgt spid="11">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11">
                                            <p:txEl>
                                              <p:pRg st="7" end="7"/>
                                            </p:txEl>
                                          </p:spTgt>
                                        </p:tgtEl>
                                        <p:attrNameLst>
                                          <p:attrName>style.visibility</p:attrName>
                                        </p:attrNameLst>
                                      </p:cBhvr>
                                      <p:to>
                                        <p:strVal val="visible"/>
                                      </p:to>
                                    </p:set>
                                    <p:animEffect transition="in" filter="checkerboard(across)">
                                      <p:cBhvr>
                                        <p:cTn id="31" dur="500"/>
                                        <p:tgtEl>
                                          <p:spTgt spid="11">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11">
                                            <p:txEl>
                                              <p:pRg st="9" end="9"/>
                                            </p:txEl>
                                          </p:spTgt>
                                        </p:tgtEl>
                                        <p:attrNameLst>
                                          <p:attrName>style.visibility</p:attrName>
                                        </p:attrNameLst>
                                      </p:cBhvr>
                                      <p:to>
                                        <p:strVal val="visible"/>
                                      </p:to>
                                    </p:set>
                                    <p:animEffect transition="in" filter="checkerboard(across)">
                                      <p:cBhvr>
                                        <p:cTn id="36" dur="500"/>
                                        <p:tgtEl>
                                          <p:spTgt spid="1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allAtOnce"/>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035DC-33C1-4D52-11DE-FA8DDFBA4B86}"/>
              </a:ext>
            </a:extLst>
          </p:cNvPr>
          <p:cNvSpPr>
            <a:spLocks noGrp="1"/>
          </p:cNvSpPr>
          <p:nvPr>
            <p:ph type="ctrTitle"/>
          </p:nvPr>
        </p:nvSpPr>
        <p:spPr/>
        <p:txBody>
          <a:bodyPr>
            <a:normAutofit fontScale="90000"/>
          </a:bodyPr>
          <a:lstStyle/>
          <a:p>
            <a:r>
              <a:rPr lang="en-US" sz="6700" cap="none" spc="0">
                <a:ln w="0"/>
                <a:solidFill>
                  <a:schemeClr val="accent5">
                    <a:lumMod val="50000"/>
                  </a:schemeClr>
                </a:solidFill>
                <a:effectLst>
                  <a:outerShdw blurRad="38100" dist="25400" dir="5400000" algn="ctr" rotWithShape="0">
                    <a:srgbClr val="6E747A">
                      <a:alpha val="43000"/>
                    </a:srgbClr>
                  </a:outerShdw>
                </a:effectLst>
                <a:latin typeface="+mj-lt"/>
              </a:rPr>
              <a:t>Hepatitis B </a:t>
            </a:r>
            <a:br>
              <a:rPr lang="en-US" sz="3600" b="0" cap="none" spc="0">
                <a:ln w="0"/>
                <a:solidFill>
                  <a:schemeClr val="accent1"/>
                </a:solidFill>
                <a:effectLst>
                  <a:outerShdw blurRad="38100" dist="25400" dir="5400000" algn="ctr" rotWithShape="0">
                    <a:srgbClr val="6E747A">
                      <a:alpha val="43000"/>
                    </a:srgbClr>
                  </a:outerShdw>
                </a:effectLst>
              </a:rPr>
            </a:br>
            <a:endParaRPr lang="en-US"/>
          </a:p>
        </p:txBody>
      </p:sp>
      <p:sp>
        <p:nvSpPr>
          <p:cNvPr id="3" name="Subtitle 2">
            <a:extLst>
              <a:ext uri="{FF2B5EF4-FFF2-40B4-BE49-F238E27FC236}">
                <a16:creationId xmlns:a16="http://schemas.microsoft.com/office/drawing/2014/main" id="{C63FDEDB-CF9D-6374-FC5F-E3AD1F555A2E}"/>
              </a:ext>
            </a:extLst>
          </p:cNvPr>
          <p:cNvSpPr>
            <a:spLocks noGrp="1"/>
          </p:cNvSpPr>
          <p:nvPr>
            <p:ph type="subTitle" idx="1"/>
          </p:nvPr>
        </p:nvSpPr>
        <p:spPr>
          <a:xfrm>
            <a:off x="1232452" y="4111487"/>
            <a:ext cx="10204174" cy="1752600"/>
          </a:xfrm>
        </p:spPr>
        <p:txBody>
          <a:bodyPr/>
          <a:lstStyle/>
          <a:p>
            <a:r>
              <a:rPr lang="en-US">
                <a:solidFill>
                  <a:schemeClr val="tx1"/>
                </a:solidFill>
                <a:latin typeface="+mn-lt"/>
              </a:rPr>
              <a:t>“It is complicated, but usually becomes a  chronic condition”</a:t>
            </a:r>
          </a:p>
        </p:txBody>
      </p:sp>
    </p:spTree>
    <p:extLst>
      <p:ext uri="{BB962C8B-B14F-4D97-AF65-F5344CB8AC3E}">
        <p14:creationId xmlns:p14="http://schemas.microsoft.com/office/powerpoint/2010/main" val="41077247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6AC318-FFB2-1919-2C42-49B0A52B1977}"/>
              </a:ext>
            </a:extLst>
          </p:cNvPr>
          <p:cNvSpPr>
            <a:spLocks noGrp="1"/>
          </p:cNvSpPr>
          <p:nvPr>
            <p:ph type="title"/>
          </p:nvPr>
        </p:nvSpPr>
        <p:spPr>
          <a:xfrm>
            <a:off x="572493" y="238539"/>
            <a:ext cx="11018520" cy="1434415"/>
          </a:xfrm>
        </p:spPr>
        <p:txBody>
          <a:bodyPr anchor="b">
            <a:normAutofit/>
          </a:bodyPr>
          <a:lstStyle/>
          <a:p>
            <a:r>
              <a:rPr lang="en-US" sz="5400">
                <a:latin typeface="Calibri" panose="020F0502020204030204" pitchFamily="34" charset="0"/>
                <a:cs typeface="Calibri" panose="020F0502020204030204" pitchFamily="34" charset="0"/>
              </a:rPr>
              <a:t>Case 2</a:t>
            </a:r>
          </a:p>
        </p:txBody>
      </p:sp>
      <p:sp>
        <p:nvSpPr>
          <p:cNvPr id="1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A466996-97EC-B6D0-8533-DA664E7983CA}"/>
              </a:ext>
            </a:extLst>
          </p:cNvPr>
          <p:cNvSpPr>
            <a:spLocks noGrp="1"/>
          </p:cNvSpPr>
          <p:nvPr>
            <p:ph idx="1"/>
          </p:nvPr>
        </p:nvSpPr>
        <p:spPr>
          <a:xfrm>
            <a:off x="572493" y="2071316"/>
            <a:ext cx="6713552" cy="4119172"/>
          </a:xfrm>
        </p:spPr>
        <p:txBody>
          <a:bodyPr anchor="t">
            <a:normAutofit/>
          </a:bodyPr>
          <a:lstStyle/>
          <a:p>
            <a:r>
              <a:rPr lang="en-US" sz="2200" err="1">
                <a:latin typeface="Calibri" panose="020F0502020204030204" pitchFamily="34" charset="0"/>
                <a:cs typeface="Calibri" panose="020F0502020204030204" pitchFamily="34" charset="0"/>
              </a:rPr>
              <a:t>Ms</a:t>
            </a:r>
            <a:r>
              <a:rPr lang="en-US" sz="2200">
                <a:latin typeface="Calibri" panose="020F0502020204030204" pitchFamily="34" charset="0"/>
                <a:cs typeface="Calibri" panose="020F0502020204030204" pitchFamily="34" charset="0"/>
              </a:rPr>
              <a:t> Garcia is a 40 </a:t>
            </a:r>
            <a:r>
              <a:rPr lang="en-US" sz="2200" err="1">
                <a:latin typeface="Calibri" panose="020F0502020204030204" pitchFamily="34" charset="0"/>
                <a:cs typeface="Calibri" panose="020F0502020204030204" pitchFamily="34" charset="0"/>
              </a:rPr>
              <a:t>yo</a:t>
            </a:r>
            <a:r>
              <a:rPr lang="en-US" sz="2200">
                <a:latin typeface="Calibri" panose="020F0502020204030204" pitchFamily="34" charset="0"/>
                <a:cs typeface="Calibri" panose="020F0502020204030204" pitchFamily="34" charset="0"/>
              </a:rPr>
              <a:t> female that presents to primary care clinic after a long hiatus to reestablish care. </a:t>
            </a:r>
          </a:p>
          <a:p>
            <a:r>
              <a:rPr lang="en-US" sz="2200">
                <a:latin typeface="Calibri" panose="020F0502020204030204" pitchFamily="34" charset="0"/>
                <a:cs typeface="Calibri" panose="020F0502020204030204" pitchFamily="34" charset="0"/>
              </a:rPr>
              <a:t>She has a PMHx of dyslipidemia and hypertension. </a:t>
            </a:r>
          </a:p>
          <a:p>
            <a:r>
              <a:rPr lang="en-US" sz="2200">
                <a:latin typeface="Calibri" panose="020F0502020204030204" pitchFamily="34" charset="0"/>
                <a:cs typeface="Calibri" panose="020F0502020204030204" pitchFamily="34" charset="0"/>
              </a:rPr>
              <a:t>After reviewing the most pressing concerns, you review immunization status tab on EPIC, and there is no record of prior immunization, and she is unsure if she has ever been vaccinated for Hepatitis B.</a:t>
            </a:r>
          </a:p>
          <a:p>
            <a:endParaRPr lang="en-US" sz="2200">
              <a:latin typeface="Calibri" panose="020F0502020204030204" pitchFamily="34" charset="0"/>
              <a:cs typeface="Calibri" panose="020F0502020204030204" pitchFamily="34" charset="0"/>
            </a:endParaRPr>
          </a:p>
          <a:p>
            <a:r>
              <a:rPr lang="en-US" sz="2200" b="1">
                <a:latin typeface="Calibri" panose="020F0502020204030204" pitchFamily="34" charset="0"/>
                <a:cs typeface="Calibri" panose="020F0502020204030204" pitchFamily="34" charset="0"/>
              </a:rPr>
              <a:t>Does she need to be screened for Hepatitis B?</a:t>
            </a:r>
          </a:p>
        </p:txBody>
      </p:sp>
      <p:pic>
        <p:nvPicPr>
          <p:cNvPr id="5" name="Picture 4" descr="Woman walking on the street">
            <a:extLst>
              <a:ext uri="{FF2B5EF4-FFF2-40B4-BE49-F238E27FC236}">
                <a16:creationId xmlns:a16="http://schemas.microsoft.com/office/drawing/2014/main" id="{7C523F18-D2C2-56AA-C80F-5DC645FD2DCD}"/>
              </a:ext>
            </a:extLst>
          </p:cNvPr>
          <p:cNvPicPr>
            <a:picLocks noChangeAspect="1"/>
          </p:cNvPicPr>
          <p:nvPr/>
        </p:nvPicPr>
        <p:blipFill rotWithShape="1">
          <a:blip r:embed="rId2"/>
          <a:srcRect l="8704" r="27080" b="2"/>
          <a:stretch/>
        </p:blipFill>
        <p:spPr>
          <a:xfrm>
            <a:off x="7675658" y="2093976"/>
            <a:ext cx="3941064" cy="4096512"/>
          </a:xfrm>
          <a:prstGeom prst="rect">
            <a:avLst/>
          </a:prstGeom>
        </p:spPr>
      </p:pic>
    </p:spTree>
    <p:extLst>
      <p:ext uri="{BB962C8B-B14F-4D97-AF65-F5344CB8AC3E}">
        <p14:creationId xmlns:p14="http://schemas.microsoft.com/office/powerpoint/2010/main" val="2870401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0B44F60-8A72-27B9-A10C-B7B05DC49C2B}"/>
              </a:ext>
            </a:extLst>
          </p:cNvPr>
          <p:cNvSpPr txBox="1"/>
          <p:nvPr/>
        </p:nvSpPr>
        <p:spPr>
          <a:xfrm>
            <a:off x="868018" y="1770030"/>
            <a:ext cx="9375912" cy="461665"/>
          </a:xfrm>
          <a:prstGeom prst="rect">
            <a:avLst/>
          </a:prstGeom>
          <a:noFill/>
        </p:spPr>
        <p:txBody>
          <a:bodyPr wrap="square">
            <a:spAutoFit/>
          </a:bodyPr>
          <a:lstStyle/>
          <a:p>
            <a:pPr marL="285750" indent="-285750">
              <a:buFont typeface="Arial" panose="020B0604020202020204" pitchFamily="34" charset="0"/>
              <a:buChar char="•"/>
            </a:pPr>
            <a:r>
              <a:rPr lang="en-US" sz="2400"/>
              <a:t>Gilead science - PI on research project  </a:t>
            </a:r>
          </a:p>
        </p:txBody>
      </p:sp>
      <p:sp>
        <p:nvSpPr>
          <p:cNvPr id="11" name="TextBox 10">
            <a:extLst>
              <a:ext uri="{FF2B5EF4-FFF2-40B4-BE49-F238E27FC236}">
                <a16:creationId xmlns:a16="http://schemas.microsoft.com/office/drawing/2014/main" id="{7E8FC2E4-A76A-456A-6B92-D8D2AE64F4A2}"/>
              </a:ext>
            </a:extLst>
          </p:cNvPr>
          <p:cNvSpPr txBox="1"/>
          <p:nvPr/>
        </p:nvSpPr>
        <p:spPr>
          <a:xfrm>
            <a:off x="868018" y="418307"/>
            <a:ext cx="6188764" cy="707886"/>
          </a:xfrm>
          <a:prstGeom prst="rect">
            <a:avLst/>
          </a:prstGeom>
          <a:noFill/>
        </p:spPr>
        <p:txBody>
          <a:bodyPr wrap="square">
            <a:spAutoFit/>
          </a:bodyPr>
          <a:lstStyle/>
          <a:p>
            <a:r>
              <a:rPr lang="en-US" sz="4000"/>
              <a:t>Disclosures</a:t>
            </a:r>
          </a:p>
        </p:txBody>
      </p:sp>
    </p:spTree>
    <p:extLst>
      <p:ext uri="{BB962C8B-B14F-4D97-AF65-F5344CB8AC3E}">
        <p14:creationId xmlns:p14="http://schemas.microsoft.com/office/powerpoint/2010/main" val="400436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433F6C-B76D-B8A9-22C9-76608E8C4F0B}"/>
              </a:ext>
            </a:extLst>
          </p:cNvPr>
          <p:cNvPicPr>
            <a:picLocks/>
          </p:cNvPicPr>
          <p:nvPr>
            <p:custDataLst>
              <p:tags r:id="rId1"/>
            </p:custDataLst>
          </p:nvPr>
        </p:nvPicPr>
        <p:blipFill>
          <a:blip r:embed="rId4"/>
          <a:stretch>
            <a:fillRect/>
          </a:stretch>
        </p:blipFill>
        <p:spPr>
          <a:xfrm>
            <a:off x="190500" y="190500"/>
            <a:ext cx="11811000" cy="6477000"/>
          </a:xfrm>
          <a:prstGeom prst="rect">
            <a:avLst/>
          </a:prstGeom>
        </p:spPr>
      </p:pic>
      <p:pic>
        <p:nvPicPr>
          <p:cNvPr id="5" name="Picture 4">
            <a:extLst>
              <a:ext uri="{FF2B5EF4-FFF2-40B4-BE49-F238E27FC236}">
                <a16:creationId xmlns:a16="http://schemas.microsoft.com/office/drawing/2014/main" id="{7A3B504E-70F4-3C52-CB2D-74605FDEC9CE}"/>
              </a:ext>
            </a:extLst>
          </p:cNvPr>
          <p:cNvPicPr>
            <a:picLocks noChangeAspect="1"/>
          </p:cNvPicPr>
          <p:nvPr/>
        </p:nvPicPr>
        <p:blipFill>
          <a:blip r:embed="rId5"/>
          <a:stretch>
            <a:fillRect/>
          </a:stretch>
        </p:blipFill>
        <p:spPr>
          <a:xfrm>
            <a:off x="2839567" y="4333389"/>
            <a:ext cx="6512865" cy="1702304"/>
          </a:xfrm>
          <a:prstGeom prst="rect">
            <a:avLst/>
          </a:prstGeom>
        </p:spPr>
      </p:pic>
    </p:spTree>
    <p:extLst>
      <p:ext uri="{BB962C8B-B14F-4D97-AF65-F5344CB8AC3E}">
        <p14:creationId xmlns:p14="http://schemas.microsoft.com/office/powerpoint/2010/main" val="14204363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0B0EEA-F3C4-766A-FB4D-EAF62A1980BC}"/>
              </a:ext>
            </a:extLst>
          </p:cNvPr>
          <p:cNvSpPr>
            <a:spLocks noGrp="1"/>
          </p:cNvSpPr>
          <p:nvPr>
            <p:ph type="title"/>
          </p:nvPr>
        </p:nvSpPr>
        <p:spPr>
          <a:xfrm>
            <a:off x="838200" y="365125"/>
            <a:ext cx="10515600" cy="1325563"/>
          </a:xfrm>
        </p:spPr>
        <p:txBody>
          <a:bodyPr>
            <a:normAutofit/>
          </a:bodyPr>
          <a:lstStyle/>
          <a:p>
            <a:r>
              <a:rPr lang="en-US" sz="4200">
                <a:latin typeface="Calibri" panose="020F0502020204030204" pitchFamily="34" charset="0"/>
                <a:cs typeface="Calibri" panose="020F0502020204030204" pitchFamily="34" charset="0"/>
              </a:rPr>
              <a:t>Does she need to be screened for Hepatitis B?</a:t>
            </a:r>
            <a:br>
              <a:rPr lang="en-US" sz="4200">
                <a:latin typeface="Calibri" panose="020F0502020204030204" pitchFamily="34" charset="0"/>
                <a:cs typeface="Calibri" panose="020F0502020204030204" pitchFamily="34" charset="0"/>
              </a:rPr>
            </a:br>
            <a:endParaRPr lang="en-US" sz="42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25D4F97-31B3-3E3C-3F32-55062EAD41D4}"/>
              </a:ext>
            </a:extLst>
          </p:cNvPr>
          <p:cNvSpPr>
            <a:spLocks noGrp="1"/>
          </p:cNvSpPr>
          <p:nvPr>
            <p:ph idx="1"/>
          </p:nvPr>
        </p:nvSpPr>
        <p:spPr>
          <a:xfrm>
            <a:off x="838200" y="1929384"/>
            <a:ext cx="10515600" cy="4251960"/>
          </a:xfrm>
        </p:spPr>
        <p:txBody>
          <a:bodyPr>
            <a:normAutofit/>
          </a:bodyPr>
          <a:lstStyle/>
          <a:p>
            <a:pPr marL="514350" indent="-514350">
              <a:buFont typeface="+mj-lt"/>
              <a:buAutoNum type="alphaUcPeriod"/>
            </a:pPr>
            <a:r>
              <a:rPr lang="en-US">
                <a:latin typeface="Calibri" panose="020F0502020204030204" pitchFamily="34" charset="0"/>
                <a:cs typeface="Calibri" panose="020F0502020204030204" pitchFamily="34" charset="0"/>
              </a:rPr>
              <a:t>No, she doesn’t have any risks factors</a:t>
            </a:r>
          </a:p>
          <a:p>
            <a:pPr marL="514350" indent="-514350">
              <a:buFont typeface="+mj-lt"/>
              <a:buAutoNum type="alphaUcPeriod"/>
            </a:pPr>
            <a:r>
              <a:rPr lang="en-US" b="1">
                <a:latin typeface="Calibri" panose="020F0502020204030204" pitchFamily="34" charset="0"/>
                <a:cs typeface="Calibri" panose="020F0502020204030204" pitchFamily="34" charset="0"/>
              </a:rPr>
              <a:t>Yes, hepatitis B screening should be offered</a:t>
            </a:r>
          </a:p>
          <a:p>
            <a:pPr marL="514350" indent="-514350">
              <a:buFont typeface="+mj-lt"/>
              <a:buAutoNum type="alphaUcPeriod"/>
            </a:pPr>
            <a:r>
              <a:rPr lang="en-US">
                <a:latin typeface="Calibri" panose="020F0502020204030204" pitchFamily="34" charset="0"/>
                <a:cs typeface="Calibri" panose="020F0502020204030204" pitchFamily="34" charset="0"/>
              </a:rPr>
              <a:t>No, there are other more important things to worry about.</a:t>
            </a:r>
          </a:p>
          <a:p>
            <a:pPr marL="514350" indent="-514350">
              <a:buFont typeface="+mj-lt"/>
              <a:buAutoNum type="alphaUcPeriod"/>
            </a:pPr>
            <a:endParaRPr lang="en-US" sz="2200"/>
          </a:p>
          <a:p>
            <a:pPr marL="514350" indent="-514350">
              <a:buFont typeface="+mj-lt"/>
              <a:buAutoNum type="alphaUcPeriod"/>
            </a:pPr>
            <a:endParaRPr lang="en-US" sz="2200"/>
          </a:p>
        </p:txBody>
      </p:sp>
    </p:spTree>
    <p:extLst>
      <p:ext uri="{BB962C8B-B14F-4D97-AF65-F5344CB8AC3E}">
        <p14:creationId xmlns:p14="http://schemas.microsoft.com/office/powerpoint/2010/main" val="18672578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DFE27C-9694-21C5-ECF6-5964619E7502}"/>
              </a:ext>
            </a:extLst>
          </p:cNvPr>
          <p:cNvSpPr>
            <a:spLocks noGrp="1"/>
          </p:cNvSpPr>
          <p:nvPr>
            <p:ph type="title"/>
          </p:nvPr>
        </p:nvSpPr>
        <p:spPr>
          <a:xfrm>
            <a:off x="609600" y="274638"/>
            <a:ext cx="10972800" cy="1143000"/>
          </a:xfrm>
        </p:spPr>
        <p:txBody>
          <a:bodyPr vert="horz" lIns="91440" tIns="45720" rIns="91440" bIns="45720" rtlCol="0" anchor="ctr">
            <a:normAutofit/>
          </a:bodyPr>
          <a:lstStyle/>
          <a:p>
            <a:pPr>
              <a:lnSpc>
                <a:spcPct val="90000"/>
              </a:lnSpc>
            </a:pPr>
            <a:r>
              <a:rPr lang="en-US" b="1" i="0" u="none" strike="noStrike" kern="1200">
                <a:effectLst/>
                <a:latin typeface="Arial"/>
                <a:ea typeface="+mj-ea"/>
                <a:cs typeface="Arial"/>
              </a:rPr>
              <a:t>Chronic Hepatitis B Virus Infection (HBV)- FACTS</a:t>
            </a:r>
            <a:br>
              <a:rPr lang="en-US" b="1" i="0" u="none" strike="noStrike" kern="1200">
                <a:effectLst/>
                <a:latin typeface="Arial"/>
                <a:ea typeface="+mj-ea"/>
                <a:cs typeface="Arial"/>
              </a:rPr>
            </a:br>
            <a:endParaRPr lang="en-US" b="1" kern="1200">
              <a:latin typeface="Arial"/>
              <a:ea typeface="+mj-ea"/>
              <a:cs typeface="Arial"/>
            </a:endParaRPr>
          </a:p>
        </p:txBody>
      </p:sp>
      <p:sp>
        <p:nvSpPr>
          <p:cNvPr id="3" name="TextBox 2">
            <a:extLst>
              <a:ext uri="{FF2B5EF4-FFF2-40B4-BE49-F238E27FC236}">
                <a16:creationId xmlns:a16="http://schemas.microsoft.com/office/drawing/2014/main" id="{B8BD9792-9C0B-215C-F006-5EEEA5F67330}"/>
              </a:ext>
            </a:extLst>
          </p:cNvPr>
          <p:cNvSpPr txBox="1"/>
          <p:nvPr/>
        </p:nvSpPr>
        <p:spPr>
          <a:xfrm>
            <a:off x="609600" y="1272209"/>
            <a:ext cx="11270974" cy="4575659"/>
          </a:xfrm>
          <a:prstGeom prst="rect">
            <a:avLst/>
          </a:prstGeom>
        </p:spPr>
        <p:txBody>
          <a:bodyPr vert="horz" lIns="91440" tIns="45720" rIns="91440" bIns="45720" rtlCol="0">
            <a:noAutofit/>
          </a:bodyPr>
          <a:lstStyle/>
          <a:p>
            <a:pPr marL="342900" indent="-342900" defTabSz="457200">
              <a:lnSpc>
                <a:spcPct val="90000"/>
              </a:lnSpc>
              <a:spcBef>
                <a:spcPct val="20000"/>
              </a:spcBef>
              <a:buFont typeface="Arial"/>
              <a:buChar char="•"/>
            </a:pPr>
            <a:r>
              <a:rPr lang="en-US" sz="2400" b="0" i="0" u="none" strike="noStrike">
                <a:solidFill>
                  <a:schemeClr val="tx1">
                    <a:lumMod val="85000"/>
                    <a:lumOff val="15000"/>
                  </a:schemeClr>
                </a:solidFill>
                <a:effectLst/>
              </a:rPr>
              <a:t>Proportion of persons with acute HBV that progress to chronic HBV</a:t>
            </a:r>
          </a:p>
          <a:p>
            <a:pPr marL="800100" lvl="2" indent="-342900" defTabSz="457200">
              <a:lnSpc>
                <a:spcPct val="90000"/>
              </a:lnSpc>
              <a:spcBef>
                <a:spcPct val="20000"/>
              </a:spcBef>
              <a:buFont typeface="Arial"/>
              <a:buChar char="•"/>
            </a:pPr>
            <a:r>
              <a:rPr lang="en-US" sz="2400" b="0" i="0" u="none" strike="noStrike">
                <a:solidFill>
                  <a:schemeClr val="tx1">
                    <a:lumMod val="85000"/>
                    <a:lumOff val="15000"/>
                  </a:schemeClr>
                </a:solidFill>
                <a:effectLst/>
              </a:rPr>
              <a:t>As many as 90% of infants</a:t>
            </a:r>
          </a:p>
          <a:p>
            <a:pPr marL="800100" lvl="2" indent="-342900" defTabSz="457200">
              <a:lnSpc>
                <a:spcPct val="90000"/>
              </a:lnSpc>
              <a:spcBef>
                <a:spcPct val="20000"/>
              </a:spcBef>
              <a:buFont typeface="Arial"/>
              <a:buChar char="•"/>
            </a:pPr>
            <a:r>
              <a:rPr lang="en-US" sz="2400" b="0" i="0" u="none" strike="noStrike">
                <a:solidFill>
                  <a:schemeClr val="tx1">
                    <a:lumMod val="85000"/>
                    <a:lumOff val="15000"/>
                  </a:schemeClr>
                </a:solidFill>
                <a:effectLst/>
              </a:rPr>
              <a:t>30% to 50% of children between age 1 and 5 years</a:t>
            </a:r>
          </a:p>
          <a:p>
            <a:pPr marL="800100" lvl="2" indent="-342900" defTabSz="457200">
              <a:lnSpc>
                <a:spcPct val="90000"/>
              </a:lnSpc>
              <a:spcBef>
                <a:spcPct val="20000"/>
              </a:spcBef>
              <a:buFont typeface="Arial"/>
              <a:buChar char="•"/>
            </a:pPr>
            <a:r>
              <a:rPr lang="en-US" sz="2400" b="0" i="0" u="none" strike="noStrike">
                <a:solidFill>
                  <a:schemeClr val="tx1">
                    <a:lumMod val="85000"/>
                    <a:lumOff val="15000"/>
                  </a:schemeClr>
                </a:solidFill>
                <a:effectLst/>
              </a:rPr>
              <a:t>5% of adults</a:t>
            </a:r>
          </a:p>
          <a:p>
            <a:pPr marL="342900" lvl="1" indent="-342900" defTabSz="457200">
              <a:lnSpc>
                <a:spcPct val="90000"/>
              </a:lnSpc>
              <a:spcBef>
                <a:spcPct val="20000"/>
              </a:spcBef>
              <a:buFont typeface="Arial"/>
              <a:buChar char="•"/>
            </a:pPr>
            <a:endParaRPr lang="en-US" sz="2400" b="0" i="0" u="none" strike="noStrike">
              <a:solidFill>
                <a:schemeClr val="tx1">
                  <a:lumMod val="85000"/>
                  <a:lumOff val="15000"/>
                </a:schemeClr>
              </a:solidFill>
              <a:effectLst/>
            </a:endParaRPr>
          </a:p>
          <a:p>
            <a:pPr marL="342900" indent="-342900" defTabSz="457200">
              <a:lnSpc>
                <a:spcPct val="90000"/>
              </a:lnSpc>
              <a:spcBef>
                <a:spcPct val="20000"/>
              </a:spcBef>
              <a:buFont typeface="Arial"/>
              <a:buChar char="•"/>
            </a:pPr>
            <a:r>
              <a:rPr lang="en-US" sz="2400" b="0" i="0" u="none" strike="noStrike">
                <a:solidFill>
                  <a:schemeClr val="tx1">
                    <a:lumMod val="85000"/>
                    <a:lumOff val="15000"/>
                  </a:schemeClr>
                </a:solidFill>
                <a:effectLst/>
              </a:rPr>
              <a:t>Often asymptomatic</a:t>
            </a:r>
          </a:p>
          <a:p>
            <a:pPr marL="342900" indent="-342900" defTabSz="457200">
              <a:lnSpc>
                <a:spcPct val="90000"/>
              </a:lnSpc>
              <a:spcBef>
                <a:spcPct val="20000"/>
              </a:spcBef>
              <a:buFont typeface="Arial"/>
              <a:buChar char="•"/>
            </a:pPr>
            <a:endParaRPr lang="en-US" sz="2400" b="0" i="0" u="none" strike="noStrike">
              <a:solidFill>
                <a:schemeClr val="tx1">
                  <a:lumMod val="85000"/>
                  <a:lumOff val="15000"/>
                </a:schemeClr>
              </a:solidFill>
              <a:effectLst/>
            </a:endParaRPr>
          </a:p>
          <a:p>
            <a:pPr marL="342900" indent="-342900" defTabSz="457200">
              <a:lnSpc>
                <a:spcPct val="90000"/>
              </a:lnSpc>
              <a:spcBef>
                <a:spcPct val="20000"/>
              </a:spcBef>
              <a:buFont typeface="Arial"/>
              <a:buChar char="•"/>
            </a:pPr>
            <a:r>
              <a:rPr lang="en-US" sz="2400" b="0" i="0" u="none" strike="noStrike">
                <a:solidFill>
                  <a:srgbClr val="000000"/>
                </a:solidFill>
                <a:effectLst/>
              </a:rPr>
              <a:t>Fulminant hepatitis in about 1% to 2% of acutely infected adults</a:t>
            </a:r>
          </a:p>
          <a:p>
            <a:pPr defTabSz="457200">
              <a:lnSpc>
                <a:spcPct val="90000"/>
              </a:lnSpc>
              <a:spcBef>
                <a:spcPct val="20000"/>
              </a:spcBef>
            </a:pPr>
            <a:endParaRPr lang="en-US" sz="2400" b="0" i="0" u="none" strike="noStrike">
              <a:solidFill>
                <a:schemeClr val="tx1">
                  <a:lumMod val="85000"/>
                  <a:lumOff val="15000"/>
                </a:schemeClr>
              </a:solidFill>
              <a:effectLst/>
            </a:endParaRPr>
          </a:p>
          <a:p>
            <a:pPr marL="342900" indent="-342900" defTabSz="457200">
              <a:lnSpc>
                <a:spcPct val="90000"/>
              </a:lnSpc>
              <a:spcBef>
                <a:spcPct val="20000"/>
              </a:spcBef>
              <a:buFont typeface="Arial"/>
              <a:buChar char="•"/>
            </a:pPr>
            <a:r>
              <a:rPr lang="en-US" sz="2400" b="0" i="0" u="none" strike="noStrike">
                <a:solidFill>
                  <a:schemeClr val="tx1">
                    <a:lumMod val="85000"/>
                    <a:lumOff val="15000"/>
                  </a:schemeClr>
                </a:solidFill>
                <a:effectLst/>
              </a:rPr>
              <a:t>25% of persons infected as children and 15% of persons infected as adults will die prematurely</a:t>
            </a:r>
          </a:p>
        </p:txBody>
      </p:sp>
    </p:spTree>
    <p:extLst>
      <p:ext uri="{BB962C8B-B14F-4D97-AF65-F5344CB8AC3E}">
        <p14:creationId xmlns:p14="http://schemas.microsoft.com/office/powerpoint/2010/main" val="4329839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26443-D4CC-A2B4-826D-CAB438FBFB33}"/>
              </a:ext>
            </a:extLst>
          </p:cNvPr>
          <p:cNvSpPr>
            <a:spLocks noGrp="1"/>
          </p:cNvSpPr>
          <p:nvPr>
            <p:ph type="title" idx="4294967295"/>
          </p:nvPr>
        </p:nvSpPr>
        <p:spPr>
          <a:xfrm>
            <a:off x="83028" y="215523"/>
            <a:ext cx="11353800" cy="990600"/>
          </a:xfrm>
        </p:spPr>
        <p:txBody>
          <a:bodyPr/>
          <a:lstStyle/>
          <a:p>
            <a:r>
              <a:rPr lang="en-US">
                <a:latin typeface="+mj-lt"/>
              </a:rPr>
              <a:t>Hepatitis B Virus: </a:t>
            </a:r>
            <a:r>
              <a:rPr lang="en-US">
                <a:solidFill>
                  <a:schemeClr val="accent6">
                    <a:lumMod val="75000"/>
                  </a:schemeClr>
                </a:solidFill>
                <a:latin typeface="+mj-lt"/>
              </a:rPr>
              <a:t>Key Structures</a:t>
            </a:r>
          </a:p>
        </p:txBody>
      </p:sp>
      <p:sp>
        <p:nvSpPr>
          <p:cNvPr id="4" name="Text Placeholder 3">
            <a:extLst>
              <a:ext uri="{FF2B5EF4-FFF2-40B4-BE49-F238E27FC236}">
                <a16:creationId xmlns:a16="http://schemas.microsoft.com/office/drawing/2014/main" id="{82E25837-7D91-0111-0779-93F2A081AEB0}"/>
              </a:ext>
            </a:extLst>
          </p:cNvPr>
          <p:cNvSpPr>
            <a:spLocks noGrp="1"/>
          </p:cNvSpPr>
          <p:nvPr>
            <p:ph type="body" sz="quarter" idx="4294967295"/>
          </p:nvPr>
        </p:nvSpPr>
        <p:spPr>
          <a:xfrm>
            <a:off x="0" y="6461125"/>
            <a:ext cx="9810750" cy="320675"/>
          </a:xfrm>
        </p:spPr>
        <p:txBody>
          <a:bodyPr>
            <a:normAutofit lnSpcReduction="10000"/>
          </a:bodyPr>
          <a:lstStyle/>
          <a:p>
            <a:r>
              <a:rPr lang="en-US" sz="1600">
                <a:solidFill>
                  <a:schemeClr val="bg1"/>
                </a:solidFill>
              </a:rPr>
              <a:t>Image Credit: Cognition Studios, Inc.</a:t>
            </a:r>
          </a:p>
        </p:txBody>
      </p:sp>
      <p:pic>
        <p:nvPicPr>
          <p:cNvPr id="6" name="Picture 5">
            <a:extLst>
              <a:ext uri="{FF2B5EF4-FFF2-40B4-BE49-F238E27FC236}">
                <a16:creationId xmlns:a16="http://schemas.microsoft.com/office/drawing/2014/main" id="{69C9BB51-D8EC-9CAB-0798-C6392D25D76F}"/>
              </a:ext>
            </a:extLst>
          </p:cNvPr>
          <p:cNvPicPr>
            <a:picLocks noChangeAspect="1"/>
          </p:cNvPicPr>
          <p:nvPr/>
        </p:nvPicPr>
        <p:blipFill>
          <a:blip r:embed="rId4"/>
          <a:stretch>
            <a:fillRect/>
          </a:stretch>
        </p:blipFill>
        <p:spPr>
          <a:xfrm>
            <a:off x="2533383" y="2475106"/>
            <a:ext cx="5827232" cy="3637479"/>
          </a:xfrm>
          <a:prstGeom prst="rect">
            <a:avLst/>
          </a:prstGeom>
        </p:spPr>
      </p:pic>
      <p:sp>
        <p:nvSpPr>
          <p:cNvPr id="3" name="TextBox 2">
            <a:extLst>
              <a:ext uri="{FF2B5EF4-FFF2-40B4-BE49-F238E27FC236}">
                <a16:creationId xmlns:a16="http://schemas.microsoft.com/office/drawing/2014/main" id="{7D4858B1-74E6-2276-15C3-DFB0AC5BDB1F}"/>
              </a:ext>
            </a:extLst>
          </p:cNvPr>
          <p:cNvSpPr txBox="1"/>
          <p:nvPr/>
        </p:nvSpPr>
        <p:spPr>
          <a:xfrm>
            <a:off x="-15412" y="2364479"/>
            <a:ext cx="3067581" cy="461665"/>
          </a:xfrm>
          <a:prstGeom prst="rect">
            <a:avLst/>
          </a:prstGeom>
          <a:noFill/>
        </p:spPr>
        <p:txBody>
          <a:bodyPr wrap="square" rtlCol="0">
            <a:spAutoFit/>
          </a:bodyPr>
          <a:lstStyle/>
          <a:p>
            <a:r>
              <a:rPr lang="en-US" sz="2400"/>
              <a:t>Hepatitis B surface Ag</a:t>
            </a:r>
          </a:p>
        </p:txBody>
      </p:sp>
      <p:cxnSp>
        <p:nvCxnSpPr>
          <p:cNvPr id="5" name="Straight Connector 4">
            <a:extLst>
              <a:ext uri="{FF2B5EF4-FFF2-40B4-BE49-F238E27FC236}">
                <a16:creationId xmlns:a16="http://schemas.microsoft.com/office/drawing/2014/main" id="{C9D25875-DEAF-F648-1AB7-7BEDBE3C8132}"/>
              </a:ext>
            </a:extLst>
          </p:cNvPr>
          <p:cNvCxnSpPr>
            <a:cxnSpLocks/>
          </p:cNvCxnSpPr>
          <p:nvPr/>
        </p:nvCxnSpPr>
        <p:spPr>
          <a:xfrm>
            <a:off x="2739409" y="2753533"/>
            <a:ext cx="1228763" cy="357508"/>
          </a:xfrm>
          <a:prstGeom prst="line">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67A3E723-05A5-8263-B43B-3EF81BDFBE02}"/>
              </a:ext>
            </a:extLst>
          </p:cNvPr>
          <p:cNvSpPr txBox="1"/>
          <p:nvPr/>
        </p:nvSpPr>
        <p:spPr>
          <a:xfrm>
            <a:off x="8360615" y="215523"/>
            <a:ext cx="3729605" cy="347787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marL="285750" indent="-285750">
              <a:buFont typeface="Arial" panose="020B0604020202020204" pitchFamily="34" charset="0"/>
              <a:buChar char="•"/>
            </a:pPr>
            <a:r>
              <a:rPr lang="en-US" sz="2000" b="1" kern="1200">
                <a:solidFill>
                  <a:schemeClr val="tx1"/>
                </a:solidFill>
                <a:ea typeface="ＭＳ Ｐゴシック" pitchFamily="-105" charset="-128"/>
                <a:cs typeface="ＭＳ Ｐゴシック" pitchFamily="-105" charset="-128"/>
              </a:rPr>
              <a:t>Hepatitis B is partially double-stranded DNA virus.</a:t>
            </a:r>
          </a:p>
          <a:p>
            <a:pPr marL="285750" indent="-285750">
              <a:buFont typeface="Arial" panose="020B0604020202020204" pitchFamily="34" charset="0"/>
              <a:buChar char="•"/>
            </a:pPr>
            <a:endParaRPr lang="en-US" sz="2000" b="1" kern="1200">
              <a:solidFill>
                <a:schemeClr val="tx1"/>
              </a:solidFill>
              <a:ea typeface="ＭＳ Ｐゴシック" pitchFamily="-105" charset="-128"/>
              <a:cs typeface="ＭＳ Ｐゴシック" pitchFamily="-105" charset="-128"/>
            </a:endParaRPr>
          </a:p>
          <a:p>
            <a:pPr marL="285750" indent="-285750" algn="l">
              <a:buFont typeface="Arial" panose="020B0604020202020204" pitchFamily="34" charset="0"/>
              <a:buChar char="•"/>
            </a:pPr>
            <a:r>
              <a:rPr lang="en-US" sz="2000" b="1" i="0" u="none" strike="noStrike">
                <a:solidFill>
                  <a:srgbClr val="000000"/>
                </a:solidFill>
                <a:effectLst/>
              </a:rPr>
              <a:t>Transmission by parenteral or mucosal exposure</a:t>
            </a:r>
          </a:p>
          <a:p>
            <a:pPr marL="285750" indent="-285750" algn="l">
              <a:buFont typeface="Arial" panose="020B0604020202020204" pitchFamily="34" charset="0"/>
              <a:buChar char="•"/>
            </a:pPr>
            <a:endParaRPr lang="en-US" sz="2000" b="1" i="0" u="none" strike="noStrike">
              <a:solidFill>
                <a:srgbClr val="000000"/>
              </a:solidFill>
              <a:effectLst/>
            </a:endParaRPr>
          </a:p>
          <a:p>
            <a:pPr marL="285750" indent="-285750" algn="l">
              <a:buFont typeface="Arial" panose="020B0604020202020204" pitchFamily="34" charset="0"/>
              <a:buChar char="•"/>
            </a:pPr>
            <a:r>
              <a:rPr lang="en-US" sz="2000" b="1" i="0" u="none" strike="noStrike">
                <a:solidFill>
                  <a:srgbClr val="000000"/>
                </a:solidFill>
                <a:effectLst/>
              </a:rPr>
              <a:t>Replicates in hepatocytes</a:t>
            </a:r>
          </a:p>
          <a:p>
            <a:pPr marL="285750" indent="-285750" algn="l">
              <a:buFont typeface="Arial" panose="020B0604020202020204" pitchFamily="34" charset="0"/>
              <a:buChar char="•"/>
            </a:pPr>
            <a:endParaRPr lang="en-US" sz="2000" b="1" i="0" u="none" strike="noStrike">
              <a:solidFill>
                <a:srgbClr val="000000"/>
              </a:solidFill>
              <a:effectLst/>
            </a:endParaRPr>
          </a:p>
          <a:p>
            <a:pPr marL="285750" indent="-285750" algn="l">
              <a:buFont typeface="Arial" panose="020B0604020202020204" pitchFamily="34" charset="0"/>
              <a:buChar char="•"/>
            </a:pPr>
            <a:r>
              <a:rPr lang="en-US" sz="2000" b="1" i="0" u="none" strike="noStrike">
                <a:solidFill>
                  <a:srgbClr val="000000"/>
                </a:solidFill>
                <a:effectLst/>
              </a:rPr>
              <a:t>Unique reverse transcription replication</a:t>
            </a:r>
          </a:p>
          <a:p>
            <a:r>
              <a:rPr lang="en-US" sz="2000" b="1" kern="1200">
                <a:solidFill>
                  <a:schemeClr val="tx1"/>
                </a:solidFill>
                <a:latin typeface="Times New Roman" pitchFamily="-108" charset="0"/>
                <a:ea typeface="ＭＳ Ｐゴシック" pitchFamily="-105" charset="-128"/>
                <a:cs typeface="ＭＳ Ｐゴシック" pitchFamily="-105" charset="-128"/>
              </a:rPr>
              <a:t> </a:t>
            </a:r>
            <a:endParaRPr lang="en-US" sz="2000" b="1"/>
          </a:p>
        </p:txBody>
      </p:sp>
    </p:spTree>
    <p:custDataLst>
      <p:tags r:id="rId1"/>
    </p:custDataLst>
    <p:extLst>
      <p:ext uri="{BB962C8B-B14F-4D97-AF65-F5344CB8AC3E}">
        <p14:creationId xmlns:p14="http://schemas.microsoft.com/office/powerpoint/2010/main" val="3060280096"/>
      </p:ext>
    </p:extLst>
  </p:cSld>
  <p:clrMapOvr>
    <a:masterClrMapping/>
  </p:clrMapOvr>
  <p:transition spd="slow" advTm="175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45">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7" name="Rectangle 46">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Shape 34">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Rectangle 5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82DDBD-826A-5B36-F059-EBB24F3E7D7F}"/>
              </a:ext>
            </a:extLst>
          </p:cNvPr>
          <p:cNvSpPr>
            <a:spLocks noGrp="1"/>
          </p:cNvSpPr>
          <p:nvPr>
            <p:ph type="title"/>
          </p:nvPr>
        </p:nvSpPr>
        <p:spPr>
          <a:xfrm>
            <a:off x="466722" y="586855"/>
            <a:ext cx="3201366" cy="3387497"/>
          </a:xfrm>
        </p:spPr>
        <p:txBody>
          <a:bodyPr anchor="b">
            <a:normAutofit/>
          </a:bodyPr>
          <a:lstStyle/>
          <a:p>
            <a:pPr algn="r"/>
            <a:r>
              <a:rPr lang="en-US" sz="3400" b="1" i="0" u="none" strike="noStrike">
                <a:solidFill>
                  <a:srgbClr val="FFFFFF"/>
                </a:solidFill>
                <a:effectLst/>
                <a:latin typeface="Calibri" panose="020F0502020204030204" pitchFamily="34" charset="0"/>
                <a:cs typeface="Calibri" panose="020F0502020204030204" pitchFamily="34" charset="0"/>
              </a:rPr>
              <a:t>Recommended Screening Tests</a:t>
            </a:r>
            <a:br>
              <a:rPr lang="en-US" sz="3400" b="1" i="0" u="none" strike="noStrike">
                <a:solidFill>
                  <a:srgbClr val="FFFFFF"/>
                </a:solidFill>
                <a:effectLst/>
                <a:latin typeface="Calibri" panose="020F0502020204030204" pitchFamily="34" charset="0"/>
                <a:cs typeface="Calibri" panose="020F0502020204030204" pitchFamily="34" charset="0"/>
              </a:rPr>
            </a:br>
            <a:endParaRPr lang="en-US" sz="3400">
              <a:solidFill>
                <a:srgbClr val="FFFFFF"/>
              </a:solidFill>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2BD82187-20E0-D3ED-48EA-D4404D283B66}"/>
              </a:ext>
            </a:extLst>
          </p:cNvPr>
          <p:cNvSpPr>
            <a:spLocks noGrp="1"/>
          </p:cNvSpPr>
          <p:nvPr>
            <p:ph idx="1"/>
          </p:nvPr>
        </p:nvSpPr>
        <p:spPr>
          <a:xfrm>
            <a:off x="4134810" y="291372"/>
            <a:ext cx="7929810" cy="6427480"/>
          </a:xfrm>
        </p:spPr>
        <p:txBody>
          <a:bodyPr anchor="ctr">
            <a:normAutofit/>
          </a:bodyPr>
          <a:lstStyle/>
          <a:p>
            <a:pPr marL="0" indent="0">
              <a:buNone/>
            </a:pPr>
            <a:r>
              <a:rPr lang="en-US" sz="2400" b="1" i="0" u="sng" strike="noStrike" cap="all">
                <a:solidFill>
                  <a:schemeClr val="accent1">
                    <a:lumMod val="75000"/>
                  </a:schemeClr>
                </a:solidFill>
                <a:effectLst/>
                <a:latin typeface="Calibri" panose="020F0502020204030204" pitchFamily="34" charset="0"/>
                <a:cs typeface="Calibri" panose="020F0502020204030204" pitchFamily="34" charset="0"/>
              </a:rPr>
              <a:t>UNIVERSAL SCREENING</a:t>
            </a:r>
          </a:p>
          <a:p>
            <a:r>
              <a:rPr lang="en-US" sz="2000" b="0" i="0" u="none" strike="noStrike">
                <a:effectLst/>
                <a:latin typeface="Calibri" panose="020F0502020204030204" pitchFamily="34" charset="0"/>
                <a:cs typeface="Calibri" panose="020F0502020204030204" pitchFamily="34" charset="0"/>
              </a:rPr>
              <a:t>The CDC recommends universal HBV screening for </a:t>
            </a:r>
            <a:r>
              <a:rPr lang="en-US" sz="2000" b="1" i="0" u="none" strike="noStrike">
                <a:effectLst/>
                <a:latin typeface="Calibri" panose="020F0502020204030204" pitchFamily="34" charset="0"/>
                <a:cs typeface="Calibri" panose="020F0502020204030204" pitchFamily="34" charset="0"/>
              </a:rPr>
              <a:t>all adults (18 years of age and older) </a:t>
            </a:r>
            <a:r>
              <a:rPr lang="en-US" sz="2000" b="0" i="0" u="none" strike="noStrike">
                <a:effectLst/>
                <a:latin typeface="Calibri" panose="020F0502020204030204" pitchFamily="34" charset="0"/>
                <a:cs typeface="Calibri" panose="020F0502020204030204" pitchFamily="34" charset="0"/>
              </a:rPr>
              <a:t>using a 3-test panel, which includes:</a:t>
            </a:r>
            <a:r>
              <a:rPr lang="en-US" sz="2000" b="0" i="0" u="none" strike="noStrike" baseline="30000">
                <a:effectLst/>
                <a:latin typeface="Calibri" panose="020F0502020204030204" pitchFamily="34" charset="0"/>
                <a:cs typeface="Calibri" panose="020F0502020204030204" pitchFamily="34" charset="0"/>
              </a:rPr>
              <a:t>[</a:t>
            </a:r>
            <a:r>
              <a:rPr lang="en-US" sz="2000" b="0" i="0" u="none" strike="noStrike" baseline="30000">
                <a:effectLst/>
                <a:latin typeface="Calibri" panose="020F0502020204030204" pitchFamily="34" charset="0"/>
                <a:cs typeface="Calibri" panose="020F0502020204030204" pitchFamily="34" charset="0"/>
                <a:hlinkClick r:id="rId3"/>
              </a:rPr>
              <a:t>5</a:t>
            </a:r>
            <a:r>
              <a:rPr lang="en-US" sz="2000" b="0" i="0" u="none" strike="noStrike" baseline="30000">
                <a:effectLst/>
                <a:latin typeface="Calibri" panose="020F0502020204030204" pitchFamily="34" charset="0"/>
                <a:cs typeface="Calibri" panose="020F0502020204030204" pitchFamily="34" charset="0"/>
              </a:rPr>
              <a:t>]</a:t>
            </a:r>
            <a:endParaRPr lang="en-US" sz="2000" b="0" i="0" u="none" strike="noStrike">
              <a:effectLst/>
              <a:latin typeface="Calibri" panose="020F0502020204030204" pitchFamily="34" charset="0"/>
              <a:cs typeface="Calibri" panose="020F0502020204030204" pitchFamily="34" charset="0"/>
            </a:endParaRPr>
          </a:p>
          <a:p>
            <a:pPr lvl="1">
              <a:buFont typeface="+mj-lt"/>
              <a:buAutoNum type="arabicPeriod"/>
            </a:pPr>
            <a:r>
              <a:rPr lang="en-US" sz="2000" b="0" i="0" u="none" strike="noStrike">
                <a:effectLst/>
                <a:latin typeface="Calibri" panose="020F0502020204030204" pitchFamily="34" charset="0"/>
                <a:cs typeface="Calibri" panose="020F0502020204030204" pitchFamily="34" charset="0"/>
              </a:rPr>
              <a:t>Hepatitis B surface antigen (HBsAg)</a:t>
            </a:r>
          </a:p>
          <a:p>
            <a:pPr lvl="1">
              <a:buFont typeface="+mj-lt"/>
              <a:buAutoNum type="arabicPeriod"/>
            </a:pPr>
            <a:r>
              <a:rPr lang="en-US" sz="2000" b="0" i="0" u="none" strike="noStrike">
                <a:effectLst/>
                <a:latin typeface="Calibri" panose="020F0502020204030204" pitchFamily="34" charset="0"/>
                <a:cs typeface="Calibri" panose="020F0502020204030204" pitchFamily="34" charset="0"/>
              </a:rPr>
              <a:t>Antibody to hepatitis B surface antigen (anti-HBs)</a:t>
            </a:r>
          </a:p>
          <a:p>
            <a:pPr lvl="1">
              <a:buFont typeface="+mj-lt"/>
              <a:buAutoNum type="arabicPeriod"/>
            </a:pPr>
            <a:r>
              <a:rPr lang="en-US" sz="2000" b="0" i="0" u="none" strike="noStrike">
                <a:effectLst/>
                <a:latin typeface="Calibri" panose="020F0502020204030204" pitchFamily="34" charset="0"/>
                <a:cs typeface="Calibri" panose="020F0502020204030204" pitchFamily="34" charset="0"/>
              </a:rPr>
              <a:t>Total antibody to hepatitis B core antigen (anti-HBc)</a:t>
            </a:r>
          </a:p>
          <a:p>
            <a:pPr marL="0" indent="0">
              <a:buNone/>
            </a:pPr>
            <a:endParaRPr lang="en-US" sz="2000" b="0" i="0" u="none" strike="noStrike">
              <a:effectLst/>
              <a:latin typeface="Calibri" panose="020F0502020204030204" pitchFamily="34" charset="0"/>
              <a:cs typeface="Calibri" panose="020F0502020204030204" pitchFamily="34" charset="0"/>
            </a:endParaRPr>
          </a:p>
          <a:p>
            <a:pPr marL="0" indent="0">
              <a:buNone/>
            </a:pPr>
            <a:r>
              <a:rPr lang="en-US" sz="2000" b="1" i="0" u="sng" strike="noStrike" cap="all">
                <a:solidFill>
                  <a:schemeClr val="accent1">
                    <a:lumMod val="75000"/>
                  </a:schemeClr>
                </a:solidFill>
                <a:effectLst/>
                <a:latin typeface="Calibri" panose="020F0502020204030204" pitchFamily="34" charset="0"/>
                <a:cs typeface="Calibri" panose="020F0502020204030204" pitchFamily="34" charset="0"/>
              </a:rPr>
              <a:t>SCREENING OF PREGNANT PEOPLE</a:t>
            </a:r>
          </a:p>
          <a:p>
            <a:pPr marL="0" indent="0">
              <a:buNone/>
            </a:pPr>
            <a:endParaRPr lang="en-US" sz="2000" b="1" i="0" u="none" strike="noStrike" cap="all">
              <a:effectLst/>
              <a:latin typeface="Calibri" panose="020F0502020204030204" pitchFamily="34" charset="0"/>
              <a:cs typeface="Calibri" panose="020F0502020204030204" pitchFamily="34" charset="0"/>
            </a:endParaRPr>
          </a:p>
          <a:p>
            <a:r>
              <a:rPr lang="en-US" sz="2000" b="0" i="0" u="none" strike="noStrike">
                <a:effectLst/>
                <a:latin typeface="Calibri" panose="020F0502020204030204" pitchFamily="34" charset="0"/>
                <a:cs typeface="Calibri" panose="020F0502020204030204" pitchFamily="34" charset="0"/>
              </a:rPr>
              <a:t>Pregnant people should be screened for HBV using the 3-test panel of HBsAg, anti-HBs, and anti-HBc. </a:t>
            </a:r>
          </a:p>
          <a:p>
            <a:r>
              <a:rPr lang="en-US" sz="2000" b="0" i="0" u="none" strike="noStrike">
                <a:effectLst/>
                <a:latin typeface="Calibri" panose="020F0502020204030204" pitchFamily="34" charset="0"/>
                <a:cs typeface="Calibri" panose="020F0502020204030204" pitchFamily="34" charset="0"/>
              </a:rPr>
              <a:t>Pregnant people who have previously undergone HBV screening with a 3-test panel and do not have any subsequent risk for HBV can be screened using HBsAg alone.</a:t>
            </a:r>
            <a:endParaRPr lang="en-US" sz="2000" b="0" i="0" u="none" strike="noStrike" baseline="30000">
              <a:effectLst/>
              <a:latin typeface="Calibri" panose="020F0502020204030204" pitchFamily="34" charset="0"/>
              <a:cs typeface="Calibri" panose="020F0502020204030204" pitchFamily="34" charset="0"/>
            </a:endParaRPr>
          </a:p>
          <a:p>
            <a:endParaRPr lang="en-US" sz="2000" b="0" i="0" u="none" strike="noStrike">
              <a:effectLst/>
              <a:latin typeface="Calibri" panose="020F0502020204030204" pitchFamily="34" charset="0"/>
              <a:cs typeface="Calibri" panose="020F0502020204030204" pitchFamily="34" charset="0"/>
            </a:endParaRPr>
          </a:p>
          <a:p>
            <a:pPr marL="0" indent="0">
              <a:buNone/>
            </a:pPr>
            <a:r>
              <a:rPr lang="en-US" sz="2000" b="1" i="0" u="sng" strike="noStrike" cap="all">
                <a:solidFill>
                  <a:schemeClr val="accent1">
                    <a:lumMod val="75000"/>
                  </a:schemeClr>
                </a:solidFill>
                <a:effectLst/>
                <a:latin typeface="Calibri" panose="020F0502020204030204" pitchFamily="34" charset="0"/>
                <a:cs typeface="Calibri" panose="020F0502020204030204" pitchFamily="34" charset="0"/>
              </a:rPr>
              <a:t>RISK-BASED TESTING</a:t>
            </a:r>
          </a:p>
          <a:p>
            <a:r>
              <a:rPr lang="en-US" sz="2000" b="0" i="0" u="none" strike="noStrike">
                <a:effectLst/>
                <a:latin typeface="Calibri" panose="020F0502020204030204" pitchFamily="34" charset="0"/>
                <a:cs typeface="Calibri" panose="020F0502020204030204" pitchFamily="34" charset="0"/>
              </a:rPr>
              <a:t>Susceptible persons at increased risk for HBV should be screened using the 3-test panel of HBsAg, anti-HBs, and anti-HBc.</a:t>
            </a:r>
          </a:p>
          <a:p>
            <a:endParaRPr lang="en-US" sz="2000"/>
          </a:p>
        </p:txBody>
      </p:sp>
    </p:spTree>
    <p:extLst>
      <p:ext uri="{BB962C8B-B14F-4D97-AF65-F5344CB8AC3E}">
        <p14:creationId xmlns:p14="http://schemas.microsoft.com/office/powerpoint/2010/main" val="32002220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 calcmode="lin" valueType="num">
                                      <p:cBhvr additive="base">
                                        <p:cTn id="4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 calcmode="lin" valueType="num">
                                      <p:cBhvr additive="base">
                                        <p:cTn id="4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99FBF-E3CE-5042-B862-4F3DA0478670}"/>
              </a:ext>
            </a:extLst>
          </p:cNvPr>
          <p:cNvSpPr>
            <a:spLocks noGrp="1"/>
          </p:cNvSpPr>
          <p:nvPr>
            <p:ph type="title" idx="4294967295"/>
          </p:nvPr>
        </p:nvSpPr>
        <p:spPr>
          <a:xfrm>
            <a:off x="655281" y="241852"/>
            <a:ext cx="11353800" cy="990600"/>
          </a:xfrm>
        </p:spPr>
        <p:txBody>
          <a:bodyPr/>
          <a:lstStyle/>
          <a:p>
            <a:r>
              <a:rPr lang="en-US">
                <a:latin typeface="+mj-lt"/>
              </a:rPr>
              <a:t>Hepatitis B Serologies</a:t>
            </a:r>
          </a:p>
        </p:txBody>
      </p:sp>
      <p:graphicFrame>
        <p:nvGraphicFramePr>
          <p:cNvPr id="3" name="Table 3">
            <a:extLst>
              <a:ext uri="{FF2B5EF4-FFF2-40B4-BE49-F238E27FC236}">
                <a16:creationId xmlns:a16="http://schemas.microsoft.com/office/drawing/2014/main" id="{A950F2E2-C692-6460-D2AF-CCABBECD1CA2}"/>
              </a:ext>
            </a:extLst>
          </p:cNvPr>
          <p:cNvGraphicFramePr>
            <a:graphicFrameLocks noGrp="1"/>
          </p:cNvGraphicFramePr>
          <p:nvPr>
            <p:extLst>
              <p:ext uri="{D42A27DB-BD31-4B8C-83A1-F6EECF244321}">
                <p14:modId xmlns:p14="http://schemas.microsoft.com/office/powerpoint/2010/main" val="2122801375"/>
              </p:ext>
            </p:extLst>
          </p:nvPr>
        </p:nvGraphicFramePr>
        <p:xfrm>
          <a:off x="655281" y="1342839"/>
          <a:ext cx="10556841" cy="5148777"/>
        </p:xfrm>
        <a:graphic>
          <a:graphicData uri="http://schemas.openxmlformats.org/drawingml/2006/table">
            <a:tbl>
              <a:tblPr firstRow="1" bandRow="1">
                <a:tableStyleId>{5C22544A-7EE6-4342-B048-85BDC9FD1C3A}</a:tableStyleId>
              </a:tblPr>
              <a:tblGrid>
                <a:gridCol w="3383641">
                  <a:extLst>
                    <a:ext uri="{9D8B030D-6E8A-4147-A177-3AD203B41FA5}">
                      <a16:colId xmlns:a16="http://schemas.microsoft.com/office/drawing/2014/main" val="995334580"/>
                    </a:ext>
                  </a:extLst>
                </a:gridCol>
                <a:gridCol w="1434640">
                  <a:extLst>
                    <a:ext uri="{9D8B030D-6E8A-4147-A177-3AD203B41FA5}">
                      <a16:colId xmlns:a16="http://schemas.microsoft.com/office/drawing/2014/main" val="2378373739"/>
                    </a:ext>
                  </a:extLst>
                </a:gridCol>
                <a:gridCol w="1434640">
                  <a:extLst>
                    <a:ext uri="{9D8B030D-6E8A-4147-A177-3AD203B41FA5}">
                      <a16:colId xmlns:a16="http://schemas.microsoft.com/office/drawing/2014/main" val="3693491658"/>
                    </a:ext>
                  </a:extLst>
                </a:gridCol>
                <a:gridCol w="1434640">
                  <a:extLst>
                    <a:ext uri="{9D8B030D-6E8A-4147-A177-3AD203B41FA5}">
                      <a16:colId xmlns:a16="http://schemas.microsoft.com/office/drawing/2014/main" val="58051944"/>
                    </a:ext>
                  </a:extLst>
                </a:gridCol>
                <a:gridCol w="1434640">
                  <a:extLst>
                    <a:ext uri="{9D8B030D-6E8A-4147-A177-3AD203B41FA5}">
                      <a16:colId xmlns:a16="http://schemas.microsoft.com/office/drawing/2014/main" val="137196212"/>
                    </a:ext>
                  </a:extLst>
                </a:gridCol>
                <a:gridCol w="1434640">
                  <a:extLst>
                    <a:ext uri="{9D8B030D-6E8A-4147-A177-3AD203B41FA5}">
                      <a16:colId xmlns:a16="http://schemas.microsoft.com/office/drawing/2014/main" val="1539084411"/>
                    </a:ext>
                  </a:extLst>
                </a:gridCol>
              </a:tblGrid>
              <a:tr h="853440">
                <a:tc>
                  <a:txBody>
                    <a:bodyPr/>
                    <a:lstStyle/>
                    <a:p>
                      <a:r>
                        <a:rPr lang="en-US" sz="2400"/>
                        <a:t>Profile</a:t>
                      </a:r>
                    </a:p>
                  </a:txBody>
                  <a:tcPr marL="121920" marR="121920" marT="60960" marB="60960" anchor="ctr"/>
                </a:tc>
                <a:tc>
                  <a:txBody>
                    <a:bodyPr/>
                    <a:lstStyle/>
                    <a:p>
                      <a:r>
                        <a:rPr lang="en-US" sz="2400"/>
                        <a:t>HBsAg</a:t>
                      </a:r>
                    </a:p>
                  </a:txBody>
                  <a:tcPr marL="121920" marR="121920" marT="60960" marB="60960" anchor="ctr"/>
                </a:tc>
                <a:tc>
                  <a:txBody>
                    <a:bodyPr/>
                    <a:lstStyle/>
                    <a:p>
                      <a:r>
                        <a:rPr lang="en-US" sz="2400"/>
                        <a:t>Total core Ab</a:t>
                      </a:r>
                    </a:p>
                  </a:txBody>
                  <a:tcPr marL="121920" marR="121920" marT="60960" marB="60960" anchor="ctr"/>
                </a:tc>
                <a:tc>
                  <a:txBody>
                    <a:bodyPr/>
                    <a:lstStyle/>
                    <a:p>
                      <a:r>
                        <a:rPr lang="en-US" sz="2400"/>
                        <a:t>Anti-HBs</a:t>
                      </a:r>
                    </a:p>
                  </a:txBody>
                  <a:tcPr marL="121920" marR="121920" marT="60960" marB="60960" anchor="ctr"/>
                </a:tc>
                <a:tc>
                  <a:txBody>
                    <a:bodyPr/>
                    <a:lstStyle/>
                    <a:p>
                      <a:r>
                        <a:rPr lang="en-US" sz="2400"/>
                        <a:t>Core IgM Ab</a:t>
                      </a:r>
                    </a:p>
                  </a:txBody>
                  <a:tcPr marL="121920" marR="121920" marT="60960" marB="60960" anchor="ctr"/>
                </a:tc>
                <a:tc>
                  <a:txBody>
                    <a:bodyPr/>
                    <a:lstStyle/>
                    <a:p>
                      <a:r>
                        <a:rPr lang="en-US" sz="2400"/>
                        <a:t>HBV DNA</a:t>
                      </a:r>
                    </a:p>
                  </a:txBody>
                  <a:tcPr marL="121920" marR="121920" marT="60960" marB="60960" anchor="ctr"/>
                </a:tc>
                <a:extLst>
                  <a:ext uri="{0D108BD9-81ED-4DB2-BD59-A6C34878D82A}">
                    <a16:rowId xmlns:a16="http://schemas.microsoft.com/office/drawing/2014/main" val="3975780926"/>
                  </a:ext>
                </a:extLst>
              </a:tr>
              <a:tr h="853440">
                <a:tc>
                  <a:txBody>
                    <a:bodyPr/>
                    <a:lstStyle/>
                    <a:p>
                      <a:r>
                        <a:rPr lang="en-US" sz="2400"/>
                        <a:t>Never infected (susceptible)</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extLst>
                  <a:ext uri="{0D108BD9-81ED-4DB2-BD59-A6C34878D82A}">
                    <a16:rowId xmlns:a16="http://schemas.microsoft.com/office/drawing/2014/main" val="1930902693"/>
                  </a:ext>
                </a:extLst>
              </a:tr>
              <a:tr h="578339">
                <a:tc>
                  <a:txBody>
                    <a:bodyPr/>
                    <a:lstStyle/>
                    <a:p>
                      <a:r>
                        <a:rPr lang="en-US" sz="2400"/>
                        <a:t>Acute infection</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extLst>
                  <a:ext uri="{0D108BD9-81ED-4DB2-BD59-A6C34878D82A}">
                    <a16:rowId xmlns:a16="http://schemas.microsoft.com/office/drawing/2014/main" val="114665255"/>
                  </a:ext>
                </a:extLst>
              </a:tr>
              <a:tr h="853440">
                <a:tc>
                  <a:txBody>
                    <a:bodyPr/>
                    <a:lstStyle/>
                    <a:p>
                      <a:r>
                        <a:rPr lang="en-US" sz="2400"/>
                        <a:t>Recovery from past infection</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extLst>
                  <a:ext uri="{0D108BD9-81ED-4DB2-BD59-A6C34878D82A}">
                    <a16:rowId xmlns:a16="http://schemas.microsoft.com/office/drawing/2014/main" val="1270901274"/>
                  </a:ext>
                </a:extLst>
              </a:tr>
              <a:tr h="578339">
                <a:tc>
                  <a:txBody>
                    <a:bodyPr/>
                    <a:lstStyle/>
                    <a:p>
                      <a:r>
                        <a:rPr lang="en-US" sz="2400"/>
                        <a:t>Chronic infection</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extLst>
                  <a:ext uri="{0D108BD9-81ED-4DB2-BD59-A6C34878D82A}">
                    <a16:rowId xmlns:a16="http://schemas.microsoft.com/office/drawing/2014/main" val="1061236402"/>
                  </a:ext>
                </a:extLst>
              </a:tr>
              <a:tr h="578339">
                <a:tc>
                  <a:txBody>
                    <a:bodyPr/>
                    <a:lstStyle/>
                    <a:p>
                      <a:r>
                        <a:rPr lang="en-US" sz="2400"/>
                        <a:t>Isolated core antibody</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extLst>
                  <a:ext uri="{0D108BD9-81ED-4DB2-BD59-A6C34878D82A}">
                    <a16:rowId xmlns:a16="http://schemas.microsoft.com/office/drawing/2014/main" val="3575562788"/>
                  </a:ext>
                </a:extLst>
              </a:tr>
              <a:tr h="853440">
                <a:tc>
                  <a:txBody>
                    <a:bodyPr/>
                    <a:lstStyle/>
                    <a:p>
                      <a:r>
                        <a:rPr lang="en-US" sz="2400" b="1"/>
                        <a:t>Immunized (or passive Ab receipt)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tc>
                  <a:txBody>
                    <a:bodyPr/>
                    <a:lstStyle/>
                    <a:p>
                      <a:pPr algn="ctr"/>
                      <a:r>
                        <a:rPr lang="en-US" sz="2100"/>
                        <a:t>-</a:t>
                      </a:r>
                    </a:p>
                  </a:txBody>
                  <a:tcPr marL="121920" marR="121920" marT="60960" marB="60960" anchor="ctr"/>
                </a:tc>
                <a:extLst>
                  <a:ext uri="{0D108BD9-81ED-4DB2-BD59-A6C34878D82A}">
                    <a16:rowId xmlns:a16="http://schemas.microsoft.com/office/drawing/2014/main" val="1754503765"/>
                  </a:ext>
                </a:extLst>
              </a:tr>
            </a:tbl>
          </a:graphicData>
        </a:graphic>
      </p:graphicFrame>
      <p:sp>
        <p:nvSpPr>
          <p:cNvPr id="4" name="Right Arrow 3">
            <a:extLst>
              <a:ext uri="{FF2B5EF4-FFF2-40B4-BE49-F238E27FC236}">
                <a16:creationId xmlns:a16="http://schemas.microsoft.com/office/drawing/2014/main" id="{0D6B65E6-F1A8-0D18-9E68-154808CFE5B2}"/>
              </a:ext>
            </a:extLst>
          </p:cNvPr>
          <p:cNvSpPr/>
          <p:nvPr/>
        </p:nvSpPr>
        <p:spPr>
          <a:xfrm>
            <a:off x="106783" y="5811004"/>
            <a:ext cx="487680" cy="258184"/>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ight Arrow 3">
            <a:extLst>
              <a:ext uri="{FF2B5EF4-FFF2-40B4-BE49-F238E27FC236}">
                <a16:creationId xmlns:a16="http://schemas.microsoft.com/office/drawing/2014/main" id="{5258D659-3C83-CEA5-C16D-9EBBF51A4C0E}"/>
              </a:ext>
            </a:extLst>
          </p:cNvPr>
          <p:cNvSpPr/>
          <p:nvPr/>
        </p:nvSpPr>
        <p:spPr>
          <a:xfrm>
            <a:off x="106783" y="2542568"/>
            <a:ext cx="487680" cy="258184"/>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634208495"/>
      </p:ext>
    </p:extLst>
  </p:cSld>
  <p:clrMapOvr>
    <a:masterClrMapping/>
  </p:clrMapOvr>
  <p:transition spd="slow" advTm="2734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90142E-8FC4-D827-7B72-3F5029044620}"/>
              </a:ext>
            </a:extLst>
          </p:cNvPr>
          <p:cNvSpPr>
            <a:spLocks noGrp="1"/>
          </p:cNvSpPr>
          <p:nvPr>
            <p:ph type="title"/>
          </p:nvPr>
        </p:nvSpPr>
        <p:spPr>
          <a:xfrm>
            <a:off x="838200" y="365125"/>
            <a:ext cx="10515600" cy="1325563"/>
          </a:xfrm>
        </p:spPr>
        <p:txBody>
          <a:bodyPr>
            <a:normAutofit/>
          </a:bodyPr>
          <a:lstStyle/>
          <a:p>
            <a:r>
              <a:rPr lang="en-US" sz="5400">
                <a:latin typeface="Calibri" panose="020F0502020204030204" pitchFamily="34" charset="0"/>
                <a:cs typeface="Calibri" panose="020F0502020204030204" pitchFamily="34" charset="0"/>
              </a:rPr>
              <a:t>Continuation of Case 2</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02E3C61-C26F-8F1B-A61E-E50D6B3777BD}"/>
              </a:ext>
            </a:extLst>
          </p:cNvPr>
          <p:cNvSpPr>
            <a:spLocks noGrp="1"/>
          </p:cNvSpPr>
          <p:nvPr>
            <p:ph idx="1"/>
          </p:nvPr>
        </p:nvSpPr>
        <p:spPr>
          <a:xfrm>
            <a:off x="838200" y="1929384"/>
            <a:ext cx="10515600" cy="4251960"/>
          </a:xfrm>
        </p:spPr>
        <p:txBody>
          <a:bodyPr>
            <a:normAutofit/>
          </a:bodyPr>
          <a:lstStyle/>
          <a:p>
            <a:r>
              <a:rPr lang="en-US" sz="2200">
                <a:latin typeface="Calibri" panose="020F0502020204030204" pitchFamily="34" charset="0"/>
                <a:cs typeface="Calibri" panose="020F0502020204030204" pitchFamily="34" charset="0"/>
              </a:rPr>
              <a:t>You discussed with </a:t>
            </a:r>
            <a:r>
              <a:rPr lang="en-US" sz="2200" err="1">
                <a:latin typeface="Calibri" panose="020F0502020204030204" pitchFamily="34" charset="0"/>
                <a:cs typeface="Calibri" panose="020F0502020204030204" pitchFamily="34" charset="0"/>
              </a:rPr>
              <a:t>Ms</a:t>
            </a:r>
            <a:r>
              <a:rPr lang="en-US" sz="2200">
                <a:latin typeface="Calibri" panose="020F0502020204030204" pitchFamily="34" charset="0"/>
                <a:cs typeface="Calibri" panose="020F0502020204030204" pitchFamily="34" charset="0"/>
              </a:rPr>
              <a:t> Garcia the recommendation for screening testing.</a:t>
            </a:r>
          </a:p>
          <a:p>
            <a:pPr marL="0" indent="0">
              <a:buNone/>
            </a:pPr>
            <a:endParaRPr lang="en-US" sz="2200" b="1">
              <a:latin typeface="Calibri" panose="020F0502020204030204" pitchFamily="34" charset="0"/>
              <a:cs typeface="Calibri" panose="020F0502020204030204" pitchFamily="34" charset="0"/>
            </a:endParaRPr>
          </a:p>
          <a:p>
            <a:r>
              <a:rPr lang="en-US" sz="2200" b="1">
                <a:latin typeface="Calibri" panose="020F0502020204030204" pitchFamily="34" charset="0"/>
                <a:cs typeface="Calibri" panose="020F0502020204030204" pitchFamily="34" charset="0"/>
              </a:rPr>
              <a:t>Should you recommend vaccination against Hepatitis B  on this visit?</a:t>
            </a:r>
          </a:p>
          <a:p>
            <a:endParaRPr lang="en-US" sz="2200">
              <a:latin typeface="Calibri" panose="020F0502020204030204" pitchFamily="34" charset="0"/>
              <a:cs typeface="Calibri" panose="020F0502020204030204" pitchFamily="34" charset="0"/>
            </a:endParaRPr>
          </a:p>
          <a:p>
            <a:pPr marL="514350" indent="-514350">
              <a:buFont typeface="+mj-lt"/>
              <a:buAutoNum type="alphaUcPeriod"/>
            </a:pPr>
            <a:r>
              <a:rPr lang="en-US" sz="2200">
                <a:latin typeface="Calibri" panose="020F0502020204030204" pitchFamily="34" charset="0"/>
                <a:cs typeface="Calibri" panose="020F0502020204030204" pitchFamily="34" charset="0"/>
              </a:rPr>
              <a:t>No, you need to wait for HBV serologic results</a:t>
            </a:r>
          </a:p>
          <a:p>
            <a:pPr marL="514350" indent="-514350">
              <a:buFont typeface="+mj-lt"/>
              <a:buAutoNum type="alphaUcPeriod"/>
            </a:pPr>
            <a:r>
              <a:rPr lang="en-US" sz="2200">
                <a:latin typeface="Calibri" panose="020F0502020204030204" pitchFamily="34" charset="0"/>
                <a:cs typeface="Calibri" panose="020F0502020204030204" pitchFamily="34" charset="0"/>
              </a:rPr>
              <a:t>Yes, she should receive first dose of Hepatitis B vaccine today</a:t>
            </a:r>
          </a:p>
          <a:p>
            <a:pPr marL="514350" indent="-514350">
              <a:buFont typeface="+mj-lt"/>
              <a:buAutoNum type="alphaUcPeriod"/>
            </a:pPr>
            <a:r>
              <a:rPr lang="en-US" sz="2200">
                <a:latin typeface="Calibri" panose="020F0502020204030204" pitchFamily="34" charset="0"/>
                <a:cs typeface="Calibri" panose="020F0502020204030204" pitchFamily="34" charset="0"/>
              </a:rPr>
              <a:t>No, she is not at high risk </a:t>
            </a:r>
          </a:p>
        </p:txBody>
      </p:sp>
    </p:spTree>
    <p:extLst>
      <p:ext uri="{BB962C8B-B14F-4D97-AF65-F5344CB8AC3E}">
        <p14:creationId xmlns:p14="http://schemas.microsoft.com/office/powerpoint/2010/main" val="2041904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5666390-E9AC-4006-7798-7EDF1EB2AF76}"/>
              </a:ext>
            </a:extLst>
          </p:cNvPr>
          <p:cNvPicPr>
            <a:picLocks/>
          </p:cNvPicPr>
          <p:nvPr>
            <p:custDataLst>
              <p:tags r:id="rId1"/>
            </p:custDataLst>
          </p:nvPr>
        </p:nvPicPr>
        <p:blipFill>
          <a:blip r:embed="rId4"/>
          <a:stretch>
            <a:fillRect/>
          </a:stretch>
        </p:blipFill>
        <p:spPr>
          <a:xfrm>
            <a:off x="190500" y="190500"/>
            <a:ext cx="11811000" cy="6477000"/>
          </a:xfrm>
          <a:prstGeom prst="rect">
            <a:avLst/>
          </a:prstGeom>
        </p:spPr>
      </p:pic>
      <p:pic>
        <p:nvPicPr>
          <p:cNvPr id="5" name="Picture 4">
            <a:extLst>
              <a:ext uri="{FF2B5EF4-FFF2-40B4-BE49-F238E27FC236}">
                <a16:creationId xmlns:a16="http://schemas.microsoft.com/office/drawing/2014/main" id="{90974958-67DE-C4C3-44DC-886A725D610B}"/>
              </a:ext>
            </a:extLst>
          </p:cNvPr>
          <p:cNvPicPr>
            <a:picLocks noChangeAspect="1"/>
          </p:cNvPicPr>
          <p:nvPr/>
        </p:nvPicPr>
        <p:blipFill rotWithShape="1">
          <a:blip r:embed="rId5"/>
          <a:srcRect l="37139" t="16054" r="32482" b="59728"/>
          <a:stretch/>
        </p:blipFill>
        <p:spPr>
          <a:xfrm>
            <a:off x="8192277" y="4348065"/>
            <a:ext cx="3247053" cy="1660849"/>
          </a:xfrm>
          <a:prstGeom prst="rect">
            <a:avLst/>
          </a:prstGeom>
        </p:spPr>
      </p:pic>
    </p:spTree>
    <p:extLst>
      <p:ext uri="{BB962C8B-B14F-4D97-AF65-F5344CB8AC3E}">
        <p14:creationId xmlns:p14="http://schemas.microsoft.com/office/powerpoint/2010/main" val="39479462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4DCBF-E085-40DD-EB90-1BBA905DD892}"/>
              </a:ext>
            </a:extLst>
          </p:cNvPr>
          <p:cNvSpPr>
            <a:spLocks noGrp="1"/>
          </p:cNvSpPr>
          <p:nvPr>
            <p:ph type="title"/>
          </p:nvPr>
        </p:nvSpPr>
        <p:spPr/>
        <p:txBody>
          <a:bodyPr>
            <a:normAutofit fontScale="90000"/>
          </a:bodyPr>
          <a:lstStyle/>
          <a:p>
            <a:r>
              <a:rPr lang="en-US" i="0" u="sng" strike="noStrike">
                <a:solidFill>
                  <a:schemeClr val="tx2"/>
                </a:solidFill>
                <a:effectLst/>
                <a:latin typeface="+mj-lt"/>
              </a:rPr>
              <a:t>Hepatitis B Prevention Strategies</a:t>
            </a:r>
            <a:br>
              <a:rPr lang="en-US" b="0" i="0" u="none" strike="noStrike">
                <a:solidFill>
                  <a:schemeClr val="tx1"/>
                </a:solidFill>
                <a:effectLst/>
                <a:latin typeface="+mj-lt"/>
              </a:rPr>
            </a:br>
            <a:endParaRPr lang="en-US">
              <a:solidFill>
                <a:schemeClr val="tx1"/>
              </a:solidFill>
              <a:latin typeface="+mj-lt"/>
            </a:endParaRPr>
          </a:p>
        </p:txBody>
      </p:sp>
      <p:sp>
        <p:nvSpPr>
          <p:cNvPr id="3" name="Content Placeholder 2">
            <a:extLst>
              <a:ext uri="{FF2B5EF4-FFF2-40B4-BE49-F238E27FC236}">
                <a16:creationId xmlns:a16="http://schemas.microsoft.com/office/drawing/2014/main" id="{D2BFBF79-75F1-4CC6-2F4F-E2884584A3C5}"/>
              </a:ext>
            </a:extLst>
          </p:cNvPr>
          <p:cNvSpPr>
            <a:spLocks noGrp="1"/>
          </p:cNvSpPr>
          <p:nvPr>
            <p:ph idx="1"/>
          </p:nvPr>
        </p:nvSpPr>
        <p:spPr>
          <a:xfrm>
            <a:off x="331304" y="1600201"/>
            <a:ext cx="11251096" cy="4525963"/>
          </a:xfrm>
        </p:spPr>
        <p:txBody>
          <a:bodyPr>
            <a:normAutofit/>
          </a:bodyPr>
          <a:lstStyle/>
          <a:p>
            <a:pPr algn="l"/>
            <a:r>
              <a:rPr lang="en-US" b="0" i="0" u="none" strike="noStrike">
                <a:solidFill>
                  <a:srgbClr val="000000"/>
                </a:solidFill>
                <a:effectLst/>
                <a:latin typeface="+mn-lt"/>
              </a:rPr>
              <a:t>Hep B vaccination is the mainstay of hepatitis B prevention efforts. </a:t>
            </a:r>
            <a:endParaRPr lang="en-US">
              <a:solidFill>
                <a:srgbClr val="000000"/>
              </a:solidFill>
              <a:latin typeface="+mn-lt"/>
            </a:endParaRPr>
          </a:p>
          <a:p>
            <a:pPr algn="l"/>
            <a:endParaRPr lang="en-US" b="0" i="0" u="none" strike="noStrike">
              <a:solidFill>
                <a:srgbClr val="000000"/>
              </a:solidFill>
              <a:effectLst/>
              <a:latin typeface="+mn-lt"/>
            </a:endParaRPr>
          </a:p>
          <a:p>
            <a:pPr algn="l"/>
            <a:r>
              <a:rPr lang="en-US" b="0" i="0" u="none" strike="noStrike">
                <a:solidFill>
                  <a:srgbClr val="000000"/>
                </a:solidFill>
                <a:effectLst/>
                <a:latin typeface="+mn-lt"/>
              </a:rPr>
              <a:t>A comprehensive strategy to eliminate HBV transmission includes:</a:t>
            </a:r>
          </a:p>
          <a:p>
            <a:pPr lvl="1">
              <a:buFont typeface="Wingdings" pitchFamily="2" charset="2"/>
              <a:buChar char="ü"/>
            </a:pPr>
            <a:r>
              <a:rPr lang="en-US" b="0" i="0" u="sng" strike="noStrike">
                <a:solidFill>
                  <a:srgbClr val="000000"/>
                </a:solidFill>
                <a:effectLst/>
              </a:rPr>
              <a:t> Universal vaccination </a:t>
            </a:r>
            <a:r>
              <a:rPr lang="en-US" b="0" i="0" u="none" strike="noStrike">
                <a:solidFill>
                  <a:srgbClr val="000000"/>
                </a:solidFill>
                <a:effectLst/>
              </a:rPr>
              <a:t>of infants beginning at birth, </a:t>
            </a:r>
          </a:p>
          <a:p>
            <a:pPr lvl="1">
              <a:buFont typeface="Wingdings" pitchFamily="2" charset="2"/>
              <a:buChar char="ü"/>
            </a:pPr>
            <a:r>
              <a:rPr lang="en-US" u="sng">
                <a:solidFill>
                  <a:srgbClr val="000000"/>
                </a:solidFill>
              </a:rPr>
              <a:t>R</a:t>
            </a:r>
            <a:r>
              <a:rPr lang="en-US" b="0" i="0" u="sng" strike="noStrike">
                <a:solidFill>
                  <a:srgbClr val="000000"/>
                </a:solidFill>
                <a:effectLst/>
              </a:rPr>
              <a:t>outine vaccination </a:t>
            </a:r>
            <a:r>
              <a:rPr lang="en-US" b="0" i="0" u="none" strike="noStrike">
                <a:solidFill>
                  <a:srgbClr val="000000"/>
                </a:solidFill>
                <a:effectLst/>
              </a:rPr>
              <a:t>of previously unvaccinated children less than age 19 years</a:t>
            </a:r>
          </a:p>
          <a:p>
            <a:endParaRPr lang="en-US">
              <a:latin typeface="+mn-lt"/>
            </a:endParaRPr>
          </a:p>
        </p:txBody>
      </p:sp>
    </p:spTree>
    <p:extLst>
      <p:ext uri="{BB962C8B-B14F-4D97-AF65-F5344CB8AC3E}">
        <p14:creationId xmlns:p14="http://schemas.microsoft.com/office/powerpoint/2010/main" val="42601446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069D93-3009-DE2B-2A0A-51C3164C5878}"/>
              </a:ext>
            </a:extLst>
          </p:cNvPr>
          <p:cNvSpPr>
            <a:spLocks noGrp="1"/>
          </p:cNvSpPr>
          <p:nvPr>
            <p:ph idx="1"/>
          </p:nvPr>
        </p:nvSpPr>
        <p:spPr>
          <a:xfrm>
            <a:off x="95493" y="3459412"/>
            <a:ext cx="11589870" cy="4525963"/>
          </a:xfrm>
        </p:spPr>
        <p:txBody>
          <a:bodyPr>
            <a:normAutofit/>
          </a:bodyPr>
          <a:lstStyle/>
          <a:p>
            <a:r>
              <a:rPr lang="en-US" sz="2400" b="0" i="0" u="none" strike="noStrike">
                <a:solidFill>
                  <a:srgbClr val="000000"/>
                </a:solidFill>
                <a:effectLst/>
                <a:latin typeface="+mn-lt"/>
              </a:rPr>
              <a:t>Persons who have completed a Hep B vaccination series at any point or who have a history of HBV infection should not receive additional Hep B vaccination, although there is no evidence that receiving additional vaccine doses is harmful.</a:t>
            </a:r>
          </a:p>
          <a:p>
            <a:endParaRPr lang="en-US" sz="2400" b="0" i="0" u="none" strike="noStrike">
              <a:solidFill>
                <a:srgbClr val="000000"/>
              </a:solidFill>
              <a:effectLst/>
              <a:latin typeface="+mn-lt"/>
            </a:endParaRPr>
          </a:p>
          <a:p>
            <a:r>
              <a:rPr lang="en-US" sz="2400" b="0" i="0" u="none" strike="noStrike">
                <a:solidFill>
                  <a:srgbClr val="000000"/>
                </a:solidFill>
                <a:effectLst/>
                <a:latin typeface="+mn-lt"/>
              </a:rPr>
              <a:t>Testing is not a requirement for vaccination, and in settings where testing is not feasible, vaccination of persons recommended to receive the vaccine should continue.</a:t>
            </a:r>
          </a:p>
          <a:p>
            <a:pPr marL="0" indent="0">
              <a:buNone/>
            </a:pPr>
            <a:endParaRPr lang="en-US">
              <a:latin typeface="+mn-lt"/>
            </a:endParaRPr>
          </a:p>
        </p:txBody>
      </p:sp>
      <p:pic>
        <p:nvPicPr>
          <p:cNvPr id="5" name="Picture 4" descr="A blue and white rectangular object with text&#10;&#10;Description automatically generated">
            <a:extLst>
              <a:ext uri="{FF2B5EF4-FFF2-40B4-BE49-F238E27FC236}">
                <a16:creationId xmlns:a16="http://schemas.microsoft.com/office/drawing/2014/main" id="{6683EF24-DBDC-8A4C-3EDE-18EDCD180C6D}"/>
              </a:ext>
            </a:extLst>
          </p:cNvPr>
          <p:cNvPicPr>
            <a:picLocks noChangeAspect="1"/>
          </p:cNvPicPr>
          <p:nvPr/>
        </p:nvPicPr>
        <p:blipFill>
          <a:blip r:embed="rId3"/>
          <a:stretch>
            <a:fillRect/>
          </a:stretch>
        </p:blipFill>
        <p:spPr>
          <a:xfrm>
            <a:off x="95493" y="119479"/>
            <a:ext cx="11341133" cy="2760150"/>
          </a:xfrm>
          <a:prstGeom prst="rect">
            <a:avLst/>
          </a:prstGeom>
        </p:spPr>
      </p:pic>
    </p:spTree>
    <p:extLst>
      <p:ext uri="{BB962C8B-B14F-4D97-AF65-F5344CB8AC3E}">
        <p14:creationId xmlns:p14="http://schemas.microsoft.com/office/powerpoint/2010/main" val="2057032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78AA787-5804-12B7-4013-DDA5B54C5E96}"/>
              </a:ext>
            </a:extLst>
          </p:cNvPr>
          <p:cNvPicPr>
            <a:picLocks noChangeAspect="1"/>
          </p:cNvPicPr>
          <p:nvPr/>
        </p:nvPicPr>
        <p:blipFill>
          <a:blip r:embed="rId3"/>
          <a:stretch>
            <a:fillRect/>
          </a:stretch>
        </p:blipFill>
        <p:spPr>
          <a:xfrm>
            <a:off x="0" y="2534039"/>
            <a:ext cx="12192000" cy="1789921"/>
          </a:xfrm>
          <a:prstGeom prst="rect">
            <a:avLst/>
          </a:prstGeom>
        </p:spPr>
      </p:pic>
    </p:spTree>
    <p:extLst>
      <p:ext uri="{BB962C8B-B14F-4D97-AF65-F5344CB8AC3E}">
        <p14:creationId xmlns:p14="http://schemas.microsoft.com/office/powerpoint/2010/main" val="14425089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2D1A9-6463-D52E-5F6A-C38AF2681675}"/>
              </a:ext>
            </a:extLst>
          </p:cNvPr>
          <p:cNvSpPr>
            <a:spLocks noGrp="1"/>
          </p:cNvSpPr>
          <p:nvPr>
            <p:ph type="title"/>
          </p:nvPr>
        </p:nvSpPr>
        <p:spPr>
          <a:xfrm>
            <a:off x="609600" y="274638"/>
            <a:ext cx="10972800" cy="1143000"/>
          </a:xfrm>
        </p:spPr>
        <p:txBody>
          <a:bodyPr vert="horz" lIns="91440" tIns="45720" rIns="91440" bIns="45720" rtlCol="0" anchor="ctr">
            <a:normAutofit/>
          </a:bodyPr>
          <a:lstStyle/>
          <a:p>
            <a:r>
              <a:rPr lang="en-US" kern="1200"/>
              <a:t>HBV vaccination</a:t>
            </a:r>
          </a:p>
        </p:txBody>
      </p:sp>
      <p:pic>
        <p:nvPicPr>
          <p:cNvPr id="4" name="Content Placeholder 3">
            <a:extLst>
              <a:ext uri="{FF2B5EF4-FFF2-40B4-BE49-F238E27FC236}">
                <a16:creationId xmlns:a16="http://schemas.microsoft.com/office/drawing/2014/main" id="{BF63E39D-1A2C-5443-C2BD-3A46F9C84A64}"/>
              </a:ext>
            </a:extLst>
          </p:cNvPr>
          <p:cNvPicPr>
            <a:picLocks noGrp="1" noChangeAspect="1"/>
          </p:cNvPicPr>
          <p:nvPr>
            <p:ph idx="1"/>
          </p:nvPr>
        </p:nvPicPr>
        <p:blipFill>
          <a:blip r:embed="rId3"/>
          <a:stretch>
            <a:fillRect/>
          </a:stretch>
        </p:blipFill>
        <p:spPr>
          <a:xfrm>
            <a:off x="1177471" y="1600201"/>
            <a:ext cx="10345057" cy="4525963"/>
          </a:xfrm>
          <a:prstGeom prst="rect">
            <a:avLst/>
          </a:prstGeom>
          <a:noFill/>
        </p:spPr>
      </p:pic>
    </p:spTree>
    <p:extLst>
      <p:ext uri="{BB962C8B-B14F-4D97-AF65-F5344CB8AC3E}">
        <p14:creationId xmlns:p14="http://schemas.microsoft.com/office/powerpoint/2010/main" val="32910873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035DC-33C1-4D52-11DE-FA8DDFBA4B86}"/>
              </a:ext>
            </a:extLst>
          </p:cNvPr>
          <p:cNvSpPr>
            <a:spLocks noGrp="1"/>
          </p:cNvSpPr>
          <p:nvPr>
            <p:ph type="ctrTitle"/>
          </p:nvPr>
        </p:nvSpPr>
        <p:spPr/>
        <p:txBody>
          <a:bodyPr>
            <a:normAutofit fontScale="90000"/>
          </a:bodyPr>
          <a:lstStyle/>
          <a:p>
            <a:r>
              <a:rPr lang="en-US" sz="6700" cap="none" spc="0">
                <a:ln w="0"/>
                <a:solidFill>
                  <a:srgbClr val="002060"/>
                </a:solidFill>
                <a:effectLst>
                  <a:outerShdw blurRad="38100" dist="25400" dir="5400000" algn="ctr" rotWithShape="0">
                    <a:srgbClr val="6E747A">
                      <a:alpha val="43000"/>
                    </a:srgbClr>
                  </a:outerShdw>
                </a:effectLst>
                <a:latin typeface="+mj-lt"/>
              </a:rPr>
              <a:t>Hepatitis C </a:t>
            </a:r>
            <a:br>
              <a:rPr lang="en-US" sz="3600" b="0" cap="none" spc="0">
                <a:ln w="0"/>
                <a:solidFill>
                  <a:schemeClr val="accent1"/>
                </a:solidFill>
                <a:effectLst>
                  <a:outerShdw blurRad="38100" dist="25400" dir="5400000" algn="ctr" rotWithShape="0">
                    <a:srgbClr val="6E747A">
                      <a:alpha val="43000"/>
                    </a:srgbClr>
                  </a:outerShdw>
                </a:effectLst>
              </a:rPr>
            </a:br>
            <a:endParaRPr lang="en-US"/>
          </a:p>
        </p:txBody>
      </p:sp>
      <p:sp>
        <p:nvSpPr>
          <p:cNvPr id="6" name="TextBox 5">
            <a:extLst>
              <a:ext uri="{FF2B5EF4-FFF2-40B4-BE49-F238E27FC236}">
                <a16:creationId xmlns:a16="http://schemas.microsoft.com/office/drawing/2014/main" id="{A1A8145A-6F9A-22E5-10F3-036A843EE3B4}"/>
              </a:ext>
            </a:extLst>
          </p:cNvPr>
          <p:cNvSpPr txBox="1"/>
          <p:nvPr/>
        </p:nvSpPr>
        <p:spPr>
          <a:xfrm>
            <a:off x="3926947" y="3674405"/>
            <a:ext cx="7102593" cy="1815882"/>
          </a:xfrm>
          <a:prstGeom prst="rect">
            <a:avLst/>
          </a:prstGeom>
          <a:noFill/>
        </p:spPr>
        <p:txBody>
          <a:bodyPr wrap="square">
            <a:spAutoFit/>
          </a:bodyPr>
          <a:lstStyle/>
          <a:p>
            <a:r>
              <a:rPr lang="en-US" sz="2800" b="0" i="0" u="none" strike="noStrike">
                <a:solidFill>
                  <a:srgbClr val="243647"/>
                </a:solidFill>
                <a:effectLst/>
                <a:latin typeface="LL Akkurat Web"/>
              </a:rPr>
              <a:t>“It is rare to have the opportunity, using a single and safe oral medication</a:t>
            </a:r>
            <a:r>
              <a:rPr lang="es-ES" sz="2800" b="0" i="0" u="none" strike="noStrike">
                <a:solidFill>
                  <a:srgbClr val="243647"/>
                </a:solidFill>
                <a:effectLst/>
                <a:latin typeface="LL Akkurat Web"/>
              </a:rPr>
              <a:t>, </a:t>
            </a:r>
            <a:r>
              <a:rPr lang="es-ES" sz="2800" b="0" i="0" u="none" strike="noStrike" err="1">
                <a:solidFill>
                  <a:srgbClr val="243647"/>
                </a:solidFill>
                <a:effectLst/>
                <a:latin typeface="LL Akkurat Web"/>
              </a:rPr>
              <a:t>to</a:t>
            </a:r>
            <a:r>
              <a:rPr lang="es-ES" sz="2800" b="0" i="0" u="none" strike="noStrike">
                <a:solidFill>
                  <a:srgbClr val="243647"/>
                </a:solidFill>
                <a:effectLst/>
                <a:latin typeface="LL Akkurat Web"/>
              </a:rPr>
              <a:t> </a:t>
            </a:r>
            <a:r>
              <a:rPr lang="es-ES" sz="2800" b="0" i="0" u="none" strike="noStrike" err="1">
                <a:solidFill>
                  <a:srgbClr val="243647"/>
                </a:solidFill>
                <a:effectLst/>
                <a:latin typeface="LL Akkurat Web"/>
              </a:rPr>
              <a:t>eliminate</a:t>
            </a:r>
            <a:r>
              <a:rPr lang="es-ES" sz="2800" b="0" i="0" u="none" strike="noStrike">
                <a:solidFill>
                  <a:srgbClr val="243647"/>
                </a:solidFill>
                <a:effectLst/>
                <a:latin typeface="LL Akkurat Web"/>
              </a:rPr>
              <a:t> a </a:t>
            </a:r>
            <a:r>
              <a:rPr lang="es-ES" sz="2800" b="0" i="0" u="none" strike="noStrike" err="1">
                <a:solidFill>
                  <a:srgbClr val="243647"/>
                </a:solidFill>
                <a:effectLst/>
                <a:latin typeface="LL Akkurat Web"/>
              </a:rPr>
              <a:t>lethal</a:t>
            </a:r>
            <a:r>
              <a:rPr lang="es-ES" sz="2800" b="0" i="0" u="none" strike="noStrike">
                <a:solidFill>
                  <a:srgbClr val="243647"/>
                </a:solidFill>
                <a:effectLst/>
                <a:latin typeface="LL Akkurat Web"/>
              </a:rPr>
              <a:t> </a:t>
            </a:r>
            <a:r>
              <a:rPr lang="es-ES" sz="2800" b="0" i="0" u="none" strike="noStrike" err="1">
                <a:solidFill>
                  <a:srgbClr val="243647"/>
                </a:solidFill>
                <a:effectLst/>
                <a:latin typeface="LL Akkurat Web"/>
              </a:rPr>
              <a:t>disease</a:t>
            </a:r>
            <a:r>
              <a:rPr lang="es-ES" sz="2800" b="0" i="0" u="none" strike="noStrike">
                <a:solidFill>
                  <a:srgbClr val="243647"/>
                </a:solidFill>
                <a:effectLst/>
                <a:latin typeface="LL Akkurat Web"/>
              </a:rPr>
              <a:t>”</a:t>
            </a:r>
            <a:endParaRPr lang="en-US" sz="2800" b="0" i="0" u="none" strike="noStrike">
              <a:solidFill>
                <a:srgbClr val="243647"/>
              </a:solidFill>
              <a:effectLst/>
              <a:latin typeface="LL Akkurat Web"/>
            </a:endParaRPr>
          </a:p>
          <a:p>
            <a:r>
              <a:rPr lang="en-US" sz="2800" b="0" i="0" u="none" strike="noStrike">
                <a:solidFill>
                  <a:srgbClr val="243647"/>
                </a:solidFill>
                <a:effectLst/>
                <a:latin typeface="LL Akkurat Web"/>
              </a:rPr>
              <a:t>						</a:t>
            </a:r>
            <a:r>
              <a:rPr lang="es-ES" sz="2800" b="0" i="0" u="none" strike="noStrike">
                <a:solidFill>
                  <a:srgbClr val="243647"/>
                </a:solidFill>
                <a:effectLst/>
                <a:latin typeface="LL Akkurat Web"/>
              </a:rPr>
              <a:t>			</a:t>
            </a:r>
            <a:r>
              <a:rPr lang="en-US" sz="2800" b="0" i="0" u="none" strike="noStrike">
                <a:solidFill>
                  <a:srgbClr val="243647"/>
                </a:solidFill>
                <a:effectLst/>
                <a:latin typeface="LL Akkurat Web"/>
              </a:rPr>
              <a:t>Dr. Francis Collins</a:t>
            </a:r>
            <a:endParaRPr lang="en-US" sz="2800"/>
          </a:p>
        </p:txBody>
      </p:sp>
    </p:spTree>
    <p:extLst>
      <p:ext uri="{BB962C8B-B14F-4D97-AF65-F5344CB8AC3E}">
        <p14:creationId xmlns:p14="http://schemas.microsoft.com/office/powerpoint/2010/main" val="8515170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9019F-F585-CA56-6442-96FD160E2D38}"/>
              </a:ext>
            </a:extLst>
          </p:cNvPr>
          <p:cNvSpPr>
            <a:spLocks noGrp="1"/>
          </p:cNvSpPr>
          <p:nvPr>
            <p:ph type="title" idx="4294967295"/>
          </p:nvPr>
        </p:nvSpPr>
        <p:spPr>
          <a:xfrm>
            <a:off x="0" y="95250"/>
            <a:ext cx="4649788" cy="904875"/>
          </a:xfrm>
        </p:spPr>
        <p:txBody>
          <a:bodyPr>
            <a:normAutofit/>
          </a:bodyPr>
          <a:lstStyle/>
          <a:p>
            <a:r>
              <a:rPr lang="en-US">
                <a:solidFill>
                  <a:schemeClr val="accent1">
                    <a:lumMod val="75000"/>
                  </a:schemeClr>
                </a:solidFill>
                <a:latin typeface="+mj-lt"/>
              </a:rPr>
              <a:t>Case presentation </a:t>
            </a:r>
          </a:p>
        </p:txBody>
      </p:sp>
      <p:sp>
        <p:nvSpPr>
          <p:cNvPr id="3" name="Content Placeholder 2">
            <a:extLst>
              <a:ext uri="{FF2B5EF4-FFF2-40B4-BE49-F238E27FC236}">
                <a16:creationId xmlns:a16="http://schemas.microsoft.com/office/drawing/2014/main" id="{0586A566-570F-FE52-39F5-B4AFAC9BB2FF}"/>
              </a:ext>
            </a:extLst>
          </p:cNvPr>
          <p:cNvSpPr>
            <a:spLocks noGrp="1"/>
          </p:cNvSpPr>
          <p:nvPr>
            <p:ph idx="4294967295"/>
          </p:nvPr>
        </p:nvSpPr>
        <p:spPr>
          <a:xfrm>
            <a:off x="0" y="1250950"/>
            <a:ext cx="6002338" cy="5511800"/>
          </a:xfrm>
        </p:spPr>
        <p:txBody>
          <a:bodyPr>
            <a:normAutofit fontScale="92500" lnSpcReduction="20000"/>
          </a:bodyPr>
          <a:lstStyle/>
          <a:p>
            <a:r>
              <a:rPr lang="en-US" sz="2600" err="1">
                <a:latin typeface="+mn-lt"/>
              </a:rPr>
              <a:t>Ms</a:t>
            </a:r>
            <a:r>
              <a:rPr lang="en-US" sz="2600">
                <a:latin typeface="+mn-lt"/>
              </a:rPr>
              <a:t> H is a 59 </a:t>
            </a:r>
            <a:r>
              <a:rPr lang="en-US" sz="2600" err="1">
                <a:latin typeface="+mn-lt"/>
              </a:rPr>
              <a:t>yo</a:t>
            </a:r>
            <a:r>
              <a:rPr lang="en-US" sz="2600">
                <a:latin typeface="+mn-lt"/>
              </a:rPr>
              <a:t> female that presents to the FP clinic to establish care. </a:t>
            </a:r>
          </a:p>
          <a:p>
            <a:endParaRPr lang="en-US" sz="2600">
              <a:latin typeface="+mn-lt"/>
            </a:endParaRPr>
          </a:p>
          <a:p>
            <a:r>
              <a:rPr lang="en-US" sz="2600">
                <a:latin typeface="+mn-lt"/>
              </a:rPr>
              <a:t>CC: left hip pain after fall </a:t>
            </a:r>
          </a:p>
          <a:p>
            <a:pPr marL="0" indent="0">
              <a:buNone/>
            </a:pPr>
            <a:endParaRPr lang="en-US" sz="2600">
              <a:latin typeface="+mn-lt"/>
            </a:endParaRPr>
          </a:p>
          <a:p>
            <a:pPr marL="0" indent="0">
              <a:buNone/>
            </a:pPr>
            <a:r>
              <a:rPr lang="en-US" sz="2600">
                <a:latin typeface="+mn-lt"/>
              </a:rPr>
              <a:t>HPI:</a:t>
            </a:r>
          </a:p>
          <a:p>
            <a:r>
              <a:rPr lang="en-US" sz="2600">
                <a:latin typeface="+mn-lt"/>
              </a:rPr>
              <a:t>She reports a fall few weeks ago, denies any other symptoms.</a:t>
            </a:r>
          </a:p>
          <a:p>
            <a:endParaRPr lang="en-US" sz="2600">
              <a:latin typeface="+mn-lt"/>
            </a:endParaRPr>
          </a:p>
          <a:p>
            <a:pPr lvl="1"/>
            <a:r>
              <a:rPr lang="en-US" sz="2600"/>
              <a:t>PMHx: Hypertension, Sleep apnea, and GERD</a:t>
            </a:r>
          </a:p>
          <a:p>
            <a:pPr lvl="1"/>
            <a:r>
              <a:rPr lang="en-US" sz="2600"/>
              <a:t>Past surgical </a:t>
            </a:r>
            <a:r>
              <a:rPr lang="en-US" sz="2600" err="1"/>
              <a:t>Hx</a:t>
            </a:r>
            <a:r>
              <a:rPr lang="en-US" sz="2600"/>
              <a:t>: none</a:t>
            </a:r>
          </a:p>
          <a:p>
            <a:pPr lvl="1"/>
            <a:r>
              <a:rPr lang="en-US" sz="2600"/>
              <a:t>Social </a:t>
            </a:r>
            <a:r>
              <a:rPr lang="en-US" sz="2600" err="1"/>
              <a:t>Hx</a:t>
            </a:r>
            <a:r>
              <a:rPr lang="en-US" sz="2600"/>
              <a:t>: active smoker, married</a:t>
            </a:r>
          </a:p>
          <a:p>
            <a:pPr marL="457200" lvl="1" indent="0">
              <a:buNone/>
            </a:pPr>
            <a:endParaRPr lang="en-US"/>
          </a:p>
          <a:p>
            <a:pPr marL="0" indent="0">
              <a:buNone/>
            </a:pPr>
            <a:r>
              <a:rPr lang="en-US" sz="2400">
                <a:latin typeface="+mn-lt"/>
              </a:rPr>
              <a:t> </a:t>
            </a:r>
          </a:p>
          <a:p>
            <a:endParaRPr lang="en-US" sz="2400">
              <a:latin typeface="+mn-lt"/>
            </a:endParaRPr>
          </a:p>
          <a:p>
            <a:endParaRPr lang="en-US" sz="2400">
              <a:latin typeface="+mn-lt"/>
            </a:endParaRPr>
          </a:p>
        </p:txBody>
      </p:sp>
      <p:pic>
        <p:nvPicPr>
          <p:cNvPr id="5" name="Picture 4" descr="Elderly woman on a field">
            <a:extLst>
              <a:ext uri="{FF2B5EF4-FFF2-40B4-BE49-F238E27FC236}">
                <a16:creationId xmlns:a16="http://schemas.microsoft.com/office/drawing/2014/main" id="{6BCC604B-1FE1-F8E4-35C7-31FA18A3C4C0}"/>
              </a:ext>
            </a:extLst>
          </p:cNvPr>
          <p:cNvPicPr>
            <a:picLocks noChangeAspect="1"/>
          </p:cNvPicPr>
          <p:nvPr/>
        </p:nvPicPr>
        <p:blipFill rotWithShape="1">
          <a:blip r:embed="rId2"/>
          <a:srcRect l="3750" r="29752" b="2"/>
          <a:stretch/>
        </p:blipFill>
        <p:spPr>
          <a:xfrm>
            <a:off x="6374920" y="758514"/>
            <a:ext cx="5122238" cy="512223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Tree>
    <p:extLst>
      <p:ext uri="{BB962C8B-B14F-4D97-AF65-F5344CB8AC3E}">
        <p14:creationId xmlns:p14="http://schemas.microsoft.com/office/powerpoint/2010/main" val="18671119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9019F-F585-CA56-6442-96FD160E2D38}"/>
              </a:ext>
            </a:extLst>
          </p:cNvPr>
          <p:cNvSpPr>
            <a:spLocks noGrp="1"/>
          </p:cNvSpPr>
          <p:nvPr>
            <p:ph type="title" idx="4294967295"/>
          </p:nvPr>
        </p:nvSpPr>
        <p:spPr>
          <a:xfrm>
            <a:off x="0" y="95250"/>
            <a:ext cx="5392738" cy="1325563"/>
          </a:xfrm>
        </p:spPr>
        <p:txBody>
          <a:bodyPr>
            <a:normAutofit/>
          </a:bodyPr>
          <a:lstStyle/>
          <a:p>
            <a:r>
              <a:rPr lang="en-US">
                <a:solidFill>
                  <a:schemeClr val="accent1">
                    <a:lumMod val="75000"/>
                  </a:schemeClr>
                </a:solidFill>
              </a:rPr>
              <a:t>Case presentation </a:t>
            </a:r>
          </a:p>
        </p:txBody>
      </p:sp>
      <p:sp>
        <p:nvSpPr>
          <p:cNvPr id="3" name="Content Placeholder 2">
            <a:extLst>
              <a:ext uri="{FF2B5EF4-FFF2-40B4-BE49-F238E27FC236}">
                <a16:creationId xmlns:a16="http://schemas.microsoft.com/office/drawing/2014/main" id="{0586A566-570F-FE52-39F5-B4AFAC9BB2FF}"/>
              </a:ext>
            </a:extLst>
          </p:cNvPr>
          <p:cNvSpPr>
            <a:spLocks noGrp="1"/>
          </p:cNvSpPr>
          <p:nvPr>
            <p:ph idx="4294967295"/>
          </p:nvPr>
        </p:nvSpPr>
        <p:spPr>
          <a:xfrm>
            <a:off x="0" y="2111375"/>
            <a:ext cx="7996238" cy="5002213"/>
          </a:xfrm>
        </p:spPr>
        <p:txBody>
          <a:bodyPr>
            <a:normAutofit/>
          </a:bodyPr>
          <a:lstStyle/>
          <a:p>
            <a:r>
              <a:rPr lang="en-US" sz="3200">
                <a:latin typeface="+mn-lt"/>
              </a:rPr>
              <a:t>After addressing treatment for Hypertension and left hip pain, you try to check other care gaps in her chart.</a:t>
            </a:r>
          </a:p>
          <a:p>
            <a:endParaRPr lang="en-US" sz="3600"/>
          </a:p>
          <a:p>
            <a:endParaRPr lang="en-US" sz="3600"/>
          </a:p>
          <a:p>
            <a:pPr marL="0" indent="0">
              <a:buNone/>
            </a:pPr>
            <a:endParaRPr lang="en-US" sz="3600"/>
          </a:p>
          <a:p>
            <a:endParaRPr lang="en-US" sz="3200">
              <a:latin typeface="+mn-lt"/>
            </a:endParaRPr>
          </a:p>
          <a:p>
            <a:pPr marL="0" indent="0">
              <a:buNone/>
            </a:pPr>
            <a:r>
              <a:rPr lang="en-US" sz="3200"/>
              <a:t> </a:t>
            </a:r>
          </a:p>
          <a:p>
            <a:endParaRPr lang="en-US" sz="3200"/>
          </a:p>
          <a:p>
            <a:endParaRPr lang="en-US" sz="3200"/>
          </a:p>
        </p:txBody>
      </p:sp>
      <p:pic>
        <p:nvPicPr>
          <p:cNvPr id="5" name="Picture 4" descr="Elderly woman on a field">
            <a:extLst>
              <a:ext uri="{FF2B5EF4-FFF2-40B4-BE49-F238E27FC236}">
                <a16:creationId xmlns:a16="http://schemas.microsoft.com/office/drawing/2014/main" id="{6BCC604B-1FE1-F8E4-35C7-31FA18A3C4C0}"/>
              </a:ext>
            </a:extLst>
          </p:cNvPr>
          <p:cNvPicPr>
            <a:picLocks noChangeAspect="1"/>
          </p:cNvPicPr>
          <p:nvPr/>
        </p:nvPicPr>
        <p:blipFill rotWithShape="1">
          <a:blip r:embed="rId2"/>
          <a:srcRect l="3750" r="29752" b="2"/>
          <a:stretch/>
        </p:blipFill>
        <p:spPr>
          <a:xfrm>
            <a:off x="9858374" y="758513"/>
            <a:ext cx="1353033" cy="1353033"/>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pic>
        <p:nvPicPr>
          <p:cNvPr id="4" name="Picture 3" descr="A screenshot of a computer screen&#10;&#10;Description automatically generated">
            <a:extLst>
              <a:ext uri="{FF2B5EF4-FFF2-40B4-BE49-F238E27FC236}">
                <a16:creationId xmlns:a16="http://schemas.microsoft.com/office/drawing/2014/main" id="{AF3C2E46-996A-4C74-1AFA-6E3AD0688707}"/>
              </a:ext>
            </a:extLst>
          </p:cNvPr>
          <p:cNvPicPr>
            <a:picLocks noChangeAspect="1"/>
          </p:cNvPicPr>
          <p:nvPr/>
        </p:nvPicPr>
        <p:blipFill rotWithShape="1">
          <a:blip r:embed="rId3"/>
          <a:srcRect t="4179" r="77164" b="40536"/>
          <a:stretch/>
        </p:blipFill>
        <p:spPr>
          <a:xfrm>
            <a:off x="6684704" y="3954780"/>
            <a:ext cx="4225763" cy="2299023"/>
          </a:xfrm>
          <a:prstGeom prst="rect">
            <a:avLst/>
          </a:prstGeom>
        </p:spPr>
      </p:pic>
    </p:spTree>
    <p:extLst>
      <p:ext uri="{BB962C8B-B14F-4D97-AF65-F5344CB8AC3E}">
        <p14:creationId xmlns:p14="http://schemas.microsoft.com/office/powerpoint/2010/main" val="3720846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7F2E5-9D05-1B0D-7DC6-798FE42245EB}"/>
              </a:ext>
            </a:extLst>
          </p:cNvPr>
          <p:cNvSpPr>
            <a:spLocks noGrp="1"/>
          </p:cNvSpPr>
          <p:nvPr>
            <p:ph type="title" idx="4294967295"/>
          </p:nvPr>
        </p:nvSpPr>
        <p:spPr>
          <a:xfrm>
            <a:off x="172278" y="153192"/>
            <a:ext cx="10515600" cy="1325563"/>
          </a:xfrm>
        </p:spPr>
        <p:txBody>
          <a:bodyPr/>
          <a:lstStyle/>
          <a:p>
            <a:r>
              <a:rPr lang="en-US">
                <a:solidFill>
                  <a:schemeClr val="accent1">
                    <a:lumMod val="75000"/>
                  </a:schemeClr>
                </a:solidFill>
                <a:latin typeface="+mj-lt"/>
              </a:rPr>
              <a:t>Question</a:t>
            </a:r>
          </a:p>
        </p:txBody>
      </p:sp>
      <p:sp>
        <p:nvSpPr>
          <p:cNvPr id="3" name="Content Placeholder 2">
            <a:extLst>
              <a:ext uri="{FF2B5EF4-FFF2-40B4-BE49-F238E27FC236}">
                <a16:creationId xmlns:a16="http://schemas.microsoft.com/office/drawing/2014/main" id="{8B80E0A4-9DCB-F64D-E8C1-91581BFE6E5C}"/>
              </a:ext>
            </a:extLst>
          </p:cNvPr>
          <p:cNvSpPr>
            <a:spLocks noGrp="1"/>
          </p:cNvSpPr>
          <p:nvPr>
            <p:ph idx="4294967295"/>
          </p:nvPr>
        </p:nvSpPr>
        <p:spPr>
          <a:xfrm>
            <a:off x="424069" y="1690688"/>
            <a:ext cx="10515600" cy="4351338"/>
          </a:xfrm>
        </p:spPr>
        <p:txBody>
          <a:bodyPr>
            <a:normAutofit/>
          </a:bodyPr>
          <a:lstStyle/>
          <a:p>
            <a:pPr marL="0" indent="0">
              <a:buNone/>
            </a:pPr>
            <a:r>
              <a:rPr lang="en-US" u="sng">
                <a:latin typeface="+mn-lt"/>
              </a:rPr>
              <a:t>Does she need HCV screening</a:t>
            </a:r>
            <a:r>
              <a:rPr lang="en-US">
                <a:latin typeface="+mn-lt"/>
              </a:rPr>
              <a:t>?</a:t>
            </a:r>
          </a:p>
          <a:p>
            <a:pPr marL="0" indent="0">
              <a:buNone/>
            </a:pPr>
            <a:endParaRPr lang="en-US">
              <a:latin typeface="+mn-lt"/>
            </a:endParaRPr>
          </a:p>
          <a:p>
            <a:r>
              <a:rPr lang="en-US">
                <a:latin typeface="+mn-lt"/>
              </a:rPr>
              <a:t>A.- No, she is not a baby-boomer</a:t>
            </a:r>
          </a:p>
          <a:p>
            <a:endParaRPr lang="en-US">
              <a:latin typeface="+mn-lt"/>
            </a:endParaRPr>
          </a:p>
          <a:p>
            <a:pPr marL="0" indent="0">
              <a:buNone/>
            </a:pPr>
            <a:r>
              <a:rPr lang="en-US">
                <a:latin typeface="+mn-lt"/>
              </a:rPr>
              <a:t>Or </a:t>
            </a:r>
          </a:p>
          <a:p>
            <a:endParaRPr lang="en-US">
              <a:latin typeface="+mn-lt"/>
            </a:endParaRPr>
          </a:p>
          <a:p>
            <a:r>
              <a:rPr lang="en-US">
                <a:latin typeface="+mn-lt"/>
              </a:rPr>
              <a:t>B.- Yes, all adults 18-79 need HCV screening.</a:t>
            </a:r>
          </a:p>
        </p:txBody>
      </p:sp>
    </p:spTree>
    <p:extLst>
      <p:ext uri="{BB962C8B-B14F-4D97-AF65-F5344CB8AC3E}">
        <p14:creationId xmlns:p14="http://schemas.microsoft.com/office/powerpoint/2010/main" val="28218091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0A59AC2-6BA6-AA53-7B9F-60D5D1886725}"/>
              </a:ext>
            </a:extLst>
          </p:cNvPr>
          <p:cNvPicPr>
            <a:picLocks/>
          </p:cNvPicPr>
          <p:nvPr>
            <p:custDataLst>
              <p:tags r:id="rId1"/>
            </p:custDataLst>
          </p:nvPr>
        </p:nvPicPr>
        <p:blipFill>
          <a:blip r:embed="rId4"/>
          <a:stretch>
            <a:fillRect/>
          </a:stretch>
        </p:blipFill>
        <p:spPr>
          <a:xfrm>
            <a:off x="190500" y="190500"/>
            <a:ext cx="11811000" cy="6477000"/>
          </a:xfrm>
          <a:prstGeom prst="rect">
            <a:avLst/>
          </a:prstGeom>
        </p:spPr>
      </p:pic>
      <p:pic>
        <p:nvPicPr>
          <p:cNvPr id="5" name="Picture 4">
            <a:extLst>
              <a:ext uri="{FF2B5EF4-FFF2-40B4-BE49-F238E27FC236}">
                <a16:creationId xmlns:a16="http://schemas.microsoft.com/office/drawing/2014/main" id="{DA784C79-4521-6150-1D55-48879BFCC024}"/>
              </a:ext>
            </a:extLst>
          </p:cNvPr>
          <p:cNvPicPr>
            <a:picLocks noChangeAspect="1"/>
          </p:cNvPicPr>
          <p:nvPr/>
        </p:nvPicPr>
        <p:blipFill rotWithShape="1">
          <a:blip r:embed="rId5"/>
          <a:srcRect l="45442" t="18452" r="41496" b="61786"/>
          <a:stretch/>
        </p:blipFill>
        <p:spPr>
          <a:xfrm>
            <a:off x="8988878" y="4163785"/>
            <a:ext cx="1396093" cy="1355272"/>
          </a:xfrm>
          <a:prstGeom prst="rect">
            <a:avLst/>
          </a:prstGeom>
        </p:spPr>
      </p:pic>
    </p:spTree>
    <p:extLst>
      <p:ext uri="{BB962C8B-B14F-4D97-AF65-F5344CB8AC3E}">
        <p14:creationId xmlns:p14="http://schemas.microsoft.com/office/powerpoint/2010/main" val="313015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4C985-51FA-9510-124B-97D7F11C33A3}"/>
              </a:ext>
            </a:extLst>
          </p:cNvPr>
          <p:cNvSpPr>
            <a:spLocks noGrp="1"/>
          </p:cNvSpPr>
          <p:nvPr>
            <p:ph type="title" idx="4294967295"/>
          </p:nvPr>
        </p:nvSpPr>
        <p:spPr>
          <a:xfrm>
            <a:off x="0" y="274638"/>
            <a:ext cx="8229600" cy="1143000"/>
          </a:xfrm>
        </p:spPr>
        <p:txBody>
          <a:bodyPr anchor="ctr">
            <a:normAutofit/>
          </a:bodyPr>
          <a:lstStyle/>
          <a:p>
            <a:r>
              <a:rPr lang="en-US" b="0">
                <a:latin typeface="+mj-lt"/>
              </a:rPr>
              <a:t>Hepatitis C virus (HCV)</a:t>
            </a:r>
            <a:endParaRPr lang="en-US">
              <a:latin typeface="+mj-lt"/>
            </a:endParaRPr>
          </a:p>
        </p:txBody>
      </p:sp>
      <p:sp>
        <p:nvSpPr>
          <p:cNvPr id="3" name="Content Placeholder 2">
            <a:extLst>
              <a:ext uri="{FF2B5EF4-FFF2-40B4-BE49-F238E27FC236}">
                <a16:creationId xmlns:a16="http://schemas.microsoft.com/office/drawing/2014/main" id="{BADF22A2-3167-0251-F947-334EAEC79CBB}"/>
              </a:ext>
            </a:extLst>
          </p:cNvPr>
          <p:cNvSpPr>
            <a:spLocks noGrp="1"/>
          </p:cNvSpPr>
          <p:nvPr>
            <p:ph sz="half" idx="4294967295"/>
          </p:nvPr>
        </p:nvSpPr>
        <p:spPr>
          <a:xfrm>
            <a:off x="0" y="1436688"/>
            <a:ext cx="5353878" cy="5146674"/>
          </a:xfrm>
        </p:spPr>
        <p:txBody>
          <a:bodyPr>
            <a:normAutofit/>
          </a:bodyPr>
          <a:lstStyle/>
          <a:p>
            <a:pPr>
              <a:lnSpc>
                <a:spcPct val="90000"/>
              </a:lnSpc>
            </a:pPr>
            <a:r>
              <a:rPr lang="en-US" sz="2400">
                <a:latin typeface="+mn-lt"/>
              </a:rPr>
              <a:t>It is an </a:t>
            </a:r>
            <a:r>
              <a:rPr lang="en-US" sz="2400" u="sng">
                <a:latin typeface="+mn-lt"/>
              </a:rPr>
              <a:t>enveloped, positive sense, single-stranded RNA virus </a:t>
            </a:r>
          </a:p>
          <a:p>
            <a:pPr>
              <a:lnSpc>
                <a:spcPct val="90000"/>
              </a:lnSpc>
            </a:pPr>
            <a:endParaRPr lang="en-US" sz="2400" u="sng">
              <a:latin typeface="+mn-lt"/>
            </a:endParaRPr>
          </a:p>
          <a:p>
            <a:pPr>
              <a:lnSpc>
                <a:spcPct val="90000"/>
              </a:lnSpc>
            </a:pPr>
            <a:r>
              <a:rPr lang="en-US" sz="2400">
                <a:latin typeface="+mn-lt"/>
              </a:rPr>
              <a:t>The HCV particles are spherical and heterogenous in size, typically ranging 40-80 nm in diameter. </a:t>
            </a:r>
          </a:p>
          <a:p>
            <a:pPr marL="0" indent="0">
              <a:buNone/>
            </a:pPr>
            <a:endParaRPr lang="en-US" sz="2400">
              <a:latin typeface="+mn-lt"/>
            </a:endParaRPr>
          </a:p>
          <a:p>
            <a:pPr>
              <a:lnSpc>
                <a:spcPct val="90000"/>
              </a:lnSpc>
            </a:pPr>
            <a:r>
              <a:rPr lang="en-US" sz="2400">
                <a:latin typeface="+mn-lt"/>
              </a:rPr>
              <a:t>Does not replicate through a DNA intermediate and does not have the ability to integrate its genetic information into chromosomal DNA.</a:t>
            </a:r>
          </a:p>
        </p:txBody>
      </p:sp>
      <p:pic>
        <p:nvPicPr>
          <p:cNvPr id="5" name="Picture 4" descr="A close up of a plant&#10;&#10;Description automatically generated with low confidence">
            <a:extLst>
              <a:ext uri="{FF2B5EF4-FFF2-40B4-BE49-F238E27FC236}">
                <a16:creationId xmlns:a16="http://schemas.microsoft.com/office/drawing/2014/main" id="{2EAC3B70-4A3D-DAB9-CE4D-A48EEE0080D7}"/>
              </a:ext>
            </a:extLst>
          </p:cNvPr>
          <p:cNvPicPr>
            <a:picLocks noChangeAspect="1"/>
          </p:cNvPicPr>
          <p:nvPr/>
        </p:nvPicPr>
        <p:blipFill rotWithShape="1">
          <a:blip r:embed="rId3"/>
          <a:srcRect l="9290" r="40516" b="-2"/>
          <a:stretch/>
        </p:blipFill>
        <p:spPr>
          <a:xfrm>
            <a:off x="6308124" y="1436173"/>
            <a:ext cx="4038600" cy="4525963"/>
          </a:xfrm>
          <a:prstGeom prst="rect">
            <a:avLst/>
          </a:prstGeom>
          <a:noFill/>
        </p:spPr>
      </p:pic>
      <p:sp>
        <p:nvSpPr>
          <p:cNvPr id="6" name="TextBox 5">
            <a:extLst>
              <a:ext uri="{FF2B5EF4-FFF2-40B4-BE49-F238E27FC236}">
                <a16:creationId xmlns:a16="http://schemas.microsoft.com/office/drawing/2014/main" id="{9F31EE86-F322-2F59-825F-5C1988A4C604}"/>
              </a:ext>
            </a:extLst>
          </p:cNvPr>
          <p:cNvSpPr txBox="1"/>
          <p:nvPr/>
        </p:nvSpPr>
        <p:spPr>
          <a:xfrm>
            <a:off x="5707818" y="6321752"/>
            <a:ext cx="4638906" cy="261610"/>
          </a:xfrm>
          <a:prstGeom prst="rect">
            <a:avLst/>
          </a:prstGeom>
          <a:noFill/>
        </p:spPr>
        <p:txBody>
          <a:bodyPr wrap="square">
            <a:spAutoFit/>
          </a:bodyPr>
          <a:lstStyle/>
          <a:p>
            <a:r>
              <a:rPr lang="en-US" sz="1100" err="1">
                <a:solidFill>
                  <a:schemeClr val="bg1"/>
                </a:solidFill>
                <a:latin typeface="Open Sans" panose="020B0606030504020204" pitchFamily="34" charset="0"/>
              </a:rPr>
              <a:t>Catanese</a:t>
            </a:r>
            <a:r>
              <a:rPr lang="en-US" sz="1100">
                <a:solidFill>
                  <a:schemeClr val="bg1"/>
                </a:solidFill>
                <a:latin typeface="Open Sans" panose="020B0606030504020204" pitchFamily="34" charset="0"/>
              </a:rPr>
              <a:t> MT. Proc Natl </a:t>
            </a:r>
            <a:r>
              <a:rPr lang="en-US" sz="1100" err="1">
                <a:solidFill>
                  <a:schemeClr val="bg1"/>
                </a:solidFill>
                <a:latin typeface="Open Sans" panose="020B0606030504020204" pitchFamily="34" charset="0"/>
              </a:rPr>
              <a:t>Acad</a:t>
            </a:r>
            <a:r>
              <a:rPr lang="en-US" sz="1100">
                <a:solidFill>
                  <a:schemeClr val="bg1"/>
                </a:solidFill>
                <a:latin typeface="Open Sans" panose="020B0606030504020204" pitchFamily="34" charset="0"/>
              </a:rPr>
              <a:t> Sci U S A. 2013;110:9505-10.</a:t>
            </a:r>
            <a:endParaRPr lang="en-US" sz="1100">
              <a:solidFill>
                <a:schemeClr val="bg1"/>
              </a:solidFill>
            </a:endParaRPr>
          </a:p>
        </p:txBody>
      </p:sp>
    </p:spTree>
    <p:extLst>
      <p:ext uri="{BB962C8B-B14F-4D97-AF65-F5344CB8AC3E}">
        <p14:creationId xmlns:p14="http://schemas.microsoft.com/office/powerpoint/2010/main" val="18887387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B8EBA-32FD-6E42-FE70-5D32317AB1C1}"/>
              </a:ext>
            </a:extLst>
          </p:cNvPr>
          <p:cNvSpPr>
            <a:spLocks noGrp="1"/>
          </p:cNvSpPr>
          <p:nvPr>
            <p:ph type="title" idx="4294967295"/>
          </p:nvPr>
        </p:nvSpPr>
        <p:spPr>
          <a:xfrm>
            <a:off x="1258957" y="285385"/>
            <a:ext cx="9070975" cy="558800"/>
          </a:xfrm>
        </p:spPr>
        <p:txBody>
          <a:bodyPr vert="horz" lIns="68580" tIns="34290" rIns="68580" bIns="34290" rtlCol="0" anchor="ctr">
            <a:noAutofit/>
          </a:bodyPr>
          <a:lstStyle/>
          <a:p>
            <a:pPr algn="ctr"/>
            <a:r>
              <a:rPr lang="en-US">
                <a:solidFill>
                  <a:schemeClr val="tx2"/>
                </a:solidFill>
                <a:latin typeface="+mj-lt"/>
              </a:rPr>
              <a:t> Time Course of Progression with HCV infection</a:t>
            </a:r>
          </a:p>
        </p:txBody>
      </p:sp>
      <p:pic>
        <p:nvPicPr>
          <p:cNvPr id="4" name="Content Placeholder 3">
            <a:extLst>
              <a:ext uri="{FF2B5EF4-FFF2-40B4-BE49-F238E27FC236}">
                <a16:creationId xmlns:a16="http://schemas.microsoft.com/office/drawing/2014/main" id="{FE32E3CB-A947-7E6E-CB48-75511EA848CD}"/>
              </a:ext>
            </a:extLst>
          </p:cNvPr>
          <p:cNvPicPr>
            <a:picLocks noChangeAspect="1"/>
          </p:cNvPicPr>
          <p:nvPr/>
        </p:nvPicPr>
        <p:blipFill>
          <a:blip r:embed="rId3"/>
          <a:stretch>
            <a:fillRect/>
          </a:stretch>
        </p:blipFill>
        <p:spPr>
          <a:xfrm>
            <a:off x="2127409" y="1320034"/>
            <a:ext cx="7692292" cy="4403837"/>
          </a:xfrm>
          <a:prstGeom prst="rect">
            <a:avLst/>
          </a:prstGeom>
        </p:spPr>
      </p:pic>
      <p:sp>
        <p:nvSpPr>
          <p:cNvPr id="7" name="TextBox 6">
            <a:extLst>
              <a:ext uri="{FF2B5EF4-FFF2-40B4-BE49-F238E27FC236}">
                <a16:creationId xmlns:a16="http://schemas.microsoft.com/office/drawing/2014/main" id="{002A4A5B-86C1-FC55-98A0-1D1E0ED1815C}"/>
              </a:ext>
            </a:extLst>
          </p:cNvPr>
          <p:cNvSpPr txBox="1"/>
          <p:nvPr/>
        </p:nvSpPr>
        <p:spPr>
          <a:xfrm>
            <a:off x="2127409" y="5752205"/>
            <a:ext cx="4572000" cy="261610"/>
          </a:xfrm>
          <a:prstGeom prst="rect">
            <a:avLst/>
          </a:prstGeom>
          <a:noFill/>
        </p:spPr>
        <p:txBody>
          <a:bodyPr wrap="square">
            <a:spAutoFit/>
          </a:bodyPr>
          <a:lstStyle/>
          <a:p>
            <a:r>
              <a:rPr lang="en-US" sz="1050">
                <a:solidFill>
                  <a:schemeClr val="tx2"/>
                </a:solidFill>
                <a:latin typeface="Open Sans" panose="020B0606030504020204" pitchFamily="34" charset="0"/>
              </a:rPr>
              <a:t>Illustration: David H. </a:t>
            </a:r>
            <a:r>
              <a:rPr lang="en-US" sz="1050" err="1">
                <a:solidFill>
                  <a:schemeClr val="tx2"/>
                </a:solidFill>
                <a:latin typeface="Open Sans" panose="020B0606030504020204" pitchFamily="34" charset="0"/>
              </a:rPr>
              <a:t>Spach</a:t>
            </a:r>
            <a:r>
              <a:rPr lang="en-US" sz="1050">
                <a:solidFill>
                  <a:schemeClr val="tx2"/>
                </a:solidFill>
                <a:latin typeface="Open Sans" panose="020B0606030504020204" pitchFamily="34" charset="0"/>
              </a:rPr>
              <a:t>, MD</a:t>
            </a:r>
            <a:endParaRPr lang="en-US" sz="1050">
              <a:solidFill>
                <a:schemeClr val="tx2"/>
              </a:solidFill>
            </a:endParaRPr>
          </a:p>
        </p:txBody>
      </p:sp>
    </p:spTree>
    <p:extLst>
      <p:ext uri="{BB962C8B-B14F-4D97-AF65-F5344CB8AC3E}">
        <p14:creationId xmlns:p14="http://schemas.microsoft.com/office/powerpoint/2010/main" val="929533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3179CD-C93E-2819-EE9F-102C4DCB3D3A}"/>
              </a:ext>
            </a:extLst>
          </p:cNvPr>
          <p:cNvSpPr>
            <a:spLocks noGrp="1"/>
          </p:cNvSpPr>
          <p:nvPr>
            <p:ph type="title" idx="4294967295"/>
          </p:nvPr>
        </p:nvSpPr>
        <p:spPr>
          <a:xfrm>
            <a:off x="1099930" y="0"/>
            <a:ext cx="9647583" cy="1252538"/>
          </a:xfrm>
        </p:spPr>
        <p:txBody>
          <a:bodyPr>
            <a:noAutofit/>
          </a:bodyPr>
          <a:lstStyle/>
          <a:p>
            <a:br>
              <a:rPr lang="en-US" sz="2000">
                <a:solidFill>
                  <a:schemeClr val="tx2"/>
                </a:solidFill>
              </a:rPr>
            </a:br>
            <a:r>
              <a:rPr lang="en-US" sz="2800" b="1">
                <a:solidFill>
                  <a:schemeClr val="tx2"/>
                </a:solidFill>
                <a:latin typeface="+mj-lt"/>
              </a:rPr>
              <a:t>Number Of Reported Cases Of Acute Hepatitis C Virus Infection </a:t>
            </a:r>
            <a:br>
              <a:rPr lang="en-US" sz="2800" b="1">
                <a:solidFill>
                  <a:schemeClr val="tx2"/>
                </a:solidFill>
                <a:latin typeface="+mj-lt"/>
              </a:rPr>
            </a:br>
            <a:r>
              <a:rPr lang="en-US" sz="2800" b="1">
                <a:solidFill>
                  <a:schemeClr val="tx2"/>
                </a:solidFill>
                <a:latin typeface="+mj-lt"/>
              </a:rPr>
              <a:t>          And Estimated Infections United States, 2013–2020</a:t>
            </a:r>
            <a:r>
              <a:rPr lang="en-US" sz="2000">
                <a:solidFill>
                  <a:schemeClr val="tx2"/>
                </a:solidFill>
              </a:rPr>
              <a:t>	</a:t>
            </a:r>
            <a:r>
              <a:rPr lang="en-US" sz="2000"/>
              <a:t>							</a:t>
            </a:r>
          </a:p>
        </p:txBody>
      </p:sp>
      <p:graphicFrame>
        <p:nvGraphicFramePr>
          <p:cNvPr id="4" name="Chart 3" descr="The number of reported cases and estimated infections of acute hepatitis C in the United States during 2013–2020. The reported cases of acute hepatitis C increased each year during 2013–2020. During 2020, the number of reported cases was 4,798, which corresponds to 66,700 estimated infections after adjusting for case underascertainment and underreporting.">
            <a:extLst>
              <a:ext uri="{FF2B5EF4-FFF2-40B4-BE49-F238E27FC236}">
                <a16:creationId xmlns:a16="http://schemas.microsoft.com/office/drawing/2014/main" id="{F08AEE50-3EF6-D656-91F3-830D83DC63A1}"/>
              </a:ext>
            </a:extLst>
          </p:cNvPr>
          <p:cNvGraphicFramePr>
            <a:graphicFrameLocks/>
          </p:cNvGraphicFramePr>
          <p:nvPr/>
        </p:nvGraphicFramePr>
        <p:xfrm>
          <a:off x="1746422" y="1544595"/>
          <a:ext cx="8615544" cy="3980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4839FC1C-5553-7C3A-D304-8E6C6E1F985F}"/>
              </a:ext>
            </a:extLst>
          </p:cNvPr>
          <p:cNvSpPr txBox="1"/>
          <p:nvPr/>
        </p:nvSpPr>
        <p:spPr>
          <a:xfrm>
            <a:off x="8755296" y="5563990"/>
            <a:ext cx="5964156" cy="438582"/>
          </a:xfrm>
          <a:prstGeom prst="rect">
            <a:avLst/>
          </a:prstGeom>
          <a:noFill/>
        </p:spPr>
        <p:txBody>
          <a:bodyPr wrap="square" lIns="68580" tIns="34290" rIns="68580" bIns="34290" anchor="b">
            <a:spAutoFit/>
          </a:bodyPr>
          <a:lstStyle/>
          <a:p>
            <a:r>
              <a:rPr lang="en-US" sz="600"/>
              <a:t>.Am J Public Health 2014</a:t>
            </a:r>
          </a:p>
          <a:p>
            <a:r>
              <a:rPr lang="en-US" sz="600"/>
              <a:t>CDC, National Notifiable Diseases Surveillance System</a:t>
            </a:r>
          </a:p>
          <a:p>
            <a:endParaRPr lang="en-US" sz="600"/>
          </a:p>
          <a:p>
            <a:r>
              <a:rPr lang="en-US" sz="600"/>
              <a:t>.</a:t>
            </a:r>
          </a:p>
        </p:txBody>
      </p:sp>
    </p:spTree>
    <p:extLst>
      <p:ext uri="{BB962C8B-B14F-4D97-AF65-F5344CB8AC3E}">
        <p14:creationId xmlns:p14="http://schemas.microsoft.com/office/powerpoint/2010/main" val="3420682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609DC4D-8E56-2EF2-C230-575A894BE911}"/>
              </a:ext>
            </a:extLst>
          </p:cNvPr>
          <p:cNvSpPr txBox="1"/>
          <p:nvPr/>
        </p:nvSpPr>
        <p:spPr>
          <a:xfrm>
            <a:off x="1276350" y="173994"/>
            <a:ext cx="9296400" cy="114300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800" b="1">
                <a:solidFill>
                  <a:srgbClr val="143666"/>
                </a:solidFill>
                <a:latin typeface="+mj-lt"/>
                <a:ea typeface="+mj-ea"/>
                <a:cs typeface="Arial"/>
              </a:rPr>
              <a:t>Hepatitis C cases among adults &gt;18 </a:t>
            </a:r>
            <a:r>
              <a:rPr lang="en-US" sz="2800" b="1" err="1">
                <a:solidFill>
                  <a:srgbClr val="143666"/>
                </a:solidFill>
                <a:latin typeface="+mj-lt"/>
                <a:ea typeface="+mj-ea"/>
                <a:cs typeface="Arial"/>
              </a:rPr>
              <a:t>yo</a:t>
            </a:r>
            <a:r>
              <a:rPr lang="en-US" sz="2800" b="1">
                <a:solidFill>
                  <a:srgbClr val="143666"/>
                </a:solidFill>
                <a:latin typeface="+mj-lt"/>
                <a:ea typeface="+mj-ea"/>
                <a:cs typeface="Arial"/>
              </a:rPr>
              <a:t> in Virginia in 2020</a:t>
            </a:r>
          </a:p>
        </p:txBody>
      </p:sp>
      <p:pic>
        <p:nvPicPr>
          <p:cNvPr id="2" name="slide2" descr="VA - VDH Opioid Indicators - HCV">
            <a:extLst>
              <a:ext uri="{FF2B5EF4-FFF2-40B4-BE49-F238E27FC236}">
                <a16:creationId xmlns:a16="http://schemas.microsoft.com/office/drawing/2014/main" id="{8DBDDF3B-234D-4027-A3C3-FCA5A246BCC7}"/>
              </a:ext>
            </a:extLst>
          </p:cNvPr>
          <p:cNvPicPr>
            <a:picLocks noChangeAspect="1"/>
          </p:cNvPicPr>
          <p:nvPr/>
        </p:nvPicPr>
        <p:blipFill rotWithShape="1">
          <a:blip r:embed="rId3">
            <a:extLst>
              <a:ext uri="{28A0092B-C50C-407E-A947-70E740481C1C}">
                <a14:useLocalDpi xmlns:a14="http://schemas.microsoft.com/office/drawing/2010/main" val="0"/>
              </a:ext>
            </a:extLst>
          </a:blip>
          <a:srcRect t="8664" r="2" b="50538"/>
          <a:stretch/>
        </p:blipFill>
        <p:spPr>
          <a:xfrm>
            <a:off x="1765300" y="1316994"/>
            <a:ext cx="8318500" cy="4796935"/>
          </a:xfrm>
          <a:prstGeom prst="rect">
            <a:avLst/>
          </a:prstGeom>
          <a:ln w="190500" cap="sq">
            <a:solidFill>
              <a:schemeClr val="accent5"/>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685721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32A8811-7DAE-3921-0547-D84431965A2A}"/>
              </a:ext>
            </a:extLst>
          </p:cNvPr>
          <p:cNvSpPr txBox="1">
            <a:spLocks/>
          </p:cNvSpPr>
          <p:nvPr/>
        </p:nvSpPr>
        <p:spPr>
          <a:xfrm>
            <a:off x="105321" y="1024748"/>
            <a:ext cx="10922796" cy="5062855"/>
          </a:xfrm>
          <a:prstGeom prst="rect">
            <a:avLst/>
          </a:prstGeom>
        </p:spPr>
        <p:txBody>
          <a:bodyPr>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lumMod val="85000"/>
                    <a:lumOff val="15000"/>
                  </a:schemeClr>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lumMod val="85000"/>
                    <a:lumOff val="1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lumMod val="85000"/>
                    <a:lumOff val="1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base">
              <a:buFont typeface="Arial"/>
              <a:buNone/>
            </a:pPr>
            <a:endParaRPr lang="en-US">
              <a:solidFill>
                <a:srgbClr val="242424"/>
              </a:solidFill>
              <a:latin typeface="Calibri" panose="020F0502020204030204" pitchFamily="34" charset="0"/>
              <a:cs typeface="Calibri" panose="020F0502020204030204" pitchFamily="34" charset="0"/>
            </a:endParaRPr>
          </a:p>
          <a:p>
            <a:pPr marL="514350" indent="-514350" fontAlgn="base">
              <a:buFont typeface="+mj-lt"/>
              <a:buAutoNum type="arabicPeriod"/>
            </a:pPr>
            <a:r>
              <a:rPr lang="en-US">
                <a:solidFill>
                  <a:srgbClr val="000000"/>
                </a:solidFill>
                <a:latin typeface="Calibri" panose="020F0502020204030204" pitchFamily="34" charset="0"/>
                <a:cs typeface="Calibri" panose="020F0502020204030204" pitchFamily="34" charset="0"/>
              </a:rPr>
              <a:t>Provide a comprehensive understanding of viral hepatitis, including its types and significance.</a:t>
            </a:r>
          </a:p>
          <a:p>
            <a:pPr marL="514350" indent="-514350" fontAlgn="base">
              <a:buFont typeface="Arial"/>
              <a:buAutoNum type="arabicPeriod"/>
            </a:pPr>
            <a:endParaRPr lang="en-US">
              <a:solidFill>
                <a:srgbClr val="242424"/>
              </a:solidFill>
              <a:latin typeface="Calibri" panose="020F0502020204030204" pitchFamily="34" charset="0"/>
              <a:cs typeface="Calibri" panose="020F0502020204030204" pitchFamily="34" charset="0"/>
            </a:endParaRPr>
          </a:p>
          <a:p>
            <a:pPr marL="0" indent="0" fontAlgn="base">
              <a:buFont typeface="Arial"/>
              <a:buNone/>
            </a:pPr>
            <a:r>
              <a:rPr lang="en-US">
                <a:solidFill>
                  <a:srgbClr val="000000"/>
                </a:solidFill>
                <a:latin typeface="Calibri" panose="020F0502020204030204" pitchFamily="34" charset="0"/>
                <a:cs typeface="Calibri" panose="020F0502020204030204" pitchFamily="34" charset="0"/>
              </a:rPr>
              <a:t>2.     Discuss the latest guidelines for screening and treatment of hepatitis.</a:t>
            </a:r>
          </a:p>
          <a:p>
            <a:pPr marL="0" indent="0" fontAlgn="base">
              <a:buFont typeface="Arial"/>
              <a:buNone/>
            </a:pPr>
            <a:endParaRPr lang="en-US">
              <a:solidFill>
                <a:srgbClr val="242424"/>
              </a:solidFill>
              <a:latin typeface="Calibri" panose="020F0502020204030204" pitchFamily="34" charset="0"/>
              <a:cs typeface="Calibri" panose="020F0502020204030204" pitchFamily="34" charset="0"/>
            </a:endParaRPr>
          </a:p>
          <a:p>
            <a:pPr marL="0" indent="0" fontAlgn="base">
              <a:buFont typeface="Arial"/>
              <a:buNone/>
            </a:pPr>
            <a:r>
              <a:rPr lang="en-US">
                <a:solidFill>
                  <a:srgbClr val="000000"/>
                </a:solidFill>
                <a:latin typeface="Calibri" panose="020F0502020204030204" pitchFamily="34" charset="0"/>
                <a:cs typeface="Calibri" panose="020F0502020204030204" pitchFamily="34" charset="0"/>
              </a:rPr>
              <a:t>3.      Highlight the crucial role of primary care in the management and prevention of hepatitis.</a:t>
            </a:r>
          </a:p>
          <a:p>
            <a:pPr marL="0" indent="0" fontAlgn="base">
              <a:buFont typeface="Arial"/>
              <a:buNone/>
            </a:pPr>
            <a:endParaRPr lang="en-US">
              <a:solidFill>
                <a:srgbClr val="242424"/>
              </a:solidFill>
              <a:latin typeface="Calibri" panose="020F0502020204030204" pitchFamily="34" charset="0"/>
              <a:cs typeface="Calibri" panose="020F0502020204030204" pitchFamily="34" charset="0"/>
            </a:endParaRPr>
          </a:p>
          <a:p>
            <a:pPr marL="0" indent="0" fontAlgn="base">
              <a:buFont typeface="Arial"/>
              <a:buNone/>
            </a:pPr>
            <a:r>
              <a:rPr lang="en-US">
                <a:solidFill>
                  <a:srgbClr val="000000"/>
                </a:solidFill>
                <a:latin typeface="Calibri" panose="020F0502020204030204" pitchFamily="34" charset="0"/>
                <a:cs typeface="Calibri" panose="020F0502020204030204" pitchFamily="34" charset="0"/>
              </a:rPr>
              <a:t>4.      Showcase Carilion Clinic's efforts and initiatives in hepatitis awareness, screening, treatment, and collaboration with primary care providers.</a:t>
            </a:r>
          </a:p>
          <a:p>
            <a:pPr marL="0" indent="0" fontAlgn="base">
              <a:buFont typeface="Arial"/>
              <a:buNone/>
            </a:pPr>
            <a:endParaRPr lang="en-US">
              <a:solidFill>
                <a:srgbClr val="242424"/>
              </a:solidFill>
              <a:latin typeface="Calibri" panose="020F0502020204030204" pitchFamily="34" charset="0"/>
              <a:cs typeface="Calibri" panose="020F0502020204030204" pitchFamily="34" charset="0"/>
            </a:endParaRPr>
          </a:p>
          <a:p>
            <a:pPr marL="0" indent="0" fontAlgn="base">
              <a:buFont typeface="Arial"/>
              <a:buNone/>
            </a:pPr>
            <a:r>
              <a:rPr lang="en-US">
                <a:solidFill>
                  <a:srgbClr val="000000"/>
                </a:solidFill>
                <a:latin typeface="Calibri" panose="020F0502020204030204" pitchFamily="34" charset="0"/>
                <a:cs typeface="Calibri" panose="020F0502020204030204" pitchFamily="34" charset="0"/>
              </a:rPr>
              <a:t>5.      Address any queries or concerns regarding hepatitis screening, treatment, and the integration of Carilion Clinic's efforts with primary care.</a:t>
            </a:r>
            <a:endParaRPr lang="en-US">
              <a:solidFill>
                <a:srgbClr val="242424"/>
              </a:solidFill>
              <a:latin typeface="Calibri" panose="020F0502020204030204" pitchFamily="34" charset="0"/>
              <a:cs typeface="Calibri" panose="020F0502020204030204" pitchFamily="34" charset="0"/>
            </a:endParaRPr>
          </a:p>
          <a:p>
            <a:endParaRPr lang="en-US"/>
          </a:p>
        </p:txBody>
      </p:sp>
      <p:sp>
        <p:nvSpPr>
          <p:cNvPr id="3" name="Title 1">
            <a:extLst>
              <a:ext uri="{FF2B5EF4-FFF2-40B4-BE49-F238E27FC236}">
                <a16:creationId xmlns:a16="http://schemas.microsoft.com/office/drawing/2014/main" id="{F9AEE863-F00C-AC93-57ED-0227D82151EA}"/>
              </a:ext>
            </a:extLst>
          </p:cNvPr>
          <p:cNvSpPr txBox="1">
            <a:spLocks/>
          </p:cNvSpPr>
          <p:nvPr/>
        </p:nvSpPr>
        <p:spPr>
          <a:xfrm>
            <a:off x="308919" y="158355"/>
            <a:ext cx="10515600" cy="1325563"/>
          </a:xfrm>
          <a:prstGeom prst="rect">
            <a:avLst/>
          </a:prstGeom>
        </p:spPr>
        <p:txBody>
          <a:bodyPr/>
          <a:lstStyle>
            <a:lvl1pPr algn="l" defTabSz="457200" rtl="0" eaLnBrk="1" latinLnBrk="0" hangingPunct="1">
              <a:spcBef>
                <a:spcPct val="0"/>
              </a:spcBef>
              <a:buNone/>
              <a:defRPr sz="3600" b="1" kern="1200">
                <a:solidFill>
                  <a:srgbClr val="143666"/>
                </a:solidFill>
                <a:latin typeface="Arial"/>
                <a:ea typeface="+mj-ea"/>
                <a:cs typeface="Arial"/>
              </a:defRPr>
            </a:lvl1pPr>
          </a:lstStyle>
          <a:p>
            <a:r>
              <a:rPr lang="en-US"/>
              <a:t>Objectives</a:t>
            </a:r>
          </a:p>
        </p:txBody>
      </p:sp>
    </p:spTree>
    <p:extLst>
      <p:ext uri="{BB962C8B-B14F-4D97-AF65-F5344CB8AC3E}">
        <p14:creationId xmlns:p14="http://schemas.microsoft.com/office/powerpoint/2010/main" val="23799802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7C2DC-9A10-F508-A171-748465821FDC}"/>
              </a:ext>
            </a:extLst>
          </p:cNvPr>
          <p:cNvSpPr>
            <a:spLocks noGrp="1"/>
          </p:cNvSpPr>
          <p:nvPr>
            <p:ph type="title" idx="4294967295"/>
          </p:nvPr>
        </p:nvSpPr>
        <p:spPr>
          <a:xfrm>
            <a:off x="1700427" y="160638"/>
            <a:ext cx="8229600" cy="1143000"/>
          </a:xfrm>
        </p:spPr>
        <p:txBody>
          <a:bodyPr anchor="ctr">
            <a:noAutofit/>
          </a:bodyPr>
          <a:lstStyle/>
          <a:p>
            <a:pPr algn="ctr"/>
            <a:r>
              <a:rPr lang="en-US" sz="3600">
                <a:latin typeface="+mj-lt"/>
              </a:rPr>
              <a:t>Evolution of Screening guidelines timeline</a:t>
            </a:r>
          </a:p>
        </p:txBody>
      </p:sp>
      <p:graphicFrame>
        <p:nvGraphicFramePr>
          <p:cNvPr id="3" name="Diagram 2">
            <a:extLst>
              <a:ext uri="{FF2B5EF4-FFF2-40B4-BE49-F238E27FC236}">
                <a16:creationId xmlns:a16="http://schemas.microsoft.com/office/drawing/2014/main" id="{83290146-BFF7-C8A1-C6F8-4A8DCE049342}"/>
              </a:ext>
            </a:extLst>
          </p:cNvPr>
          <p:cNvGraphicFramePr/>
          <p:nvPr/>
        </p:nvGraphicFramePr>
        <p:xfrm>
          <a:off x="1700427" y="1515762"/>
          <a:ext cx="8967573" cy="4610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00597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graphicEl>
                                              <a:dgm id="{12F96377-62D2-D942-B3A8-CBBC949A4CA9}"/>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graphicEl>
                                              <a:dgm id="{29444838-DF64-414B-9153-7F641141E8C9}"/>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graphicEl>
                                              <a:dgm id="{317CF631-02B2-D146-BB0F-549E83865AD8}"/>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graphicEl>
                                              <a:dgm id="{B82F5E01-C7A1-AD4B-99CB-5EAFCAFAD3B7}"/>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graphicEl>
                                              <a:dgm id="{A690DF7C-7B5D-AC44-8E2B-309071CFD4F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graphicEl>
                                              <a:dgm id="{DBDA8752-5394-CD45-9615-4941D42E8035}"/>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graphicEl>
                                              <a:dgm id="{35FB4A77-762B-1240-8554-FB6A675CF695}"/>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graphicEl>
                                              <a:dgm id="{11C22D01-46F1-0244-90D3-ACA5DC29D26E}"/>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graphicEl>
                                              <a:dgm id="{B914045E-B74B-E14D-80CF-12D1E75E9879}"/>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graphicEl>
                                              <a:dgm id="{93D326E1-40CC-6548-B5E6-DC3E447F022B}"/>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graphicEl>
                                              <a:dgm id="{9890F5F1-0B97-EB4C-9F43-16B121D380CE}"/>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graphicEl>
                                              <a:dgm id="{C512A127-DD48-1E43-90C3-8D70B3CF35CC}"/>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graphicEl>
                                              <a:dgm id="{E1A4EFD1-D58B-5140-B515-79F87DF4885A}"/>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Graphical user interface, text&#10;&#10;Description automatically generated">
            <a:extLst>
              <a:ext uri="{FF2B5EF4-FFF2-40B4-BE49-F238E27FC236}">
                <a16:creationId xmlns:a16="http://schemas.microsoft.com/office/drawing/2014/main" id="{185BB9D5-FAA3-16E1-3562-B47A08BF83BE}"/>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603845" y="334858"/>
            <a:ext cx="4084644" cy="689465"/>
          </a:xfrm>
          <a:prstGeom prst="rect">
            <a:avLst/>
          </a:prstGeom>
        </p:spPr>
      </p:pic>
      <p:pic>
        <p:nvPicPr>
          <p:cNvPr id="2" name="Picture 1" descr="Logo&#10;&#10;Description automatically generated">
            <a:extLst>
              <a:ext uri="{FF2B5EF4-FFF2-40B4-BE49-F238E27FC236}">
                <a16:creationId xmlns:a16="http://schemas.microsoft.com/office/drawing/2014/main" id="{585E4DC6-C9D2-D559-F360-D15E466D3915}"/>
              </a:ext>
            </a:extLst>
          </p:cNvPr>
          <p:cNvPicPr>
            <a:picLocks noChangeAspect="1"/>
          </p:cNvPicPr>
          <p:nvPr/>
        </p:nvPicPr>
        <p:blipFill rotWithShape="1">
          <a:blip r:embed="rId5">
            <a:extLst>
              <a:ext uri="{28A0092B-C50C-407E-A947-70E740481C1C}">
                <a14:useLocalDpi xmlns:a14="http://schemas.microsoft.com/office/drawing/2010/main" val="0"/>
              </a:ext>
            </a:extLst>
          </a:blip>
          <a:srcRect l="5487" r="54511"/>
          <a:stretch/>
        </p:blipFill>
        <p:spPr>
          <a:xfrm>
            <a:off x="603845" y="4530490"/>
            <a:ext cx="1248473" cy="869786"/>
          </a:xfrm>
          <a:prstGeom prst="rect">
            <a:avLst/>
          </a:prstGeom>
        </p:spPr>
      </p:pic>
      <p:pic>
        <p:nvPicPr>
          <p:cNvPr id="3" name="Picture 2" descr="Graphical user interface, application, chat or text message&#10;&#10;Description automatically generated">
            <a:extLst>
              <a:ext uri="{FF2B5EF4-FFF2-40B4-BE49-F238E27FC236}">
                <a16:creationId xmlns:a16="http://schemas.microsoft.com/office/drawing/2014/main" id="{92D3C9E8-8216-EE59-3066-46F51DC853E1}"/>
              </a:ext>
            </a:extLst>
          </p:cNvPr>
          <p:cNvPicPr>
            <a:picLocks noChangeAspect="1"/>
          </p:cNvPicPr>
          <p:nvPr/>
        </p:nvPicPr>
        <p:blipFill>
          <a:blip r:embed="rId6"/>
          <a:stretch>
            <a:fillRect/>
          </a:stretch>
        </p:blipFill>
        <p:spPr>
          <a:xfrm>
            <a:off x="1525768" y="5362222"/>
            <a:ext cx="2959504" cy="807457"/>
          </a:xfrm>
          <a:prstGeom prst="rect">
            <a:avLst/>
          </a:prstGeom>
        </p:spPr>
      </p:pic>
      <p:pic>
        <p:nvPicPr>
          <p:cNvPr id="5" name="Picture 4" descr="Text, letter&#10;&#10;Description automatically generated">
            <a:extLst>
              <a:ext uri="{FF2B5EF4-FFF2-40B4-BE49-F238E27FC236}">
                <a16:creationId xmlns:a16="http://schemas.microsoft.com/office/drawing/2014/main" id="{A52B43ED-EB5F-1A5F-B1BB-D16E6DE5D80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42868" y="5356276"/>
            <a:ext cx="4749132" cy="711200"/>
          </a:xfrm>
          <a:prstGeom prst="rect">
            <a:avLst/>
          </a:prstGeom>
        </p:spPr>
      </p:pic>
      <p:sp>
        <p:nvSpPr>
          <p:cNvPr id="7" name="TextBox 6">
            <a:extLst>
              <a:ext uri="{FF2B5EF4-FFF2-40B4-BE49-F238E27FC236}">
                <a16:creationId xmlns:a16="http://schemas.microsoft.com/office/drawing/2014/main" id="{A376BF69-4088-9C41-9BAC-56715820F75B}"/>
              </a:ext>
            </a:extLst>
          </p:cNvPr>
          <p:cNvSpPr txBox="1"/>
          <p:nvPr/>
        </p:nvSpPr>
        <p:spPr>
          <a:xfrm>
            <a:off x="3665912" y="1582340"/>
            <a:ext cx="5066270" cy="369331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buFont typeface="Wingdings" pitchFamily="2" charset="2"/>
              <a:buChar char="§"/>
            </a:pPr>
            <a:r>
              <a:rPr lang="en-US">
                <a:solidFill>
                  <a:srgbClr val="333333"/>
                </a:solidFill>
              </a:rPr>
              <a:t>In general, major guidelines now recommend:</a:t>
            </a:r>
          </a:p>
          <a:p>
            <a:r>
              <a:rPr lang="en-US">
                <a:solidFill>
                  <a:srgbClr val="333333"/>
                </a:solidFill>
              </a:rPr>
              <a:t> </a:t>
            </a:r>
          </a:p>
          <a:p>
            <a:pPr lvl="1">
              <a:buFont typeface="Wingdings" pitchFamily="2" charset="2"/>
              <a:buChar char="§"/>
            </a:pPr>
            <a:r>
              <a:rPr lang="en-US">
                <a:solidFill>
                  <a:srgbClr val="333333"/>
                </a:solidFill>
              </a:rPr>
              <a:t>Routine one-time universal HCV testing for adults 18 years of age and older.</a:t>
            </a:r>
          </a:p>
          <a:p>
            <a:pPr lvl="1">
              <a:buFont typeface="Wingdings" pitchFamily="2" charset="2"/>
              <a:buChar char="§"/>
            </a:pPr>
            <a:endParaRPr lang="en-US">
              <a:solidFill>
                <a:srgbClr val="333333"/>
              </a:solidFill>
            </a:endParaRPr>
          </a:p>
          <a:p>
            <a:pPr lvl="1">
              <a:buFont typeface="Wingdings" pitchFamily="2" charset="2"/>
              <a:buChar char="§"/>
            </a:pPr>
            <a:r>
              <a:rPr lang="en-US">
                <a:solidFill>
                  <a:srgbClr val="333333"/>
                </a:solidFill>
              </a:rPr>
              <a:t>Routine HCV screening of pregnant individuals, </a:t>
            </a:r>
          </a:p>
          <a:p>
            <a:pPr lvl="1">
              <a:buFont typeface="Wingdings" pitchFamily="2" charset="2"/>
              <a:buChar char="§"/>
            </a:pPr>
            <a:endParaRPr lang="en-US">
              <a:solidFill>
                <a:srgbClr val="333333"/>
              </a:solidFill>
            </a:endParaRPr>
          </a:p>
          <a:p>
            <a:pPr lvl="1">
              <a:buFont typeface="Wingdings" pitchFamily="2" charset="2"/>
              <a:buChar char="§"/>
            </a:pPr>
            <a:r>
              <a:rPr lang="en-US">
                <a:solidFill>
                  <a:srgbClr val="333333"/>
                </a:solidFill>
              </a:rPr>
              <a:t>Screening younger persons at risk of acquiring HCV, </a:t>
            </a:r>
          </a:p>
          <a:p>
            <a:pPr lvl="1">
              <a:buFont typeface="Wingdings" pitchFamily="2" charset="2"/>
              <a:buChar char="§"/>
            </a:pPr>
            <a:endParaRPr lang="en-US">
              <a:solidFill>
                <a:srgbClr val="333333"/>
              </a:solidFill>
            </a:endParaRPr>
          </a:p>
          <a:p>
            <a:pPr lvl="1">
              <a:buFont typeface="Wingdings" pitchFamily="2" charset="2"/>
              <a:buChar char="§"/>
            </a:pPr>
            <a:r>
              <a:rPr lang="en-US">
                <a:solidFill>
                  <a:srgbClr val="333333"/>
                </a:solidFill>
              </a:rPr>
              <a:t>Repeat screening for those with ongoing risk for HCV acquisition.</a:t>
            </a:r>
          </a:p>
        </p:txBody>
      </p:sp>
      <p:pic>
        <p:nvPicPr>
          <p:cNvPr id="8" name="Picture 7" descr="Logo&#10;&#10;Description automatically generated with low confidence">
            <a:extLst>
              <a:ext uri="{FF2B5EF4-FFF2-40B4-BE49-F238E27FC236}">
                <a16:creationId xmlns:a16="http://schemas.microsoft.com/office/drawing/2014/main" id="{2D7D153C-C780-42D1-4673-1B39D2DB5A37}"/>
              </a:ext>
            </a:extLst>
          </p:cNvPr>
          <p:cNvPicPr>
            <a:picLocks noChangeAspect="1"/>
          </p:cNvPicPr>
          <p:nvPr/>
        </p:nvPicPr>
        <p:blipFill>
          <a:blip r:embed="rId8">
            <a:alphaModFix/>
            <a:extLst>
              <a:ext uri="{28A0092B-C50C-407E-A947-70E740481C1C}">
                <a14:useLocalDpi xmlns:a14="http://schemas.microsoft.com/office/drawing/2010/main" val="0"/>
              </a:ext>
            </a:extLst>
          </a:blip>
          <a:stretch>
            <a:fillRect/>
          </a:stretch>
        </p:blipFill>
        <p:spPr>
          <a:xfrm>
            <a:off x="3279427" y="1046890"/>
            <a:ext cx="1987658" cy="417407"/>
          </a:xfrm>
          <a:prstGeom prst="rect">
            <a:avLst/>
          </a:prstGeom>
          <a:effectLst>
            <a:softEdge rad="0"/>
          </a:effectLst>
        </p:spPr>
      </p:pic>
      <p:pic>
        <p:nvPicPr>
          <p:cNvPr id="10" name="Picture 9" descr="Graphical user interface, text, application, chat or text message&#10;&#10;Description automatically generated">
            <a:extLst>
              <a:ext uri="{FF2B5EF4-FFF2-40B4-BE49-F238E27FC236}">
                <a16:creationId xmlns:a16="http://schemas.microsoft.com/office/drawing/2014/main" id="{0E4C32FE-9B6A-3493-A460-3EA577B06B2D}"/>
              </a:ext>
            </a:extLst>
          </p:cNvPr>
          <p:cNvPicPr>
            <a:picLocks noChangeAspect="1"/>
          </p:cNvPicPr>
          <p:nvPr/>
        </p:nvPicPr>
        <p:blipFill rotWithShape="1">
          <a:blip r:embed="rId9"/>
          <a:srcRect b="13206"/>
          <a:stretch/>
        </p:blipFill>
        <p:spPr>
          <a:xfrm>
            <a:off x="6934200" y="489716"/>
            <a:ext cx="4405889" cy="689465"/>
          </a:xfrm>
          <a:prstGeom prst="rect">
            <a:avLst/>
          </a:prstGeom>
        </p:spPr>
      </p:pic>
    </p:spTree>
    <p:extLst>
      <p:ext uri="{BB962C8B-B14F-4D97-AF65-F5344CB8AC3E}">
        <p14:creationId xmlns:p14="http://schemas.microsoft.com/office/powerpoint/2010/main" val="8258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checkerboard(across)">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This diagram shows the HCV testing sequence recommended by the Centers for Disease Control and Prevention in May 2013.&lt;div&gt;Source: Centers for Disease Control and Prevention (CDC). Testing for HCV infection: an update of guidance for clinicians and laboratorians. MMWR Morb Mortal Wkly Rep. 2013;62:362-5.&lt;/div&gt;">
            <a:extLst>
              <a:ext uri="{FF2B5EF4-FFF2-40B4-BE49-F238E27FC236}">
                <a16:creationId xmlns:a16="http://schemas.microsoft.com/office/drawing/2014/main" id="{62F11003-88E4-E055-3B44-C84A6E8169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56" r="1356" b="64778"/>
          <a:stretch/>
        </p:blipFill>
        <p:spPr bwMode="auto">
          <a:xfrm>
            <a:off x="1524000" y="770190"/>
            <a:ext cx="8902700" cy="220697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This diagram shows the HCV testing sequence recommended by the Centers for Disease Control and Prevention in May 2013.&lt;div&gt;Source: Centers for Disease Control and Prevention (CDC). Testing for HCV infection: an update of guidance for clinicians and laboratorians. MMWR Morb Mortal Wkly Rep. 2013;62:362-5.&lt;/div&gt;">
            <a:extLst>
              <a:ext uri="{FF2B5EF4-FFF2-40B4-BE49-F238E27FC236}">
                <a16:creationId xmlns:a16="http://schemas.microsoft.com/office/drawing/2014/main" id="{99C03E94-5A14-A73F-E838-EA2F9D01CB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55" t="35050" r="67625" b="16125"/>
          <a:stretch/>
        </p:blipFill>
        <p:spPr bwMode="auto">
          <a:xfrm>
            <a:off x="1524000" y="2967566"/>
            <a:ext cx="3002844" cy="2897074"/>
          </a:xfrm>
          <a:prstGeom prst="rect">
            <a:avLst/>
          </a:prstGeom>
          <a:noFill/>
          <a:effectLst>
            <a:glow rad="38100">
              <a:schemeClr val="bg1"/>
            </a:glow>
            <a:outerShdw blurRad="50800" dist="50800" dir="5400000" algn="ctr" rotWithShape="0">
              <a:schemeClr val="bg1"/>
            </a:outerShdw>
          </a:effectLst>
          <a:scene3d>
            <a:camera prst="orthographicFront"/>
            <a:lightRig rig="threePt" dir="t"/>
          </a:scene3d>
          <a:sp3d extrusionH="76200" contourW="12700">
            <a:extrusionClr>
              <a:schemeClr val="bg1"/>
            </a:extrusionClr>
            <a:contourClr>
              <a:schemeClr val="bg1"/>
            </a:contourClr>
          </a:sp3d>
          <a:extLst>
            <a:ext uri="{909E8E84-426E-40DD-AFC4-6F175D3DCCD1}">
              <a14:hiddenFill xmlns:a14="http://schemas.microsoft.com/office/drawing/2010/main">
                <a:solidFill>
                  <a:srgbClr val="FFFFFF"/>
                </a:solidFill>
              </a14:hiddenFill>
            </a:ext>
          </a:extLst>
        </p:spPr>
      </p:pic>
      <p:pic>
        <p:nvPicPr>
          <p:cNvPr id="4" name="Picture 2" descr="This diagram shows the HCV testing sequence recommended by the Centers for Disease Control and Prevention in May 2013.&lt;div&gt;Source: Centers for Disease Control and Prevention (CDC). Testing for HCV infection: an update of guidance for clinicians and laboratorians. MMWR Morb Mortal Wkly Rep. 2013;62:362-5.&lt;/div&gt;">
            <a:extLst>
              <a:ext uri="{FF2B5EF4-FFF2-40B4-BE49-F238E27FC236}">
                <a16:creationId xmlns:a16="http://schemas.microsoft.com/office/drawing/2014/main" id="{9B971C26-251F-1DFE-60A5-C34E6617EA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598" t="35321" r="40" b="17525"/>
          <a:stretch/>
        </p:blipFill>
        <p:spPr bwMode="auto">
          <a:xfrm>
            <a:off x="4526844" y="2977166"/>
            <a:ext cx="5899856" cy="2900176"/>
          </a:xfrm>
          <a:prstGeom prst="flowChartInternalStorage">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5DFCE303-CDCC-CD43-13C1-E65E3AD39BBB}"/>
              </a:ext>
            </a:extLst>
          </p:cNvPr>
          <p:cNvSpPr/>
          <p:nvPr/>
        </p:nvSpPr>
        <p:spPr>
          <a:xfrm>
            <a:off x="1730022" y="1547805"/>
            <a:ext cx="2655711" cy="4174434"/>
          </a:xfrm>
          <a:prstGeom prst="rect">
            <a:avLst/>
          </a:prstGeom>
          <a:solidFill>
            <a:schemeClr val="bg1"/>
          </a:solidFill>
          <a:ln>
            <a:noFill/>
          </a:ln>
          <a:effectLst>
            <a:glow rad="127000">
              <a:schemeClr val="bg1"/>
            </a:glow>
          </a:effectLst>
          <a:scene3d>
            <a:camera prst="orthographicFront"/>
            <a:lightRig rig="threePt" dir="t"/>
          </a:scene3d>
          <a:sp3d contourW="12700" prstMaterial="matte">
            <a:contourClr>
              <a:schemeClr val="bg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884F1F8-B9B0-AA14-29F5-05409D833C18}"/>
              </a:ext>
            </a:extLst>
          </p:cNvPr>
          <p:cNvSpPr/>
          <p:nvPr/>
        </p:nvSpPr>
        <p:spPr>
          <a:xfrm>
            <a:off x="8342489" y="3635022"/>
            <a:ext cx="2084211" cy="158044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69AED69-239A-0366-9AF4-F06BFF7AEABB}"/>
              </a:ext>
            </a:extLst>
          </p:cNvPr>
          <p:cNvSpPr/>
          <p:nvPr/>
        </p:nvSpPr>
        <p:spPr>
          <a:xfrm>
            <a:off x="8060267" y="3429000"/>
            <a:ext cx="2472266" cy="1974206"/>
          </a:xfrm>
          <a:prstGeom prst="rect">
            <a:avLst/>
          </a:prstGeom>
          <a:noFill/>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673057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xit" presetSubtype="4" fill="hold" grpId="0" nodeType="clickEffect">
                                  <p:stCondLst>
                                    <p:cond delay="0"/>
                                  </p:stCondLst>
                                  <p:childTnLst>
                                    <p:anim calcmode="lin" valueType="num">
                                      <p:cBhvr additive="base">
                                        <p:cTn id="6" dur="500"/>
                                        <p:tgtEl>
                                          <p:spTgt spid="8"/>
                                        </p:tgtEl>
                                        <p:attrNameLst>
                                          <p:attrName>ppt_y</p:attrName>
                                        </p:attrNameLst>
                                      </p:cBhvr>
                                      <p:tavLst>
                                        <p:tav tm="0">
                                          <p:val>
                                            <p:strVal val="#ppt_y"/>
                                          </p:val>
                                        </p:tav>
                                        <p:tav tm="100000">
                                          <p:val>
                                            <p:strVal val="#ppt_y+#ppt_h*1.125000"/>
                                          </p:val>
                                        </p:tav>
                                      </p:tavLst>
                                    </p:anim>
                                    <p:animEffect transition="out" filter="wipe(down)">
                                      <p:cBhvr>
                                        <p:cTn id="7" dur="500"/>
                                        <p:tgtEl>
                                          <p:spTgt spid="8"/>
                                        </p:tgtEl>
                                      </p:cBhvr>
                                    </p:animEffect>
                                    <p:set>
                                      <p:cBhvr>
                                        <p:cTn id="8"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9019F-F585-CA56-6442-96FD160E2D38}"/>
              </a:ext>
            </a:extLst>
          </p:cNvPr>
          <p:cNvSpPr>
            <a:spLocks noGrp="1"/>
          </p:cNvSpPr>
          <p:nvPr>
            <p:ph type="title"/>
          </p:nvPr>
        </p:nvSpPr>
        <p:spPr>
          <a:xfrm>
            <a:off x="221699" y="95732"/>
            <a:ext cx="5393361" cy="1325563"/>
          </a:xfrm>
        </p:spPr>
        <p:txBody>
          <a:bodyPr>
            <a:normAutofit/>
          </a:bodyPr>
          <a:lstStyle/>
          <a:p>
            <a:r>
              <a:rPr lang="en-US">
                <a:solidFill>
                  <a:schemeClr val="accent1"/>
                </a:solidFill>
              </a:rPr>
              <a:t>Case presentation </a:t>
            </a:r>
          </a:p>
        </p:txBody>
      </p:sp>
      <p:sp>
        <p:nvSpPr>
          <p:cNvPr id="3" name="Content Placeholder 2">
            <a:extLst>
              <a:ext uri="{FF2B5EF4-FFF2-40B4-BE49-F238E27FC236}">
                <a16:creationId xmlns:a16="http://schemas.microsoft.com/office/drawing/2014/main" id="{0586A566-570F-FE52-39F5-B4AFAC9BB2FF}"/>
              </a:ext>
            </a:extLst>
          </p:cNvPr>
          <p:cNvSpPr>
            <a:spLocks noGrp="1"/>
          </p:cNvSpPr>
          <p:nvPr>
            <p:ph idx="1"/>
          </p:nvPr>
        </p:nvSpPr>
        <p:spPr>
          <a:xfrm>
            <a:off x="372979" y="1251285"/>
            <a:ext cx="6203963" cy="5002518"/>
          </a:xfrm>
        </p:spPr>
        <p:txBody>
          <a:bodyPr>
            <a:normAutofit/>
          </a:bodyPr>
          <a:lstStyle/>
          <a:p>
            <a:endParaRPr lang="en-US" sz="3600"/>
          </a:p>
          <a:p>
            <a:endParaRPr lang="en-US" sz="3600"/>
          </a:p>
          <a:p>
            <a:pPr marL="0" indent="0">
              <a:buNone/>
            </a:pPr>
            <a:endParaRPr lang="en-US" sz="3600"/>
          </a:p>
          <a:p>
            <a:endParaRPr lang="en-US" sz="3200">
              <a:latin typeface="+mn-lt"/>
            </a:endParaRPr>
          </a:p>
          <a:p>
            <a:pPr marL="0" indent="0">
              <a:buNone/>
            </a:pPr>
            <a:r>
              <a:rPr lang="en-US" sz="3200"/>
              <a:t> </a:t>
            </a:r>
          </a:p>
          <a:p>
            <a:endParaRPr lang="en-US" sz="3200"/>
          </a:p>
          <a:p>
            <a:endParaRPr lang="en-US" sz="3200"/>
          </a:p>
        </p:txBody>
      </p:sp>
      <p:pic>
        <p:nvPicPr>
          <p:cNvPr id="5" name="Picture 4" descr="Elderly woman on a field">
            <a:extLst>
              <a:ext uri="{FF2B5EF4-FFF2-40B4-BE49-F238E27FC236}">
                <a16:creationId xmlns:a16="http://schemas.microsoft.com/office/drawing/2014/main" id="{6BCC604B-1FE1-F8E4-35C7-31FA18A3C4C0}"/>
              </a:ext>
            </a:extLst>
          </p:cNvPr>
          <p:cNvPicPr>
            <a:picLocks noChangeAspect="1"/>
          </p:cNvPicPr>
          <p:nvPr/>
        </p:nvPicPr>
        <p:blipFill rotWithShape="1">
          <a:blip r:embed="rId2"/>
          <a:srcRect l="3750" r="29752" b="2"/>
          <a:stretch/>
        </p:blipFill>
        <p:spPr>
          <a:xfrm>
            <a:off x="10157444" y="369738"/>
            <a:ext cx="1353033" cy="1353033"/>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pic>
        <p:nvPicPr>
          <p:cNvPr id="7" name="Content Placeholder 4" descr="A screenshot of a computer&#10;&#10;Description automatically generated">
            <a:extLst>
              <a:ext uri="{FF2B5EF4-FFF2-40B4-BE49-F238E27FC236}">
                <a16:creationId xmlns:a16="http://schemas.microsoft.com/office/drawing/2014/main" id="{8AFE12D6-D841-0F5C-FAC0-63764AC1EF57}"/>
              </a:ext>
            </a:extLst>
          </p:cNvPr>
          <p:cNvPicPr>
            <a:picLocks noChangeAspect="1"/>
          </p:cNvPicPr>
          <p:nvPr/>
        </p:nvPicPr>
        <p:blipFill rotWithShape="1">
          <a:blip r:embed="rId3"/>
          <a:srcRect r="36451" b="27448"/>
          <a:stretch/>
        </p:blipFill>
        <p:spPr>
          <a:xfrm>
            <a:off x="681523" y="1714499"/>
            <a:ext cx="9302927" cy="4699759"/>
          </a:xfrm>
          <a:prstGeom prst="rect">
            <a:avLst/>
          </a:prstGeom>
        </p:spPr>
      </p:pic>
      <p:sp>
        <p:nvSpPr>
          <p:cNvPr id="8" name="Rounded Rectangle 7">
            <a:extLst>
              <a:ext uri="{FF2B5EF4-FFF2-40B4-BE49-F238E27FC236}">
                <a16:creationId xmlns:a16="http://schemas.microsoft.com/office/drawing/2014/main" id="{B61C8D2F-A6B2-369C-FED8-D70A4879C413}"/>
              </a:ext>
            </a:extLst>
          </p:cNvPr>
          <p:cNvSpPr/>
          <p:nvPr/>
        </p:nvSpPr>
        <p:spPr>
          <a:xfrm>
            <a:off x="6728222" y="2243138"/>
            <a:ext cx="2872978" cy="45720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00324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8FF8F37-D900-957B-255D-49DD7B3438CA}"/>
              </a:ext>
            </a:extLst>
          </p:cNvPr>
          <p:cNvPicPr>
            <a:picLocks noGrp="1" noChangeAspect="1"/>
          </p:cNvPicPr>
          <p:nvPr>
            <p:ph idx="1"/>
          </p:nvPr>
        </p:nvPicPr>
        <p:blipFill rotWithShape="1">
          <a:blip r:embed="rId2"/>
          <a:srcRect r="36451" b="21713"/>
          <a:stretch/>
        </p:blipFill>
        <p:spPr>
          <a:xfrm>
            <a:off x="432588" y="477841"/>
            <a:ext cx="3053562" cy="1664557"/>
          </a:xfrm>
          <a:prstGeom prst="rect">
            <a:avLst/>
          </a:prstGeom>
        </p:spPr>
      </p:pic>
      <p:pic>
        <p:nvPicPr>
          <p:cNvPr id="2" name="Picture 1" descr="A screenshot of a computer&#10;&#10;Description automatically generated">
            <a:extLst>
              <a:ext uri="{FF2B5EF4-FFF2-40B4-BE49-F238E27FC236}">
                <a16:creationId xmlns:a16="http://schemas.microsoft.com/office/drawing/2014/main" id="{B1CE3FB3-EA81-FAD2-4AB8-13505A89077F}"/>
              </a:ext>
            </a:extLst>
          </p:cNvPr>
          <p:cNvPicPr>
            <a:picLocks noChangeAspect="1"/>
          </p:cNvPicPr>
          <p:nvPr/>
        </p:nvPicPr>
        <p:blipFill rotWithShape="1">
          <a:blip r:embed="rId3"/>
          <a:srcRect l="1211" t="3259" r="40094" b="51635"/>
          <a:stretch/>
        </p:blipFill>
        <p:spPr>
          <a:xfrm>
            <a:off x="432588" y="1956296"/>
            <a:ext cx="11509236" cy="4466725"/>
          </a:xfrm>
          <a:prstGeom prst="rect">
            <a:avLst/>
          </a:prstGeom>
        </p:spPr>
      </p:pic>
      <p:sp>
        <p:nvSpPr>
          <p:cNvPr id="3" name="Rounded Rectangle 2">
            <a:extLst>
              <a:ext uri="{FF2B5EF4-FFF2-40B4-BE49-F238E27FC236}">
                <a16:creationId xmlns:a16="http://schemas.microsoft.com/office/drawing/2014/main" id="{B34640D7-A383-F732-E131-951BB93BA5C2}"/>
              </a:ext>
            </a:extLst>
          </p:cNvPr>
          <p:cNvSpPr/>
          <p:nvPr/>
        </p:nvSpPr>
        <p:spPr>
          <a:xfrm>
            <a:off x="2443163" y="657225"/>
            <a:ext cx="914400" cy="100012"/>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69457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BD601CE-6AE3-4727-A023-F4401BCA2F9D}"/>
              </a:ext>
            </a:extLst>
          </p:cNvPr>
          <p:cNvSpPr/>
          <p:nvPr/>
        </p:nvSpPr>
        <p:spPr>
          <a:xfrm>
            <a:off x="1772209" y="1323460"/>
            <a:ext cx="1791831" cy="34295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600">
                <a:solidFill>
                  <a:srgbClr val="FFFFFF"/>
                </a:solidFill>
                <a:latin typeface="Trebuchet MS" panose="020B0603020202020204" pitchFamily="34" charset="0"/>
              </a:rPr>
              <a:t>Recommendation for When and in Whom to Initiate Treatment</a:t>
            </a:r>
          </a:p>
        </p:txBody>
      </p:sp>
      <p:sp>
        <p:nvSpPr>
          <p:cNvPr id="14" name="Rectangle 13">
            <a:extLst>
              <a:ext uri="{FF2B5EF4-FFF2-40B4-BE49-F238E27FC236}">
                <a16:creationId xmlns:a16="http://schemas.microsoft.com/office/drawing/2014/main" id="{C51965DE-F6EB-411D-9751-B99D74A81BB0}"/>
              </a:ext>
            </a:extLst>
          </p:cNvPr>
          <p:cNvSpPr/>
          <p:nvPr/>
        </p:nvSpPr>
        <p:spPr>
          <a:xfrm>
            <a:off x="3564040" y="1323460"/>
            <a:ext cx="1658073" cy="1876724"/>
          </a:xfrm>
          <a:prstGeom prst="rect">
            <a:avLst/>
          </a:prstGeom>
          <a:solidFill>
            <a:schemeClr val="tx2">
              <a:lumMod val="20000"/>
              <a:lumOff val="80000"/>
              <a:alpha val="66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400">
                <a:solidFill>
                  <a:schemeClr val="tx1"/>
                </a:solidFill>
                <a:latin typeface="Trebuchet MS" panose="020B0603020202020204" pitchFamily="34" charset="0"/>
              </a:rPr>
              <a:t>Recommended</a:t>
            </a:r>
          </a:p>
        </p:txBody>
      </p:sp>
      <p:sp>
        <p:nvSpPr>
          <p:cNvPr id="15" name="Rectangle 14">
            <a:extLst>
              <a:ext uri="{FF2B5EF4-FFF2-40B4-BE49-F238E27FC236}">
                <a16:creationId xmlns:a16="http://schemas.microsoft.com/office/drawing/2014/main" id="{0D7FFE3C-7A06-4933-A669-16128D49F298}"/>
              </a:ext>
            </a:extLst>
          </p:cNvPr>
          <p:cNvSpPr/>
          <p:nvPr/>
        </p:nvSpPr>
        <p:spPr>
          <a:xfrm>
            <a:off x="3610700" y="3246816"/>
            <a:ext cx="1611413" cy="1506182"/>
          </a:xfrm>
          <a:prstGeom prst="rect">
            <a:avLst/>
          </a:prstGeom>
          <a:solidFill>
            <a:schemeClr val="tx2">
              <a:lumMod val="20000"/>
              <a:lumOff val="80000"/>
              <a:alpha val="66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400">
                <a:solidFill>
                  <a:schemeClr val="tx1"/>
                </a:solidFill>
                <a:latin typeface="Trebuchet MS" panose="020B0603020202020204" pitchFamily="34" charset="0"/>
              </a:rPr>
              <a:t>Rating</a:t>
            </a:r>
            <a:r>
              <a:rPr lang="en-US" sz="1350">
                <a:solidFill>
                  <a:schemeClr val="tx1"/>
                </a:solidFill>
                <a:latin typeface="Trebuchet MS" panose="020B0603020202020204" pitchFamily="34" charset="0"/>
              </a:rPr>
              <a:t>*</a:t>
            </a:r>
          </a:p>
        </p:txBody>
      </p:sp>
      <p:sp>
        <p:nvSpPr>
          <p:cNvPr id="17" name="Rectangle 16">
            <a:extLst>
              <a:ext uri="{FF2B5EF4-FFF2-40B4-BE49-F238E27FC236}">
                <a16:creationId xmlns:a16="http://schemas.microsoft.com/office/drawing/2014/main" id="{E30EEC5B-7E7C-4473-A23C-1ACA690B18D4}"/>
              </a:ext>
            </a:extLst>
          </p:cNvPr>
          <p:cNvSpPr/>
          <p:nvPr/>
        </p:nvSpPr>
        <p:spPr>
          <a:xfrm>
            <a:off x="5272931" y="1323460"/>
            <a:ext cx="5619859" cy="1876724"/>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defRPr/>
            </a:pPr>
            <a:r>
              <a:rPr lang="en-US" sz="1600" b="1">
                <a:solidFill>
                  <a:srgbClr val="FF0000"/>
                </a:solidFill>
                <a:latin typeface="Trebuchet MS" panose="020B0603020202020204" pitchFamily="34" charset="0"/>
              </a:rPr>
              <a:t>Treatment is recommended for all patients with acute or chronic HCV infection, </a:t>
            </a:r>
            <a:r>
              <a:rPr lang="en-US" sz="1600">
                <a:solidFill>
                  <a:srgbClr val="54565B"/>
                </a:solidFill>
                <a:latin typeface="Trebuchet MS" panose="020B0603020202020204" pitchFamily="34" charset="0"/>
              </a:rPr>
              <a:t>except those with a short life expectancy that cannot be remediated by HCV therapy, liver transplantation, or another directed therapy.</a:t>
            </a:r>
          </a:p>
          <a:p>
            <a:pPr defTabSz="685800">
              <a:defRPr/>
            </a:pPr>
            <a:r>
              <a:rPr lang="en-US" sz="1600">
                <a:solidFill>
                  <a:srgbClr val="54565B"/>
                </a:solidFill>
                <a:latin typeface="Trebuchet MS" panose="020B0603020202020204" pitchFamily="34" charset="0"/>
              </a:rPr>
              <a:t>Patients with a short life expectancy owing to liver disease should be managed in consultation with an expert.</a:t>
            </a:r>
          </a:p>
        </p:txBody>
      </p:sp>
      <p:sp>
        <p:nvSpPr>
          <p:cNvPr id="19" name="Rectangle 18">
            <a:extLst>
              <a:ext uri="{FF2B5EF4-FFF2-40B4-BE49-F238E27FC236}">
                <a16:creationId xmlns:a16="http://schemas.microsoft.com/office/drawing/2014/main" id="{AAA7C5B4-8B34-43EE-9F03-FFD9EDEE4308}"/>
              </a:ext>
            </a:extLst>
          </p:cNvPr>
          <p:cNvSpPr/>
          <p:nvPr/>
        </p:nvSpPr>
        <p:spPr>
          <a:xfrm>
            <a:off x="5272931" y="3246816"/>
            <a:ext cx="5619859" cy="1506182"/>
          </a:xfrm>
          <a:prstGeom prst="rect">
            <a:avLst/>
          </a:prstGeom>
          <a:solidFill>
            <a:schemeClr val="bg1">
              <a:lumMod val="9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a:solidFill>
                <a:srgbClr val="54565B"/>
              </a:solidFill>
              <a:latin typeface="Trebuchet MS" panose="020B0603020202020204" pitchFamily="34" charset="0"/>
            </a:endParaRPr>
          </a:p>
        </p:txBody>
      </p:sp>
      <p:sp>
        <p:nvSpPr>
          <p:cNvPr id="18" name="Oval 17">
            <a:extLst>
              <a:ext uri="{FF2B5EF4-FFF2-40B4-BE49-F238E27FC236}">
                <a16:creationId xmlns:a16="http://schemas.microsoft.com/office/drawing/2014/main" id="{72040192-4DF4-4BAC-BF50-F9350E09553F}"/>
              </a:ext>
            </a:extLst>
          </p:cNvPr>
          <p:cNvSpPr/>
          <p:nvPr/>
        </p:nvSpPr>
        <p:spPr>
          <a:xfrm>
            <a:off x="7443636" y="3865351"/>
            <a:ext cx="269112" cy="2691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a:solidFill>
                  <a:srgbClr val="FFFFFF"/>
                </a:solidFill>
                <a:latin typeface="Trebuchet MS" panose="020B0603020202020204" pitchFamily="34" charset="0"/>
              </a:rPr>
              <a:t>I</a:t>
            </a:r>
          </a:p>
        </p:txBody>
      </p:sp>
      <p:sp>
        <p:nvSpPr>
          <p:cNvPr id="21" name="Oval 20">
            <a:extLst>
              <a:ext uri="{FF2B5EF4-FFF2-40B4-BE49-F238E27FC236}">
                <a16:creationId xmlns:a16="http://schemas.microsoft.com/office/drawing/2014/main" id="{70C93EBE-D46B-4611-9033-0CFD552A97D2}"/>
              </a:ext>
            </a:extLst>
          </p:cNvPr>
          <p:cNvSpPr/>
          <p:nvPr/>
        </p:nvSpPr>
        <p:spPr>
          <a:xfrm>
            <a:off x="7799558" y="3865351"/>
            <a:ext cx="269112" cy="2691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a:solidFill>
                  <a:srgbClr val="FFFFFF"/>
                </a:solidFill>
                <a:latin typeface="Trebuchet MS" panose="020B0603020202020204" pitchFamily="34" charset="0"/>
              </a:rPr>
              <a:t>A</a:t>
            </a:r>
          </a:p>
        </p:txBody>
      </p:sp>
      <p:sp>
        <p:nvSpPr>
          <p:cNvPr id="6" name="Rectangle 5">
            <a:extLst>
              <a:ext uri="{FF2B5EF4-FFF2-40B4-BE49-F238E27FC236}">
                <a16:creationId xmlns:a16="http://schemas.microsoft.com/office/drawing/2014/main" id="{6B10D6F0-CF3E-4B1F-A699-D709EAE53F7D}"/>
              </a:ext>
            </a:extLst>
          </p:cNvPr>
          <p:cNvSpPr/>
          <p:nvPr/>
        </p:nvSpPr>
        <p:spPr>
          <a:xfrm>
            <a:off x="8929651" y="984218"/>
            <a:ext cx="1462163" cy="7250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N" sz="1350">
              <a:solidFill>
                <a:srgbClr val="FFFFFF"/>
              </a:solidFill>
              <a:latin typeface="Arial" panose="020B0604020202020204"/>
            </a:endParaRPr>
          </a:p>
        </p:txBody>
      </p:sp>
      <p:sp>
        <p:nvSpPr>
          <p:cNvPr id="4" name="Title 3">
            <a:extLst>
              <a:ext uri="{FF2B5EF4-FFF2-40B4-BE49-F238E27FC236}">
                <a16:creationId xmlns:a16="http://schemas.microsoft.com/office/drawing/2014/main" id="{015828AA-DEB9-48A9-9598-6F93C1086F68}"/>
              </a:ext>
            </a:extLst>
          </p:cNvPr>
          <p:cNvSpPr>
            <a:spLocks noGrp="1"/>
          </p:cNvSpPr>
          <p:nvPr>
            <p:ph type="title" idx="4294967295"/>
          </p:nvPr>
        </p:nvSpPr>
        <p:spPr>
          <a:xfrm>
            <a:off x="195943" y="359459"/>
            <a:ext cx="11996057" cy="646331"/>
          </a:xfrm>
        </p:spPr>
        <p:txBody>
          <a:bodyPr wrap="square">
            <a:spAutoFit/>
          </a:bodyPr>
          <a:lstStyle/>
          <a:p>
            <a:r>
              <a:rPr lang="en-US" b="1">
                <a:solidFill>
                  <a:schemeClr val="accent1"/>
                </a:solidFill>
                <a:latin typeface="+mj-lt"/>
              </a:rPr>
              <a:t>AASLD/IDSA HCV Guidance –Treatment Recommendation</a:t>
            </a:r>
          </a:p>
        </p:txBody>
      </p:sp>
      <p:sp>
        <p:nvSpPr>
          <p:cNvPr id="20" name="TextBox 19">
            <a:extLst>
              <a:ext uri="{FF2B5EF4-FFF2-40B4-BE49-F238E27FC236}">
                <a16:creationId xmlns:a16="http://schemas.microsoft.com/office/drawing/2014/main" id="{55FA9543-B85C-478D-AA16-C6B7F9C1E3C2}"/>
              </a:ext>
            </a:extLst>
          </p:cNvPr>
          <p:cNvSpPr txBox="1"/>
          <p:nvPr/>
        </p:nvSpPr>
        <p:spPr>
          <a:xfrm>
            <a:off x="1981199" y="5587313"/>
            <a:ext cx="8100000" cy="103875"/>
          </a:xfrm>
          <a:prstGeom prst="rect">
            <a:avLst/>
          </a:prstGeom>
          <a:noFill/>
        </p:spPr>
        <p:txBody>
          <a:bodyPr wrap="square" lIns="0" tIns="0" rIns="0" bIns="0" rtlCol="0" anchor="b">
            <a:spAutoFit/>
          </a:bodyPr>
          <a:lstStyle/>
          <a:p>
            <a:pPr defTabSz="685800">
              <a:spcBef>
                <a:spcPct val="0"/>
              </a:spcBef>
              <a:defRPr/>
            </a:pPr>
            <a:r>
              <a:rPr lang="en-US" altLang="en-US" sz="675">
                <a:solidFill>
                  <a:srgbClr val="54565B"/>
                </a:solidFill>
                <a:latin typeface="Trebuchet MS" panose="020B0603020202020204" pitchFamily="34" charset="0"/>
              </a:rPr>
              <a:t>AASLD/IDSA HCV Guidance: Recommendations for Testing, Managing, and Treating Hepatitis C. </a:t>
            </a:r>
            <a:r>
              <a:rPr lang="en-US" altLang="en-US" sz="675">
                <a:latin typeface="Trebuchet MS" panose="020B0603020202020204" pitchFamily="34" charset="0"/>
                <a:ea typeface="MS PGothic" pitchFamily="34" charset="-128"/>
                <a:cs typeface="Arial" charset="0"/>
              </a:rPr>
              <a:t>Available at: https://www.hcvguidelines.org/evaluate/monitoring. (Accessed December 2022</a:t>
            </a:r>
            <a:r>
              <a:rPr lang="en-US" altLang="en-US" sz="675">
                <a:solidFill>
                  <a:srgbClr val="54565B"/>
                </a:solidFill>
                <a:latin typeface="Trebuchet MS" panose="020B0603020202020204" pitchFamily="34" charset="0"/>
              </a:rPr>
              <a:t>)</a:t>
            </a:r>
          </a:p>
        </p:txBody>
      </p:sp>
      <p:grpSp>
        <p:nvGrpSpPr>
          <p:cNvPr id="3" name="Group 2">
            <a:extLst>
              <a:ext uri="{FF2B5EF4-FFF2-40B4-BE49-F238E27FC236}">
                <a16:creationId xmlns:a16="http://schemas.microsoft.com/office/drawing/2014/main" id="{B4A894BC-9968-4C9D-914C-1E756B580546}"/>
              </a:ext>
            </a:extLst>
          </p:cNvPr>
          <p:cNvGrpSpPr/>
          <p:nvPr/>
        </p:nvGrpSpPr>
        <p:grpSpPr>
          <a:xfrm>
            <a:off x="2062379" y="4985825"/>
            <a:ext cx="8176997" cy="484748"/>
            <a:chOff x="717837" y="5642418"/>
            <a:chExt cx="10902663" cy="646331"/>
          </a:xfrm>
        </p:grpSpPr>
        <p:sp>
          <p:nvSpPr>
            <p:cNvPr id="33" name="Oval 32">
              <a:extLst>
                <a:ext uri="{FF2B5EF4-FFF2-40B4-BE49-F238E27FC236}">
                  <a16:creationId xmlns:a16="http://schemas.microsoft.com/office/drawing/2014/main" id="{61BC7EEF-0916-4FDE-B5C9-9A2A29AA029B}"/>
                </a:ext>
              </a:extLst>
            </p:cNvPr>
            <p:cNvSpPr/>
            <p:nvPr/>
          </p:nvSpPr>
          <p:spPr>
            <a:xfrm>
              <a:off x="717837" y="5730571"/>
              <a:ext cx="285358" cy="28535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050">
                <a:solidFill>
                  <a:srgbClr val="FFFFFF"/>
                </a:solidFill>
                <a:latin typeface="Arial" panose="020B0604020202020204"/>
              </a:endParaRPr>
            </a:p>
          </p:txBody>
        </p:sp>
        <p:sp>
          <p:nvSpPr>
            <p:cNvPr id="34" name="Oval 33">
              <a:extLst>
                <a:ext uri="{FF2B5EF4-FFF2-40B4-BE49-F238E27FC236}">
                  <a16:creationId xmlns:a16="http://schemas.microsoft.com/office/drawing/2014/main" id="{81AF6189-9AFF-4D84-85E6-91D31F92E8E3}"/>
                </a:ext>
              </a:extLst>
            </p:cNvPr>
            <p:cNvSpPr/>
            <p:nvPr/>
          </p:nvSpPr>
          <p:spPr>
            <a:xfrm>
              <a:off x="7420388" y="5730571"/>
              <a:ext cx="285358" cy="2853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050">
                <a:solidFill>
                  <a:srgbClr val="FFFFFF"/>
                </a:solidFill>
                <a:latin typeface="Arial" panose="020B0604020202020204"/>
              </a:endParaRPr>
            </a:p>
          </p:txBody>
        </p:sp>
        <p:sp>
          <p:nvSpPr>
            <p:cNvPr id="35" name="TextBox 34">
              <a:extLst>
                <a:ext uri="{FF2B5EF4-FFF2-40B4-BE49-F238E27FC236}">
                  <a16:creationId xmlns:a16="http://schemas.microsoft.com/office/drawing/2014/main" id="{353ABAB4-4850-40BA-AB5F-6A1A360F86FC}"/>
                </a:ext>
              </a:extLst>
            </p:cNvPr>
            <p:cNvSpPr txBox="1"/>
            <p:nvPr/>
          </p:nvSpPr>
          <p:spPr>
            <a:xfrm>
              <a:off x="1454346" y="5642418"/>
              <a:ext cx="5778939" cy="646331"/>
            </a:xfrm>
            <a:prstGeom prst="rect">
              <a:avLst/>
            </a:prstGeom>
            <a:noFill/>
          </p:spPr>
          <p:txBody>
            <a:bodyPr wrap="square" lIns="0" tIns="0" rIns="0" bIns="0" rtlCol="0">
              <a:spAutoFit/>
            </a:bodyPr>
            <a:lstStyle/>
            <a:p>
              <a:pPr defTabSz="685800">
                <a:defRPr/>
              </a:pPr>
              <a:r>
                <a:rPr lang="en-US" sz="1050">
                  <a:solidFill>
                    <a:srgbClr val="54565B"/>
                  </a:solidFill>
                  <a:latin typeface="Trebuchet MS" panose="020B0603020202020204" pitchFamily="34" charset="0"/>
                </a:rPr>
                <a:t>I = Evidence and/or general agreement that a given diagnostic evaluation, procedure, or treatment is beneficial, useful, and effective; </a:t>
              </a:r>
            </a:p>
          </p:txBody>
        </p:sp>
        <p:sp>
          <p:nvSpPr>
            <p:cNvPr id="36" name="TextBox 35">
              <a:extLst>
                <a:ext uri="{FF2B5EF4-FFF2-40B4-BE49-F238E27FC236}">
                  <a16:creationId xmlns:a16="http://schemas.microsoft.com/office/drawing/2014/main" id="{6BF46158-D785-4C4C-B5CE-7E344D9EF142}"/>
                </a:ext>
              </a:extLst>
            </p:cNvPr>
            <p:cNvSpPr txBox="1"/>
            <p:nvPr/>
          </p:nvSpPr>
          <p:spPr>
            <a:xfrm>
              <a:off x="7892848" y="5642418"/>
              <a:ext cx="3727652" cy="430887"/>
            </a:xfrm>
            <a:prstGeom prst="rect">
              <a:avLst/>
            </a:prstGeom>
            <a:noFill/>
          </p:spPr>
          <p:txBody>
            <a:bodyPr wrap="square" lIns="0" tIns="0" rIns="0" bIns="0" rtlCol="0">
              <a:spAutoFit/>
            </a:bodyPr>
            <a:lstStyle/>
            <a:p>
              <a:pPr defTabSz="685800">
                <a:defRPr/>
              </a:pPr>
              <a:r>
                <a:rPr lang="en-US" sz="1050">
                  <a:solidFill>
                    <a:srgbClr val="54565B"/>
                  </a:solidFill>
                  <a:latin typeface="Trebuchet MS" panose="020B0603020202020204" pitchFamily="34" charset="0"/>
                </a:rPr>
                <a:t>A = Data derived from multiple randomized clinical trials, meta-analyses, or equivalent </a:t>
              </a:r>
            </a:p>
          </p:txBody>
        </p:sp>
        <p:sp>
          <p:nvSpPr>
            <p:cNvPr id="32" name="TextBox 11">
              <a:extLst>
                <a:ext uri="{FF2B5EF4-FFF2-40B4-BE49-F238E27FC236}">
                  <a16:creationId xmlns:a16="http://schemas.microsoft.com/office/drawing/2014/main" id="{5843D20E-8C8E-4C93-8ABD-4291FB5521DC}"/>
                </a:ext>
              </a:extLst>
            </p:cNvPr>
            <p:cNvSpPr txBox="1">
              <a:spLocks noChangeArrowheads="1"/>
            </p:cNvSpPr>
            <p:nvPr/>
          </p:nvSpPr>
          <p:spPr bwMode="auto">
            <a:xfrm>
              <a:off x="1190298" y="5769690"/>
              <a:ext cx="769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200"/>
                </a:spcBef>
                <a:buClr>
                  <a:srgbClr val="A9A9A9"/>
                </a:buClr>
                <a:buSzPct val="90000"/>
                <a:buFont typeface="Wingdings" pitchFamily="2" charset="2"/>
                <a:buChar char="§"/>
                <a:defRPr sz="2000">
                  <a:solidFill>
                    <a:schemeClr val="tx1"/>
                  </a:solidFill>
                  <a:latin typeface="Arial" charset="0"/>
                </a:defRPr>
              </a:lvl1pPr>
              <a:lvl2pPr marL="742950" indent="-285750">
                <a:lnSpc>
                  <a:spcPct val="90000"/>
                </a:lnSpc>
                <a:spcBef>
                  <a:spcPts val="800"/>
                </a:spcBef>
                <a:buClr>
                  <a:srgbClr val="A9A9A9"/>
                </a:buClr>
                <a:buSzPct val="90000"/>
                <a:buFont typeface="Arial" charset="0"/>
                <a:buChar char="–"/>
                <a:defRPr>
                  <a:solidFill>
                    <a:schemeClr val="tx1"/>
                  </a:solidFill>
                  <a:latin typeface="Arial" charset="0"/>
                </a:defRPr>
              </a:lvl2pPr>
              <a:lvl3pPr marL="1143000" indent="-228600">
                <a:lnSpc>
                  <a:spcPct val="90000"/>
                </a:lnSpc>
                <a:spcBef>
                  <a:spcPts val="600"/>
                </a:spcBef>
                <a:buClr>
                  <a:srgbClr val="A9A9A9"/>
                </a:buClr>
                <a:buSzPct val="90000"/>
                <a:buFont typeface="Wingdings" pitchFamily="2" charset="2"/>
                <a:buChar char="§"/>
                <a:defRPr sz="1600">
                  <a:solidFill>
                    <a:schemeClr val="tx1"/>
                  </a:solidFill>
                  <a:latin typeface="Arial" charset="0"/>
                </a:defRPr>
              </a:lvl3pPr>
              <a:lvl4pPr marL="1600200" indent="-228600">
                <a:lnSpc>
                  <a:spcPct val="90000"/>
                </a:lnSpc>
                <a:spcBef>
                  <a:spcPts val="600"/>
                </a:spcBef>
                <a:buClr>
                  <a:srgbClr val="A9A9A9"/>
                </a:buClr>
                <a:buSzPct val="90000"/>
                <a:buFont typeface="Arial" charset="0"/>
                <a:buChar char="–"/>
                <a:defRPr sz="1400">
                  <a:solidFill>
                    <a:schemeClr val="tx1"/>
                  </a:solidFill>
                  <a:latin typeface="Arial" charset="0"/>
                </a:defRPr>
              </a:lvl4pPr>
              <a:lvl5pPr marL="2057400" indent="-228600">
                <a:lnSpc>
                  <a:spcPct val="90000"/>
                </a:lnSpc>
                <a:spcBef>
                  <a:spcPts val="600"/>
                </a:spcBef>
                <a:buClr>
                  <a:srgbClr val="A9A9A9"/>
                </a:buClr>
                <a:buSzPct val="90000"/>
                <a:buFont typeface="Wingdings" pitchFamily="2" charset="2"/>
                <a:buChar char="§"/>
                <a:defRPr sz="1400">
                  <a:solidFill>
                    <a:schemeClr val="tx1"/>
                  </a:solidFill>
                  <a:latin typeface="Arial" charset="0"/>
                </a:defRPr>
              </a:lvl5pPr>
              <a:lvl6pPr marL="2514600" indent="-228600" eaLnBrk="0" fontAlgn="base" hangingPunct="0">
                <a:lnSpc>
                  <a:spcPct val="90000"/>
                </a:lnSpc>
                <a:spcBef>
                  <a:spcPts val="600"/>
                </a:spcBef>
                <a:spcAft>
                  <a:spcPct val="0"/>
                </a:spcAft>
                <a:buClr>
                  <a:srgbClr val="A9A9A9"/>
                </a:buClr>
                <a:buSzPct val="90000"/>
                <a:buFont typeface="Wingdings" pitchFamily="2" charset="2"/>
                <a:buChar char="§"/>
                <a:defRPr sz="1400">
                  <a:solidFill>
                    <a:schemeClr val="tx1"/>
                  </a:solidFill>
                  <a:latin typeface="Arial" charset="0"/>
                </a:defRPr>
              </a:lvl6pPr>
              <a:lvl7pPr marL="2971800" indent="-228600" eaLnBrk="0" fontAlgn="base" hangingPunct="0">
                <a:lnSpc>
                  <a:spcPct val="90000"/>
                </a:lnSpc>
                <a:spcBef>
                  <a:spcPts val="600"/>
                </a:spcBef>
                <a:spcAft>
                  <a:spcPct val="0"/>
                </a:spcAft>
                <a:buClr>
                  <a:srgbClr val="A9A9A9"/>
                </a:buClr>
                <a:buSzPct val="90000"/>
                <a:buFont typeface="Wingdings" pitchFamily="2" charset="2"/>
                <a:buChar char="§"/>
                <a:defRPr sz="1400">
                  <a:solidFill>
                    <a:schemeClr val="tx1"/>
                  </a:solidFill>
                  <a:latin typeface="Arial" charset="0"/>
                </a:defRPr>
              </a:lvl7pPr>
              <a:lvl8pPr marL="3429000" indent="-228600" eaLnBrk="0" fontAlgn="base" hangingPunct="0">
                <a:lnSpc>
                  <a:spcPct val="90000"/>
                </a:lnSpc>
                <a:spcBef>
                  <a:spcPts val="600"/>
                </a:spcBef>
                <a:spcAft>
                  <a:spcPct val="0"/>
                </a:spcAft>
                <a:buClr>
                  <a:srgbClr val="A9A9A9"/>
                </a:buClr>
                <a:buSzPct val="90000"/>
                <a:buFont typeface="Wingdings" pitchFamily="2" charset="2"/>
                <a:buChar char="§"/>
                <a:defRPr sz="1400">
                  <a:solidFill>
                    <a:schemeClr val="tx1"/>
                  </a:solidFill>
                  <a:latin typeface="Arial" charset="0"/>
                </a:defRPr>
              </a:lvl8pPr>
              <a:lvl9pPr marL="3886200" indent="-228600" eaLnBrk="0" fontAlgn="base" hangingPunct="0">
                <a:lnSpc>
                  <a:spcPct val="90000"/>
                </a:lnSpc>
                <a:spcBef>
                  <a:spcPts val="600"/>
                </a:spcBef>
                <a:spcAft>
                  <a:spcPct val="0"/>
                </a:spcAft>
                <a:buClr>
                  <a:srgbClr val="A9A9A9"/>
                </a:buClr>
                <a:buSzPct val="90000"/>
                <a:buFont typeface="Wingdings" pitchFamily="2" charset="2"/>
                <a:buChar char="§"/>
                <a:defRPr sz="1400">
                  <a:solidFill>
                    <a:schemeClr val="tx1"/>
                  </a:solidFill>
                  <a:latin typeface="Arial" charset="0"/>
                </a:defRPr>
              </a:lvl9pPr>
            </a:lstStyle>
            <a:p>
              <a:pPr algn="ctr" defTabSz="685800">
                <a:lnSpc>
                  <a:spcPct val="100000"/>
                </a:lnSpc>
                <a:spcBef>
                  <a:spcPct val="0"/>
                </a:spcBef>
                <a:buClrTx/>
                <a:buSzTx/>
                <a:buNone/>
                <a:defRPr/>
              </a:pPr>
              <a:r>
                <a:rPr lang="en-US" altLang="en-US" sz="1050" b="1">
                  <a:solidFill>
                    <a:srgbClr val="595959"/>
                  </a:solidFill>
                  <a:latin typeface="Trebuchet MS" panose="020B0603020202020204" pitchFamily="34" charset="0"/>
                  <a:ea typeface="MS PGothic" pitchFamily="34" charset="-128"/>
                </a:rPr>
                <a:t>*</a:t>
              </a:r>
            </a:p>
          </p:txBody>
        </p:sp>
      </p:grpSp>
    </p:spTree>
    <p:extLst>
      <p:ext uri="{BB962C8B-B14F-4D97-AF65-F5344CB8AC3E}">
        <p14:creationId xmlns:p14="http://schemas.microsoft.com/office/powerpoint/2010/main" val="11195381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F116BF1-B30F-44BB-A6ED-C7B16CFE048E}"/>
              </a:ext>
            </a:extLst>
          </p:cNvPr>
          <p:cNvPicPr>
            <a:picLocks noGrp="1" noChangeAspect="1"/>
          </p:cNvPicPr>
          <p:nvPr>
            <p:ph idx="4294967295"/>
          </p:nvPr>
        </p:nvPicPr>
        <p:blipFill>
          <a:blip r:embed="rId2"/>
          <a:stretch>
            <a:fillRect/>
          </a:stretch>
        </p:blipFill>
        <p:spPr>
          <a:xfrm>
            <a:off x="1336836" y="1265260"/>
            <a:ext cx="8974138" cy="4627563"/>
          </a:xfrm>
          <a:ln>
            <a:solidFill>
              <a:schemeClr val="tx1"/>
            </a:solidFill>
          </a:ln>
        </p:spPr>
      </p:pic>
      <p:sp>
        <p:nvSpPr>
          <p:cNvPr id="7" name="TextBox 6">
            <a:extLst>
              <a:ext uri="{FF2B5EF4-FFF2-40B4-BE49-F238E27FC236}">
                <a16:creationId xmlns:a16="http://schemas.microsoft.com/office/drawing/2014/main" id="{25C1E698-4FF2-4D8F-8935-1B452DCC3465}"/>
              </a:ext>
            </a:extLst>
          </p:cNvPr>
          <p:cNvSpPr txBox="1"/>
          <p:nvPr/>
        </p:nvSpPr>
        <p:spPr>
          <a:xfrm>
            <a:off x="3026183" y="6234726"/>
            <a:ext cx="5218384" cy="300082"/>
          </a:xfrm>
          <a:prstGeom prst="rect">
            <a:avLst/>
          </a:prstGeom>
          <a:noFill/>
        </p:spPr>
        <p:txBody>
          <a:bodyPr wrap="square" rtlCol="0">
            <a:spAutoFit/>
          </a:bodyPr>
          <a:lstStyle/>
          <a:p>
            <a:pPr defTabSz="342900"/>
            <a:r>
              <a:rPr lang="en-US" sz="1350" b="1">
                <a:solidFill>
                  <a:schemeClr val="bg1"/>
                </a:solidFill>
                <a:latin typeface="Calibri"/>
              </a:rPr>
              <a:t>Hepatitis C Treatment Prescriptions per 100 New Hepatitis C Diagnoses</a:t>
            </a:r>
          </a:p>
        </p:txBody>
      </p:sp>
      <p:sp>
        <p:nvSpPr>
          <p:cNvPr id="8" name="TextBox 7">
            <a:extLst>
              <a:ext uri="{FF2B5EF4-FFF2-40B4-BE49-F238E27FC236}">
                <a16:creationId xmlns:a16="http://schemas.microsoft.com/office/drawing/2014/main" id="{D7E51514-F1E1-41D1-9F3B-68EDB95618FB}"/>
              </a:ext>
            </a:extLst>
          </p:cNvPr>
          <p:cNvSpPr txBox="1"/>
          <p:nvPr/>
        </p:nvSpPr>
        <p:spPr>
          <a:xfrm>
            <a:off x="6676267" y="611016"/>
            <a:ext cx="4908780" cy="1200329"/>
          </a:xfrm>
          <a:prstGeom prst="rect">
            <a:avLst/>
          </a:prstGeom>
          <a:solidFill>
            <a:srgbClr val="FFFF00"/>
          </a:solidFill>
        </p:spPr>
        <p:txBody>
          <a:bodyPr wrap="square" rtlCol="0">
            <a:spAutoFit/>
          </a:bodyPr>
          <a:lstStyle/>
          <a:p>
            <a:pPr defTabSz="342900"/>
            <a:endParaRPr lang="en-US">
              <a:solidFill>
                <a:prstClr val="black"/>
              </a:solidFill>
            </a:endParaRPr>
          </a:p>
          <a:p>
            <a:pPr defTabSz="342900"/>
            <a:r>
              <a:rPr lang="en-US">
                <a:solidFill>
                  <a:prstClr val="black"/>
                </a:solidFill>
              </a:rPr>
              <a:t>SW Virginia has a disproportionately low amount of HCV treatment relative to disease burden</a:t>
            </a:r>
          </a:p>
          <a:p>
            <a:pPr marL="214313" indent="-214313" defTabSz="342900">
              <a:buFont typeface="Arial" panose="020B0604020202020204" pitchFamily="34" charset="0"/>
              <a:buChar char="•"/>
            </a:pPr>
            <a:endParaRPr lang="en-US">
              <a:solidFill>
                <a:prstClr val="black"/>
              </a:solidFill>
            </a:endParaRPr>
          </a:p>
        </p:txBody>
      </p:sp>
      <p:pic>
        <p:nvPicPr>
          <p:cNvPr id="3" name="slide2" descr="VA - VDH Opioid Indicators - HCV">
            <a:extLst>
              <a:ext uri="{FF2B5EF4-FFF2-40B4-BE49-F238E27FC236}">
                <a16:creationId xmlns:a16="http://schemas.microsoft.com/office/drawing/2014/main" id="{8AD5A4B0-E5C8-6B72-4827-88330987EBF3}"/>
              </a:ext>
            </a:extLst>
          </p:cNvPr>
          <p:cNvPicPr>
            <a:picLocks noChangeAspect="1"/>
          </p:cNvPicPr>
          <p:nvPr/>
        </p:nvPicPr>
        <p:blipFill rotWithShape="1">
          <a:blip r:embed="rId3">
            <a:extLst>
              <a:ext uri="{28A0092B-C50C-407E-A947-70E740481C1C}">
                <a14:useLocalDpi xmlns:a14="http://schemas.microsoft.com/office/drawing/2010/main" val="0"/>
              </a:ext>
            </a:extLst>
          </a:blip>
          <a:srcRect t="8664" r="2" b="50538"/>
          <a:stretch/>
        </p:blipFill>
        <p:spPr>
          <a:xfrm>
            <a:off x="88129" y="166254"/>
            <a:ext cx="2973216" cy="1714531"/>
          </a:xfrm>
          <a:prstGeom prst="rect">
            <a:avLst/>
          </a:prstGeom>
          <a:ln w="190500" cap="sq">
            <a:solidFill>
              <a:schemeClr val="accent5"/>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TextBox 3">
            <a:extLst>
              <a:ext uri="{FF2B5EF4-FFF2-40B4-BE49-F238E27FC236}">
                <a16:creationId xmlns:a16="http://schemas.microsoft.com/office/drawing/2014/main" id="{BCB103A3-372D-33F9-9CD8-535B7494207A}"/>
              </a:ext>
            </a:extLst>
          </p:cNvPr>
          <p:cNvSpPr txBox="1"/>
          <p:nvPr/>
        </p:nvSpPr>
        <p:spPr>
          <a:xfrm>
            <a:off x="7266205" y="6547067"/>
            <a:ext cx="4979194" cy="323165"/>
          </a:xfrm>
          <a:prstGeom prst="rect">
            <a:avLst/>
          </a:prstGeom>
          <a:noFill/>
        </p:spPr>
        <p:txBody>
          <a:bodyPr wrap="square" rtlCol="0">
            <a:spAutoFit/>
          </a:bodyPr>
          <a:lstStyle/>
          <a:p>
            <a:pPr defTabSz="342900"/>
            <a:r>
              <a:rPr lang="en-US" sz="750">
                <a:solidFill>
                  <a:schemeClr val="bg1"/>
                </a:solidFill>
                <a:latin typeface="Calibri" panose="020F0502020204030204" pitchFamily="34" charset="0"/>
              </a:rPr>
              <a:t>Source: Virginia Department of Health (2016). Virginia Hepatitis C Epidemiologic Profile 2016. Retrieved from </a:t>
            </a:r>
            <a:r>
              <a:rPr lang="en-US" sz="750" u="sng">
                <a:solidFill>
                  <a:schemeClr val="bg1"/>
                </a:solidFill>
                <a:latin typeface="Calibri" panose="020F0502020204030204" pitchFamily="34" charset="0"/>
              </a:rPr>
              <a:t>https://</a:t>
            </a:r>
            <a:r>
              <a:rPr lang="en-US" sz="750" u="sng" err="1">
                <a:solidFill>
                  <a:schemeClr val="bg1"/>
                </a:solidFill>
                <a:latin typeface="Calibri" panose="020F0502020204030204" pitchFamily="34" charset="0"/>
              </a:rPr>
              <a:t>www.vdh.virginia.gov</a:t>
            </a:r>
            <a:r>
              <a:rPr lang="en-US" sz="750" u="sng">
                <a:solidFill>
                  <a:schemeClr val="bg1"/>
                </a:solidFill>
                <a:latin typeface="Calibri" panose="020F0502020204030204" pitchFamily="34" charset="0"/>
              </a:rPr>
              <a:t>/content/uploads/sites/10/2016/06/Virginia-Hepatitis-C-Epidemiologic-Profile-2016.pdf</a:t>
            </a:r>
            <a:endParaRPr lang="en-US" sz="750">
              <a:solidFill>
                <a:schemeClr val="bg1"/>
              </a:solidFill>
              <a:latin typeface="Calibri"/>
            </a:endParaRPr>
          </a:p>
        </p:txBody>
      </p:sp>
    </p:spTree>
    <p:extLst>
      <p:ext uri="{BB962C8B-B14F-4D97-AF65-F5344CB8AC3E}">
        <p14:creationId xmlns:p14="http://schemas.microsoft.com/office/powerpoint/2010/main" val="42176967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nfographic showing people with Hepatitis C face multiple barriers to receiving treatment">
            <a:extLst>
              <a:ext uri="{FF2B5EF4-FFF2-40B4-BE49-F238E27FC236}">
                <a16:creationId xmlns:a16="http://schemas.microsoft.com/office/drawing/2014/main" id="{5ADEBC99-8D60-1116-DDD0-D5E3B9ED35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17638"/>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94C3D3F1-935A-6349-817C-3A555038C37F}"/>
              </a:ext>
            </a:extLst>
          </p:cNvPr>
          <p:cNvSpPr>
            <a:spLocks noGrp="1"/>
          </p:cNvSpPr>
          <p:nvPr>
            <p:ph type="title" idx="4294967295"/>
          </p:nvPr>
        </p:nvSpPr>
        <p:spPr>
          <a:xfrm>
            <a:off x="0" y="365125"/>
            <a:ext cx="12032974" cy="1325563"/>
          </a:xfrm>
        </p:spPr>
        <p:txBody>
          <a:bodyPr>
            <a:noAutofit/>
          </a:bodyPr>
          <a:lstStyle/>
          <a:p>
            <a:r>
              <a:rPr lang="en-US" sz="3200">
                <a:solidFill>
                  <a:schemeClr val="accent1">
                    <a:lumMod val="75000"/>
                  </a:schemeClr>
                </a:solidFill>
                <a:latin typeface="+mj-lt"/>
              </a:rPr>
              <a:t>People with Hepatitis C Face Multiple Barriers to Receiving Treatment</a:t>
            </a:r>
            <a:br>
              <a:rPr lang="en-US" sz="3200">
                <a:solidFill>
                  <a:schemeClr val="accent1">
                    <a:lumMod val="75000"/>
                  </a:schemeClr>
                </a:solidFill>
                <a:latin typeface="+mj-lt"/>
              </a:rPr>
            </a:br>
            <a:endParaRPr lang="en-US" sz="3200">
              <a:solidFill>
                <a:schemeClr val="accent1">
                  <a:lumMod val="75000"/>
                </a:schemeClr>
              </a:solidFill>
              <a:latin typeface="+mj-lt"/>
            </a:endParaRPr>
          </a:p>
        </p:txBody>
      </p:sp>
      <p:sp>
        <p:nvSpPr>
          <p:cNvPr id="2" name="TextBox 1">
            <a:extLst>
              <a:ext uri="{FF2B5EF4-FFF2-40B4-BE49-F238E27FC236}">
                <a16:creationId xmlns:a16="http://schemas.microsoft.com/office/drawing/2014/main" id="{E178640E-970D-0A23-8D9F-6FAFEB766E03}"/>
              </a:ext>
            </a:extLst>
          </p:cNvPr>
          <p:cNvSpPr txBox="1"/>
          <p:nvPr/>
        </p:nvSpPr>
        <p:spPr>
          <a:xfrm>
            <a:off x="5869164" y="6561139"/>
            <a:ext cx="4798836" cy="276999"/>
          </a:xfrm>
          <a:prstGeom prst="rect">
            <a:avLst/>
          </a:prstGeom>
          <a:noFill/>
        </p:spPr>
        <p:txBody>
          <a:bodyPr wrap="square">
            <a:spAutoFit/>
          </a:bodyPr>
          <a:lstStyle/>
          <a:p>
            <a:pPr algn="l"/>
            <a:r>
              <a:rPr lang="en-US" sz="1200">
                <a:solidFill>
                  <a:schemeClr val="bg1"/>
                </a:solidFill>
              </a:rPr>
              <a:t>Thompson WW, MMWR </a:t>
            </a:r>
            <a:r>
              <a:rPr lang="en-US" sz="1200" err="1">
                <a:solidFill>
                  <a:schemeClr val="bg1"/>
                </a:solidFill>
              </a:rPr>
              <a:t>Morb</a:t>
            </a:r>
            <a:r>
              <a:rPr lang="en-US" sz="1200">
                <a:solidFill>
                  <a:schemeClr val="bg1"/>
                </a:solidFill>
              </a:rPr>
              <a:t> Mortal </a:t>
            </a:r>
            <a:r>
              <a:rPr lang="en-US" sz="1200" err="1">
                <a:solidFill>
                  <a:schemeClr val="bg1"/>
                </a:solidFill>
              </a:rPr>
              <a:t>Wkly</a:t>
            </a:r>
            <a:r>
              <a:rPr lang="en-US" sz="1200">
                <a:solidFill>
                  <a:schemeClr val="bg1"/>
                </a:solidFill>
              </a:rPr>
              <a:t> Rep 2022;71:1011-1017</a:t>
            </a:r>
          </a:p>
        </p:txBody>
      </p:sp>
    </p:spTree>
    <p:extLst>
      <p:ext uri="{BB962C8B-B14F-4D97-AF65-F5344CB8AC3E}">
        <p14:creationId xmlns:p14="http://schemas.microsoft.com/office/powerpoint/2010/main" val="39960382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B52EFD8-A29D-254E-5BDA-682E9466CB4D}"/>
              </a:ext>
            </a:extLst>
          </p:cNvPr>
          <p:cNvPicPr>
            <a:picLocks noChangeAspect="1"/>
          </p:cNvPicPr>
          <p:nvPr/>
        </p:nvPicPr>
        <p:blipFill>
          <a:blip r:embed="rId2"/>
          <a:stretch>
            <a:fillRect/>
          </a:stretch>
        </p:blipFill>
        <p:spPr>
          <a:xfrm>
            <a:off x="2720789" y="881281"/>
            <a:ext cx="6293223" cy="5660213"/>
          </a:xfrm>
          <a:prstGeom prst="rect">
            <a:avLst/>
          </a:prstGeom>
        </p:spPr>
      </p:pic>
      <p:pic>
        <p:nvPicPr>
          <p:cNvPr id="4" name="Picture 3" descr="Graphical user interface, text, application, email&#10;&#10;Description automatically generated">
            <a:extLst>
              <a:ext uri="{FF2B5EF4-FFF2-40B4-BE49-F238E27FC236}">
                <a16:creationId xmlns:a16="http://schemas.microsoft.com/office/drawing/2014/main" id="{3F2A8AEB-E0BA-DF21-07B6-F0D32D8D1626}"/>
              </a:ext>
            </a:extLst>
          </p:cNvPr>
          <p:cNvPicPr>
            <a:picLocks noChangeAspect="1"/>
          </p:cNvPicPr>
          <p:nvPr/>
        </p:nvPicPr>
        <p:blipFill>
          <a:blip r:embed="rId3"/>
          <a:stretch>
            <a:fillRect/>
          </a:stretch>
        </p:blipFill>
        <p:spPr>
          <a:xfrm>
            <a:off x="2209799" y="2109981"/>
            <a:ext cx="7772400" cy="2638037"/>
          </a:xfrm>
          <a:prstGeom prst="rect">
            <a:avLst/>
          </a:prstGeom>
        </p:spPr>
      </p:pic>
      <p:sp>
        <p:nvSpPr>
          <p:cNvPr id="5" name="TextBox 4">
            <a:extLst>
              <a:ext uri="{FF2B5EF4-FFF2-40B4-BE49-F238E27FC236}">
                <a16:creationId xmlns:a16="http://schemas.microsoft.com/office/drawing/2014/main" id="{D9A88901-5542-C243-F0D5-E01A7B4759F5}"/>
              </a:ext>
            </a:extLst>
          </p:cNvPr>
          <p:cNvSpPr txBox="1"/>
          <p:nvPr/>
        </p:nvSpPr>
        <p:spPr>
          <a:xfrm>
            <a:off x="2371166" y="107577"/>
            <a:ext cx="7355541" cy="659779"/>
          </a:xfrm>
          <a:prstGeom prst="rect">
            <a:avLst/>
          </a:prstGeom>
          <a:solidFill>
            <a:schemeClr val="bg1"/>
          </a:solidFill>
        </p:spPr>
        <p:txBody>
          <a:bodyPr wrap="square" rtlCol="0">
            <a:spAutoFit/>
          </a:bodyPr>
          <a:lstStyle/>
          <a:p>
            <a:r>
              <a:rPr lang="en-US" b="1"/>
              <a:t>31 states </a:t>
            </a:r>
            <a:r>
              <a:rPr lang="en-US"/>
              <a:t>require prior authorization for treatment of Hepatitis C infection, however </a:t>
            </a:r>
            <a:r>
              <a:rPr lang="en-US" b="1"/>
              <a:t>21 states </a:t>
            </a:r>
            <a:r>
              <a:rPr lang="en-US"/>
              <a:t>have removed prior authorization requirement.</a:t>
            </a:r>
          </a:p>
        </p:txBody>
      </p:sp>
      <p:sp>
        <p:nvSpPr>
          <p:cNvPr id="6" name="TextBox 5">
            <a:extLst>
              <a:ext uri="{FF2B5EF4-FFF2-40B4-BE49-F238E27FC236}">
                <a16:creationId xmlns:a16="http://schemas.microsoft.com/office/drawing/2014/main" id="{F92E9353-C0D4-A6C2-3577-61CD21954D57}"/>
              </a:ext>
            </a:extLst>
          </p:cNvPr>
          <p:cNvSpPr txBox="1"/>
          <p:nvPr/>
        </p:nvSpPr>
        <p:spPr>
          <a:xfrm>
            <a:off x="7175344" y="4969766"/>
            <a:ext cx="3020250" cy="1200329"/>
          </a:xfrm>
          <a:prstGeom prst="rect">
            <a:avLst/>
          </a:prstGeom>
          <a:solidFill>
            <a:schemeClr val="bg1"/>
          </a:solidFill>
          <a:ln>
            <a:solidFill>
              <a:srgbClr val="FFC000"/>
            </a:solidFill>
          </a:ln>
        </p:spPr>
        <p:txBody>
          <a:bodyPr wrap="none" rtlCol="0">
            <a:spAutoFit/>
          </a:bodyPr>
          <a:lstStyle/>
          <a:p>
            <a:r>
              <a:rPr lang="en-US" b="1">
                <a:solidFill>
                  <a:srgbClr val="000000"/>
                </a:solidFill>
                <a:latin typeface="Gotham A"/>
              </a:rPr>
              <a:t>State of  Virginia:</a:t>
            </a:r>
          </a:p>
          <a:p>
            <a:r>
              <a:rPr lang="en-US" b="1">
                <a:solidFill>
                  <a:srgbClr val="000000"/>
                </a:solidFill>
                <a:latin typeface="Gotham A"/>
              </a:rPr>
              <a:t>-No Substance Use Restriction</a:t>
            </a:r>
          </a:p>
          <a:p>
            <a:r>
              <a:rPr lang="en-US" b="1">
                <a:solidFill>
                  <a:srgbClr val="000000"/>
                </a:solidFill>
                <a:latin typeface="Gotham A"/>
              </a:rPr>
              <a:t>-No Prescriber Restrictions</a:t>
            </a:r>
          </a:p>
          <a:p>
            <a:r>
              <a:rPr lang="en-US" b="1">
                <a:solidFill>
                  <a:srgbClr val="000000"/>
                </a:solidFill>
                <a:latin typeface="Gotham A"/>
              </a:rPr>
              <a:t>-No Retreatment Restrictions </a:t>
            </a:r>
            <a:endParaRPr lang="en-US"/>
          </a:p>
        </p:txBody>
      </p:sp>
      <p:sp>
        <p:nvSpPr>
          <p:cNvPr id="7" name="TextBox 6">
            <a:extLst>
              <a:ext uri="{FF2B5EF4-FFF2-40B4-BE49-F238E27FC236}">
                <a16:creationId xmlns:a16="http://schemas.microsoft.com/office/drawing/2014/main" id="{F7D4BA48-C82E-0098-3C3C-9CC9DB064EE0}"/>
              </a:ext>
            </a:extLst>
          </p:cNvPr>
          <p:cNvSpPr txBox="1"/>
          <p:nvPr/>
        </p:nvSpPr>
        <p:spPr>
          <a:xfrm>
            <a:off x="1913964" y="6581835"/>
            <a:ext cx="2581836" cy="261610"/>
          </a:xfrm>
          <a:prstGeom prst="rect">
            <a:avLst/>
          </a:prstGeom>
          <a:noFill/>
        </p:spPr>
        <p:txBody>
          <a:bodyPr wrap="square" rtlCol="0">
            <a:spAutoFit/>
          </a:bodyPr>
          <a:lstStyle/>
          <a:p>
            <a:r>
              <a:rPr lang="en-US" sz="1050">
                <a:solidFill>
                  <a:schemeClr val="bg1"/>
                </a:solidFill>
              </a:rPr>
              <a:t>SOURCE: STATEOFHEPC.ORG</a:t>
            </a:r>
          </a:p>
        </p:txBody>
      </p:sp>
    </p:spTree>
    <p:extLst>
      <p:ext uri="{BB962C8B-B14F-4D97-AF65-F5344CB8AC3E}">
        <p14:creationId xmlns:p14="http://schemas.microsoft.com/office/powerpoint/2010/main" val="5250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xit" presetSubtype="4" fill="hold" nodeType="clickEffect">
                                  <p:stCondLst>
                                    <p:cond delay="0"/>
                                  </p:stCondLst>
                                  <p:childTnLst>
                                    <p:anim calcmode="lin" valueType="num">
                                      <p:cBhvr additive="base">
                                        <p:cTn id="6" dur="500"/>
                                        <p:tgtEl>
                                          <p:spTgt spid="2"/>
                                        </p:tgtEl>
                                        <p:attrNameLst>
                                          <p:attrName>ppt_y</p:attrName>
                                        </p:attrNameLst>
                                      </p:cBhvr>
                                      <p:tavLst>
                                        <p:tav tm="0">
                                          <p:val>
                                            <p:strVal val="#ppt_y"/>
                                          </p:val>
                                        </p:tav>
                                        <p:tav tm="100000">
                                          <p:val>
                                            <p:strVal val="#ppt_y+#ppt_h*1.125000"/>
                                          </p:val>
                                        </p:tav>
                                      </p:tavLst>
                                    </p:anim>
                                    <p:animEffect transition="out" filter="wipe(down)">
                                      <p:cBhvr>
                                        <p:cTn id="7" dur="500"/>
                                        <p:tgtEl>
                                          <p:spTgt spid="2"/>
                                        </p:tgtEl>
                                      </p:cBhvr>
                                    </p:animEffect>
                                    <p:set>
                                      <p:cBhvr>
                                        <p:cTn id="8" dur="1" fill="hold">
                                          <p:stCondLst>
                                            <p:cond delay="499"/>
                                          </p:stCondLst>
                                        </p:cTn>
                                        <p:tgtEl>
                                          <p:spTgt spid="2"/>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white box&#10;&#10;Description automatically generated">
            <a:extLst>
              <a:ext uri="{FF2B5EF4-FFF2-40B4-BE49-F238E27FC236}">
                <a16:creationId xmlns:a16="http://schemas.microsoft.com/office/drawing/2014/main" id="{B67AF0E0-C4F4-F722-150B-AA8A54DE2C84}"/>
              </a:ext>
            </a:extLst>
          </p:cNvPr>
          <p:cNvPicPr>
            <a:picLocks noChangeAspect="1"/>
          </p:cNvPicPr>
          <p:nvPr/>
        </p:nvPicPr>
        <p:blipFill>
          <a:blip r:embed="rId2"/>
          <a:stretch>
            <a:fillRect/>
          </a:stretch>
        </p:blipFill>
        <p:spPr>
          <a:xfrm>
            <a:off x="277792" y="678093"/>
            <a:ext cx="7772400" cy="2005588"/>
          </a:xfrm>
          <a:prstGeom prst="rect">
            <a:avLst/>
          </a:prstGeom>
        </p:spPr>
      </p:pic>
      <p:pic>
        <p:nvPicPr>
          <p:cNvPr id="9" name="Picture 8" descr="A screenshot of a medical website&#10;&#10;Description automatically generated">
            <a:extLst>
              <a:ext uri="{FF2B5EF4-FFF2-40B4-BE49-F238E27FC236}">
                <a16:creationId xmlns:a16="http://schemas.microsoft.com/office/drawing/2014/main" id="{C3D823A3-C7FF-2758-74BD-8FA8739E04DD}"/>
              </a:ext>
            </a:extLst>
          </p:cNvPr>
          <p:cNvPicPr>
            <a:picLocks noChangeAspect="1"/>
          </p:cNvPicPr>
          <p:nvPr/>
        </p:nvPicPr>
        <p:blipFill>
          <a:blip r:embed="rId3"/>
          <a:stretch>
            <a:fillRect/>
          </a:stretch>
        </p:blipFill>
        <p:spPr>
          <a:xfrm>
            <a:off x="5591123" y="3100845"/>
            <a:ext cx="6566858" cy="2146950"/>
          </a:xfrm>
          <a:prstGeom prst="rect">
            <a:avLst/>
          </a:prstGeom>
        </p:spPr>
      </p:pic>
      <p:pic>
        <p:nvPicPr>
          <p:cNvPr id="11" name="Picture 10" descr="A screenshot of a medical website&#10;&#10;Description automatically generated">
            <a:extLst>
              <a:ext uri="{FF2B5EF4-FFF2-40B4-BE49-F238E27FC236}">
                <a16:creationId xmlns:a16="http://schemas.microsoft.com/office/drawing/2014/main" id="{3120E115-7FEE-8117-CE32-7264AA03B4C8}"/>
              </a:ext>
            </a:extLst>
          </p:cNvPr>
          <p:cNvPicPr>
            <a:picLocks noChangeAspect="1"/>
          </p:cNvPicPr>
          <p:nvPr/>
        </p:nvPicPr>
        <p:blipFill>
          <a:blip r:embed="rId4"/>
          <a:stretch>
            <a:fillRect/>
          </a:stretch>
        </p:blipFill>
        <p:spPr>
          <a:xfrm>
            <a:off x="277792" y="3019246"/>
            <a:ext cx="4977114" cy="2596969"/>
          </a:xfrm>
          <a:prstGeom prst="rect">
            <a:avLst/>
          </a:prstGeom>
        </p:spPr>
      </p:pic>
    </p:spTree>
    <p:extLst>
      <p:ext uri="{BB962C8B-B14F-4D97-AF65-F5344CB8AC3E}">
        <p14:creationId xmlns:p14="http://schemas.microsoft.com/office/powerpoint/2010/main" val="968554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A6BC4-3D46-E73F-8A02-467E680AB14E}"/>
              </a:ext>
            </a:extLst>
          </p:cNvPr>
          <p:cNvSpPr>
            <a:spLocks noGrp="1"/>
          </p:cNvSpPr>
          <p:nvPr>
            <p:ph type="title"/>
          </p:nvPr>
        </p:nvSpPr>
        <p:spPr>
          <a:xfrm>
            <a:off x="665206" y="0"/>
            <a:ext cx="10515600" cy="1325563"/>
          </a:xfrm>
        </p:spPr>
        <p:txBody>
          <a:bodyPr/>
          <a:lstStyle/>
          <a:p>
            <a:pPr algn="ctr"/>
            <a:r>
              <a:rPr lang="en-US" b="1">
                <a:solidFill>
                  <a:schemeClr val="accent1">
                    <a:lumMod val="75000"/>
                  </a:schemeClr>
                </a:solidFill>
                <a:latin typeface="Calibri" panose="020F0502020204030204" pitchFamily="34" charset="0"/>
                <a:cs typeface="Calibri" panose="020F0502020204030204" pitchFamily="34" charset="0"/>
              </a:rPr>
              <a:t>Viral Hepatitis </a:t>
            </a:r>
          </a:p>
        </p:txBody>
      </p:sp>
      <p:pic>
        <p:nvPicPr>
          <p:cNvPr id="1026" name="Picture 2" descr="Magnified image of a virus">
            <a:extLst>
              <a:ext uri="{FF2B5EF4-FFF2-40B4-BE49-F238E27FC236}">
                <a16:creationId xmlns:a16="http://schemas.microsoft.com/office/drawing/2014/main" id="{B2F401B6-4E3D-4983-7D1D-E514EEDA2E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9235" y="1325563"/>
            <a:ext cx="6858000" cy="4252011"/>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descr="A screenshot of a cell phone&#10;&#10;Description automatically generated">
            <a:extLst>
              <a:ext uri="{FF2B5EF4-FFF2-40B4-BE49-F238E27FC236}">
                <a16:creationId xmlns:a16="http://schemas.microsoft.com/office/drawing/2014/main" id="{023A6831-8161-DE54-A982-C1DC8EB4080C}"/>
              </a:ext>
            </a:extLst>
          </p:cNvPr>
          <p:cNvPicPr>
            <a:picLocks noGrp="1" noChangeAspect="1"/>
          </p:cNvPicPr>
          <p:nvPr>
            <p:ph idx="1"/>
          </p:nvPr>
        </p:nvPicPr>
        <p:blipFill>
          <a:blip r:embed="rId3"/>
          <a:stretch>
            <a:fillRect/>
          </a:stretch>
        </p:blipFill>
        <p:spPr>
          <a:xfrm>
            <a:off x="391296" y="812332"/>
            <a:ext cx="3472471" cy="5233335"/>
          </a:xfrm>
        </p:spPr>
      </p:pic>
      <p:sp>
        <p:nvSpPr>
          <p:cNvPr id="4" name="TextBox 3">
            <a:extLst>
              <a:ext uri="{FF2B5EF4-FFF2-40B4-BE49-F238E27FC236}">
                <a16:creationId xmlns:a16="http://schemas.microsoft.com/office/drawing/2014/main" id="{BAA32C6C-5C30-9AD0-47D4-63FC7E69729D}"/>
              </a:ext>
            </a:extLst>
          </p:cNvPr>
          <p:cNvSpPr txBox="1"/>
          <p:nvPr/>
        </p:nvSpPr>
        <p:spPr>
          <a:xfrm>
            <a:off x="36786" y="6308209"/>
            <a:ext cx="5571534" cy="369332"/>
          </a:xfrm>
          <a:prstGeom prst="rect">
            <a:avLst/>
          </a:prstGeom>
          <a:noFill/>
        </p:spPr>
        <p:txBody>
          <a:bodyPr wrap="square">
            <a:spAutoFit/>
          </a:bodyPr>
          <a:lstStyle/>
          <a:p>
            <a:r>
              <a:rPr lang="en-US" err="1"/>
              <a:t>www.cdc.gov</a:t>
            </a:r>
            <a:r>
              <a:rPr lang="en-US"/>
              <a:t>/hepatitis</a:t>
            </a:r>
          </a:p>
        </p:txBody>
      </p:sp>
    </p:spTree>
    <p:extLst>
      <p:ext uri="{BB962C8B-B14F-4D97-AF65-F5344CB8AC3E}">
        <p14:creationId xmlns:p14="http://schemas.microsoft.com/office/powerpoint/2010/main" val="18177271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medical information&#10;&#10;Description automatically generated">
            <a:extLst>
              <a:ext uri="{FF2B5EF4-FFF2-40B4-BE49-F238E27FC236}">
                <a16:creationId xmlns:a16="http://schemas.microsoft.com/office/drawing/2014/main" id="{19F01A19-2C43-F4CF-D11D-486F846EEA48}"/>
              </a:ext>
            </a:extLst>
          </p:cNvPr>
          <p:cNvPicPr>
            <a:picLocks noChangeAspect="1"/>
          </p:cNvPicPr>
          <p:nvPr/>
        </p:nvPicPr>
        <p:blipFill>
          <a:blip r:embed="rId3"/>
          <a:stretch>
            <a:fillRect/>
          </a:stretch>
        </p:blipFill>
        <p:spPr>
          <a:xfrm>
            <a:off x="0" y="333852"/>
            <a:ext cx="5661660" cy="1537052"/>
          </a:xfrm>
          <a:prstGeom prst="rect">
            <a:avLst/>
          </a:prstGeom>
        </p:spPr>
      </p:pic>
      <p:pic>
        <p:nvPicPr>
          <p:cNvPr id="5" name="Picture 4" descr="A diagram of a health care system&#10;&#10;Description automatically generated">
            <a:extLst>
              <a:ext uri="{FF2B5EF4-FFF2-40B4-BE49-F238E27FC236}">
                <a16:creationId xmlns:a16="http://schemas.microsoft.com/office/drawing/2014/main" id="{9049CA47-8F8A-2478-6911-AE9D39C53587}"/>
              </a:ext>
            </a:extLst>
          </p:cNvPr>
          <p:cNvPicPr>
            <a:picLocks noChangeAspect="1"/>
          </p:cNvPicPr>
          <p:nvPr/>
        </p:nvPicPr>
        <p:blipFill>
          <a:blip r:embed="rId4"/>
          <a:stretch>
            <a:fillRect/>
          </a:stretch>
        </p:blipFill>
        <p:spPr>
          <a:xfrm>
            <a:off x="5661660" y="506326"/>
            <a:ext cx="6145530" cy="5397181"/>
          </a:xfrm>
          <a:prstGeom prst="rect">
            <a:avLst/>
          </a:prstGeom>
        </p:spPr>
      </p:pic>
      <p:pic>
        <p:nvPicPr>
          <p:cNvPr id="7" name="Picture 6">
            <a:extLst>
              <a:ext uri="{FF2B5EF4-FFF2-40B4-BE49-F238E27FC236}">
                <a16:creationId xmlns:a16="http://schemas.microsoft.com/office/drawing/2014/main" id="{06792002-DE36-CA5A-5F7E-07167DAEFD7E}"/>
              </a:ext>
            </a:extLst>
          </p:cNvPr>
          <p:cNvPicPr>
            <a:picLocks noChangeAspect="1"/>
          </p:cNvPicPr>
          <p:nvPr/>
        </p:nvPicPr>
        <p:blipFill>
          <a:blip r:embed="rId5"/>
          <a:stretch>
            <a:fillRect/>
          </a:stretch>
        </p:blipFill>
        <p:spPr>
          <a:xfrm>
            <a:off x="6046153" y="4479"/>
            <a:ext cx="5376543" cy="6007702"/>
          </a:xfrm>
          <a:prstGeom prst="rect">
            <a:avLst/>
          </a:prstGeom>
        </p:spPr>
      </p:pic>
      <p:pic>
        <p:nvPicPr>
          <p:cNvPr id="9" name="Picture 8" descr="A diagram of a health care system&#10;&#10;Description automatically generated">
            <a:extLst>
              <a:ext uri="{FF2B5EF4-FFF2-40B4-BE49-F238E27FC236}">
                <a16:creationId xmlns:a16="http://schemas.microsoft.com/office/drawing/2014/main" id="{61420133-9891-3AEC-668D-664B002A4D71}"/>
              </a:ext>
            </a:extLst>
          </p:cNvPr>
          <p:cNvPicPr>
            <a:picLocks noChangeAspect="1"/>
          </p:cNvPicPr>
          <p:nvPr/>
        </p:nvPicPr>
        <p:blipFill>
          <a:blip r:embed="rId4"/>
          <a:stretch>
            <a:fillRect/>
          </a:stretch>
        </p:blipFill>
        <p:spPr>
          <a:xfrm>
            <a:off x="557060" y="2263141"/>
            <a:ext cx="4268865" cy="3749040"/>
          </a:xfrm>
          <a:prstGeom prst="rect">
            <a:avLst/>
          </a:prstGeom>
        </p:spPr>
      </p:pic>
    </p:spTree>
    <p:extLst>
      <p:ext uri="{BB962C8B-B14F-4D97-AF65-F5344CB8AC3E}">
        <p14:creationId xmlns:p14="http://schemas.microsoft.com/office/powerpoint/2010/main" val="30608405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xit" presetSubtype="4" fill="hold" nodeType="clickEffect">
                                  <p:stCondLst>
                                    <p:cond delay="0"/>
                                  </p:stCondLst>
                                  <p:childTnLst>
                                    <p:anim calcmode="lin" valueType="num">
                                      <p:cBhvr additive="base">
                                        <p:cTn id="6" dur="500"/>
                                        <p:tgtEl>
                                          <p:spTgt spid="5"/>
                                        </p:tgtEl>
                                        <p:attrNameLst>
                                          <p:attrName>ppt_y</p:attrName>
                                        </p:attrNameLst>
                                      </p:cBhvr>
                                      <p:tavLst>
                                        <p:tav tm="0">
                                          <p:val>
                                            <p:strVal val="#ppt_y"/>
                                          </p:val>
                                        </p:tav>
                                        <p:tav tm="100000">
                                          <p:val>
                                            <p:strVal val="#ppt_y+#ppt_h*1.125000"/>
                                          </p:val>
                                        </p:tav>
                                      </p:tavLst>
                                    </p:anim>
                                    <p:animEffect transition="out" filter="wipe(down)">
                                      <p:cBhvr>
                                        <p:cTn id="7" dur="500"/>
                                        <p:tgtEl>
                                          <p:spTgt spid="5"/>
                                        </p:tgtEl>
                                      </p:cBhvr>
                                    </p:animEffect>
                                    <p:set>
                                      <p:cBhvr>
                                        <p:cTn id="8" dur="1" fill="hold">
                                          <p:stCondLst>
                                            <p:cond delay="499"/>
                                          </p:stCondLst>
                                        </p:cTn>
                                        <p:tgtEl>
                                          <p:spTgt spid="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9"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DF3179-FD89-FEA6-BCBA-D4DC72F69F5B}"/>
              </a:ext>
            </a:extLst>
          </p:cNvPr>
          <p:cNvSpPr>
            <a:spLocks noGrp="1"/>
          </p:cNvSpPr>
          <p:nvPr>
            <p:ph type="title"/>
          </p:nvPr>
        </p:nvSpPr>
        <p:spPr>
          <a:xfrm>
            <a:off x="203200" y="246638"/>
            <a:ext cx="11582400" cy="1143000"/>
          </a:xfrm>
        </p:spPr>
        <p:txBody>
          <a:bodyPr anchor="ctr">
            <a:normAutofit/>
          </a:bodyPr>
          <a:lstStyle/>
          <a:p>
            <a:pPr>
              <a:lnSpc>
                <a:spcPct val="90000"/>
              </a:lnSpc>
            </a:pPr>
            <a:r>
              <a:rPr lang="en-US" sz="3200">
                <a:latin typeface="+mj-lt"/>
              </a:rPr>
              <a:t>CARILION STRATEGIES TO IMPROVE HCV TESTING AND TREATMENT</a:t>
            </a:r>
          </a:p>
        </p:txBody>
      </p:sp>
      <p:pic>
        <p:nvPicPr>
          <p:cNvPr id="6" name="Picture 5" descr="Many hands raising thumbs up">
            <a:extLst>
              <a:ext uri="{FF2B5EF4-FFF2-40B4-BE49-F238E27FC236}">
                <a16:creationId xmlns:a16="http://schemas.microsoft.com/office/drawing/2014/main" id="{51C48203-4B7F-9101-7334-D2D12890F556}"/>
              </a:ext>
            </a:extLst>
          </p:cNvPr>
          <p:cNvPicPr>
            <a:picLocks noChangeAspect="1"/>
          </p:cNvPicPr>
          <p:nvPr/>
        </p:nvPicPr>
        <p:blipFill>
          <a:blip r:embed="rId2"/>
          <a:stretch>
            <a:fillRect/>
          </a:stretch>
        </p:blipFill>
        <p:spPr>
          <a:xfrm>
            <a:off x="609600" y="2066005"/>
            <a:ext cx="5384800" cy="3594354"/>
          </a:xfrm>
          <a:prstGeom prst="rect">
            <a:avLst/>
          </a:prstGeom>
          <a:noFill/>
        </p:spPr>
      </p:pic>
      <p:sp>
        <p:nvSpPr>
          <p:cNvPr id="3" name="Content Placeholder 2">
            <a:extLst>
              <a:ext uri="{FF2B5EF4-FFF2-40B4-BE49-F238E27FC236}">
                <a16:creationId xmlns:a16="http://schemas.microsoft.com/office/drawing/2014/main" id="{043BCC1F-EB92-0929-F0A6-412495047681}"/>
              </a:ext>
            </a:extLst>
          </p:cNvPr>
          <p:cNvSpPr>
            <a:spLocks noGrp="1"/>
          </p:cNvSpPr>
          <p:nvPr>
            <p:ph sz="half" idx="2"/>
          </p:nvPr>
        </p:nvSpPr>
        <p:spPr>
          <a:xfrm>
            <a:off x="6197602" y="2883310"/>
            <a:ext cx="5384800" cy="4525963"/>
          </a:xfrm>
        </p:spPr>
        <p:txBody>
          <a:bodyPr>
            <a:normAutofit/>
          </a:bodyPr>
          <a:lstStyle/>
          <a:p>
            <a:pPr marL="0" indent="0">
              <a:buNone/>
            </a:pPr>
            <a:r>
              <a:rPr lang="en-US" b="1"/>
              <a:t>EXPANDING MEDICAL PROVIDER CAPACITY</a:t>
            </a:r>
          </a:p>
        </p:txBody>
      </p:sp>
    </p:spTree>
    <p:extLst>
      <p:ext uri="{BB962C8B-B14F-4D97-AF65-F5344CB8AC3E}">
        <p14:creationId xmlns:p14="http://schemas.microsoft.com/office/powerpoint/2010/main" val="14412221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913DE-2BA8-3609-C589-06CE6E27D656}"/>
              </a:ext>
            </a:extLst>
          </p:cNvPr>
          <p:cNvSpPr>
            <a:spLocks noGrp="1"/>
          </p:cNvSpPr>
          <p:nvPr>
            <p:ph type="title"/>
          </p:nvPr>
        </p:nvSpPr>
        <p:spPr/>
        <p:txBody>
          <a:bodyPr>
            <a:normAutofit/>
          </a:bodyPr>
          <a:lstStyle/>
          <a:p>
            <a:br>
              <a:rPr lang="en-US"/>
            </a:br>
            <a:endParaRPr lang="en-US"/>
          </a:p>
        </p:txBody>
      </p:sp>
      <p:sp>
        <p:nvSpPr>
          <p:cNvPr id="13" name="TextBox 12">
            <a:extLst>
              <a:ext uri="{FF2B5EF4-FFF2-40B4-BE49-F238E27FC236}">
                <a16:creationId xmlns:a16="http://schemas.microsoft.com/office/drawing/2014/main" id="{9DEB766B-DE05-EA27-75F8-AABCE1C601BD}"/>
              </a:ext>
            </a:extLst>
          </p:cNvPr>
          <p:cNvSpPr txBox="1"/>
          <p:nvPr/>
        </p:nvSpPr>
        <p:spPr>
          <a:xfrm>
            <a:off x="0" y="3247538"/>
            <a:ext cx="5735169" cy="2862322"/>
          </a:xfrm>
          <a:prstGeom prst="rect">
            <a:avLst/>
          </a:prstGeom>
          <a:noFill/>
        </p:spPr>
        <p:txBody>
          <a:bodyPr wrap="square">
            <a:spAutoFit/>
          </a:bodyPr>
          <a:lstStyle/>
          <a:p>
            <a:pPr marL="742950" lvl="1" indent="-285750">
              <a:buFont typeface="Wingdings" pitchFamily="2" charset="2"/>
              <a:buChar char="q"/>
            </a:pPr>
            <a:r>
              <a:rPr lang="en-US" sz="2000"/>
              <a:t>7 asynchronous training videos</a:t>
            </a:r>
          </a:p>
          <a:p>
            <a:pPr marL="742950" lvl="1" indent="-285750">
              <a:buFont typeface="Wingdings" pitchFamily="2" charset="2"/>
              <a:buChar char="q"/>
            </a:pPr>
            <a:r>
              <a:rPr lang="en-US" sz="2000"/>
              <a:t>15 – 30-minute sessions</a:t>
            </a:r>
          </a:p>
          <a:p>
            <a:pPr marL="742950" lvl="1" indent="-285750">
              <a:buFont typeface="Wingdings" pitchFamily="2" charset="2"/>
              <a:buChar char="q"/>
            </a:pPr>
            <a:r>
              <a:rPr lang="en-US" sz="2000"/>
              <a:t>CME credits </a:t>
            </a:r>
          </a:p>
          <a:p>
            <a:pPr marL="742950" lvl="1" indent="-285750">
              <a:buFont typeface="Wingdings" pitchFamily="2" charset="2"/>
              <a:buChar char="q"/>
            </a:pPr>
            <a:r>
              <a:rPr lang="en-US" sz="2000"/>
              <a:t>Ongoing support and mentoring available after training</a:t>
            </a:r>
          </a:p>
          <a:p>
            <a:pPr marL="742950" lvl="1" indent="-285750">
              <a:buFont typeface="Wingdings" pitchFamily="2" charset="2"/>
              <a:buChar char="q"/>
            </a:pPr>
            <a:r>
              <a:rPr lang="en-US" sz="2000"/>
              <a:t>Access to HCV treatment coordinator</a:t>
            </a:r>
          </a:p>
          <a:p>
            <a:pPr marL="742950" lvl="1" indent="-285750">
              <a:buFont typeface="Wingdings" pitchFamily="2" charset="2"/>
              <a:buChar char="q"/>
            </a:pPr>
            <a:endParaRPr lang="en-US" sz="2000"/>
          </a:p>
          <a:p>
            <a:pPr lvl="1"/>
            <a:endParaRPr lang="en-US" sz="2000"/>
          </a:p>
          <a:p>
            <a:pPr lvl="1"/>
            <a:endParaRPr lang="en-US" sz="2000"/>
          </a:p>
        </p:txBody>
      </p:sp>
      <p:pic>
        <p:nvPicPr>
          <p:cNvPr id="3" name="Picture 2">
            <a:extLst>
              <a:ext uri="{FF2B5EF4-FFF2-40B4-BE49-F238E27FC236}">
                <a16:creationId xmlns:a16="http://schemas.microsoft.com/office/drawing/2014/main" id="{3B49DEF9-B56D-F0FC-24EA-A57D8990F25B}"/>
              </a:ext>
            </a:extLst>
          </p:cNvPr>
          <p:cNvPicPr>
            <a:picLocks noChangeAspect="1"/>
          </p:cNvPicPr>
          <p:nvPr/>
        </p:nvPicPr>
        <p:blipFill>
          <a:blip r:embed="rId2"/>
          <a:stretch>
            <a:fillRect/>
          </a:stretch>
        </p:blipFill>
        <p:spPr>
          <a:xfrm>
            <a:off x="531814" y="6153265"/>
            <a:ext cx="3040903" cy="600999"/>
          </a:xfrm>
          <a:prstGeom prst="rect">
            <a:avLst/>
          </a:prstGeom>
        </p:spPr>
      </p:pic>
      <p:pic>
        <p:nvPicPr>
          <p:cNvPr id="8" name="Picture 7">
            <a:extLst>
              <a:ext uri="{FF2B5EF4-FFF2-40B4-BE49-F238E27FC236}">
                <a16:creationId xmlns:a16="http://schemas.microsoft.com/office/drawing/2014/main" id="{35DD582F-2521-C0B4-68CB-9513AFDF631F}"/>
              </a:ext>
            </a:extLst>
          </p:cNvPr>
          <p:cNvPicPr>
            <a:picLocks noChangeAspect="1"/>
          </p:cNvPicPr>
          <p:nvPr/>
        </p:nvPicPr>
        <p:blipFill>
          <a:blip r:embed="rId3"/>
          <a:stretch>
            <a:fillRect/>
          </a:stretch>
        </p:blipFill>
        <p:spPr>
          <a:xfrm>
            <a:off x="6270813" y="6213623"/>
            <a:ext cx="1351429" cy="644377"/>
          </a:xfrm>
          <a:prstGeom prst="rect">
            <a:avLst/>
          </a:prstGeom>
        </p:spPr>
      </p:pic>
      <p:pic>
        <p:nvPicPr>
          <p:cNvPr id="6" name="Picture 5" descr="A logo for a health care company&#10;&#10;Description automatically generated">
            <a:extLst>
              <a:ext uri="{FF2B5EF4-FFF2-40B4-BE49-F238E27FC236}">
                <a16:creationId xmlns:a16="http://schemas.microsoft.com/office/drawing/2014/main" id="{E4569770-C9BD-03A0-1EBF-0E9DA9D020F5}"/>
              </a:ext>
            </a:extLst>
          </p:cNvPr>
          <p:cNvPicPr>
            <a:picLocks noChangeAspect="1"/>
          </p:cNvPicPr>
          <p:nvPr/>
        </p:nvPicPr>
        <p:blipFill>
          <a:blip r:embed="rId4"/>
          <a:stretch>
            <a:fillRect/>
          </a:stretch>
        </p:blipFill>
        <p:spPr>
          <a:xfrm>
            <a:off x="140433" y="303074"/>
            <a:ext cx="5664862" cy="1945508"/>
          </a:xfrm>
          <a:prstGeom prst="rect">
            <a:avLst/>
          </a:prstGeom>
        </p:spPr>
      </p:pic>
      <p:pic>
        <p:nvPicPr>
          <p:cNvPr id="14" name="Picture 13" descr="A screenshot of a medical application&#10;&#10;Description automatically generated">
            <a:extLst>
              <a:ext uri="{FF2B5EF4-FFF2-40B4-BE49-F238E27FC236}">
                <a16:creationId xmlns:a16="http://schemas.microsoft.com/office/drawing/2014/main" id="{A40C8CCC-6A3E-19C9-A54D-A76356C8B412}"/>
              </a:ext>
            </a:extLst>
          </p:cNvPr>
          <p:cNvPicPr>
            <a:picLocks noChangeAspect="1"/>
          </p:cNvPicPr>
          <p:nvPr/>
        </p:nvPicPr>
        <p:blipFill>
          <a:blip r:embed="rId5"/>
          <a:stretch>
            <a:fillRect/>
          </a:stretch>
        </p:blipFill>
        <p:spPr>
          <a:xfrm>
            <a:off x="5875421" y="0"/>
            <a:ext cx="6316579" cy="6858000"/>
          </a:xfrm>
          <a:prstGeom prst="rect">
            <a:avLst/>
          </a:prstGeom>
        </p:spPr>
      </p:pic>
    </p:spTree>
    <p:extLst>
      <p:ext uri="{BB962C8B-B14F-4D97-AF65-F5344CB8AC3E}">
        <p14:creationId xmlns:p14="http://schemas.microsoft.com/office/powerpoint/2010/main" val="16681424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13">
                                            <p:txEl>
                                              <p:pRg st="4" end="4"/>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a:extLst>
              <a:ext uri="{FF2B5EF4-FFF2-40B4-BE49-F238E27FC236}">
                <a16:creationId xmlns:a16="http://schemas.microsoft.com/office/drawing/2014/main" id="{B6F8464A-3D83-D6C0-1E12-9D4468E2459A}"/>
              </a:ext>
            </a:extLst>
          </p:cNvPr>
          <p:cNvPicPr>
            <a:picLocks noChangeAspect="1"/>
          </p:cNvPicPr>
          <p:nvPr/>
        </p:nvPicPr>
        <p:blipFill rotWithShape="1">
          <a:blip r:embed="rId2"/>
          <a:srcRect l="19485" t="10458" r="25184" b="7844"/>
          <a:stretch/>
        </p:blipFill>
        <p:spPr>
          <a:xfrm>
            <a:off x="342899" y="308060"/>
            <a:ext cx="7515226" cy="6241880"/>
          </a:xfrm>
          <a:prstGeom prst="rect">
            <a:avLst/>
          </a:prstGeom>
        </p:spPr>
      </p:pic>
      <p:sp>
        <p:nvSpPr>
          <p:cNvPr id="4" name="TextBox 3">
            <a:extLst>
              <a:ext uri="{FF2B5EF4-FFF2-40B4-BE49-F238E27FC236}">
                <a16:creationId xmlns:a16="http://schemas.microsoft.com/office/drawing/2014/main" id="{E38B4775-D040-0030-3FB5-64742C0C52AD}"/>
              </a:ext>
            </a:extLst>
          </p:cNvPr>
          <p:cNvSpPr txBox="1"/>
          <p:nvPr/>
        </p:nvSpPr>
        <p:spPr>
          <a:xfrm>
            <a:off x="8201024" y="742950"/>
            <a:ext cx="3529013" cy="1815882"/>
          </a:xfrm>
          <a:prstGeom prst="rect">
            <a:avLst/>
          </a:prstGeom>
          <a:noFill/>
        </p:spPr>
        <p:txBody>
          <a:bodyPr wrap="square" rtlCol="0">
            <a:spAutoFit/>
          </a:bodyPr>
          <a:lstStyle/>
          <a:p>
            <a:r>
              <a:rPr lang="en-US" sz="2800" u="sng"/>
              <a:t>Invited guests:</a:t>
            </a:r>
          </a:p>
          <a:p>
            <a:r>
              <a:rPr lang="en-US" sz="2800"/>
              <a:t>-  Dr Nathan Everson</a:t>
            </a:r>
          </a:p>
          <a:p>
            <a:pPr marL="285750" indent="-285750">
              <a:buFontTx/>
              <a:buChar char="-"/>
            </a:pPr>
            <a:r>
              <a:rPr lang="en-US" sz="2800"/>
              <a:t>Dr Bansal Ekta</a:t>
            </a:r>
          </a:p>
          <a:p>
            <a:pPr marL="285750" indent="-285750">
              <a:buFontTx/>
              <a:buChar char="-"/>
            </a:pPr>
            <a:r>
              <a:rPr lang="en-US" sz="2800"/>
              <a:t>Dr Sadiq Saima</a:t>
            </a:r>
          </a:p>
        </p:txBody>
      </p:sp>
      <p:pic>
        <p:nvPicPr>
          <p:cNvPr id="6" name="Picture 5" descr="A person wearing a white coat and glasses&#10;&#10;Description automatically generated">
            <a:extLst>
              <a:ext uri="{FF2B5EF4-FFF2-40B4-BE49-F238E27FC236}">
                <a16:creationId xmlns:a16="http://schemas.microsoft.com/office/drawing/2014/main" id="{DF3F9700-D707-B535-D76F-4B9AC60CCAC5}"/>
              </a:ext>
            </a:extLst>
          </p:cNvPr>
          <p:cNvPicPr>
            <a:picLocks noChangeAspect="1"/>
          </p:cNvPicPr>
          <p:nvPr/>
        </p:nvPicPr>
        <p:blipFill>
          <a:blip r:embed="rId3"/>
          <a:stretch>
            <a:fillRect/>
          </a:stretch>
        </p:blipFill>
        <p:spPr>
          <a:xfrm>
            <a:off x="8492331" y="2927569"/>
            <a:ext cx="1144133" cy="1176823"/>
          </a:xfrm>
          <a:prstGeom prst="rect">
            <a:avLst/>
          </a:prstGeom>
        </p:spPr>
      </p:pic>
      <p:pic>
        <p:nvPicPr>
          <p:cNvPr id="8" name="Picture 7" descr="A person wearing a head scarf&#10;&#10;Description automatically generated">
            <a:extLst>
              <a:ext uri="{FF2B5EF4-FFF2-40B4-BE49-F238E27FC236}">
                <a16:creationId xmlns:a16="http://schemas.microsoft.com/office/drawing/2014/main" id="{84ABE631-EC36-A507-93BC-4B97ECCA49ED}"/>
              </a:ext>
            </a:extLst>
          </p:cNvPr>
          <p:cNvPicPr>
            <a:picLocks noChangeAspect="1"/>
          </p:cNvPicPr>
          <p:nvPr/>
        </p:nvPicPr>
        <p:blipFill>
          <a:blip r:embed="rId4"/>
          <a:stretch>
            <a:fillRect/>
          </a:stretch>
        </p:blipFill>
        <p:spPr>
          <a:xfrm>
            <a:off x="9305129" y="4545011"/>
            <a:ext cx="1683999" cy="1489691"/>
          </a:xfrm>
          <a:prstGeom prst="rect">
            <a:avLst/>
          </a:prstGeom>
        </p:spPr>
      </p:pic>
      <p:pic>
        <p:nvPicPr>
          <p:cNvPr id="10" name="Picture 9" descr="A close-up of a person&#10;&#10;Description automatically generated">
            <a:extLst>
              <a:ext uri="{FF2B5EF4-FFF2-40B4-BE49-F238E27FC236}">
                <a16:creationId xmlns:a16="http://schemas.microsoft.com/office/drawing/2014/main" id="{99449A4A-76C1-317C-6DAA-1C38DAAB2E01}"/>
              </a:ext>
            </a:extLst>
          </p:cNvPr>
          <p:cNvPicPr>
            <a:picLocks noChangeAspect="1"/>
          </p:cNvPicPr>
          <p:nvPr/>
        </p:nvPicPr>
        <p:blipFill>
          <a:blip r:embed="rId5"/>
          <a:stretch>
            <a:fillRect/>
          </a:stretch>
        </p:blipFill>
        <p:spPr>
          <a:xfrm>
            <a:off x="10269538" y="2895600"/>
            <a:ext cx="1144133" cy="1094388"/>
          </a:xfrm>
          <a:prstGeom prst="rect">
            <a:avLst/>
          </a:prstGeom>
        </p:spPr>
      </p:pic>
    </p:spTree>
    <p:extLst>
      <p:ext uri="{BB962C8B-B14F-4D97-AF65-F5344CB8AC3E}">
        <p14:creationId xmlns:p14="http://schemas.microsoft.com/office/powerpoint/2010/main" val="21179579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2">
            <a:extLst>
              <a:ext uri="{FF2B5EF4-FFF2-40B4-BE49-F238E27FC236}">
                <a16:creationId xmlns:a16="http://schemas.microsoft.com/office/drawing/2014/main" id="{39577E2A-1F89-0B46-9D87-4C6158DB4FC6}"/>
              </a:ext>
            </a:extLst>
          </p:cNvPr>
          <p:cNvSpPr>
            <a:spLocks noGrp="1" noChangeArrowheads="1"/>
          </p:cNvSpPr>
          <p:nvPr>
            <p:ph type="title"/>
          </p:nvPr>
        </p:nvSpPr>
        <p:spPr>
          <a:xfrm>
            <a:off x="609600" y="274638"/>
            <a:ext cx="10972800" cy="1143000"/>
          </a:xfrm>
        </p:spPr>
        <p:txBody>
          <a:bodyPr anchor="ctr">
            <a:normAutofit/>
          </a:bodyPr>
          <a:lstStyle/>
          <a:p>
            <a:pPr eaLnBrk="1" hangingPunct="1">
              <a:defRPr/>
            </a:pPr>
            <a:r>
              <a:rPr lang="en-US" altLang="en-US"/>
              <a:t>Provider Composition enrolled on the Program</a:t>
            </a:r>
          </a:p>
        </p:txBody>
      </p:sp>
      <p:graphicFrame>
        <p:nvGraphicFramePr>
          <p:cNvPr id="7" name="Content Placeholder 6">
            <a:extLst>
              <a:ext uri="{FF2B5EF4-FFF2-40B4-BE49-F238E27FC236}">
                <a16:creationId xmlns:a16="http://schemas.microsoft.com/office/drawing/2014/main" id="{247B2F18-6145-4C71-47D8-A86E83792AEF}"/>
              </a:ext>
            </a:extLst>
          </p:cNvPr>
          <p:cNvGraphicFramePr>
            <a:graphicFrameLocks noGrp="1"/>
          </p:cNvGraphicFramePr>
          <p:nvPr>
            <p:ph idx="1"/>
            <p:extLst>
              <p:ext uri="{D42A27DB-BD31-4B8C-83A1-F6EECF244321}">
                <p14:modId xmlns:p14="http://schemas.microsoft.com/office/powerpoint/2010/main" val="1899740366"/>
              </p:ext>
            </p:extLst>
          </p:nvPr>
        </p:nvGraphicFramePr>
        <p:xfrm>
          <a:off x="1117600" y="1600201"/>
          <a:ext cx="104648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53335-F994-DE11-0371-A24BF9133C5F}"/>
              </a:ext>
            </a:extLst>
          </p:cNvPr>
          <p:cNvSpPr>
            <a:spLocks noGrp="1"/>
          </p:cNvSpPr>
          <p:nvPr>
            <p:ph type="title"/>
          </p:nvPr>
        </p:nvSpPr>
        <p:spPr>
          <a:xfrm>
            <a:off x="609600" y="128864"/>
            <a:ext cx="10972800" cy="1143000"/>
          </a:xfrm>
        </p:spPr>
        <p:txBody>
          <a:bodyPr anchor="ctr">
            <a:normAutofit/>
          </a:bodyPr>
          <a:lstStyle/>
          <a:p>
            <a:pPr algn="ctr"/>
            <a:r>
              <a:rPr lang="en-US"/>
              <a:t>Many Provider Offices Are Engaged </a:t>
            </a:r>
          </a:p>
        </p:txBody>
      </p:sp>
      <p:pic>
        <p:nvPicPr>
          <p:cNvPr id="9" name="Content Placeholder 8">
            <a:extLst>
              <a:ext uri="{FF2B5EF4-FFF2-40B4-BE49-F238E27FC236}">
                <a16:creationId xmlns:a16="http://schemas.microsoft.com/office/drawing/2014/main" id="{DD9F0046-D00B-FCC5-BD76-3C2AA72C76C1}"/>
              </a:ext>
            </a:extLst>
          </p:cNvPr>
          <p:cNvPicPr>
            <a:picLocks noGrp="1" noChangeAspect="1"/>
          </p:cNvPicPr>
          <p:nvPr>
            <p:ph idx="1"/>
          </p:nvPr>
        </p:nvPicPr>
        <p:blipFill>
          <a:blip r:embed="rId3"/>
          <a:stretch>
            <a:fillRect/>
          </a:stretch>
        </p:blipFill>
        <p:spPr>
          <a:xfrm>
            <a:off x="2120348" y="1271864"/>
            <a:ext cx="8158009" cy="5078359"/>
          </a:xfrm>
          <a:noFill/>
        </p:spPr>
      </p:pic>
    </p:spTree>
    <p:extLst>
      <p:ext uri="{BB962C8B-B14F-4D97-AF65-F5344CB8AC3E}">
        <p14:creationId xmlns:p14="http://schemas.microsoft.com/office/powerpoint/2010/main" val="18235640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2E005-08CC-9EBF-85A4-D6CC562198C0}"/>
              </a:ext>
            </a:extLst>
          </p:cNvPr>
          <p:cNvSpPr>
            <a:spLocks noGrp="1"/>
          </p:cNvSpPr>
          <p:nvPr>
            <p:ph type="title"/>
          </p:nvPr>
        </p:nvSpPr>
        <p:spPr>
          <a:xfrm>
            <a:off x="609600" y="274638"/>
            <a:ext cx="10972800" cy="1143000"/>
          </a:xfrm>
        </p:spPr>
        <p:txBody>
          <a:bodyPr anchor="ctr">
            <a:normAutofit/>
          </a:bodyPr>
          <a:lstStyle/>
          <a:p>
            <a:pPr algn="ctr"/>
            <a:r>
              <a:rPr lang="en-US"/>
              <a:t>FCM Patients Screened for Hepatitis C</a:t>
            </a:r>
          </a:p>
        </p:txBody>
      </p:sp>
      <p:pic>
        <p:nvPicPr>
          <p:cNvPr id="5" name="Content Placeholder 4" descr="A map of the united states&#10;&#10;Description automatically generated">
            <a:extLst>
              <a:ext uri="{FF2B5EF4-FFF2-40B4-BE49-F238E27FC236}">
                <a16:creationId xmlns:a16="http://schemas.microsoft.com/office/drawing/2014/main" id="{3A94C1B6-5222-5D16-D133-3EA46A1B7F78}"/>
              </a:ext>
            </a:extLst>
          </p:cNvPr>
          <p:cNvPicPr>
            <a:picLocks noGrp="1" noChangeAspect="1"/>
          </p:cNvPicPr>
          <p:nvPr>
            <p:ph idx="1"/>
          </p:nvPr>
        </p:nvPicPr>
        <p:blipFill rotWithShape="1">
          <a:blip r:embed="rId3"/>
          <a:stretch/>
        </p:blipFill>
        <p:spPr>
          <a:xfrm>
            <a:off x="2133600" y="1259555"/>
            <a:ext cx="7881147" cy="4866609"/>
          </a:xfrm>
          <a:noFill/>
        </p:spPr>
      </p:pic>
    </p:spTree>
    <p:extLst>
      <p:ext uri="{BB962C8B-B14F-4D97-AF65-F5344CB8AC3E}">
        <p14:creationId xmlns:p14="http://schemas.microsoft.com/office/powerpoint/2010/main" val="19725808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99AD4-364D-5CF3-594B-9AE8454D1E58}"/>
              </a:ext>
            </a:extLst>
          </p:cNvPr>
          <p:cNvSpPr>
            <a:spLocks noGrp="1"/>
          </p:cNvSpPr>
          <p:nvPr>
            <p:ph type="title" idx="4294967295"/>
          </p:nvPr>
        </p:nvSpPr>
        <p:spPr>
          <a:xfrm>
            <a:off x="-486695" y="172269"/>
            <a:ext cx="12781934" cy="804863"/>
          </a:xfrm>
        </p:spPr>
        <p:txBody>
          <a:bodyPr>
            <a:noAutofit/>
          </a:bodyPr>
          <a:lstStyle/>
          <a:p>
            <a:pPr algn="ctr"/>
            <a:r>
              <a:rPr lang="en-US" sz="3200"/>
              <a:t>Distribution of Patients with a Positive Screen for Hepatitis C</a:t>
            </a:r>
          </a:p>
        </p:txBody>
      </p:sp>
      <p:pic>
        <p:nvPicPr>
          <p:cNvPr id="5" name="Content Placeholder 4">
            <a:extLst>
              <a:ext uri="{FF2B5EF4-FFF2-40B4-BE49-F238E27FC236}">
                <a16:creationId xmlns:a16="http://schemas.microsoft.com/office/drawing/2014/main" id="{2429D753-56CA-57EB-EC6A-E65E6F19143C}"/>
              </a:ext>
            </a:extLst>
          </p:cNvPr>
          <p:cNvPicPr>
            <a:picLocks noGrp="1" noChangeAspect="1"/>
          </p:cNvPicPr>
          <p:nvPr>
            <p:ph idx="4294967295"/>
          </p:nvPr>
        </p:nvPicPr>
        <p:blipFill>
          <a:blip r:embed="rId2"/>
          <a:stretch>
            <a:fillRect/>
          </a:stretch>
        </p:blipFill>
        <p:spPr>
          <a:xfrm>
            <a:off x="1366403" y="812442"/>
            <a:ext cx="9075738" cy="5605462"/>
          </a:xfrm>
        </p:spPr>
      </p:pic>
    </p:spTree>
    <p:extLst>
      <p:ext uri="{BB962C8B-B14F-4D97-AF65-F5344CB8AC3E}">
        <p14:creationId xmlns:p14="http://schemas.microsoft.com/office/powerpoint/2010/main" val="22872131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9953D-C278-4068-2668-FF45A07BEC56}"/>
              </a:ext>
            </a:extLst>
          </p:cNvPr>
          <p:cNvSpPr>
            <a:spLocks noGrp="1"/>
          </p:cNvSpPr>
          <p:nvPr>
            <p:ph type="title" idx="4294967295"/>
          </p:nvPr>
        </p:nvSpPr>
        <p:spPr>
          <a:xfrm>
            <a:off x="2182761" y="0"/>
            <a:ext cx="10515600" cy="1325563"/>
          </a:xfrm>
        </p:spPr>
        <p:txBody>
          <a:bodyPr/>
          <a:lstStyle/>
          <a:p>
            <a:r>
              <a:rPr lang="en-US" sz="4000">
                <a:solidFill>
                  <a:schemeClr val="accent2"/>
                </a:solidFill>
                <a:latin typeface="+mj-lt"/>
              </a:rPr>
              <a:t>Greater</a:t>
            </a:r>
            <a:r>
              <a:rPr lang="en-US" sz="4000">
                <a:solidFill>
                  <a:schemeClr val="accent2"/>
                </a:solidFill>
              </a:rPr>
              <a:t> Access to Screening</a:t>
            </a:r>
          </a:p>
        </p:txBody>
      </p:sp>
      <p:graphicFrame>
        <p:nvGraphicFramePr>
          <p:cNvPr id="6" name="Content Placeholder 5">
            <a:extLst>
              <a:ext uri="{FF2B5EF4-FFF2-40B4-BE49-F238E27FC236}">
                <a16:creationId xmlns:a16="http://schemas.microsoft.com/office/drawing/2014/main" id="{E7BA81BB-BE08-7004-D080-01EBDCD41086}"/>
              </a:ext>
            </a:extLst>
          </p:cNvPr>
          <p:cNvGraphicFramePr>
            <a:graphicFrameLocks noGrp="1"/>
          </p:cNvGraphicFramePr>
          <p:nvPr>
            <p:ph idx="4294967295"/>
            <p:extLst>
              <p:ext uri="{D42A27DB-BD31-4B8C-83A1-F6EECF244321}">
                <p14:modId xmlns:p14="http://schemas.microsoft.com/office/powerpoint/2010/main" val="2220219405"/>
              </p:ext>
            </p:extLst>
          </p:nvPr>
        </p:nvGraphicFramePr>
        <p:xfrm>
          <a:off x="1273629" y="1325564"/>
          <a:ext cx="9138732" cy="47858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4078311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9953D-C278-4068-2668-FF45A07BEC56}"/>
              </a:ext>
            </a:extLst>
          </p:cNvPr>
          <p:cNvSpPr>
            <a:spLocks noGrp="1"/>
          </p:cNvSpPr>
          <p:nvPr>
            <p:ph type="title" idx="4294967295"/>
          </p:nvPr>
        </p:nvSpPr>
        <p:spPr>
          <a:xfrm>
            <a:off x="762000" y="-13834"/>
            <a:ext cx="10515600" cy="1325563"/>
          </a:xfrm>
        </p:spPr>
        <p:txBody>
          <a:bodyPr/>
          <a:lstStyle/>
          <a:p>
            <a:pPr algn="ctr"/>
            <a:r>
              <a:rPr lang="en-US">
                <a:solidFill>
                  <a:schemeClr val="accent2"/>
                </a:solidFill>
                <a:latin typeface="+mj-lt"/>
              </a:rPr>
              <a:t>Streamlined Care</a:t>
            </a:r>
          </a:p>
        </p:txBody>
      </p:sp>
      <p:graphicFrame>
        <p:nvGraphicFramePr>
          <p:cNvPr id="6" name="Content Placeholder 5">
            <a:extLst>
              <a:ext uri="{FF2B5EF4-FFF2-40B4-BE49-F238E27FC236}">
                <a16:creationId xmlns:a16="http://schemas.microsoft.com/office/drawing/2014/main" id="{E7BA81BB-BE08-7004-D080-01EBDCD41086}"/>
              </a:ext>
            </a:extLst>
          </p:cNvPr>
          <p:cNvGraphicFramePr>
            <a:graphicFrameLocks noGrp="1"/>
          </p:cNvGraphicFramePr>
          <p:nvPr>
            <p:ph idx="4294967295"/>
            <p:extLst>
              <p:ext uri="{D42A27DB-BD31-4B8C-83A1-F6EECF244321}">
                <p14:modId xmlns:p14="http://schemas.microsoft.com/office/powerpoint/2010/main" val="1541007967"/>
              </p:ext>
            </p:extLst>
          </p:nvPr>
        </p:nvGraphicFramePr>
        <p:xfrm>
          <a:off x="1981200" y="1664732"/>
          <a:ext cx="8229600" cy="4525962"/>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FB91886E-D0AE-67ED-CF4B-63E7813D0E94}"/>
              </a:ext>
            </a:extLst>
          </p:cNvPr>
          <p:cNvSpPr txBox="1"/>
          <p:nvPr/>
        </p:nvSpPr>
        <p:spPr>
          <a:xfrm>
            <a:off x="2171700" y="1295400"/>
            <a:ext cx="9105900" cy="461665"/>
          </a:xfrm>
          <a:prstGeom prst="rect">
            <a:avLst/>
          </a:prstGeom>
          <a:noFill/>
        </p:spPr>
        <p:txBody>
          <a:bodyPr wrap="square" rtlCol="0">
            <a:spAutoFit/>
          </a:bodyPr>
          <a:lstStyle/>
          <a:p>
            <a:pPr eaLnBrk="0" fontAlgn="base" hangingPunct="0">
              <a:spcBef>
                <a:spcPct val="0"/>
              </a:spcBef>
              <a:spcAft>
                <a:spcPct val="0"/>
              </a:spcAft>
            </a:pPr>
            <a:r>
              <a:rPr lang="en-US" sz="2400">
                <a:solidFill>
                  <a:srgbClr val="000000"/>
                </a:solidFill>
                <a:latin typeface="Arial" panose="020B0604020202020204" pitchFamily="34" charset="0"/>
              </a:rPr>
              <a:t>Decreased interval between diagnosis and treatment initiation</a:t>
            </a:r>
          </a:p>
        </p:txBody>
      </p:sp>
    </p:spTree>
    <p:extLst>
      <p:ext uri="{BB962C8B-B14F-4D97-AF65-F5344CB8AC3E}">
        <p14:creationId xmlns:p14="http://schemas.microsoft.com/office/powerpoint/2010/main" val="1046427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A6BC4-3D46-E73F-8A02-467E680AB14E}"/>
              </a:ext>
            </a:extLst>
          </p:cNvPr>
          <p:cNvSpPr>
            <a:spLocks noGrp="1"/>
          </p:cNvSpPr>
          <p:nvPr>
            <p:ph type="title"/>
          </p:nvPr>
        </p:nvSpPr>
        <p:spPr>
          <a:xfrm>
            <a:off x="858703" y="268302"/>
            <a:ext cx="10515600" cy="1325563"/>
          </a:xfrm>
        </p:spPr>
        <p:txBody>
          <a:bodyPr/>
          <a:lstStyle/>
          <a:p>
            <a:pPr algn="ctr"/>
            <a:r>
              <a:rPr lang="en-US" b="1">
                <a:solidFill>
                  <a:schemeClr val="accent1">
                    <a:lumMod val="75000"/>
                  </a:schemeClr>
                </a:solidFill>
                <a:latin typeface="Calibri" panose="020F0502020204030204" pitchFamily="34" charset="0"/>
                <a:cs typeface="Calibri" panose="020F0502020204030204" pitchFamily="34" charset="0"/>
              </a:rPr>
              <a:t>Viral Hepatitis </a:t>
            </a:r>
          </a:p>
        </p:txBody>
      </p:sp>
      <p:pic>
        <p:nvPicPr>
          <p:cNvPr id="1026" name="Picture 2" descr="Magnified image of a virus">
            <a:extLst>
              <a:ext uri="{FF2B5EF4-FFF2-40B4-BE49-F238E27FC236}">
                <a16:creationId xmlns:a16="http://schemas.microsoft.com/office/drawing/2014/main" id="{B2F401B6-4E3D-4983-7D1D-E514EEDA2E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2162" y="5108546"/>
            <a:ext cx="5800725" cy="163674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AA32C6C-5C30-9AD0-47D4-63FC7E69729D}"/>
              </a:ext>
            </a:extLst>
          </p:cNvPr>
          <p:cNvSpPr txBox="1"/>
          <p:nvPr/>
        </p:nvSpPr>
        <p:spPr>
          <a:xfrm>
            <a:off x="36786" y="6308209"/>
            <a:ext cx="5571534" cy="369332"/>
          </a:xfrm>
          <a:prstGeom prst="rect">
            <a:avLst/>
          </a:prstGeom>
          <a:noFill/>
        </p:spPr>
        <p:txBody>
          <a:bodyPr wrap="square">
            <a:spAutoFit/>
          </a:bodyPr>
          <a:lstStyle/>
          <a:p>
            <a:r>
              <a:rPr lang="en-US" err="1"/>
              <a:t>www.cdc.gov</a:t>
            </a:r>
            <a:r>
              <a:rPr lang="en-US"/>
              <a:t>/hepatitis</a:t>
            </a:r>
          </a:p>
        </p:txBody>
      </p:sp>
      <p:pic>
        <p:nvPicPr>
          <p:cNvPr id="5" name="Content Placeholder 7" descr="A screenshot of a cell phone&#10;&#10;Description automatically generated">
            <a:extLst>
              <a:ext uri="{FF2B5EF4-FFF2-40B4-BE49-F238E27FC236}">
                <a16:creationId xmlns:a16="http://schemas.microsoft.com/office/drawing/2014/main" id="{0AFBAA17-CF81-8E6C-21FD-135F02F9E5E8}"/>
              </a:ext>
            </a:extLst>
          </p:cNvPr>
          <p:cNvPicPr>
            <a:picLocks noChangeAspect="1"/>
          </p:cNvPicPr>
          <p:nvPr/>
        </p:nvPicPr>
        <p:blipFill rotWithShape="1">
          <a:blip r:embed="rId3"/>
          <a:srcRect b="38554"/>
          <a:stretch/>
        </p:blipFill>
        <p:spPr>
          <a:xfrm>
            <a:off x="817697" y="1368387"/>
            <a:ext cx="4922544" cy="4558529"/>
          </a:xfrm>
          <a:prstGeom prst="rect">
            <a:avLst/>
          </a:prstGeom>
        </p:spPr>
      </p:pic>
    </p:spTree>
    <p:extLst>
      <p:ext uri="{BB962C8B-B14F-4D97-AF65-F5344CB8AC3E}">
        <p14:creationId xmlns:p14="http://schemas.microsoft.com/office/powerpoint/2010/main" val="27336126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645916-AD4D-4A3A-5AF9-388D4E1684F9}"/>
              </a:ext>
            </a:extLst>
          </p:cNvPr>
          <p:cNvSpPr>
            <a:spLocks noGrp="1"/>
          </p:cNvSpPr>
          <p:nvPr>
            <p:ph type="title"/>
          </p:nvPr>
        </p:nvSpPr>
        <p:spPr>
          <a:xfrm>
            <a:off x="609600" y="274638"/>
            <a:ext cx="10972800" cy="1143000"/>
          </a:xfrm>
        </p:spPr>
        <p:txBody>
          <a:bodyPr anchor="ctr">
            <a:normAutofit/>
          </a:bodyPr>
          <a:lstStyle/>
          <a:p>
            <a:pPr>
              <a:lnSpc>
                <a:spcPct val="90000"/>
              </a:lnSpc>
            </a:pPr>
            <a:r>
              <a:rPr lang="en-US" i="1">
                <a:effectLst>
                  <a:outerShdw blurRad="38100" dist="38100" dir="2700000" algn="tl">
                    <a:srgbClr val="000000">
                      <a:alpha val="43137"/>
                    </a:srgbClr>
                  </a:outerShdw>
                </a:effectLst>
              </a:rPr>
              <a:t>Feedback from providers</a:t>
            </a:r>
            <a:br>
              <a:rPr lang="en-US" i="1">
                <a:effectLst>
                  <a:outerShdw blurRad="38100" dist="38100" dir="2700000" algn="tl">
                    <a:srgbClr val="000000">
                      <a:alpha val="43137"/>
                    </a:srgbClr>
                  </a:outerShdw>
                </a:effectLst>
              </a:rPr>
            </a:br>
            <a:endParaRPr lang="en-US" i="1">
              <a:effectLst>
                <a:outerShdw blurRad="38100" dist="38100" dir="2700000" algn="tl">
                  <a:srgbClr val="000000">
                    <a:alpha val="43137"/>
                  </a:srgbClr>
                </a:outerShdw>
              </a:effectLst>
            </a:endParaRPr>
          </a:p>
        </p:txBody>
      </p:sp>
      <p:sp>
        <p:nvSpPr>
          <p:cNvPr id="4" name="Content Placeholder 3">
            <a:extLst>
              <a:ext uri="{FF2B5EF4-FFF2-40B4-BE49-F238E27FC236}">
                <a16:creationId xmlns:a16="http://schemas.microsoft.com/office/drawing/2014/main" id="{7FF397ED-07FF-6467-5E7A-E12747268085}"/>
              </a:ext>
            </a:extLst>
          </p:cNvPr>
          <p:cNvSpPr>
            <a:spLocks noGrp="1"/>
          </p:cNvSpPr>
          <p:nvPr>
            <p:ph sz="half" idx="1"/>
          </p:nvPr>
        </p:nvSpPr>
        <p:spPr>
          <a:xfrm>
            <a:off x="250723" y="1417638"/>
            <a:ext cx="6126318" cy="4894671"/>
          </a:xfrm>
        </p:spPr>
        <p:txBody>
          <a:bodyPr>
            <a:normAutofit/>
          </a:bodyPr>
          <a:lstStyle/>
          <a:p>
            <a:pPr>
              <a:lnSpc>
                <a:spcPct val="90000"/>
              </a:lnSpc>
              <a:spcAft>
                <a:spcPts val="800"/>
              </a:spcAft>
            </a:pPr>
            <a:r>
              <a:rPr lang="en-US" sz="1500" b="0" i="0">
                <a:effectLst/>
                <a:highlight>
                  <a:srgbClr val="FFFFFF"/>
                </a:highlight>
              </a:rPr>
              <a:t>“I always enjoy learning something new. I do have a hepatitis C patient who is about to start treatment and I feel comfortable doing so. Providers in our office went through the training together and it was helpful to be able to ask questions of each other and remind each other about the training”.</a:t>
            </a:r>
          </a:p>
          <a:p>
            <a:pPr>
              <a:lnSpc>
                <a:spcPct val="90000"/>
              </a:lnSpc>
              <a:spcAft>
                <a:spcPts val="800"/>
              </a:spcAft>
            </a:pPr>
            <a:r>
              <a:rPr lang="en-US" sz="1500" b="0" i="0">
                <a:effectLst/>
                <a:highlight>
                  <a:srgbClr val="FFFFFF"/>
                </a:highlight>
              </a:rPr>
              <a:t>“I think initial material was at a good pace. Questions were appropriately answered in timely manner. </a:t>
            </a:r>
          </a:p>
          <a:p>
            <a:pPr>
              <a:lnSpc>
                <a:spcPct val="90000"/>
              </a:lnSpc>
              <a:spcAft>
                <a:spcPts val="800"/>
              </a:spcAft>
            </a:pPr>
            <a:r>
              <a:rPr lang="en-US" sz="1500" b="0" i="0">
                <a:effectLst/>
                <a:highlight>
                  <a:srgbClr val="FFFFFF"/>
                </a:highlight>
              </a:rPr>
              <a:t>“I think it should be online series with follow up live sessions for questions and practical aspects specially for drug interaction, treatment, and complications. </a:t>
            </a:r>
          </a:p>
          <a:p>
            <a:pPr>
              <a:lnSpc>
                <a:spcPct val="90000"/>
              </a:lnSpc>
              <a:spcAft>
                <a:spcPts val="800"/>
              </a:spcAft>
            </a:pPr>
            <a:r>
              <a:rPr lang="en-US" sz="1500" b="0" i="0">
                <a:effectLst/>
                <a:highlight>
                  <a:srgbClr val="FFFFFF"/>
                </a:highlight>
              </a:rPr>
              <a:t>“I do appreciate the opportunity to participate in the course, the content was to the point, Dr. Gomez and nurse coordinator readily available for any questions or concerns I have for patient care”.</a:t>
            </a:r>
          </a:p>
          <a:p>
            <a:pPr>
              <a:lnSpc>
                <a:spcPct val="90000"/>
              </a:lnSpc>
            </a:pPr>
            <a:endParaRPr lang="en-US" sz="1500"/>
          </a:p>
        </p:txBody>
      </p:sp>
      <p:pic>
        <p:nvPicPr>
          <p:cNvPr id="1026" name="Picture 2">
            <a:extLst>
              <a:ext uri="{FF2B5EF4-FFF2-40B4-BE49-F238E27FC236}">
                <a16:creationId xmlns:a16="http://schemas.microsoft.com/office/drawing/2014/main" id="{60E43D72-5942-46F6-4027-2B63F78CFE8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9600" y="4993032"/>
            <a:ext cx="5384800" cy="1319277"/>
          </a:xfrm>
          <a:prstGeom prst="rect">
            <a:avLst/>
          </a:prstGeom>
          <a:solidFill>
            <a:srgbClr val="FFFFFF"/>
          </a:solidFill>
          <a:effectLst/>
        </p:spPr>
      </p:pic>
      <p:pic>
        <p:nvPicPr>
          <p:cNvPr id="6" name="Picture 5">
            <a:extLst>
              <a:ext uri="{FF2B5EF4-FFF2-40B4-BE49-F238E27FC236}">
                <a16:creationId xmlns:a16="http://schemas.microsoft.com/office/drawing/2014/main" id="{A92DED54-F964-EBC4-DC4E-7019DAE8CA62}"/>
              </a:ext>
            </a:extLst>
          </p:cNvPr>
          <p:cNvPicPr>
            <a:picLocks noChangeAspect="1"/>
          </p:cNvPicPr>
          <p:nvPr/>
        </p:nvPicPr>
        <p:blipFill>
          <a:blip r:embed="rId3"/>
          <a:stretch>
            <a:fillRect/>
          </a:stretch>
        </p:blipFill>
        <p:spPr>
          <a:xfrm>
            <a:off x="8421329" y="0"/>
            <a:ext cx="3161071" cy="6840882"/>
          </a:xfrm>
          <a:prstGeom prst="rect">
            <a:avLst/>
          </a:prstGeom>
        </p:spPr>
      </p:pic>
    </p:spTree>
    <p:extLst>
      <p:ext uri="{BB962C8B-B14F-4D97-AF65-F5344CB8AC3E}">
        <p14:creationId xmlns:p14="http://schemas.microsoft.com/office/powerpoint/2010/main" val="16570652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7B696-24C3-5035-F672-B2AC5C6A8B5F}"/>
              </a:ext>
            </a:extLst>
          </p:cNvPr>
          <p:cNvSpPr>
            <a:spLocks noGrp="1"/>
          </p:cNvSpPr>
          <p:nvPr>
            <p:ph type="title" idx="4294967295"/>
          </p:nvPr>
        </p:nvSpPr>
        <p:spPr>
          <a:xfrm>
            <a:off x="0" y="137318"/>
            <a:ext cx="10515600" cy="1325563"/>
          </a:xfrm>
        </p:spPr>
        <p:txBody>
          <a:bodyPr/>
          <a:lstStyle/>
          <a:p>
            <a:r>
              <a:rPr lang="en-US">
                <a:latin typeface="+mj-lt"/>
              </a:rPr>
              <a:t>Case follow up…</a:t>
            </a:r>
          </a:p>
        </p:txBody>
      </p:sp>
      <p:sp>
        <p:nvSpPr>
          <p:cNvPr id="3" name="Content Placeholder 2">
            <a:extLst>
              <a:ext uri="{FF2B5EF4-FFF2-40B4-BE49-F238E27FC236}">
                <a16:creationId xmlns:a16="http://schemas.microsoft.com/office/drawing/2014/main" id="{67AC8ED5-0B91-FC84-CF38-848B6BC919CD}"/>
              </a:ext>
            </a:extLst>
          </p:cNvPr>
          <p:cNvSpPr>
            <a:spLocks noGrp="1"/>
          </p:cNvSpPr>
          <p:nvPr>
            <p:ph idx="4294967295"/>
          </p:nvPr>
        </p:nvSpPr>
        <p:spPr>
          <a:xfrm>
            <a:off x="92765" y="1531938"/>
            <a:ext cx="11530910" cy="4525962"/>
          </a:xfrm>
        </p:spPr>
        <p:txBody>
          <a:bodyPr>
            <a:normAutofit/>
          </a:bodyPr>
          <a:lstStyle/>
          <a:p>
            <a:r>
              <a:rPr lang="en-US" sz="2800" err="1">
                <a:latin typeface="+mn-lt"/>
              </a:rPr>
              <a:t>Ms</a:t>
            </a:r>
            <a:r>
              <a:rPr lang="en-US" sz="2800">
                <a:latin typeface="+mn-lt"/>
              </a:rPr>
              <a:t> H  was diagnosed with Hepatitis C without cirrhosis.</a:t>
            </a:r>
          </a:p>
          <a:p>
            <a:pPr marL="0" indent="0">
              <a:buNone/>
            </a:pPr>
            <a:endParaRPr lang="en-US" sz="2800">
              <a:latin typeface="+mn-lt"/>
            </a:endParaRPr>
          </a:p>
          <a:p>
            <a:r>
              <a:rPr lang="en-US" sz="2800">
                <a:latin typeface="+mn-lt"/>
              </a:rPr>
              <a:t>She was started on treatment with </a:t>
            </a:r>
            <a:r>
              <a:rPr lang="en-US" sz="2800" b="1" i="1" err="1">
                <a:effectLst/>
                <a:latin typeface="+mn-lt"/>
              </a:rPr>
              <a:t>glecaprevir-pibrentasvir</a:t>
            </a:r>
            <a:r>
              <a:rPr lang="en-US" sz="2800">
                <a:effectLst/>
                <a:latin typeface="+mn-lt"/>
              </a:rPr>
              <a:t> 100-40 mg Tablet  for 8 weeks</a:t>
            </a:r>
          </a:p>
          <a:p>
            <a:pPr marL="0" indent="0">
              <a:buNone/>
            </a:pPr>
            <a:endParaRPr lang="en-US" sz="2800">
              <a:effectLst/>
              <a:latin typeface="+mn-lt"/>
            </a:endParaRPr>
          </a:p>
          <a:p>
            <a:r>
              <a:rPr lang="en-US" sz="2800">
                <a:latin typeface="+mn-lt"/>
              </a:rPr>
              <a:t> Vaccinated against Hepatitis A and Hepatitis B.</a:t>
            </a:r>
          </a:p>
          <a:p>
            <a:endParaRPr lang="en-US" sz="2800">
              <a:latin typeface="+mn-lt"/>
            </a:endParaRPr>
          </a:p>
        </p:txBody>
      </p:sp>
      <p:pic>
        <p:nvPicPr>
          <p:cNvPr id="4" name="Picture 3" descr="Elderly woman on a field">
            <a:extLst>
              <a:ext uri="{FF2B5EF4-FFF2-40B4-BE49-F238E27FC236}">
                <a16:creationId xmlns:a16="http://schemas.microsoft.com/office/drawing/2014/main" id="{22B21773-32F8-BAA4-5B16-DB14DA11DDAD}"/>
              </a:ext>
            </a:extLst>
          </p:cNvPr>
          <p:cNvPicPr>
            <a:picLocks noChangeAspect="1"/>
          </p:cNvPicPr>
          <p:nvPr/>
        </p:nvPicPr>
        <p:blipFill rotWithShape="1">
          <a:blip r:embed="rId3"/>
          <a:srcRect l="3750" r="29752" b="2"/>
          <a:stretch/>
        </p:blipFill>
        <p:spPr>
          <a:xfrm>
            <a:off x="9926954" y="274638"/>
            <a:ext cx="1353033" cy="1353033"/>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graphicFrame>
        <p:nvGraphicFramePr>
          <p:cNvPr id="7" name="Table 6">
            <a:extLst>
              <a:ext uri="{FF2B5EF4-FFF2-40B4-BE49-F238E27FC236}">
                <a16:creationId xmlns:a16="http://schemas.microsoft.com/office/drawing/2014/main" id="{863CF8C5-7864-E143-2216-6DF2C6EE2EC9}"/>
              </a:ext>
            </a:extLst>
          </p:cNvPr>
          <p:cNvGraphicFramePr>
            <a:graphicFrameLocks noGrp="1"/>
          </p:cNvGraphicFramePr>
          <p:nvPr>
            <p:extLst>
              <p:ext uri="{D42A27DB-BD31-4B8C-83A1-F6EECF244321}">
                <p14:modId xmlns:p14="http://schemas.microsoft.com/office/powerpoint/2010/main" val="4216831608"/>
              </p:ext>
            </p:extLst>
          </p:nvPr>
        </p:nvGraphicFramePr>
        <p:xfrm>
          <a:off x="283844" y="4680117"/>
          <a:ext cx="11624311" cy="1446840"/>
        </p:xfrm>
        <a:graphic>
          <a:graphicData uri="http://schemas.openxmlformats.org/drawingml/2006/table">
            <a:tbl>
              <a:tblPr/>
              <a:tblGrid>
                <a:gridCol w="6175810">
                  <a:extLst>
                    <a:ext uri="{9D8B030D-6E8A-4147-A177-3AD203B41FA5}">
                      <a16:colId xmlns:a16="http://schemas.microsoft.com/office/drawing/2014/main" val="42226785"/>
                    </a:ext>
                  </a:extLst>
                </a:gridCol>
                <a:gridCol w="2579570">
                  <a:extLst>
                    <a:ext uri="{9D8B030D-6E8A-4147-A177-3AD203B41FA5}">
                      <a16:colId xmlns:a16="http://schemas.microsoft.com/office/drawing/2014/main" val="1085777562"/>
                    </a:ext>
                  </a:extLst>
                </a:gridCol>
                <a:gridCol w="2868931">
                  <a:extLst>
                    <a:ext uri="{9D8B030D-6E8A-4147-A177-3AD203B41FA5}">
                      <a16:colId xmlns:a16="http://schemas.microsoft.com/office/drawing/2014/main" val="2072137612"/>
                    </a:ext>
                  </a:extLst>
                </a:gridCol>
              </a:tblGrid>
              <a:tr h="723420">
                <a:tc>
                  <a:txBody>
                    <a:bodyPr/>
                    <a:lstStyle/>
                    <a:p>
                      <a:br>
                        <a:rPr lang="en-US">
                          <a:effectLst/>
                          <a:latin typeface="Helvetica" pitchFamily="2" charset="0"/>
                        </a:rPr>
                      </a:br>
                      <a:endParaRPr lang="en-US">
                        <a:effectLst/>
                        <a:latin typeface="Helvetica" pitchFamily="2" charset="0"/>
                      </a:endParaRPr>
                    </a:p>
                  </a:txBody>
                  <a:tcPr marL="20955" marR="20955" marT="20955" marB="20955" anchor="ctr">
                    <a:lnL w="7620" cap="flat" cmpd="sng" algn="ctr">
                      <a:solidFill>
                        <a:srgbClr val="C0C0C0"/>
                      </a:solidFill>
                      <a:prstDash val="solid"/>
                      <a:round/>
                      <a:headEnd type="none" w="med" len="med"/>
                      <a:tailEnd type="none" w="med" len="med"/>
                    </a:lnL>
                    <a:lnR w="7620" cap="flat" cmpd="sng" algn="ctr">
                      <a:solidFill>
                        <a:srgbClr val="C0C0C0"/>
                      </a:solidFill>
                      <a:prstDash val="solid"/>
                      <a:round/>
                      <a:headEnd type="none" w="med" len="med"/>
                      <a:tailEnd type="none" w="med" len="med"/>
                    </a:lnR>
                    <a:lnT w="7620" cap="flat" cmpd="sng" algn="ctr">
                      <a:solidFill>
                        <a:srgbClr val="C0C0C0"/>
                      </a:solidFill>
                      <a:prstDash val="solid"/>
                      <a:round/>
                      <a:headEnd type="none" w="med" len="med"/>
                      <a:tailEnd type="none" w="med" len="med"/>
                    </a:lnT>
                    <a:lnB w="7620" cap="flat" cmpd="sng" algn="ctr">
                      <a:solidFill>
                        <a:srgbClr val="C0C0C0"/>
                      </a:solidFill>
                      <a:prstDash val="solid"/>
                      <a:round/>
                      <a:headEnd type="none" w="med" len="med"/>
                      <a:tailEnd type="none" w="med" len="med"/>
                    </a:lnB>
                    <a:solidFill>
                      <a:srgbClr val="ECE9D8"/>
                    </a:solidFill>
                  </a:tcPr>
                </a:tc>
                <a:tc>
                  <a:txBody>
                    <a:bodyPr/>
                    <a:lstStyle/>
                    <a:p>
                      <a:r>
                        <a:rPr lang="en-US">
                          <a:effectLst/>
                          <a:latin typeface="Helvetica" pitchFamily="2" charset="0"/>
                        </a:rPr>
                        <a:t>PCR before therapy</a:t>
                      </a:r>
                    </a:p>
                  </a:txBody>
                  <a:tcPr marL="20955" marR="20955" marT="20955" marB="20955" anchor="ctr">
                    <a:lnL w="7620" cap="flat" cmpd="sng" algn="ctr">
                      <a:solidFill>
                        <a:srgbClr val="C0C0C0"/>
                      </a:solidFill>
                      <a:prstDash val="solid"/>
                      <a:round/>
                      <a:headEnd type="none" w="med" len="med"/>
                      <a:tailEnd type="none" w="med" len="med"/>
                    </a:lnL>
                    <a:lnR w="7620" cap="flat" cmpd="sng" algn="ctr">
                      <a:solidFill>
                        <a:srgbClr val="C0C0C0"/>
                      </a:solidFill>
                      <a:prstDash val="solid"/>
                      <a:round/>
                      <a:headEnd type="none" w="med" len="med"/>
                      <a:tailEnd type="none" w="med" len="med"/>
                    </a:lnR>
                    <a:lnT w="7620" cap="flat" cmpd="sng" algn="ctr">
                      <a:solidFill>
                        <a:srgbClr val="C0C0C0"/>
                      </a:solidFill>
                      <a:prstDash val="solid"/>
                      <a:round/>
                      <a:headEnd type="none" w="med" len="med"/>
                      <a:tailEnd type="none" w="med" len="med"/>
                    </a:lnT>
                    <a:lnB w="7620" cap="flat" cmpd="sng" algn="ctr">
                      <a:solidFill>
                        <a:srgbClr val="C0C0C0"/>
                      </a:solidFill>
                      <a:prstDash val="solid"/>
                      <a:round/>
                      <a:headEnd type="none" w="med" len="med"/>
                      <a:tailEnd type="none" w="med" len="med"/>
                    </a:lnB>
                    <a:solidFill>
                      <a:srgbClr val="ECE9D8"/>
                    </a:solidFill>
                  </a:tcPr>
                </a:tc>
                <a:tc>
                  <a:txBody>
                    <a:bodyPr/>
                    <a:lstStyle/>
                    <a:p>
                      <a:r>
                        <a:rPr lang="en-US">
                          <a:effectLst/>
                          <a:latin typeface="Helvetica" pitchFamily="2" charset="0"/>
                        </a:rPr>
                        <a:t> PCR after 12 weeks after therapy</a:t>
                      </a:r>
                    </a:p>
                  </a:txBody>
                  <a:tcPr marL="20955" marR="20955" marT="20955" marB="20955" anchor="ctr">
                    <a:lnL w="7620" cap="flat" cmpd="sng" algn="ctr">
                      <a:solidFill>
                        <a:srgbClr val="C0C0C0"/>
                      </a:solidFill>
                      <a:prstDash val="solid"/>
                      <a:round/>
                      <a:headEnd type="none" w="med" len="med"/>
                      <a:tailEnd type="none" w="med" len="med"/>
                    </a:lnL>
                    <a:lnR w="7620" cap="flat" cmpd="sng" algn="ctr">
                      <a:solidFill>
                        <a:srgbClr val="C0C0C0"/>
                      </a:solidFill>
                      <a:prstDash val="solid"/>
                      <a:round/>
                      <a:headEnd type="none" w="med" len="med"/>
                      <a:tailEnd type="none" w="med" len="med"/>
                    </a:lnR>
                    <a:lnT w="7620" cap="flat" cmpd="sng" algn="ctr">
                      <a:solidFill>
                        <a:srgbClr val="C0C0C0"/>
                      </a:solidFill>
                      <a:prstDash val="solid"/>
                      <a:round/>
                      <a:headEnd type="none" w="med" len="med"/>
                      <a:tailEnd type="none" w="med" len="med"/>
                    </a:lnT>
                    <a:lnB w="7620" cap="flat" cmpd="sng" algn="ctr">
                      <a:solidFill>
                        <a:srgbClr val="C0C0C0"/>
                      </a:solidFill>
                      <a:prstDash val="solid"/>
                      <a:round/>
                      <a:headEnd type="none" w="med" len="med"/>
                      <a:tailEnd type="none" w="med" len="med"/>
                    </a:lnB>
                    <a:solidFill>
                      <a:srgbClr val="ECE9D8"/>
                    </a:solidFill>
                  </a:tcPr>
                </a:tc>
                <a:extLst>
                  <a:ext uri="{0D108BD9-81ED-4DB2-BD59-A6C34878D82A}">
                    <a16:rowId xmlns:a16="http://schemas.microsoft.com/office/drawing/2014/main" val="3663457963"/>
                  </a:ext>
                </a:extLst>
              </a:tr>
              <a:tr h="723420">
                <a:tc>
                  <a:txBody>
                    <a:bodyPr/>
                    <a:lstStyle/>
                    <a:p>
                      <a:r>
                        <a:rPr lang="en-US">
                          <a:effectLst/>
                          <a:latin typeface="Helvetica" pitchFamily="2" charset="0"/>
                        </a:rPr>
                        <a:t>HCV RNA,QN,Real Time PCRIU/mL</a:t>
                      </a:r>
                      <a:br>
                        <a:rPr lang="en-US">
                          <a:effectLst/>
                          <a:latin typeface="Helvetica" pitchFamily="2" charset="0"/>
                        </a:rPr>
                      </a:br>
                      <a:r>
                        <a:rPr lang="en-US">
                          <a:effectLst/>
                          <a:latin typeface="Helvetica" pitchFamily="2" charset="0"/>
                        </a:rPr>
                        <a:t>log IU/mL</a:t>
                      </a:r>
                    </a:p>
                  </a:txBody>
                  <a:tcPr marL="20955" marR="20955" marT="20955" marB="20955" anchor="ctr">
                    <a:lnL w="7620" cap="flat" cmpd="sng" algn="ctr">
                      <a:solidFill>
                        <a:srgbClr val="C0C0C0"/>
                      </a:solidFill>
                      <a:prstDash val="solid"/>
                      <a:round/>
                      <a:headEnd type="none" w="med" len="med"/>
                      <a:tailEnd type="none" w="med" len="med"/>
                    </a:lnL>
                    <a:lnR w="7620" cap="flat" cmpd="sng" algn="ctr">
                      <a:solidFill>
                        <a:srgbClr val="C0C0C0"/>
                      </a:solidFill>
                      <a:prstDash val="solid"/>
                      <a:round/>
                      <a:headEnd type="none" w="med" len="med"/>
                      <a:tailEnd type="none" w="med" len="med"/>
                    </a:lnR>
                    <a:lnT w="7620" cap="flat" cmpd="sng" algn="ctr">
                      <a:solidFill>
                        <a:srgbClr val="C0C0C0"/>
                      </a:solidFill>
                      <a:prstDash val="solid"/>
                      <a:round/>
                      <a:headEnd type="none" w="med" len="med"/>
                      <a:tailEnd type="none" w="med" len="med"/>
                    </a:lnT>
                    <a:lnB w="7620" cap="flat" cmpd="sng" algn="ctr">
                      <a:solidFill>
                        <a:srgbClr val="C0C0C0"/>
                      </a:solidFill>
                      <a:prstDash val="solid"/>
                      <a:round/>
                      <a:headEnd type="none" w="med" len="med"/>
                      <a:tailEnd type="none" w="med" len="med"/>
                    </a:lnB>
                    <a:solidFill>
                      <a:srgbClr val="ECE9D8"/>
                    </a:solidFill>
                  </a:tcPr>
                </a:tc>
                <a:tc>
                  <a:txBody>
                    <a:bodyPr/>
                    <a:lstStyle/>
                    <a:p>
                      <a:r>
                        <a:rPr lang="en-US" b="1">
                          <a:solidFill>
                            <a:srgbClr val="FF0000"/>
                          </a:solidFill>
                          <a:effectLst/>
                          <a:latin typeface="Helvetica" pitchFamily="2" charset="0"/>
                        </a:rPr>
                        <a:t>2090000 (H)</a:t>
                      </a:r>
                      <a:br>
                        <a:rPr lang="en-US">
                          <a:solidFill>
                            <a:srgbClr val="000000"/>
                          </a:solidFill>
                          <a:effectLst/>
                          <a:latin typeface="Helvetica" pitchFamily="2" charset="0"/>
                        </a:rPr>
                      </a:br>
                      <a:r>
                        <a:rPr lang="en-US" b="1">
                          <a:solidFill>
                            <a:srgbClr val="FF0000"/>
                          </a:solidFill>
                          <a:effectLst/>
                          <a:latin typeface="Helvetica" pitchFamily="2" charset="0"/>
                        </a:rPr>
                        <a:t>6.32 (H)</a:t>
                      </a:r>
                      <a:endParaRPr lang="en-US">
                        <a:solidFill>
                          <a:srgbClr val="FF0000"/>
                        </a:solidFill>
                        <a:effectLst/>
                        <a:latin typeface="Helvetica" pitchFamily="2" charset="0"/>
                      </a:endParaRPr>
                    </a:p>
                  </a:txBody>
                  <a:tcPr marL="20955" marR="20955" marT="20955" marB="20955" anchor="ctr">
                    <a:lnL w="7620" cap="flat" cmpd="sng" algn="ctr">
                      <a:solidFill>
                        <a:srgbClr val="C0C0C0"/>
                      </a:solidFill>
                      <a:prstDash val="solid"/>
                      <a:round/>
                      <a:headEnd type="none" w="med" len="med"/>
                      <a:tailEnd type="none" w="med" len="med"/>
                    </a:lnL>
                    <a:lnR w="7620" cap="flat" cmpd="sng" algn="ctr">
                      <a:solidFill>
                        <a:srgbClr val="C0C0C0"/>
                      </a:solidFill>
                      <a:prstDash val="solid"/>
                      <a:round/>
                      <a:headEnd type="none" w="med" len="med"/>
                      <a:tailEnd type="none" w="med" len="med"/>
                    </a:lnR>
                    <a:lnT w="7620" cap="flat" cmpd="sng" algn="ctr">
                      <a:solidFill>
                        <a:srgbClr val="C0C0C0"/>
                      </a:solidFill>
                      <a:prstDash val="solid"/>
                      <a:round/>
                      <a:headEnd type="none" w="med" len="med"/>
                      <a:tailEnd type="none" w="med" len="med"/>
                    </a:lnT>
                    <a:lnB w="7620" cap="flat" cmpd="sng" algn="ctr">
                      <a:solidFill>
                        <a:srgbClr val="C0C0C0"/>
                      </a:solidFill>
                      <a:prstDash val="solid"/>
                      <a:round/>
                      <a:headEnd type="none" w="med" len="med"/>
                      <a:tailEnd type="none" w="med" len="med"/>
                    </a:lnB>
                  </a:tcPr>
                </a:tc>
                <a:tc>
                  <a:txBody>
                    <a:bodyPr/>
                    <a:lstStyle/>
                    <a:p>
                      <a:r>
                        <a:rPr lang="en-US" b="1">
                          <a:effectLst/>
                          <a:latin typeface="Helvetica" pitchFamily="2" charset="0"/>
                        </a:rPr>
                        <a:t>&lt;15</a:t>
                      </a:r>
                      <a:br>
                        <a:rPr lang="en-US" b="1">
                          <a:effectLst/>
                          <a:latin typeface="Helvetica" pitchFamily="2" charset="0"/>
                        </a:rPr>
                      </a:br>
                      <a:r>
                        <a:rPr lang="en-US" b="1">
                          <a:effectLst/>
                          <a:latin typeface="Helvetica" pitchFamily="2" charset="0"/>
                        </a:rPr>
                        <a:t>&lt;1.18</a:t>
                      </a:r>
                    </a:p>
                  </a:txBody>
                  <a:tcPr marL="20955" marR="20955" marT="20955" marB="20955" anchor="ctr">
                    <a:lnL w="7620" cap="flat" cmpd="sng" algn="ctr">
                      <a:solidFill>
                        <a:srgbClr val="C0C0C0"/>
                      </a:solidFill>
                      <a:prstDash val="solid"/>
                      <a:round/>
                      <a:headEnd type="none" w="med" len="med"/>
                      <a:tailEnd type="none" w="med" len="med"/>
                    </a:lnL>
                    <a:lnR w="7620" cap="flat" cmpd="sng" algn="ctr">
                      <a:solidFill>
                        <a:srgbClr val="C0C0C0"/>
                      </a:solidFill>
                      <a:prstDash val="solid"/>
                      <a:round/>
                      <a:headEnd type="none" w="med" len="med"/>
                      <a:tailEnd type="none" w="med" len="med"/>
                    </a:lnR>
                    <a:lnT w="7620" cap="flat" cmpd="sng" algn="ctr">
                      <a:solidFill>
                        <a:srgbClr val="C0C0C0"/>
                      </a:solidFill>
                      <a:prstDash val="solid"/>
                      <a:round/>
                      <a:headEnd type="none" w="med" len="med"/>
                      <a:tailEnd type="none" w="med" len="med"/>
                    </a:lnT>
                    <a:lnB w="7620" cap="flat" cmpd="sng" algn="ctr">
                      <a:solidFill>
                        <a:srgbClr val="C0C0C0"/>
                      </a:solidFill>
                      <a:prstDash val="solid"/>
                      <a:round/>
                      <a:headEnd type="none" w="med" len="med"/>
                      <a:tailEnd type="none" w="med" len="med"/>
                    </a:lnB>
                  </a:tcPr>
                </a:tc>
                <a:extLst>
                  <a:ext uri="{0D108BD9-81ED-4DB2-BD59-A6C34878D82A}">
                    <a16:rowId xmlns:a16="http://schemas.microsoft.com/office/drawing/2014/main" val="1023267843"/>
                  </a:ext>
                </a:extLst>
              </a:tr>
            </a:tbl>
          </a:graphicData>
        </a:graphic>
      </p:graphicFrame>
    </p:spTree>
    <p:extLst>
      <p:ext uri="{BB962C8B-B14F-4D97-AF65-F5344CB8AC3E}">
        <p14:creationId xmlns:p14="http://schemas.microsoft.com/office/powerpoint/2010/main" val="2849821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19BA95-B7C3-2CDC-409D-64E161B571EA}"/>
              </a:ext>
            </a:extLst>
          </p:cNvPr>
          <p:cNvSpPr>
            <a:spLocks noGrp="1"/>
          </p:cNvSpPr>
          <p:nvPr>
            <p:ph type="title" idx="4294967295"/>
          </p:nvPr>
        </p:nvSpPr>
        <p:spPr>
          <a:xfrm>
            <a:off x="0" y="249238"/>
            <a:ext cx="10515600" cy="1325562"/>
          </a:xfrm>
        </p:spPr>
        <p:txBody>
          <a:bodyPr/>
          <a:lstStyle/>
          <a:p>
            <a:r>
              <a:rPr lang="en-US" b="1" i="0" u="none" strike="noStrike" cap="all">
                <a:solidFill>
                  <a:srgbClr val="285078"/>
                </a:solidFill>
                <a:effectLst/>
                <a:latin typeface="Calibri" panose="020F0502020204030204" pitchFamily="34" charset="0"/>
                <a:cs typeface="Calibri" panose="020F0502020204030204" pitchFamily="34" charset="0"/>
              </a:rPr>
              <a:t>SUMMARY POINTS</a:t>
            </a:r>
            <a:br>
              <a:rPr lang="en-US" b="1" i="0" u="none" strike="noStrike" cap="all">
                <a:solidFill>
                  <a:srgbClr val="285078"/>
                </a:solidFill>
                <a:effectLst/>
                <a:latin typeface="Calibri" panose="020F0502020204030204" pitchFamily="34" charset="0"/>
                <a:cs typeface="Calibri" panose="020F0502020204030204" pitchFamily="34" charset="0"/>
              </a:rPr>
            </a:br>
            <a:endParaRPr lang="en-US">
              <a:latin typeface="Calibri" panose="020F0502020204030204" pitchFamily="34" charset="0"/>
              <a:cs typeface="Calibri" panose="020F0502020204030204" pitchFamily="34" charset="0"/>
            </a:endParaRPr>
          </a:p>
        </p:txBody>
      </p:sp>
      <p:sp>
        <p:nvSpPr>
          <p:cNvPr id="5" name="Content Placeholder 4">
            <a:extLst>
              <a:ext uri="{FF2B5EF4-FFF2-40B4-BE49-F238E27FC236}">
                <a16:creationId xmlns:a16="http://schemas.microsoft.com/office/drawing/2014/main" id="{A571DDCE-80A5-ED81-10E4-8ED378EC55E6}"/>
              </a:ext>
            </a:extLst>
          </p:cNvPr>
          <p:cNvSpPr>
            <a:spLocks noGrp="1"/>
          </p:cNvSpPr>
          <p:nvPr>
            <p:ph idx="4294967295"/>
          </p:nvPr>
        </p:nvSpPr>
        <p:spPr>
          <a:xfrm>
            <a:off x="0" y="1443038"/>
            <a:ext cx="11147425" cy="4733925"/>
          </a:xfrm>
        </p:spPr>
        <p:txBody>
          <a:bodyPr>
            <a:normAutofit fontScale="85000" lnSpcReduction="20000"/>
          </a:bodyPr>
          <a:lstStyle/>
          <a:p>
            <a:r>
              <a:rPr lang="en-US" sz="2600" b="0" i="0" u="none" strike="noStrike">
                <a:effectLst/>
                <a:latin typeface="Calibri" panose="020F0502020204030204" pitchFamily="34" charset="0"/>
                <a:cs typeface="Calibri" panose="020F0502020204030204" pitchFamily="34" charset="0"/>
              </a:rPr>
              <a:t>Hepatitis A causes an acute infection. </a:t>
            </a:r>
            <a:r>
              <a:rPr lang="en-US" sz="2600" b="0" i="0" u="sng" strike="noStrike">
                <a:effectLst/>
                <a:latin typeface="Calibri" panose="020F0502020204030204" pitchFamily="34" charset="0"/>
                <a:cs typeface="Calibri" panose="020F0502020204030204" pitchFamily="34" charset="0"/>
              </a:rPr>
              <a:t>It does not become chronic.</a:t>
            </a:r>
          </a:p>
          <a:p>
            <a:endParaRPr lang="en-US" sz="2600" b="0" i="0" u="sng" strike="noStrike">
              <a:effectLst/>
              <a:latin typeface="Calibri" panose="020F0502020204030204" pitchFamily="34" charset="0"/>
              <a:cs typeface="Calibri" panose="020F0502020204030204" pitchFamily="34" charset="0"/>
            </a:endParaRPr>
          </a:p>
          <a:p>
            <a:pPr algn="l">
              <a:buFont typeface="Arial" panose="020B0604020202020204" pitchFamily="34" charset="0"/>
              <a:buChar char="•"/>
            </a:pPr>
            <a:r>
              <a:rPr lang="en-US" sz="2600" b="0" i="0" u="none" strike="noStrike">
                <a:solidFill>
                  <a:srgbClr val="333333"/>
                </a:solidFill>
                <a:effectLst/>
                <a:latin typeface="Calibri" panose="020F0502020204030204" pitchFamily="34" charset="0"/>
                <a:cs typeface="Calibri" panose="020F0502020204030204" pitchFamily="34" charset="0"/>
              </a:rPr>
              <a:t>The CDC recommends </a:t>
            </a:r>
            <a:r>
              <a:rPr lang="en-US" sz="2600" b="0" i="0" u="sng" strike="noStrike">
                <a:solidFill>
                  <a:srgbClr val="333333"/>
                </a:solidFill>
                <a:effectLst/>
                <a:latin typeface="Calibri" panose="020F0502020204030204" pitchFamily="34" charset="0"/>
                <a:cs typeface="Calibri" panose="020F0502020204030204" pitchFamily="34" charset="0"/>
              </a:rPr>
              <a:t>universal HBV screening </a:t>
            </a:r>
            <a:r>
              <a:rPr lang="en-US" sz="2600" b="0" i="0" u="none" strike="noStrike">
                <a:solidFill>
                  <a:srgbClr val="333333"/>
                </a:solidFill>
                <a:effectLst/>
                <a:latin typeface="Calibri" panose="020F0502020204030204" pitchFamily="34" charset="0"/>
                <a:cs typeface="Calibri" panose="020F0502020204030204" pitchFamily="34" charset="0"/>
              </a:rPr>
              <a:t>for all adults 18 years of age and older. And universal vaccination in people 19-59 </a:t>
            </a:r>
            <a:r>
              <a:rPr lang="en-US" sz="2600" b="0" i="0" u="none" strike="noStrike" err="1">
                <a:solidFill>
                  <a:srgbClr val="333333"/>
                </a:solidFill>
                <a:effectLst/>
                <a:latin typeface="Calibri" panose="020F0502020204030204" pitchFamily="34" charset="0"/>
                <a:cs typeface="Calibri" panose="020F0502020204030204" pitchFamily="34" charset="0"/>
              </a:rPr>
              <a:t>yo</a:t>
            </a:r>
            <a:r>
              <a:rPr lang="en-US" sz="2600" b="0" i="0" u="none" strike="noStrike">
                <a:solidFill>
                  <a:srgbClr val="333333"/>
                </a:solidFill>
                <a:effectLst/>
                <a:latin typeface="Calibri" panose="020F0502020204030204" pitchFamily="34" charset="0"/>
                <a:cs typeface="Calibri" panose="020F0502020204030204" pitchFamily="34" charset="0"/>
              </a:rPr>
              <a:t>.</a:t>
            </a:r>
          </a:p>
          <a:p>
            <a:pPr algn="l">
              <a:buFont typeface="Arial" panose="020B0604020202020204" pitchFamily="34" charset="0"/>
              <a:buChar char="•"/>
            </a:pPr>
            <a:endParaRPr lang="en-US" sz="2600" b="0" i="0" u="none" strike="noStrike">
              <a:solidFill>
                <a:srgbClr val="333333"/>
              </a:solidFill>
              <a:effectLst/>
              <a:latin typeface="Calibri" panose="020F0502020204030204" pitchFamily="34" charset="0"/>
              <a:cs typeface="Calibri" panose="020F0502020204030204" pitchFamily="34" charset="0"/>
            </a:endParaRPr>
          </a:p>
          <a:p>
            <a:r>
              <a:rPr lang="en-US" sz="2600">
                <a:latin typeface="Calibri" panose="020F0502020204030204" pitchFamily="34" charset="0"/>
                <a:cs typeface="Calibri" panose="020F0502020204030204" pitchFamily="34" charset="0"/>
              </a:rPr>
              <a:t>Hepatitis C the most common blood-borne infectious disease in the United States.</a:t>
            </a:r>
          </a:p>
          <a:p>
            <a:endParaRPr lang="en-US" sz="2600">
              <a:latin typeface="Calibri" panose="020F0502020204030204" pitchFamily="34" charset="0"/>
              <a:cs typeface="Calibri" panose="020F0502020204030204" pitchFamily="34" charset="0"/>
            </a:endParaRPr>
          </a:p>
          <a:p>
            <a:r>
              <a:rPr lang="en-US" sz="2600">
                <a:solidFill>
                  <a:srgbClr val="333333"/>
                </a:solidFill>
                <a:latin typeface="Calibri" panose="020F0502020204030204" pitchFamily="34" charset="0"/>
                <a:cs typeface="Calibri" panose="020F0502020204030204" pitchFamily="34" charset="0"/>
              </a:rPr>
              <a:t>Routine one-time universal HCV testing for adults 18 years of age and older.</a:t>
            </a:r>
          </a:p>
          <a:p>
            <a:endParaRPr lang="en-US" sz="2600">
              <a:latin typeface="Calibri" panose="020F0502020204030204" pitchFamily="34" charset="0"/>
              <a:cs typeface="Calibri" panose="020F0502020204030204" pitchFamily="34" charset="0"/>
            </a:endParaRPr>
          </a:p>
          <a:p>
            <a:r>
              <a:rPr lang="en-US" sz="2600">
                <a:latin typeface="Calibri" panose="020F0502020204030204" pitchFamily="34" charset="0"/>
                <a:cs typeface="Calibri" panose="020F0502020204030204" pitchFamily="34" charset="0"/>
              </a:rPr>
              <a:t>Since 2014, hepatitis C has become one of the few chronic viral infections that can be cured using safe, well-tolerated, oral direct- acting antiviral (DAA) medications, with cures HCV infection in 95% or greater.</a:t>
            </a:r>
          </a:p>
          <a:p>
            <a:endParaRPr lang="en-US" sz="2600">
              <a:latin typeface="Calibri" panose="020F0502020204030204" pitchFamily="34" charset="0"/>
              <a:cs typeface="Calibri" panose="020F0502020204030204" pitchFamily="34" charset="0"/>
            </a:endParaRPr>
          </a:p>
          <a:p>
            <a:r>
              <a:rPr lang="en-US" sz="2600">
                <a:latin typeface="Calibri" panose="020F0502020204030204" pitchFamily="34" charset="0"/>
                <a:cs typeface="Calibri" panose="020F0502020204030204" pitchFamily="34" charset="0"/>
              </a:rPr>
              <a:t>There is a need to increase the number of providers to screen and treatment HCV.</a:t>
            </a:r>
          </a:p>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33335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00B62-649E-9A8E-9DE1-A96AC1748DE4}"/>
              </a:ext>
            </a:extLst>
          </p:cNvPr>
          <p:cNvSpPr>
            <a:spLocks noGrp="1"/>
          </p:cNvSpPr>
          <p:nvPr>
            <p:ph type="title"/>
          </p:nvPr>
        </p:nvSpPr>
        <p:spPr>
          <a:xfrm>
            <a:off x="736092" y="112032"/>
            <a:ext cx="10515600" cy="1325563"/>
          </a:xfrm>
        </p:spPr>
        <p:txBody>
          <a:bodyPr/>
          <a:lstStyle/>
          <a:p>
            <a:r>
              <a:rPr lang="en-US">
                <a:latin typeface="Calibri" panose="020F0502020204030204" pitchFamily="34" charset="0"/>
                <a:cs typeface="Calibri" panose="020F0502020204030204" pitchFamily="34" charset="0"/>
              </a:rPr>
              <a:t>References:</a:t>
            </a:r>
          </a:p>
        </p:txBody>
      </p:sp>
      <p:sp>
        <p:nvSpPr>
          <p:cNvPr id="4" name="TextBox 3">
            <a:extLst>
              <a:ext uri="{FF2B5EF4-FFF2-40B4-BE49-F238E27FC236}">
                <a16:creationId xmlns:a16="http://schemas.microsoft.com/office/drawing/2014/main" id="{8152AD61-0723-E2C8-45A1-734BDBB30C5F}"/>
              </a:ext>
            </a:extLst>
          </p:cNvPr>
          <p:cNvSpPr txBox="1"/>
          <p:nvPr/>
        </p:nvSpPr>
        <p:spPr>
          <a:xfrm>
            <a:off x="736092" y="1249817"/>
            <a:ext cx="10719816" cy="5386090"/>
          </a:xfrm>
          <a:prstGeom prst="rect">
            <a:avLst/>
          </a:prstGeom>
          <a:noFill/>
        </p:spPr>
        <p:txBody>
          <a:bodyPr wrap="square">
            <a:spAutoFit/>
          </a:bodyPr>
          <a:lstStyle/>
          <a:p>
            <a:pPr marL="228600" indent="-228600">
              <a:buFont typeface="+mj-lt"/>
              <a:buAutoNum type="arabicPeriod"/>
            </a:pPr>
            <a:r>
              <a:rPr lang="en-US" sz="800" b="0" i="0" u="none" strike="noStrike">
                <a:solidFill>
                  <a:srgbClr val="212121"/>
                </a:solidFill>
                <a:effectLst/>
                <a:highlight>
                  <a:srgbClr val="FFFFFF"/>
                </a:highlight>
                <a:latin typeface="Calibri" panose="020F0502020204030204" pitchFamily="34" charset="0"/>
                <a:cs typeface="Calibri" panose="020F0502020204030204" pitchFamily="34" charset="0"/>
              </a:rPr>
              <a:t>Kim HS, Torres JL, </a:t>
            </a:r>
            <a:r>
              <a:rPr lang="en-US" sz="800" b="0" i="0" u="none" strike="noStrike" err="1">
                <a:solidFill>
                  <a:srgbClr val="212121"/>
                </a:solidFill>
                <a:effectLst/>
                <a:highlight>
                  <a:srgbClr val="FFFFFF"/>
                </a:highlight>
                <a:latin typeface="Calibri" panose="020F0502020204030204" pitchFamily="34" charset="0"/>
                <a:cs typeface="Calibri" panose="020F0502020204030204" pitchFamily="34" charset="0"/>
              </a:rPr>
              <a:t>Baffoe</a:t>
            </a:r>
            <a:r>
              <a:rPr lang="en-US" sz="800" b="0" i="0" u="none" strike="noStrike">
                <a:solidFill>
                  <a:srgbClr val="212121"/>
                </a:solidFill>
                <a:effectLst/>
                <a:highlight>
                  <a:srgbClr val="FFFFFF"/>
                </a:highlight>
                <a:latin typeface="Calibri" panose="020F0502020204030204" pitchFamily="34" charset="0"/>
                <a:cs typeface="Calibri" panose="020F0502020204030204" pitchFamily="34" charset="0"/>
              </a:rPr>
              <a:t>-Bonnie A. Time to Reconsider Hepatitis A Vaccination in Food Handlers: Are We Seeing More Outbreaks and Severe Disease? Open Forum Infect Dis. 2022 Apr 12;9(7):ofac185. </a:t>
            </a:r>
            <a:r>
              <a:rPr lang="en-US" sz="800" b="0" i="0" u="none" strike="noStrike" err="1">
                <a:solidFill>
                  <a:srgbClr val="212121"/>
                </a:solidFill>
                <a:effectLst/>
                <a:highlight>
                  <a:srgbClr val="FFFFFF"/>
                </a:highlight>
                <a:latin typeface="Calibri" panose="020F0502020204030204" pitchFamily="34" charset="0"/>
                <a:cs typeface="Calibri" panose="020F0502020204030204" pitchFamily="34" charset="0"/>
              </a:rPr>
              <a:t>doi</a:t>
            </a:r>
            <a:r>
              <a:rPr lang="en-US" sz="800" b="0" i="0" u="none" strike="noStrike">
                <a:solidFill>
                  <a:srgbClr val="212121"/>
                </a:solidFill>
                <a:effectLst/>
                <a:highlight>
                  <a:srgbClr val="FFFFFF"/>
                </a:highlight>
                <a:latin typeface="Calibri" panose="020F0502020204030204" pitchFamily="34" charset="0"/>
                <a:cs typeface="Calibri" panose="020F0502020204030204" pitchFamily="34" charset="0"/>
              </a:rPr>
              <a:t>: 10.1093/</a:t>
            </a:r>
            <a:r>
              <a:rPr lang="en-US" sz="800" b="0" i="0" u="none" strike="noStrike" err="1">
                <a:solidFill>
                  <a:srgbClr val="212121"/>
                </a:solidFill>
                <a:effectLst/>
                <a:highlight>
                  <a:srgbClr val="FFFFFF"/>
                </a:highlight>
                <a:latin typeface="Calibri" panose="020F0502020204030204" pitchFamily="34" charset="0"/>
                <a:cs typeface="Calibri" panose="020F0502020204030204" pitchFamily="34" charset="0"/>
              </a:rPr>
              <a:t>ofid</a:t>
            </a:r>
            <a:r>
              <a:rPr lang="en-US" sz="800" b="0" i="0" u="none" strike="noStrike">
                <a:solidFill>
                  <a:srgbClr val="212121"/>
                </a:solidFill>
                <a:effectLst/>
                <a:highlight>
                  <a:srgbClr val="FFFFFF"/>
                </a:highlight>
                <a:latin typeface="Calibri" panose="020F0502020204030204" pitchFamily="34" charset="0"/>
                <a:cs typeface="Calibri" panose="020F0502020204030204" pitchFamily="34" charset="0"/>
              </a:rPr>
              <a:t>/ofac185. PMID: 35794942; PMCID: PMC9253892.</a:t>
            </a:r>
          </a:p>
          <a:p>
            <a:pPr marL="342900" indent="-342900">
              <a:buFont typeface="+mj-lt"/>
              <a:buAutoNum type="arabicPeriod"/>
            </a:pPr>
            <a:r>
              <a:rPr lang="en-US" sz="800" b="0" i="0" u="none" strike="noStrike">
                <a:solidFill>
                  <a:srgbClr val="212121"/>
                </a:solidFill>
                <a:effectLst/>
                <a:highlight>
                  <a:srgbClr val="FFFFFF"/>
                </a:highlight>
                <a:latin typeface="Calibri" panose="020F0502020204030204" pitchFamily="34" charset="0"/>
                <a:cs typeface="Calibri" panose="020F0502020204030204" pitchFamily="34" charset="0"/>
              </a:rPr>
              <a:t>https://www.cdc.gov/hepatitis-a/hcp/diagnosis-testing/index.html#cdc_hcp_diagnosis_interpreting-how-to-interpret-test-results</a:t>
            </a:r>
          </a:p>
          <a:p>
            <a:pPr marL="342900" indent="-342900">
              <a:buFont typeface="+mj-lt"/>
              <a:buAutoNum type="arabicPeriod"/>
            </a:pPr>
            <a:r>
              <a:rPr lang="en-US" sz="800" b="0" i="0" u="none" strike="noStrike" err="1">
                <a:solidFill>
                  <a:srgbClr val="212121"/>
                </a:solidFill>
                <a:effectLst/>
                <a:highlight>
                  <a:srgbClr val="FFFFFF"/>
                </a:highlight>
                <a:latin typeface="Calibri" panose="020F0502020204030204" pitchFamily="34" charset="0"/>
                <a:cs typeface="Calibri" panose="020F0502020204030204" pitchFamily="34" charset="0"/>
              </a:rPr>
              <a:t>Langan</a:t>
            </a:r>
            <a:r>
              <a:rPr lang="en-US" sz="800" b="0" i="0" u="none" strike="noStrike">
                <a:solidFill>
                  <a:srgbClr val="212121"/>
                </a:solidFill>
                <a:effectLst/>
                <a:highlight>
                  <a:srgbClr val="FFFFFF"/>
                </a:highlight>
                <a:latin typeface="Calibri" panose="020F0502020204030204" pitchFamily="34" charset="0"/>
                <a:cs typeface="Calibri" panose="020F0502020204030204" pitchFamily="34" charset="0"/>
              </a:rPr>
              <a:t> RC, </a:t>
            </a:r>
            <a:r>
              <a:rPr lang="en-US" sz="800" b="0" i="0" u="none" strike="noStrike" err="1">
                <a:solidFill>
                  <a:srgbClr val="212121"/>
                </a:solidFill>
                <a:effectLst/>
                <a:highlight>
                  <a:srgbClr val="FFFFFF"/>
                </a:highlight>
                <a:latin typeface="Calibri" panose="020F0502020204030204" pitchFamily="34" charset="0"/>
                <a:cs typeface="Calibri" panose="020F0502020204030204" pitchFamily="34" charset="0"/>
              </a:rPr>
              <a:t>Goodbred</a:t>
            </a:r>
            <a:r>
              <a:rPr lang="en-US" sz="800" b="0" i="0" u="none" strike="noStrike">
                <a:solidFill>
                  <a:srgbClr val="212121"/>
                </a:solidFill>
                <a:effectLst/>
                <a:highlight>
                  <a:srgbClr val="FFFFFF"/>
                </a:highlight>
                <a:latin typeface="Calibri" panose="020F0502020204030204" pitchFamily="34" charset="0"/>
                <a:cs typeface="Calibri" panose="020F0502020204030204" pitchFamily="34" charset="0"/>
              </a:rPr>
              <a:t> AJ. Hepatitis A. Am Fam Physician. 2021 Oct 1;104(4):368-374. PMID: 34652109.</a:t>
            </a:r>
          </a:p>
          <a:p>
            <a:pPr marL="342900" indent="-342900">
              <a:buFont typeface="+mj-lt"/>
              <a:buAutoNum type="arabicPeriod"/>
            </a:pPr>
            <a:r>
              <a:rPr lang="en-US" sz="800">
                <a:latin typeface="Calibri" panose="020F0502020204030204" pitchFamily="34" charset="0"/>
                <a:cs typeface="Calibri" panose="020F0502020204030204" pitchFamily="34" charset="0"/>
                <a:hlinkClick r:id="rId2"/>
              </a:rPr>
              <a:t>https://www.cdph.ca.gov/Programs/CID/DCDC/CDPH%20Document%20Library/HepatitisBandCScreeningToolkitforPrimaryCare.pdf</a:t>
            </a:r>
            <a:endParaRPr lang="en-US" sz="800">
              <a:latin typeface="Calibri" panose="020F0502020204030204" pitchFamily="34" charset="0"/>
              <a:cs typeface="Calibri" panose="020F0502020204030204" pitchFamily="34" charset="0"/>
            </a:endParaRPr>
          </a:p>
          <a:p>
            <a:pPr marL="342900" indent="-342900">
              <a:buFont typeface="+mj-lt"/>
              <a:buAutoNum type="arabicPeriod"/>
            </a:pPr>
            <a:r>
              <a:rPr lang="en-US" sz="800">
                <a:latin typeface="Calibri" panose="020F0502020204030204" pitchFamily="34" charset="0"/>
                <a:cs typeface="Calibri" panose="020F0502020204030204" pitchFamily="34" charset="0"/>
                <a:hlinkClick r:id="rId3"/>
              </a:rPr>
              <a:t>https://www.cdc.gov/mmwr/volumes/69/rr/rr6905a1.htm</a:t>
            </a:r>
            <a:endParaRPr lang="en-US" sz="800">
              <a:latin typeface="Calibri" panose="020F0502020204030204" pitchFamily="34" charset="0"/>
              <a:cs typeface="Calibri" panose="020F0502020204030204" pitchFamily="34" charset="0"/>
            </a:endParaRPr>
          </a:p>
          <a:p>
            <a:pPr marL="342900" indent="-342900">
              <a:buFont typeface="+mj-lt"/>
              <a:buAutoNum type="arabicPeriod"/>
            </a:pPr>
            <a:r>
              <a:rPr lang="en-US" sz="800">
                <a:latin typeface="Calibri" panose="020F0502020204030204" pitchFamily="34" charset="0"/>
                <a:cs typeface="Calibri" panose="020F0502020204030204" pitchFamily="34" charset="0"/>
                <a:hlinkClick r:id="rId4"/>
              </a:rPr>
              <a:t>https://www.cdc.gov/mmwr/volumes/71/wr/mm7113a1.htm</a:t>
            </a:r>
            <a:endParaRPr lang="en-US" sz="800">
              <a:latin typeface="Calibri" panose="020F0502020204030204" pitchFamily="34" charset="0"/>
              <a:cs typeface="Calibri" panose="020F0502020204030204" pitchFamily="34" charset="0"/>
            </a:endParaRPr>
          </a:p>
          <a:p>
            <a:pPr marL="0" marR="0" indent="0">
              <a:spcBef>
                <a:spcPts val="0"/>
              </a:spcBef>
              <a:spcAft>
                <a:spcPts val="0"/>
              </a:spcAft>
              <a:buNone/>
            </a:pPr>
            <a:r>
              <a:rPr lang="en-US" sz="800">
                <a:solidFill>
                  <a:schemeClr val="tx1"/>
                </a:solidFill>
                <a:effectLst/>
                <a:latin typeface="+mn-lt"/>
                <a:ea typeface="Times New Roman" panose="02020603050405020304" pitchFamily="18" charset="0"/>
              </a:rPr>
              <a:t>1.- </a:t>
            </a:r>
            <a:r>
              <a:rPr lang="en-US" sz="800" err="1">
                <a:solidFill>
                  <a:schemeClr val="tx1"/>
                </a:solidFill>
                <a:effectLst/>
                <a:latin typeface="+mn-lt"/>
                <a:ea typeface="Times New Roman" panose="02020603050405020304" pitchFamily="18" charset="0"/>
              </a:rPr>
              <a:t>Feinstone</a:t>
            </a:r>
            <a:r>
              <a:rPr lang="en-US" sz="800">
                <a:solidFill>
                  <a:schemeClr val="tx1"/>
                </a:solidFill>
                <a:effectLst/>
                <a:latin typeface="+mn-lt"/>
                <a:ea typeface="Times New Roman" panose="02020603050405020304" pitchFamily="18" charset="0"/>
              </a:rPr>
              <a:t> SM, </a:t>
            </a:r>
            <a:r>
              <a:rPr lang="en-US" sz="800" err="1">
                <a:solidFill>
                  <a:schemeClr val="tx1"/>
                </a:solidFill>
                <a:effectLst/>
                <a:latin typeface="+mn-lt"/>
                <a:ea typeface="Times New Roman" panose="02020603050405020304" pitchFamily="18" charset="0"/>
              </a:rPr>
              <a:t>Kapikian</a:t>
            </a:r>
            <a:r>
              <a:rPr lang="en-US" sz="800">
                <a:solidFill>
                  <a:schemeClr val="tx1"/>
                </a:solidFill>
                <a:effectLst/>
                <a:latin typeface="+mn-lt"/>
                <a:ea typeface="Times New Roman" panose="02020603050405020304" pitchFamily="18" charset="0"/>
              </a:rPr>
              <a:t> AZ, Purcell RH, et al.: Transfusion-associated hepatitis not due to viral hepatitis type A or B. </a:t>
            </a:r>
            <a:r>
              <a:rPr lang="en-US" sz="800" i="1">
                <a:solidFill>
                  <a:schemeClr val="tx1"/>
                </a:solidFill>
                <a:effectLst/>
                <a:latin typeface="+mn-lt"/>
                <a:ea typeface="Times New Roman" panose="02020603050405020304" pitchFamily="18" charset="0"/>
              </a:rPr>
              <a:t>N Engl J Med.</a:t>
            </a:r>
            <a:r>
              <a:rPr lang="en-US" sz="800">
                <a:solidFill>
                  <a:schemeClr val="tx1"/>
                </a:solidFill>
                <a:effectLst/>
                <a:latin typeface="+mn-lt"/>
                <a:ea typeface="Times New Roman" panose="02020603050405020304" pitchFamily="18" charset="0"/>
              </a:rPr>
              <a:t> 292:767-7701975 </a:t>
            </a:r>
            <a:r>
              <a:rPr lang="en-US" sz="800">
                <a:solidFill>
                  <a:schemeClr val="tx1"/>
                </a:solidFill>
                <a:effectLst/>
                <a:latin typeface="+mn-lt"/>
                <a:ea typeface="Times New Roman" panose="02020603050405020304" pitchFamily="18" charset="0"/>
                <a:hlinkClick r:id="rId5">
                  <a:extLst>
                    <a:ext uri="{A12FA001-AC4F-418D-AE19-62706E023703}">
                      <ahyp:hlinkClr xmlns:ahyp="http://schemas.microsoft.com/office/drawing/2018/hyperlinkcolor" val="tx"/>
                    </a:ext>
                  </a:extLst>
                </a:hlinkClick>
              </a:rPr>
              <a:t>163436</a:t>
            </a:r>
            <a:endParaRPr lang="en-US" sz="800">
              <a:solidFill>
                <a:schemeClr val="tx1"/>
              </a:solidFill>
              <a:effectLst/>
              <a:latin typeface="+mn-lt"/>
              <a:ea typeface="Times New Roman" panose="02020603050405020304" pitchFamily="18" charset="0"/>
            </a:endParaRPr>
          </a:p>
          <a:p>
            <a:pPr marL="0" marR="0" indent="0">
              <a:spcBef>
                <a:spcPts val="0"/>
              </a:spcBef>
              <a:spcAft>
                <a:spcPts val="0"/>
              </a:spcAft>
              <a:buNone/>
            </a:pPr>
            <a:r>
              <a:rPr lang="en-US" sz="800">
                <a:solidFill>
                  <a:schemeClr val="tx1"/>
                </a:solidFill>
                <a:effectLst/>
                <a:latin typeface="+mn-lt"/>
                <a:ea typeface="Times New Roman" panose="02020603050405020304" pitchFamily="18" charset="0"/>
              </a:rPr>
              <a:t>2.- Prince AM, </a:t>
            </a:r>
            <a:r>
              <a:rPr lang="en-US" sz="800" err="1">
                <a:solidFill>
                  <a:schemeClr val="tx1"/>
                </a:solidFill>
                <a:effectLst/>
                <a:latin typeface="+mn-lt"/>
                <a:ea typeface="Times New Roman" panose="02020603050405020304" pitchFamily="18" charset="0"/>
              </a:rPr>
              <a:t>Brotman</a:t>
            </a:r>
            <a:r>
              <a:rPr lang="en-US" sz="800">
                <a:solidFill>
                  <a:schemeClr val="tx1"/>
                </a:solidFill>
                <a:effectLst/>
                <a:latin typeface="+mn-lt"/>
                <a:ea typeface="Times New Roman" panose="02020603050405020304" pitchFamily="18" charset="0"/>
              </a:rPr>
              <a:t> B, Grady GF, et al.: Long-incubation post-transfusion hepatitis without serological evidence of exposure to hepatitis-B </a:t>
            </a:r>
            <a:r>
              <a:rPr lang="en-US" sz="800" err="1">
                <a:solidFill>
                  <a:schemeClr val="tx1"/>
                </a:solidFill>
                <a:effectLst/>
                <a:latin typeface="+mn-lt"/>
                <a:ea typeface="Times New Roman" panose="02020603050405020304" pitchFamily="18" charset="0"/>
              </a:rPr>
              <a:t>virus.</a:t>
            </a:r>
            <a:r>
              <a:rPr lang="en-US" sz="800" i="1" err="1">
                <a:solidFill>
                  <a:schemeClr val="tx1"/>
                </a:solidFill>
                <a:effectLst/>
                <a:latin typeface="+mn-lt"/>
                <a:ea typeface="Times New Roman" panose="02020603050405020304" pitchFamily="18" charset="0"/>
              </a:rPr>
              <a:t>Lancet</a:t>
            </a:r>
            <a:r>
              <a:rPr lang="en-US" sz="800" i="1">
                <a:solidFill>
                  <a:schemeClr val="tx1"/>
                </a:solidFill>
                <a:effectLst/>
                <a:latin typeface="+mn-lt"/>
                <a:ea typeface="Times New Roman" panose="02020603050405020304" pitchFamily="18" charset="0"/>
              </a:rPr>
              <a:t>.</a:t>
            </a:r>
            <a:r>
              <a:rPr lang="en-US" sz="800">
                <a:solidFill>
                  <a:schemeClr val="tx1"/>
                </a:solidFill>
                <a:effectLst/>
                <a:latin typeface="+mn-lt"/>
                <a:ea typeface="Times New Roman" panose="02020603050405020304" pitchFamily="18" charset="0"/>
              </a:rPr>
              <a:t> 2:241-246 1974 </a:t>
            </a:r>
            <a:r>
              <a:rPr lang="en-US" sz="800">
                <a:solidFill>
                  <a:schemeClr val="tx1"/>
                </a:solidFill>
                <a:effectLst/>
                <a:latin typeface="+mn-lt"/>
                <a:ea typeface="Times New Roman" panose="02020603050405020304" pitchFamily="18" charset="0"/>
                <a:hlinkClick r:id="rId6">
                  <a:extLst>
                    <a:ext uri="{A12FA001-AC4F-418D-AE19-62706E023703}">
                      <ahyp:hlinkClr xmlns:ahyp="http://schemas.microsoft.com/office/drawing/2018/hyperlinkcolor" val="tx"/>
                    </a:ext>
                  </a:extLst>
                </a:hlinkClick>
              </a:rPr>
              <a:t>4136143</a:t>
            </a:r>
            <a:endParaRPr lang="en-US" sz="800">
              <a:solidFill>
                <a:schemeClr val="tx1"/>
              </a:solidFill>
              <a:effectLst/>
              <a:latin typeface="+mn-lt"/>
              <a:ea typeface="Times New Roman" panose="02020603050405020304" pitchFamily="18" charset="0"/>
            </a:endParaRPr>
          </a:p>
          <a:p>
            <a:pPr marL="0" marR="0" indent="0">
              <a:spcBef>
                <a:spcPts val="0"/>
              </a:spcBef>
              <a:spcAft>
                <a:spcPts val="0"/>
              </a:spcAft>
              <a:buNone/>
            </a:pPr>
            <a:r>
              <a:rPr lang="en-US" sz="800">
                <a:solidFill>
                  <a:schemeClr val="tx1"/>
                </a:solidFill>
                <a:effectLst/>
                <a:latin typeface="+mn-lt"/>
                <a:ea typeface="Times New Roman" panose="02020603050405020304" pitchFamily="18" charset="0"/>
              </a:rPr>
              <a:t>3.- Choo QL, Kuo G, Weiner AJ, Overby LR, Bradley DW, Houghton M. Isolation of a cDNA clone derived from a blood-borne non-A, non-B viral hepatitis genome. Science. 1989 Apr 21;244(4902):359-62. </a:t>
            </a:r>
            <a:r>
              <a:rPr lang="en-US" sz="800" err="1">
                <a:solidFill>
                  <a:schemeClr val="tx1"/>
                </a:solidFill>
                <a:effectLst/>
                <a:latin typeface="+mn-lt"/>
                <a:ea typeface="Times New Roman" panose="02020603050405020304" pitchFamily="18" charset="0"/>
              </a:rPr>
              <a:t>doi</a:t>
            </a:r>
            <a:r>
              <a:rPr lang="en-US" sz="800">
                <a:solidFill>
                  <a:schemeClr val="tx1"/>
                </a:solidFill>
                <a:effectLst/>
                <a:latin typeface="+mn-lt"/>
                <a:ea typeface="Times New Roman" panose="02020603050405020304" pitchFamily="18" charset="0"/>
              </a:rPr>
              <a:t>: 10.1126/science.2523562. PMID: 2523562.</a:t>
            </a:r>
          </a:p>
          <a:p>
            <a:pPr marL="0" marR="0" indent="0">
              <a:spcBef>
                <a:spcPts val="0"/>
              </a:spcBef>
              <a:spcAft>
                <a:spcPts val="0"/>
              </a:spcAft>
              <a:buNone/>
            </a:pPr>
            <a:r>
              <a:rPr lang="en-US" sz="800">
                <a:solidFill>
                  <a:schemeClr val="tx1"/>
                </a:solidFill>
                <a:effectLst/>
                <a:latin typeface="+mn-lt"/>
                <a:ea typeface="Times New Roman" panose="02020603050405020304" pitchFamily="18" charset="0"/>
              </a:rPr>
              <a:t>4.-  Bennett, Raphael Dolin, Martin J. Blaser. Mandell, Douglas, and Bennett's Principles and Practice of Infectious Diseases. Philadelphia, PA :Elsevier/Saunders, 2015. Hepatitis C, chapter 156</a:t>
            </a:r>
          </a:p>
          <a:p>
            <a:pPr marL="0" marR="0" indent="0">
              <a:spcBef>
                <a:spcPts val="0"/>
              </a:spcBef>
              <a:spcAft>
                <a:spcPts val="0"/>
              </a:spcAft>
              <a:buNone/>
            </a:pPr>
            <a:r>
              <a:rPr lang="en-US" sz="800">
                <a:solidFill>
                  <a:schemeClr val="tx1"/>
                </a:solidFill>
                <a:effectLst/>
                <a:latin typeface="+mn-lt"/>
                <a:ea typeface="Times New Roman" panose="02020603050405020304" pitchFamily="18" charset="0"/>
              </a:rPr>
              <a:t>5.- </a:t>
            </a:r>
            <a:r>
              <a:rPr lang="en-US" sz="800" err="1">
                <a:solidFill>
                  <a:schemeClr val="tx1"/>
                </a:solidFill>
                <a:effectLst/>
                <a:latin typeface="+mn-lt"/>
                <a:ea typeface="Times New Roman" panose="02020603050405020304" pitchFamily="18" charset="0"/>
              </a:rPr>
              <a:t>Chevaliez</a:t>
            </a:r>
            <a:r>
              <a:rPr lang="en-US" sz="800">
                <a:solidFill>
                  <a:schemeClr val="tx1"/>
                </a:solidFill>
                <a:effectLst/>
                <a:latin typeface="+mn-lt"/>
                <a:ea typeface="Times New Roman" panose="02020603050405020304" pitchFamily="18" charset="0"/>
              </a:rPr>
              <a:t> S, </a:t>
            </a:r>
            <a:r>
              <a:rPr lang="en-US" sz="800" err="1">
                <a:solidFill>
                  <a:schemeClr val="tx1"/>
                </a:solidFill>
                <a:effectLst/>
                <a:latin typeface="+mn-lt"/>
                <a:ea typeface="Times New Roman" panose="02020603050405020304" pitchFamily="18" charset="0"/>
              </a:rPr>
              <a:t>Pawlotsky</a:t>
            </a:r>
            <a:r>
              <a:rPr lang="en-US" sz="800">
                <a:solidFill>
                  <a:schemeClr val="tx1"/>
                </a:solidFill>
                <a:effectLst/>
                <a:latin typeface="+mn-lt"/>
                <a:ea typeface="Times New Roman" panose="02020603050405020304" pitchFamily="18" charset="0"/>
              </a:rPr>
              <a:t> JM. HCV Genome and Life Cycle. In: Tan SL, editor. Hepatitis C Viruses: Genomes and Molecular Biology. Norfolk (UK): Horizon Bioscience; 2006. Chapter 1. Available from: </a:t>
            </a:r>
            <a:r>
              <a:rPr lang="en-US" sz="800">
                <a:solidFill>
                  <a:schemeClr val="tx1"/>
                </a:solidFill>
                <a:effectLst/>
                <a:latin typeface="+mn-lt"/>
                <a:ea typeface="Times New Roman" panose="02020603050405020304" pitchFamily="18" charset="0"/>
                <a:hlinkClick r:id="rId7">
                  <a:extLst>
                    <a:ext uri="{A12FA001-AC4F-418D-AE19-62706E023703}">
                      <ahyp:hlinkClr xmlns:ahyp="http://schemas.microsoft.com/office/drawing/2018/hyperlinkcolor" val="tx"/>
                    </a:ext>
                  </a:extLst>
                </a:hlinkClick>
              </a:rPr>
              <a:t>https://www.ncbi.nlm.nih.gov/books/NBK1630/</a:t>
            </a:r>
            <a:endParaRPr lang="en-US" sz="800">
              <a:solidFill>
                <a:schemeClr val="tx1"/>
              </a:solidFill>
              <a:effectLst/>
              <a:latin typeface="+mn-lt"/>
              <a:ea typeface="Times New Roman" panose="02020603050405020304" pitchFamily="18" charset="0"/>
            </a:endParaRPr>
          </a:p>
          <a:p>
            <a:pPr marL="0" marR="0" indent="0">
              <a:spcBef>
                <a:spcPts val="0"/>
              </a:spcBef>
              <a:spcAft>
                <a:spcPts val="0"/>
              </a:spcAft>
              <a:buNone/>
            </a:pPr>
            <a:r>
              <a:rPr lang="en-US" sz="800">
                <a:solidFill>
                  <a:schemeClr val="tx1"/>
                </a:solidFill>
                <a:effectLst/>
                <a:latin typeface="+mn-lt"/>
                <a:ea typeface="Times New Roman" panose="02020603050405020304" pitchFamily="18" charset="0"/>
              </a:rPr>
              <a:t>6.- Lingala S, </a:t>
            </a:r>
            <a:r>
              <a:rPr lang="en-US" sz="800" err="1">
                <a:solidFill>
                  <a:schemeClr val="tx1"/>
                </a:solidFill>
                <a:effectLst/>
                <a:latin typeface="+mn-lt"/>
                <a:ea typeface="Times New Roman" panose="02020603050405020304" pitchFamily="18" charset="0"/>
              </a:rPr>
              <a:t>Ghany</a:t>
            </a:r>
            <a:r>
              <a:rPr lang="en-US" sz="800">
                <a:solidFill>
                  <a:schemeClr val="tx1"/>
                </a:solidFill>
                <a:effectLst/>
                <a:latin typeface="+mn-lt"/>
                <a:ea typeface="Times New Roman" panose="02020603050405020304" pitchFamily="18" charset="0"/>
              </a:rPr>
              <a:t> MG. Natural History of Hepatitis C. Gastroenterol Clin North Am. 2015;44:717-34</a:t>
            </a:r>
          </a:p>
          <a:p>
            <a:pPr marL="0" indent="0" algn="l">
              <a:buNone/>
            </a:pPr>
            <a:r>
              <a:rPr lang="en-US" sz="800">
                <a:solidFill>
                  <a:schemeClr val="tx1"/>
                </a:solidFill>
                <a:effectLst/>
                <a:latin typeface="+mn-lt"/>
                <a:ea typeface="Times New Roman" panose="02020603050405020304" pitchFamily="18" charset="0"/>
              </a:rPr>
              <a:t>7.- </a:t>
            </a:r>
            <a:r>
              <a:rPr lang="en-US" sz="800" b="0" i="1" u="none" strike="noStrike">
                <a:solidFill>
                  <a:srgbClr val="000000"/>
                </a:solidFill>
                <a:effectLst/>
                <a:latin typeface="+mn-lt"/>
              </a:rPr>
              <a:t>Treatment of chronic hepatitis C infection overview.3rd edition</a:t>
            </a:r>
            <a:r>
              <a:rPr lang="en-US" sz="800" b="0" i="0" u="none" strike="noStrike">
                <a:solidFill>
                  <a:srgbClr val="000000"/>
                </a:solidFill>
                <a:effectLst/>
                <a:latin typeface="+mn-lt"/>
              </a:rPr>
              <a:t>. Hepatitis C Online. (n.d.). Retrieved April 25, 2023, from https://www.hepatitisc.uw.edu/go/treatment-infection </a:t>
            </a:r>
          </a:p>
          <a:p>
            <a:pPr marL="0" marR="0" indent="0">
              <a:spcBef>
                <a:spcPts val="0"/>
              </a:spcBef>
              <a:spcAft>
                <a:spcPts val="0"/>
              </a:spcAft>
              <a:buNone/>
            </a:pPr>
            <a:r>
              <a:rPr lang="en-US" sz="800">
                <a:solidFill>
                  <a:schemeClr val="tx1"/>
                </a:solidFill>
                <a:effectLst/>
                <a:latin typeface="+mn-lt"/>
                <a:ea typeface="Times New Roman" panose="02020603050405020304" pitchFamily="18" charset="0"/>
              </a:rPr>
              <a:t>8.- </a:t>
            </a:r>
            <a:r>
              <a:rPr lang="en-US" sz="800" err="1">
                <a:solidFill>
                  <a:schemeClr val="tx1"/>
                </a:solidFill>
                <a:effectLst/>
                <a:latin typeface="+mn-lt"/>
                <a:ea typeface="Times New Roman" panose="02020603050405020304" pitchFamily="18" charset="0"/>
              </a:rPr>
              <a:t>Schillie</a:t>
            </a:r>
            <a:r>
              <a:rPr lang="en-US" sz="800">
                <a:solidFill>
                  <a:schemeClr val="tx1"/>
                </a:solidFill>
                <a:effectLst/>
                <a:latin typeface="+mn-lt"/>
                <a:ea typeface="Times New Roman" panose="02020603050405020304" pitchFamily="18" charset="0"/>
              </a:rPr>
              <a:t> S, Wester C, Osborne M, </a:t>
            </a:r>
            <a:r>
              <a:rPr lang="en-US" sz="800" err="1">
                <a:solidFill>
                  <a:schemeClr val="tx1"/>
                </a:solidFill>
                <a:effectLst/>
                <a:latin typeface="+mn-lt"/>
                <a:ea typeface="Times New Roman" panose="02020603050405020304" pitchFamily="18" charset="0"/>
              </a:rPr>
              <a:t>Wesolowski</a:t>
            </a:r>
            <a:r>
              <a:rPr lang="en-US" sz="800">
                <a:solidFill>
                  <a:schemeClr val="tx1"/>
                </a:solidFill>
                <a:effectLst/>
                <a:latin typeface="+mn-lt"/>
                <a:ea typeface="Times New Roman" panose="02020603050405020304" pitchFamily="18" charset="0"/>
              </a:rPr>
              <a:t> L, Ryerson AB. CDC Recommendations for Hepatitis C Screening Among Adults — United States, 2020. MMWR </a:t>
            </a:r>
            <a:r>
              <a:rPr lang="en-US" sz="800" err="1">
                <a:solidFill>
                  <a:schemeClr val="tx1"/>
                </a:solidFill>
                <a:effectLst/>
                <a:latin typeface="+mn-lt"/>
                <a:ea typeface="Times New Roman" panose="02020603050405020304" pitchFamily="18" charset="0"/>
              </a:rPr>
              <a:t>Recomm</a:t>
            </a:r>
            <a:r>
              <a:rPr lang="en-US" sz="800">
                <a:solidFill>
                  <a:schemeClr val="tx1"/>
                </a:solidFill>
                <a:effectLst/>
                <a:latin typeface="+mn-lt"/>
                <a:ea typeface="Times New Roman" panose="02020603050405020304" pitchFamily="18" charset="0"/>
              </a:rPr>
              <a:t> Rep 2020;69(No. RR-2):1–17. DOI: </a:t>
            </a:r>
            <a:r>
              <a:rPr lang="en-US" sz="800">
                <a:solidFill>
                  <a:schemeClr val="tx1"/>
                </a:solidFill>
                <a:effectLst/>
                <a:latin typeface="+mn-lt"/>
                <a:ea typeface="Times New Roman" panose="02020603050405020304" pitchFamily="18" charset="0"/>
                <a:hlinkClick r:id="rId8">
                  <a:extLst>
                    <a:ext uri="{A12FA001-AC4F-418D-AE19-62706E023703}">
                      <ahyp:hlinkClr xmlns:ahyp="http://schemas.microsoft.com/office/drawing/2018/hyperlinkcolor" val="tx"/>
                    </a:ext>
                  </a:extLst>
                </a:hlinkClick>
              </a:rPr>
              <a:t>http://dx.doi.org/10.15585/mmwr.rr6902a1</a:t>
            </a:r>
            <a:r>
              <a:rPr lang="en-US" sz="800" strike="noStrike">
                <a:solidFill>
                  <a:schemeClr val="tx1"/>
                </a:solidFill>
                <a:effectLst/>
                <a:latin typeface="+mn-lt"/>
                <a:ea typeface="Times New Roman" panose="02020603050405020304" pitchFamily="18" charset="0"/>
                <a:hlinkClick r:id="rId8">
                  <a:extLst>
                    <a:ext uri="{A12FA001-AC4F-418D-AE19-62706E023703}">
                      <ahyp:hlinkClr xmlns:ahyp="http://schemas.microsoft.com/office/drawing/2018/hyperlinkcolor" val="tx"/>
                    </a:ext>
                  </a:extLst>
                </a:hlinkClick>
              </a:rPr>
              <a:t>external icon</a:t>
            </a:r>
            <a:r>
              <a:rPr lang="en-US" sz="800">
                <a:solidFill>
                  <a:schemeClr val="tx1"/>
                </a:solidFill>
                <a:effectLst/>
                <a:latin typeface="+mn-lt"/>
                <a:ea typeface="Times New Roman" panose="02020603050405020304" pitchFamily="18" charset="0"/>
              </a:rPr>
              <a:t>.</a:t>
            </a:r>
          </a:p>
          <a:p>
            <a:pPr marL="0" indent="0">
              <a:buNone/>
            </a:pPr>
            <a:r>
              <a:rPr lang="en-US" sz="800">
                <a:solidFill>
                  <a:schemeClr val="tx1"/>
                </a:solidFill>
                <a:latin typeface="+mn-lt"/>
              </a:rPr>
              <a:t>9.- </a:t>
            </a:r>
            <a:r>
              <a:rPr lang="en-US" sz="800">
                <a:solidFill>
                  <a:schemeClr val="tx1"/>
                </a:solidFill>
                <a:latin typeface="+mn-lt"/>
                <a:ea typeface="+mn-lt"/>
                <a:cs typeface="+mn-lt"/>
              </a:rPr>
              <a:t>Centers for Disease Control and Prevention. Viral Hepatitis Surveillance Report – United States, 2020. </a:t>
            </a:r>
            <a:r>
              <a:rPr lang="en-US" sz="800">
                <a:solidFill>
                  <a:schemeClr val="tx1"/>
                </a:solidFill>
                <a:latin typeface="+mn-lt"/>
                <a:ea typeface="+mn-lt"/>
                <a:cs typeface="+mn-lt"/>
                <a:hlinkClick r:id="rId9">
                  <a:extLst>
                    <a:ext uri="{A12FA001-AC4F-418D-AE19-62706E023703}">
                      <ahyp:hlinkClr xmlns:ahyp="http://schemas.microsoft.com/office/drawing/2018/hyperlinkcolor" val="tx"/>
                    </a:ext>
                  </a:extLst>
                </a:hlinkClick>
              </a:rPr>
              <a:t>https://www.cdc.gov/hepatitis/statistics/2020surveillance/index.htm</a:t>
            </a:r>
            <a:r>
              <a:rPr lang="en-US" sz="800">
                <a:solidFill>
                  <a:schemeClr val="tx1"/>
                </a:solidFill>
                <a:latin typeface="+mn-lt"/>
                <a:ea typeface="+mn-lt"/>
                <a:cs typeface="+mn-lt"/>
              </a:rPr>
              <a:t>. </a:t>
            </a:r>
            <a:br>
              <a:rPr lang="en-US" sz="800">
                <a:solidFill>
                  <a:schemeClr val="tx1"/>
                </a:solidFill>
                <a:latin typeface="+mn-lt"/>
                <a:ea typeface="+mn-lt"/>
                <a:cs typeface="+mn-lt"/>
              </a:rPr>
            </a:br>
            <a:r>
              <a:rPr lang="en-US" sz="800">
                <a:solidFill>
                  <a:schemeClr val="tx1"/>
                </a:solidFill>
                <a:latin typeface="+mn-lt"/>
                <a:ea typeface="+mn-lt"/>
                <a:cs typeface="+mn-lt"/>
              </a:rPr>
              <a:t>Published September 2022.</a:t>
            </a:r>
          </a:p>
          <a:p>
            <a:pPr marL="0" indent="0" algn="l">
              <a:buNone/>
            </a:pPr>
            <a:r>
              <a:rPr lang="en-US" sz="800">
                <a:solidFill>
                  <a:schemeClr val="tx1"/>
                </a:solidFill>
                <a:effectLst/>
                <a:latin typeface="+mn-lt"/>
                <a:ea typeface="Times New Roman" panose="02020603050405020304" pitchFamily="18" charset="0"/>
              </a:rPr>
              <a:t>10.- </a:t>
            </a:r>
            <a:r>
              <a:rPr lang="en-US" sz="800" b="0" i="0" u="none" strike="noStrike">
                <a:solidFill>
                  <a:srgbClr val="000000"/>
                </a:solidFill>
                <a:effectLst/>
                <a:latin typeface="+mn-lt"/>
              </a:rPr>
              <a:t>Centers for Disease Control and Prevention. (n.d.). </a:t>
            </a:r>
            <a:r>
              <a:rPr lang="en-US" sz="800" b="0" i="1" u="none" strike="noStrike">
                <a:solidFill>
                  <a:srgbClr val="000000"/>
                </a:solidFill>
                <a:effectLst/>
                <a:latin typeface="+mn-lt"/>
              </a:rPr>
              <a:t>Hepatitis C - chapter 4 - 2020 yellow book</a:t>
            </a:r>
            <a:r>
              <a:rPr lang="en-US" sz="800" b="0" i="0" u="none" strike="noStrike">
                <a:solidFill>
                  <a:srgbClr val="000000"/>
                </a:solidFill>
                <a:effectLst/>
                <a:latin typeface="+mn-lt"/>
              </a:rPr>
              <a:t>. Centers for Disease Control and Prevention. Retrieved April 25, 2023, from https://wwwnc.cdc.gov/travel/yellowbook/2020/travel-related-infectious-diseases/hepatitis-c </a:t>
            </a:r>
          </a:p>
          <a:p>
            <a:pPr marL="0" indent="0">
              <a:spcBef>
                <a:spcPts val="0"/>
              </a:spcBef>
              <a:buNone/>
            </a:pPr>
            <a:r>
              <a:rPr lang="en-US" sz="800">
                <a:solidFill>
                  <a:schemeClr val="tx1"/>
                </a:solidFill>
                <a:latin typeface="+mn-lt"/>
              </a:rPr>
              <a:t>11.- </a:t>
            </a:r>
            <a:r>
              <a:rPr lang="en-US" altLang="en-US" sz="800">
                <a:solidFill>
                  <a:schemeClr val="tx1"/>
                </a:solidFill>
                <a:latin typeface="+mn-lt"/>
              </a:rPr>
              <a:t>CDC. https://www.cdc.gov/hepatitis/statistics/2019surveillance/Figure3.8.htm. Accessed December 7, 2022. 2. </a:t>
            </a:r>
            <a:r>
              <a:rPr lang="en-US" altLang="en-US" sz="800" err="1">
                <a:solidFill>
                  <a:schemeClr val="tx1"/>
                </a:solidFill>
                <a:latin typeface="+mn-lt"/>
              </a:rPr>
              <a:t>Akyar</a:t>
            </a:r>
            <a:r>
              <a:rPr lang="en-US" altLang="en-US" sz="800">
                <a:solidFill>
                  <a:schemeClr val="tx1"/>
                </a:solidFill>
                <a:latin typeface="+mn-lt"/>
              </a:rPr>
              <a:t> E, et al. </a:t>
            </a:r>
            <a:r>
              <a:rPr lang="en-US" altLang="en-US" sz="800" i="1" err="1">
                <a:solidFill>
                  <a:schemeClr val="tx1"/>
                </a:solidFill>
                <a:latin typeface="+mn-lt"/>
              </a:rPr>
              <a:t>Emerg</a:t>
            </a:r>
            <a:r>
              <a:rPr lang="en-US" altLang="en-US" sz="800" i="1">
                <a:solidFill>
                  <a:schemeClr val="tx1"/>
                </a:solidFill>
                <a:latin typeface="+mn-lt"/>
              </a:rPr>
              <a:t> Infect Dis</a:t>
            </a:r>
            <a:r>
              <a:rPr lang="en-US" altLang="en-US" sz="800">
                <a:solidFill>
                  <a:schemeClr val="tx1"/>
                </a:solidFill>
                <a:latin typeface="+mn-lt"/>
              </a:rPr>
              <a:t>. 2016;22(5):907-909</a:t>
            </a:r>
            <a:endParaRPr lang="en-US" sz="800" i="0" strike="noStrike">
              <a:solidFill>
                <a:schemeClr val="tx1"/>
              </a:solidFill>
              <a:effectLst/>
              <a:latin typeface="+mn-lt"/>
            </a:endParaRPr>
          </a:p>
          <a:p>
            <a:pPr marL="0" indent="0" algn="l">
              <a:buNone/>
            </a:pPr>
            <a:r>
              <a:rPr lang="en-US" sz="800">
                <a:solidFill>
                  <a:schemeClr val="tx1"/>
                </a:solidFill>
                <a:latin typeface="+mn-lt"/>
              </a:rPr>
              <a:t>12.- </a:t>
            </a:r>
            <a:r>
              <a:rPr lang="en-US" sz="800" i="0" strike="noStrike">
                <a:solidFill>
                  <a:schemeClr val="tx1"/>
                </a:solidFill>
                <a:effectLst/>
                <a:latin typeface="+mn-lt"/>
              </a:rPr>
              <a:t> Jon E. </a:t>
            </a:r>
            <a:r>
              <a:rPr lang="en-US" sz="800" i="0" strike="noStrike" err="1">
                <a:solidFill>
                  <a:schemeClr val="tx1"/>
                </a:solidFill>
                <a:effectLst/>
                <a:latin typeface="+mn-lt"/>
              </a:rPr>
              <a:t>Zibbell</a:t>
            </a:r>
            <a:r>
              <a:rPr lang="en-US" sz="800" i="0" strike="noStrike">
                <a:solidFill>
                  <a:schemeClr val="tx1"/>
                </a:solidFill>
                <a:effectLst/>
                <a:latin typeface="+mn-lt"/>
              </a:rPr>
              <a:t>, Alice K. Asher, Rajiv C. Patel, Ben </a:t>
            </a:r>
            <a:r>
              <a:rPr lang="en-US" sz="800" i="0" strike="noStrike" err="1">
                <a:solidFill>
                  <a:schemeClr val="tx1"/>
                </a:solidFill>
                <a:effectLst/>
                <a:latin typeface="+mn-lt"/>
              </a:rPr>
              <a:t>Kupronis</a:t>
            </a:r>
            <a:r>
              <a:rPr lang="en-US" sz="800" i="0" strike="noStrike">
                <a:solidFill>
                  <a:schemeClr val="tx1"/>
                </a:solidFill>
                <a:effectLst/>
                <a:latin typeface="+mn-lt"/>
              </a:rPr>
              <a:t>, Kashif Iqbal, John W. Ward, and Deborah Holtzman, 2018:</a:t>
            </a:r>
            <a:r>
              <a:rPr lang="en-US" sz="800" i="0" strike="noStrike">
                <a:solidFill>
                  <a:schemeClr val="tx1"/>
                </a:solidFill>
                <a:effectLst/>
                <a:latin typeface="+mn-lt"/>
                <a:hlinkClick r:id="rId10">
                  <a:extLst>
                    <a:ext uri="{A12FA001-AC4F-418D-AE19-62706E023703}">
                      <ahyp:hlinkClr xmlns:ahyp="http://schemas.microsoft.com/office/drawing/2018/hyperlinkcolor" val="tx"/>
                    </a:ext>
                  </a:extLst>
                </a:hlinkClick>
              </a:rPr>
              <a:t>Increases in Acute Hepatitis C Virus Infection Related to a Growing Opioid Epidemic and Associated Injection Drug Use, United States, 2004 to 2014</a:t>
            </a:r>
            <a:r>
              <a:rPr lang="en-US" sz="800">
                <a:solidFill>
                  <a:schemeClr val="tx1"/>
                </a:solidFill>
                <a:latin typeface="+mn-lt"/>
              </a:rPr>
              <a:t>.</a:t>
            </a:r>
            <a:r>
              <a:rPr lang="en-US" sz="800" i="0" strike="noStrike">
                <a:solidFill>
                  <a:schemeClr val="tx1"/>
                </a:solidFill>
                <a:effectLst/>
                <a:latin typeface="+mn-lt"/>
              </a:rPr>
              <a:t>American Journal of Public Health 108, 175_181,</a:t>
            </a:r>
            <a:r>
              <a:rPr lang="en-US" sz="800" i="0" strike="noStrike">
                <a:solidFill>
                  <a:schemeClr val="tx1"/>
                </a:solidFill>
                <a:effectLst/>
                <a:latin typeface="+mn-lt"/>
                <a:hlinkClick r:id="rId10">
                  <a:extLst>
                    <a:ext uri="{A12FA001-AC4F-418D-AE19-62706E023703}">
                      <ahyp:hlinkClr xmlns:ahyp="http://schemas.microsoft.com/office/drawing/2018/hyperlinkcolor" val="tx"/>
                    </a:ext>
                  </a:extLst>
                </a:hlinkClick>
              </a:rPr>
              <a:t>https://doi.org/10.2105/AJPH.2017.304132</a:t>
            </a:r>
            <a:endParaRPr lang="en-US" sz="800" i="0" strike="noStrike">
              <a:solidFill>
                <a:schemeClr val="tx1"/>
              </a:solidFill>
              <a:effectLst/>
              <a:latin typeface="+mn-lt"/>
            </a:endParaRPr>
          </a:p>
          <a:p>
            <a:pPr marL="0" indent="0">
              <a:buNone/>
            </a:pPr>
            <a:r>
              <a:rPr lang="en-US" sz="800">
                <a:solidFill>
                  <a:schemeClr val="tx1"/>
                </a:solidFill>
                <a:latin typeface="+mn-lt"/>
              </a:rPr>
              <a:t>13.- </a:t>
            </a:r>
            <a:r>
              <a:rPr lang="en-US" sz="800" i="0" strike="noStrike">
                <a:solidFill>
                  <a:schemeClr val="tx1"/>
                </a:solidFill>
                <a:effectLst/>
                <a:latin typeface="+mn-lt"/>
              </a:rPr>
              <a:t>-Ryerson AB, </a:t>
            </a:r>
            <a:r>
              <a:rPr lang="en-US" sz="800" i="0" strike="noStrike" err="1">
                <a:solidFill>
                  <a:schemeClr val="tx1"/>
                </a:solidFill>
                <a:effectLst/>
                <a:latin typeface="+mn-lt"/>
              </a:rPr>
              <a:t>Schillie</a:t>
            </a:r>
            <a:r>
              <a:rPr lang="en-US" sz="800" i="0" strike="noStrike">
                <a:solidFill>
                  <a:schemeClr val="tx1"/>
                </a:solidFill>
                <a:effectLst/>
                <a:latin typeface="+mn-lt"/>
              </a:rPr>
              <a:t> S, Barker LK, </a:t>
            </a:r>
            <a:r>
              <a:rPr lang="en-US" sz="800" i="0" strike="noStrike" err="1">
                <a:solidFill>
                  <a:schemeClr val="tx1"/>
                </a:solidFill>
                <a:effectLst/>
                <a:latin typeface="+mn-lt"/>
              </a:rPr>
              <a:t>Kupronis</a:t>
            </a:r>
            <a:r>
              <a:rPr lang="en-US" sz="800" i="0" strike="noStrike">
                <a:solidFill>
                  <a:schemeClr val="tx1"/>
                </a:solidFill>
                <a:effectLst/>
                <a:latin typeface="+mn-lt"/>
              </a:rPr>
              <a:t> BA, Wester C. </a:t>
            </a:r>
            <a:r>
              <a:rPr lang="en-US" sz="800" i="1" strike="noStrike">
                <a:solidFill>
                  <a:schemeClr val="tx1"/>
                </a:solidFill>
                <a:effectLst/>
                <a:latin typeface="+mn-lt"/>
              </a:rPr>
              <a:t>Vital Signs:</a:t>
            </a:r>
            <a:r>
              <a:rPr lang="en-US" sz="800" i="0" strike="noStrike">
                <a:solidFill>
                  <a:schemeClr val="tx1"/>
                </a:solidFill>
                <a:effectLst/>
                <a:latin typeface="+mn-lt"/>
              </a:rPr>
              <a:t> Newly Reported Acute and Chronic Hepatitis C Cases ― United States, 2009–2018. MMWR </a:t>
            </a:r>
            <a:r>
              <a:rPr lang="en-US" sz="800" i="0" strike="noStrike" err="1">
                <a:solidFill>
                  <a:schemeClr val="tx1"/>
                </a:solidFill>
                <a:effectLst/>
                <a:latin typeface="+mn-lt"/>
              </a:rPr>
              <a:t>Morb</a:t>
            </a:r>
            <a:r>
              <a:rPr lang="en-US" sz="800" i="0" strike="noStrike">
                <a:solidFill>
                  <a:schemeClr val="tx1"/>
                </a:solidFill>
                <a:effectLst/>
                <a:latin typeface="+mn-lt"/>
              </a:rPr>
              <a:t> Mortal </a:t>
            </a:r>
            <a:r>
              <a:rPr lang="en-US" sz="800" i="0" strike="noStrike" err="1">
                <a:solidFill>
                  <a:schemeClr val="tx1"/>
                </a:solidFill>
                <a:effectLst/>
                <a:latin typeface="+mn-lt"/>
              </a:rPr>
              <a:t>Wkly</a:t>
            </a:r>
            <a:r>
              <a:rPr lang="en-US" sz="800" i="0" strike="noStrike">
                <a:solidFill>
                  <a:schemeClr val="tx1"/>
                </a:solidFill>
                <a:effectLst/>
                <a:latin typeface="+mn-lt"/>
              </a:rPr>
              <a:t> Rep 2020;69:399–404. DOI: </a:t>
            </a:r>
            <a:r>
              <a:rPr lang="en-US" sz="800" i="0">
                <a:solidFill>
                  <a:schemeClr val="tx1"/>
                </a:solidFill>
                <a:effectLst/>
                <a:latin typeface="+mn-lt"/>
                <a:hlinkClick r:id="rId11">
                  <a:extLst>
                    <a:ext uri="{A12FA001-AC4F-418D-AE19-62706E023703}">
                      <ahyp:hlinkClr xmlns:ahyp="http://schemas.microsoft.com/office/drawing/2018/hyperlinkcolor" val="tx"/>
                    </a:ext>
                  </a:extLst>
                </a:hlinkClick>
              </a:rPr>
              <a:t>http://dx.doi.org/10.15585/mmwr.mm6914a2</a:t>
            </a:r>
            <a:r>
              <a:rPr lang="en-US" sz="800" i="0" strike="noStrike">
                <a:solidFill>
                  <a:schemeClr val="tx1"/>
                </a:solidFill>
                <a:effectLst/>
                <a:latin typeface="+mn-lt"/>
              </a:rPr>
              <a:t>.</a:t>
            </a:r>
            <a:endParaRPr lang="en-US" sz="800">
              <a:solidFill>
                <a:schemeClr val="tx1"/>
              </a:solidFill>
              <a:latin typeface="+mn-lt"/>
            </a:endParaRPr>
          </a:p>
          <a:p>
            <a:pPr marL="0" marR="0" indent="0">
              <a:spcBef>
                <a:spcPts val="0"/>
              </a:spcBef>
              <a:spcAft>
                <a:spcPts val="0"/>
              </a:spcAft>
              <a:buNone/>
            </a:pPr>
            <a:r>
              <a:rPr lang="en-US" sz="800">
                <a:solidFill>
                  <a:schemeClr val="tx1"/>
                </a:solidFill>
                <a:effectLst/>
                <a:latin typeface="+mn-lt"/>
                <a:ea typeface="Times New Roman" panose="02020603050405020304" pitchFamily="18" charset="0"/>
              </a:rPr>
              <a:t>14.- </a:t>
            </a:r>
            <a:r>
              <a:rPr lang="en-US" sz="800" i="0" strike="noStrike">
                <a:solidFill>
                  <a:schemeClr val="tx1"/>
                </a:solidFill>
                <a:effectLst/>
                <a:latin typeface="+mn-lt"/>
              </a:rPr>
              <a:t>Ogawa E, Chien N, Kam L, et al. Association of Direct-Acting Antiviral Therapy With Liver and </a:t>
            </a:r>
            <a:r>
              <a:rPr lang="en-US" sz="800" i="0" strike="noStrike" err="1">
                <a:solidFill>
                  <a:schemeClr val="tx1"/>
                </a:solidFill>
                <a:effectLst/>
                <a:latin typeface="+mn-lt"/>
              </a:rPr>
              <a:t>Nonliver</a:t>
            </a:r>
            <a:r>
              <a:rPr lang="en-US" sz="800" i="0" strike="noStrike">
                <a:solidFill>
                  <a:schemeClr val="tx1"/>
                </a:solidFill>
                <a:effectLst/>
                <a:latin typeface="+mn-lt"/>
              </a:rPr>
              <a:t> Complications and Long-term Mortality in Patients With Chronic Hepatitis C. </a:t>
            </a:r>
            <a:r>
              <a:rPr lang="en-US" sz="800" i="1" strike="noStrike">
                <a:solidFill>
                  <a:schemeClr val="tx1"/>
                </a:solidFill>
                <a:effectLst/>
                <a:latin typeface="+mn-lt"/>
              </a:rPr>
              <a:t>JAMA Intern Med.</a:t>
            </a:r>
            <a:r>
              <a:rPr lang="en-US" sz="800" i="0" strike="noStrike">
                <a:solidFill>
                  <a:schemeClr val="tx1"/>
                </a:solidFill>
                <a:effectLst/>
                <a:latin typeface="+mn-lt"/>
              </a:rPr>
              <a:t> 2023;183(2):97–105. doi:10.1001/jamainternmed.2022.5699</a:t>
            </a:r>
          </a:p>
          <a:p>
            <a:pPr marL="0" marR="0" indent="0">
              <a:spcBef>
                <a:spcPts val="0"/>
              </a:spcBef>
              <a:spcAft>
                <a:spcPts val="0"/>
              </a:spcAft>
              <a:buNone/>
            </a:pPr>
            <a:r>
              <a:rPr lang="en-US" sz="800">
                <a:solidFill>
                  <a:schemeClr val="tx1"/>
                </a:solidFill>
                <a:latin typeface="+mn-lt"/>
                <a:ea typeface="Times New Roman" panose="02020603050405020304" pitchFamily="18" charset="0"/>
              </a:rPr>
              <a:t>15.- </a:t>
            </a:r>
            <a:r>
              <a:rPr lang="en-US" sz="800" i="0" strike="noStrike" err="1">
                <a:solidFill>
                  <a:schemeClr val="tx1"/>
                </a:solidFill>
                <a:effectLst/>
                <a:latin typeface="+mn-lt"/>
              </a:rPr>
              <a:t>Chhatwal</a:t>
            </a:r>
            <a:r>
              <a:rPr lang="en-US" sz="800" i="0" strike="noStrike">
                <a:solidFill>
                  <a:schemeClr val="tx1"/>
                </a:solidFill>
                <a:effectLst/>
                <a:latin typeface="+mn-lt"/>
              </a:rPr>
              <a:t> J, Chen Q, Bethea ED, Hur C, Spaulding AC, Kanwal F. The impact of direct-acting anti-</a:t>
            </a:r>
            <a:r>
              <a:rPr lang="en-US" sz="800" i="0" strike="noStrike" err="1">
                <a:solidFill>
                  <a:schemeClr val="tx1"/>
                </a:solidFill>
                <a:effectLst/>
                <a:latin typeface="+mn-lt"/>
              </a:rPr>
              <a:t>virals</a:t>
            </a:r>
            <a:r>
              <a:rPr lang="en-US" sz="800" i="0" strike="noStrike">
                <a:solidFill>
                  <a:schemeClr val="tx1"/>
                </a:solidFill>
                <a:effectLst/>
                <a:latin typeface="+mn-lt"/>
              </a:rPr>
              <a:t> on the hepatitis C care cascade: identifying progress and gaps towards hepatitis C elimination in the United States. Aliment </a:t>
            </a:r>
            <a:r>
              <a:rPr lang="en-US" sz="800" i="0" strike="noStrike" err="1">
                <a:solidFill>
                  <a:schemeClr val="tx1"/>
                </a:solidFill>
                <a:effectLst/>
                <a:latin typeface="+mn-lt"/>
              </a:rPr>
              <a:t>Pharmacol</a:t>
            </a:r>
            <a:r>
              <a:rPr lang="en-US" sz="800" i="0" strike="noStrike">
                <a:solidFill>
                  <a:schemeClr val="tx1"/>
                </a:solidFill>
                <a:effectLst/>
                <a:latin typeface="+mn-lt"/>
              </a:rPr>
              <a:t> </a:t>
            </a:r>
            <a:r>
              <a:rPr lang="en-US" sz="800" i="0" strike="noStrike" err="1">
                <a:solidFill>
                  <a:schemeClr val="tx1"/>
                </a:solidFill>
                <a:effectLst/>
                <a:latin typeface="+mn-lt"/>
              </a:rPr>
              <a:t>Ther</a:t>
            </a:r>
            <a:r>
              <a:rPr lang="en-US" sz="800" i="0" strike="noStrike">
                <a:solidFill>
                  <a:schemeClr val="tx1"/>
                </a:solidFill>
                <a:effectLst/>
                <a:latin typeface="+mn-lt"/>
              </a:rPr>
              <a:t>. 2019;50:66-74.</a:t>
            </a:r>
          </a:p>
          <a:p>
            <a:pPr marL="0" marR="0" indent="0">
              <a:spcBef>
                <a:spcPts val="0"/>
              </a:spcBef>
              <a:spcAft>
                <a:spcPts val="0"/>
              </a:spcAft>
              <a:buNone/>
            </a:pPr>
            <a:r>
              <a:rPr lang="en-US" sz="800">
                <a:solidFill>
                  <a:schemeClr val="tx1"/>
                </a:solidFill>
                <a:latin typeface="+mn-lt"/>
                <a:ea typeface="Times New Roman" panose="02020603050405020304" pitchFamily="18" charset="0"/>
              </a:rPr>
              <a:t>16.- </a:t>
            </a:r>
            <a:r>
              <a:rPr lang="en-US" sz="800">
                <a:solidFill>
                  <a:schemeClr val="tx1"/>
                </a:solidFill>
                <a:latin typeface="+mn-lt"/>
                <a:ea typeface="Times New Roman" panose="02020603050405020304" pitchFamily="18" charset="0"/>
                <a:hlinkClick r:id="rId12">
                  <a:extLst>
                    <a:ext uri="{A12FA001-AC4F-418D-AE19-62706E023703}">
                      <ahyp:hlinkClr xmlns:ahyp="http://schemas.microsoft.com/office/drawing/2018/hyperlinkcolor" val="tx"/>
                    </a:ext>
                  </a:extLst>
                </a:hlinkClick>
              </a:rPr>
              <a:t>https://acphospitalist.acponline.org/archives/2023/01/11/free/hospitalists-can-help-eliminate-hcv.htm</a:t>
            </a:r>
            <a:endParaRPr lang="en-US" sz="800">
              <a:solidFill>
                <a:schemeClr val="tx1"/>
              </a:solidFill>
              <a:latin typeface="+mn-lt"/>
              <a:ea typeface="Times New Roman" panose="02020603050405020304" pitchFamily="18" charset="0"/>
            </a:endParaRPr>
          </a:p>
          <a:p>
            <a:pPr marL="0" marR="0" indent="0">
              <a:spcBef>
                <a:spcPts val="0"/>
              </a:spcBef>
              <a:spcAft>
                <a:spcPts val="0"/>
              </a:spcAft>
              <a:buNone/>
            </a:pPr>
            <a:r>
              <a:rPr lang="en-US" sz="800">
                <a:solidFill>
                  <a:schemeClr val="tx1"/>
                </a:solidFill>
                <a:effectLst/>
                <a:latin typeface="+mn-lt"/>
                <a:ea typeface="Times New Roman" panose="02020603050405020304" pitchFamily="18" charset="0"/>
              </a:rPr>
              <a:t>17.- </a:t>
            </a:r>
            <a:r>
              <a:rPr lang="en-US" sz="800">
                <a:solidFill>
                  <a:schemeClr val="tx1"/>
                </a:solidFill>
                <a:effectLst/>
                <a:latin typeface="+mn-lt"/>
                <a:ea typeface="Times New Roman" panose="02020603050405020304" pitchFamily="18" charset="0"/>
                <a:hlinkClick r:id="rId13">
                  <a:extLst>
                    <a:ext uri="{A12FA001-AC4F-418D-AE19-62706E023703}">
                      <ahyp:hlinkClr xmlns:ahyp="http://schemas.microsoft.com/office/drawing/2018/hyperlinkcolor" val="tx"/>
                    </a:ext>
                  </a:extLst>
                </a:hlinkClick>
              </a:rPr>
              <a:t>https://stateofhepc.org/about/#the-authors</a:t>
            </a:r>
            <a:endParaRPr lang="en-US" sz="800">
              <a:solidFill>
                <a:schemeClr val="tx1"/>
              </a:solidFill>
              <a:effectLst/>
              <a:latin typeface="+mn-lt"/>
              <a:ea typeface="Times New Roman" panose="02020603050405020304" pitchFamily="18" charset="0"/>
            </a:endParaRPr>
          </a:p>
          <a:p>
            <a:pPr marL="0" indent="0">
              <a:spcBef>
                <a:spcPts val="0"/>
              </a:spcBef>
              <a:buNone/>
            </a:pPr>
            <a:r>
              <a:rPr lang="en-US" sz="800">
                <a:solidFill>
                  <a:schemeClr val="tx1"/>
                </a:solidFill>
                <a:latin typeface="+mn-lt"/>
                <a:ea typeface="Times New Roman" panose="02020603050405020304" pitchFamily="18" charset="0"/>
              </a:rPr>
              <a:t>18.- </a:t>
            </a:r>
            <a:r>
              <a:rPr lang="en-US" sz="800" b="0" i="0" strike="noStrike">
                <a:solidFill>
                  <a:schemeClr val="tx1"/>
                </a:solidFill>
                <a:effectLst/>
                <a:latin typeface="+mn-lt"/>
              </a:rPr>
              <a:t>Murphy DG, Sablon E, Chamberland J, Fournier E, </a:t>
            </a:r>
            <a:r>
              <a:rPr lang="en-US" sz="800" b="0" i="0" strike="noStrike" err="1">
                <a:solidFill>
                  <a:schemeClr val="tx1"/>
                </a:solidFill>
                <a:effectLst/>
                <a:latin typeface="+mn-lt"/>
              </a:rPr>
              <a:t>Dandavino</a:t>
            </a:r>
            <a:r>
              <a:rPr lang="en-US" sz="800" b="0" i="0" strike="noStrike">
                <a:solidFill>
                  <a:schemeClr val="tx1"/>
                </a:solidFill>
                <a:effectLst/>
                <a:latin typeface="+mn-lt"/>
              </a:rPr>
              <a:t> R, Tremblay CL. Hepatitis C virus genotype 7, a new genotype originating from central Africa. J Clin </a:t>
            </a:r>
            <a:r>
              <a:rPr lang="en-US" sz="800" b="0" i="0" strike="noStrike" err="1">
                <a:solidFill>
                  <a:schemeClr val="tx1"/>
                </a:solidFill>
                <a:effectLst/>
                <a:latin typeface="+mn-lt"/>
              </a:rPr>
              <a:t>Microbiol</a:t>
            </a:r>
            <a:r>
              <a:rPr lang="en-US" sz="800" b="0" i="0" strike="noStrike">
                <a:solidFill>
                  <a:schemeClr val="tx1"/>
                </a:solidFill>
                <a:effectLst/>
                <a:latin typeface="+mn-lt"/>
              </a:rPr>
              <a:t>. 2015 Mar;53(3):967-72. </a:t>
            </a:r>
            <a:r>
              <a:rPr lang="en-US" sz="800" b="0" i="0" strike="noStrike" err="1">
                <a:solidFill>
                  <a:schemeClr val="tx1"/>
                </a:solidFill>
                <a:effectLst/>
                <a:latin typeface="+mn-lt"/>
              </a:rPr>
              <a:t>doi</a:t>
            </a:r>
            <a:r>
              <a:rPr lang="en-US" sz="800" b="0" i="0" strike="noStrike">
                <a:solidFill>
                  <a:schemeClr val="tx1"/>
                </a:solidFill>
                <a:effectLst/>
                <a:latin typeface="+mn-lt"/>
              </a:rPr>
              <a:t>: 10.1128/JCM.02831-14. </a:t>
            </a:r>
            <a:r>
              <a:rPr lang="en-US" sz="800" b="0" i="0" strike="noStrike" err="1">
                <a:solidFill>
                  <a:schemeClr val="tx1"/>
                </a:solidFill>
                <a:effectLst/>
                <a:latin typeface="+mn-lt"/>
              </a:rPr>
              <a:t>Epub</a:t>
            </a:r>
            <a:r>
              <a:rPr lang="en-US" sz="800" b="0" i="0" strike="noStrike">
                <a:solidFill>
                  <a:schemeClr val="tx1"/>
                </a:solidFill>
                <a:effectLst/>
                <a:latin typeface="+mn-lt"/>
              </a:rPr>
              <a:t> 2014 Dec 17. PMID: 25520447; PMCID: PMC4390628.</a:t>
            </a:r>
          </a:p>
          <a:p>
            <a:pPr marL="0" indent="0">
              <a:spcBef>
                <a:spcPts val="0"/>
              </a:spcBef>
              <a:buNone/>
            </a:pPr>
            <a:r>
              <a:rPr lang="en-US" sz="800">
                <a:solidFill>
                  <a:schemeClr val="tx1"/>
                </a:solidFill>
                <a:latin typeface="+mn-lt"/>
              </a:rPr>
              <a:t>19.- </a:t>
            </a:r>
            <a:r>
              <a:rPr lang="en-US" sz="800" err="1">
                <a:solidFill>
                  <a:schemeClr val="tx1"/>
                </a:solidFill>
                <a:latin typeface="+mn-lt"/>
              </a:rPr>
              <a:t>Klevens</a:t>
            </a:r>
            <a:r>
              <a:rPr lang="en-US" sz="800">
                <a:solidFill>
                  <a:schemeClr val="tx1"/>
                </a:solidFill>
                <a:latin typeface="+mn-lt"/>
              </a:rPr>
              <a:t> RM, Liu, S, Roberts H, et al. Estimating acute viral hepatitis infections from nationally reported cases. Am J Public Health 2014; 104:482. PMC3953761</a:t>
            </a:r>
          </a:p>
          <a:p>
            <a:pPr marL="0" indent="0">
              <a:spcBef>
                <a:spcPts val="0"/>
              </a:spcBef>
              <a:buNone/>
            </a:pPr>
            <a:r>
              <a:rPr lang="en-US" sz="800">
                <a:solidFill>
                  <a:schemeClr val="tx1"/>
                </a:solidFill>
                <a:effectLst/>
                <a:latin typeface="+mn-lt"/>
                <a:ea typeface="Times New Roman" panose="02020603050405020304" pitchFamily="18" charset="0"/>
              </a:rPr>
              <a:t>20.- </a:t>
            </a:r>
            <a:r>
              <a:rPr lang="en-US" sz="800" b="0" i="0" u="none" strike="noStrike" err="1">
                <a:solidFill>
                  <a:schemeClr val="tx1"/>
                </a:solidFill>
                <a:effectLst/>
                <a:latin typeface="+mn-lt"/>
              </a:rPr>
              <a:t>Mahale</a:t>
            </a:r>
            <a:r>
              <a:rPr lang="en-US" sz="800" b="0" i="0" u="none" strike="noStrike">
                <a:solidFill>
                  <a:schemeClr val="tx1"/>
                </a:solidFill>
                <a:effectLst/>
                <a:latin typeface="+mn-lt"/>
              </a:rPr>
              <a:t> P, Engels EA, Li R, et al. The effect of sustained virological response on the risk of extrahepatic manifestations of hepatitis C virus infection. Gut. 2018;67:553-61.</a:t>
            </a:r>
          </a:p>
          <a:p>
            <a:pPr marL="0" indent="0">
              <a:spcBef>
                <a:spcPts val="0"/>
              </a:spcBef>
              <a:buNone/>
            </a:pPr>
            <a:r>
              <a:rPr lang="en-US" sz="800">
                <a:solidFill>
                  <a:schemeClr val="tx1"/>
                </a:solidFill>
                <a:latin typeface="+mn-lt"/>
              </a:rPr>
              <a:t>21.- </a:t>
            </a:r>
            <a:r>
              <a:rPr lang="en-US" sz="800" b="0" i="0" u="none" strike="noStrike">
                <a:solidFill>
                  <a:srgbClr val="000000"/>
                </a:solidFill>
                <a:effectLst/>
                <a:latin typeface="+mn-lt"/>
              </a:rPr>
              <a:t>Office of Infectious Disease and HIV/AIDS Policy (OIDP). (2021, July 9). </a:t>
            </a:r>
            <a:r>
              <a:rPr lang="en-US" sz="800" b="0" i="1" u="none" strike="noStrike">
                <a:solidFill>
                  <a:srgbClr val="000000"/>
                </a:solidFill>
                <a:effectLst/>
                <a:latin typeface="+mn-lt"/>
              </a:rPr>
              <a:t>Data and Trends</a:t>
            </a:r>
            <a:r>
              <a:rPr lang="en-US" sz="800" b="0" i="0" u="none" strike="noStrike">
                <a:solidFill>
                  <a:srgbClr val="000000"/>
                </a:solidFill>
                <a:effectLst/>
                <a:latin typeface="+mn-lt"/>
              </a:rPr>
              <a:t>. HHS.gov. Retrieved April 25, 2023, from https://www.hhs.gov/hepatitis/learn-about-viral-hepatitis/data-and-trends/index.html </a:t>
            </a:r>
          </a:p>
          <a:p>
            <a:pPr marL="0" indent="0">
              <a:spcBef>
                <a:spcPts val="0"/>
              </a:spcBef>
              <a:buNone/>
            </a:pPr>
            <a:r>
              <a:rPr lang="en-US" sz="800" b="0" i="0" u="none" strike="noStrike">
                <a:solidFill>
                  <a:srgbClr val="333333"/>
                </a:solidFill>
                <a:effectLst/>
                <a:latin typeface="+mn-lt"/>
              </a:rPr>
              <a:t>22.-Catanese MT, </a:t>
            </a:r>
            <a:r>
              <a:rPr lang="en-US" sz="800" b="0" i="0" u="none" strike="noStrike" err="1">
                <a:solidFill>
                  <a:srgbClr val="333333"/>
                </a:solidFill>
                <a:effectLst/>
                <a:latin typeface="+mn-lt"/>
              </a:rPr>
              <a:t>Uryu</a:t>
            </a:r>
            <a:r>
              <a:rPr lang="en-US" sz="800" b="0" i="0" u="none" strike="noStrike">
                <a:solidFill>
                  <a:srgbClr val="333333"/>
                </a:solidFill>
                <a:effectLst/>
                <a:latin typeface="+mn-lt"/>
              </a:rPr>
              <a:t> K, Kopp M, et al. Ultrastructural analysis of hepatitis C virus particles. Proc Natl </a:t>
            </a:r>
            <a:r>
              <a:rPr lang="en-US" sz="800" b="0" i="0" u="none" strike="noStrike" err="1">
                <a:solidFill>
                  <a:srgbClr val="333333"/>
                </a:solidFill>
                <a:effectLst/>
                <a:latin typeface="+mn-lt"/>
              </a:rPr>
              <a:t>Acad</a:t>
            </a:r>
            <a:r>
              <a:rPr lang="en-US" sz="800" b="0" i="0" u="none" strike="noStrike">
                <a:solidFill>
                  <a:srgbClr val="333333"/>
                </a:solidFill>
                <a:effectLst/>
                <a:latin typeface="+mn-lt"/>
              </a:rPr>
              <a:t> Sci U S A. 2013;110:9505-10.</a:t>
            </a:r>
            <a:endParaRPr lang="en-US" sz="800" b="0" i="0" u="none" strike="noStrike">
              <a:solidFill>
                <a:srgbClr val="000000"/>
              </a:solidFill>
              <a:effectLst/>
              <a:latin typeface="+mn-lt"/>
            </a:endParaRPr>
          </a:p>
          <a:p>
            <a:endParaRPr lang="en-US" sz="800">
              <a:latin typeface="Calibri" panose="020F0502020204030204" pitchFamily="34" charset="0"/>
              <a:cs typeface="Calibri" panose="020F0502020204030204" pitchFamily="34" charset="0"/>
            </a:endParaRPr>
          </a:p>
          <a:p>
            <a:pPr marL="342900" indent="-342900">
              <a:buFont typeface="+mj-lt"/>
              <a:buAutoNum type="arabicPeriod"/>
            </a:pPr>
            <a:endParaRPr lang="en-US" sz="800">
              <a:latin typeface="Calibri" panose="020F0502020204030204" pitchFamily="34" charset="0"/>
              <a:cs typeface="Calibri" panose="020F0502020204030204" pitchFamily="34" charset="0"/>
            </a:endParaRPr>
          </a:p>
          <a:p>
            <a:endParaRPr lang="en-US" sz="800" b="0" i="0" u="none" strike="noStrike">
              <a:solidFill>
                <a:srgbClr val="212121"/>
              </a:solidFill>
              <a:effectLst/>
              <a:highlight>
                <a:srgbClr val="FFFFFF"/>
              </a:highlight>
              <a:latin typeface="Roboto" panose="02000000000000000000" pitchFamily="2" charset="0"/>
            </a:endParaRPr>
          </a:p>
          <a:p>
            <a:endParaRPr lang="en-US" sz="800"/>
          </a:p>
        </p:txBody>
      </p:sp>
    </p:spTree>
    <p:extLst>
      <p:ext uri="{BB962C8B-B14F-4D97-AF65-F5344CB8AC3E}">
        <p14:creationId xmlns:p14="http://schemas.microsoft.com/office/powerpoint/2010/main" val="32387964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CA1022-0A9A-CF55-5D08-9FE60B905E85}"/>
              </a:ext>
            </a:extLst>
          </p:cNvPr>
          <p:cNvSpPr>
            <a:spLocks noGrp="1"/>
          </p:cNvSpPr>
          <p:nvPr>
            <p:ph type="title"/>
          </p:nvPr>
        </p:nvSpPr>
        <p:spPr>
          <a:xfrm>
            <a:off x="572493" y="238539"/>
            <a:ext cx="11018520" cy="1434415"/>
          </a:xfrm>
        </p:spPr>
        <p:txBody>
          <a:bodyPr anchor="b">
            <a:normAutofit/>
          </a:bodyPr>
          <a:lstStyle/>
          <a:p>
            <a:r>
              <a:rPr lang="en-US" sz="5400">
                <a:latin typeface="Calibri" panose="020F0502020204030204" pitchFamily="34" charset="0"/>
                <a:cs typeface="Calibri" panose="020F0502020204030204" pitchFamily="34" charset="0"/>
              </a:rPr>
              <a:t>Case 1</a:t>
            </a:r>
          </a:p>
        </p:txBody>
      </p:sp>
      <p:sp>
        <p:nvSpPr>
          <p:cNvPr id="1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BC5C7D6-1B61-7464-0ED7-DE20BFB22AF4}"/>
              </a:ext>
            </a:extLst>
          </p:cNvPr>
          <p:cNvSpPr>
            <a:spLocks noGrp="1"/>
          </p:cNvSpPr>
          <p:nvPr>
            <p:ph idx="1"/>
          </p:nvPr>
        </p:nvSpPr>
        <p:spPr>
          <a:xfrm>
            <a:off x="572493" y="2071316"/>
            <a:ext cx="6713552" cy="4119172"/>
          </a:xfrm>
        </p:spPr>
        <p:txBody>
          <a:bodyPr anchor="t">
            <a:normAutofit/>
          </a:bodyPr>
          <a:lstStyle/>
          <a:p>
            <a:r>
              <a:rPr lang="en-US" sz="2200" err="1">
                <a:latin typeface="Calibri" panose="020F0502020204030204" pitchFamily="34" charset="0"/>
                <a:cs typeface="Calibri" panose="020F0502020204030204" pitchFamily="34" charset="0"/>
              </a:rPr>
              <a:t>Mr</a:t>
            </a:r>
            <a:r>
              <a:rPr lang="en-US" sz="2200">
                <a:latin typeface="Calibri" panose="020F0502020204030204" pitchFamily="34" charset="0"/>
                <a:cs typeface="Calibri" panose="020F0502020204030204" pitchFamily="34" charset="0"/>
              </a:rPr>
              <a:t> Smith is a 34 </a:t>
            </a:r>
            <a:r>
              <a:rPr lang="en-US" sz="2200" err="1">
                <a:latin typeface="Calibri" panose="020F0502020204030204" pitchFamily="34" charset="0"/>
                <a:cs typeface="Calibri" panose="020F0502020204030204" pitchFamily="34" charset="0"/>
              </a:rPr>
              <a:t>yo</a:t>
            </a:r>
            <a:r>
              <a:rPr lang="en-US" sz="2200">
                <a:latin typeface="Calibri" panose="020F0502020204030204" pitchFamily="34" charset="0"/>
                <a:cs typeface="Calibri" panose="020F0502020204030204" pitchFamily="34" charset="0"/>
              </a:rPr>
              <a:t> male that presents to his primary care physician office with 3 days of dark urine, yellowish discoloration of eyes and skin. </a:t>
            </a:r>
          </a:p>
          <a:p>
            <a:r>
              <a:rPr lang="en-US" sz="2200">
                <a:latin typeface="Calibri" panose="020F0502020204030204" pitchFamily="34" charset="0"/>
                <a:cs typeface="Calibri" panose="020F0502020204030204" pitchFamily="34" charset="0"/>
              </a:rPr>
              <a:t>He reported eating a burger with a side of salad at a local restaurant. He heard in the news that there have been many cases of Hepatitis in the community from people that attended same restaurant and reported 3 deaths.</a:t>
            </a:r>
          </a:p>
          <a:p>
            <a:pPr marL="0" indent="0">
              <a:buNone/>
            </a:pPr>
            <a:endParaRPr lang="en-US" sz="2200">
              <a:latin typeface="Calibri" panose="020F0502020204030204" pitchFamily="34" charset="0"/>
              <a:cs typeface="Calibri" panose="020F0502020204030204" pitchFamily="34" charset="0"/>
            </a:endParaRPr>
          </a:p>
          <a:p>
            <a:r>
              <a:rPr lang="en-US" sz="2200" b="1">
                <a:latin typeface="Calibri" panose="020F0502020204030204" pitchFamily="34" charset="0"/>
                <a:cs typeface="Calibri" panose="020F0502020204030204" pitchFamily="34" charset="0"/>
              </a:rPr>
              <a:t>Which of the following tests will confirm diagnosis patient’s condition? </a:t>
            </a:r>
          </a:p>
        </p:txBody>
      </p:sp>
      <p:pic>
        <p:nvPicPr>
          <p:cNvPr id="4" name="Picture 3">
            <a:extLst>
              <a:ext uri="{FF2B5EF4-FFF2-40B4-BE49-F238E27FC236}">
                <a16:creationId xmlns:a16="http://schemas.microsoft.com/office/drawing/2014/main" id="{A7413956-43B7-D7A0-8D0E-413341F1F00F}"/>
              </a:ext>
            </a:extLst>
          </p:cNvPr>
          <p:cNvPicPr>
            <a:picLocks noChangeAspect="1"/>
          </p:cNvPicPr>
          <p:nvPr/>
        </p:nvPicPr>
        <p:blipFill rotWithShape="1">
          <a:blip r:embed="rId2"/>
          <a:srcRect l="20502" r="16002" b="-1"/>
          <a:stretch/>
        </p:blipFill>
        <p:spPr>
          <a:xfrm>
            <a:off x="7675658" y="2093976"/>
            <a:ext cx="3941064" cy="4096512"/>
          </a:xfrm>
          <a:prstGeom prst="rect">
            <a:avLst/>
          </a:prstGeom>
        </p:spPr>
      </p:pic>
    </p:spTree>
    <p:extLst>
      <p:ext uri="{BB962C8B-B14F-4D97-AF65-F5344CB8AC3E}">
        <p14:creationId xmlns:p14="http://schemas.microsoft.com/office/powerpoint/2010/main" val="2207365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6019B7E0-E13F-9BF0-293B-51EE874A763D}"/>
              </a:ext>
            </a:extLst>
          </p:cNvPr>
          <p:cNvPicPr>
            <a:picLocks/>
          </p:cNvPicPr>
          <p:nvPr>
            <p:custDataLst>
              <p:tags r:id="rId1"/>
            </p:custDataLst>
          </p:nvPr>
        </p:nvPicPr>
        <p:blipFill rotWithShape="1">
          <a:blip r:embed="rId4"/>
          <a:srcRect b="6306"/>
          <a:stretch/>
        </p:blipFill>
        <p:spPr>
          <a:xfrm>
            <a:off x="289290" y="244928"/>
            <a:ext cx="11277600" cy="5943600"/>
          </a:xfrm>
          <a:prstGeom prst="rect">
            <a:avLst/>
          </a:prstGeom>
        </p:spPr>
      </p:pic>
    </p:spTree>
    <p:extLst>
      <p:ext uri="{BB962C8B-B14F-4D97-AF65-F5344CB8AC3E}">
        <p14:creationId xmlns:p14="http://schemas.microsoft.com/office/powerpoint/2010/main" val="671121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1294B29-DD09-FBAC-10DF-B23160570236}"/>
              </a:ext>
            </a:extLst>
          </p:cNvPr>
          <p:cNvSpPr>
            <a:spLocks noGrp="1"/>
          </p:cNvSpPr>
          <p:nvPr>
            <p:ph type="title"/>
          </p:nvPr>
        </p:nvSpPr>
        <p:spPr>
          <a:xfrm>
            <a:off x="222422" y="365125"/>
            <a:ext cx="11850129" cy="1325563"/>
          </a:xfrm>
        </p:spPr>
        <p:txBody>
          <a:bodyPr>
            <a:normAutofit/>
          </a:bodyPr>
          <a:lstStyle/>
          <a:p>
            <a:r>
              <a:rPr lang="en-US" sz="3600">
                <a:latin typeface="Calibri" panose="020F0502020204030204" pitchFamily="34" charset="0"/>
                <a:cs typeface="Calibri" panose="020F0502020204030204" pitchFamily="34" charset="0"/>
              </a:rPr>
              <a:t>Which of the following tests will confirm current patient’s condition?</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C9DB755-B9B3-B633-8977-F5861AB85E61}"/>
              </a:ext>
            </a:extLst>
          </p:cNvPr>
          <p:cNvSpPr>
            <a:spLocks noGrp="1"/>
          </p:cNvSpPr>
          <p:nvPr>
            <p:ph idx="1"/>
          </p:nvPr>
        </p:nvSpPr>
        <p:spPr>
          <a:xfrm>
            <a:off x="308919" y="1929384"/>
            <a:ext cx="11044881" cy="4251960"/>
          </a:xfrm>
        </p:spPr>
        <p:txBody>
          <a:bodyPr>
            <a:normAutofit/>
          </a:bodyPr>
          <a:lstStyle/>
          <a:p>
            <a:pPr marL="514350" indent="-514350">
              <a:buFont typeface="+mj-lt"/>
              <a:buAutoNum type="alphaUcPeriod"/>
            </a:pPr>
            <a:r>
              <a:rPr lang="en-US" sz="3200">
                <a:latin typeface="Calibri" panose="020F0502020204030204" pitchFamily="34" charset="0"/>
                <a:cs typeface="Calibri" panose="020F0502020204030204" pitchFamily="34" charset="0"/>
              </a:rPr>
              <a:t>Comprehensive Metabolic Panel</a:t>
            </a:r>
          </a:p>
          <a:p>
            <a:pPr marL="514350" indent="-514350">
              <a:buFont typeface="+mj-lt"/>
              <a:buAutoNum type="alphaUcPeriod"/>
            </a:pPr>
            <a:r>
              <a:rPr lang="en-US" sz="3200" b="1" i="0" u="none" strike="noStrike">
                <a:solidFill>
                  <a:srgbClr val="C00000"/>
                </a:solidFill>
                <a:effectLst/>
                <a:latin typeface="Calibri" panose="020F0502020204030204" pitchFamily="34" charset="0"/>
                <a:cs typeface="Calibri" panose="020F0502020204030204" pitchFamily="34" charset="0"/>
              </a:rPr>
              <a:t>Immunoglobulin M antibodies to HAV (IgM anti-HAV) in serum.</a:t>
            </a:r>
          </a:p>
          <a:p>
            <a:pPr marL="514350" indent="-514350">
              <a:buFont typeface="+mj-lt"/>
              <a:buAutoNum type="alphaUcPeriod"/>
            </a:pPr>
            <a:r>
              <a:rPr lang="en-US" sz="3200" b="0" i="0" u="none" strike="noStrike">
                <a:effectLst/>
                <a:latin typeface="Calibri" panose="020F0502020204030204" pitchFamily="34" charset="0"/>
                <a:cs typeface="Calibri" panose="020F0502020204030204" pitchFamily="34" charset="0"/>
              </a:rPr>
              <a:t>Immunoglobulin G antibodies to HAV (IgG anti-HAV) in serum.</a:t>
            </a:r>
          </a:p>
          <a:p>
            <a:pPr marL="514350" indent="-514350">
              <a:buFont typeface="+mj-lt"/>
              <a:buAutoNum type="alphaUcPeriod"/>
            </a:pPr>
            <a:r>
              <a:rPr lang="en-US" sz="3200">
                <a:highlight>
                  <a:srgbClr val="FFFFFF"/>
                </a:highlight>
                <a:latin typeface="Calibri" panose="020F0502020204030204" pitchFamily="34" charset="0"/>
                <a:cs typeface="Calibri" panose="020F0502020204030204" pitchFamily="34" charset="0"/>
              </a:rPr>
              <a:t>T</a:t>
            </a:r>
            <a:r>
              <a:rPr lang="en-US" sz="3200" b="0" i="0" u="none" strike="noStrike">
                <a:effectLst/>
                <a:highlight>
                  <a:srgbClr val="FFFFFF"/>
                </a:highlight>
                <a:latin typeface="Calibri" panose="020F0502020204030204" pitchFamily="34" charset="0"/>
                <a:cs typeface="Calibri" panose="020F0502020204030204" pitchFamily="34" charset="0"/>
              </a:rPr>
              <a:t>otal anti-HAV in blood</a:t>
            </a:r>
          </a:p>
          <a:p>
            <a:pPr marL="514350" indent="-514350">
              <a:buFont typeface="+mj-lt"/>
              <a:buAutoNum type="alphaUcPeriod"/>
            </a:pPr>
            <a:r>
              <a:rPr lang="en-US" sz="3200" b="0" i="0" u="none" strike="noStrike">
                <a:effectLst/>
                <a:latin typeface="Calibri" panose="020F0502020204030204" pitchFamily="34" charset="0"/>
                <a:cs typeface="Calibri" panose="020F0502020204030204" pitchFamily="34" charset="0"/>
              </a:rPr>
              <a:t>Acetaminophen level in blood </a:t>
            </a:r>
          </a:p>
          <a:p>
            <a:pPr marL="514350" indent="-514350">
              <a:buFont typeface="+mj-lt"/>
              <a:buAutoNum type="alphaUcPeriod"/>
            </a:pPr>
            <a:endParaRPr lang="en-US" sz="2400" b="0" i="0" u="none" strike="noStrike">
              <a:effectLst/>
              <a:latin typeface="Nunito" pitchFamily="2" charset="77"/>
            </a:endParaRPr>
          </a:p>
          <a:p>
            <a:pPr marL="514350" indent="-514350">
              <a:buFont typeface="+mj-lt"/>
              <a:buAutoNum type="alphaUcPeriod"/>
            </a:pPr>
            <a:endParaRPr lang="en-US" sz="2400" b="0" i="0" u="none" strike="noStrike">
              <a:effectLst/>
              <a:latin typeface="Nunito" pitchFamily="2" charset="77"/>
            </a:endParaRPr>
          </a:p>
          <a:p>
            <a:pPr marL="514350" indent="-514350">
              <a:buFont typeface="+mj-lt"/>
              <a:buAutoNum type="alphaUcPeriod"/>
            </a:pPr>
            <a:endParaRPr lang="en-US" sz="2400" b="0" i="0" u="none" strike="noStrike">
              <a:effectLst/>
              <a:latin typeface="Nunito" pitchFamily="2" charset="77"/>
            </a:endParaRPr>
          </a:p>
          <a:p>
            <a:pPr marL="514350" indent="-514350">
              <a:buFont typeface="+mj-lt"/>
              <a:buAutoNum type="alphaUcPeriod"/>
            </a:pPr>
            <a:endParaRPr lang="en-US" sz="2400"/>
          </a:p>
          <a:p>
            <a:pPr marL="0" indent="0">
              <a:buNone/>
            </a:pPr>
            <a:endParaRPr lang="en-US" sz="2400"/>
          </a:p>
        </p:txBody>
      </p:sp>
    </p:spTree>
    <p:extLst>
      <p:ext uri="{BB962C8B-B14F-4D97-AF65-F5344CB8AC3E}">
        <p14:creationId xmlns:p14="http://schemas.microsoft.com/office/powerpoint/2010/main" val="2905767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__PE_POLL_EMBED_ID" val="6be0e45e-1f36-4780-aacc-6b01c2c0d854"/>
</p:tagLst>
</file>

<file path=ppt/tags/tag2.xml><?xml version="1.0" encoding="utf-8"?>
<p:tagLst xmlns:a="http://schemas.openxmlformats.org/drawingml/2006/main" xmlns:r="http://schemas.openxmlformats.org/officeDocument/2006/relationships" xmlns:p="http://schemas.openxmlformats.org/presentationml/2006/main">
  <p:tag name="__PE_POLL_EMBED_ID" val="5b71831e-da76-4ce7-820d-fa460667c5e5"/>
</p:tagLst>
</file>

<file path=ppt/tags/tag3.xml><?xml version="1.0" encoding="utf-8"?>
<p:tagLst xmlns:a="http://schemas.openxmlformats.org/drawingml/2006/main" xmlns:r="http://schemas.openxmlformats.org/officeDocument/2006/relationships" xmlns:p="http://schemas.openxmlformats.org/presentationml/2006/main">
  <p:tag name="TIMING" val="|8.2"/>
</p:tagLst>
</file>

<file path=ppt/tags/tag4.xml><?xml version="1.0" encoding="utf-8"?>
<p:tagLst xmlns:a="http://schemas.openxmlformats.org/drawingml/2006/main" xmlns:r="http://schemas.openxmlformats.org/officeDocument/2006/relationships" xmlns:p="http://schemas.openxmlformats.org/presentationml/2006/main">
  <p:tag name="__PE_POLL_EMBED_ID" val="27c9bae4-fc0a-4792-b128-c9f173a8c9b1"/>
</p:tagLst>
</file>

<file path=ppt/tags/tag5.xml><?xml version="1.0" encoding="utf-8"?>
<p:tagLst xmlns:a="http://schemas.openxmlformats.org/drawingml/2006/main" xmlns:r="http://schemas.openxmlformats.org/officeDocument/2006/relationships" xmlns:p="http://schemas.openxmlformats.org/presentationml/2006/main">
  <p:tag name="__PE_POLL_EMBED_ID" val="dd5d3fa8-c7ce-436c-8397-1e31508e927d"/>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6785</Words>
  <Application>Microsoft Macintosh PowerPoint</Application>
  <PresentationFormat>Widescreen</PresentationFormat>
  <Paragraphs>504</Paragraphs>
  <Slides>63</Slides>
  <Notes>32</Notes>
  <HiddenSlides>0</HiddenSlides>
  <MMClips>0</MMClips>
  <ScaleCrop>false</ScaleCrop>
  <HeadingPairs>
    <vt:vector size="6" baseType="variant">
      <vt:variant>
        <vt:lpstr>Fonts Used</vt:lpstr>
      </vt:variant>
      <vt:variant>
        <vt:i4>21</vt:i4>
      </vt:variant>
      <vt:variant>
        <vt:lpstr>Theme</vt:lpstr>
      </vt:variant>
      <vt:variant>
        <vt:i4>4</vt:i4>
      </vt:variant>
      <vt:variant>
        <vt:lpstr>Slide Titles</vt:lpstr>
      </vt:variant>
      <vt:variant>
        <vt:i4>63</vt:i4>
      </vt:variant>
    </vt:vector>
  </HeadingPairs>
  <TitlesOfParts>
    <vt:vector size="88" baseType="lpstr">
      <vt:lpstr>ＭＳ Ｐゴシック</vt:lpstr>
      <vt:lpstr>Aptos</vt:lpstr>
      <vt:lpstr>Aptos Display</vt:lpstr>
      <vt:lpstr>arial</vt:lpstr>
      <vt:lpstr>arial</vt:lpstr>
      <vt:lpstr>AvenirNextLTPro</vt:lpstr>
      <vt:lpstr>BlinkMacSystemFont</vt:lpstr>
      <vt:lpstr>Calibri</vt:lpstr>
      <vt:lpstr>Calibri Light</vt:lpstr>
      <vt:lpstr>Georgia</vt:lpstr>
      <vt:lpstr>Gotham A</vt:lpstr>
      <vt:lpstr>Helvetica</vt:lpstr>
      <vt:lpstr>LL Akkurat Web</vt:lpstr>
      <vt:lpstr>Lucida Grande</vt:lpstr>
      <vt:lpstr>Nunito</vt:lpstr>
      <vt:lpstr>Open Sans</vt:lpstr>
      <vt:lpstr>Roboto</vt:lpstr>
      <vt:lpstr>rubrik</vt:lpstr>
      <vt:lpstr>Times New Roman</vt:lpstr>
      <vt:lpstr>Trebuchet MS</vt:lpstr>
      <vt:lpstr>Wingdings</vt:lpstr>
      <vt:lpstr>Office Theme</vt:lpstr>
      <vt:lpstr>1_Office Theme</vt:lpstr>
      <vt:lpstr>Custom Design</vt:lpstr>
      <vt:lpstr>2_Office Theme</vt:lpstr>
      <vt:lpstr>“The ABC’s of Hepatitis”   Updates on Screening, Treatment Guidelines, and the Primary Care Role</vt:lpstr>
      <vt:lpstr>PowerPoint Presentation</vt:lpstr>
      <vt:lpstr>PowerPoint Presentation</vt:lpstr>
      <vt:lpstr>PowerPoint Presentation</vt:lpstr>
      <vt:lpstr>Viral Hepatitis </vt:lpstr>
      <vt:lpstr>Viral Hepatitis </vt:lpstr>
      <vt:lpstr>Case 1</vt:lpstr>
      <vt:lpstr>PowerPoint Presentation</vt:lpstr>
      <vt:lpstr>Which of the following tests will confirm current patient’s condition?</vt:lpstr>
      <vt:lpstr>HEPATITIS A</vt:lpstr>
      <vt:lpstr>Hepatitis A  Facts </vt:lpstr>
      <vt:lpstr>PowerPoint Presentation</vt:lpstr>
      <vt:lpstr>PowerPoint Presentation</vt:lpstr>
      <vt:lpstr>PowerPoint Presentation</vt:lpstr>
      <vt:lpstr>PowerPoint Presentation</vt:lpstr>
      <vt:lpstr>ID - Carilion</vt:lpstr>
      <vt:lpstr>What can physician’s do in case of outbrake?</vt:lpstr>
      <vt:lpstr>Hepatitis B  </vt:lpstr>
      <vt:lpstr>Case 2</vt:lpstr>
      <vt:lpstr>PowerPoint Presentation</vt:lpstr>
      <vt:lpstr>Does she need to be screened for Hepatitis B? </vt:lpstr>
      <vt:lpstr>Chronic Hepatitis B Virus Infection (HBV)- FACTS </vt:lpstr>
      <vt:lpstr>Hepatitis B Virus: Key Structures</vt:lpstr>
      <vt:lpstr>Recommended Screening Tests </vt:lpstr>
      <vt:lpstr>Hepatitis B Serologies</vt:lpstr>
      <vt:lpstr>Continuation of Case 2</vt:lpstr>
      <vt:lpstr>PowerPoint Presentation</vt:lpstr>
      <vt:lpstr>Hepatitis B Prevention Strategies </vt:lpstr>
      <vt:lpstr>PowerPoint Presentation</vt:lpstr>
      <vt:lpstr>HBV vaccination</vt:lpstr>
      <vt:lpstr>Hepatitis C  </vt:lpstr>
      <vt:lpstr>Case presentation </vt:lpstr>
      <vt:lpstr>Case presentation </vt:lpstr>
      <vt:lpstr>Question</vt:lpstr>
      <vt:lpstr>PowerPoint Presentation</vt:lpstr>
      <vt:lpstr>Hepatitis C virus (HCV)</vt:lpstr>
      <vt:lpstr> Time Course of Progression with HCV infection</vt:lpstr>
      <vt:lpstr> Number Of Reported Cases Of Acute Hepatitis C Virus Infection            And Estimated Infections United States, 2013–2020        </vt:lpstr>
      <vt:lpstr>PowerPoint Presentation</vt:lpstr>
      <vt:lpstr>Evolution of Screening guidelines timeline</vt:lpstr>
      <vt:lpstr>PowerPoint Presentation</vt:lpstr>
      <vt:lpstr>PowerPoint Presentation</vt:lpstr>
      <vt:lpstr>Case presentation </vt:lpstr>
      <vt:lpstr>PowerPoint Presentation</vt:lpstr>
      <vt:lpstr>AASLD/IDSA HCV Guidance –Treatment Recommendation</vt:lpstr>
      <vt:lpstr>PowerPoint Presentation</vt:lpstr>
      <vt:lpstr>People with Hepatitis C Face Multiple Barriers to Receiving Treatment </vt:lpstr>
      <vt:lpstr>PowerPoint Presentation</vt:lpstr>
      <vt:lpstr>PowerPoint Presentation</vt:lpstr>
      <vt:lpstr>PowerPoint Presentation</vt:lpstr>
      <vt:lpstr>CARILION STRATEGIES TO IMPROVE HCV TESTING AND TREATMENT</vt:lpstr>
      <vt:lpstr> </vt:lpstr>
      <vt:lpstr>PowerPoint Presentation</vt:lpstr>
      <vt:lpstr>Provider Composition enrolled on the Program</vt:lpstr>
      <vt:lpstr>Many Provider Offices Are Engaged </vt:lpstr>
      <vt:lpstr>FCM Patients Screened for Hepatitis C</vt:lpstr>
      <vt:lpstr>Distribution of Patients with a Positive Screen for Hepatitis C</vt:lpstr>
      <vt:lpstr>Greater Access to Screening</vt:lpstr>
      <vt:lpstr>Streamlined Care</vt:lpstr>
      <vt:lpstr>Feedback from providers </vt:lpstr>
      <vt:lpstr>Case follow up…</vt:lpstr>
      <vt:lpstr>SUMMARY POINTS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ABCs of Hepatitis”   Updates on Screening, Treatment Guidelines, and the Primary Care Role</dc:title>
  <dc:creator>Gomez De La Espriella, Mariana .</dc:creator>
  <cp:lastModifiedBy>Gomez De La Espriella, Mariana .</cp:lastModifiedBy>
  <cp:revision>2</cp:revision>
  <dcterms:created xsi:type="dcterms:W3CDTF">2024-05-18T21:34:26Z</dcterms:created>
  <dcterms:modified xsi:type="dcterms:W3CDTF">2024-07-01T16:09:50Z</dcterms:modified>
</cp:coreProperties>
</file>