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13"/>
  </p:normalViewPr>
  <p:slideViewPr>
    <p:cSldViewPr snapToGrid="0" snapToObjects="1">
      <p:cViewPr varScale="1">
        <p:scale>
          <a:sx n="159" d="100"/>
          <a:sy n="159" d="100"/>
        </p:scale>
        <p:origin x="2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3413485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90601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36785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89590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23535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37329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72046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3900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53579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47993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1846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300307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Eastman unable to provide their document sets due to proprietary concerns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Scrape from wikipedia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Beautiful Soup Library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Wikipedia Python Library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Bluescreens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Running out of memory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Collected new smaller document sets</a:t>
            </a:r>
          </a:p>
        </p:txBody>
      </p:sp>
    </p:spTree>
    <p:extLst>
      <p:ext uri="{BB962C8B-B14F-4D97-AF65-F5344CB8AC3E}">
        <p14:creationId xmlns:p14="http://schemas.microsoft.com/office/powerpoint/2010/main" val="4642945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Achieved decent results (Similarity &lt;.9)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Ran into memory issues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Googling says that windows begins to kill key processes when running out of memory and this R error message typically indicates that this has occurred</a:t>
            </a:r>
          </a:p>
        </p:txBody>
      </p:sp>
    </p:spTree>
    <p:extLst>
      <p:ext uri="{BB962C8B-B14F-4D97-AF65-F5344CB8AC3E}">
        <p14:creationId xmlns:p14="http://schemas.microsoft.com/office/powerpoint/2010/main" val="15903618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.931 (Original)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.307 (Truncated)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Moving forward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Acquire additional computing resources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Hone in on the size/quantity of documents that can be tested (Get more information from client)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Use existing gensim Rdoc2vec to compare against our results once meaningful data has been collected and stored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306129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73602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4350278" y="2855377"/>
            <a:ext cx="443588" cy="105632"/>
            <a:chOff x="4137525" y="2915950"/>
            <a:chExt cx="869100" cy="207000"/>
          </a:xfrm>
        </p:grpSpPr>
        <p:sp>
          <p:nvSpPr>
            <p:cNvPr id="11" name="Shape 11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71257" y="990800"/>
            <a:ext cx="7801500" cy="1730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71250" y="3174875"/>
            <a:ext cx="78015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lt2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1" name="Shape 4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ubTitle" idx="1"/>
          </p:nvPr>
        </p:nvSpPr>
        <p:spPr>
          <a:xfrm>
            <a:off x="265500" y="2845200"/>
            <a:ext cx="4045200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Average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‹#›</a:t>
            </a:fld>
            <a:endParaRPr lang="en" sz="10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msterdam.luminis.eu/2017/01/30/implementing-doc2vec/" TargetMode="External"/><Relationship Id="rId4" Type="http://schemas.openxmlformats.org/officeDocument/2006/relationships/hyperlink" Target="https://en.wikipedia.org/wiki/Cat" TargetMode="External"/><Relationship Id="rId5" Type="http://schemas.openxmlformats.org/officeDocument/2006/relationships/hyperlink" Target="https://en.wikipedia.org/wiki/Dog" TargetMode="External"/><Relationship Id="rId6" Type="http://schemas.openxmlformats.org/officeDocument/2006/relationships/hyperlink" Target="https://en.wikipedia.org/wiki/Education" TargetMode="External"/><Relationship Id="rId7" Type="http://schemas.openxmlformats.org/officeDocument/2006/relationships/hyperlink" Target="http://www.sthda.com/english/wiki/fast-writing-of-data-from-r-to-txt-csv-files-readr-package" TargetMode="External"/><Relationship Id="rId8" Type="http://schemas.openxmlformats.org/officeDocument/2006/relationships/hyperlink" Target="http://learningaboutdata.blogspot.com/2014/06/plotting-word-embedding-using-tsne-with.html" TargetMode="External"/><Relationship Id="rId9" Type="http://schemas.openxmlformats.org/officeDocument/2006/relationships/hyperlink" Target="https://tex.stackexchange.com/questions/162326/drawing-back-propagation-neural-network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fox@vt.edu" TargetMode="External"/><Relationship Id="rId4" Type="http://schemas.openxmlformats.org/officeDocument/2006/relationships/hyperlink" Target="mailto:donsanderson@eastman.com" TargetMode="External"/><Relationship Id="rId5" Type="http://schemas.openxmlformats.org/officeDocument/2006/relationships/hyperlink" Target="mailto:adamspannbauer@eastman.com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671257" y="990800"/>
            <a:ext cx="7801500" cy="1730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Rdoc2vec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subTitle" idx="1"/>
          </p:nvPr>
        </p:nvSpPr>
        <p:spPr>
          <a:xfrm>
            <a:off x="671250" y="3174875"/>
            <a:ext cx="7801500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Jake Clark, Austin Cooke, Steven Rolph, Stephen Sherrard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CS4624: Multimedia, Hypertext, and Information Access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Final Presentation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Dr. Edward A. Fox	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Virginia Tech Blacksburg VA 24061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Surge 109	 5/2/2017</a:t>
            </a:r>
          </a:p>
          <a:p>
            <a:pPr lvl="0">
              <a:spcBef>
                <a:spcPts val="0"/>
              </a:spcBef>
              <a:buNone/>
            </a:pP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Plotting Results</a:t>
            </a:r>
          </a:p>
        </p:txBody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t-SNE Algorithm &amp; Reducing Dimensions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Allows visualization of high dimensional data in 2D and 3D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‘Rtsne’ package uses the Barnes-Hut-SNE algorithm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Barnes-Hut:  O(n log n) [6]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Baseline t-SNE:  O(n²) [6]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Future Work: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Implement using ‘rtsne’ R package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t-SNE Example</a:t>
            </a:r>
          </a:p>
        </p:txBody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74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sz="1000"/>
          </a:p>
          <a:p>
            <a:pPr lvl="0">
              <a:spcBef>
                <a:spcPts val="0"/>
              </a:spcBef>
              <a:buNone/>
            </a:pPr>
            <a:endParaRPr sz="1000"/>
          </a:p>
          <a:p>
            <a:pPr lvl="0">
              <a:spcBef>
                <a:spcPts val="0"/>
              </a:spcBef>
              <a:buNone/>
            </a:pPr>
            <a:endParaRPr sz="1000"/>
          </a:p>
          <a:p>
            <a:pPr lvl="0">
              <a:spcBef>
                <a:spcPts val="0"/>
              </a:spcBef>
              <a:buNone/>
            </a:pPr>
            <a:endParaRPr sz="1000"/>
          </a:p>
          <a:p>
            <a:pPr lvl="0">
              <a:spcBef>
                <a:spcPts val="0"/>
              </a:spcBef>
              <a:buNone/>
            </a:pPr>
            <a:endParaRPr sz="1000"/>
          </a:p>
          <a:p>
            <a:pPr lvl="0">
              <a:spcBef>
                <a:spcPts val="0"/>
              </a:spcBef>
              <a:buNone/>
            </a:pPr>
            <a:endParaRPr sz="1000"/>
          </a:p>
          <a:p>
            <a:pPr lvl="0">
              <a:spcBef>
                <a:spcPts val="0"/>
              </a:spcBef>
              <a:buNone/>
            </a:pPr>
            <a:endParaRPr sz="1000"/>
          </a:p>
          <a:p>
            <a:pPr lvl="0">
              <a:spcBef>
                <a:spcPts val="0"/>
              </a:spcBef>
              <a:buNone/>
            </a:pPr>
            <a:endParaRPr sz="1000"/>
          </a:p>
          <a:p>
            <a:pPr lvl="0">
              <a:spcBef>
                <a:spcPts val="0"/>
              </a:spcBef>
              <a:buNone/>
            </a:pPr>
            <a:endParaRPr sz="1000"/>
          </a:p>
          <a:p>
            <a:pPr lvl="0" algn="ctr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/>
              <a:t>2,000 most common English words (300 dimensions to 2) [6]</a:t>
            </a:r>
            <a:r>
              <a:rPr lang="en"/>
              <a:t>	</a:t>
            </a:r>
          </a:p>
        </p:txBody>
      </p:sp>
      <p:pic>
        <p:nvPicPr>
          <p:cNvPr id="131" name="Shape 1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1" y="1192897"/>
            <a:ext cx="3676947" cy="2757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Shape 1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41999" y="1192900"/>
            <a:ext cx="4545421" cy="2757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Lessons Learned</a:t>
            </a:r>
          </a:p>
        </p:txBody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Timeline / Schedule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Attempting DBOW and Distributed Memory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Research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Finding a balance between research and decision making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Better defining goals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Be more realistic about scope</a:t>
            </a:r>
          </a:p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Demo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45" name="Shape 1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2474"/>
            <a:ext cx="6203350" cy="346105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Shape 146"/>
          <p:cNvSpPr txBox="1"/>
          <p:nvPr/>
        </p:nvSpPr>
        <p:spPr>
          <a:xfrm>
            <a:off x="6515050" y="1152475"/>
            <a:ext cx="1818300" cy="35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Running the script</a:t>
            </a:r>
          </a:p>
          <a:p>
            <a:pPr marL="457200" lvl="0" indent="-228600" rtl="0">
              <a:spcBef>
                <a:spcPts val="0"/>
              </a:spcBef>
              <a:buClr>
                <a:schemeClr val="dk1"/>
              </a:buClr>
              <a:buAutoNum type="arabicPeriod"/>
            </a:pPr>
            <a:r>
              <a:rPr lang="en">
                <a:solidFill>
                  <a:schemeClr val="dk1"/>
                </a:solidFill>
              </a:rPr>
              <a:t>First we build a shared vocabulary</a:t>
            </a:r>
          </a:p>
          <a:p>
            <a:pPr marL="457200" lvl="0" indent="-228600" rtl="0">
              <a:spcBef>
                <a:spcPts val="0"/>
              </a:spcBef>
              <a:buClr>
                <a:schemeClr val="dk1"/>
              </a:buClr>
              <a:buAutoNum type="arabicPeriod"/>
            </a:pPr>
            <a:r>
              <a:rPr lang="en">
                <a:solidFill>
                  <a:schemeClr val="dk1"/>
                </a:solidFill>
              </a:rPr>
              <a:t>Then we create a document vector for each document</a:t>
            </a:r>
          </a:p>
          <a:p>
            <a:pPr marL="457200" lvl="0" indent="-228600">
              <a:spcBef>
                <a:spcPts val="0"/>
              </a:spcBef>
              <a:buClr>
                <a:schemeClr val="dk1"/>
              </a:buClr>
              <a:buAutoNum type="arabicPeriod"/>
            </a:pPr>
            <a:r>
              <a:rPr lang="en">
                <a:solidFill>
                  <a:schemeClr val="dk1"/>
                </a:solidFill>
              </a:rPr>
              <a:t>Finally we have a list containing cosine similarity between two documents.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References</a:t>
            </a:r>
          </a:p>
        </p:txBody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400"/>
              <a:t>[1] </a:t>
            </a:r>
            <a:r>
              <a:rPr lang="en" sz="1400" u="sng">
                <a:solidFill>
                  <a:schemeClr val="hlink"/>
                </a:solidFill>
                <a:hlinkClick r:id="rId3"/>
              </a:rPr>
              <a:t>https://amsterdam.luminis.eu/2017/01/30/implementing-doc2vec/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/>
              <a:t>[2] </a:t>
            </a:r>
            <a:r>
              <a:rPr lang="en" sz="1400" u="sng">
                <a:solidFill>
                  <a:schemeClr val="hlink"/>
                </a:solidFill>
                <a:hlinkClick r:id="rId4"/>
              </a:rPr>
              <a:t>https://en.wikipedia.org/wiki/Cat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/>
              <a:t>[3] </a:t>
            </a:r>
            <a:r>
              <a:rPr lang="en" sz="1400" u="sng">
                <a:solidFill>
                  <a:schemeClr val="hlink"/>
                </a:solidFill>
                <a:hlinkClick r:id="rId5"/>
              </a:rPr>
              <a:t>https://en.wikipedia.org/wiki/Dog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/>
              <a:t>[4] </a:t>
            </a:r>
            <a:r>
              <a:rPr lang="en" sz="1400" u="sng">
                <a:solidFill>
                  <a:schemeClr val="hlink"/>
                </a:solidFill>
                <a:hlinkClick r:id="rId6"/>
              </a:rPr>
              <a:t>https://en.wikipedia.org/wiki/Education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/>
              <a:t>[5] </a:t>
            </a:r>
            <a:r>
              <a:rPr lang="en" sz="1400" u="sng">
                <a:solidFill>
                  <a:schemeClr val="hlink"/>
                </a:solidFill>
                <a:hlinkClick r:id="rId7"/>
              </a:rPr>
              <a:t>http://www.sthda.com/english/wiki/fast-writing-of-data-from-r-to-txt-csv-files-readr-package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/>
              <a:t>[6] </a:t>
            </a:r>
            <a:r>
              <a:rPr lang="en" sz="1400" u="sng">
                <a:solidFill>
                  <a:schemeClr val="hlink"/>
                </a:solidFill>
                <a:hlinkClick r:id="rId8"/>
              </a:rPr>
              <a:t>http://learningaboutdata.blogspot.com/2014/06/plotting-word-embedding-using-tsne-with.html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/>
              <a:t>[7] </a:t>
            </a:r>
            <a:r>
              <a:rPr lang="en" sz="1400" u="sng">
                <a:solidFill>
                  <a:schemeClr val="hlink"/>
                </a:solidFill>
                <a:hlinkClick r:id="rId9"/>
              </a:rPr>
              <a:t>https://tex.stackexchange.com/questions/162326/drawing-back-propagation-neural-network</a:t>
            </a:r>
            <a:r>
              <a:rPr lang="en" sz="1400"/>
              <a:t> 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Acknowledgements</a:t>
            </a:r>
          </a:p>
        </p:txBody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Dr. Edward Fox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CS 4624 Professor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u="sng">
                <a:solidFill>
                  <a:schemeClr val="hlink"/>
                </a:solidFill>
                <a:hlinkClick r:id="rId3"/>
              </a:rPr>
              <a:t>fox@vt.edu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Don Sanderson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Service Manager, Marketing Solutions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Eastman Chemical Company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u="sng">
                <a:solidFill>
                  <a:schemeClr val="hlink"/>
                </a:solidFill>
                <a:hlinkClick r:id="rId4"/>
              </a:rPr>
              <a:t>donsanderson@eastman.com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Adam Spannbauer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R Programmer and Data Scientist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Eastman Chemical Company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u="sng">
                <a:solidFill>
                  <a:schemeClr val="hlink"/>
                </a:solidFill>
                <a:hlinkClick r:id="rId5"/>
              </a:rPr>
              <a:t>adamspannbauer@eastman.com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Parsing and Neural Network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Added Functionality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Allows for custom stop words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Can trim vocabulary for words below a certain frequency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Reduces the Size of the Problem Space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Less weights to keep track off</a:t>
            </a:r>
          </a:p>
          <a:p>
            <a:pPr marL="1371600" lvl="2" indent="-228600" rtl="0">
              <a:spcBef>
                <a:spcPts val="0"/>
              </a:spcBef>
            </a:pPr>
            <a:r>
              <a:rPr lang="en"/>
              <a:t>Reduces the size of the neural network [1]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Less weights to train</a:t>
            </a:r>
          </a:p>
          <a:p>
            <a:pPr marL="1371600" lvl="2" indent="-228600">
              <a:spcBef>
                <a:spcPts val="0"/>
              </a:spcBef>
            </a:pPr>
            <a:r>
              <a:rPr lang="en"/>
              <a:t>Reduces the time spent training [1]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Building our own Neural Network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The basic structure of a neural network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Hidden = Weight1 * Input1 + Weight2 * Input2 + ...</a:t>
            </a:r>
          </a:p>
        </p:txBody>
      </p:sp>
      <p:pic>
        <p:nvPicPr>
          <p:cNvPr id="73" name="Shape 73" descr="neural network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21575" y="2116150"/>
            <a:ext cx="3700848" cy="2244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Building our own Neural Network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These operations can be imagined as matrix operations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“One-hot” vector</a:t>
            </a:r>
          </a:p>
        </p:txBody>
      </p:sp>
      <p:pic>
        <p:nvPicPr>
          <p:cNvPr id="80" name="Shape 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24050" y="2363675"/>
            <a:ext cx="5295900" cy="1209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Building our own Neural Network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Back Propagation is the training phase</a:t>
            </a:r>
          </a:p>
          <a:p>
            <a:pPr marL="457200" lvl="0" indent="-228600">
              <a:spcBef>
                <a:spcPts val="0"/>
              </a:spcBef>
            </a:pPr>
            <a:r>
              <a:rPr lang="en"/>
              <a:t>Incomplete and untested as of yet</a:t>
            </a:r>
          </a:p>
        </p:txBody>
      </p:sp>
      <p:pic>
        <p:nvPicPr>
          <p:cNvPr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22670" y="2040370"/>
            <a:ext cx="4098650" cy="2860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Sample Documents</a:t>
            </a:r>
          </a:p>
        </p:txBody>
      </p:sp>
      <p:pic>
        <p:nvPicPr>
          <p:cNvPr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3525" y="1017724"/>
            <a:ext cx="5919659" cy="3683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Testing Results (Virginia)</a:t>
            </a:r>
          </a:p>
        </p:txBody>
      </p:sp>
      <p:pic>
        <p:nvPicPr>
          <p:cNvPr id="99" name="Shape 99"/>
          <p:cNvPicPr preferRelativeResize="0"/>
          <p:nvPr/>
        </p:nvPicPr>
        <p:blipFill rotWithShape="1">
          <a:blip r:embed="rId3">
            <a:alphaModFix/>
          </a:blip>
          <a:srcRect r="6156" b="12838"/>
          <a:stretch/>
        </p:blipFill>
        <p:spPr>
          <a:xfrm>
            <a:off x="311700" y="1017725"/>
            <a:ext cx="3504955" cy="382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Shape 100"/>
          <p:cNvPicPr preferRelativeResize="0"/>
          <p:nvPr/>
        </p:nvPicPr>
        <p:blipFill rotWithShape="1">
          <a:blip r:embed="rId3">
            <a:alphaModFix/>
          </a:blip>
          <a:srcRect t="15011" r="42525" b="65822"/>
          <a:stretch/>
        </p:blipFill>
        <p:spPr>
          <a:xfrm>
            <a:off x="4329150" y="2046900"/>
            <a:ext cx="4503150" cy="17626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1" name="Shape 101"/>
          <p:cNvCxnSpPr/>
          <p:nvPr/>
        </p:nvCxnSpPr>
        <p:spPr>
          <a:xfrm>
            <a:off x="3789950" y="2586800"/>
            <a:ext cx="521400" cy="121320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02" name="Shape 102"/>
          <p:cNvCxnSpPr/>
          <p:nvPr/>
        </p:nvCxnSpPr>
        <p:spPr>
          <a:xfrm rot="10800000">
            <a:off x="3829950" y="1784800"/>
            <a:ext cx="491400" cy="27060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03" name="Shape 103"/>
          <p:cNvSpPr/>
          <p:nvPr/>
        </p:nvSpPr>
        <p:spPr>
          <a:xfrm>
            <a:off x="4478700" y="2239350"/>
            <a:ext cx="1096200" cy="279900"/>
          </a:xfrm>
          <a:prstGeom prst="ellipse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Testing Results (Virginia2)</a:t>
            </a:r>
          </a:p>
        </p:txBody>
      </p:sp>
      <p:pic>
        <p:nvPicPr>
          <p:cNvPr id="109" name="Shape 109"/>
          <p:cNvPicPr preferRelativeResize="0"/>
          <p:nvPr/>
        </p:nvPicPr>
        <p:blipFill rotWithShape="1">
          <a:blip r:embed="rId3">
            <a:alphaModFix/>
          </a:blip>
          <a:srcRect r="5767" b="59829"/>
          <a:stretch/>
        </p:blipFill>
        <p:spPr>
          <a:xfrm>
            <a:off x="311700" y="2714775"/>
            <a:ext cx="8520600" cy="208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Shape 110"/>
          <p:cNvPicPr preferRelativeResize="0"/>
          <p:nvPr/>
        </p:nvPicPr>
        <p:blipFill rotWithShape="1">
          <a:blip r:embed="rId3">
            <a:alphaModFix/>
          </a:blip>
          <a:srcRect l="81730" t="7116" r="6036" b="81661"/>
          <a:stretch/>
        </p:blipFill>
        <p:spPr>
          <a:xfrm>
            <a:off x="7012825" y="1271299"/>
            <a:ext cx="1819474" cy="956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1" name="Shape 111"/>
          <p:cNvCxnSpPr/>
          <p:nvPr/>
        </p:nvCxnSpPr>
        <p:spPr>
          <a:xfrm>
            <a:off x="7009625" y="2239350"/>
            <a:ext cx="839700" cy="144630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12" name="Shape 112"/>
          <p:cNvCxnSpPr>
            <a:endCxn id="109" idx="3"/>
          </p:cNvCxnSpPr>
          <p:nvPr/>
        </p:nvCxnSpPr>
        <p:spPr>
          <a:xfrm>
            <a:off x="8829000" y="2239275"/>
            <a:ext cx="3300" cy="151620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Saving Results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Results saved to .csv file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Can save new file or append to file and return full data set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Built using ‘readr’ library for increased performance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‘readr’ write_csv is twice as fast as R base ‘write.csv’[5]</a:t>
            </a:r>
          </a:p>
          <a:p>
            <a:pPr lvl="0">
              <a:spcBef>
                <a:spcPts val="0"/>
              </a:spcBef>
              <a:buNone/>
            </a:pPr>
            <a:r>
              <a:rPr lang="en" b="1"/>
              <a:t>Future Work: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Extend to handle other file types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527</Words>
  <Application>Microsoft Macintosh PowerPoint</Application>
  <PresentationFormat>On-screen Show (16:9)</PresentationFormat>
  <Paragraphs>107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Oswald</vt:lpstr>
      <vt:lpstr>Arial</vt:lpstr>
      <vt:lpstr>Average</vt:lpstr>
      <vt:lpstr>Proxima Nova</vt:lpstr>
      <vt:lpstr>slate</vt:lpstr>
      <vt:lpstr>Rdoc2vec</vt:lpstr>
      <vt:lpstr>Parsing and Neural Network</vt:lpstr>
      <vt:lpstr>Building our own Neural Network</vt:lpstr>
      <vt:lpstr>Building our own Neural Network</vt:lpstr>
      <vt:lpstr>Building our own Neural Network</vt:lpstr>
      <vt:lpstr>Sample Documents</vt:lpstr>
      <vt:lpstr>Testing Results (Virginia)</vt:lpstr>
      <vt:lpstr>Testing Results (Virginia2)</vt:lpstr>
      <vt:lpstr>Saving Results</vt:lpstr>
      <vt:lpstr>Plotting Results</vt:lpstr>
      <vt:lpstr>t-SNE Example</vt:lpstr>
      <vt:lpstr>Lessons Learned</vt:lpstr>
      <vt:lpstr>Demo</vt:lpstr>
      <vt:lpstr>References</vt:lpstr>
      <vt:lpstr>Acknowledgements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Rdoc2vec</dc:title>
  <cp:lastModifiedBy>Microsoft Office User</cp:lastModifiedBy>
  <cp:revision>1</cp:revision>
  <dcterms:modified xsi:type="dcterms:W3CDTF">2017-05-12T18:31:38Z</dcterms:modified>
</cp:coreProperties>
</file>