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</p:sldIdLst>
  <p:sldSz cy="5143500" cx="9144000"/>
  <p:notesSz cx="6858000" cy="9144000"/>
  <p:embeddedFontLst>
    <p:embeddedFont>
      <p:font typeface="Nunito"/>
      <p:regular r:id="rId33"/>
      <p:bold r:id="rId34"/>
      <p:italic r:id="rId35"/>
      <p:boldItalic r:id="rId36"/>
    </p:embeddedFont>
    <p:embeddedFont>
      <p:font typeface="Maven Pro"/>
      <p:regular r:id="rId37"/>
      <p:bold r:id="rId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Nunito-regular.fntdata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font" Target="fonts/Nunito-italic.fntdata"/><Relationship Id="rId12" Type="http://schemas.openxmlformats.org/officeDocument/2006/relationships/slide" Target="slides/slide7.xml"/><Relationship Id="rId34" Type="http://schemas.openxmlformats.org/officeDocument/2006/relationships/font" Target="fonts/Nunito-bold.fntdata"/><Relationship Id="rId15" Type="http://schemas.openxmlformats.org/officeDocument/2006/relationships/slide" Target="slides/slide10.xml"/><Relationship Id="rId37" Type="http://schemas.openxmlformats.org/officeDocument/2006/relationships/font" Target="fonts/MavenPro-regular.fntdata"/><Relationship Id="rId14" Type="http://schemas.openxmlformats.org/officeDocument/2006/relationships/slide" Target="slides/slide9.xml"/><Relationship Id="rId36" Type="http://schemas.openxmlformats.org/officeDocument/2006/relationships/font" Target="fonts/Nunito-bold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38" Type="http://schemas.openxmlformats.org/officeDocument/2006/relationships/font" Target="fonts/MavenPro-bold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75d5ffbe45_2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75d5ffbe45_2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6c293d20e4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6c293d20e4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6c3a9ca560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6c3a9ca560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75d5ffbe45_2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75d5ffbe45_2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6c3a9ca560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6c3a9ca560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6c3f69d8f3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6c3f69d8f3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75d5ffbe45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75d5ffbe45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75e402f463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75e402f463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6c3f69d8f3_2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Google Shape;405;g6c3f69d8f3_2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6c3f69d8f3_2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6c3f69d8f3_2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75d5ffbe45_0_3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75d5ffbe45_0_3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75d5ffbe45_2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75d5ffbe45_2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75d5ffbe45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75d5ffbe4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6c3f69d8f3_3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5" name="Google Shape;435;g6c3f69d8f3_3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6c3a9ca56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6c3a9ca56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6c3a9ca560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6c3a9ca560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6c3f69d8f3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6c3f69d8f3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Chapter 9 section 5 (9.5) </a:t>
            </a:r>
            <a:r>
              <a:rPr lang="en"/>
              <a:t>Search engine evaluation must rely on users. In order to create a test collection, we have to create a set of queries, a set of documents, and a set of relevance judgments.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 on query speed and response speed of webpage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More functions assisting user searching</a:t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75d5ffbe45_2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75d5ffbe45_2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75d5ffbe45_2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2" name="Google Shape;482;g75d5ffbe45_2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75d5ffbe45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75d5ffbe45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6c3f69d8f3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6c3f69d8f3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6c293d20e4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6c293d20e4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6c293d20e4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6c293d20e4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75d5ffbe45_2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75d5ffbe45_2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6c3a9ca560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6c3a9ca560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6c293d20e4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6c293d20e4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8.png"/><Relationship Id="rId4" Type="http://schemas.openxmlformats.org/officeDocument/2006/relationships/image" Target="../media/image15.png"/><Relationship Id="rId5" Type="http://schemas.openxmlformats.org/officeDocument/2006/relationships/image" Target="../media/image20.png"/><Relationship Id="rId6" Type="http://schemas.openxmlformats.org/officeDocument/2006/relationships/image" Target="../media/image19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hyperlink" Target="http://2001.0468.0c80.6102.0001.7015.b2eb.3731.ip6.name:3000/" TargetMode="External"/><Relationship Id="rId4" Type="http://schemas.openxmlformats.org/officeDocument/2006/relationships/hyperlink" Target="https://www.nis.vt.edu/ServicePortfolio/Network/RemoteAccess-VPN.html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824000" y="939275"/>
            <a:ext cx="75831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FEK Team Final Presentation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CS 5604 Information Storage and Retrieval, Dr. Edwards Fox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TA: Ziqian Song</a:t>
            </a:r>
            <a:endParaRPr sz="1800"/>
          </a:p>
        </p:txBody>
      </p:sp>
      <p:sp>
        <p:nvSpPr>
          <p:cNvPr id="278" name="Google Shape;278;p13"/>
          <p:cNvSpPr txBox="1"/>
          <p:nvPr>
            <p:ph idx="1" type="subTitle"/>
          </p:nvPr>
        </p:nvSpPr>
        <p:spPr>
          <a:xfrm>
            <a:off x="824000" y="31598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Eddy Powell, Chao Xu, Han Liu, Rong Huang, Yanshen Sun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Dec 10, 2019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Virginia Tech, Blacksburg, VA 24061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2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Search</a:t>
            </a:r>
            <a:r>
              <a:rPr lang="en">
                <a:solidFill>
                  <a:schemeClr val="lt1"/>
                </a:solidFill>
              </a:rPr>
              <a:t>ing Functionalities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36" name="Google Shape;336;p22"/>
          <p:cNvSpPr txBox="1"/>
          <p:nvPr>
            <p:ph idx="1" type="body"/>
          </p:nvPr>
        </p:nvSpPr>
        <p:spPr>
          <a:xfrm>
            <a:off x="1186000" y="14604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 sz="1800">
                <a:solidFill>
                  <a:schemeClr val="lt1"/>
                </a:solidFill>
              </a:rPr>
              <a:t>Ability to</a:t>
            </a:r>
            <a:r>
              <a:rPr lang="en" sz="1800">
                <a:solidFill>
                  <a:schemeClr val="lt1"/>
                </a:solidFill>
              </a:rPr>
              <a:t> search </a:t>
            </a:r>
            <a:r>
              <a:rPr lang="en" sz="1800">
                <a:solidFill>
                  <a:schemeClr val="lt1"/>
                </a:solidFill>
              </a:rPr>
              <a:t>on </a:t>
            </a:r>
            <a:r>
              <a:rPr lang="en" sz="1800">
                <a:solidFill>
                  <a:schemeClr val="lt1"/>
                </a:solidFill>
              </a:rPr>
              <a:t>the ETD and Tobacco Datasets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 sz="1800">
                <a:solidFill>
                  <a:schemeClr val="lt1"/>
                </a:solidFill>
              </a:rPr>
              <a:t>Support multiple filters with metadata and date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 sz="1800">
                <a:solidFill>
                  <a:schemeClr val="lt1"/>
                </a:solidFill>
              </a:rPr>
              <a:t>Auto-suggestion in search bar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 sz="1800">
                <a:solidFill>
                  <a:schemeClr val="lt1"/>
                </a:solidFill>
              </a:rPr>
              <a:t>Highlighting in results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 sz="1800">
                <a:solidFill>
                  <a:schemeClr val="lt1"/>
                </a:solidFill>
              </a:rPr>
              <a:t>Customization of</a:t>
            </a:r>
            <a:r>
              <a:rPr lang="en" sz="1800">
                <a:solidFill>
                  <a:schemeClr val="lt1"/>
                </a:solidFill>
              </a:rPr>
              <a:t> </a:t>
            </a:r>
            <a:r>
              <a:rPr lang="en" sz="1800">
                <a:solidFill>
                  <a:schemeClr val="lt1"/>
                </a:solidFill>
              </a:rPr>
              <a:t>queries</a:t>
            </a:r>
            <a:endParaRPr sz="1800">
              <a:solidFill>
                <a:schemeClr val="lt1"/>
              </a:solidFill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</a:pPr>
            <a:r>
              <a:rPr lang="en" sz="1800">
                <a:solidFill>
                  <a:schemeClr val="lt1"/>
                </a:solidFill>
              </a:rPr>
              <a:t>Use of</a:t>
            </a:r>
            <a:r>
              <a:rPr lang="en" sz="1800">
                <a:solidFill>
                  <a:schemeClr val="lt1"/>
                </a:solidFill>
              </a:rPr>
              <a:t> “&amp;&amp;” </a:t>
            </a:r>
            <a:r>
              <a:rPr lang="en" sz="1800">
                <a:solidFill>
                  <a:schemeClr val="lt1"/>
                </a:solidFill>
              </a:rPr>
              <a:t>and “:” to search in specific few fields</a:t>
            </a:r>
            <a:endParaRPr sz="1800">
              <a:solidFill>
                <a:schemeClr val="lt1"/>
              </a:solidFill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</a:pPr>
            <a:r>
              <a:rPr lang="en" sz="1800">
                <a:solidFill>
                  <a:schemeClr val="lt1"/>
                </a:solidFill>
              </a:rPr>
              <a:t>Auto-suggestion starts from 3rd characters in search bar</a:t>
            </a:r>
            <a:endParaRPr sz="1800">
              <a:solidFill>
                <a:schemeClr val="lt1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3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Searching demo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342" name="Google Shape;34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2388" y="1292695"/>
            <a:ext cx="7253323" cy="3850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2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Searching demo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348" name="Google Shape;348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2575" y="1266875"/>
            <a:ext cx="7215725" cy="3838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Searching requests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354" name="Google Shape;35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2300" y="3209000"/>
            <a:ext cx="7193499" cy="1608950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25"/>
          <p:cNvSpPr txBox="1"/>
          <p:nvPr/>
        </p:nvSpPr>
        <p:spPr>
          <a:xfrm>
            <a:off x="1007950" y="1735450"/>
            <a:ext cx="6909600" cy="6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unito"/>
              <a:buChar char="●"/>
            </a:pPr>
            <a:r>
              <a:rPr lang="en" sz="1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Requests for auto-completion </a:t>
            </a:r>
            <a:endParaRPr sz="18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356" name="Google Shape;35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19875" y="2334130"/>
            <a:ext cx="7193499" cy="874870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25"/>
          <p:cNvSpPr/>
          <p:nvPr/>
        </p:nvSpPr>
        <p:spPr>
          <a:xfrm>
            <a:off x="3586800" y="3395625"/>
            <a:ext cx="1529400" cy="2004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Searching requests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63" name="Google Shape;363;p26"/>
          <p:cNvSpPr txBox="1"/>
          <p:nvPr/>
        </p:nvSpPr>
        <p:spPr>
          <a:xfrm>
            <a:off x="1007950" y="1735450"/>
            <a:ext cx="6909600" cy="6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unito"/>
              <a:buChar char="●"/>
            </a:pPr>
            <a:r>
              <a:rPr lang="en" sz="1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Requests for </a:t>
            </a:r>
            <a:r>
              <a:rPr lang="en" sz="1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searching results</a:t>
            </a:r>
            <a:r>
              <a:rPr lang="en" sz="1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endParaRPr sz="18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364" name="Google Shape;364;p26"/>
          <p:cNvPicPr preferRelativeResize="0"/>
          <p:nvPr/>
        </p:nvPicPr>
        <p:blipFill rotWithShape="1">
          <a:blip r:embed="rId3">
            <a:alphaModFix/>
          </a:blip>
          <a:srcRect b="0" l="0" r="15318" t="0"/>
          <a:stretch/>
        </p:blipFill>
        <p:spPr>
          <a:xfrm>
            <a:off x="1190050" y="2268850"/>
            <a:ext cx="6811951" cy="121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6800" y="3573550"/>
            <a:ext cx="7904227" cy="1290100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p26"/>
          <p:cNvSpPr txBox="1"/>
          <p:nvPr/>
        </p:nvSpPr>
        <p:spPr>
          <a:xfrm>
            <a:off x="974075" y="3796175"/>
            <a:ext cx="1511100" cy="2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67" name="Google Shape;367;p26"/>
          <p:cNvSpPr/>
          <p:nvPr/>
        </p:nvSpPr>
        <p:spPr>
          <a:xfrm>
            <a:off x="964925" y="3832475"/>
            <a:ext cx="1529400" cy="2004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2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Log System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73" name="Google Shape;373;p27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</a:pPr>
            <a:r>
              <a:rPr lang="en" sz="2400">
                <a:solidFill>
                  <a:schemeClr val="lt1"/>
                </a:solidFill>
              </a:rPr>
              <a:t>A custom record of search query, filters applied, user information, and hitting events</a:t>
            </a:r>
            <a:endParaRPr sz="2400">
              <a:solidFill>
                <a:schemeClr val="lt1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</a:pPr>
            <a:r>
              <a:rPr lang="en" sz="2400">
                <a:solidFill>
                  <a:schemeClr val="lt1"/>
                </a:solidFill>
              </a:rPr>
              <a:t>Saved both on Ceph and Elasticsearch</a:t>
            </a:r>
            <a:endParaRPr sz="24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28"/>
          <p:cNvSpPr txBox="1"/>
          <p:nvPr>
            <p:ph type="title"/>
          </p:nvPr>
        </p:nvSpPr>
        <p:spPr>
          <a:xfrm>
            <a:off x="1364975" y="481200"/>
            <a:ext cx="7030500" cy="62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Log System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-- </a:t>
            </a:r>
            <a:r>
              <a:rPr lang="en">
                <a:solidFill>
                  <a:schemeClr val="lt1"/>
                </a:solidFill>
              </a:rPr>
              <a:t>Data flow through requirements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79" name="Google Shape;379;p28"/>
          <p:cNvSpPr/>
          <p:nvPr/>
        </p:nvSpPr>
        <p:spPr>
          <a:xfrm>
            <a:off x="1494163" y="1445422"/>
            <a:ext cx="1629300" cy="771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Webpage</a:t>
            </a:r>
            <a:endParaRPr/>
          </a:p>
        </p:txBody>
      </p:sp>
      <p:sp>
        <p:nvSpPr>
          <p:cNvPr id="380" name="Google Shape;380;p28"/>
          <p:cNvSpPr/>
          <p:nvPr/>
        </p:nvSpPr>
        <p:spPr>
          <a:xfrm>
            <a:off x="3123510" y="2926158"/>
            <a:ext cx="1629300" cy="771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Flask log</a:t>
            </a:r>
            <a:endParaRPr/>
          </a:p>
        </p:txBody>
      </p:sp>
      <p:sp>
        <p:nvSpPr>
          <p:cNvPr id="381" name="Google Shape;381;p28"/>
          <p:cNvSpPr/>
          <p:nvPr/>
        </p:nvSpPr>
        <p:spPr>
          <a:xfrm>
            <a:off x="5685332" y="1445422"/>
            <a:ext cx="1964400" cy="771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Elasticsearch</a:t>
            </a:r>
            <a:endParaRPr/>
          </a:p>
        </p:txBody>
      </p:sp>
      <p:cxnSp>
        <p:nvCxnSpPr>
          <p:cNvPr id="382" name="Google Shape;382;p28"/>
          <p:cNvCxnSpPr>
            <a:stCxn id="379" idx="2"/>
            <a:endCxn id="380" idx="0"/>
          </p:cNvCxnSpPr>
          <p:nvPr/>
        </p:nvCxnSpPr>
        <p:spPr>
          <a:xfrm flipH="1" rot="-5400000">
            <a:off x="2768863" y="1756972"/>
            <a:ext cx="709200" cy="1629300"/>
          </a:xfrm>
          <a:prstGeom prst="bentConnector3">
            <a:avLst>
              <a:gd fmla="val 49987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83" name="Google Shape;383;p28"/>
          <p:cNvSpPr txBox="1"/>
          <p:nvPr/>
        </p:nvSpPr>
        <p:spPr>
          <a:xfrm>
            <a:off x="3054501" y="1438188"/>
            <a:ext cx="2700000" cy="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Search Request</a:t>
            </a:r>
            <a:endParaRPr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84" name="Google Shape;384;p28"/>
          <p:cNvSpPr txBox="1"/>
          <p:nvPr/>
        </p:nvSpPr>
        <p:spPr>
          <a:xfrm>
            <a:off x="3938117" y="1755014"/>
            <a:ext cx="1556400" cy="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Response</a:t>
            </a:r>
            <a:endParaRPr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385" name="Google Shape;385;p28"/>
          <p:cNvCxnSpPr>
            <a:stCxn id="379" idx="3"/>
            <a:endCxn id="381" idx="1"/>
          </p:cNvCxnSpPr>
          <p:nvPr/>
        </p:nvCxnSpPr>
        <p:spPr>
          <a:xfrm>
            <a:off x="3123463" y="1831222"/>
            <a:ext cx="2562000" cy="600"/>
          </a:xfrm>
          <a:prstGeom prst="bentConnector3">
            <a:avLst>
              <a:gd fmla="val 49998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386" name="Google Shape;386;p28"/>
          <p:cNvSpPr/>
          <p:nvPr/>
        </p:nvSpPr>
        <p:spPr>
          <a:xfrm>
            <a:off x="5685314" y="3512008"/>
            <a:ext cx="1964400" cy="771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Ceph</a:t>
            </a:r>
            <a:endParaRPr/>
          </a:p>
        </p:txBody>
      </p:sp>
      <p:sp>
        <p:nvSpPr>
          <p:cNvPr id="387" name="Google Shape;387;p28"/>
          <p:cNvSpPr txBox="1"/>
          <p:nvPr/>
        </p:nvSpPr>
        <p:spPr>
          <a:xfrm>
            <a:off x="2424377" y="2225150"/>
            <a:ext cx="2470800" cy="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User hit event/ Search response success</a:t>
            </a:r>
            <a:endParaRPr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388" name="Google Shape;388;p28"/>
          <p:cNvCxnSpPr>
            <a:stCxn id="380" idx="3"/>
            <a:endCxn id="386" idx="1"/>
          </p:cNvCxnSpPr>
          <p:nvPr/>
        </p:nvCxnSpPr>
        <p:spPr>
          <a:xfrm>
            <a:off x="4752810" y="3311958"/>
            <a:ext cx="932400" cy="585900"/>
          </a:xfrm>
          <a:prstGeom prst="bentConnector3">
            <a:avLst>
              <a:gd fmla="val 50006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89" name="Google Shape;389;p28"/>
          <p:cNvCxnSpPr>
            <a:stCxn id="380" idx="3"/>
            <a:endCxn id="381" idx="2"/>
          </p:cNvCxnSpPr>
          <p:nvPr/>
        </p:nvCxnSpPr>
        <p:spPr>
          <a:xfrm flipH="1" rot="10800000">
            <a:off x="4752810" y="2216958"/>
            <a:ext cx="1914600" cy="10950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90" name="Google Shape;390;p28"/>
          <p:cNvSpPr/>
          <p:nvPr/>
        </p:nvSpPr>
        <p:spPr>
          <a:xfrm>
            <a:off x="1494185" y="4131033"/>
            <a:ext cx="1629300" cy="771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Request Error Exception</a:t>
            </a:r>
            <a:endParaRPr/>
          </a:p>
        </p:txBody>
      </p:sp>
      <p:cxnSp>
        <p:nvCxnSpPr>
          <p:cNvPr id="391" name="Google Shape;391;p28"/>
          <p:cNvCxnSpPr>
            <a:stCxn id="379" idx="2"/>
            <a:endCxn id="390" idx="0"/>
          </p:cNvCxnSpPr>
          <p:nvPr/>
        </p:nvCxnSpPr>
        <p:spPr>
          <a:xfrm>
            <a:off x="2308813" y="2217022"/>
            <a:ext cx="0" cy="1914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92" name="Google Shape;392;p28"/>
          <p:cNvSpPr txBox="1"/>
          <p:nvPr/>
        </p:nvSpPr>
        <p:spPr>
          <a:xfrm>
            <a:off x="1414750" y="3142825"/>
            <a:ext cx="1131600" cy="7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S</a:t>
            </a:r>
            <a:r>
              <a:rPr lang="en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earch response fail</a:t>
            </a:r>
            <a:endParaRPr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93" name="Google Shape;393;p28"/>
          <p:cNvSpPr txBox="1"/>
          <p:nvPr/>
        </p:nvSpPr>
        <p:spPr>
          <a:xfrm>
            <a:off x="5107392" y="2965689"/>
            <a:ext cx="1556400" cy="4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Persist logs</a:t>
            </a:r>
            <a:endParaRPr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2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Log System -- Example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399" name="Google Shape;399;p29"/>
          <p:cNvPicPr preferRelativeResize="0"/>
          <p:nvPr/>
        </p:nvPicPr>
        <p:blipFill rotWithShape="1">
          <a:blip r:embed="rId3">
            <a:alphaModFix/>
          </a:blip>
          <a:srcRect b="7859" l="0" r="0" t="0"/>
          <a:stretch/>
        </p:blipFill>
        <p:spPr>
          <a:xfrm>
            <a:off x="5513650" y="2005075"/>
            <a:ext cx="3380825" cy="298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Google Shape;400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750275"/>
            <a:ext cx="4649383" cy="3240826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p29"/>
          <p:cNvSpPr txBox="1"/>
          <p:nvPr/>
        </p:nvSpPr>
        <p:spPr>
          <a:xfrm>
            <a:off x="1368375" y="1426600"/>
            <a:ext cx="7526100" cy="65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Search log example                                                                              Hit log example</a:t>
            </a:r>
            <a:endParaRPr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02" name="Google Shape;402;p29"/>
          <p:cNvSpPr/>
          <p:nvPr/>
        </p:nvSpPr>
        <p:spPr>
          <a:xfrm>
            <a:off x="4124500" y="3940125"/>
            <a:ext cx="1552800" cy="524100"/>
          </a:xfrm>
          <a:prstGeom prst="wedgeRectCallout">
            <a:avLst>
              <a:gd fmla="val 82496" name="adj1"/>
              <a:gd fmla="val 4443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Original document record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0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Visualizations for ETD and Tobacco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08" name="Google Shape;408;p30"/>
          <p:cNvSpPr txBox="1"/>
          <p:nvPr>
            <p:ph idx="1" type="body"/>
          </p:nvPr>
        </p:nvSpPr>
        <p:spPr>
          <a:xfrm>
            <a:off x="1303800" y="1358975"/>
            <a:ext cx="7030500" cy="317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Goals: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800"/>
              <a:buAutoNum type="arabicParenR"/>
            </a:pPr>
            <a:r>
              <a:rPr lang="en" sz="1800">
                <a:solidFill>
                  <a:schemeClr val="lt1"/>
                </a:solidFill>
              </a:rPr>
              <a:t>Visualize the data with charts, maps, tables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AutoNum type="arabicParenR"/>
            </a:pPr>
            <a:r>
              <a:rPr lang="en" sz="1800">
                <a:solidFill>
                  <a:schemeClr val="lt1"/>
                </a:solidFill>
              </a:rPr>
              <a:t>Build user-friendly interfaces to display </a:t>
            </a:r>
            <a:r>
              <a:rPr lang="en" sz="1800">
                <a:solidFill>
                  <a:schemeClr val="lt1"/>
                </a:solidFill>
              </a:rPr>
              <a:t>visualizations</a:t>
            </a:r>
            <a:endParaRPr sz="18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Approaches: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800"/>
              <a:buAutoNum type="arabicParenR"/>
            </a:pPr>
            <a:r>
              <a:rPr lang="en" sz="1800">
                <a:solidFill>
                  <a:schemeClr val="lt1"/>
                </a:solidFill>
              </a:rPr>
              <a:t>Python Packages: matplotlib, pyecharts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AutoNum type="arabicParenR"/>
            </a:pPr>
            <a:r>
              <a:rPr lang="en" sz="1800">
                <a:solidFill>
                  <a:schemeClr val="lt1"/>
                </a:solidFill>
              </a:rPr>
              <a:t>Kibana</a:t>
            </a:r>
            <a:endParaRPr sz="1800">
              <a:solidFill>
                <a:schemeClr val="lt1"/>
              </a:solidFill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1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Visualizations - Python Packages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14" name="Google Shape;414;p31"/>
          <p:cNvSpPr txBox="1"/>
          <p:nvPr>
            <p:ph idx="1" type="body"/>
          </p:nvPr>
        </p:nvSpPr>
        <p:spPr>
          <a:xfrm>
            <a:off x="1303800" y="1485925"/>
            <a:ext cx="3060300" cy="304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</a:rPr>
              <a:t>Advantages:</a:t>
            </a:r>
            <a:endParaRPr sz="1400">
              <a:solidFill>
                <a:schemeClr val="lt1"/>
              </a:solidFill>
            </a:endParaRPr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arenR"/>
            </a:pPr>
            <a:r>
              <a:rPr lang="en" sz="1400">
                <a:solidFill>
                  <a:schemeClr val="lt1"/>
                </a:solidFill>
              </a:rPr>
              <a:t>More flexibility of graph types</a:t>
            </a:r>
            <a:endParaRPr sz="1400">
              <a:solidFill>
                <a:schemeClr val="lt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arenR"/>
            </a:pPr>
            <a:r>
              <a:rPr lang="en" sz="1400">
                <a:solidFill>
                  <a:schemeClr val="lt1"/>
                </a:solidFill>
              </a:rPr>
              <a:t>Allow us to process contents</a:t>
            </a:r>
            <a:endParaRPr sz="1400">
              <a:solidFill>
                <a:schemeClr val="lt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arenR"/>
            </a:pPr>
            <a:r>
              <a:rPr lang="en" sz="1400">
                <a:solidFill>
                  <a:schemeClr val="lt1"/>
                </a:solidFill>
              </a:rPr>
              <a:t>Allow users to interact with data</a:t>
            </a:r>
            <a:endParaRPr sz="14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</a:rPr>
              <a:t>Disadvantages:</a:t>
            </a:r>
            <a:endParaRPr sz="1400">
              <a:solidFill>
                <a:schemeClr val="lt1"/>
              </a:solidFill>
            </a:endParaRPr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arenR"/>
            </a:pPr>
            <a:r>
              <a:rPr lang="en" sz="1400">
                <a:solidFill>
                  <a:schemeClr val="lt1"/>
                </a:solidFill>
              </a:rPr>
              <a:t>Take too much time to clean and process the data </a:t>
            </a:r>
            <a:endParaRPr sz="1400">
              <a:solidFill>
                <a:schemeClr val="lt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AutoNum type="arabicParenR"/>
            </a:pPr>
            <a:r>
              <a:rPr lang="en" sz="1400">
                <a:solidFill>
                  <a:schemeClr val="lt1"/>
                </a:solidFill>
              </a:rPr>
              <a:t>Hard to make it dynamic</a:t>
            </a:r>
            <a:endParaRPr sz="1400">
              <a:solidFill>
                <a:schemeClr val="lt1"/>
              </a:solidFill>
            </a:endParaRPr>
          </a:p>
        </p:txBody>
      </p:sp>
      <p:pic>
        <p:nvPicPr>
          <p:cNvPr id="415" name="Google Shape;41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4125" y="1597875"/>
            <a:ext cx="4610224" cy="245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/>
          <p:nvPr>
            <p:ph type="ctrTitle"/>
          </p:nvPr>
        </p:nvSpPr>
        <p:spPr>
          <a:xfrm>
            <a:off x="741250" y="0"/>
            <a:ext cx="6714600" cy="498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Outline</a:t>
            </a:r>
            <a:endParaRPr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AutoNum type="arabicPeriod"/>
            </a:pPr>
            <a:r>
              <a:rPr lang="en" sz="3000"/>
              <a:t>Introduction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AutoNum type="arabicPeriod"/>
            </a:pPr>
            <a:r>
              <a:rPr lang="en" sz="3000"/>
              <a:t>Tools and Platforms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AutoNum type="arabicPeriod"/>
            </a:pPr>
            <a:r>
              <a:rPr lang="en" sz="3000"/>
              <a:t>What We Have Achieved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AutoNum type="arabicPeriod"/>
            </a:pPr>
            <a:r>
              <a:rPr lang="en" sz="3000"/>
              <a:t>Future Work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AutoNum type="arabicPeriod"/>
            </a:pPr>
            <a:r>
              <a:rPr lang="en" sz="3000"/>
              <a:t>Conclusion</a:t>
            </a:r>
            <a:endParaRPr sz="30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2"/>
          <p:cNvSpPr txBox="1"/>
          <p:nvPr>
            <p:ph type="title"/>
          </p:nvPr>
        </p:nvSpPr>
        <p:spPr>
          <a:xfrm>
            <a:off x="1303800" y="361600"/>
            <a:ext cx="76449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Kibana Visualizations-Tobacco Settlement Documents</a:t>
            </a:r>
            <a:r>
              <a:rPr b="0" lang="en" sz="1350">
                <a:solidFill>
                  <a:schemeClr val="lt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21" name="Google Shape;421;p32"/>
          <p:cNvSpPr txBox="1"/>
          <p:nvPr>
            <p:ph idx="1" type="body"/>
          </p:nvPr>
        </p:nvSpPr>
        <p:spPr>
          <a:xfrm>
            <a:off x="761550" y="1387125"/>
            <a:ext cx="3258600" cy="356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</a:rPr>
              <a:t>Types of visualizations include: DataTable, Tag graph, Pie chart, Area Graph, Gauge</a:t>
            </a:r>
            <a:endParaRPr sz="16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600">
                <a:solidFill>
                  <a:schemeClr val="lt1"/>
                </a:solidFill>
              </a:rPr>
              <a:t>The keywords utilized mainly include: brands, cases, languages, topics</a:t>
            </a:r>
            <a:endParaRPr sz="1600">
              <a:solidFill>
                <a:schemeClr val="lt1"/>
              </a:solidFill>
            </a:endParaRPr>
          </a:p>
        </p:txBody>
      </p:sp>
      <p:sp>
        <p:nvSpPr>
          <p:cNvPr id="422" name="Google Shape;422;p32"/>
          <p:cNvSpPr txBox="1"/>
          <p:nvPr/>
        </p:nvSpPr>
        <p:spPr>
          <a:xfrm>
            <a:off x="4388600" y="4259400"/>
            <a:ext cx="3857700" cy="2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A </a:t>
            </a:r>
            <a:r>
              <a:rPr lang="en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demonstration</a:t>
            </a:r>
            <a:r>
              <a:rPr lang="en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 of Tag Graph</a:t>
            </a:r>
            <a:endParaRPr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423" name="Google Shape;42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8600" y="1113750"/>
            <a:ext cx="4486825" cy="307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33"/>
          <p:cNvSpPr txBox="1"/>
          <p:nvPr>
            <p:ph type="title"/>
          </p:nvPr>
        </p:nvSpPr>
        <p:spPr>
          <a:xfrm>
            <a:off x="1303800" y="598575"/>
            <a:ext cx="7030500" cy="73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Kibana Visualizations-ETDs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29" name="Google Shape;429;p33"/>
          <p:cNvSpPr txBox="1"/>
          <p:nvPr>
            <p:ph idx="1" type="body"/>
          </p:nvPr>
        </p:nvSpPr>
        <p:spPr>
          <a:xfrm>
            <a:off x="302550" y="1332975"/>
            <a:ext cx="3956100" cy="303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</a:rPr>
              <a:t>Kibana is used to create a series of visualizations for users to understand the ETD dataset.</a:t>
            </a:r>
            <a:endParaRPr sz="16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</a:rPr>
              <a:t>Types of visualizations mainly include: </a:t>
            </a:r>
            <a:endParaRPr sz="16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</a:rPr>
              <a:t>Table, Charts, Maps</a:t>
            </a:r>
            <a:endParaRPr sz="16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</a:rPr>
              <a:t>The keywords utilized mainly include: </a:t>
            </a:r>
            <a:endParaRPr sz="16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</a:rPr>
              <a:t>Level of Degree, Department, Discipline, Issue Date</a:t>
            </a:r>
            <a:endParaRPr sz="16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430" name="Google Shape;430;p33"/>
          <p:cNvPicPr preferRelativeResize="0"/>
          <p:nvPr/>
        </p:nvPicPr>
        <p:blipFill rotWithShape="1">
          <a:blip r:embed="rId3">
            <a:alphaModFix/>
          </a:blip>
          <a:srcRect b="0" l="32894" r="0" t="21334"/>
          <a:stretch/>
        </p:blipFill>
        <p:spPr>
          <a:xfrm>
            <a:off x="4258650" y="1172775"/>
            <a:ext cx="4537248" cy="2864925"/>
          </a:xfrm>
          <a:prstGeom prst="rect">
            <a:avLst/>
          </a:prstGeom>
          <a:noFill/>
          <a:ln>
            <a:noFill/>
          </a:ln>
        </p:spPr>
      </p:pic>
      <p:sp>
        <p:nvSpPr>
          <p:cNvPr id="431" name="Google Shape;431;p33"/>
          <p:cNvSpPr txBox="1"/>
          <p:nvPr/>
        </p:nvSpPr>
        <p:spPr>
          <a:xfrm>
            <a:off x="4490100" y="4339300"/>
            <a:ext cx="3501600" cy="25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32" name="Google Shape;432;p33"/>
          <p:cNvSpPr txBox="1"/>
          <p:nvPr/>
        </p:nvSpPr>
        <p:spPr>
          <a:xfrm>
            <a:off x="4959200" y="4037700"/>
            <a:ext cx="3685800" cy="4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A demonstration of a pie chart</a:t>
            </a:r>
            <a:endParaRPr sz="13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34"/>
          <p:cNvSpPr txBox="1"/>
          <p:nvPr>
            <p:ph type="title"/>
          </p:nvPr>
        </p:nvSpPr>
        <p:spPr>
          <a:xfrm>
            <a:off x="505950" y="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Kibana Visualizations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38" name="Google Shape;43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425" y="654550"/>
            <a:ext cx="2919750" cy="1882975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39" name="Google Shape;439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58825" y="654550"/>
            <a:ext cx="2813024" cy="1882975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40" name="Google Shape;440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06025" y="650225"/>
            <a:ext cx="2919750" cy="1882976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41" name="Google Shape;441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5425" y="2894275"/>
            <a:ext cx="2919749" cy="1817276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42" name="Google Shape;442;p3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158825" y="2894275"/>
            <a:ext cx="2813022" cy="1817275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43" name="Google Shape;443;p3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075500" y="2894275"/>
            <a:ext cx="2950274" cy="1817275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444" name="Google Shape;444;p34"/>
          <p:cNvSpPr txBox="1"/>
          <p:nvPr/>
        </p:nvSpPr>
        <p:spPr>
          <a:xfrm>
            <a:off x="161100" y="1265750"/>
            <a:ext cx="391200" cy="2187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45" name="Google Shape;445;p34"/>
          <p:cNvSpPr txBox="1"/>
          <p:nvPr/>
        </p:nvSpPr>
        <p:spPr>
          <a:xfrm>
            <a:off x="5111800" y="934850"/>
            <a:ext cx="710700" cy="2187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46" name="Google Shape;446;p34"/>
          <p:cNvSpPr txBox="1"/>
          <p:nvPr/>
        </p:nvSpPr>
        <p:spPr>
          <a:xfrm>
            <a:off x="3423125" y="1409425"/>
            <a:ext cx="2399400" cy="9444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47" name="Google Shape;447;p34"/>
          <p:cNvSpPr txBox="1"/>
          <p:nvPr/>
        </p:nvSpPr>
        <p:spPr>
          <a:xfrm>
            <a:off x="7456350" y="2135125"/>
            <a:ext cx="1346400" cy="2187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48" name="Google Shape;448;p34"/>
          <p:cNvSpPr txBox="1"/>
          <p:nvPr/>
        </p:nvSpPr>
        <p:spPr>
          <a:xfrm>
            <a:off x="1369300" y="3734650"/>
            <a:ext cx="241500" cy="2676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49" name="Google Shape;449;p34"/>
          <p:cNvSpPr txBox="1"/>
          <p:nvPr/>
        </p:nvSpPr>
        <p:spPr>
          <a:xfrm>
            <a:off x="3707975" y="3441150"/>
            <a:ext cx="549600" cy="1440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50" name="Google Shape;450;p34"/>
          <p:cNvSpPr txBox="1"/>
          <p:nvPr/>
        </p:nvSpPr>
        <p:spPr>
          <a:xfrm>
            <a:off x="6207750" y="3432850"/>
            <a:ext cx="868800" cy="9993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3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Summary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56" name="Google Shape;456;p35"/>
          <p:cNvSpPr txBox="1"/>
          <p:nvPr>
            <p:ph idx="1" type="body"/>
          </p:nvPr>
        </p:nvSpPr>
        <p:spPr>
          <a:xfrm>
            <a:off x="1186000" y="1387625"/>
            <a:ext cx="50043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 sz="1800">
                <a:solidFill>
                  <a:schemeClr val="lt1"/>
                </a:solidFill>
              </a:rPr>
              <a:t>Github 2 repos, each has </a:t>
            </a:r>
            <a:r>
              <a:rPr b="1" lang="en" sz="1800">
                <a:solidFill>
                  <a:schemeClr val="lt1"/>
                </a:solidFill>
              </a:rPr>
              <a:t>110+ </a:t>
            </a:r>
            <a:r>
              <a:rPr lang="en" sz="1800">
                <a:solidFill>
                  <a:schemeClr val="lt1"/>
                </a:solidFill>
              </a:rPr>
              <a:t>commits: </a:t>
            </a:r>
            <a:endParaRPr sz="1800">
              <a:solidFill>
                <a:schemeClr val="lt1"/>
              </a:solidFill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</a:pPr>
            <a:r>
              <a:rPr lang="en" sz="1800">
                <a:solidFill>
                  <a:schemeClr val="lt1"/>
                </a:solidFill>
              </a:rPr>
              <a:t>‘master’ for dev and test locally</a:t>
            </a:r>
            <a:endParaRPr sz="1800">
              <a:solidFill>
                <a:schemeClr val="lt1"/>
              </a:solidFill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</a:pPr>
            <a:r>
              <a:rPr lang="en" sz="1800">
                <a:solidFill>
                  <a:schemeClr val="lt1"/>
                </a:solidFill>
              </a:rPr>
              <a:t>‘prod’ for cloud deployment </a:t>
            </a:r>
            <a:endParaRPr sz="1800">
              <a:solidFill>
                <a:schemeClr val="lt1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457200" rtl="0" algn="l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457" name="Google Shape;457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1163" y="2790100"/>
            <a:ext cx="5441676" cy="216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3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Summary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63" name="Google Shape;463;p36"/>
          <p:cNvSpPr txBox="1"/>
          <p:nvPr>
            <p:ph idx="1" type="body"/>
          </p:nvPr>
        </p:nvSpPr>
        <p:spPr>
          <a:xfrm>
            <a:off x="1167800" y="1597875"/>
            <a:ext cx="3156300" cy="122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 sz="1800">
                <a:solidFill>
                  <a:schemeClr val="lt1"/>
                </a:solidFill>
              </a:rPr>
              <a:t>We have released      </a:t>
            </a:r>
            <a:r>
              <a:rPr b="1" lang="en" sz="1800">
                <a:solidFill>
                  <a:schemeClr val="lt1"/>
                </a:solidFill>
              </a:rPr>
              <a:t>10+ versions </a:t>
            </a:r>
            <a:endParaRPr sz="1800">
              <a:solidFill>
                <a:schemeClr val="lt1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464" name="Google Shape;46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0501" y="1176775"/>
            <a:ext cx="4020314" cy="3750451"/>
          </a:xfrm>
          <a:prstGeom prst="rect">
            <a:avLst/>
          </a:prstGeom>
          <a:noFill/>
          <a:ln>
            <a:noFill/>
          </a:ln>
        </p:spPr>
      </p:pic>
      <p:sp>
        <p:nvSpPr>
          <p:cNvPr id="465" name="Google Shape;465;p36"/>
          <p:cNvSpPr txBox="1"/>
          <p:nvPr>
            <p:ph idx="1" type="body"/>
          </p:nvPr>
        </p:nvSpPr>
        <p:spPr>
          <a:xfrm>
            <a:off x="1167800" y="2817075"/>
            <a:ext cx="3156300" cy="122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 sz="1800">
                <a:solidFill>
                  <a:schemeClr val="lt1"/>
                </a:solidFill>
              </a:rPr>
              <a:t>Now, we are at version </a:t>
            </a:r>
            <a:r>
              <a:rPr b="1" lang="en" sz="1800">
                <a:solidFill>
                  <a:schemeClr val="lt1"/>
                </a:solidFill>
              </a:rPr>
              <a:t>fek_prod 1.1.1</a:t>
            </a:r>
            <a:endParaRPr sz="18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457200" rtl="0" algn="l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3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Future Work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71" name="Google Shape;471;p37"/>
          <p:cNvSpPr txBox="1"/>
          <p:nvPr>
            <p:ph idx="1" type="body"/>
          </p:nvPr>
        </p:nvSpPr>
        <p:spPr>
          <a:xfrm>
            <a:off x="1303800" y="14436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</a:pPr>
            <a:r>
              <a:rPr lang="en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Complete unit tests for INT’s CI/CD.</a:t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●"/>
            </a:pPr>
            <a:r>
              <a:rPr lang="en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Implement the TML team’s </a:t>
            </a:r>
            <a:r>
              <a:rPr lang="en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recommendation</a:t>
            </a:r>
            <a:r>
              <a:rPr lang="en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module.</a:t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●"/>
            </a:pPr>
            <a:r>
              <a:rPr lang="en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Chapter 9 Section 5: </a:t>
            </a:r>
            <a:r>
              <a:rPr lang="en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Evaluation</a:t>
            </a:r>
            <a:r>
              <a:rPr baseline="30000" lang="en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aseline="30000"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●"/>
            </a:pPr>
            <a:r>
              <a:rPr baseline="30000" lang="en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Chapter 8 &amp; Chapter 19 in textbook</a:t>
            </a:r>
            <a:endParaRPr baseline="30000"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●"/>
            </a:pPr>
            <a:r>
              <a:rPr lang="en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Welcome to our Github to report issues and give feedback in the future</a:t>
            </a:r>
            <a:endParaRPr baseline="30000"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2" name="Google Shape;472;p37"/>
          <p:cNvSpPr txBox="1"/>
          <p:nvPr/>
        </p:nvSpPr>
        <p:spPr>
          <a:xfrm>
            <a:off x="340850" y="4616775"/>
            <a:ext cx="8598300" cy="526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000"/>
              <a:buAutoNum type="arabicPeriod"/>
            </a:pPr>
            <a:r>
              <a:rPr lang="en" sz="1000">
                <a:solidFill>
                  <a:srgbClr val="222222"/>
                </a:solidFill>
                <a:highlight>
                  <a:srgbClr val="FFFF00"/>
                </a:highlight>
              </a:rPr>
              <a:t>Zhai, C., &amp; Massung, S. (2016). </a:t>
            </a:r>
            <a:r>
              <a:rPr i="1" lang="en" sz="1000">
                <a:solidFill>
                  <a:srgbClr val="222222"/>
                </a:solidFill>
                <a:highlight>
                  <a:srgbClr val="FFFF00"/>
                </a:highlight>
              </a:rPr>
              <a:t>Text data management and analysis: a practical introduction to information retrieval and text mining</a:t>
            </a:r>
            <a:r>
              <a:rPr lang="en" sz="1000">
                <a:solidFill>
                  <a:srgbClr val="222222"/>
                </a:solidFill>
                <a:highlight>
                  <a:srgbClr val="FFFF00"/>
                </a:highlight>
              </a:rPr>
              <a:t>. Morgan &amp; Claypool.</a:t>
            </a:r>
            <a:endParaRPr>
              <a:highlight>
                <a:srgbClr val="FFFF00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73" name="Google Shape;473;p37"/>
          <p:cNvSpPr txBox="1"/>
          <p:nvPr/>
        </p:nvSpPr>
        <p:spPr>
          <a:xfrm>
            <a:off x="932350" y="3815875"/>
            <a:ext cx="7334400" cy="8556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3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Conclusion	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79" name="Google Shape;479;p38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lt1"/>
                </a:solidFill>
              </a:rPr>
              <a:t>Special thanks for Dr.Fox and the CME, CMT, ELS, TML, INT groups.</a:t>
            </a:r>
            <a:endParaRPr b="1" sz="24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lt1"/>
                </a:solidFill>
              </a:rPr>
              <a:t>Without the help from all of you guys, we couldn’t have achieved as much!!!</a:t>
            </a:r>
            <a:endParaRPr b="1" sz="24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lt1"/>
                </a:solidFill>
              </a:rPr>
              <a:t>Funding: IMLS LG-37-19-0078-19</a:t>
            </a:r>
            <a:endParaRPr b="1" sz="15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2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24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3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Live Demo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85" name="Google Shape;485;p39"/>
          <p:cNvSpPr txBox="1"/>
          <p:nvPr>
            <p:ph idx="1" type="body"/>
          </p:nvPr>
        </p:nvSpPr>
        <p:spPr>
          <a:xfrm>
            <a:off x="1303800" y="1430625"/>
            <a:ext cx="7030500" cy="306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http://2001.0468.0c80.6102.0001.7015.b2eb.3731.ip6.name:3000/</a:t>
            </a:r>
            <a:endParaRPr sz="30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200">
                <a:solidFill>
                  <a:schemeClr val="lt1"/>
                </a:solidFill>
              </a:rPr>
              <a:t>Our website must be run through the VT network. This requires being physically in range or using </a:t>
            </a:r>
            <a:r>
              <a:rPr lang="en" sz="2200" u="sng">
                <a:solidFill>
                  <a:schemeClr val="hlink"/>
                </a:solidFill>
                <a:hlinkClick r:id="rId4"/>
              </a:rPr>
              <a:t>VT’s VPN service</a:t>
            </a:r>
            <a:endParaRPr sz="22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Introduction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89" name="Google Shape;289;p15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</a:pPr>
            <a:r>
              <a:rPr lang="en" sz="2400">
                <a:solidFill>
                  <a:schemeClr val="lt1"/>
                </a:solidFill>
              </a:rPr>
              <a:t>Pr</a:t>
            </a:r>
            <a:r>
              <a:rPr lang="en" sz="2400">
                <a:solidFill>
                  <a:schemeClr val="lt1"/>
                </a:solidFill>
              </a:rPr>
              <a:t>ovide an interface for the work completed this semester by all teams</a:t>
            </a:r>
            <a:endParaRPr sz="2400">
              <a:solidFill>
                <a:schemeClr val="lt1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</a:pPr>
            <a:r>
              <a:rPr lang="en" sz="2400">
                <a:solidFill>
                  <a:schemeClr val="lt1"/>
                </a:solidFill>
              </a:rPr>
              <a:t>View the Tobacco and ETD datasets</a:t>
            </a:r>
            <a:endParaRPr sz="2400">
              <a:solidFill>
                <a:schemeClr val="lt1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</a:pPr>
            <a:r>
              <a:rPr lang="en" sz="2400">
                <a:solidFill>
                  <a:schemeClr val="lt1"/>
                </a:solidFill>
              </a:rPr>
              <a:t>Use Kibana to manipulate and visualize the data</a:t>
            </a:r>
            <a:endParaRPr sz="2400">
              <a:solidFill>
                <a:schemeClr val="lt1"/>
              </a:solidFill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Tools and Platforms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95" name="Google Shape;295;p16"/>
          <p:cNvSpPr txBox="1"/>
          <p:nvPr>
            <p:ph idx="1" type="body"/>
          </p:nvPr>
        </p:nvSpPr>
        <p:spPr>
          <a:xfrm>
            <a:off x="1089150" y="1298425"/>
            <a:ext cx="6965700" cy="328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</a:pPr>
            <a:r>
              <a:rPr lang="en" sz="2400">
                <a:solidFill>
                  <a:schemeClr val="lt1"/>
                </a:solidFill>
              </a:rPr>
              <a:t>Elasticsearch, Kibana</a:t>
            </a:r>
            <a:endParaRPr sz="2400">
              <a:solidFill>
                <a:schemeClr val="lt1"/>
              </a:solidFill>
            </a:endParaRPr>
          </a:p>
          <a:p>
            <a:pPr indent="-381000" lvl="0" marL="457200" rtl="0" algn="l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</a:pPr>
            <a:r>
              <a:rPr lang="en" sz="2400">
                <a:solidFill>
                  <a:schemeClr val="lt1"/>
                </a:solidFill>
              </a:rPr>
              <a:t>Node.js, Python, HTML, Javascript, CSS, MySQL, Reactivesearch</a:t>
            </a:r>
            <a:endParaRPr sz="2400">
              <a:solidFill>
                <a:schemeClr val="lt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 sz="2400">
                <a:solidFill>
                  <a:schemeClr val="lt1"/>
                </a:solidFill>
              </a:rPr>
              <a:t>Postman and Jupyter Notebook</a:t>
            </a:r>
            <a:endParaRPr sz="2400">
              <a:solidFill>
                <a:schemeClr val="lt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lang="en" sz="2400">
                <a:solidFill>
                  <a:schemeClr val="lt1"/>
                </a:solidFill>
              </a:rPr>
              <a:t>Ceph</a:t>
            </a:r>
            <a:endParaRPr sz="1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Achievements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01" name="Google Shape;301;p17"/>
          <p:cNvSpPr txBox="1"/>
          <p:nvPr>
            <p:ph idx="1" type="body"/>
          </p:nvPr>
        </p:nvSpPr>
        <p:spPr>
          <a:xfrm>
            <a:off x="1132275" y="1719675"/>
            <a:ext cx="6965700" cy="266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</a:pPr>
            <a:r>
              <a:rPr lang="en" sz="2400">
                <a:solidFill>
                  <a:schemeClr val="lt1"/>
                </a:solidFill>
              </a:rPr>
              <a:t>Instruction for using Kibana</a:t>
            </a:r>
            <a:endParaRPr sz="2400">
              <a:solidFill>
                <a:schemeClr val="lt1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</a:pPr>
            <a:r>
              <a:rPr lang="en" sz="2400">
                <a:solidFill>
                  <a:schemeClr val="lt1"/>
                </a:solidFill>
              </a:rPr>
              <a:t>Instruction for using Postman (mainly for developers)</a:t>
            </a:r>
            <a:endParaRPr sz="2400">
              <a:solidFill>
                <a:schemeClr val="lt1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</a:pPr>
            <a:r>
              <a:rPr b="1" lang="en" sz="2400">
                <a:solidFill>
                  <a:schemeClr val="lt1"/>
                </a:solidFill>
              </a:rPr>
              <a:t>Build a user-friendly website with all functionalities</a:t>
            </a:r>
            <a:endParaRPr b="1" sz="24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Achievements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307" name="Google Shape;30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37625" y="669900"/>
            <a:ext cx="4837177" cy="4424525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18"/>
          <p:cNvSpPr txBox="1"/>
          <p:nvPr>
            <p:ph idx="1" type="body"/>
          </p:nvPr>
        </p:nvSpPr>
        <p:spPr>
          <a:xfrm>
            <a:off x="277950" y="1306075"/>
            <a:ext cx="3942600" cy="227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</a:pPr>
            <a:r>
              <a:rPr b="1" lang="en" sz="2400">
                <a:solidFill>
                  <a:schemeClr val="lt1"/>
                </a:solidFill>
              </a:rPr>
              <a:t>User</a:t>
            </a:r>
            <a:r>
              <a:rPr lang="en" sz="2400">
                <a:solidFill>
                  <a:schemeClr val="lt1"/>
                </a:solidFill>
              </a:rPr>
              <a:t> Module</a:t>
            </a:r>
            <a:endParaRPr sz="2400">
              <a:solidFill>
                <a:schemeClr val="lt1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</a:pPr>
            <a:r>
              <a:rPr b="1" lang="en" sz="2400">
                <a:solidFill>
                  <a:schemeClr val="lt1"/>
                </a:solidFill>
              </a:rPr>
              <a:t>Searching</a:t>
            </a:r>
            <a:r>
              <a:rPr lang="en" sz="2400">
                <a:solidFill>
                  <a:schemeClr val="lt1"/>
                </a:solidFill>
              </a:rPr>
              <a:t> Module</a:t>
            </a:r>
            <a:endParaRPr sz="2400">
              <a:solidFill>
                <a:schemeClr val="lt1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</a:pPr>
            <a:r>
              <a:rPr b="1" lang="en" sz="2400">
                <a:solidFill>
                  <a:schemeClr val="lt1"/>
                </a:solidFill>
              </a:rPr>
              <a:t>Log</a:t>
            </a:r>
            <a:r>
              <a:rPr lang="en" sz="2400">
                <a:solidFill>
                  <a:schemeClr val="lt1"/>
                </a:solidFill>
              </a:rPr>
              <a:t> Module</a:t>
            </a:r>
            <a:endParaRPr sz="2400">
              <a:solidFill>
                <a:schemeClr val="lt1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</a:pPr>
            <a:r>
              <a:rPr b="1" lang="en" sz="2400">
                <a:solidFill>
                  <a:schemeClr val="lt1"/>
                </a:solidFill>
              </a:rPr>
              <a:t>Visualization</a:t>
            </a:r>
            <a:r>
              <a:rPr lang="en" sz="2400">
                <a:solidFill>
                  <a:schemeClr val="lt1"/>
                </a:solidFill>
              </a:rPr>
              <a:t> Module </a:t>
            </a:r>
            <a:endParaRPr sz="2400">
              <a:solidFill>
                <a:schemeClr val="lt1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</a:pPr>
            <a:r>
              <a:rPr b="1" lang="en" sz="2400">
                <a:solidFill>
                  <a:schemeClr val="lt1"/>
                </a:solidFill>
              </a:rPr>
              <a:t>*Recommendation</a:t>
            </a:r>
            <a:r>
              <a:rPr lang="en" sz="2400">
                <a:solidFill>
                  <a:schemeClr val="lt1"/>
                </a:solidFill>
              </a:rPr>
              <a:t> Module</a:t>
            </a:r>
            <a:endParaRPr sz="24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Admin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14" name="Google Shape;314;p19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</a:pPr>
            <a:r>
              <a:rPr lang="en" sz="2400">
                <a:solidFill>
                  <a:schemeClr val="lt1"/>
                </a:solidFill>
              </a:rPr>
              <a:t>Can monitor users on dashboard</a:t>
            </a:r>
            <a:endParaRPr sz="2400">
              <a:solidFill>
                <a:schemeClr val="lt1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</a:pPr>
            <a:r>
              <a:rPr lang="en" sz="2400">
                <a:solidFill>
                  <a:schemeClr val="lt1"/>
                </a:solidFill>
              </a:rPr>
              <a:t>Perform CRUD operations for current users</a:t>
            </a:r>
            <a:endParaRPr sz="24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0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Searching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320" name="Google Shape;320;p20"/>
          <p:cNvGrpSpPr/>
          <p:nvPr/>
        </p:nvGrpSpPr>
        <p:grpSpPr>
          <a:xfrm>
            <a:off x="3571650" y="1597875"/>
            <a:ext cx="2000700" cy="2974125"/>
            <a:chOff x="3571650" y="1597875"/>
            <a:chExt cx="2000700" cy="2974125"/>
          </a:xfrm>
        </p:grpSpPr>
        <p:sp>
          <p:nvSpPr>
            <p:cNvPr id="321" name="Google Shape;321;p20"/>
            <p:cNvSpPr/>
            <p:nvPr/>
          </p:nvSpPr>
          <p:spPr>
            <a:xfrm>
              <a:off x="3571650" y="1597875"/>
              <a:ext cx="2000700" cy="550500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000">
                  <a:latin typeface="Times New Roman"/>
                  <a:ea typeface="Times New Roman"/>
                  <a:cs typeface="Times New Roman"/>
                  <a:sym typeface="Times New Roman"/>
                </a:rPr>
                <a:t>Technique</a:t>
              </a:r>
              <a:endParaRPr b="1" sz="2000"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2" name="Google Shape;322;p20"/>
            <p:cNvSpPr/>
            <p:nvPr/>
          </p:nvSpPr>
          <p:spPr>
            <a:xfrm>
              <a:off x="3571650" y="2405750"/>
              <a:ext cx="2000700" cy="550500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000">
                  <a:latin typeface="Times New Roman"/>
                  <a:ea typeface="Times New Roman"/>
                  <a:cs typeface="Times New Roman"/>
                  <a:sym typeface="Times New Roman"/>
                </a:rPr>
                <a:t>Functionality</a:t>
              </a:r>
              <a:endParaRPr b="1" sz="2000"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3" name="Google Shape;323;p20"/>
            <p:cNvSpPr/>
            <p:nvPr/>
          </p:nvSpPr>
          <p:spPr>
            <a:xfrm>
              <a:off x="3571650" y="3213625"/>
              <a:ext cx="2000700" cy="550500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000">
                  <a:latin typeface="Times New Roman"/>
                  <a:ea typeface="Times New Roman"/>
                  <a:cs typeface="Times New Roman"/>
                  <a:sym typeface="Times New Roman"/>
                </a:rPr>
                <a:t>Demo</a:t>
              </a:r>
              <a:endParaRPr b="1" sz="2000"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24" name="Google Shape;324;p20"/>
            <p:cNvSpPr/>
            <p:nvPr/>
          </p:nvSpPr>
          <p:spPr>
            <a:xfrm>
              <a:off x="3571650" y="4021500"/>
              <a:ext cx="2000700" cy="550500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000">
                  <a:latin typeface="Times New Roman"/>
                  <a:ea typeface="Times New Roman"/>
                  <a:cs typeface="Times New Roman"/>
                  <a:sym typeface="Times New Roman"/>
                </a:rPr>
                <a:t>Explanation</a:t>
              </a:r>
              <a:endParaRPr b="1" sz="2000"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3"/>
        </a:solidFill>
      </p:bgPr>
    </p:bg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21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Searching Components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30" name="Google Shape;330;p21"/>
          <p:cNvSpPr txBox="1"/>
          <p:nvPr>
            <p:ph idx="1" type="body"/>
          </p:nvPr>
        </p:nvSpPr>
        <p:spPr>
          <a:xfrm>
            <a:off x="1186000" y="1460450"/>
            <a:ext cx="7444200" cy="332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b="1" lang="en" sz="1800">
                <a:solidFill>
                  <a:schemeClr val="lt1"/>
                </a:solidFill>
              </a:rPr>
              <a:t>JavaScript</a:t>
            </a:r>
            <a:endParaRPr b="1" sz="1800">
              <a:solidFill>
                <a:schemeClr val="lt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b="1" lang="en" sz="1800">
                <a:solidFill>
                  <a:schemeClr val="lt1"/>
                </a:solidFill>
              </a:rPr>
              <a:t>Create-react-app</a:t>
            </a:r>
            <a:r>
              <a:rPr lang="en" sz="1800">
                <a:solidFill>
                  <a:schemeClr val="lt1"/>
                </a:solidFill>
              </a:rPr>
              <a:t>: initialize the react application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b="1" lang="en" sz="1800">
                <a:solidFill>
                  <a:schemeClr val="lt1"/>
                </a:solidFill>
              </a:rPr>
              <a:t>Reactivesearch</a:t>
            </a:r>
            <a:r>
              <a:rPr lang="en" sz="1800">
                <a:solidFill>
                  <a:schemeClr val="lt1"/>
                </a:solidFill>
              </a:rPr>
              <a:t>: build UI components and connect Elasticsearch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b="1" lang="en" sz="1800">
                <a:solidFill>
                  <a:schemeClr val="lt1"/>
                </a:solidFill>
              </a:rPr>
              <a:t>Fancybox</a:t>
            </a:r>
            <a:r>
              <a:rPr lang="en" sz="1800">
                <a:solidFill>
                  <a:schemeClr val="lt1"/>
                </a:solidFill>
              </a:rPr>
              <a:t>: displays the searching page 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b="1" lang="en" sz="1800">
                <a:solidFill>
                  <a:schemeClr val="lt1"/>
                </a:solidFill>
              </a:rPr>
              <a:t>HashRouter</a:t>
            </a:r>
            <a:r>
              <a:rPr lang="en" sz="1800">
                <a:solidFill>
                  <a:schemeClr val="lt1"/>
                </a:solidFill>
              </a:rPr>
              <a:t>: build multiple pages and routes in one app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b="1" lang="en" sz="1800">
                <a:solidFill>
                  <a:schemeClr val="lt1"/>
                </a:solidFill>
              </a:rPr>
              <a:t>Axios</a:t>
            </a:r>
            <a:r>
              <a:rPr lang="en" sz="1800">
                <a:solidFill>
                  <a:schemeClr val="lt1"/>
                </a:solidFill>
              </a:rPr>
              <a:t>: promise based HTTP client for the browser and node.js</a:t>
            </a:r>
            <a:endParaRPr sz="1800">
              <a:solidFill>
                <a:schemeClr val="lt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</a:pPr>
            <a:r>
              <a:rPr b="1" lang="en" sz="1800">
                <a:solidFill>
                  <a:schemeClr val="lt1"/>
                </a:solidFill>
              </a:rPr>
              <a:t>Filepond</a:t>
            </a:r>
            <a:r>
              <a:rPr lang="en" sz="1800">
                <a:solidFill>
                  <a:schemeClr val="lt1"/>
                </a:solidFill>
              </a:rPr>
              <a:t>: support uploading files with fancy boxes</a:t>
            </a:r>
            <a:endParaRPr sz="1800">
              <a:solidFill>
                <a:schemeClr val="lt1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