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 id="2147483661" r:id="rId2"/>
  </p:sldMasterIdLst>
  <p:notesMasterIdLst>
    <p:notesMasterId r:id="rId41"/>
  </p:notesMasterIdLst>
  <p:handoutMasterIdLst>
    <p:handoutMasterId r:id="rId42"/>
  </p:handoutMasterIdLst>
  <p:sldIdLst>
    <p:sldId id="300" r:id="rId3"/>
    <p:sldId id="315" r:id="rId4"/>
    <p:sldId id="318" r:id="rId5"/>
    <p:sldId id="319" r:id="rId6"/>
    <p:sldId id="314" r:id="rId7"/>
    <p:sldId id="322" r:id="rId8"/>
    <p:sldId id="303" r:id="rId9"/>
    <p:sldId id="323" r:id="rId10"/>
    <p:sldId id="324" r:id="rId11"/>
    <p:sldId id="325" r:id="rId12"/>
    <p:sldId id="327" r:id="rId13"/>
    <p:sldId id="328" r:id="rId14"/>
    <p:sldId id="329" r:id="rId15"/>
    <p:sldId id="330" r:id="rId16"/>
    <p:sldId id="331" r:id="rId17"/>
    <p:sldId id="332" r:id="rId18"/>
    <p:sldId id="333" r:id="rId19"/>
    <p:sldId id="334" r:id="rId20"/>
    <p:sldId id="351" r:id="rId21"/>
    <p:sldId id="336" r:id="rId22"/>
    <p:sldId id="354" r:id="rId23"/>
    <p:sldId id="356" r:id="rId24"/>
    <p:sldId id="337" r:id="rId25"/>
    <p:sldId id="348" r:id="rId26"/>
    <p:sldId id="338" r:id="rId27"/>
    <p:sldId id="349" r:id="rId28"/>
    <p:sldId id="350" r:id="rId29"/>
    <p:sldId id="357" r:id="rId30"/>
    <p:sldId id="358" r:id="rId31"/>
    <p:sldId id="344" r:id="rId32"/>
    <p:sldId id="345" r:id="rId33"/>
    <p:sldId id="359" r:id="rId34"/>
    <p:sldId id="353" r:id="rId35"/>
    <p:sldId id="340" r:id="rId36"/>
    <p:sldId id="343" r:id="rId37"/>
    <p:sldId id="347" r:id="rId38"/>
    <p:sldId id="307" r:id="rId39"/>
    <p:sldId id="346" r:id="rId4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Presentation" id="{7C56BAD3-30AA-4AFC-BBAF-A473C5987BE4}">
          <p14:sldIdLst>
            <p14:sldId id="300"/>
            <p14:sldId id="315"/>
            <p14:sldId id="318"/>
            <p14:sldId id="319"/>
            <p14:sldId id="314"/>
            <p14:sldId id="322"/>
            <p14:sldId id="303"/>
            <p14:sldId id="323"/>
            <p14:sldId id="324"/>
            <p14:sldId id="325"/>
            <p14:sldId id="327"/>
            <p14:sldId id="328"/>
            <p14:sldId id="329"/>
            <p14:sldId id="330"/>
            <p14:sldId id="331"/>
            <p14:sldId id="332"/>
            <p14:sldId id="333"/>
            <p14:sldId id="334"/>
            <p14:sldId id="351"/>
            <p14:sldId id="336"/>
            <p14:sldId id="354"/>
            <p14:sldId id="356"/>
            <p14:sldId id="337"/>
            <p14:sldId id="348"/>
            <p14:sldId id="338"/>
            <p14:sldId id="349"/>
            <p14:sldId id="350"/>
            <p14:sldId id="357"/>
            <p14:sldId id="358"/>
            <p14:sldId id="344"/>
            <p14:sldId id="345"/>
            <p14:sldId id="359"/>
            <p14:sldId id="353"/>
            <p14:sldId id="340"/>
            <p14:sldId id="343"/>
            <p14:sldId id="347"/>
            <p14:sldId id="307"/>
            <p14:sldId id="34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40FF"/>
    <a:srgbClr val="3A3C3D"/>
    <a:srgbClr val="686A6B"/>
    <a:srgbClr val="E877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58C543-29BB-F842-B038-605E32FA00DF}" v="1" dt="2024-02-28T15:34:09.276"/>
  </p1510:revLst>
</p1510:revInfo>
</file>

<file path=ppt/tableStyles.xml><?xml version="1.0" encoding="utf-8"?>
<a:tblStyleLst xmlns:a="http://schemas.openxmlformats.org/drawingml/2006/main" def="{5604F27E-8229-41CF-A8A8-ACC0C4F785B8}">
  <a:tblStyle styleId="{5604F27E-8229-41CF-A8A8-ACC0C4F785B8}" styleName="Table_0">
    <a:wholeTbl>
      <a:tcTxStyle b="off" i="off">
        <a:font>
          <a:latin typeface="Arial"/>
          <a:ea typeface="Arial"/>
          <a:cs typeface="Arial"/>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44" autoAdjust="0"/>
    <p:restoredTop sz="86369"/>
  </p:normalViewPr>
  <p:slideViewPr>
    <p:cSldViewPr snapToGrid="0">
      <p:cViewPr varScale="1">
        <p:scale>
          <a:sx n="92" d="100"/>
          <a:sy n="92" d="100"/>
        </p:scale>
        <p:origin x="176" y="712"/>
      </p:cViewPr>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114" d="100"/>
          <a:sy n="114" d="100"/>
        </p:scale>
        <p:origin x="3360" y="17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47" Type="http://schemas.microsoft.com/office/2016/11/relationships/changesInfo" Target="changesInfos/changesInfo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30.xml"/><Relationship Id="rId2" Type="http://schemas.openxmlformats.org/officeDocument/2006/relationships/slide" Target="slides/slide18.xml"/><Relationship Id="rId1" Type="http://schemas.openxmlformats.org/officeDocument/2006/relationships/slide" Target="slides/slide8.xml"/><Relationship Id="rId4"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ier, Shaun" userId="28378f12-c473-43df-8417-6fc0f39dc9b8" providerId="ADAL" clId="{6458C543-29BB-F842-B038-605E32FA00DF}"/>
    <pc:docChg chg="modSld">
      <pc:chgData name="Rosier, Shaun" userId="28378f12-c473-43df-8417-6fc0f39dc9b8" providerId="ADAL" clId="{6458C543-29BB-F842-B038-605E32FA00DF}" dt="2024-02-28T15:34:09.276" v="0"/>
      <pc:docMkLst>
        <pc:docMk/>
      </pc:docMkLst>
      <pc:sldChg chg="setBg">
        <pc:chgData name="Rosier, Shaun" userId="28378f12-c473-43df-8417-6fc0f39dc9b8" providerId="ADAL" clId="{6458C543-29BB-F842-B038-605E32FA00DF}" dt="2024-02-28T15:34:09.276" v="0"/>
        <pc:sldMkLst>
          <pc:docMk/>
          <pc:sldMk cId="729440353" sldId="30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D877CD0-59AE-0B91-C022-8989D3A6EE9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41439E6-E15E-9632-3EDD-B63313219B5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B353E7-12BF-5647-A30A-46B82BF79869}" type="datetimeFigureOut">
              <a:rPr lang="en-US" smtClean="0"/>
              <a:t>2/28/24</a:t>
            </a:fld>
            <a:endParaRPr lang="en-US"/>
          </a:p>
        </p:txBody>
      </p:sp>
      <p:sp>
        <p:nvSpPr>
          <p:cNvPr id="4" name="Footer Placeholder 3">
            <a:extLst>
              <a:ext uri="{FF2B5EF4-FFF2-40B4-BE49-F238E27FC236}">
                <a16:creationId xmlns:a16="http://schemas.microsoft.com/office/drawing/2014/main" id="{F36920AF-5C38-98CB-1FDA-70D4A8FF492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6A04BF4-1590-D89F-247E-86617859B86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391077-78FF-BC47-83F5-0F73CA15E9D1}" type="slidenum">
              <a:rPr lang="en-US" smtClean="0"/>
              <a:t>‹#›</a:t>
            </a:fld>
            <a:endParaRPr lang="en-US"/>
          </a:p>
        </p:txBody>
      </p:sp>
    </p:spTree>
    <p:extLst>
      <p:ext uri="{BB962C8B-B14F-4D97-AF65-F5344CB8AC3E}">
        <p14:creationId xmlns:p14="http://schemas.microsoft.com/office/powerpoint/2010/main" val="37284758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lumMod val="60000"/>
            <a:lumOff val="40000"/>
          </a:schemeClr>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9pPr>
          </a:lstStyle>
          <a:p>
            <a:endParaRPr dirty="0"/>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8" name="Google Shape;108;p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3891702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First is Progressive Rehabilitation which is the most conventional and widely spread approach that typically relies on revegetation strategies in areas that are no longer in operation. This allows for a cheaper and quicker remediation process than starting post-extraction.</a:t>
            </a:r>
            <a:endParaRPr dirty="0"/>
          </a:p>
        </p:txBody>
      </p:sp>
    </p:spTree>
    <p:extLst>
      <p:ext uri="{BB962C8B-B14F-4D97-AF65-F5344CB8AC3E}">
        <p14:creationId xmlns:p14="http://schemas.microsoft.com/office/powerpoint/2010/main" val="12157927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However, it does little to rework the altered topography, is typically devoid of extensive design, and assumes that greening over is the most appropriate response. Similarly, it is also quite restrictive in the landscape typologies that are possible due to the cost and scientific preoccupations.</a:t>
            </a:r>
            <a:endParaRPr dirty="0"/>
          </a:p>
        </p:txBody>
      </p:sp>
    </p:spTree>
    <p:extLst>
      <p:ext uri="{BB962C8B-B14F-4D97-AF65-F5344CB8AC3E}">
        <p14:creationId xmlns:p14="http://schemas.microsoft.com/office/powerpoint/2010/main" val="2734481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t>Second we have Geomorphic Restoration which is a more contemporary and developing approach</a:t>
            </a:r>
            <a:endParaRPr dirty="0"/>
          </a:p>
        </p:txBody>
      </p:sp>
    </p:spTree>
    <p:extLst>
      <p:ext uri="{BB962C8B-B14F-4D97-AF65-F5344CB8AC3E}">
        <p14:creationId xmlns:p14="http://schemas.microsoft.com/office/powerpoint/2010/main" val="707192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t>That is based on designing landform and hydrologic profiles in order to balance erosion and sedimentation forces by mimicking analogous landscapes that exhibit this force balance.</a:t>
            </a:r>
            <a:endParaRPr dirty="0"/>
          </a:p>
        </p:txBody>
      </p:sp>
    </p:spTree>
    <p:extLst>
      <p:ext uri="{BB962C8B-B14F-4D97-AF65-F5344CB8AC3E}">
        <p14:creationId xmlns:p14="http://schemas.microsoft.com/office/powerpoint/2010/main" val="27700338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t>VAST, a small landscape architecture office in Sweden, employ this method from a designers perspective and have had immense success. Whilst they’re still operating from a position that prioritises natural restoration, largely because the sites they work with are very remote, the fact they’ve looking to go beyond just technoscientific processes is promising.</a:t>
            </a:r>
            <a:endParaRPr dirty="0"/>
          </a:p>
        </p:txBody>
      </p:sp>
    </p:spTree>
    <p:extLst>
      <p:ext uri="{BB962C8B-B14F-4D97-AF65-F5344CB8AC3E}">
        <p14:creationId xmlns:p14="http://schemas.microsoft.com/office/powerpoint/2010/main" val="37945448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t>They’re method allows them to fold in a much wider range of concerns and perspectives inherent to landscape architectural praxis, leading to truly innovative works. However, due to the nature of the work, geomorphic restoration is by and large much less relevant to the urban quarries in question here</a:t>
            </a:r>
            <a:endParaRPr dirty="0"/>
          </a:p>
        </p:txBody>
      </p:sp>
    </p:spTree>
    <p:extLst>
      <p:ext uri="{BB962C8B-B14F-4D97-AF65-F5344CB8AC3E}">
        <p14:creationId xmlns:p14="http://schemas.microsoft.com/office/powerpoint/2010/main" val="946166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t>Lastly we have the quarry design approach we’re most familiar with, one that takes place well after extraction has been completed, typically to create a park landscape.</a:t>
            </a:r>
            <a:endParaRPr dirty="0"/>
          </a:p>
        </p:txBody>
      </p:sp>
    </p:spTree>
    <p:extLst>
      <p:ext uri="{BB962C8B-B14F-4D97-AF65-F5344CB8AC3E}">
        <p14:creationId xmlns:p14="http://schemas.microsoft.com/office/powerpoint/2010/main" val="2082769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t>Whilst there are numerous incredibly successful projects in this modality, they’re still largely restricted in their ability to seriously reconfigure the landscape structure due to capital, machinery and the will to do so no longer being present.</a:t>
            </a:r>
            <a:endParaRPr dirty="0"/>
          </a:p>
        </p:txBody>
      </p:sp>
    </p:spTree>
    <p:extLst>
      <p:ext uri="{BB962C8B-B14F-4D97-AF65-F5344CB8AC3E}">
        <p14:creationId xmlns:p14="http://schemas.microsoft.com/office/powerpoint/2010/main" val="12316209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9" name="Google Shape;159;p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t>In response to the question posed earlier, I would like to propose a 4th approach that I’ve termed Design-led Progressive Reclamation</a:t>
            </a:r>
            <a:endParaRPr dirty="0"/>
          </a:p>
        </p:txBody>
      </p:sp>
    </p:spTree>
    <p:extLst>
      <p:ext uri="{BB962C8B-B14F-4D97-AF65-F5344CB8AC3E}">
        <p14:creationId xmlns:p14="http://schemas.microsoft.com/office/powerpoint/2010/main" val="26017697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82" name="Google Shape;182;p1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t>To preface things, its worth noting that this is a outline of a proposed methodology intended to open the door to further inquiry and experimentation</a:t>
            </a:r>
            <a:endParaRPr dirty="0"/>
          </a:p>
        </p:txBody>
      </p:sp>
    </p:spTree>
    <p:extLst>
      <p:ext uri="{BB962C8B-B14F-4D97-AF65-F5344CB8AC3E}">
        <p14:creationId xmlns:p14="http://schemas.microsoft.com/office/powerpoint/2010/main" val="4109953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43" name="Google Shape;243;p2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2452042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t>This approach is premised on having landscape architectural design embedded within the processes and economics of extraction so that the eventual final form of the park can be created through cut, as opposed to minor adjustments after the fact. Doing so opens up the whole design process to radical experimentation in terms of what a quarry park can be.</a:t>
            </a:r>
            <a:endParaRPr dirty="0"/>
          </a:p>
        </p:txBody>
      </p:sp>
    </p:spTree>
    <p:extLst>
      <p:ext uri="{BB962C8B-B14F-4D97-AF65-F5344CB8AC3E}">
        <p14:creationId xmlns:p14="http://schemas.microsoft.com/office/powerpoint/2010/main" val="12891189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90" name="Google Shape;390;p3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t>Here is an initial phasing diagram for this process which I will break down further by using some drawings from my practice-based research.</a:t>
            </a:r>
            <a:endParaRPr dirty="0"/>
          </a:p>
        </p:txBody>
      </p:sp>
      <p:sp>
        <p:nvSpPr>
          <p:cNvPr id="391" name="Google Shape;391;p33:notes"/>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1800"/>
              <a:buFont typeface="Calibri"/>
              <a:buNone/>
            </a:pPr>
            <a:fld id="{00000000-1234-1234-1234-123412341234}" type="slidenum">
              <a:rPr lang="en-US" sz="1800" b="0" i="0" u="none" strike="noStrike" cap="none">
                <a:solidFill>
                  <a:schemeClr val="accent1"/>
                </a:solidFill>
                <a:latin typeface="Calibri"/>
                <a:ea typeface="Calibri"/>
                <a:cs typeface="Calibri"/>
                <a:sym typeface="Calibri"/>
              </a:rPr>
              <a:t>21</a:t>
            </a:fld>
            <a:endParaRPr sz="1800" b="0" i="0" u="none" strike="noStrike" cap="none">
              <a:solidFill>
                <a:schemeClr val="accent1"/>
              </a:solidFill>
              <a:latin typeface="Calibri"/>
              <a:ea typeface="Calibri"/>
              <a:cs typeface="Calibri"/>
              <a:sym typeface="Calibri"/>
            </a:endParaRPr>
          </a:p>
        </p:txBody>
      </p:sp>
    </p:spTree>
    <p:extLst>
      <p:ext uri="{BB962C8B-B14F-4D97-AF65-F5344CB8AC3E}">
        <p14:creationId xmlns:p14="http://schemas.microsoft.com/office/powerpoint/2010/main" val="10404220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The first phase begins with a scenario planning activity where a series of alternative situations based on a series of variables or desired outcomes are compared and contrasted. Doing so doesn’t provide a direction to go forward with, but it does provide a range of imminent as opposed to transcendent criteria to evaluate the design work that follows</a:t>
            </a:r>
            <a:endParaRPr dirty="0"/>
          </a:p>
        </p:txBody>
      </p:sp>
    </p:spTree>
    <p:extLst>
      <p:ext uri="{BB962C8B-B14F-4D97-AF65-F5344CB8AC3E}">
        <p14:creationId xmlns:p14="http://schemas.microsoft.com/office/powerpoint/2010/main" val="16285526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second phase is where the significance of this method emerges. Here the landscape architect develops a design envelope or a realm of possibilities with inside which any design move is possible. </a:t>
            </a:r>
            <a:endParaRPr lang="en-NZ" dirty="0"/>
          </a:p>
        </p:txBody>
      </p:sp>
    </p:spTree>
    <p:extLst>
      <p:ext uri="{BB962C8B-B14F-4D97-AF65-F5344CB8AC3E}">
        <p14:creationId xmlns:p14="http://schemas.microsoft.com/office/powerpoint/2010/main" val="21991544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Determining this envelope requires close attention to site-specific material conditions, local, state, and national laws relating to quarry geometries and the spatial capabilities of the machinery employed to craft this landscape</a:t>
            </a:r>
            <a:endParaRPr lang="en-NZ" dirty="0"/>
          </a:p>
        </p:txBody>
      </p:sp>
    </p:spTree>
    <p:extLst>
      <p:ext uri="{BB962C8B-B14F-4D97-AF65-F5344CB8AC3E}">
        <p14:creationId xmlns:p14="http://schemas.microsoft.com/office/powerpoint/2010/main" val="24940031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intent is to open the whole process from a closed ‘scientific best practice’ to open field of experimentation where designers, engineers, and ecologies are partaking in a ‘game playing’ exercise that both tests and develops new rules for the problem at hand</a:t>
            </a:r>
            <a:endParaRPr lang="en-NZ" dirty="0"/>
          </a:p>
        </p:txBody>
      </p:sp>
    </p:spTree>
    <p:extLst>
      <p:ext uri="{BB962C8B-B14F-4D97-AF65-F5344CB8AC3E}">
        <p14:creationId xmlns:p14="http://schemas.microsoft.com/office/powerpoint/2010/main" val="42426981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 becomes translated into initial large-scale schemes or scenarios, through which the landscape becomes restructured from a design perspective at the same time as economic desires are satisfied</a:t>
            </a:r>
            <a:endParaRPr lang="en-NZ" dirty="0"/>
          </a:p>
        </p:txBody>
      </p:sp>
    </p:spTree>
    <p:extLst>
      <p:ext uri="{BB962C8B-B14F-4D97-AF65-F5344CB8AC3E}">
        <p14:creationId xmlns:p14="http://schemas.microsoft.com/office/powerpoint/2010/main" val="31739005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third phase marks a transitional phase where extraction finishes in different areas across the site allowing for finer topographical and planting activities to occur, setting the stage for the final transformational process.</a:t>
            </a:r>
          </a:p>
        </p:txBody>
      </p:sp>
    </p:spTree>
    <p:extLst>
      <p:ext uri="{BB962C8B-B14F-4D97-AF65-F5344CB8AC3E}">
        <p14:creationId xmlns:p14="http://schemas.microsoft.com/office/powerpoint/2010/main" val="18859627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The last phase is in some way the same process as more traditional post-mining landscape design where the site transitions from extraction to occupation.</a:t>
            </a:r>
            <a:endParaRPr dirty="0"/>
          </a:p>
        </p:txBody>
      </p:sp>
    </p:spTree>
    <p:extLst>
      <p:ext uri="{BB962C8B-B14F-4D97-AF65-F5344CB8AC3E}">
        <p14:creationId xmlns:p14="http://schemas.microsoft.com/office/powerpoint/2010/main" val="17886556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Though by restructuring the landscape much earlier in the process that is currently possible, a range of previously unforeseen spatial strategies or activities can be implemented on site.</a:t>
            </a:r>
            <a:endParaRPr dirty="0"/>
          </a:p>
        </p:txBody>
      </p:sp>
    </p:spTree>
    <p:extLst>
      <p:ext uri="{BB962C8B-B14F-4D97-AF65-F5344CB8AC3E}">
        <p14:creationId xmlns:p14="http://schemas.microsoft.com/office/powerpoint/2010/main" val="2677696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43" name="Google Shape;243;p2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916341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9" name="Google Shape;159;p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Why go to all this effort? Why are current approaches not enough?</a:t>
            </a:r>
            <a:endParaRPr dirty="0"/>
          </a:p>
        </p:txBody>
      </p:sp>
    </p:spTree>
    <p:extLst>
      <p:ext uri="{BB962C8B-B14F-4D97-AF65-F5344CB8AC3E}">
        <p14:creationId xmlns:p14="http://schemas.microsoft.com/office/powerpoint/2010/main" val="6265281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First, this approach allows us as designers to really elevate the material conditions of these sites and bring them back into the public consciousness. In line with Jane Hutton’s notion of reciprocal landscapes, if we go beyond viewing these sites as unnatural, and everything that is green as natural, we can design landscapes that allow encounters with the locations that have fueled the construction of our cities. </a:t>
            </a:r>
            <a:endParaRPr dirty="0"/>
          </a:p>
        </p:txBody>
      </p:sp>
    </p:spTree>
    <p:extLst>
      <p:ext uri="{BB962C8B-B14F-4D97-AF65-F5344CB8AC3E}">
        <p14:creationId xmlns:p14="http://schemas.microsoft.com/office/powerpoint/2010/main" val="19626157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t>Second, this approach offers a significant cost savings opportunities for both the quarry operators and the local or regional governments that will eventuate inherit these landscapes. Just as progressive rehabilitation and geomorphic design save costs through reducing the double handling of material and staged implementations, this method would do the same on top of the cost savings made possible by crafting the designed landscape across a longer timeframe with machinery already on site.</a:t>
            </a:r>
            <a:endParaRPr dirty="0"/>
          </a:p>
        </p:txBody>
      </p:sp>
    </p:spTree>
    <p:extLst>
      <p:ext uri="{BB962C8B-B14F-4D97-AF65-F5344CB8AC3E}">
        <p14:creationId xmlns:p14="http://schemas.microsoft.com/office/powerpoint/2010/main" val="38559091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7" name="Google Shape;227;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Lastly, bringing design into the equation much earlier allows for extraction to become an urban structuring device. We need to be much more urbanistic and structural in our thinking in order to address these problems. Just covering up the site with green stuff isn’t enough any more. Approaching it </a:t>
            </a:r>
            <a:r>
              <a:rPr lang="en-US" dirty="0" err="1"/>
              <a:t>urbanistically</a:t>
            </a:r>
            <a:r>
              <a:rPr lang="en-US" dirty="0"/>
              <a:t> also allows the side to be unfolded and encountered across a range of time scales.</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We need a new way to design these sites of extraction so that we can bring socio-cultural consciousness into contact with these sites of extraction. Kids don’t know where their food comes from, and most adults don’t know where their concrete, aggregate, or benchtop comes from. Telling people facts has been shown to be ineffective in instigating change. What we need in order to create meaningful change towards environmental attitudes is designing encounters with the material and immaterial of landscape. Only then might we change our consumption and exploitation of land.</a:t>
            </a:r>
          </a:p>
          <a:p>
            <a:pPr marL="0" lvl="0" indent="0" algn="l" rtl="0">
              <a:lnSpc>
                <a:spcPct val="100000"/>
              </a:lnSpc>
              <a:spcBef>
                <a:spcPts val="0"/>
              </a:spcBef>
              <a:spcAft>
                <a:spcPts val="0"/>
              </a:spcAft>
              <a:buSzPts val="1400"/>
              <a:buNone/>
            </a:pPr>
            <a:endParaRPr lang="en-US" dirty="0"/>
          </a:p>
        </p:txBody>
      </p:sp>
    </p:spTree>
    <p:extLst>
      <p:ext uri="{BB962C8B-B14F-4D97-AF65-F5344CB8AC3E}">
        <p14:creationId xmlns:p14="http://schemas.microsoft.com/office/powerpoint/2010/main" val="6444820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9" name="Google Shape;159;p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8488226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7" name="Google Shape;217;p1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6049285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7" name="Google Shape;217;p1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1154817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8" name="Google Shape;108;p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871680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43" name="Google Shape;243;p2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Horokiwi in New Zealand, Melbourne in Australia, and Manassas in Virginia each exhibit a contemporary condition characterized by the encroachment of the urban field upon what were once rural or peri-urban sites of extraction. As we can see in these aerial images, suburbia, infrastructure, places we shop, eat and live in are no surrounding the very holes in the ground that produced them.</a:t>
            </a:r>
            <a:endParaRPr dirty="0"/>
          </a:p>
        </p:txBody>
      </p:sp>
    </p:spTree>
    <p:extLst>
      <p:ext uri="{BB962C8B-B14F-4D97-AF65-F5344CB8AC3E}">
        <p14:creationId xmlns:p14="http://schemas.microsoft.com/office/powerpoint/2010/main" val="1530780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7" name="Google Shape;217;p1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This problem is only going to get worse as urban sprawl continues in both developed and developing countries, which will only put more pressure on existing remediation approaches that are not necessarily well suited to these contexts. Similarly, issues around funding and responsibility will only worsen as quarry operators either sell sites so they can exit quietly or just leave entirely with the job half finished because current funding structures have proven inadequate or simply beatable by corporations.</a:t>
            </a:r>
            <a:endParaRPr dirty="0"/>
          </a:p>
        </p:txBody>
      </p:sp>
    </p:spTree>
    <p:extLst>
      <p:ext uri="{BB962C8B-B14F-4D97-AF65-F5344CB8AC3E}">
        <p14:creationId xmlns:p14="http://schemas.microsoft.com/office/powerpoint/2010/main" val="3545661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In light of this problem, right now landscape architecture is the proverbial ambulance at the bottom of the cliff, responding well after the damage has been done.</a:t>
            </a:r>
            <a:endParaRPr lang="en-US" dirty="0"/>
          </a:p>
        </p:txBody>
      </p:sp>
    </p:spTree>
    <p:extLst>
      <p:ext uri="{BB962C8B-B14F-4D97-AF65-F5344CB8AC3E}">
        <p14:creationId xmlns:p14="http://schemas.microsoft.com/office/powerpoint/2010/main" val="3942233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But what if this wasn’t the case, what if we can integrate landscape architectural design methodologies into the operations and economics of extraction so that its not just cleaning up at the end but rather a continuous and unfolding process?</a:t>
            </a:r>
          </a:p>
          <a:p>
            <a:endParaRPr lang="en-GB" dirty="0"/>
          </a:p>
          <a:p>
            <a:r>
              <a:rPr lang="en-GB" dirty="0"/>
              <a:t>This is the research question posed by this presentation.</a:t>
            </a:r>
            <a:endParaRPr lang="en-US" dirty="0"/>
          </a:p>
        </p:txBody>
      </p:sp>
    </p:spTree>
    <p:extLst>
      <p:ext uri="{BB962C8B-B14F-4D97-AF65-F5344CB8AC3E}">
        <p14:creationId xmlns:p14="http://schemas.microsoft.com/office/powerpoint/2010/main" val="4111017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9" name="Google Shape;159;p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In order to </a:t>
            </a:r>
            <a:r>
              <a:rPr lang="en-US" dirty="0" err="1"/>
              <a:t>contextualise</a:t>
            </a:r>
            <a:r>
              <a:rPr lang="en-US" dirty="0"/>
              <a:t> the proposed solution to this question, there are several pre-existing approaches to dealing with post-extraction landscapes that are worth introducing first</a:t>
            </a:r>
            <a:endParaRPr dirty="0"/>
          </a:p>
        </p:txBody>
      </p:sp>
    </p:spTree>
    <p:extLst>
      <p:ext uri="{BB962C8B-B14F-4D97-AF65-F5344CB8AC3E}">
        <p14:creationId xmlns:p14="http://schemas.microsoft.com/office/powerpoint/2010/main" val="34098456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92" name="Google Shape;292;p2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We have three similar but distinct enough predominant approaches: Progressive Rehabilitation, Geomorphic Restoration, and what I’ve termed Post-Mining Landscape Design. </a:t>
            </a:r>
          </a:p>
          <a:p>
            <a:pPr marL="0" lvl="0" indent="0" algn="l" rtl="0">
              <a:lnSpc>
                <a:spcPct val="100000"/>
              </a:lnSpc>
              <a:spcBef>
                <a:spcPts val="0"/>
              </a:spcBef>
              <a:spcAft>
                <a:spcPts val="0"/>
              </a:spcAft>
              <a:buSzPts val="1400"/>
              <a:buNone/>
            </a:pPr>
            <a:endParaRPr lang="en-AU" dirty="0"/>
          </a:p>
          <a:p>
            <a:pPr marL="0" lvl="0" indent="0" algn="l" rtl="0">
              <a:lnSpc>
                <a:spcPct val="100000"/>
              </a:lnSpc>
              <a:spcBef>
                <a:spcPts val="0"/>
              </a:spcBef>
              <a:spcAft>
                <a:spcPts val="0"/>
              </a:spcAft>
              <a:buSzPts val="1400"/>
              <a:buNone/>
            </a:pPr>
            <a:r>
              <a:rPr lang="en-NZ" dirty="0"/>
              <a:t>The former two emerged from the natural and physical sciences, whereas the latter is a form of landscape architectural design that may or not involve scientific practices.</a:t>
            </a:r>
            <a:endParaRPr dirty="0"/>
          </a:p>
        </p:txBody>
      </p:sp>
    </p:spTree>
    <p:extLst>
      <p:ext uri="{BB962C8B-B14F-4D97-AF65-F5344CB8AC3E}">
        <p14:creationId xmlns:p14="http://schemas.microsoft.com/office/powerpoint/2010/main" val="3606489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empty background alt footer" userDrawn="1">
  <p:cSld name="1_empty background">
    <p:bg>
      <p:bgPr>
        <a:solidFill>
          <a:srgbClr val="FFFFFF"/>
        </a:solidFill>
        <a:effectLst/>
      </p:bgPr>
    </p:bg>
    <p:spTree>
      <p:nvGrpSpPr>
        <p:cNvPr id="1" name="Shape 8"/>
        <p:cNvGrpSpPr/>
        <p:nvPr/>
      </p:nvGrpSpPr>
      <p:grpSpPr>
        <a:xfrm>
          <a:off x="0" y="0"/>
          <a:ext cx="0" cy="0"/>
          <a:chOff x="0" y="0"/>
          <a:chExt cx="0" cy="0"/>
        </a:xfrm>
      </p:grpSpPr>
      <p:sp>
        <p:nvSpPr>
          <p:cNvPr id="9" name="Google Shape;9;p2">
            <a:extLst>
              <a:ext uri="{C183D7F6-B498-43B3-948B-1728B52AA6E4}">
                <adec:decorative xmlns:adec="http://schemas.microsoft.com/office/drawing/2017/decorative" val="1"/>
              </a:ext>
            </a:extLst>
          </p:cNvPr>
          <p:cNvSpPr/>
          <p:nvPr/>
        </p:nvSpPr>
        <p:spPr>
          <a:xfrm>
            <a:off x="-15607" y="-643262"/>
            <a:ext cx="12223214" cy="8144524"/>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sp>
        <p:nvSpPr>
          <p:cNvPr id="10" name="Google Shape;10;p2"/>
          <p:cNvSpPr txBox="1">
            <a:spLocks noGrp="1"/>
          </p:cNvSpPr>
          <p:nvPr>
            <p:ph type="title"/>
          </p:nvPr>
        </p:nvSpPr>
        <p:spPr>
          <a:xfrm>
            <a:off x="838200" y="402274"/>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2"/>
              </a:buClr>
              <a:buSzPts val="1800"/>
              <a:buNone/>
              <a:defRPr>
                <a:latin typeface="Arial" panose="020B0604020202020204" pitchFamily="34" charset="0"/>
                <a:cs typeface="Arial" panose="020B0604020202020204" pitchFamily="34" charset="0"/>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a:endParaRPr dirty="0"/>
          </a:p>
        </p:txBody>
      </p:sp>
      <p:sp>
        <p:nvSpPr>
          <p:cNvPr id="3" name="Text Placeholder 2">
            <a:extLst>
              <a:ext uri="{FF2B5EF4-FFF2-40B4-BE49-F238E27FC236}">
                <a16:creationId xmlns:a16="http://schemas.microsoft.com/office/drawing/2014/main" id="{421FBB34-73A7-487F-A6DD-9AB01190CC80}"/>
              </a:ext>
            </a:extLst>
          </p:cNvPr>
          <p:cNvSpPr>
            <a:spLocks noGrp="1"/>
          </p:cNvSpPr>
          <p:nvPr>
            <p:ph type="body" sz="quarter" idx="10"/>
          </p:nvPr>
        </p:nvSpPr>
        <p:spPr>
          <a:xfrm>
            <a:off x="838200" y="2001838"/>
            <a:ext cx="10515600" cy="4454525"/>
          </a:xfrm>
        </p:spPr>
        <p:txBody>
          <a:bodyPr/>
          <a:lstStyle>
            <a:lvl1pPr>
              <a:defRPr>
                <a:latin typeface="Arial" panose="020B0604020202020204" pitchFamily="34" charset="0"/>
                <a:cs typeface="Arial" panose="020B0604020202020204" pitchFamily="34" charset="0"/>
              </a:defRPr>
            </a:lvl1pPr>
          </a:lstStyle>
          <a:p>
            <a:pPr lvl="0"/>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empty background alt footer">
  <p:cSld name="1_maroon background">
    <p:bg>
      <p:bgPr>
        <a:solidFill>
          <a:schemeClr val="dk1"/>
        </a:solidFill>
        <a:effectLst/>
      </p:bgPr>
    </p:bg>
    <p:spTree>
      <p:nvGrpSpPr>
        <p:cNvPr id="1" name="Shape 45"/>
        <p:cNvGrpSpPr/>
        <p:nvPr/>
      </p:nvGrpSpPr>
      <p:grpSpPr>
        <a:xfrm>
          <a:off x="0" y="0"/>
          <a:ext cx="0" cy="0"/>
          <a:chOff x="0" y="0"/>
          <a:chExt cx="0" cy="0"/>
        </a:xfrm>
      </p:grpSpPr>
      <p:sp>
        <p:nvSpPr>
          <p:cNvPr id="46" name="Google Shape;46;p10">
            <a:extLst>
              <a:ext uri="{C183D7F6-B498-43B3-948B-1728B52AA6E4}">
                <adec:decorative xmlns:adec="http://schemas.microsoft.com/office/drawing/2017/decorative" val="1"/>
              </a:ext>
            </a:extLst>
          </p:cNvPr>
          <p:cNvSpPr/>
          <p:nvPr/>
        </p:nvSpPr>
        <p:spPr>
          <a:xfrm>
            <a:off x="-15607" y="-643262"/>
            <a:ext cx="12223214" cy="8144524"/>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sp>
        <p:nvSpPr>
          <p:cNvPr id="47" name="Google Shape;47;p10"/>
          <p:cNvSpPr txBox="1">
            <a:spLocks noGrp="1"/>
          </p:cNvSpPr>
          <p:nvPr>
            <p:ph type="title"/>
          </p:nvPr>
        </p:nvSpPr>
        <p:spPr>
          <a:xfrm>
            <a:off x="838200" y="50644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2"/>
              </a:buClr>
              <a:buSzPts val="1800"/>
              <a:buNone/>
              <a:defRPr>
                <a:latin typeface="Arial" panose="020B0604020202020204" pitchFamily="34" charset="0"/>
                <a:cs typeface="Arial" panose="020B0604020202020204" pitchFamily="34" charset="0"/>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gray graphic empty background">
  <p:cSld name="maroon background, main logo corner">
    <p:bg>
      <p:bgPr>
        <a:solidFill>
          <a:schemeClr val="dk1"/>
        </a:solidFill>
        <a:effectLst/>
      </p:bgPr>
    </p:bg>
    <p:spTree>
      <p:nvGrpSpPr>
        <p:cNvPr id="1" name="Shape 48"/>
        <p:cNvGrpSpPr/>
        <p:nvPr/>
      </p:nvGrpSpPr>
      <p:grpSpPr>
        <a:xfrm>
          <a:off x="0" y="0"/>
          <a:ext cx="0" cy="0"/>
          <a:chOff x="0" y="0"/>
          <a:chExt cx="0" cy="0"/>
        </a:xfrm>
      </p:grpSpPr>
      <p:pic>
        <p:nvPicPr>
          <p:cNvPr id="49" name="Google Shape;49;p11">
            <a:extLst>
              <a:ext uri="{C183D7F6-B498-43B3-948B-1728B52AA6E4}">
                <adec:decorative xmlns:adec="http://schemas.microsoft.com/office/drawing/2017/decorative" val="1"/>
              </a:ext>
            </a:extLst>
          </p:cNvPr>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236623" y="6278880"/>
            <a:ext cx="1719412" cy="324778"/>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empty background alt footer" userDrawn="1">
  <p:cSld name="1_maroon background">
    <p:bg>
      <p:bgPr>
        <a:solidFill>
          <a:schemeClr val="dk1"/>
        </a:solidFill>
        <a:effectLst/>
      </p:bgPr>
    </p:bg>
    <p:spTree>
      <p:nvGrpSpPr>
        <p:cNvPr id="1" name="Shape 53"/>
        <p:cNvGrpSpPr/>
        <p:nvPr/>
      </p:nvGrpSpPr>
      <p:grpSpPr>
        <a:xfrm>
          <a:off x="0" y="0"/>
          <a:ext cx="0" cy="0"/>
          <a:chOff x="0" y="0"/>
          <a:chExt cx="0" cy="0"/>
        </a:xfrm>
      </p:grpSpPr>
      <p:sp>
        <p:nvSpPr>
          <p:cNvPr id="54" name="Google Shape;54;p13">
            <a:extLst>
              <a:ext uri="{C183D7F6-B498-43B3-948B-1728B52AA6E4}">
                <adec:decorative xmlns:adec="http://schemas.microsoft.com/office/drawing/2017/decorative" val="1"/>
              </a:ext>
            </a:extLst>
          </p:cNvPr>
          <p:cNvSpPr/>
          <p:nvPr/>
        </p:nvSpPr>
        <p:spPr>
          <a:xfrm>
            <a:off x="-15607" y="-643262"/>
            <a:ext cx="12223214" cy="8144524"/>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sp>
        <p:nvSpPr>
          <p:cNvPr id="55" name="Google Shape;55;p13"/>
          <p:cNvSpPr txBox="1">
            <a:spLocks noGrp="1"/>
          </p:cNvSpPr>
          <p:nvPr>
            <p:ph type="title"/>
          </p:nvPr>
        </p:nvSpPr>
        <p:spPr>
          <a:xfrm>
            <a:off x="838200" y="344401"/>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2"/>
              </a:buClr>
              <a:buSzPts val="1800"/>
              <a:buNone/>
              <a:defRPr>
                <a:latin typeface="Arial" panose="020B0604020202020204" pitchFamily="34" charset="0"/>
                <a:cs typeface="Arial" panose="020B0604020202020204" pitchFamily="34" charset="0"/>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a:endParaRPr dirty="0"/>
          </a:p>
        </p:txBody>
      </p:sp>
      <p:sp>
        <p:nvSpPr>
          <p:cNvPr id="3" name="Text Placeholder 2">
            <a:extLst>
              <a:ext uri="{FF2B5EF4-FFF2-40B4-BE49-F238E27FC236}">
                <a16:creationId xmlns:a16="http://schemas.microsoft.com/office/drawing/2014/main" id="{1EB27688-F886-429D-A4EF-D615E67DCB36}"/>
              </a:ext>
            </a:extLst>
          </p:cNvPr>
          <p:cNvSpPr>
            <a:spLocks noGrp="1"/>
          </p:cNvSpPr>
          <p:nvPr>
            <p:ph type="body" sz="quarter" idx="10"/>
          </p:nvPr>
        </p:nvSpPr>
        <p:spPr>
          <a:xfrm>
            <a:off x="838200" y="2060294"/>
            <a:ext cx="10515600" cy="4027769"/>
          </a:xfrm>
        </p:spPr>
        <p:txBody>
          <a:bodyPr>
            <a:normAutofit/>
          </a:bodyPr>
          <a:lstStyle>
            <a:lvl1pPr>
              <a:defRPr sz="1800">
                <a:solidFill>
                  <a:schemeClr val="bg1"/>
                </a:solidFill>
                <a:latin typeface="Arial" panose="020B0604020202020204" pitchFamily="34" charset="0"/>
                <a:cs typeface="Arial" panose="020B0604020202020204" pitchFamily="34" charset="0"/>
              </a:defRPr>
            </a:lvl1pPr>
          </a:lstStyle>
          <a:p>
            <a:pPr lvl="0"/>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gray graphic empty background">
  <p:cSld name="maroon background, main logo corner">
    <p:bg>
      <p:bgPr>
        <a:solidFill>
          <a:schemeClr val="dk1"/>
        </a:solidFill>
        <a:effectLst/>
      </p:bgPr>
    </p:bg>
    <p:spTree>
      <p:nvGrpSpPr>
        <p:cNvPr id="1" name="Shape 56"/>
        <p:cNvGrpSpPr/>
        <p:nvPr/>
      </p:nvGrpSpPr>
      <p:grpSpPr>
        <a:xfrm>
          <a:off x="0" y="0"/>
          <a:ext cx="0" cy="0"/>
          <a:chOff x="0" y="0"/>
          <a:chExt cx="0" cy="0"/>
        </a:xfrm>
      </p:grpSpPr>
      <p:pic>
        <p:nvPicPr>
          <p:cNvPr id="57" name="Google Shape;57;p14">
            <a:extLst>
              <a:ext uri="{C183D7F6-B498-43B3-948B-1728B52AA6E4}">
                <adec:decorative xmlns:adec="http://schemas.microsoft.com/office/drawing/2017/decorative" val="1"/>
              </a:ext>
            </a:extLst>
          </p:cNvPr>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236623" y="6278880"/>
            <a:ext cx="1719412" cy="324778"/>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empty background" userDrawn="1">
  <p:cSld name="empty background">
    <p:bg>
      <p:bgPr>
        <a:solidFill>
          <a:srgbClr val="FFFFFF"/>
        </a:solidFill>
        <a:effectLst/>
      </p:bgPr>
    </p:bg>
    <p:spTree>
      <p:nvGrpSpPr>
        <p:cNvPr id="1" name="Shape 14"/>
        <p:cNvGrpSpPr/>
        <p:nvPr/>
      </p:nvGrpSpPr>
      <p:grpSpPr>
        <a:xfrm>
          <a:off x="0" y="0"/>
          <a:ext cx="0" cy="0"/>
          <a:chOff x="0" y="0"/>
          <a:chExt cx="0" cy="0"/>
        </a:xfrm>
      </p:grpSpPr>
      <p:sp>
        <p:nvSpPr>
          <p:cNvPr id="15" name="Google Shape;15;p4">
            <a:extLst>
              <a:ext uri="{C183D7F6-B498-43B3-948B-1728B52AA6E4}">
                <adec:decorative xmlns:adec="http://schemas.microsoft.com/office/drawing/2017/decorative" val="1"/>
              </a:ext>
            </a:extLst>
          </p:cNvPr>
          <p:cNvSpPr/>
          <p:nvPr/>
        </p:nvSpPr>
        <p:spPr>
          <a:xfrm>
            <a:off x="-15607" y="-643262"/>
            <a:ext cx="12223214" cy="8144524"/>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sp>
        <p:nvSpPr>
          <p:cNvPr id="16" name="Google Shape;16;p4"/>
          <p:cNvSpPr txBox="1">
            <a:spLocks noGrp="1"/>
          </p:cNvSpPr>
          <p:nvPr>
            <p:ph type="title"/>
          </p:nvPr>
        </p:nvSpPr>
        <p:spPr>
          <a:xfrm>
            <a:off x="838200" y="2620451"/>
            <a:ext cx="10515600" cy="154004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02060"/>
              </a:buClr>
              <a:buSzPts val="3500"/>
              <a:buFont typeface="Arial"/>
              <a:buNone/>
              <a:defRPr>
                <a:solidFill>
                  <a:srgbClr val="002060"/>
                </a:solidFill>
                <a:latin typeface="Arial" panose="020B0604020202020204" pitchFamily="34" charset="0"/>
                <a:cs typeface="Arial" panose="020B0604020202020204" pitchFamily="34" charset="0"/>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a:endParaRPr dirty="0"/>
          </a:p>
        </p:txBody>
      </p:sp>
      <p:sp>
        <p:nvSpPr>
          <p:cNvPr id="17" name="Google Shape;17;p4">
            <a:extLs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8" name="Google Shape;18;p4"/>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
        <p:nvSpPr>
          <p:cNvPr id="3" name="Text Placeholder 2">
            <a:extLst>
              <a:ext uri="{FF2B5EF4-FFF2-40B4-BE49-F238E27FC236}">
                <a16:creationId xmlns:a16="http://schemas.microsoft.com/office/drawing/2014/main" id="{1E7F8F44-B635-4FCB-8D18-224854E87C3B}"/>
              </a:ext>
            </a:extLst>
          </p:cNvPr>
          <p:cNvSpPr>
            <a:spLocks noGrp="1"/>
          </p:cNvSpPr>
          <p:nvPr>
            <p:ph type="body" sz="quarter" idx="10"/>
          </p:nvPr>
        </p:nvSpPr>
        <p:spPr>
          <a:xfrm>
            <a:off x="960438" y="4491038"/>
            <a:ext cx="5661025" cy="544512"/>
          </a:xfrm>
        </p:spPr>
        <p:txBody>
          <a:bodyPr/>
          <a:lstStyle>
            <a:lvl1pPr marL="50800" indent="0">
              <a:buNone/>
              <a:defRPr>
                <a:latin typeface="Arial" panose="020B0604020202020204" pitchFamily="34" charset="0"/>
                <a:cs typeface="Arial" panose="020B0604020202020204" pitchFamily="34" charset="0"/>
              </a:defRPr>
            </a:lvl1pPr>
          </a:lstStyle>
          <a:p>
            <a:pPr lvl="0"/>
            <a:endParaRPr lang="en-US" dirty="0"/>
          </a:p>
        </p:txBody>
      </p:sp>
      <p:sp>
        <p:nvSpPr>
          <p:cNvPr id="5" name="Content Placeholder 4">
            <a:extLst>
              <a:ext uri="{FF2B5EF4-FFF2-40B4-BE49-F238E27FC236}">
                <a16:creationId xmlns:a16="http://schemas.microsoft.com/office/drawing/2014/main" id="{2A388248-0E75-42A8-A19A-2B4C7ECE9F1F}"/>
              </a:ext>
            </a:extLst>
          </p:cNvPr>
          <p:cNvSpPr>
            <a:spLocks noGrp="1"/>
          </p:cNvSpPr>
          <p:nvPr>
            <p:ph sz="quarter" idx="11"/>
          </p:nvPr>
        </p:nvSpPr>
        <p:spPr>
          <a:xfrm>
            <a:off x="960438" y="5208588"/>
            <a:ext cx="5661025" cy="544512"/>
          </a:xfrm>
        </p:spPr>
        <p:txBody>
          <a:bodyPr/>
          <a:lstStyle>
            <a:lvl1pPr marL="50800" indent="0">
              <a:buNone/>
              <a:defRPr>
                <a:latin typeface="Arial" panose="020B0604020202020204" pitchFamily="34" charset="0"/>
                <a:cs typeface="Arial" panose="020B0604020202020204" pitchFamily="34" charset="0"/>
              </a:defRPr>
            </a:lvl1pPr>
          </a:lstStyle>
          <a:p>
            <a:pPr lvl="0"/>
            <a:endParaRPr lang="en-US" dirty="0"/>
          </a:p>
        </p:txBody>
      </p:sp>
    </p:spTree>
    <p:extLst>
      <p:ext uri="{BB962C8B-B14F-4D97-AF65-F5344CB8AC3E}">
        <p14:creationId xmlns:p14="http://schemas.microsoft.com/office/powerpoint/2010/main" val="2014113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Grey background White corner logo" userDrawn="1">
  <p:cSld name="Grey background White corner logo">
    <p:spTree>
      <p:nvGrpSpPr>
        <p:cNvPr id="1" name="Shape 19"/>
        <p:cNvGrpSpPr/>
        <p:nvPr/>
      </p:nvGrpSpPr>
      <p:grpSpPr>
        <a:xfrm>
          <a:off x="0" y="0"/>
          <a:ext cx="0" cy="0"/>
          <a:chOff x="0" y="0"/>
          <a:chExt cx="0" cy="0"/>
        </a:xfrm>
      </p:grpSpPr>
      <p:sp>
        <p:nvSpPr>
          <p:cNvPr id="21" name="Google Shape;21;p5">
            <a:extLst>
              <a:ext uri="{C183D7F6-B498-43B3-948B-1728B52AA6E4}">
                <adec:decorative xmlns:adec="http://schemas.microsoft.com/office/drawing/2017/decorative" val="1"/>
              </a:ext>
            </a:extLst>
          </p:cNvPr>
          <p:cNvSpPr/>
          <p:nvPr userDrawn="1"/>
        </p:nvSpPr>
        <p:spPr>
          <a:xfrm>
            <a:off x="0" y="-1"/>
            <a:ext cx="12192000" cy="6858001"/>
          </a:xfrm>
          <a:prstGeom prst="rect">
            <a:avLst/>
          </a:prstGeom>
          <a:solidFill>
            <a:srgbClr val="3A3C3D"/>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rgbClr val="3A3C3D"/>
              </a:solidFill>
              <a:latin typeface="Arial" panose="020B0604020202020204" pitchFamily="34" charset="0"/>
              <a:ea typeface="Calibri"/>
              <a:cs typeface="Arial" panose="020B0604020202020204" pitchFamily="34" charset="0"/>
              <a:sym typeface="Calibri"/>
            </a:endParaRPr>
          </a:p>
        </p:txBody>
      </p:sp>
      <p:sp>
        <p:nvSpPr>
          <p:cNvPr id="20" name="Google Shape;20;p5"/>
          <p:cNvSpPr txBox="1">
            <a:spLocks noGrp="1"/>
          </p:cNvSpPr>
          <p:nvPr>
            <p:ph type="title"/>
          </p:nvPr>
        </p:nvSpPr>
        <p:spPr>
          <a:xfrm>
            <a:off x="838200" y="1400639"/>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SzPts val="3500"/>
              <a:buNone/>
              <a:defRPr>
                <a:latin typeface="Arial" panose="020B0604020202020204" pitchFamily="34" charset="0"/>
                <a:cs typeface="Arial" panose="020B0604020202020204" pitchFamily="34" charset="0"/>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a:endParaRPr dirty="0"/>
          </a:p>
        </p:txBody>
      </p:sp>
      <p:pic>
        <p:nvPicPr>
          <p:cNvPr id="22" name="Google Shape;22;p5" descr="A black and white sign&#10;&#10;Description automatically generated with low confidence"/>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9963396" y="363022"/>
            <a:ext cx="1823853" cy="344506"/>
          </a:xfrm>
          <a:prstGeom prst="rect">
            <a:avLst/>
          </a:prstGeom>
          <a:noFill/>
          <a:ln>
            <a:noFill/>
          </a:ln>
        </p:spPr>
      </p:pic>
      <p:sp>
        <p:nvSpPr>
          <p:cNvPr id="9" name="Text Placeholder 2">
            <a:extLst>
              <a:ext uri="{FF2B5EF4-FFF2-40B4-BE49-F238E27FC236}">
                <a16:creationId xmlns:a16="http://schemas.microsoft.com/office/drawing/2014/main" id="{FF1DB766-EC6F-42E7-B10F-80B2DF02131D}"/>
              </a:ext>
            </a:extLst>
          </p:cNvPr>
          <p:cNvSpPr>
            <a:spLocks noGrp="1"/>
          </p:cNvSpPr>
          <p:nvPr>
            <p:ph type="body" sz="quarter" idx="10"/>
          </p:nvPr>
        </p:nvSpPr>
        <p:spPr>
          <a:xfrm>
            <a:off x="838201" y="3026521"/>
            <a:ext cx="10515600" cy="665806"/>
          </a:xfrm>
        </p:spPr>
        <p:txBody>
          <a:bodyPr/>
          <a:lstStyle>
            <a:lvl1pPr marL="50800" indent="0">
              <a:buNone/>
              <a:defRPr baseline="0">
                <a:solidFill>
                  <a:schemeClr val="accent1">
                    <a:lumMod val="40000"/>
                    <a:lumOff val="60000"/>
                  </a:schemeClr>
                </a:solidFill>
                <a:latin typeface="Arial" panose="020B0604020202020204" pitchFamily="34" charset="0"/>
                <a:cs typeface="Arial" panose="020B0604020202020204" pitchFamily="34" charset="0"/>
              </a:defRPr>
            </a:lvl1pPr>
          </a:lstStyle>
          <a:p>
            <a:pPr lvl="0"/>
            <a:endParaRPr lang="en-US" dirty="0"/>
          </a:p>
        </p:txBody>
      </p:sp>
      <p:sp>
        <p:nvSpPr>
          <p:cNvPr id="10" name="Text Placeholder 4">
            <a:extLst>
              <a:ext uri="{FF2B5EF4-FFF2-40B4-BE49-F238E27FC236}">
                <a16:creationId xmlns:a16="http://schemas.microsoft.com/office/drawing/2014/main" id="{D153BC2E-365C-419B-84C0-08B0CBBB1507}"/>
              </a:ext>
            </a:extLst>
          </p:cNvPr>
          <p:cNvSpPr>
            <a:spLocks noGrp="1"/>
          </p:cNvSpPr>
          <p:nvPr>
            <p:ph type="body" sz="quarter" idx="11"/>
          </p:nvPr>
        </p:nvSpPr>
        <p:spPr>
          <a:xfrm>
            <a:off x="838200" y="3992646"/>
            <a:ext cx="10515600" cy="787400"/>
          </a:xfrm>
        </p:spPr>
        <p:txBody>
          <a:bodyPr/>
          <a:lstStyle>
            <a:lvl1pPr marL="50800" indent="0">
              <a:buNone/>
              <a:defRPr baseline="0">
                <a:solidFill>
                  <a:schemeClr val="accent1">
                    <a:lumMod val="40000"/>
                    <a:lumOff val="60000"/>
                  </a:schemeClr>
                </a:solidFill>
                <a:latin typeface="Arial" panose="020B0604020202020204" pitchFamily="34" charset="0"/>
                <a:cs typeface="Arial" panose="020B0604020202020204" pitchFamily="34" charset="0"/>
              </a:defRPr>
            </a:lvl1pPr>
          </a:lstStyle>
          <a:p>
            <a:pPr lvl="0"/>
            <a:endParaRPr lang="en-US" dirty="0"/>
          </a:p>
        </p:txBody>
      </p:sp>
    </p:spTree>
    <p:extLst>
      <p:ext uri="{BB962C8B-B14F-4D97-AF65-F5344CB8AC3E}">
        <p14:creationId xmlns:p14="http://schemas.microsoft.com/office/powerpoint/2010/main" val="14068059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alpha val="0"/>
          </a:scheme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18041"/>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2"/>
              </a:buClr>
              <a:buSzPts val="3500"/>
              <a:buFont typeface="Arial"/>
              <a:buNone/>
              <a:defRPr sz="3500" b="0" i="0" u="none" strike="noStrike" cap="none">
                <a:solidFill>
                  <a:schemeClr val="lt2"/>
                </a:solidFill>
                <a:latin typeface="Arial"/>
                <a:ea typeface="Arial"/>
                <a:cs typeface="Arial"/>
                <a:sym typeface="Arial"/>
              </a:defRPr>
            </a:lvl1pPr>
            <a:lvl2pPr marR="0" lvl="1"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2pPr>
            <a:lvl3pPr marR="0" lvl="2"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3pPr>
            <a:lvl4pPr marR="0" lvl="3"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4pPr>
            <a:lvl5pPr marR="0" lvl="4"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5pPr>
            <a:lvl6pPr marR="0" lvl="5"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6pPr>
            <a:lvl7pPr marR="0" lvl="6"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7pPr>
            <a:lvl8pPr marR="0" lvl="7"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8pPr>
            <a:lvl9pPr marR="0" lvl="8"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9pPr>
          </a:lstStyle>
          <a:p>
            <a:endParaRPr dirty="0"/>
          </a:p>
        </p:txBody>
      </p:sp>
      <p:sp>
        <p:nvSpPr>
          <p:cNvPr id="7" name="Google Shape;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endParaRPr dirty="0"/>
          </a:p>
        </p:txBody>
      </p:sp>
    </p:spTree>
  </p:cSld>
  <p:clrMap bg1="lt1" tx1="dk1" bg2="dk2" tx2="lt2" accent1="accent1" accent2="accent2" accent3="accent3" accent4="accent4" accent5="accent5" accent6="accent6" hlink="hlink" folHlink="folHlink"/>
  <p:sldLayoutIdLst>
    <p:sldLayoutId id="2147483648" r:id="rId1"/>
    <p:sldLayoutId id="2147483656" r:id="rId2"/>
    <p:sldLayoutId id="2147483657"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50800" marR="0" lvl="0"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alpha val="0"/>
          </a:schemeClr>
        </a:solidFill>
        <a:effectLst/>
      </p:bgPr>
    </p:bg>
    <p:spTree>
      <p:nvGrpSpPr>
        <p:cNvPr id="1" name="Shape 50"/>
        <p:cNvGrpSpPr/>
        <p:nvPr/>
      </p:nvGrpSpPr>
      <p:grpSpPr>
        <a:xfrm>
          <a:off x="0" y="0"/>
          <a:ext cx="0" cy="0"/>
          <a:chOff x="0" y="0"/>
          <a:chExt cx="0" cy="0"/>
        </a:xfrm>
      </p:grpSpPr>
      <p:sp>
        <p:nvSpPr>
          <p:cNvPr id="51" name="Google Shape;51;p12"/>
          <p:cNvSpPr txBox="1">
            <a:spLocks noGrp="1"/>
          </p:cNvSpPr>
          <p:nvPr>
            <p:ph type="title"/>
          </p:nvPr>
        </p:nvSpPr>
        <p:spPr>
          <a:xfrm>
            <a:off x="838200" y="213870"/>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2"/>
              </a:buClr>
              <a:buSzPts val="3500"/>
              <a:buFont typeface="Arial"/>
              <a:buNone/>
              <a:defRPr sz="3500" b="0" i="0" u="none" strike="noStrike" cap="none">
                <a:solidFill>
                  <a:schemeClr val="lt2"/>
                </a:solidFill>
                <a:latin typeface="Arial"/>
                <a:ea typeface="Arial"/>
                <a:cs typeface="Arial"/>
                <a:sym typeface="Arial"/>
              </a:defRPr>
            </a:lvl1pPr>
            <a:lvl2pPr marR="0" lvl="1"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2pPr>
            <a:lvl3pPr marR="0" lvl="2"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3pPr>
            <a:lvl4pPr marR="0" lvl="3"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4pPr>
            <a:lvl5pPr marR="0" lvl="4"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5pPr>
            <a:lvl6pPr marR="0" lvl="5"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6pPr>
            <a:lvl7pPr marR="0" lvl="6"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7pPr>
            <a:lvl8pPr marR="0" lvl="7"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8pPr>
            <a:lvl9pPr marR="0" lvl="8"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9pPr>
          </a:lstStyle>
          <a:p>
            <a:endParaRPr dirty="0"/>
          </a:p>
        </p:txBody>
      </p:sp>
      <p:sp>
        <p:nvSpPr>
          <p:cNvPr id="52" name="Google Shape;52;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endParaRPr dirty="0"/>
          </a:p>
        </p:txBody>
      </p:sp>
    </p:spTree>
  </p:cSld>
  <p:clrMap bg1="lt1" tx1="dk1" bg2="dk2" tx2="lt2" accent1="accent1" accent2="accent2" accent3="accent3" accent4="accent4" accent5="accent5" accent6="accent6" hlink="hlink" folHlink="folHlink"/>
  <p:sldLayoutIdLst>
    <p:sldLayoutId id="2147483658" r:id="rId1"/>
    <p:sldLayoutId id="2147483659" r:id="rId2"/>
    <p:sldLayoutId id="2147483662" r:id="rId3"/>
    <p:sldLayoutId id="2147483663"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23.jpeg"/><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2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37.jpe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38.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09"/>
        <p:cNvGrpSpPr/>
        <p:nvPr/>
      </p:nvGrpSpPr>
      <p:grpSpPr>
        <a:xfrm>
          <a:off x="0" y="0"/>
          <a:ext cx="0" cy="0"/>
          <a:chOff x="0" y="0"/>
          <a:chExt cx="0" cy="0"/>
        </a:xfrm>
      </p:grpSpPr>
      <p:sp>
        <p:nvSpPr>
          <p:cNvPr id="110" name="Title"/>
          <p:cNvSpPr txBox="1">
            <a:spLocks noGrp="1"/>
          </p:cNvSpPr>
          <p:nvPr>
            <p:ph type="title"/>
          </p:nvPr>
        </p:nvSpPr>
        <p:spPr>
          <a:xfrm>
            <a:off x="1272209" y="2848006"/>
            <a:ext cx="9647582" cy="1325563"/>
          </a:xfrm>
          <a:prstGeom prst="rect">
            <a:avLst/>
          </a:prstGeom>
          <a:noFill/>
          <a:ln>
            <a:noFill/>
          </a:ln>
        </p:spPr>
        <p:txBody>
          <a:bodyPr spcFirstLastPara="1" wrap="square" lIns="91425" tIns="45700" rIns="91425" bIns="45700" anchor="ctr" anchorCtr="0">
            <a:normAutofit fontScale="90000"/>
          </a:bodyPr>
          <a:lstStyle/>
          <a:p>
            <a:pPr lvl="0" algn="r">
              <a:buClr>
                <a:schemeClr val="lt1"/>
              </a:buClr>
              <a:buSzPts val="5400"/>
            </a:pPr>
            <a:r>
              <a:rPr lang="en-US" sz="5400" b="1" dirty="0">
                <a:solidFill>
                  <a:schemeClr val="lt1"/>
                </a:solidFill>
              </a:rPr>
              <a:t>Reclamation through Extraction</a:t>
            </a:r>
          </a:p>
        </p:txBody>
      </p:sp>
      <p:sp>
        <p:nvSpPr>
          <p:cNvPr id="2" name="Author">
            <a:extLst>
              <a:ext uri="{FF2B5EF4-FFF2-40B4-BE49-F238E27FC236}">
                <a16:creationId xmlns:a16="http://schemas.microsoft.com/office/drawing/2014/main" id="{EF307A02-42FC-48EE-B45C-BC911F389602}"/>
              </a:ext>
            </a:extLst>
          </p:cNvPr>
          <p:cNvSpPr>
            <a:spLocks noGrp="1"/>
          </p:cNvSpPr>
          <p:nvPr>
            <p:ph type="body" sz="quarter" idx="10"/>
          </p:nvPr>
        </p:nvSpPr>
        <p:spPr>
          <a:xfrm>
            <a:off x="1319463" y="4206686"/>
            <a:ext cx="8883997" cy="1325563"/>
          </a:xfrm>
        </p:spPr>
        <p:txBody>
          <a:bodyPr>
            <a:normAutofit lnSpcReduction="10000"/>
          </a:bodyPr>
          <a:lstStyle/>
          <a:p>
            <a:pPr marL="50800" indent="0" algn="r">
              <a:buNone/>
            </a:pPr>
            <a:r>
              <a:rPr lang="en-US" sz="3000" dirty="0">
                <a:latin typeface="Arial"/>
                <a:ea typeface="Arial"/>
                <a:cs typeface="Arial"/>
                <a:sym typeface="Arial"/>
              </a:rPr>
              <a:t>Shaun Rosier, PhD</a:t>
            </a:r>
          </a:p>
          <a:p>
            <a:pPr marL="50800" indent="0" algn="r">
              <a:buNone/>
            </a:pPr>
            <a:r>
              <a:rPr lang="en-US" i="1" dirty="0">
                <a:latin typeface="Arial"/>
                <a:ea typeface="Arial"/>
                <a:cs typeface="Arial"/>
                <a:sym typeface="Arial"/>
              </a:rPr>
              <a:t>Assistant Professor, Landscape Architecture</a:t>
            </a:r>
          </a:p>
          <a:p>
            <a:pPr marL="50800" indent="0" algn="r">
              <a:buNone/>
            </a:pPr>
            <a:r>
              <a:rPr lang="en-US" i="1" dirty="0">
                <a:latin typeface="Arial"/>
                <a:ea typeface="Arial"/>
                <a:cs typeface="Arial"/>
                <a:sym typeface="Arial"/>
              </a:rPr>
              <a:t>School of Design, College of Architecture, Arts, and Design</a:t>
            </a:r>
          </a:p>
        </p:txBody>
      </p:sp>
      <p:pic>
        <p:nvPicPr>
          <p:cNvPr id="114" name="Virginia Tech Logo" descr="Virginia Tech"/>
          <p:cNvPicPr preferRelativeResize="0"/>
          <p:nvPr/>
        </p:nvPicPr>
        <p:blipFill rotWithShape="1">
          <a:blip r:embed="rId3">
            <a:alphaModFix/>
          </a:blip>
          <a:srcRect/>
          <a:stretch/>
        </p:blipFill>
        <p:spPr>
          <a:xfrm>
            <a:off x="2292837" y="2240542"/>
            <a:ext cx="2351529" cy="444178"/>
          </a:xfrm>
          <a:prstGeom prst="rect">
            <a:avLst/>
          </a:prstGeom>
          <a:noFill/>
          <a:ln>
            <a:noFill/>
          </a:ln>
        </p:spPr>
      </p:pic>
    </p:spTree>
    <p:extLst>
      <p:ext uri="{BB962C8B-B14F-4D97-AF65-F5344CB8AC3E}">
        <p14:creationId xmlns:p14="http://schemas.microsoft.com/office/powerpoint/2010/main" val="7294403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29" name="Title"/>
          <p:cNvSpPr txBox="1">
            <a:spLocks noGrp="1"/>
          </p:cNvSpPr>
          <p:nvPr>
            <p:ph type="title"/>
          </p:nvPr>
        </p:nvSpPr>
        <p:spPr>
          <a:xfrm>
            <a:off x="838200" y="-143767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Photo and Quote</a:t>
            </a:r>
            <a:endParaRPr dirty="0"/>
          </a:p>
        </p:txBody>
      </p:sp>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857998" y="2217685"/>
            <a:ext cx="4495802" cy="4454525"/>
          </a:xfrm>
        </p:spPr>
        <p:txBody>
          <a:bodyPr>
            <a:normAutofit/>
          </a:bodyPr>
          <a:lstStyle/>
          <a:p>
            <a:pPr marL="0" lvl="0" indent="0" algn="r">
              <a:lnSpc>
                <a:spcPct val="100000"/>
              </a:lnSpc>
              <a:spcBef>
                <a:spcPts val="0"/>
              </a:spcBef>
              <a:buClr>
                <a:schemeClr val="dk2"/>
              </a:buClr>
              <a:buSzPts val="2500"/>
              <a:buNone/>
            </a:pPr>
            <a:r>
              <a:rPr lang="en-US" sz="2400" dirty="0">
                <a:solidFill>
                  <a:srgbClr val="3A3C3D"/>
                </a:solidFill>
                <a:ea typeface="Arial"/>
                <a:cs typeface="Arial"/>
                <a:sym typeface="Arial"/>
              </a:rPr>
              <a:t>The conventional approach involves stabilizing and greening over minimally or unaltered post-extraction topography </a:t>
            </a:r>
          </a:p>
        </p:txBody>
      </p:sp>
      <p:pic>
        <p:nvPicPr>
          <p:cNvPr id="230" name="Image"/>
          <p:cNvPicPr preferRelativeResize="0">
            <a:picLocks noGrp="1"/>
          </p:cNvPicPr>
          <p:nvPr>
            <p:ph type="pic" idx="4294967295"/>
          </p:nvPr>
        </p:nvPicPr>
        <p:blipFill rotWithShape="1">
          <a:blip r:embed="rId3" cstate="hqprint">
            <a:extLst>
              <a:ext uri="{28A0092B-C50C-407E-A947-70E740481C1C}">
                <a14:useLocalDpi xmlns:a14="http://schemas.microsoft.com/office/drawing/2010/main"/>
              </a:ext>
            </a:extLst>
          </a:blip>
          <a:srcRect/>
          <a:stretch/>
        </p:blipFill>
        <p:spPr>
          <a:xfrm>
            <a:off x="0" y="0"/>
            <a:ext cx="5943600" cy="6858000"/>
          </a:xfrm>
          <a:prstGeom prst="rect">
            <a:avLst/>
          </a:prstGeom>
          <a:noFill/>
          <a:ln>
            <a:noFill/>
          </a:ln>
        </p:spPr>
      </p:pic>
      <p:sp>
        <p:nvSpPr>
          <p:cNvPr id="3" name="Rectangle 2">
            <a:extLst>
              <a:ext uri="{FF2B5EF4-FFF2-40B4-BE49-F238E27FC236}">
                <a16:creationId xmlns:a16="http://schemas.microsoft.com/office/drawing/2014/main" id="{5913D3E7-3163-4689-A040-EDEDA661C241}"/>
              </a:ext>
            </a:extLst>
          </p:cNvPr>
          <p:cNvSpPr/>
          <p:nvPr/>
        </p:nvSpPr>
        <p:spPr>
          <a:xfrm>
            <a:off x="0" y="6601326"/>
            <a:ext cx="5943600" cy="25667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 name="TextBox 3">
            <a:extLst>
              <a:ext uri="{FF2B5EF4-FFF2-40B4-BE49-F238E27FC236}">
                <a16:creationId xmlns:a16="http://schemas.microsoft.com/office/drawing/2014/main" id="{256EF3A6-DF09-425C-895A-697EEF0F87A0}"/>
              </a:ext>
            </a:extLst>
          </p:cNvPr>
          <p:cNvSpPr txBox="1"/>
          <p:nvPr/>
        </p:nvSpPr>
        <p:spPr>
          <a:xfrm>
            <a:off x="0" y="6621941"/>
            <a:ext cx="5943600" cy="215444"/>
          </a:xfrm>
          <a:prstGeom prst="rect">
            <a:avLst/>
          </a:prstGeom>
          <a:noFill/>
        </p:spPr>
        <p:txBody>
          <a:bodyPr wrap="square" rtlCol="0">
            <a:spAutoFit/>
          </a:bodyPr>
          <a:lstStyle/>
          <a:p>
            <a:r>
              <a:rPr lang="en-NZ" sz="800" dirty="0">
                <a:solidFill>
                  <a:schemeClr val="bg1">
                    <a:lumMod val="65000"/>
                  </a:schemeClr>
                </a:solidFill>
              </a:rPr>
              <a:t>Source: https://globalroadtechnology.com/environmental-best-practice-for-mining-part-2-mine-site-rehabilitation/</a:t>
            </a:r>
          </a:p>
        </p:txBody>
      </p:sp>
      <p:sp>
        <p:nvSpPr>
          <p:cNvPr id="7" name="Footer">
            <a:extLst>
              <a:ext uri="{FF2B5EF4-FFF2-40B4-BE49-F238E27FC236}">
                <a16:creationId xmlns:a16="http://schemas.microsoft.com/office/drawing/2014/main" id="{FC069064-9619-4865-BB3A-79536AC9986B}"/>
              </a:ext>
            </a:extLst>
          </p:cNvPr>
          <p:cNvSpPr/>
          <p:nvPr/>
        </p:nvSpPr>
        <p:spPr>
          <a:xfrm>
            <a:off x="8460807" y="6168238"/>
            <a:ext cx="2892993"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sz="1400" b="0" i="0" u="none" strike="noStrike" cap="none" dirty="0">
                <a:solidFill>
                  <a:schemeClr val="accent1"/>
                </a:solidFill>
                <a:latin typeface="Arial"/>
                <a:ea typeface="Arial"/>
                <a:cs typeface="Arial"/>
                <a:sym typeface="Arial"/>
              </a:rPr>
              <a:t>Progressive Rehabilitation</a:t>
            </a:r>
            <a:endParaRPr sz="1400" b="0" i="0" u="none" strike="noStrike" cap="none" dirty="0">
              <a:solidFill>
                <a:schemeClr val="accent1"/>
              </a:solidFill>
              <a:latin typeface="Arial"/>
              <a:ea typeface="Arial"/>
              <a:cs typeface="Arial"/>
              <a:sym typeface="Arial"/>
            </a:endParaRPr>
          </a:p>
        </p:txBody>
      </p:sp>
      <p:sp>
        <p:nvSpPr>
          <p:cNvPr id="8" name="Google Shape;17;p4">
            <a:extLst>
              <a:ext uri="{FF2B5EF4-FFF2-40B4-BE49-F238E27FC236}">
                <a16:creationId xmlns:a16="http://schemas.microsoft.com/office/drawing/2014/main" id="{F56E30E2-B132-4EE0-AFA4-E6681C7AEAEA}"/>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9" name="Google Shape;18;p4">
            <a:extLst>
              <a:ext uri="{FF2B5EF4-FFF2-40B4-BE49-F238E27FC236}">
                <a16:creationId xmlns:a16="http://schemas.microsoft.com/office/drawing/2014/main" id="{8D856FCD-20ED-450A-A795-4CCC1B721DCE}"/>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Tree>
    <p:extLst>
      <p:ext uri="{BB962C8B-B14F-4D97-AF65-F5344CB8AC3E}">
        <p14:creationId xmlns:p14="http://schemas.microsoft.com/office/powerpoint/2010/main" val="13677275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29" name="Title"/>
          <p:cNvSpPr txBox="1">
            <a:spLocks noGrp="1"/>
          </p:cNvSpPr>
          <p:nvPr>
            <p:ph type="title"/>
          </p:nvPr>
        </p:nvSpPr>
        <p:spPr>
          <a:xfrm>
            <a:off x="838200" y="-143767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Photo and Quote</a:t>
            </a:r>
            <a:endParaRPr dirty="0"/>
          </a:p>
        </p:txBody>
      </p:sp>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857999" y="2146801"/>
            <a:ext cx="4495802" cy="4454525"/>
          </a:xfrm>
        </p:spPr>
        <p:txBody>
          <a:bodyPr>
            <a:normAutofit/>
          </a:bodyPr>
          <a:lstStyle/>
          <a:p>
            <a:pPr marL="0" lvl="0" indent="0" algn="r">
              <a:lnSpc>
                <a:spcPct val="100000"/>
              </a:lnSpc>
              <a:spcBef>
                <a:spcPts val="0"/>
              </a:spcBef>
              <a:buClr>
                <a:schemeClr val="dk2"/>
              </a:buClr>
              <a:buSzPts val="2500"/>
              <a:buNone/>
            </a:pPr>
            <a:r>
              <a:rPr lang="en-US" sz="2400" dirty="0">
                <a:solidFill>
                  <a:srgbClr val="3A3C3D"/>
                </a:solidFill>
                <a:ea typeface="Arial"/>
                <a:cs typeface="Arial"/>
                <a:sym typeface="Arial"/>
              </a:rPr>
              <a:t>Leaving behind monolithic landforms covered with vegetation.</a:t>
            </a:r>
          </a:p>
          <a:p>
            <a:pPr marL="0" lvl="0" indent="0" algn="r">
              <a:lnSpc>
                <a:spcPct val="100000"/>
              </a:lnSpc>
              <a:spcBef>
                <a:spcPts val="0"/>
              </a:spcBef>
              <a:buClr>
                <a:schemeClr val="dk2"/>
              </a:buClr>
              <a:buSzPts val="2500"/>
              <a:buNone/>
            </a:pPr>
            <a:endParaRPr lang="en-US" sz="2400" dirty="0">
              <a:solidFill>
                <a:srgbClr val="3A3C3D"/>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3A3C3D"/>
                </a:solidFill>
                <a:ea typeface="Arial"/>
                <a:cs typeface="Arial"/>
                <a:sym typeface="Arial"/>
              </a:rPr>
              <a:t>An overt desire to appear ‘</a:t>
            </a:r>
            <a:r>
              <a:rPr lang="en-US" sz="2400" b="1" dirty="0">
                <a:solidFill>
                  <a:srgbClr val="3A3C3D"/>
                </a:solidFill>
                <a:ea typeface="Arial"/>
                <a:cs typeface="Arial"/>
                <a:sym typeface="Arial"/>
              </a:rPr>
              <a:t>natural</a:t>
            </a:r>
            <a:r>
              <a:rPr lang="en-US" sz="2400" dirty="0">
                <a:solidFill>
                  <a:srgbClr val="3A3C3D"/>
                </a:solidFill>
                <a:ea typeface="Arial"/>
                <a:cs typeface="Arial"/>
                <a:sym typeface="Arial"/>
              </a:rPr>
              <a:t>’ as cheaply as possible</a:t>
            </a:r>
          </a:p>
          <a:p>
            <a:pPr marL="0" lvl="0" indent="0" algn="r">
              <a:lnSpc>
                <a:spcPct val="100000"/>
              </a:lnSpc>
              <a:spcBef>
                <a:spcPts val="0"/>
              </a:spcBef>
              <a:buClr>
                <a:schemeClr val="dk2"/>
              </a:buClr>
              <a:buSzPts val="2500"/>
              <a:buNone/>
            </a:pPr>
            <a:endParaRPr lang="en-US" sz="2400" dirty="0">
              <a:solidFill>
                <a:srgbClr val="3A3C3D"/>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3A3C3D"/>
                </a:solidFill>
                <a:ea typeface="Arial"/>
                <a:cs typeface="Arial"/>
                <a:sym typeface="Arial"/>
              </a:rPr>
              <a:t>Almost exclusively </a:t>
            </a:r>
            <a:r>
              <a:rPr lang="en-US" sz="2400" b="1" dirty="0">
                <a:solidFill>
                  <a:srgbClr val="3A3C3D"/>
                </a:solidFill>
                <a:ea typeface="Arial"/>
                <a:cs typeface="Arial"/>
                <a:sym typeface="Arial"/>
              </a:rPr>
              <a:t>technoscientific</a:t>
            </a:r>
            <a:r>
              <a:rPr lang="en-US" sz="2400" dirty="0">
                <a:solidFill>
                  <a:srgbClr val="3A3C3D"/>
                </a:solidFill>
                <a:ea typeface="Arial"/>
                <a:cs typeface="Arial"/>
                <a:sym typeface="Arial"/>
              </a:rPr>
              <a:t> in approach</a:t>
            </a:r>
          </a:p>
        </p:txBody>
      </p:sp>
      <p:pic>
        <p:nvPicPr>
          <p:cNvPr id="230" name="Image"/>
          <p:cNvPicPr preferRelativeResize="0">
            <a:picLocks noGrp="1"/>
          </p:cNvPicPr>
          <p:nvPr>
            <p:ph type="pic" idx="4294967295"/>
          </p:nvPr>
        </p:nvPicPr>
        <p:blipFill rotWithShape="1">
          <a:blip r:embed="rId3" cstate="hqprint">
            <a:extLst>
              <a:ext uri="{28A0092B-C50C-407E-A947-70E740481C1C}">
                <a14:useLocalDpi xmlns:a14="http://schemas.microsoft.com/office/drawing/2010/main"/>
              </a:ext>
            </a:extLst>
          </a:blip>
          <a:srcRect/>
          <a:stretch/>
        </p:blipFill>
        <p:spPr>
          <a:xfrm>
            <a:off x="0" y="0"/>
            <a:ext cx="5943600" cy="6858000"/>
          </a:xfrm>
          <a:prstGeom prst="rect">
            <a:avLst/>
          </a:prstGeom>
          <a:noFill/>
          <a:ln>
            <a:noFill/>
          </a:ln>
        </p:spPr>
      </p:pic>
      <p:sp>
        <p:nvSpPr>
          <p:cNvPr id="3" name="Rectangle 2">
            <a:extLst>
              <a:ext uri="{FF2B5EF4-FFF2-40B4-BE49-F238E27FC236}">
                <a16:creationId xmlns:a16="http://schemas.microsoft.com/office/drawing/2014/main" id="{5913D3E7-3163-4689-A040-EDEDA661C241}"/>
              </a:ext>
            </a:extLst>
          </p:cNvPr>
          <p:cNvSpPr/>
          <p:nvPr/>
        </p:nvSpPr>
        <p:spPr>
          <a:xfrm>
            <a:off x="0" y="6601326"/>
            <a:ext cx="5943600" cy="25667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 name="TextBox 3">
            <a:extLst>
              <a:ext uri="{FF2B5EF4-FFF2-40B4-BE49-F238E27FC236}">
                <a16:creationId xmlns:a16="http://schemas.microsoft.com/office/drawing/2014/main" id="{256EF3A6-DF09-425C-895A-697EEF0F87A0}"/>
              </a:ext>
            </a:extLst>
          </p:cNvPr>
          <p:cNvSpPr txBox="1"/>
          <p:nvPr/>
        </p:nvSpPr>
        <p:spPr>
          <a:xfrm>
            <a:off x="0" y="6621941"/>
            <a:ext cx="5943600" cy="215444"/>
          </a:xfrm>
          <a:prstGeom prst="rect">
            <a:avLst/>
          </a:prstGeom>
          <a:noFill/>
        </p:spPr>
        <p:txBody>
          <a:bodyPr wrap="square" rtlCol="0">
            <a:spAutoFit/>
          </a:bodyPr>
          <a:lstStyle/>
          <a:p>
            <a:r>
              <a:rPr lang="en-NZ" sz="800" dirty="0">
                <a:solidFill>
                  <a:schemeClr val="bg1">
                    <a:lumMod val="65000"/>
                  </a:schemeClr>
                </a:solidFill>
              </a:rPr>
              <a:t>Source: https://www.waihigold.co.nz/about-mining/rehabilitation/</a:t>
            </a:r>
          </a:p>
        </p:txBody>
      </p:sp>
      <p:sp>
        <p:nvSpPr>
          <p:cNvPr id="8" name="Footer">
            <a:extLst>
              <a:ext uri="{FF2B5EF4-FFF2-40B4-BE49-F238E27FC236}">
                <a16:creationId xmlns:a16="http://schemas.microsoft.com/office/drawing/2014/main" id="{3122EC5A-DC10-4A7B-BC2E-7611CA641CAB}"/>
              </a:ext>
            </a:extLst>
          </p:cNvPr>
          <p:cNvSpPr/>
          <p:nvPr/>
        </p:nvSpPr>
        <p:spPr>
          <a:xfrm>
            <a:off x="8460807" y="6168238"/>
            <a:ext cx="2892993"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sz="1400" b="0" i="0" u="none" strike="noStrike" cap="none" dirty="0">
                <a:solidFill>
                  <a:schemeClr val="accent1"/>
                </a:solidFill>
                <a:latin typeface="Arial"/>
                <a:ea typeface="Arial"/>
                <a:cs typeface="Arial"/>
                <a:sym typeface="Arial"/>
              </a:rPr>
              <a:t>Progressive Rehabilitation</a:t>
            </a:r>
            <a:endParaRPr sz="1400" b="0" i="0" u="none" strike="noStrike" cap="none" dirty="0">
              <a:solidFill>
                <a:schemeClr val="accent1"/>
              </a:solidFill>
              <a:latin typeface="Arial"/>
              <a:ea typeface="Arial"/>
              <a:cs typeface="Arial"/>
              <a:sym typeface="Arial"/>
            </a:endParaRPr>
          </a:p>
        </p:txBody>
      </p:sp>
      <p:sp>
        <p:nvSpPr>
          <p:cNvPr id="9" name="Google Shape;17;p4">
            <a:extLst>
              <a:ext uri="{FF2B5EF4-FFF2-40B4-BE49-F238E27FC236}">
                <a16:creationId xmlns:a16="http://schemas.microsoft.com/office/drawing/2014/main" id="{B0FB71AA-66BB-4DF4-BC7B-7FFA50B302F4}"/>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0" name="Google Shape;18;p4">
            <a:extLst>
              <a:ext uri="{FF2B5EF4-FFF2-40B4-BE49-F238E27FC236}">
                <a16:creationId xmlns:a16="http://schemas.microsoft.com/office/drawing/2014/main" id="{CF13785B-2881-4DAD-9B80-A8301715838F}"/>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Tree>
    <p:extLst>
      <p:ext uri="{BB962C8B-B14F-4D97-AF65-F5344CB8AC3E}">
        <p14:creationId xmlns:p14="http://schemas.microsoft.com/office/powerpoint/2010/main" val="4025474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29" name="Title"/>
          <p:cNvSpPr txBox="1">
            <a:spLocks noGrp="1"/>
          </p:cNvSpPr>
          <p:nvPr>
            <p:ph type="title"/>
          </p:nvPr>
        </p:nvSpPr>
        <p:spPr>
          <a:xfrm>
            <a:off x="838200" y="-143767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Photo and Quote</a:t>
            </a:r>
            <a:endParaRPr dirty="0"/>
          </a:p>
        </p:txBody>
      </p:sp>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857999" y="2146801"/>
            <a:ext cx="4495802" cy="4454525"/>
          </a:xfrm>
        </p:spPr>
        <p:txBody>
          <a:bodyPr>
            <a:normAutofit/>
          </a:bodyPr>
          <a:lstStyle/>
          <a:p>
            <a:pPr marL="0" lvl="0" indent="0" algn="r">
              <a:lnSpc>
                <a:spcPct val="100000"/>
              </a:lnSpc>
              <a:spcBef>
                <a:spcPts val="0"/>
              </a:spcBef>
              <a:buClr>
                <a:schemeClr val="dk2"/>
              </a:buClr>
              <a:buSzPts val="2500"/>
              <a:buNone/>
            </a:pPr>
            <a:r>
              <a:rPr lang="en-US" sz="2400" dirty="0">
                <a:solidFill>
                  <a:srgbClr val="3A3C3D"/>
                </a:solidFill>
                <a:ea typeface="Arial"/>
                <a:cs typeface="Arial"/>
                <a:sym typeface="Arial"/>
              </a:rPr>
              <a:t>Shift from creating unstable geomorphic conditions based on ‘old school’ techniques</a:t>
            </a:r>
          </a:p>
        </p:txBody>
      </p:sp>
      <p:pic>
        <p:nvPicPr>
          <p:cNvPr id="230" name="Image"/>
          <p:cNvPicPr preferRelativeResize="0">
            <a:picLocks noGrp="1"/>
          </p:cNvPicPr>
          <p:nvPr>
            <p:ph type="pic" idx="4294967295"/>
          </p:nvPr>
        </p:nvPicPr>
        <p:blipFill rotWithShape="1">
          <a:blip r:embed="rId3" cstate="hqprint">
            <a:extLst>
              <a:ext uri="{28A0092B-C50C-407E-A947-70E740481C1C}">
                <a14:useLocalDpi xmlns:a14="http://schemas.microsoft.com/office/drawing/2010/main"/>
              </a:ext>
            </a:extLst>
          </a:blip>
          <a:srcRect/>
          <a:stretch/>
        </p:blipFill>
        <p:spPr>
          <a:xfrm>
            <a:off x="0" y="0"/>
            <a:ext cx="5943600" cy="6858000"/>
          </a:xfrm>
          <a:prstGeom prst="rect">
            <a:avLst/>
          </a:prstGeom>
          <a:noFill/>
          <a:ln>
            <a:noFill/>
          </a:ln>
        </p:spPr>
      </p:pic>
      <p:sp>
        <p:nvSpPr>
          <p:cNvPr id="3" name="Rectangle 2">
            <a:extLst>
              <a:ext uri="{FF2B5EF4-FFF2-40B4-BE49-F238E27FC236}">
                <a16:creationId xmlns:a16="http://schemas.microsoft.com/office/drawing/2014/main" id="{5913D3E7-3163-4689-A040-EDEDA661C241}"/>
              </a:ext>
            </a:extLst>
          </p:cNvPr>
          <p:cNvSpPr/>
          <p:nvPr/>
        </p:nvSpPr>
        <p:spPr>
          <a:xfrm>
            <a:off x="0" y="6601326"/>
            <a:ext cx="5943600" cy="25667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 name="TextBox 3">
            <a:extLst>
              <a:ext uri="{FF2B5EF4-FFF2-40B4-BE49-F238E27FC236}">
                <a16:creationId xmlns:a16="http://schemas.microsoft.com/office/drawing/2014/main" id="{256EF3A6-DF09-425C-895A-697EEF0F87A0}"/>
              </a:ext>
            </a:extLst>
          </p:cNvPr>
          <p:cNvSpPr txBox="1"/>
          <p:nvPr/>
        </p:nvSpPr>
        <p:spPr>
          <a:xfrm>
            <a:off x="0" y="6621941"/>
            <a:ext cx="5943600" cy="215444"/>
          </a:xfrm>
          <a:prstGeom prst="rect">
            <a:avLst/>
          </a:prstGeom>
          <a:noFill/>
        </p:spPr>
        <p:txBody>
          <a:bodyPr wrap="square" rtlCol="0">
            <a:spAutoFit/>
          </a:bodyPr>
          <a:lstStyle/>
          <a:p>
            <a:r>
              <a:rPr lang="en-NZ" sz="800" dirty="0">
                <a:solidFill>
                  <a:schemeClr val="bg1">
                    <a:lumMod val="65000"/>
                  </a:schemeClr>
                </a:solidFill>
              </a:rPr>
              <a:t>Source: https://vast-la.com/kiruna/</a:t>
            </a:r>
          </a:p>
        </p:txBody>
      </p:sp>
      <p:sp>
        <p:nvSpPr>
          <p:cNvPr id="8" name="Footer">
            <a:extLst>
              <a:ext uri="{FF2B5EF4-FFF2-40B4-BE49-F238E27FC236}">
                <a16:creationId xmlns:a16="http://schemas.microsoft.com/office/drawing/2014/main" id="{3122EC5A-DC10-4A7B-BC2E-7611CA641CAB}"/>
              </a:ext>
            </a:extLst>
          </p:cNvPr>
          <p:cNvSpPr/>
          <p:nvPr/>
        </p:nvSpPr>
        <p:spPr>
          <a:xfrm>
            <a:off x="8460807" y="6168238"/>
            <a:ext cx="2892993"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sz="1400" b="0" i="0" u="none" strike="noStrike" cap="none" dirty="0">
                <a:solidFill>
                  <a:schemeClr val="accent1"/>
                </a:solidFill>
                <a:latin typeface="Arial"/>
                <a:ea typeface="Arial"/>
                <a:cs typeface="Arial"/>
                <a:sym typeface="Arial"/>
              </a:rPr>
              <a:t>Geomorphic Restoration</a:t>
            </a:r>
            <a:endParaRPr sz="1400" b="0" i="0" u="none" strike="noStrike" cap="none" dirty="0">
              <a:solidFill>
                <a:schemeClr val="accent1"/>
              </a:solidFill>
              <a:latin typeface="Arial"/>
              <a:ea typeface="Arial"/>
              <a:cs typeface="Arial"/>
              <a:sym typeface="Arial"/>
            </a:endParaRPr>
          </a:p>
        </p:txBody>
      </p:sp>
      <p:sp>
        <p:nvSpPr>
          <p:cNvPr id="9" name="Google Shape;17;p4">
            <a:extLst>
              <a:ext uri="{FF2B5EF4-FFF2-40B4-BE49-F238E27FC236}">
                <a16:creationId xmlns:a16="http://schemas.microsoft.com/office/drawing/2014/main" id="{23A0554E-C122-42FC-9F18-F665F3F5F4B0}"/>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0" name="Google Shape;18;p4">
            <a:extLst>
              <a:ext uri="{FF2B5EF4-FFF2-40B4-BE49-F238E27FC236}">
                <a16:creationId xmlns:a16="http://schemas.microsoft.com/office/drawing/2014/main" id="{B26A4D84-679B-4808-BC29-4B207759AA74}"/>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Tree>
    <p:extLst>
      <p:ext uri="{BB962C8B-B14F-4D97-AF65-F5344CB8AC3E}">
        <p14:creationId xmlns:p14="http://schemas.microsoft.com/office/powerpoint/2010/main" val="3127535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29" name="Title"/>
          <p:cNvSpPr txBox="1">
            <a:spLocks noGrp="1"/>
          </p:cNvSpPr>
          <p:nvPr>
            <p:ph type="title"/>
          </p:nvPr>
        </p:nvSpPr>
        <p:spPr>
          <a:xfrm>
            <a:off x="838200" y="-143767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Photo and Quote</a:t>
            </a:r>
            <a:endParaRPr dirty="0"/>
          </a:p>
        </p:txBody>
      </p:sp>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857999" y="2146801"/>
            <a:ext cx="4495802" cy="4454525"/>
          </a:xfrm>
        </p:spPr>
        <p:txBody>
          <a:bodyPr>
            <a:normAutofit/>
          </a:bodyPr>
          <a:lstStyle/>
          <a:p>
            <a:pPr marL="0" lvl="0" indent="0" algn="r">
              <a:lnSpc>
                <a:spcPct val="100000"/>
              </a:lnSpc>
              <a:spcBef>
                <a:spcPts val="0"/>
              </a:spcBef>
              <a:buClr>
                <a:schemeClr val="dk2"/>
              </a:buClr>
              <a:buSzPts val="2500"/>
              <a:buNone/>
            </a:pPr>
            <a:r>
              <a:rPr lang="en-US" sz="2400" dirty="0">
                <a:solidFill>
                  <a:srgbClr val="3A3C3D"/>
                </a:solidFill>
                <a:ea typeface="Arial"/>
                <a:cs typeface="Arial"/>
                <a:sym typeface="Arial"/>
              </a:rPr>
              <a:t>To stable conditions where  </a:t>
            </a:r>
            <a:r>
              <a:rPr lang="en-US" sz="2400" b="1" dirty="0">
                <a:solidFill>
                  <a:srgbClr val="3A3C3D"/>
                </a:solidFill>
                <a:ea typeface="Arial"/>
                <a:cs typeface="Arial"/>
                <a:sym typeface="Arial"/>
              </a:rPr>
              <a:t>erosion and sedimentation </a:t>
            </a:r>
            <a:r>
              <a:rPr lang="en-US" sz="2400" dirty="0">
                <a:solidFill>
                  <a:srgbClr val="3A3C3D"/>
                </a:solidFill>
                <a:ea typeface="Arial"/>
                <a:cs typeface="Arial"/>
                <a:sym typeface="Arial"/>
              </a:rPr>
              <a:t>forces across the landscape are balanced</a:t>
            </a:r>
          </a:p>
        </p:txBody>
      </p:sp>
      <p:pic>
        <p:nvPicPr>
          <p:cNvPr id="230" name="Image"/>
          <p:cNvPicPr preferRelativeResize="0">
            <a:picLocks noGrp="1"/>
          </p:cNvPicPr>
          <p:nvPr>
            <p:ph type="pic" idx="4294967295"/>
          </p:nvPr>
        </p:nvPicPr>
        <p:blipFill rotWithShape="1">
          <a:blip r:embed="rId3" cstate="hqprint">
            <a:extLst>
              <a:ext uri="{28A0092B-C50C-407E-A947-70E740481C1C}">
                <a14:useLocalDpi xmlns:a14="http://schemas.microsoft.com/office/drawing/2010/main"/>
              </a:ext>
            </a:extLst>
          </a:blip>
          <a:srcRect/>
          <a:stretch/>
        </p:blipFill>
        <p:spPr>
          <a:xfrm>
            <a:off x="0" y="0"/>
            <a:ext cx="5943600" cy="6858000"/>
          </a:xfrm>
          <a:prstGeom prst="rect">
            <a:avLst/>
          </a:prstGeom>
          <a:noFill/>
          <a:ln>
            <a:noFill/>
          </a:ln>
        </p:spPr>
      </p:pic>
      <p:sp>
        <p:nvSpPr>
          <p:cNvPr id="3" name="Rectangle 2">
            <a:extLst>
              <a:ext uri="{FF2B5EF4-FFF2-40B4-BE49-F238E27FC236}">
                <a16:creationId xmlns:a16="http://schemas.microsoft.com/office/drawing/2014/main" id="{5913D3E7-3163-4689-A040-EDEDA661C241}"/>
              </a:ext>
            </a:extLst>
          </p:cNvPr>
          <p:cNvSpPr/>
          <p:nvPr/>
        </p:nvSpPr>
        <p:spPr>
          <a:xfrm>
            <a:off x="0" y="6601326"/>
            <a:ext cx="5943600" cy="25667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 name="TextBox 3">
            <a:extLst>
              <a:ext uri="{FF2B5EF4-FFF2-40B4-BE49-F238E27FC236}">
                <a16:creationId xmlns:a16="http://schemas.microsoft.com/office/drawing/2014/main" id="{256EF3A6-DF09-425C-895A-697EEF0F87A0}"/>
              </a:ext>
            </a:extLst>
          </p:cNvPr>
          <p:cNvSpPr txBox="1"/>
          <p:nvPr/>
        </p:nvSpPr>
        <p:spPr>
          <a:xfrm>
            <a:off x="0" y="6621941"/>
            <a:ext cx="5943600" cy="215444"/>
          </a:xfrm>
          <a:prstGeom prst="rect">
            <a:avLst/>
          </a:prstGeom>
          <a:noFill/>
        </p:spPr>
        <p:txBody>
          <a:bodyPr wrap="square" rtlCol="0">
            <a:spAutoFit/>
          </a:bodyPr>
          <a:lstStyle/>
          <a:p>
            <a:r>
              <a:rPr lang="en-NZ" sz="800" dirty="0">
                <a:solidFill>
                  <a:schemeClr val="bg1">
                    <a:lumMod val="65000"/>
                  </a:schemeClr>
                </a:solidFill>
              </a:rPr>
              <a:t>Source: https://vast-la.com/kiruna/</a:t>
            </a:r>
          </a:p>
        </p:txBody>
      </p:sp>
      <p:sp>
        <p:nvSpPr>
          <p:cNvPr id="8" name="Footer">
            <a:extLst>
              <a:ext uri="{FF2B5EF4-FFF2-40B4-BE49-F238E27FC236}">
                <a16:creationId xmlns:a16="http://schemas.microsoft.com/office/drawing/2014/main" id="{3122EC5A-DC10-4A7B-BC2E-7611CA641CAB}"/>
              </a:ext>
            </a:extLst>
          </p:cNvPr>
          <p:cNvSpPr/>
          <p:nvPr/>
        </p:nvSpPr>
        <p:spPr>
          <a:xfrm>
            <a:off x="8460807" y="6168238"/>
            <a:ext cx="2892993"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sz="1400" b="0" i="0" u="none" strike="noStrike" cap="none" dirty="0">
                <a:solidFill>
                  <a:schemeClr val="accent1"/>
                </a:solidFill>
                <a:latin typeface="Arial"/>
                <a:ea typeface="Arial"/>
                <a:cs typeface="Arial"/>
                <a:sym typeface="Arial"/>
              </a:rPr>
              <a:t>Geomorphic Restoration</a:t>
            </a:r>
            <a:endParaRPr sz="1400" b="0" i="0" u="none" strike="noStrike" cap="none" dirty="0">
              <a:solidFill>
                <a:schemeClr val="accent1"/>
              </a:solidFill>
              <a:latin typeface="Arial"/>
              <a:ea typeface="Arial"/>
              <a:cs typeface="Arial"/>
              <a:sym typeface="Arial"/>
            </a:endParaRPr>
          </a:p>
        </p:txBody>
      </p:sp>
      <p:sp>
        <p:nvSpPr>
          <p:cNvPr id="9" name="Google Shape;17;p4">
            <a:extLst>
              <a:ext uri="{FF2B5EF4-FFF2-40B4-BE49-F238E27FC236}">
                <a16:creationId xmlns:a16="http://schemas.microsoft.com/office/drawing/2014/main" id="{2E4BFB9F-E914-45DB-B613-F05D2989E4A3}"/>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0" name="Google Shape;18;p4">
            <a:extLst>
              <a:ext uri="{FF2B5EF4-FFF2-40B4-BE49-F238E27FC236}">
                <a16:creationId xmlns:a16="http://schemas.microsoft.com/office/drawing/2014/main" id="{60E81EF0-4800-4D60-B3F0-0787B06F04B0}"/>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Tree>
    <p:extLst>
      <p:ext uri="{BB962C8B-B14F-4D97-AF65-F5344CB8AC3E}">
        <p14:creationId xmlns:p14="http://schemas.microsoft.com/office/powerpoint/2010/main" val="42213724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29" name="Title"/>
          <p:cNvSpPr txBox="1">
            <a:spLocks noGrp="1"/>
          </p:cNvSpPr>
          <p:nvPr>
            <p:ph type="title"/>
          </p:nvPr>
        </p:nvSpPr>
        <p:spPr>
          <a:xfrm>
            <a:off x="838200" y="-143767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Photo and Quote</a:t>
            </a:r>
            <a:endParaRPr dirty="0"/>
          </a:p>
        </p:txBody>
      </p:sp>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857999" y="2146801"/>
            <a:ext cx="4495802" cy="4454525"/>
          </a:xfrm>
        </p:spPr>
        <p:txBody>
          <a:bodyPr>
            <a:normAutofit/>
          </a:bodyPr>
          <a:lstStyle/>
          <a:p>
            <a:pPr marL="0" lvl="0" indent="0" algn="r">
              <a:lnSpc>
                <a:spcPct val="100000"/>
              </a:lnSpc>
              <a:spcBef>
                <a:spcPts val="0"/>
              </a:spcBef>
              <a:buClr>
                <a:schemeClr val="dk2"/>
              </a:buClr>
              <a:buSzPts val="2500"/>
              <a:buNone/>
            </a:pPr>
            <a:r>
              <a:rPr lang="en-US" sz="2400" b="1" dirty="0">
                <a:solidFill>
                  <a:srgbClr val="3A3C3D"/>
                </a:solidFill>
                <a:ea typeface="Arial"/>
                <a:cs typeface="Arial"/>
                <a:sym typeface="Arial"/>
              </a:rPr>
              <a:t>VAST</a:t>
            </a:r>
            <a:r>
              <a:rPr lang="en-US" sz="2400" dirty="0">
                <a:solidFill>
                  <a:srgbClr val="3A3C3D"/>
                </a:solidFill>
                <a:ea typeface="Arial"/>
                <a:cs typeface="Arial"/>
                <a:sym typeface="Arial"/>
              </a:rPr>
              <a:t> approaches this from a landscape architectural position</a:t>
            </a:r>
          </a:p>
          <a:p>
            <a:pPr marL="0" lvl="0" indent="0" algn="r">
              <a:lnSpc>
                <a:spcPct val="100000"/>
              </a:lnSpc>
              <a:spcBef>
                <a:spcPts val="0"/>
              </a:spcBef>
              <a:buClr>
                <a:schemeClr val="dk2"/>
              </a:buClr>
              <a:buSzPts val="2500"/>
              <a:buNone/>
            </a:pPr>
            <a:endParaRPr lang="en-US" sz="2400" dirty="0">
              <a:solidFill>
                <a:srgbClr val="3A3C3D"/>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3A3C3D"/>
                </a:solidFill>
                <a:ea typeface="Arial"/>
                <a:cs typeface="Arial"/>
                <a:sym typeface="Arial"/>
              </a:rPr>
              <a:t>Advanced 3D modelling of existing, proposed, and analogous unaltered landscapes</a:t>
            </a:r>
          </a:p>
        </p:txBody>
      </p:sp>
      <p:pic>
        <p:nvPicPr>
          <p:cNvPr id="230" name="Image"/>
          <p:cNvPicPr preferRelativeResize="0">
            <a:picLocks noGrp="1"/>
          </p:cNvPicPr>
          <p:nvPr>
            <p:ph type="pic" idx="4294967295"/>
          </p:nvPr>
        </p:nvPicPr>
        <p:blipFill rotWithShape="1">
          <a:blip r:embed="rId3" cstate="hqprint">
            <a:extLst>
              <a:ext uri="{28A0092B-C50C-407E-A947-70E740481C1C}">
                <a14:useLocalDpi xmlns:a14="http://schemas.microsoft.com/office/drawing/2010/main"/>
              </a:ext>
            </a:extLst>
          </a:blip>
          <a:srcRect/>
          <a:stretch/>
        </p:blipFill>
        <p:spPr>
          <a:xfrm>
            <a:off x="0" y="0"/>
            <a:ext cx="5943600" cy="6858000"/>
          </a:xfrm>
          <a:prstGeom prst="rect">
            <a:avLst/>
          </a:prstGeom>
          <a:noFill/>
          <a:ln>
            <a:noFill/>
          </a:ln>
        </p:spPr>
      </p:pic>
      <p:sp>
        <p:nvSpPr>
          <p:cNvPr id="3" name="Rectangle 2">
            <a:extLst>
              <a:ext uri="{FF2B5EF4-FFF2-40B4-BE49-F238E27FC236}">
                <a16:creationId xmlns:a16="http://schemas.microsoft.com/office/drawing/2014/main" id="{5913D3E7-3163-4689-A040-EDEDA661C241}"/>
              </a:ext>
            </a:extLst>
          </p:cNvPr>
          <p:cNvSpPr/>
          <p:nvPr/>
        </p:nvSpPr>
        <p:spPr>
          <a:xfrm>
            <a:off x="0" y="6601326"/>
            <a:ext cx="5943600" cy="25667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 name="TextBox 3">
            <a:extLst>
              <a:ext uri="{FF2B5EF4-FFF2-40B4-BE49-F238E27FC236}">
                <a16:creationId xmlns:a16="http://schemas.microsoft.com/office/drawing/2014/main" id="{256EF3A6-DF09-425C-895A-697EEF0F87A0}"/>
              </a:ext>
            </a:extLst>
          </p:cNvPr>
          <p:cNvSpPr txBox="1"/>
          <p:nvPr/>
        </p:nvSpPr>
        <p:spPr>
          <a:xfrm>
            <a:off x="0" y="6621941"/>
            <a:ext cx="5943600" cy="215444"/>
          </a:xfrm>
          <a:prstGeom prst="rect">
            <a:avLst/>
          </a:prstGeom>
          <a:noFill/>
        </p:spPr>
        <p:txBody>
          <a:bodyPr wrap="square" rtlCol="0">
            <a:spAutoFit/>
          </a:bodyPr>
          <a:lstStyle/>
          <a:p>
            <a:r>
              <a:rPr lang="en-NZ" sz="800" dirty="0">
                <a:solidFill>
                  <a:schemeClr val="bg1">
                    <a:lumMod val="65000"/>
                  </a:schemeClr>
                </a:solidFill>
              </a:rPr>
              <a:t>Source: https://vast-la.com/svappavaara/</a:t>
            </a:r>
          </a:p>
        </p:txBody>
      </p:sp>
      <p:sp>
        <p:nvSpPr>
          <p:cNvPr id="8" name="Footer">
            <a:extLst>
              <a:ext uri="{FF2B5EF4-FFF2-40B4-BE49-F238E27FC236}">
                <a16:creationId xmlns:a16="http://schemas.microsoft.com/office/drawing/2014/main" id="{3122EC5A-DC10-4A7B-BC2E-7611CA641CAB}"/>
              </a:ext>
            </a:extLst>
          </p:cNvPr>
          <p:cNvSpPr/>
          <p:nvPr/>
        </p:nvSpPr>
        <p:spPr>
          <a:xfrm>
            <a:off x="8460807" y="6168238"/>
            <a:ext cx="2892993"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sz="1400" b="0" i="0" u="none" strike="noStrike" cap="none" dirty="0">
                <a:solidFill>
                  <a:schemeClr val="accent1"/>
                </a:solidFill>
                <a:latin typeface="Arial"/>
                <a:ea typeface="Arial"/>
                <a:cs typeface="Arial"/>
                <a:sym typeface="Arial"/>
              </a:rPr>
              <a:t>Geomorphic Restoration</a:t>
            </a:r>
            <a:endParaRPr sz="1400" b="0" i="0" u="none" strike="noStrike" cap="none" dirty="0">
              <a:solidFill>
                <a:schemeClr val="accent1"/>
              </a:solidFill>
              <a:latin typeface="Arial"/>
              <a:ea typeface="Arial"/>
              <a:cs typeface="Arial"/>
              <a:sym typeface="Arial"/>
            </a:endParaRPr>
          </a:p>
        </p:txBody>
      </p:sp>
      <p:sp>
        <p:nvSpPr>
          <p:cNvPr id="9" name="Google Shape;17;p4">
            <a:extLst>
              <a:ext uri="{FF2B5EF4-FFF2-40B4-BE49-F238E27FC236}">
                <a16:creationId xmlns:a16="http://schemas.microsoft.com/office/drawing/2014/main" id="{899C4552-E088-4C5B-9D1B-12D56C4E15F2}"/>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0" name="Google Shape;18;p4">
            <a:extLst>
              <a:ext uri="{FF2B5EF4-FFF2-40B4-BE49-F238E27FC236}">
                <a16:creationId xmlns:a16="http://schemas.microsoft.com/office/drawing/2014/main" id="{8F790C39-D8C1-4617-ABAC-778542707A3B}"/>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Tree>
    <p:extLst>
      <p:ext uri="{BB962C8B-B14F-4D97-AF65-F5344CB8AC3E}">
        <p14:creationId xmlns:p14="http://schemas.microsoft.com/office/powerpoint/2010/main" val="3262596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29" name="Title"/>
          <p:cNvSpPr txBox="1">
            <a:spLocks noGrp="1"/>
          </p:cNvSpPr>
          <p:nvPr>
            <p:ph type="title"/>
          </p:nvPr>
        </p:nvSpPr>
        <p:spPr>
          <a:xfrm>
            <a:off x="838200" y="-143767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Photo and Quote</a:t>
            </a:r>
            <a:endParaRPr dirty="0"/>
          </a:p>
        </p:txBody>
      </p:sp>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857999" y="2146801"/>
            <a:ext cx="4495802" cy="4454525"/>
          </a:xfrm>
        </p:spPr>
        <p:txBody>
          <a:bodyPr>
            <a:normAutofit/>
          </a:bodyPr>
          <a:lstStyle/>
          <a:p>
            <a:pPr marL="0" lvl="0" indent="0" algn="r">
              <a:lnSpc>
                <a:spcPct val="100000"/>
              </a:lnSpc>
              <a:spcBef>
                <a:spcPts val="0"/>
              </a:spcBef>
              <a:buClr>
                <a:schemeClr val="dk2"/>
              </a:buClr>
              <a:buSzPts val="2500"/>
              <a:buNone/>
            </a:pPr>
            <a:r>
              <a:rPr lang="en-US" sz="2400" dirty="0">
                <a:solidFill>
                  <a:srgbClr val="3A3C3D"/>
                </a:solidFill>
                <a:ea typeface="Arial"/>
                <a:cs typeface="Arial"/>
                <a:sym typeface="Arial"/>
              </a:rPr>
              <a:t>Leading to a landscape system that is self-maintaining </a:t>
            </a:r>
          </a:p>
          <a:p>
            <a:pPr marL="0" lvl="0" indent="0" algn="r">
              <a:lnSpc>
                <a:spcPct val="100000"/>
              </a:lnSpc>
              <a:spcBef>
                <a:spcPts val="0"/>
              </a:spcBef>
              <a:buClr>
                <a:schemeClr val="dk2"/>
              </a:buClr>
              <a:buSzPts val="2500"/>
              <a:buNone/>
            </a:pPr>
            <a:endParaRPr lang="en-US" sz="2400" dirty="0">
              <a:solidFill>
                <a:srgbClr val="3A3C3D"/>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3A3C3D"/>
                </a:solidFill>
                <a:ea typeface="Arial"/>
                <a:cs typeface="Arial"/>
                <a:sym typeface="Arial"/>
              </a:rPr>
              <a:t>LA perspective folds in a much wider range of concerns and creative problem-solving outcomes</a:t>
            </a:r>
          </a:p>
          <a:p>
            <a:pPr marL="0" lvl="0" indent="0" algn="r">
              <a:lnSpc>
                <a:spcPct val="100000"/>
              </a:lnSpc>
              <a:spcBef>
                <a:spcPts val="0"/>
              </a:spcBef>
              <a:buClr>
                <a:schemeClr val="dk2"/>
              </a:buClr>
              <a:buSzPts val="2500"/>
              <a:buNone/>
            </a:pPr>
            <a:endParaRPr lang="en-US" sz="2400" dirty="0">
              <a:solidFill>
                <a:srgbClr val="3A3C3D"/>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3A3C3D"/>
                </a:solidFill>
                <a:ea typeface="Arial"/>
                <a:cs typeface="Arial"/>
                <a:sym typeface="Arial"/>
              </a:rPr>
              <a:t>However…less relevant to urban/peri-urban quarries </a:t>
            </a:r>
          </a:p>
        </p:txBody>
      </p:sp>
      <p:pic>
        <p:nvPicPr>
          <p:cNvPr id="230" name="Image"/>
          <p:cNvPicPr preferRelativeResize="0">
            <a:picLocks noGrp="1"/>
          </p:cNvPicPr>
          <p:nvPr>
            <p:ph type="pic" idx="4294967295"/>
          </p:nvPr>
        </p:nvPicPr>
        <p:blipFill rotWithShape="1">
          <a:blip r:embed="rId3" cstate="hqprint">
            <a:extLst>
              <a:ext uri="{28A0092B-C50C-407E-A947-70E740481C1C}">
                <a14:useLocalDpi xmlns:a14="http://schemas.microsoft.com/office/drawing/2010/main"/>
              </a:ext>
            </a:extLst>
          </a:blip>
          <a:srcRect/>
          <a:stretch/>
        </p:blipFill>
        <p:spPr>
          <a:xfrm>
            <a:off x="0" y="0"/>
            <a:ext cx="5943600" cy="6858000"/>
          </a:xfrm>
          <a:prstGeom prst="rect">
            <a:avLst/>
          </a:prstGeom>
          <a:noFill/>
          <a:ln>
            <a:noFill/>
          </a:ln>
        </p:spPr>
      </p:pic>
      <p:sp>
        <p:nvSpPr>
          <p:cNvPr id="3" name="Rectangle 2">
            <a:extLst>
              <a:ext uri="{FF2B5EF4-FFF2-40B4-BE49-F238E27FC236}">
                <a16:creationId xmlns:a16="http://schemas.microsoft.com/office/drawing/2014/main" id="{5913D3E7-3163-4689-A040-EDEDA661C241}"/>
              </a:ext>
            </a:extLst>
          </p:cNvPr>
          <p:cNvSpPr/>
          <p:nvPr/>
        </p:nvSpPr>
        <p:spPr>
          <a:xfrm>
            <a:off x="0" y="6601326"/>
            <a:ext cx="5943600" cy="25667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 name="TextBox 3">
            <a:extLst>
              <a:ext uri="{FF2B5EF4-FFF2-40B4-BE49-F238E27FC236}">
                <a16:creationId xmlns:a16="http://schemas.microsoft.com/office/drawing/2014/main" id="{256EF3A6-DF09-425C-895A-697EEF0F87A0}"/>
              </a:ext>
            </a:extLst>
          </p:cNvPr>
          <p:cNvSpPr txBox="1"/>
          <p:nvPr/>
        </p:nvSpPr>
        <p:spPr>
          <a:xfrm>
            <a:off x="0" y="6621941"/>
            <a:ext cx="5943600" cy="215444"/>
          </a:xfrm>
          <a:prstGeom prst="rect">
            <a:avLst/>
          </a:prstGeom>
          <a:noFill/>
        </p:spPr>
        <p:txBody>
          <a:bodyPr wrap="square" rtlCol="0">
            <a:spAutoFit/>
          </a:bodyPr>
          <a:lstStyle/>
          <a:p>
            <a:r>
              <a:rPr lang="en-NZ" sz="800" dirty="0">
                <a:solidFill>
                  <a:schemeClr val="bg1">
                    <a:lumMod val="65000"/>
                  </a:schemeClr>
                </a:solidFill>
              </a:rPr>
              <a:t>Source: https://vast-la.com/svappavaara/</a:t>
            </a:r>
          </a:p>
        </p:txBody>
      </p:sp>
      <p:sp>
        <p:nvSpPr>
          <p:cNvPr id="8" name="Footer">
            <a:extLst>
              <a:ext uri="{FF2B5EF4-FFF2-40B4-BE49-F238E27FC236}">
                <a16:creationId xmlns:a16="http://schemas.microsoft.com/office/drawing/2014/main" id="{3122EC5A-DC10-4A7B-BC2E-7611CA641CAB}"/>
              </a:ext>
            </a:extLst>
          </p:cNvPr>
          <p:cNvSpPr/>
          <p:nvPr/>
        </p:nvSpPr>
        <p:spPr>
          <a:xfrm>
            <a:off x="8460807" y="6168238"/>
            <a:ext cx="2892993"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sz="1400" b="0" i="0" u="none" strike="noStrike" cap="none" dirty="0">
                <a:solidFill>
                  <a:schemeClr val="accent1"/>
                </a:solidFill>
                <a:latin typeface="Arial"/>
                <a:ea typeface="Arial"/>
                <a:cs typeface="Arial"/>
                <a:sym typeface="Arial"/>
              </a:rPr>
              <a:t>Geomorphic Restoration</a:t>
            </a:r>
            <a:endParaRPr sz="1400" b="0" i="0" u="none" strike="noStrike" cap="none" dirty="0">
              <a:solidFill>
                <a:schemeClr val="accent1"/>
              </a:solidFill>
              <a:latin typeface="Arial"/>
              <a:ea typeface="Arial"/>
              <a:cs typeface="Arial"/>
              <a:sym typeface="Arial"/>
            </a:endParaRPr>
          </a:p>
        </p:txBody>
      </p:sp>
      <p:sp>
        <p:nvSpPr>
          <p:cNvPr id="9" name="Google Shape;17;p4">
            <a:extLst>
              <a:ext uri="{FF2B5EF4-FFF2-40B4-BE49-F238E27FC236}">
                <a16:creationId xmlns:a16="http://schemas.microsoft.com/office/drawing/2014/main" id="{AD0A69EF-6D36-4985-8890-725FC1CAAD67}"/>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0" name="Google Shape;18;p4">
            <a:extLst>
              <a:ext uri="{FF2B5EF4-FFF2-40B4-BE49-F238E27FC236}">
                <a16:creationId xmlns:a16="http://schemas.microsoft.com/office/drawing/2014/main" id="{D27E180C-AB0E-4B54-BB0F-ADF677B56A45}"/>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Tree>
    <p:extLst>
      <p:ext uri="{BB962C8B-B14F-4D97-AF65-F5344CB8AC3E}">
        <p14:creationId xmlns:p14="http://schemas.microsoft.com/office/powerpoint/2010/main" val="4068380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29" name="Title"/>
          <p:cNvSpPr txBox="1">
            <a:spLocks noGrp="1"/>
          </p:cNvSpPr>
          <p:nvPr>
            <p:ph type="title"/>
          </p:nvPr>
        </p:nvSpPr>
        <p:spPr>
          <a:xfrm>
            <a:off x="838200" y="-143767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Photo and Quote</a:t>
            </a:r>
            <a:endParaRPr dirty="0"/>
          </a:p>
        </p:txBody>
      </p:sp>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857999" y="2146801"/>
            <a:ext cx="4495802" cy="4454525"/>
          </a:xfrm>
        </p:spPr>
        <p:txBody>
          <a:bodyPr>
            <a:normAutofit/>
          </a:bodyPr>
          <a:lstStyle/>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Designers engaged with the problem long </a:t>
            </a:r>
            <a:r>
              <a:rPr lang="en-US" sz="2400" b="1" dirty="0">
                <a:solidFill>
                  <a:srgbClr val="000000"/>
                </a:solidFill>
                <a:ea typeface="Arial"/>
                <a:cs typeface="Arial"/>
                <a:sym typeface="Arial"/>
              </a:rPr>
              <a:t>after extraction has been completed</a:t>
            </a:r>
          </a:p>
          <a:p>
            <a:pPr marL="0" lv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Typically involves the creation of a curated series of views and post-industrial objects in the form of a park</a:t>
            </a:r>
          </a:p>
        </p:txBody>
      </p:sp>
      <p:pic>
        <p:nvPicPr>
          <p:cNvPr id="230" name="Image"/>
          <p:cNvPicPr preferRelativeResize="0">
            <a:picLocks noGrp="1"/>
          </p:cNvPicPr>
          <p:nvPr>
            <p:ph type="pic" idx="4294967295"/>
          </p:nvPr>
        </p:nvPicPr>
        <p:blipFill rotWithShape="1">
          <a:blip r:embed="rId3" cstate="hqprint">
            <a:extLst>
              <a:ext uri="{28A0092B-C50C-407E-A947-70E740481C1C}">
                <a14:useLocalDpi xmlns:a14="http://schemas.microsoft.com/office/drawing/2010/main"/>
              </a:ext>
            </a:extLst>
          </a:blip>
          <a:srcRect/>
          <a:stretch/>
        </p:blipFill>
        <p:spPr>
          <a:xfrm>
            <a:off x="0" y="0"/>
            <a:ext cx="5943600" cy="6858000"/>
          </a:xfrm>
          <a:prstGeom prst="rect">
            <a:avLst/>
          </a:prstGeom>
          <a:noFill/>
          <a:ln>
            <a:noFill/>
          </a:ln>
        </p:spPr>
      </p:pic>
      <p:sp>
        <p:nvSpPr>
          <p:cNvPr id="3" name="Rectangle 2">
            <a:extLst>
              <a:ext uri="{FF2B5EF4-FFF2-40B4-BE49-F238E27FC236}">
                <a16:creationId xmlns:a16="http://schemas.microsoft.com/office/drawing/2014/main" id="{5913D3E7-3163-4689-A040-EDEDA661C241}"/>
              </a:ext>
            </a:extLst>
          </p:cNvPr>
          <p:cNvSpPr/>
          <p:nvPr/>
        </p:nvSpPr>
        <p:spPr>
          <a:xfrm>
            <a:off x="0" y="6601326"/>
            <a:ext cx="5943600" cy="25667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 name="TextBox 3">
            <a:extLst>
              <a:ext uri="{FF2B5EF4-FFF2-40B4-BE49-F238E27FC236}">
                <a16:creationId xmlns:a16="http://schemas.microsoft.com/office/drawing/2014/main" id="{256EF3A6-DF09-425C-895A-697EEF0F87A0}"/>
              </a:ext>
            </a:extLst>
          </p:cNvPr>
          <p:cNvSpPr txBox="1"/>
          <p:nvPr/>
        </p:nvSpPr>
        <p:spPr>
          <a:xfrm>
            <a:off x="0" y="6621941"/>
            <a:ext cx="5943600" cy="215444"/>
          </a:xfrm>
          <a:prstGeom prst="rect">
            <a:avLst/>
          </a:prstGeom>
          <a:noFill/>
        </p:spPr>
        <p:txBody>
          <a:bodyPr wrap="square" rtlCol="0">
            <a:spAutoFit/>
          </a:bodyPr>
          <a:lstStyle/>
          <a:p>
            <a:r>
              <a:rPr lang="en-NZ" sz="800" dirty="0">
                <a:solidFill>
                  <a:schemeClr val="bg1">
                    <a:lumMod val="65000"/>
                  </a:schemeClr>
                </a:solidFill>
              </a:rPr>
              <a:t>Source: https://</a:t>
            </a:r>
            <a:r>
              <a:rPr lang="en-NZ" sz="800" dirty="0" err="1">
                <a:solidFill>
                  <a:schemeClr val="bg1">
                    <a:lumMod val="65000"/>
                  </a:schemeClr>
                </a:solidFill>
              </a:rPr>
              <a:t>landezine.com</a:t>
            </a:r>
            <a:r>
              <a:rPr lang="en-NZ" sz="800" dirty="0">
                <a:solidFill>
                  <a:schemeClr val="bg1">
                    <a:lumMod val="65000"/>
                  </a:schemeClr>
                </a:solidFill>
              </a:rPr>
              <a:t>/quarry-garden-in-shanghai-botanical-garden/</a:t>
            </a:r>
          </a:p>
        </p:txBody>
      </p:sp>
      <p:sp>
        <p:nvSpPr>
          <p:cNvPr id="8" name="Footer">
            <a:extLst>
              <a:ext uri="{FF2B5EF4-FFF2-40B4-BE49-F238E27FC236}">
                <a16:creationId xmlns:a16="http://schemas.microsoft.com/office/drawing/2014/main" id="{3122EC5A-DC10-4A7B-BC2E-7611CA641CAB}"/>
              </a:ext>
            </a:extLst>
          </p:cNvPr>
          <p:cNvSpPr/>
          <p:nvPr/>
        </p:nvSpPr>
        <p:spPr>
          <a:xfrm>
            <a:off x="8460807" y="6168238"/>
            <a:ext cx="2892993"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sz="1400" b="0" i="0" u="none" strike="noStrike" cap="none" dirty="0">
                <a:solidFill>
                  <a:schemeClr val="accent1"/>
                </a:solidFill>
                <a:latin typeface="Arial"/>
                <a:ea typeface="Arial"/>
                <a:cs typeface="Arial"/>
                <a:sym typeface="Arial"/>
              </a:rPr>
              <a:t>Post-Mining Landscape Design</a:t>
            </a:r>
            <a:endParaRPr sz="1400" b="0" i="0" u="none" strike="noStrike" cap="none" dirty="0">
              <a:solidFill>
                <a:schemeClr val="accent1"/>
              </a:solidFill>
              <a:latin typeface="Arial"/>
              <a:ea typeface="Arial"/>
              <a:cs typeface="Arial"/>
              <a:sym typeface="Arial"/>
            </a:endParaRPr>
          </a:p>
        </p:txBody>
      </p:sp>
      <p:sp>
        <p:nvSpPr>
          <p:cNvPr id="9" name="Google Shape;17;p4">
            <a:extLst>
              <a:ext uri="{FF2B5EF4-FFF2-40B4-BE49-F238E27FC236}">
                <a16:creationId xmlns:a16="http://schemas.microsoft.com/office/drawing/2014/main" id="{8DC49894-546A-4632-8680-813E88BE4724}"/>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0" name="Google Shape;18;p4">
            <a:extLst>
              <a:ext uri="{FF2B5EF4-FFF2-40B4-BE49-F238E27FC236}">
                <a16:creationId xmlns:a16="http://schemas.microsoft.com/office/drawing/2014/main" id="{882FEAA1-35B6-47FC-9C6D-3A52004228F9}"/>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Tree>
    <p:extLst>
      <p:ext uri="{BB962C8B-B14F-4D97-AF65-F5344CB8AC3E}">
        <p14:creationId xmlns:p14="http://schemas.microsoft.com/office/powerpoint/2010/main" val="5968286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29" name="Title"/>
          <p:cNvSpPr txBox="1">
            <a:spLocks noGrp="1"/>
          </p:cNvSpPr>
          <p:nvPr>
            <p:ph type="title"/>
          </p:nvPr>
        </p:nvSpPr>
        <p:spPr>
          <a:xfrm>
            <a:off x="838200" y="-143767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Photo and Quote</a:t>
            </a:r>
            <a:endParaRPr dirty="0"/>
          </a:p>
        </p:txBody>
      </p:sp>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857999" y="2146801"/>
            <a:ext cx="4495802" cy="4454525"/>
          </a:xfrm>
        </p:spPr>
        <p:txBody>
          <a:bodyPr>
            <a:normAutofit/>
          </a:bodyPr>
          <a:lstStyle/>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However, limitations exist in the ability to seriously </a:t>
            </a:r>
            <a:r>
              <a:rPr lang="en-US" sz="2400" b="1" dirty="0">
                <a:solidFill>
                  <a:srgbClr val="000000"/>
                </a:solidFill>
                <a:ea typeface="Arial"/>
                <a:cs typeface="Arial"/>
                <a:sym typeface="Arial"/>
              </a:rPr>
              <a:t>reconfigure landscape structure</a:t>
            </a:r>
          </a:p>
          <a:p>
            <a:pPr marL="0" lv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Lack of machinery, capital, and will to create big moves</a:t>
            </a:r>
          </a:p>
        </p:txBody>
      </p:sp>
      <p:pic>
        <p:nvPicPr>
          <p:cNvPr id="230" name="Image"/>
          <p:cNvPicPr preferRelativeResize="0">
            <a:picLocks noGrp="1"/>
          </p:cNvPicPr>
          <p:nvPr>
            <p:ph type="pic" idx="4294967295"/>
          </p:nvPr>
        </p:nvPicPr>
        <p:blipFill rotWithShape="1">
          <a:blip r:embed="rId3" cstate="hqprint">
            <a:extLst>
              <a:ext uri="{28A0092B-C50C-407E-A947-70E740481C1C}">
                <a14:useLocalDpi xmlns:a14="http://schemas.microsoft.com/office/drawing/2010/main"/>
              </a:ext>
            </a:extLst>
          </a:blip>
          <a:srcRect/>
          <a:stretch/>
        </p:blipFill>
        <p:spPr>
          <a:xfrm>
            <a:off x="0" y="0"/>
            <a:ext cx="5943600" cy="6858000"/>
          </a:xfrm>
          <a:prstGeom prst="rect">
            <a:avLst/>
          </a:prstGeom>
          <a:noFill/>
          <a:ln>
            <a:noFill/>
          </a:ln>
        </p:spPr>
      </p:pic>
      <p:sp>
        <p:nvSpPr>
          <p:cNvPr id="3" name="Rectangle 2">
            <a:extLst>
              <a:ext uri="{FF2B5EF4-FFF2-40B4-BE49-F238E27FC236}">
                <a16:creationId xmlns:a16="http://schemas.microsoft.com/office/drawing/2014/main" id="{5913D3E7-3163-4689-A040-EDEDA661C241}"/>
              </a:ext>
            </a:extLst>
          </p:cNvPr>
          <p:cNvSpPr/>
          <p:nvPr/>
        </p:nvSpPr>
        <p:spPr>
          <a:xfrm>
            <a:off x="0" y="6601326"/>
            <a:ext cx="5943600" cy="25667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 name="TextBox 3">
            <a:extLst>
              <a:ext uri="{FF2B5EF4-FFF2-40B4-BE49-F238E27FC236}">
                <a16:creationId xmlns:a16="http://schemas.microsoft.com/office/drawing/2014/main" id="{256EF3A6-DF09-425C-895A-697EEF0F87A0}"/>
              </a:ext>
            </a:extLst>
          </p:cNvPr>
          <p:cNvSpPr txBox="1"/>
          <p:nvPr/>
        </p:nvSpPr>
        <p:spPr>
          <a:xfrm>
            <a:off x="0" y="6621941"/>
            <a:ext cx="5943600" cy="215444"/>
          </a:xfrm>
          <a:prstGeom prst="rect">
            <a:avLst/>
          </a:prstGeom>
          <a:noFill/>
        </p:spPr>
        <p:txBody>
          <a:bodyPr wrap="square" rtlCol="0">
            <a:spAutoFit/>
          </a:bodyPr>
          <a:lstStyle/>
          <a:p>
            <a:r>
              <a:rPr lang="en-NZ" sz="800" dirty="0">
                <a:solidFill>
                  <a:schemeClr val="bg1">
                    <a:lumMod val="65000"/>
                  </a:schemeClr>
                </a:solidFill>
              </a:rPr>
              <a:t>Source: https://</a:t>
            </a:r>
            <a:r>
              <a:rPr lang="en-NZ" sz="800" dirty="0" err="1">
                <a:solidFill>
                  <a:schemeClr val="bg1">
                    <a:lumMod val="65000"/>
                  </a:schemeClr>
                </a:solidFill>
              </a:rPr>
              <a:t>www.awg.at</a:t>
            </a:r>
            <a:r>
              <a:rPr lang="en-NZ" sz="800" dirty="0">
                <a:solidFill>
                  <a:schemeClr val="bg1">
                    <a:lumMod val="65000"/>
                  </a:schemeClr>
                </a:solidFill>
              </a:rPr>
              <a:t>/project/rom-e/</a:t>
            </a:r>
          </a:p>
        </p:txBody>
      </p:sp>
      <p:sp>
        <p:nvSpPr>
          <p:cNvPr id="8" name="Footer">
            <a:extLst>
              <a:ext uri="{FF2B5EF4-FFF2-40B4-BE49-F238E27FC236}">
                <a16:creationId xmlns:a16="http://schemas.microsoft.com/office/drawing/2014/main" id="{3122EC5A-DC10-4A7B-BC2E-7611CA641CAB}"/>
              </a:ext>
            </a:extLst>
          </p:cNvPr>
          <p:cNvSpPr/>
          <p:nvPr/>
        </p:nvSpPr>
        <p:spPr>
          <a:xfrm>
            <a:off x="8460807" y="6168238"/>
            <a:ext cx="2892993"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sz="1400" b="0" i="0" u="none" strike="noStrike" cap="none" dirty="0">
                <a:solidFill>
                  <a:schemeClr val="accent1"/>
                </a:solidFill>
                <a:latin typeface="Arial"/>
                <a:ea typeface="Arial"/>
                <a:cs typeface="Arial"/>
                <a:sym typeface="Arial"/>
              </a:rPr>
              <a:t>Post-Mining Landscape Design</a:t>
            </a:r>
            <a:endParaRPr sz="1400" b="0" i="0" u="none" strike="noStrike" cap="none" dirty="0">
              <a:solidFill>
                <a:schemeClr val="accent1"/>
              </a:solidFill>
              <a:latin typeface="Arial"/>
              <a:ea typeface="Arial"/>
              <a:cs typeface="Arial"/>
              <a:sym typeface="Arial"/>
            </a:endParaRPr>
          </a:p>
        </p:txBody>
      </p:sp>
      <p:sp>
        <p:nvSpPr>
          <p:cNvPr id="9" name="Google Shape;17;p4">
            <a:extLst>
              <a:ext uri="{FF2B5EF4-FFF2-40B4-BE49-F238E27FC236}">
                <a16:creationId xmlns:a16="http://schemas.microsoft.com/office/drawing/2014/main" id="{FB2CDB13-6EE9-4179-A442-90C5F2E591F8}"/>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0" name="Google Shape;18;p4">
            <a:extLst>
              <a:ext uri="{FF2B5EF4-FFF2-40B4-BE49-F238E27FC236}">
                <a16:creationId xmlns:a16="http://schemas.microsoft.com/office/drawing/2014/main" id="{ABA4ED95-8A44-443B-BAEA-DB2A3D1B2A90}"/>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Tree>
    <p:extLst>
      <p:ext uri="{BB962C8B-B14F-4D97-AF65-F5344CB8AC3E}">
        <p14:creationId xmlns:p14="http://schemas.microsoft.com/office/powerpoint/2010/main" val="4124636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Title"/>
          <p:cNvSpPr txBox="1">
            <a:spLocks noGrp="1"/>
          </p:cNvSpPr>
          <p:nvPr>
            <p:ph type="title" idx="4294967295"/>
          </p:nvPr>
        </p:nvSpPr>
        <p:spPr>
          <a:xfrm>
            <a:off x="3021078" y="2929128"/>
            <a:ext cx="6349385" cy="954103"/>
          </a:xfrm>
          <a:prstGeom prst="rect">
            <a:avLst/>
          </a:prstGeom>
          <a:noFill/>
          <a:ln>
            <a:noFill/>
          </a:ln>
        </p:spPr>
        <p:txBody>
          <a:bodyPr spcFirstLastPara="1" wrap="square" lIns="91425" tIns="45700" rIns="91425" bIns="45700" anchor="ctr" anchorCtr="0">
            <a:normAutofit fontScale="90000"/>
          </a:bodyPr>
          <a:lstStyle/>
          <a:p>
            <a:pPr lvl="0" algn="ctr">
              <a:buClr>
                <a:srgbClr val="000000"/>
              </a:buClr>
              <a:buSzPts val="4400"/>
            </a:pPr>
            <a:r>
              <a:rPr lang="en-US" sz="4400" dirty="0">
                <a:solidFill>
                  <a:srgbClr val="F2F2F2"/>
                </a:solidFill>
              </a:rPr>
              <a:t>Design-Led Progressive </a:t>
            </a:r>
            <a:r>
              <a:rPr lang="en-US" sz="4400" b="1" i="1" dirty="0">
                <a:solidFill>
                  <a:srgbClr val="F2F2F2"/>
                </a:solidFill>
              </a:rPr>
              <a:t>Reclamation</a:t>
            </a:r>
            <a:endParaRPr lang="en-US" sz="4400" b="1" dirty="0">
              <a:solidFill>
                <a:srgbClr val="000000"/>
              </a:solidFill>
            </a:endParaRPr>
          </a:p>
        </p:txBody>
      </p:sp>
    </p:spTree>
    <p:extLst>
      <p:ext uri="{BB962C8B-B14F-4D97-AF65-F5344CB8AC3E}">
        <p14:creationId xmlns:p14="http://schemas.microsoft.com/office/powerpoint/2010/main" val="4260801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5" name="White box">
            <a:extLst>
              <a:ext uri="{C183D7F6-B498-43B3-948B-1728B52AA6E4}">
                <adec:decorative xmlns:adec="http://schemas.microsoft.com/office/drawing/2017/decorative" val="1"/>
              </a:ext>
            </a:extLst>
          </p:cNvPr>
          <p:cNvSpPr/>
          <p:nvPr/>
        </p:nvSpPr>
        <p:spPr>
          <a:xfrm>
            <a:off x="0" y="1619336"/>
            <a:ext cx="10011855" cy="3619328"/>
          </a:xfrm>
          <a:prstGeom prst="rect">
            <a:avLst/>
          </a:prstGeom>
          <a:solidFill>
            <a:schemeClr val="lt1"/>
          </a:solidFill>
          <a:ln w="12700" cap="flat" cmpd="sng">
            <a:solidFill>
              <a:schemeClr val="lt1"/>
            </a:solidFill>
            <a:prstDash val="solid"/>
            <a:miter lim="400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chemeClr val="accent2"/>
              </a:buClr>
              <a:buSzPts val="1800"/>
              <a:buFont typeface="Calibri"/>
              <a:buNone/>
            </a:pPr>
            <a:endParaRPr sz="1800" b="0" i="0" u="none" strike="noStrike" cap="none" dirty="0">
              <a:solidFill>
                <a:schemeClr val="accent1"/>
              </a:solidFill>
              <a:latin typeface="Calibri"/>
              <a:ea typeface="Calibri"/>
              <a:cs typeface="Calibri"/>
              <a:sym typeface="Calibri"/>
            </a:endParaRPr>
          </a:p>
        </p:txBody>
      </p:sp>
      <p:sp>
        <p:nvSpPr>
          <p:cNvPr id="184" name="Title"/>
          <p:cNvSpPr txBox="1">
            <a:spLocks noGrp="1"/>
          </p:cNvSpPr>
          <p:nvPr>
            <p:ph type="title"/>
          </p:nvPr>
        </p:nvSpPr>
        <p:spPr>
          <a:xfrm>
            <a:off x="1110109" y="2474426"/>
            <a:ext cx="3058132" cy="2085703"/>
          </a:xfrm>
          <a:prstGeom prst="rect">
            <a:avLst/>
          </a:prstGeom>
          <a:noFill/>
          <a:ln>
            <a:noFill/>
          </a:ln>
        </p:spPr>
        <p:txBody>
          <a:bodyPr spcFirstLastPara="1" wrap="square" lIns="91425" tIns="45700" rIns="91425" bIns="45700" anchor="ctr" anchorCtr="0">
            <a:normAutofit/>
          </a:bodyPr>
          <a:lstStyle/>
          <a:p>
            <a:pPr lvl="0">
              <a:lnSpc>
                <a:spcPct val="100000"/>
              </a:lnSpc>
              <a:buClr>
                <a:schemeClr val="dk1"/>
              </a:buClr>
              <a:buSzPts val="2500"/>
            </a:pPr>
            <a:r>
              <a:rPr lang="en-US" sz="2500" b="1" dirty="0">
                <a:solidFill>
                  <a:schemeClr val="dk1"/>
                </a:solidFill>
              </a:rPr>
              <a:t>WHAT THIS CURRENTLY IS AND WHAT IT ISN’T</a:t>
            </a:r>
            <a:endParaRPr lang="en-US" sz="2500" b="1" dirty="0">
              <a:solidFill>
                <a:srgbClr val="000000"/>
              </a:solidFill>
            </a:endParaRPr>
          </a:p>
        </p:txBody>
      </p:sp>
      <p:sp>
        <p:nvSpPr>
          <p:cNvPr id="2" name="Text">
            <a:extLst>
              <a:ext uri="{FF2B5EF4-FFF2-40B4-BE49-F238E27FC236}">
                <a16:creationId xmlns:a16="http://schemas.microsoft.com/office/drawing/2014/main" id="{3B6F82EF-4A96-46B9-9B4D-AEA5F53B62F4}"/>
              </a:ext>
            </a:extLst>
          </p:cNvPr>
          <p:cNvSpPr>
            <a:spLocks noGrp="1"/>
          </p:cNvSpPr>
          <p:nvPr>
            <p:ph type="body" sz="quarter" idx="10"/>
          </p:nvPr>
        </p:nvSpPr>
        <p:spPr>
          <a:xfrm>
            <a:off x="4717774" y="2690577"/>
            <a:ext cx="5008117" cy="2107055"/>
          </a:xfrm>
        </p:spPr>
        <p:txBody>
          <a:bodyPr>
            <a:normAutofit/>
          </a:bodyPr>
          <a:lstStyle/>
          <a:p>
            <a:pPr marL="285750" lvl="0" indent="-285750">
              <a:lnSpc>
                <a:spcPct val="100000"/>
              </a:lnSpc>
              <a:spcBef>
                <a:spcPts val="0"/>
              </a:spcBef>
              <a:buClr>
                <a:schemeClr val="dk2"/>
              </a:buClr>
              <a:buSzPts val="1750"/>
              <a:buFont typeface="Noto Sans Symbols"/>
              <a:buChar char="▪"/>
            </a:pPr>
            <a:r>
              <a:rPr lang="en-US" sz="2400" b="1" dirty="0">
                <a:solidFill>
                  <a:srgbClr val="000000"/>
                </a:solidFill>
                <a:ea typeface="Arial"/>
                <a:cs typeface="Arial"/>
                <a:sym typeface="Arial"/>
              </a:rPr>
              <a:t>IT IS</a:t>
            </a:r>
            <a:r>
              <a:rPr lang="en-US" sz="2400" dirty="0">
                <a:solidFill>
                  <a:srgbClr val="000000"/>
                </a:solidFill>
                <a:ea typeface="Arial"/>
                <a:cs typeface="Arial"/>
                <a:sym typeface="Arial"/>
              </a:rPr>
              <a:t> an initial outline of a  proposed approach or methodology</a:t>
            </a:r>
            <a:endParaRPr lang="en-US" sz="2400" b="1" dirty="0">
              <a:solidFill>
                <a:srgbClr val="000000"/>
              </a:solidFill>
              <a:ea typeface="Arial"/>
              <a:cs typeface="Arial"/>
              <a:sym typeface="Arial"/>
            </a:endParaRPr>
          </a:p>
          <a:p>
            <a:pPr marL="285750" lvl="0" indent="-285750">
              <a:lnSpc>
                <a:spcPct val="100000"/>
              </a:lnSpc>
              <a:spcBef>
                <a:spcPts val="700"/>
              </a:spcBef>
              <a:buClr>
                <a:schemeClr val="dk2"/>
              </a:buClr>
              <a:buSzPts val="1750"/>
              <a:buFont typeface="Noto Sans Symbols"/>
              <a:buChar char="▪"/>
            </a:pPr>
            <a:r>
              <a:rPr lang="en-US" sz="2400" b="1" dirty="0">
                <a:solidFill>
                  <a:srgbClr val="000000"/>
                </a:solidFill>
                <a:ea typeface="Arial"/>
                <a:cs typeface="Arial"/>
                <a:sym typeface="Arial"/>
              </a:rPr>
              <a:t>IT ISN’T</a:t>
            </a:r>
            <a:r>
              <a:rPr lang="en-US" sz="2400" dirty="0">
                <a:solidFill>
                  <a:srgbClr val="000000"/>
                </a:solidFill>
                <a:ea typeface="Arial"/>
                <a:cs typeface="Arial"/>
                <a:sym typeface="Arial"/>
              </a:rPr>
              <a:t> a tested or implemented solution to a problem</a:t>
            </a:r>
            <a:endParaRPr lang="en-US" sz="2400" b="1" dirty="0">
              <a:solidFill>
                <a:srgbClr val="000000"/>
              </a:solidFill>
              <a:ea typeface="Arial"/>
              <a:cs typeface="Arial"/>
              <a:sym typeface="Arial"/>
            </a:endParaRPr>
          </a:p>
        </p:txBody>
      </p:sp>
    </p:spTree>
    <p:extLst>
      <p:ext uri="{BB962C8B-B14F-4D97-AF65-F5344CB8AC3E}">
        <p14:creationId xmlns:p14="http://schemas.microsoft.com/office/powerpoint/2010/main" val="1478164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44"/>
        <p:cNvGrpSpPr/>
        <p:nvPr/>
      </p:nvGrpSpPr>
      <p:grpSpPr>
        <a:xfrm>
          <a:off x="0" y="0"/>
          <a:ext cx="0" cy="0"/>
          <a:chOff x="0" y="0"/>
          <a:chExt cx="0" cy="0"/>
        </a:xfrm>
      </p:grpSpPr>
      <p:sp>
        <p:nvSpPr>
          <p:cNvPr id="245" name="Title"/>
          <p:cNvSpPr txBox="1">
            <a:spLocks noGrp="1"/>
          </p:cNvSpPr>
          <p:nvPr>
            <p:ph type="title"/>
          </p:nvPr>
        </p:nvSpPr>
        <p:spPr>
          <a:xfrm>
            <a:off x="998537" y="276621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Large Image</a:t>
            </a:r>
            <a:endParaRPr dirty="0"/>
          </a:p>
        </p:txBody>
      </p:sp>
      <p:pic>
        <p:nvPicPr>
          <p:cNvPr id="246" name="Image"/>
          <p:cNvPicPr preferRelativeResize="0">
            <a:picLocks noGrp="1"/>
          </p:cNvPicPr>
          <p:nvPr>
            <p:ph type="pic" idx="2"/>
          </p:nvPr>
        </p:nvPicPr>
        <p:blipFill rotWithShape="1">
          <a:blip r:embed="rId3" cstate="hqprint">
            <a:extLst>
              <a:ext uri="{28A0092B-C50C-407E-A947-70E740481C1C}">
                <a14:useLocalDpi xmlns:a14="http://schemas.microsoft.com/office/drawing/2010/main"/>
              </a:ext>
            </a:extLst>
          </a:blip>
          <a:srcRect/>
          <a:stretch/>
        </p:blipFill>
        <p:spPr>
          <a:xfrm>
            <a:off x="677862" y="685800"/>
            <a:ext cx="10836275" cy="5486400"/>
          </a:xfrm>
          <a:prstGeom prst="rect">
            <a:avLst/>
          </a:prstGeom>
          <a:noFill/>
          <a:ln>
            <a:noFill/>
          </a:ln>
        </p:spPr>
      </p:pic>
      <p:sp>
        <p:nvSpPr>
          <p:cNvPr id="4" name="Rectangle 3">
            <a:extLst>
              <a:ext uri="{FF2B5EF4-FFF2-40B4-BE49-F238E27FC236}">
                <a16:creationId xmlns:a16="http://schemas.microsoft.com/office/drawing/2014/main" id="{BE86D08A-3220-4A42-926D-BB8F818A4E28}"/>
              </a:ext>
            </a:extLst>
          </p:cNvPr>
          <p:cNvSpPr/>
          <p:nvPr/>
        </p:nvSpPr>
        <p:spPr>
          <a:xfrm>
            <a:off x="6891338" y="4611689"/>
            <a:ext cx="3240087" cy="35956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rgbClr val="000000"/>
              </a:solidFill>
            </a:endParaRPr>
          </a:p>
        </p:txBody>
      </p:sp>
      <p:sp>
        <p:nvSpPr>
          <p:cNvPr id="5" name="TextBox 4">
            <a:extLst>
              <a:ext uri="{FF2B5EF4-FFF2-40B4-BE49-F238E27FC236}">
                <a16:creationId xmlns:a16="http://schemas.microsoft.com/office/drawing/2014/main" id="{D282A414-FCC1-4EF2-A8DC-D7DE52AD4EC5}"/>
              </a:ext>
            </a:extLst>
          </p:cNvPr>
          <p:cNvSpPr txBox="1"/>
          <p:nvPr/>
        </p:nvSpPr>
        <p:spPr>
          <a:xfrm>
            <a:off x="6830397" y="4560640"/>
            <a:ext cx="3361968" cy="461665"/>
          </a:xfrm>
          <a:prstGeom prst="rect">
            <a:avLst/>
          </a:prstGeom>
          <a:noFill/>
        </p:spPr>
        <p:txBody>
          <a:bodyPr wrap="square" rtlCol="0">
            <a:spAutoFit/>
          </a:bodyPr>
          <a:lstStyle/>
          <a:p>
            <a:r>
              <a:rPr lang="en-US" sz="2400" dirty="0">
                <a:solidFill>
                  <a:schemeClr val="bg1"/>
                </a:solidFill>
                <a:latin typeface="Roboto Black" panose="02000000000000000000" pitchFamily="2" charset="0"/>
                <a:ea typeface="Roboto Black" panose="02000000000000000000" pitchFamily="2" charset="0"/>
              </a:rPr>
              <a:t>Horokiwi, New Zealand</a:t>
            </a:r>
            <a:endParaRPr lang="en-NZ" sz="2400" dirty="0">
              <a:solidFill>
                <a:schemeClr val="bg1"/>
              </a:solidFill>
              <a:latin typeface="Roboto Black" panose="02000000000000000000" pitchFamily="2" charset="0"/>
              <a:ea typeface="Roboto Black" panose="02000000000000000000" pitchFamily="2" charset="0"/>
            </a:endParaRPr>
          </a:p>
        </p:txBody>
      </p:sp>
    </p:spTree>
    <p:extLst>
      <p:ext uri="{BB962C8B-B14F-4D97-AF65-F5344CB8AC3E}">
        <p14:creationId xmlns:p14="http://schemas.microsoft.com/office/powerpoint/2010/main" val="16827691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29" name="Title"/>
          <p:cNvSpPr txBox="1">
            <a:spLocks noGrp="1"/>
          </p:cNvSpPr>
          <p:nvPr>
            <p:ph type="title"/>
          </p:nvPr>
        </p:nvSpPr>
        <p:spPr>
          <a:xfrm>
            <a:off x="838200" y="-143767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Photo and Quote</a:t>
            </a:r>
            <a:endParaRPr dirty="0"/>
          </a:p>
        </p:txBody>
      </p:sp>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626087" y="2146801"/>
            <a:ext cx="4727714" cy="4454525"/>
          </a:xfrm>
        </p:spPr>
        <p:txBody>
          <a:bodyPr>
            <a:normAutofit/>
          </a:bodyPr>
          <a:lstStyle/>
          <a:p>
            <a:pPr marL="0" indent="0" algn="r">
              <a:lnSpc>
                <a:spcPct val="100000"/>
              </a:lnSpc>
              <a:spcBef>
                <a:spcPts val="0"/>
              </a:spcBef>
              <a:buClr>
                <a:schemeClr val="dk2"/>
              </a:buClr>
              <a:buSzPts val="2500"/>
              <a:buNone/>
            </a:pPr>
            <a:r>
              <a:rPr lang="en-US" sz="2400" b="1" dirty="0">
                <a:solidFill>
                  <a:srgbClr val="000000"/>
                </a:solidFill>
                <a:ea typeface="Arial"/>
                <a:cs typeface="Arial"/>
                <a:sym typeface="Arial"/>
              </a:rPr>
              <a:t>Embed</a:t>
            </a:r>
            <a:r>
              <a:rPr lang="en-US" sz="2400" dirty="0">
                <a:solidFill>
                  <a:srgbClr val="000000"/>
                </a:solidFill>
                <a:ea typeface="Arial"/>
                <a:cs typeface="Arial"/>
                <a:sym typeface="Arial"/>
              </a:rPr>
              <a:t> the landscape architect within processes and economics of extraction</a:t>
            </a:r>
          </a:p>
          <a:p>
            <a:pPr marL="0" lv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Create </a:t>
            </a:r>
            <a:r>
              <a:rPr lang="en-US" sz="2400" b="1" dirty="0">
                <a:solidFill>
                  <a:srgbClr val="000000"/>
                </a:solidFill>
                <a:ea typeface="Arial"/>
                <a:cs typeface="Arial"/>
                <a:sym typeface="Arial"/>
              </a:rPr>
              <a:t>designed form </a:t>
            </a:r>
            <a:r>
              <a:rPr lang="en-US" sz="2400" dirty="0">
                <a:solidFill>
                  <a:srgbClr val="000000"/>
                </a:solidFill>
                <a:ea typeface="Arial"/>
                <a:cs typeface="Arial"/>
                <a:sym typeface="Arial"/>
              </a:rPr>
              <a:t>through material cut</a:t>
            </a:r>
            <a:endParaRPr lang="en-US" sz="2400" i="1" dirty="0">
              <a:solidFill>
                <a:srgbClr val="000000"/>
              </a:solidFill>
              <a:ea typeface="Arial"/>
              <a:cs typeface="Arial"/>
              <a:sym typeface="Arial"/>
            </a:endParaRPr>
          </a:p>
          <a:p>
            <a:pPr marL="0" lv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Opens up whole reclamation project to </a:t>
            </a:r>
            <a:r>
              <a:rPr lang="en-US" sz="2400" b="1" dirty="0">
                <a:solidFill>
                  <a:srgbClr val="000000"/>
                </a:solidFill>
                <a:ea typeface="Arial"/>
                <a:cs typeface="Arial"/>
                <a:sym typeface="Arial"/>
              </a:rPr>
              <a:t>radical experimentation </a:t>
            </a:r>
          </a:p>
        </p:txBody>
      </p:sp>
      <p:pic>
        <p:nvPicPr>
          <p:cNvPr id="230" name="Image"/>
          <p:cNvPicPr preferRelativeResize="0">
            <a:picLocks noGrp="1"/>
          </p:cNvPicPr>
          <p:nvPr>
            <p:ph type="pic" idx="4294967295"/>
          </p:nvPr>
        </p:nvPicPr>
        <p:blipFill rotWithShape="1">
          <a:blip r:embed="rId3" cstate="hqprint">
            <a:extLst>
              <a:ext uri="{28A0092B-C50C-407E-A947-70E740481C1C}">
                <a14:useLocalDpi xmlns:a14="http://schemas.microsoft.com/office/drawing/2010/main"/>
              </a:ext>
            </a:extLst>
          </a:blip>
          <a:srcRect/>
          <a:stretch/>
        </p:blipFill>
        <p:spPr>
          <a:xfrm>
            <a:off x="0" y="0"/>
            <a:ext cx="5943600" cy="6858000"/>
          </a:xfrm>
          <a:prstGeom prst="rect">
            <a:avLst/>
          </a:prstGeom>
          <a:noFill/>
          <a:ln>
            <a:noFill/>
          </a:ln>
        </p:spPr>
      </p:pic>
      <p:sp>
        <p:nvSpPr>
          <p:cNvPr id="8" name="Footer">
            <a:extLst>
              <a:ext uri="{FF2B5EF4-FFF2-40B4-BE49-F238E27FC236}">
                <a16:creationId xmlns:a16="http://schemas.microsoft.com/office/drawing/2014/main" id="{3122EC5A-DC10-4A7B-BC2E-7611CA641CAB}"/>
              </a:ext>
            </a:extLst>
          </p:cNvPr>
          <p:cNvSpPr/>
          <p:nvPr/>
        </p:nvSpPr>
        <p:spPr>
          <a:xfrm>
            <a:off x="8229601" y="6168238"/>
            <a:ext cx="3124200"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sz="1400" b="0" i="0" u="none" strike="noStrike" cap="none" dirty="0">
                <a:solidFill>
                  <a:schemeClr val="accent1"/>
                </a:solidFill>
                <a:latin typeface="Arial"/>
                <a:ea typeface="Arial"/>
                <a:cs typeface="Arial"/>
                <a:sym typeface="Arial"/>
              </a:rPr>
              <a:t>Design-Led Progressive Reclamation</a:t>
            </a:r>
            <a:endParaRPr sz="1400" b="0" i="0" u="none" strike="noStrike" cap="none" dirty="0">
              <a:solidFill>
                <a:schemeClr val="accent1"/>
              </a:solidFill>
              <a:latin typeface="Arial"/>
              <a:ea typeface="Arial"/>
              <a:cs typeface="Arial"/>
              <a:sym typeface="Arial"/>
            </a:endParaRPr>
          </a:p>
        </p:txBody>
      </p:sp>
      <p:sp>
        <p:nvSpPr>
          <p:cNvPr id="9" name="Google Shape;17;p4">
            <a:extLst>
              <a:ext uri="{FF2B5EF4-FFF2-40B4-BE49-F238E27FC236}">
                <a16:creationId xmlns:a16="http://schemas.microsoft.com/office/drawing/2014/main" id="{B0FE7581-5257-4F6D-8F4C-C52F6D405877}"/>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0" name="Google Shape;18;p4">
            <a:extLst>
              <a:ext uri="{FF2B5EF4-FFF2-40B4-BE49-F238E27FC236}">
                <a16:creationId xmlns:a16="http://schemas.microsoft.com/office/drawing/2014/main" id="{912AFE15-9E7C-4B5B-BDB6-08EA138ACF29}"/>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Tree>
    <p:extLst>
      <p:ext uri="{BB962C8B-B14F-4D97-AF65-F5344CB8AC3E}">
        <p14:creationId xmlns:p14="http://schemas.microsoft.com/office/powerpoint/2010/main" val="33321888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411" name="Title"/>
          <p:cNvSpPr txBox="1">
            <a:spLocks noGrp="1"/>
          </p:cNvSpPr>
          <p:nvPr>
            <p:ph type="title"/>
          </p:nvPr>
        </p:nvSpPr>
        <p:spPr>
          <a:xfrm>
            <a:off x="882388" y="402482"/>
            <a:ext cx="10515600" cy="1540041"/>
          </a:xfrm>
          <a:prstGeom prst="rect">
            <a:avLst/>
          </a:prstGeom>
          <a:noFill/>
          <a:ln>
            <a:noFill/>
          </a:ln>
        </p:spPr>
        <p:txBody>
          <a:bodyPr spcFirstLastPara="1" wrap="square" lIns="91425" tIns="45700" rIns="91425" bIns="45700" anchor="ctr" anchorCtr="0">
            <a:normAutofit/>
          </a:bodyPr>
          <a:lstStyle/>
          <a:p>
            <a:pPr lvl="0">
              <a:buClr>
                <a:schemeClr val="dk2"/>
              </a:buClr>
              <a:buSzPts val="4400"/>
            </a:pPr>
            <a:r>
              <a:rPr lang="en-US" sz="4400" dirty="0">
                <a:solidFill>
                  <a:srgbClr val="3A3C3D"/>
                </a:solidFill>
                <a:latin typeface="Arial"/>
                <a:cs typeface="Arial"/>
              </a:rPr>
              <a:t>Design-Extraction Timeline</a:t>
            </a:r>
          </a:p>
        </p:txBody>
      </p:sp>
      <p:grpSp>
        <p:nvGrpSpPr>
          <p:cNvPr id="393" name="Graphic, Four chevrons" descr="Four arrows pointing to the right in a line, labeled step 1, step 2, step 3, and step 4"/>
          <p:cNvGrpSpPr/>
          <p:nvPr/>
        </p:nvGrpSpPr>
        <p:grpSpPr>
          <a:xfrm>
            <a:off x="1003303" y="2508867"/>
            <a:ext cx="10185393" cy="1101123"/>
            <a:chOff x="4729" y="215833"/>
            <a:chExt cx="10185393" cy="1101123"/>
          </a:xfrm>
        </p:grpSpPr>
        <p:sp>
          <p:nvSpPr>
            <p:cNvPr id="394" name="Chevron 1"/>
            <p:cNvSpPr/>
            <p:nvPr/>
          </p:nvSpPr>
          <p:spPr>
            <a:xfrm>
              <a:off x="4729" y="215833"/>
              <a:ext cx="2752809" cy="1101123"/>
            </a:xfrm>
            <a:prstGeom prst="chevron">
              <a:avLst>
                <a:gd name="adj" fmla="val 50000"/>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5" name="Step 1"/>
            <p:cNvSpPr txBox="1"/>
            <p:nvPr/>
          </p:nvSpPr>
          <p:spPr>
            <a:xfrm>
              <a:off x="555291" y="215833"/>
              <a:ext cx="1651686" cy="1101123"/>
            </a:xfrm>
            <a:prstGeom prst="rect">
              <a:avLst/>
            </a:prstGeom>
            <a:noFill/>
            <a:ln>
              <a:noFill/>
            </a:ln>
          </p:spPr>
          <p:txBody>
            <a:bodyPr spcFirstLastPara="1" wrap="square" lIns="100000" tIns="33325" rIns="33325" bIns="33325" anchor="ctr" anchorCtr="0">
              <a:noAutofit/>
            </a:bodyPr>
            <a:lstStyle/>
            <a:p>
              <a:pPr marL="0" marR="0" lvl="0" indent="0" algn="ctr" rtl="0">
                <a:lnSpc>
                  <a:spcPct val="90000"/>
                </a:lnSpc>
                <a:spcBef>
                  <a:spcPts val="0"/>
                </a:spcBef>
                <a:spcAft>
                  <a:spcPts val="0"/>
                </a:spcAft>
                <a:buClr>
                  <a:schemeClr val="dk2"/>
                </a:buClr>
                <a:buSzPts val="2500"/>
                <a:buFont typeface="Arial"/>
                <a:buNone/>
              </a:pPr>
              <a:r>
                <a:rPr lang="en-US" sz="2500" i="0" u="none" strike="noStrike" cap="none" dirty="0">
                  <a:solidFill>
                    <a:schemeClr val="accent1"/>
                  </a:solidFill>
                  <a:latin typeface="Arial"/>
                  <a:ea typeface="Arial"/>
                  <a:cs typeface="Arial"/>
                  <a:sym typeface="Arial"/>
                </a:rPr>
                <a:t>PHASE 1</a:t>
              </a:r>
              <a:endParaRPr sz="1400" i="0" u="none" strike="noStrike" cap="none" dirty="0">
                <a:solidFill>
                  <a:schemeClr val="accent1"/>
                </a:solidFill>
                <a:latin typeface="Arial"/>
                <a:ea typeface="Arial"/>
                <a:cs typeface="Arial"/>
                <a:sym typeface="Arial"/>
              </a:endParaRPr>
            </a:p>
          </p:txBody>
        </p:sp>
        <p:sp>
          <p:nvSpPr>
            <p:cNvPr id="396" name="Chevron 2"/>
            <p:cNvSpPr/>
            <p:nvPr/>
          </p:nvSpPr>
          <p:spPr>
            <a:xfrm>
              <a:off x="2482257" y="215833"/>
              <a:ext cx="2752809" cy="1101123"/>
            </a:xfrm>
            <a:prstGeom prst="chevron">
              <a:avLst>
                <a:gd name="adj" fmla="val 50000"/>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7" name="Step 2"/>
            <p:cNvSpPr txBox="1"/>
            <p:nvPr/>
          </p:nvSpPr>
          <p:spPr>
            <a:xfrm>
              <a:off x="3032819" y="215833"/>
              <a:ext cx="1651686" cy="1101123"/>
            </a:xfrm>
            <a:prstGeom prst="rect">
              <a:avLst/>
            </a:prstGeom>
            <a:noFill/>
            <a:ln>
              <a:noFill/>
            </a:ln>
          </p:spPr>
          <p:txBody>
            <a:bodyPr spcFirstLastPara="1" wrap="square" lIns="100000" tIns="33325" rIns="33325" bIns="33325" anchor="ctr" anchorCtr="0">
              <a:noAutofit/>
            </a:bodyPr>
            <a:lstStyle/>
            <a:p>
              <a:pPr marL="0" marR="0" lvl="0" indent="0" algn="ctr" rtl="0">
                <a:lnSpc>
                  <a:spcPct val="90000"/>
                </a:lnSpc>
                <a:spcBef>
                  <a:spcPts val="0"/>
                </a:spcBef>
                <a:spcAft>
                  <a:spcPts val="0"/>
                </a:spcAft>
                <a:buClr>
                  <a:schemeClr val="dk2"/>
                </a:buClr>
                <a:buSzPts val="2500"/>
                <a:buFont typeface="Arial"/>
                <a:buNone/>
              </a:pPr>
              <a:r>
                <a:rPr lang="en-US" sz="2500" b="0" i="0" u="none" strike="noStrike" cap="none" dirty="0">
                  <a:solidFill>
                    <a:schemeClr val="accent1"/>
                  </a:solidFill>
                  <a:latin typeface="Arial"/>
                  <a:ea typeface="Arial"/>
                  <a:cs typeface="Arial"/>
                  <a:sym typeface="Arial"/>
                </a:rPr>
                <a:t>PHASE 2</a:t>
              </a:r>
              <a:endParaRPr sz="1400" b="0" i="0" u="none" strike="noStrike" cap="none" dirty="0">
                <a:solidFill>
                  <a:schemeClr val="accent1"/>
                </a:solidFill>
                <a:latin typeface="Arial"/>
                <a:ea typeface="Arial"/>
                <a:cs typeface="Arial"/>
                <a:sym typeface="Arial"/>
              </a:endParaRPr>
            </a:p>
          </p:txBody>
        </p:sp>
        <p:sp>
          <p:nvSpPr>
            <p:cNvPr id="398" name="Chevron 3"/>
            <p:cNvSpPr/>
            <p:nvPr/>
          </p:nvSpPr>
          <p:spPr>
            <a:xfrm>
              <a:off x="4959785" y="215833"/>
              <a:ext cx="2752809" cy="1101123"/>
            </a:xfrm>
            <a:prstGeom prst="chevron">
              <a:avLst>
                <a:gd name="adj" fmla="val 50000"/>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9" name="Step 3"/>
            <p:cNvSpPr txBox="1"/>
            <p:nvPr/>
          </p:nvSpPr>
          <p:spPr>
            <a:xfrm>
              <a:off x="5510347" y="215833"/>
              <a:ext cx="1651686" cy="1101123"/>
            </a:xfrm>
            <a:prstGeom prst="rect">
              <a:avLst/>
            </a:prstGeom>
            <a:noFill/>
            <a:ln>
              <a:noFill/>
            </a:ln>
          </p:spPr>
          <p:txBody>
            <a:bodyPr spcFirstLastPara="1" wrap="square" lIns="100000" tIns="33325" rIns="33325" bIns="33325" anchor="ctr" anchorCtr="0">
              <a:noAutofit/>
            </a:bodyPr>
            <a:lstStyle/>
            <a:p>
              <a:pPr marL="0" marR="0" lvl="0" indent="0" algn="ctr" rtl="0">
                <a:lnSpc>
                  <a:spcPct val="90000"/>
                </a:lnSpc>
                <a:spcBef>
                  <a:spcPts val="0"/>
                </a:spcBef>
                <a:spcAft>
                  <a:spcPts val="0"/>
                </a:spcAft>
                <a:buClr>
                  <a:schemeClr val="dk2"/>
                </a:buClr>
                <a:buSzPts val="2500"/>
                <a:buFont typeface="Arial"/>
                <a:buNone/>
              </a:pPr>
              <a:r>
                <a:rPr lang="en-US" sz="2500" b="0" i="0" u="none" strike="noStrike" cap="none" dirty="0">
                  <a:solidFill>
                    <a:schemeClr val="accent1"/>
                  </a:solidFill>
                  <a:latin typeface="Arial"/>
                  <a:ea typeface="Arial"/>
                  <a:cs typeface="Arial"/>
                  <a:sym typeface="Arial"/>
                </a:rPr>
                <a:t>PHASE 3</a:t>
              </a:r>
              <a:endParaRPr sz="1400" b="0" i="0" u="none" strike="noStrike" cap="none" dirty="0">
                <a:solidFill>
                  <a:schemeClr val="accent1"/>
                </a:solidFill>
                <a:latin typeface="Arial"/>
                <a:ea typeface="Arial"/>
                <a:cs typeface="Arial"/>
                <a:sym typeface="Arial"/>
              </a:endParaRPr>
            </a:p>
          </p:txBody>
        </p:sp>
        <p:sp>
          <p:nvSpPr>
            <p:cNvPr id="400" name="Chevron 3"/>
            <p:cNvSpPr/>
            <p:nvPr/>
          </p:nvSpPr>
          <p:spPr>
            <a:xfrm>
              <a:off x="7437313" y="215833"/>
              <a:ext cx="2752809" cy="1101123"/>
            </a:xfrm>
            <a:prstGeom prst="chevron">
              <a:avLst>
                <a:gd name="adj" fmla="val 50000"/>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1" name="Step 4"/>
            <p:cNvSpPr txBox="1"/>
            <p:nvPr/>
          </p:nvSpPr>
          <p:spPr>
            <a:xfrm>
              <a:off x="7987875" y="215833"/>
              <a:ext cx="1651686" cy="1101123"/>
            </a:xfrm>
            <a:prstGeom prst="rect">
              <a:avLst/>
            </a:prstGeom>
            <a:noFill/>
            <a:ln>
              <a:noFill/>
            </a:ln>
          </p:spPr>
          <p:txBody>
            <a:bodyPr spcFirstLastPara="1" wrap="square" lIns="100000" tIns="33325" rIns="33325" bIns="33325" anchor="ctr" anchorCtr="0">
              <a:noAutofit/>
            </a:bodyPr>
            <a:lstStyle/>
            <a:p>
              <a:pPr marL="0" marR="0" lvl="0" indent="0" algn="ctr" rtl="0">
                <a:lnSpc>
                  <a:spcPct val="90000"/>
                </a:lnSpc>
                <a:spcBef>
                  <a:spcPts val="0"/>
                </a:spcBef>
                <a:spcAft>
                  <a:spcPts val="0"/>
                </a:spcAft>
                <a:buClr>
                  <a:schemeClr val="dk2"/>
                </a:buClr>
                <a:buSzPts val="2500"/>
                <a:buFont typeface="Arial"/>
                <a:buNone/>
              </a:pPr>
              <a:r>
                <a:rPr lang="en-US" sz="2500" b="0" i="0" u="none" strike="noStrike" cap="none" dirty="0">
                  <a:solidFill>
                    <a:schemeClr val="accent1"/>
                  </a:solidFill>
                  <a:latin typeface="Arial"/>
                  <a:ea typeface="Arial"/>
                  <a:cs typeface="Arial"/>
                  <a:sym typeface="Arial"/>
                </a:rPr>
                <a:t>PHASE 4</a:t>
              </a:r>
              <a:endParaRPr sz="1400" b="0" i="0" u="none" strike="noStrike" cap="none" dirty="0">
                <a:solidFill>
                  <a:schemeClr val="accent1"/>
                </a:solidFill>
                <a:latin typeface="Arial"/>
                <a:ea typeface="Arial"/>
                <a:cs typeface="Arial"/>
                <a:sym typeface="Arial"/>
              </a:endParaRPr>
            </a:p>
          </p:txBody>
        </p:sp>
      </p:grpSp>
      <p:cxnSp>
        <p:nvCxnSpPr>
          <p:cNvPr id="405" name="Vertical Dash" descr="line connecting text below to step 1"/>
          <p:cNvCxnSpPr/>
          <p:nvPr/>
        </p:nvCxnSpPr>
        <p:spPr>
          <a:xfrm rot="10800000">
            <a:off x="2298207" y="3902945"/>
            <a:ext cx="500" cy="352863"/>
          </a:xfrm>
          <a:prstGeom prst="straightConnector1">
            <a:avLst/>
          </a:prstGeom>
          <a:noFill/>
          <a:ln w="9525" cap="flat" cmpd="sng">
            <a:solidFill>
              <a:schemeClr val="accent2"/>
            </a:solidFill>
            <a:prstDash val="dash"/>
            <a:round/>
            <a:headEnd type="none" w="sm" len="sm"/>
            <a:tailEnd type="none" w="sm" len="sm"/>
          </a:ln>
        </p:spPr>
      </p:cxnSp>
      <p:cxnSp>
        <p:nvCxnSpPr>
          <p:cNvPr id="404" name="Vertical Dash" descr="line connecting text below to step 2"/>
          <p:cNvCxnSpPr/>
          <p:nvPr/>
        </p:nvCxnSpPr>
        <p:spPr>
          <a:xfrm rot="10800000">
            <a:off x="4738087" y="3902945"/>
            <a:ext cx="500" cy="352863"/>
          </a:xfrm>
          <a:prstGeom prst="straightConnector1">
            <a:avLst/>
          </a:prstGeom>
          <a:noFill/>
          <a:ln w="9525" cap="flat" cmpd="sng">
            <a:solidFill>
              <a:schemeClr val="accent2"/>
            </a:solidFill>
            <a:prstDash val="dash"/>
            <a:round/>
            <a:headEnd type="none" w="sm" len="sm"/>
            <a:tailEnd type="none" w="sm" len="sm"/>
          </a:ln>
        </p:spPr>
      </p:cxnSp>
      <p:cxnSp>
        <p:nvCxnSpPr>
          <p:cNvPr id="403" name="Vertical Dash" descr="line connecting text below to step 3"/>
          <p:cNvCxnSpPr/>
          <p:nvPr/>
        </p:nvCxnSpPr>
        <p:spPr>
          <a:xfrm rot="10800000">
            <a:off x="7177967" y="3902945"/>
            <a:ext cx="500" cy="352863"/>
          </a:xfrm>
          <a:prstGeom prst="straightConnector1">
            <a:avLst/>
          </a:prstGeom>
          <a:noFill/>
          <a:ln w="9525" cap="flat" cmpd="sng">
            <a:solidFill>
              <a:schemeClr val="accent2"/>
            </a:solidFill>
            <a:prstDash val="dash"/>
            <a:round/>
            <a:headEnd type="none" w="sm" len="sm"/>
            <a:tailEnd type="none" w="sm" len="sm"/>
          </a:ln>
        </p:spPr>
      </p:cxnSp>
      <p:cxnSp>
        <p:nvCxnSpPr>
          <p:cNvPr id="402" name="Vertical Dash" descr="line connecting text below to step 4"/>
          <p:cNvCxnSpPr/>
          <p:nvPr/>
        </p:nvCxnSpPr>
        <p:spPr>
          <a:xfrm rot="10800000">
            <a:off x="9617847" y="3902945"/>
            <a:ext cx="500" cy="352863"/>
          </a:xfrm>
          <a:prstGeom prst="straightConnector1">
            <a:avLst/>
          </a:prstGeom>
          <a:noFill/>
          <a:ln w="9525" cap="flat" cmpd="sng">
            <a:solidFill>
              <a:schemeClr val="accent2"/>
            </a:solidFill>
            <a:prstDash val="dash"/>
            <a:round/>
            <a:headEnd type="none" w="sm" len="sm"/>
            <a:tailEnd type="none" w="sm" len="sm"/>
          </a:ln>
        </p:spPr>
      </p:cxnSp>
      <p:sp>
        <p:nvSpPr>
          <p:cNvPr id="6" name="Footer">
            <a:extLst>
              <a:ext uri="{FF2B5EF4-FFF2-40B4-BE49-F238E27FC236}">
                <a16:creationId xmlns:a16="http://schemas.microsoft.com/office/drawing/2014/main" id="{BF01D89A-9BEE-C535-FA5B-38AD4468735A}"/>
              </a:ext>
            </a:extLst>
          </p:cNvPr>
          <p:cNvSpPr/>
          <p:nvPr/>
        </p:nvSpPr>
        <p:spPr>
          <a:xfrm>
            <a:off x="8229601" y="6168238"/>
            <a:ext cx="3124200"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sz="1400" b="0" i="0" u="none" strike="noStrike" cap="none" dirty="0">
                <a:solidFill>
                  <a:schemeClr val="accent1"/>
                </a:solidFill>
                <a:latin typeface="Arial"/>
                <a:ea typeface="Arial"/>
                <a:cs typeface="Arial"/>
                <a:sym typeface="Arial"/>
              </a:rPr>
              <a:t>Design-Led Progressive Reclamation</a:t>
            </a:r>
            <a:endParaRPr sz="1400" b="0" i="0" u="none" strike="noStrike" cap="none" dirty="0">
              <a:solidFill>
                <a:schemeClr val="accent1"/>
              </a:solidFill>
              <a:latin typeface="Arial"/>
              <a:ea typeface="Arial"/>
              <a:cs typeface="Arial"/>
              <a:sym typeface="Arial"/>
            </a:endParaRPr>
          </a:p>
        </p:txBody>
      </p:sp>
      <p:sp>
        <p:nvSpPr>
          <p:cNvPr id="11" name="Text 1">
            <a:extLst>
              <a:ext uri="{FF2B5EF4-FFF2-40B4-BE49-F238E27FC236}">
                <a16:creationId xmlns:a16="http://schemas.microsoft.com/office/drawing/2014/main" id="{A3D35ADB-F22B-740C-08FE-0358A69001C5}"/>
              </a:ext>
            </a:extLst>
          </p:cNvPr>
          <p:cNvSpPr txBox="1">
            <a:spLocks/>
          </p:cNvSpPr>
          <p:nvPr/>
        </p:nvSpPr>
        <p:spPr>
          <a:xfrm>
            <a:off x="1140189" y="4349027"/>
            <a:ext cx="2338633" cy="54451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50800" marR="0" lvl="0" indent="0" algn="l" rtl="0">
              <a:lnSpc>
                <a:spcPct val="90000"/>
              </a:lnSpc>
              <a:spcBef>
                <a:spcPts val="1000"/>
              </a:spcBef>
              <a:spcAft>
                <a:spcPts val="0"/>
              </a:spcAft>
              <a:buClr>
                <a:schemeClr val="accent1"/>
              </a:buClr>
              <a:buSzPts val="2800"/>
              <a:buFont typeface="Arial"/>
              <a:buNone/>
              <a:defRPr sz="2800" b="0" i="0" u="none" strike="noStrike" cap="none">
                <a:solidFill>
                  <a:schemeClr val="accent1"/>
                </a:solidFill>
                <a:latin typeface="Arial" panose="020B0604020202020204" pitchFamily="34" charset="0"/>
                <a:ea typeface="Calibri"/>
                <a:cs typeface="Arial" panose="020B0604020202020204" pitchFamily="34" charset="0"/>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pPr algn="ctr"/>
            <a:r>
              <a:rPr lang="en-US" sz="1800" b="1">
                <a:solidFill>
                  <a:schemeClr val="dk1"/>
                </a:solidFill>
                <a:latin typeface="Arial"/>
                <a:ea typeface="Arial"/>
                <a:cs typeface="Arial"/>
                <a:sym typeface="Arial"/>
              </a:rPr>
              <a:t>Extraction begins. </a:t>
            </a:r>
          </a:p>
          <a:p>
            <a:pPr algn="ctr"/>
            <a:r>
              <a:rPr lang="en-US" sz="1800" b="1">
                <a:solidFill>
                  <a:schemeClr val="dk1"/>
                </a:solidFill>
                <a:latin typeface="Arial"/>
                <a:ea typeface="Arial"/>
                <a:cs typeface="Arial"/>
                <a:sym typeface="Arial"/>
              </a:rPr>
              <a:t>Large scale scenario planning.</a:t>
            </a:r>
            <a:endParaRPr lang="en-US" sz="1800" b="1" dirty="0">
              <a:solidFill>
                <a:schemeClr val="dk1"/>
              </a:solidFill>
              <a:latin typeface="Arial"/>
              <a:ea typeface="Arial"/>
              <a:cs typeface="Arial"/>
              <a:sym typeface="Arial"/>
            </a:endParaRPr>
          </a:p>
        </p:txBody>
      </p:sp>
      <p:sp>
        <p:nvSpPr>
          <p:cNvPr id="12" name="Text 2">
            <a:extLst>
              <a:ext uri="{FF2B5EF4-FFF2-40B4-BE49-F238E27FC236}">
                <a16:creationId xmlns:a16="http://schemas.microsoft.com/office/drawing/2014/main" id="{7021BF01-7394-093C-E1E0-3D60FD2605F2}"/>
              </a:ext>
            </a:extLst>
          </p:cNvPr>
          <p:cNvSpPr txBox="1">
            <a:spLocks/>
          </p:cNvSpPr>
          <p:nvPr/>
        </p:nvSpPr>
        <p:spPr>
          <a:xfrm>
            <a:off x="3775103" y="4326008"/>
            <a:ext cx="2091091" cy="1695450"/>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50800" marR="0" lvl="0" indent="0" algn="l" rtl="0">
              <a:lnSpc>
                <a:spcPct val="90000"/>
              </a:lnSpc>
              <a:spcBef>
                <a:spcPts val="1000"/>
              </a:spcBef>
              <a:spcAft>
                <a:spcPts val="0"/>
              </a:spcAft>
              <a:buClr>
                <a:schemeClr val="accent1"/>
              </a:buClr>
              <a:buSzPts val="2800"/>
              <a:buFont typeface="Arial"/>
              <a:buNone/>
              <a:defRPr sz="2800" b="0" i="0" u="none" strike="noStrike" cap="none">
                <a:solidFill>
                  <a:schemeClr val="accent1"/>
                </a:solidFill>
                <a:latin typeface="Arial" panose="020B0604020202020204" pitchFamily="34" charset="0"/>
                <a:ea typeface="Calibri"/>
                <a:cs typeface="Arial" panose="020B0604020202020204" pitchFamily="34" charset="0"/>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pPr algn="ctr"/>
            <a:r>
              <a:rPr lang="en-US" sz="1800" b="1">
                <a:solidFill>
                  <a:schemeClr val="dk1"/>
                </a:solidFill>
                <a:latin typeface="Arial"/>
                <a:ea typeface="Arial"/>
                <a:cs typeface="Arial"/>
                <a:sym typeface="Arial"/>
              </a:rPr>
              <a:t>Initial designing</a:t>
            </a:r>
          </a:p>
          <a:p>
            <a:pPr algn="ctr"/>
            <a:r>
              <a:rPr lang="en-US" sz="1800" b="1">
                <a:solidFill>
                  <a:schemeClr val="dk1"/>
                </a:solidFill>
                <a:latin typeface="Arial"/>
                <a:ea typeface="Arial"/>
                <a:cs typeface="Arial"/>
                <a:sym typeface="Arial"/>
              </a:rPr>
              <a:t>Dialogue with material extraction</a:t>
            </a:r>
            <a:endParaRPr lang="en-US" sz="1800" b="1" dirty="0">
              <a:solidFill>
                <a:schemeClr val="dk1"/>
              </a:solidFill>
              <a:latin typeface="Arial"/>
              <a:ea typeface="Arial"/>
              <a:cs typeface="Arial"/>
              <a:sym typeface="Arial"/>
            </a:endParaRPr>
          </a:p>
        </p:txBody>
      </p:sp>
      <p:sp>
        <p:nvSpPr>
          <p:cNvPr id="13" name="Text 3">
            <a:extLst>
              <a:ext uri="{FF2B5EF4-FFF2-40B4-BE49-F238E27FC236}">
                <a16:creationId xmlns:a16="http://schemas.microsoft.com/office/drawing/2014/main" id="{EBBC1D54-6D05-49F2-AA56-EECA6C4E5398}"/>
              </a:ext>
            </a:extLst>
          </p:cNvPr>
          <p:cNvSpPr txBox="1">
            <a:spLocks/>
          </p:cNvSpPr>
          <p:nvPr/>
        </p:nvSpPr>
        <p:spPr>
          <a:xfrm>
            <a:off x="6095999" y="4315634"/>
            <a:ext cx="2335369" cy="187484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pPr marL="50800" indent="0" algn="ctr">
              <a:buFont typeface="Arial"/>
              <a:buNone/>
            </a:pPr>
            <a:r>
              <a:rPr lang="en-US" sz="1800" b="1" dirty="0">
                <a:solidFill>
                  <a:schemeClr val="dk1"/>
                </a:solidFill>
                <a:latin typeface="Arial"/>
                <a:ea typeface="Arial"/>
                <a:cs typeface="Arial"/>
                <a:sym typeface="Arial"/>
              </a:rPr>
              <a:t>Extraction winds down. </a:t>
            </a:r>
          </a:p>
          <a:p>
            <a:pPr marL="50800" indent="0" algn="ctr">
              <a:buFont typeface="Arial"/>
              <a:buNone/>
            </a:pPr>
            <a:r>
              <a:rPr lang="en-US" sz="1800" b="1" dirty="0">
                <a:solidFill>
                  <a:schemeClr val="dk1"/>
                </a:solidFill>
                <a:latin typeface="Arial"/>
                <a:ea typeface="Arial"/>
                <a:cs typeface="Arial"/>
                <a:sym typeface="Arial"/>
              </a:rPr>
              <a:t>’Finishing’ topographical changes made</a:t>
            </a:r>
          </a:p>
        </p:txBody>
      </p:sp>
      <p:sp>
        <p:nvSpPr>
          <p:cNvPr id="14" name="Text 4">
            <a:extLst>
              <a:ext uri="{FF2B5EF4-FFF2-40B4-BE49-F238E27FC236}">
                <a16:creationId xmlns:a16="http://schemas.microsoft.com/office/drawing/2014/main" id="{83B39E1E-4EB2-2095-F201-B1B2DDB499E4}"/>
              </a:ext>
            </a:extLst>
          </p:cNvPr>
          <p:cNvSpPr txBox="1">
            <a:spLocks/>
          </p:cNvSpPr>
          <p:nvPr/>
        </p:nvSpPr>
        <p:spPr>
          <a:xfrm>
            <a:off x="8612971" y="4318482"/>
            <a:ext cx="2435840" cy="38735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pPr marL="50800" indent="0" algn="ctr">
              <a:buFont typeface="Arial"/>
              <a:buNone/>
            </a:pPr>
            <a:r>
              <a:rPr lang="en-US" sz="1800" b="1">
                <a:solidFill>
                  <a:schemeClr val="dk1"/>
                </a:solidFill>
                <a:latin typeface="Arial"/>
                <a:ea typeface="Arial"/>
                <a:cs typeface="Arial"/>
                <a:sym typeface="Arial"/>
              </a:rPr>
              <a:t>Full transition to public park landscape through final ‘panoptic’ design moves.</a:t>
            </a:r>
            <a:endParaRPr lang="en-US" sz="1800" b="1"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258779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29" name="Title"/>
          <p:cNvSpPr txBox="1">
            <a:spLocks noGrp="1"/>
          </p:cNvSpPr>
          <p:nvPr>
            <p:ph type="title"/>
          </p:nvPr>
        </p:nvSpPr>
        <p:spPr>
          <a:xfrm>
            <a:off x="838200" y="-143767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Photo and Quote</a:t>
            </a:r>
            <a:endParaRPr dirty="0"/>
          </a:p>
        </p:txBody>
      </p:sp>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626087" y="1760876"/>
            <a:ext cx="4727714" cy="4454525"/>
          </a:xfrm>
        </p:spPr>
        <p:txBody>
          <a:bodyPr>
            <a:normAutofit/>
          </a:bodyPr>
          <a:lstStyle/>
          <a:p>
            <a:pPr marL="0" indent="0" algn="r">
              <a:lnSpc>
                <a:spcPct val="100000"/>
              </a:lnSpc>
              <a:spcBef>
                <a:spcPts val="0"/>
              </a:spcBef>
              <a:buClr>
                <a:schemeClr val="dk2"/>
              </a:buClr>
              <a:buSzPts val="2500"/>
              <a:buNone/>
            </a:pPr>
            <a:r>
              <a:rPr lang="en-US" sz="2400" dirty="0">
                <a:solidFill>
                  <a:srgbClr val="000000"/>
                </a:solidFill>
                <a:ea typeface="Arial"/>
                <a:cs typeface="Arial"/>
                <a:sym typeface="Arial"/>
              </a:rPr>
              <a:t>“design and planning considerations are identified, catalogued, and logically integrated into a series of alternatives”</a:t>
            </a:r>
            <a:r>
              <a:rPr lang="en-US" sz="2400" dirty="0">
                <a:solidFill>
                  <a:schemeClr val="accent2"/>
                </a:solidFill>
                <a:ea typeface="Arial"/>
                <a:cs typeface="Arial"/>
                <a:sym typeface="Arial"/>
              </a:rPr>
              <a:t> </a:t>
            </a:r>
            <a:r>
              <a:rPr lang="en-US" sz="1600" dirty="0">
                <a:solidFill>
                  <a:schemeClr val="accent2"/>
                </a:solidFill>
                <a:ea typeface="Arial"/>
                <a:cs typeface="Arial"/>
                <a:sym typeface="Arial"/>
              </a:rPr>
              <a:t>(</a:t>
            </a:r>
            <a:r>
              <a:rPr lang="en-US" sz="1600" dirty="0" err="1">
                <a:solidFill>
                  <a:schemeClr val="accent2"/>
                </a:solidFill>
                <a:ea typeface="Arial"/>
                <a:cs typeface="Arial"/>
                <a:sym typeface="Arial"/>
              </a:rPr>
              <a:t>Jaakson</a:t>
            </a:r>
            <a:r>
              <a:rPr lang="en-US" sz="1600" dirty="0">
                <a:solidFill>
                  <a:schemeClr val="accent2"/>
                </a:solidFill>
                <a:ea typeface="Arial"/>
                <a:cs typeface="Arial"/>
                <a:sym typeface="Arial"/>
              </a:rPr>
              <a:t>, 1981, p.33) </a:t>
            </a:r>
          </a:p>
          <a:p>
            <a:pPr marL="0" indent="0" algn="r">
              <a:lnSpc>
                <a:spcPct val="100000"/>
              </a:lnSpc>
              <a:spcBef>
                <a:spcPts val="0"/>
              </a:spcBef>
              <a:buClr>
                <a:schemeClr val="dk2"/>
              </a:buClr>
              <a:buSzPts val="2500"/>
              <a:buNone/>
            </a:pPr>
            <a:endParaRPr lang="en-US" sz="1600" dirty="0">
              <a:solidFill>
                <a:schemeClr val="accent2"/>
              </a:solidFill>
              <a:ea typeface="Arial"/>
              <a:cs typeface="Arial"/>
              <a:sym typeface="Arial"/>
            </a:endParaRPr>
          </a:p>
          <a:p>
            <a:pPr marL="0" indent="0" algn="r">
              <a:lnSpc>
                <a:spcPct val="100000"/>
              </a:lnSpc>
              <a:spcBef>
                <a:spcPts val="0"/>
              </a:spcBef>
              <a:buClr>
                <a:schemeClr val="dk2"/>
              </a:buClr>
              <a:buSzPts val="2500"/>
              <a:buNone/>
            </a:pPr>
            <a:r>
              <a:rPr lang="en-US" sz="2400" dirty="0">
                <a:solidFill>
                  <a:srgbClr val="000000"/>
                </a:solidFill>
                <a:ea typeface="Arial"/>
                <a:cs typeface="Arial"/>
                <a:sym typeface="Arial"/>
              </a:rPr>
              <a:t>Not making choices but instead revealing </a:t>
            </a:r>
            <a:r>
              <a:rPr lang="en-US" sz="2400" b="1" dirty="0">
                <a:solidFill>
                  <a:srgbClr val="000000"/>
                </a:solidFill>
                <a:ea typeface="Arial"/>
                <a:cs typeface="Arial"/>
                <a:sym typeface="Arial"/>
              </a:rPr>
              <a:t>means of evaluation</a:t>
            </a:r>
          </a:p>
        </p:txBody>
      </p:sp>
      <p:sp>
        <p:nvSpPr>
          <p:cNvPr id="8" name="Footer">
            <a:extLst>
              <a:ext uri="{FF2B5EF4-FFF2-40B4-BE49-F238E27FC236}">
                <a16:creationId xmlns:a16="http://schemas.microsoft.com/office/drawing/2014/main" id="{3122EC5A-DC10-4A7B-BC2E-7611CA641CAB}"/>
              </a:ext>
            </a:extLst>
          </p:cNvPr>
          <p:cNvSpPr/>
          <p:nvPr/>
        </p:nvSpPr>
        <p:spPr>
          <a:xfrm>
            <a:off x="8971721" y="6168238"/>
            <a:ext cx="2382079"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dirty="0">
                <a:solidFill>
                  <a:schemeClr val="accent1"/>
                </a:solidFill>
              </a:rPr>
              <a:t>PHASE 01: </a:t>
            </a:r>
            <a:r>
              <a:rPr lang="en-US" sz="1400" b="0" i="0" u="none" strike="noStrike" cap="none" dirty="0">
                <a:solidFill>
                  <a:schemeClr val="accent1"/>
                </a:solidFill>
                <a:latin typeface="Arial"/>
                <a:ea typeface="Arial"/>
                <a:cs typeface="Arial"/>
                <a:sym typeface="Arial"/>
              </a:rPr>
              <a:t>Design-Led Progressive Reclamation</a:t>
            </a:r>
            <a:endParaRPr sz="1400" b="0" i="0" u="none" strike="noStrike" cap="none" dirty="0">
              <a:solidFill>
                <a:schemeClr val="accent1"/>
              </a:solidFill>
              <a:latin typeface="Arial"/>
              <a:ea typeface="Arial"/>
              <a:cs typeface="Arial"/>
              <a:sym typeface="Arial"/>
            </a:endParaRPr>
          </a:p>
        </p:txBody>
      </p:sp>
      <p:sp>
        <p:nvSpPr>
          <p:cNvPr id="9" name="Google Shape;17;p4">
            <a:extLst>
              <a:ext uri="{FF2B5EF4-FFF2-40B4-BE49-F238E27FC236}">
                <a16:creationId xmlns:a16="http://schemas.microsoft.com/office/drawing/2014/main" id="{B0FE7581-5257-4F6D-8F4C-C52F6D405877}"/>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0" name="Google Shape;18;p4">
            <a:extLst>
              <a:ext uri="{FF2B5EF4-FFF2-40B4-BE49-F238E27FC236}">
                <a16:creationId xmlns:a16="http://schemas.microsoft.com/office/drawing/2014/main" id="{912AFE15-9E7C-4B5B-BDB6-08EA138ACF29}"/>
              </a:ext>
            </a:extLst>
          </p:cNvPr>
          <p:cNvPicPr preferRelativeResize="0"/>
          <p:nvPr/>
        </p:nvPicPr>
        <p:blipFill rotWithShape="1">
          <a:blip r:embed="rId3"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grpSp>
        <p:nvGrpSpPr>
          <p:cNvPr id="7" name="Group 6">
            <a:extLst>
              <a:ext uri="{FF2B5EF4-FFF2-40B4-BE49-F238E27FC236}">
                <a16:creationId xmlns:a16="http://schemas.microsoft.com/office/drawing/2014/main" id="{FB8F4849-1148-4E22-B3F5-5FEF61F67130}"/>
              </a:ext>
            </a:extLst>
          </p:cNvPr>
          <p:cNvGrpSpPr/>
          <p:nvPr/>
        </p:nvGrpSpPr>
        <p:grpSpPr>
          <a:xfrm>
            <a:off x="411660" y="642599"/>
            <a:ext cx="5442268" cy="5572802"/>
            <a:chOff x="-1" y="497297"/>
            <a:chExt cx="5943600" cy="6086158"/>
          </a:xfrm>
        </p:grpSpPr>
        <p:pic>
          <p:nvPicPr>
            <p:cNvPr id="4" name="Picture 3">
              <a:extLst>
                <a:ext uri="{FF2B5EF4-FFF2-40B4-BE49-F238E27FC236}">
                  <a16:creationId xmlns:a16="http://schemas.microsoft.com/office/drawing/2014/main" id="{14B2EADC-03A2-49B2-B546-53A65459A15D}"/>
                </a:ext>
              </a:extLst>
            </p:cNvPr>
            <p:cNvPicPr>
              <a:picLocks noChangeAspect="1"/>
            </p:cNvPicPr>
            <p:nvPr/>
          </p:nvPicPr>
          <p:blipFill>
            <a:blip r:embed="rId4"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 y="497297"/>
              <a:ext cx="5943598" cy="3299008"/>
            </a:xfrm>
            <a:prstGeom prst="rect">
              <a:avLst/>
            </a:prstGeom>
          </p:spPr>
        </p:pic>
        <p:pic>
          <p:nvPicPr>
            <p:cNvPr id="6" name="Picture 5">
              <a:extLst>
                <a:ext uri="{FF2B5EF4-FFF2-40B4-BE49-F238E27FC236}">
                  <a16:creationId xmlns:a16="http://schemas.microsoft.com/office/drawing/2014/main" id="{69B2400D-E38B-46DE-81ED-E1D8AB7375E0}"/>
                </a:ext>
              </a:extLst>
            </p:cNvPr>
            <p:cNvPicPr>
              <a:picLocks noChangeAspect="1"/>
            </p:cNvPicPr>
            <p:nvPr/>
          </p:nvPicPr>
          <p:blipFill>
            <a:blip r:embed="rId5" cstate="hqprint">
              <a:clrChange>
                <a:clrFrom>
                  <a:srgbClr val="FFFEFD"/>
                </a:clrFrom>
                <a:clrTo>
                  <a:srgbClr val="FFFEFD">
                    <a:alpha val="0"/>
                  </a:srgbClr>
                </a:clrTo>
              </a:clrChange>
              <a:extLst>
                <a:ext uri="{28A0092B-C50C-407E-A947-70E740481C1C}">
                  <a14:useLocalDpi xmlns:a14="http://schemas.microsoft.com/office/drawing/2010/main"/>
                </a:ext>
              </a:extLst>
            </a:blip>
            <a:stretch>
              <a:fillRect/>
            </a:stretch>
          </p:blipFill>
          <p:spPr>
            <a:xfrm>
              <a:off x="-1" y="3032391"/>
              <a:ext cx="5943599" cy="3551064"/>
            </a:xfrm>
            <a:prstGeom prst="rect">
              <a:avLst/>
            </a:prstGeom>
          </p:spPr>
        </p:pic>
      </p:grpSp>
    </p:spTree>
    <p:extLst>
      <p:ext uri="{BB962C8B-B14F-4D97-AF65-F5344CB8AC3E}">
        <p14:creationId xmlns:p14="http://schemas.microsoft.com/office/powerpoint/2010/main" val="1363435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C013917-FFB5-4A43-B767-23C3A2F21B5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17932" y="406146"/>
            <a:ext cx="6045708" cy="6045708"/>
          </a:xfrm>
          <a:prstGeom prst="rect">
            <a:avLst/>
          </a:prstGeom>
        </p:spPr>
      </p:pic>
      <p:sp>
        <p:nvSpPr>
          <p:cNvPr id="9" name="Callout">
            <a:extLst>
              <a:ext uri="{FF2B5EF4-FFF2-40B4-BE49-F238E27FC236}">
                <a16:creationId xmlns:a16="http://schemas.microsoft.com/office/drawing/2014/main" id="{35FEED0C-B0C2-40F8-8343-3B61507CCE66}"/>
              </a:ext>
            </a:extLst>
          </p:cNvPr>
          <p:cNvSpPr>
            <a:spLocks noGrp="1"/>
          </p:cNvSpPr>
          <p:nvPr>
            <p:ph type="body" sz="quarter" idx="10"/>
          </p:nvPr>
        </p:nvSpPr>
        <p:spPr>
          <a:xfrm>
            <a:off x="6581774" y="2376809"/>
            <a:ext cx="4772025" cy="2284412"/>
          </a:xfrm>
        </p:spPr>
        <p:txBody>
          <a:bodyPr>
            <a:normAutofit lnSpcReduction="10000"/>
          </a:bodyPr>
          <a:lstStyle/>
          <a:p>
            <a:pPr marL="0" indent="0" algn="r">
              <a:lnSpc>
                <a:spcPct val="100000"/>
              </a:lnSpc>
              <a:spcBef>
                <a:spcPts val="0"/>
              </a:spcBef>
              <a:buClr>
                <a:schemeClr val="dk2"/>
              </a:buClr>
              <a:buSzPts val="2500"/>
              <a:buNone/>
            </a:pPr>
            <a:r>
              <a:rPr lang="en-US" sz="2400" dirty="0">
                <a:solidFill>
                  <a:srgbClr val="000000"/>
                </a:solidFill>
                <a:ea typeface="Arial"/>
                <a:cs typeface="Arial"/>
                <a:sym typeface="Arial"/>
              </a:rPr>
              <a:t>Determining a ‘</a:t>
            </a:r>
            <a:r>
              <a:rPr lang="en-US" sz="2400" b="1" dirty="0">
                <a:solidFill>
                  <a:srgbClr val="000000"/>
                </a:solidFill>
                <a:ea typeface="Arial"/>
                <a:cs typeface="Arial"/>
                <a:sym typeface="Arial"/>
              </a:rPr>
              <a:t>design envelope</a:t>
            </a:r>
            <a:r>
              <a:rPr lang="en-US" sz="2400" dirty="0">
                <a:solidFill>
                  <a:srgbClr val="000000"/>
                </a:solidFill>
                <a:ea typeface="Arial"/>
                <a:cs typeface="Arial"/>
                <a:sym typeface="Arial"/>
              </a:rPr>
              <a:t>’</a:t>
            </a:r>
          </a:p>
          <a:p>
            <a:pPr mar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indent="0" algn="r">
              <a:lnSpc>
                <a:spcPct val="100000"/>
              </a:lnSpc>
              <a:spcBef>
                <a:spcPts val="0"/>
              </a:spcBef>
              <a:buClr>
                <a:schemeClr val="dk2"/>
              </a:buClr>
              <a:buSzPts val="2500"/>
              <a:buNone/>
            </a:pPr>
            <a:r>
              <a:rPr lang="en-US" sz="2400" dirty="0">
                <a:solidFill>
                  <a:srgbClr val="000000"/>
                </a:solidFill>
                <a:ea typeface="Arial"/>
                <a:cs typeface="Arial"/>
                <a:sym typeface="Arial"/>
              </a:rPr>
              <a:t>Cost, safety, practicalities, timelines, operations, economics</a:t>
            </a:r>
          </a:p>
          <a:p>
            <a:pPr mar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indent="0" algn="r">
              <a:lnSpc>
                <a:spcPct val="100000"/>
              </a:lnSpc>
              <a:spcBef>
                <a:spcPts val="0"/>
              </a:spcBef>
              <a:buClr>
                <a:schemeClr val="dk2"/>
              </a:buClr>
              <a:buSzPts val="2500"/>
              <a:buNone/>
            </a:pPr>
            <a:r>
              <a:rPr lang="en-US" sz="2400" b="1" dirty="0">
                <a:solidFill>
                  <a:srgbClr val="000000"/>
                </a:solidFill>
                <a:ea typeface="Arial"/>
                <a:cs typeface="Arial"/>
                <a:sym typeface="Arial"/>
              </a:rPr>
              <a:t>Material conditions</a:t>
            </a:r>
          </a:p>
          <a:p>
            <a:pPr mar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p:txBody>
      </p:sp>
      <p:sp>
        <p:nvSpPr>
          <p:cNvPr id="13" name="Google Shape;17;p4">
            <a:extLst>
              <a:ext uri="{FF2B5EF4-FFF2-40B4-BE49-F238E27FC236}">
                <a16:creationId xmlns:a16="http://schemas.microsoft.com/office/drawing/2014/main" id="{CFB2A82F-3A04-464E-81F7-DE3BF2D9100F}"/>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4" name="Google Shape;18;p4">
            <a:extLst>
              <a:ext uri="{FF2B5EF4-FFF2-40B4-BE49-F238E27FC236}">
                <a16:creationId xmlns:a16="http://schemas.microsoft.com/office/drawing/2014/main" id="{BB34E9FB-FC11-44C8-B660-5BA90A15F889}"/>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
        <p:nvSpPr>
          <p:cNvPr id="2" name="Footer">
            <a:extLst>
              <a:ext uri="{FF2B5EF4-FFF2-40B4-BE49-F238E27FC236}">
                <a16:creationId xmlns:a16="http://schemas.microsoft.com/office/drawing/2014/main" id="{0CE916D5-3994-5F52-8512-410FD3F899B8}"/>
              </a:ext>
            </a:extLst>
          </p:cNvPr>
          <p:cNvSpPr/>
          <p:nvPr/>
        </p:nvSpPr>
        <p:spPr>
          <a:xfrm>
            <a:off x="8971721" y="6168238"/>
            <a:ext cx="2382079"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dirty="0">
                <a:solidFill>
                  <a:schemeClr val="accent1"/>
                </a:solidFill>
              </a:rPr>
              <a:t>PHASE 02: </a:t>
            </a:r>
            <a:r>
              <a:rPr lang="en-US" sz="1400" b="0" i="0" u="none" strike="noStrike" cap="none" dirty="0">
                <a:solidFill>
                  <a:schemeClr val="accent1"/>
                </a:solidFill>
                <a:latin typeface="Arial"/>
                <a:ea typeface="Arial"/>
                <a:cs typeface="Arial"/>
                <a:sym typeface="Arial"/>
              </a:rPr>
              <a:t>Design-Led Progressive Reclamation</a:t>
            </a:r>
            <a:endParaRPr sz="1400" b="0" i="0" u="none" strike="noStrike" cap="none" dirty="0">
              <a:solidFill>
                <a:schemeClr val="accent1"/>
              </a:solidFill>
              <a:latin typeface="Arial"/>
              <a:ea typeface="Arial"/>
              <a:cs typeface="Arial"/>
              <a:sym typeface="Arial"/>
            </a:endParaRPr>
          </a:p>
        </p:txBody>
      </p:sp>
    </p:spTree>
    <p:extLst>
      <p:ext uri="{BB962C8B-B14F-4D97-AF65-F5344CB8AC3E}">
        <p14:creationId xmlns:p14="http://schemas.microsoft.com/office/powerpoint/2010/main" val="25706209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9BAA2FF-8D7F-42D2-BADC-69E9A33683EA}"/>
              </a:ext>
            </a:extLst>
          </p:cNvPr>
          <p:cNvPicPr>
            <a:picLocks noChangeAspect="1"/>
          </p:cNvPicPr>
          <p:nvPr/>
        </p:nvPicPr>
        <p:blipFill rotWithShape="1">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52400" y="994890"/>
            <a:ext cx="11887200" cy="5048250"/>
          </a:xfrm>
          <a:prstGeom prst="rect">
            <a:avLst/>
          </a:prstGeom>
        </p:spPr>
      </p:pic>
      <p:sp>
        <p:nvSpPr>
          <p:cNvPr id="11" name="Google Shape;17;p4">
            <a:extLst>
              <a:ext uri="{FF2B5EF4-FFF2-40B4-BE49-F238E27FC236}">
                <a16:creationId xmlns:a16="http://schemas.microsoft.com/office/drawing/2014/main" id="{8CC36F93-37BA-41B6-8132-90801FD26208}"/>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2" name="Google Shape;18;p4">
            <a:extLst>
              <a:ext uri="{FF2B5EF4-FFF2-40B4-BE49-F238E27FC236}">
                <a16:creationId xmlns:a16="http://schemas.microsoft.com/office/drawing/2014/main" id="{EFDADFA0-69E3-483B-B2AC-0AD86A4274C6}"/>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
        <p:nvSpPr>
          <p:cNvPr id="2" name="Footer">
            <a:extLst>
              <a:ext uri="{FF2B5EF4-FFF2-40B4-BE49-F238E27FC236}">
                <a16:creationId xmlns:a16="http://schemas.microsoft.com/office/drawing/2014/main" id="{DEBC9384-07A4-00F9-1075-18022BE20475}"/>
              </a:ext>
            </a:extLst>
          </p:cNvPr>
          <p:cNvSpPr/>
          <p:nvPr/>
        </p:nvSpPr>
        <p:spPr>
          <a:xfrm>
            <a:off x="8971721" y="6168238"/>
            <a:ext cx="2382079"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dirty="0">
                <a:solidFill>
                  <a:schemeClr val="accent1"/>
                </a:solidFill>
              </a:rPr>
              <a:t>PHASE 02: </a:t>
            </a:r>
            <a:r>
              <a:rPr lang="en-US" sz="1400" b="0" i="0" u="none" strike="noStrike" cap="none" dirty="0">
                <a:solidFill>
                  <a:schemeClr val="accent1"/>
                </a:solidFill>
                <a:latin typeface="Arial"/>
                <a:ea typeface="Arial"/>
                <a:cs typeface="Arial"/>
                <a:sym typeface="Arial"/>
              </a:rPr>
              <a:t>Design-Led Progressive Reclamation</a:t>
            </a:r>
            <a:endParaRPr sz="1400" b="0" i="0" u="none" strike="noStrike" cap="none" dirty="0">
              <a:solidFill>
                <a:schemeClr val="accent1"/>
              </a:solidFill>
              <a:latin typeface="Arial"/>
              <a:ea typeface="Arial"/>
              <a:cs typeface="Arial"/>
              <a:sym typeface="Arial"/>
            </a:endParaRPr>
          </a:p>
        </p:txBody>
      </p:sp>
    </p:spTree>
    <p:extLst>
      <p:ext uri="{BB962C8B-B14F-4D97-AF65-F5344CB8AC3E}">
        <p14:creationId xmlns:p14="http://schemas.microsoft.com/office/powerpoint/2010/main" val="35683779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17;p4">
            <a:extLst>
              <a:ext uri="{FF2B5EF4-FFF2-40B4-BE49-F238E27FC236}">
                <a16:creationId xmlns:a16="http://schemas.microsoft.com/office/drawing/2014/main" id="{46134792-D338-4E1D-9678-B287FCECC2D6}"/>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0" name="Google Shape;18;p4">
            <a:extLst>
              <a:ext uri="{FF2B5EF4-FFF2-40B4-BE49-F238E27FC236}">
                <a16:creationId xmlns:a16="http://schemas.microsoft.com/office/drawing/2014/main" id="{488BB586-6919-499E-B0C8-36C31BD690DE}"/>
              </a:ext>
            </a:extLst>
          </p:cNvPr>
          <p:cNvPicPr preferRelativeResize="0"/>
          <p:nvPr/>
        </p:nvPicPr>
        <p:blipFill rotWithShape="1">
          <a:blip r:embed="rId3"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pic>
        <p:nvPicPr>
          <p:cNvPr id="11" name="Image">
            <a:extLst>
              <a:ext uri="{FF2B5EF4-FFF2-40B4-BE49-F238E27FC236}">
                <a16:creationId xmlns:a16="http://schemas.microsoft.com/office/drawing/2014/main" id="{7EB2F5A0-B896-4521-8F16-CB3B460704BC}"/>
              </a:ext>
            </a:extLst>
          </p:cNvPr>
          <p:cNvPicPr preferRelativeResize="0">
            <a:picLocks/>
          </p:cNvPicPr>
          <p:nvPr/>
        </p:nvPicPr>
        <p:blipFill rotWithShape="1">
          <a:blip r:embed="rId4" cstate="hqprint">
            <a:extLst>
              <a:ext uri="{28A0092B-C50C-407E-A947-70E740481C1C}">
                <a14:useLocalDpi xmlns:a14="http://schemas.microsoft.com/office/drawing/2010/main"/>
              </a:ext>
            </a:extLst>
          </a:blip>
          <a:srcRect b="-3565"/>
          <a:stretch/>
        </p:blipFill>
        <p:spPr>
          <a:xfrm>
            <a:off x="0" y="0"/>
            <a:ext cx="5943600" cy="6858000"/>
          </a:xfrm>
          <a:prstGeom prst="rect">
            <a:avLst/>
          </a:prstGeom>
          <a:noFill/>
          <a:ln>
            <a:noFill/>
          </a:ln>
        </p:spPr>
      </p:pic>
      <p:sp>
        <p:nvSpPr>
          <p:cNvPr id="12" name="Rectangle 11">
            <a:extLst>
              <a:ext uri="{FF2B5EF4-FFF2-40B4-BE49-F238E27FC236}">
                <a16:creationId xmlns:a16="http://schemas.microsoft.com/office/drawing/2014/main" id="{B1C78A7B-3749-4A79-9BB7-7E6E3B353332}"/>
              </a:ext>
            </a:extLst>
          </p:cNvPr>
          <p:cNvSpPr/>
          <p:nvPr/>
        </p:nvSpPr>
        <p:spPr>
          <a:xfrm>
            <a:off x="0" y="6601326"/>
            <a:ext cx="5943600" cy="25667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TextBox 12">
            <a:extLst>
              <a:ext uri="{FF2B5EF4-FFF2-40B4-BE49-F238E27FC236}">
                <a16:creationId xmlns:a16="http://schemas.microsoft.com/office/drawing/2014/main" id="{89DE8992-96A5-4166-8340-3212056BD563}"/>
              </a:ext>
            </a:extLst>
          </p:cNvPr>
          <p:cNvSpPr txBox="1"/>
          <p:nvPr/>
        </p:nvSpPr>
        <p:spPr>
          <a:xfrm>
            <a:off x="0" y="6498830"/>
            <a:ext cx="5943600" cy="461665"/>
          </a:xfrm>
          <a:prstGeom prst="rect">
            <a:avLst/>
          </a:prstGeom>
          <a:noFill/>
        </p:spPr>
        <p:txBody>
          <a:bodyPr wrap="square" rtlCol="0">
            <a:spAutoFit/>
          </a:bodyPr>
          <a:lstStyle/>
          <a:p>
            <a:r>
              <a:rPr lang="en-NZ" sz="800" dirty="0">
                <a:solidFill>
                  <a:schemeClr val="bg1">
                    <a:lumMod val="65000"/>
                  </a:schemeClr>
                </a:solidFill>
              </a:rPr>
              <a:t>Source: ”Go”, by </a:t>
            </a:r>
            <a:r>
              <a:rPr lang="en-NZ" sz="800" dirty="0" err="1">
                <a:solidFill>
                  <a:schemeClr val="bg1">
                    <a:lumMod val="65000"/>
                  </a:schemeClr>
                </a:solidFill>
              </a:rPr>
              <a:t>Elstner</a:t>
            </a:r>
            <a:r>
              <a:rPr lang="en-NZ" sz="800" dirty="0">
                <a:solidFill>
                  <a:schemeClr val="bg1">
                    <a:lumMod val="65000"/>
                  </a:schemeClr>
                </a:solidFill>
              </a:rPr>
              <a:t> Hilton, Japan, 1914-1918. (CC BY 2.0). Cropped Frame. https://www.flickr.com/photos/adavey/4867276096</a:t>
            </a:r>
          </a:p>
          <a:p>
            <a:r>
              <a:rPr lang="en-NZ" sz="800" dirty="0">
                <a:solidFill>
                  <a:schemeClr val="bg1">
                    <a:lumMod val="65000"/>
                  </a:schemeClr>
                </a:solidFill>
              </a:rPr>
              <a:t> </a:t>
            </a:r>
          </a:p>
        </p:txBody>
      </p:sp>
      <p:sp>
        <p:nvSpPr>
          <p:cNvPr id="2" name="Callout">
            <a:extLst>
              <a:ext uri="{FF2B5EF4-FFF2-40B4-BE49-F238E27FC236}">
                <a16:creationId xmlns:a16="http://schemas.microsoft.com/office/drawing/2014/main" id="{537CA5AE-D001-CD4A-5097-48FCFB7CCBC6}"/>
              </a:ext>
            </a:extLst>
          </p:cNvPr>
          <p:cNvSpPr>
            <a:spLocks noGrp="1"/>
          </p:cNvSpPr>
          <p:nvPr>
            <p:ph type="body" sz="quarter" idx="10"/>
          </p:nvPr>
        </p:nvSpPr>
        <p:spPr>
          <a:xfrm>
            <a:off x="6857998" y="2217685"/>
            <a:ext cx="4495802" cy="4454525"/>
          </a:xfrm>
        </p:spPr>
        <p:txBody>
          <a:bodyPr>
            <a:normAutofit/>
          </a:bodyPr>
          <a:lstStyle/>
          <a:p>
            <a:pPr marL="0" lvl="0" indent="0" algn="r">
              <a:lnSpc>
                <a:spcPct val="100000"/>
              </a:lnSpc>
              <a:spcBef>
                <a:spcPts val="0"/>
              </a:spcBef>
              <a:buClr>
                <a:schemeClr val="dk2"/>
              </a:buClr>
              <a:buSzPts val="2500"/>
              <a:buNone/>
            </a:pPr>
            <a:r>
              <a:rPr lang="en-US" sz="2400" b="1" dirty="0">
                <a:solidFill>
                  <a:srgbClr val="000000"/>
                </a:solidFill>
                <a:ea typeface="Arial"/>
                <a:cs typeface="Arial"/>
                <a:sym typeface="Arial"/>
              </a:rPr>
              <a:t>’Game Playing</a:t>
            </a:r>
            <a:r>
              <a:rPr lang="en-US" sz="2400" dirty="0">
                <a:solidFill>
                  <a:srgbClr val="000000"/>
                </a:solidFill>
                <a:ea typeface="Arial"/>
                <a:cs typeface="Arial"/>
                <a:sym typeface="Arial"/>
              </a:rPr>
              <a:t>’</a:t>
            </a:r>
          </a:p>
          <a:p>
            <a:pPr marL="0" lv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lvl="0" indent="0" algn="r">
              <a:lnSpc>
                <a:spcPct val="100000"/>
              </a:lnSpc>
              <a:spcBef>
                <a:spcPts val="0"/>
              </a:spcBef>
              <a:buClr>
                <a:schemeClr val="dk2"/>
              </a:buClr>
              <a:buSzPts val="2500"/>
              <a:buNone/>
            </a:pPr>
            <a:r>
              <a:rPr lang="en-US" sz="2400" b="1" dirty="0">
                <a:solidFill>
                  <a:srgbClr val="000000"/>
                </a:solidFill>
                <a:ea typeface="Arial"/>
                <a:cs typeface="Arial"/>
                <a:sym typeface="Arial"/>
              </a:rPr>
              <a:t>Design research </a:t>
            </a:r>
            <a:r>
              <a:rPr lang="en-US" sz="2400" dirty="0">
                <a:solidFill>
                  <a:srgbClr val="000000"/>
                </a:solidFill>
                <a:ea typeface="Arial"/>
                <a:cs typeface="Arial"/>
                <a:sym typeface="Arial"/>
              </a:rPr>
              <a:t>paired with scientific practice</a:t>
            </a:r>
          </a:p>
          <a:p>
            <a:pPr marL="0" lv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Ongoing </a:t>
            </a:r>
            <a:r>
              <a:rPr lang="en-US" sz="2400" b="1" dirty="0">
                <a:solidFill>
                  <a:srgbClr val="000000"/>
                </a:solidFill>
                <a:ea typeface="Arial"/>
                <a:cs typeface="Arial"/>
                <a:sym typeface="Arial"/>
              </a:rPr>
              <a:t>field of experimentation</a:t>
            </a:r>
            <a:r>
              <a:rPr lang="en-US" sz="2400" dirty="0">
                <a:solidFill>
                  <a:srgbClr val="000000"/>
                </a:solidFill>
                <a:ea typeface="Arial"/>
                <a:cs typeface="Arial"/>
                <a:sym typeface="Arial"/>
              </a:rPr>
              <a:t> that can be documented and recorded</a:t>
            </a:r>
          </a:p>
        </p:txBody>
      </p:sp>
      <p:sp>
        <p:nvSpPr>
          <p:cNvPr id="3" name="Footer">
            <a:extLst>
              <a:ext uri="{FF2B5EF4-FFF2-40B4-BE49-F238E27FC236}">
                <a16:creationId xmlns:a16="http://schemas.microsoft.com/office/drawing/2014/main" id="{4705AD1D-0614-5B22-5B30-6696788C775B}"/>
              </a:ext>
            </a:extLst>
          </p:cNvPr>
          <p:cNvSpPr/>
          <p:nvPr/>
        </p:nvSpPr>
        <p:spPr>
          <a:xfrm>
            <a:off x="8971721" y="6168238"/>
            <a:ext cx="2382079"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dirty="0">
                <a:solidFill>
                  <a:schemeClr val="accent1"/>
                </a:solidFill>
              </a:rPr>
              <a:t>PHASE 02: </a:t>
            </a:r>
            <a:r>
              <a:rPr lang="en-US" sz="1400" b="0" i="0" u="none" strike="noStrike" cap="none" dirty="0">
                <a:solidFill>
                  <a:schemeClr val="accent1"/>
                </a:solidFill>
                <a:latin typeface="Arial"/>
                <a:ea typeface="Arial"/>
                <a:cs typeface="Arial"/>
                <a:sym typeface="Arial"/>
              </a:rPr>
              <a:t>Design-Led Progressive Reclamation</a:t>
            </a:r>
            <a:endParaRPr sz="1400" b="0" i="0" u="none" strike="noStrike" cap="none" dirty="0">
              <a:solidFill>
                <a:schemeClr val="accent1"/>
              </a:solidFill>
              <a:latin typeface="Arial"/>
              <a:ea typeface="Arial"/>
              <a:cs typeface="Arial"/>
              <a:sym typeface="Arial"/>
            </a:endParaRPr>
          </a:p>
        </p:txBody>
      </p:sp>
    </p:spTree>
    <p:extLst>
      <p:ext uri="{BB962C8B-B14F-4D97-AF65-F5344CB8AC3E}">
        <p14:creationId xmlns:p14="http://schemas.microsoft.com/office/powerpoint/2010/main" val="37457278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0">
            <a:extLst>
              <a:ext uri="{FF2B5EF4-FFF2-40B4-BE49-F238E27FC236}">
                <a16:creationId xmlns:a16="http://schemas.microsoft.com/office/drawing/2014/main" id="{E0CDF587-5DA5-B334-38C5-6D4C5539C3F8}"/>
              </a:ext>
            </a:extLst>
          </p:cNvPr>
          <p:cNvSpPr txBox="1"/>
          <p:nvPr/>
        </p:nvSpPr>
        <p:spPr>
          <a:xfrm>
            <a:off x="9269753" y="1232060"/>
            <a:ext cx="2794246" cy="1443985"/>
          </a:xfrm>
          <a:prstGeom prst="rect">
            <a:avLst/>
          </a:prstGeom>
        </p:spPr>
        <p:txBody>
          <a:bodyPr vert="horz" wrap="square" lIns="0" tIns="12700" rIns="0" bIns="0" rtlCol="0">
            <a:spAutoFit/>
          </a:bodyPr>
          <a:lstStyle/>
          <a:p>
            <a:pPr marL="401955">
              <a:lnSpc>
                <a:spcPct val="100000"/>
              </a:lnSpc>
              <a:spcBef>
                <a:spcPts val="100"/>
              </a:spcBef>
              <a:tabLst>
                <a:tab pos="1991360" algn="l"/>
                <a:tab pos="3622040" algn="l"/>
              </a:tabLst>
            </a:pPr>
            <a:r>
              <a:rPr sz="1600" b="1" dirty="0">
                <a:solidFill>
                  <a:srgbClr val="58595B"/>
                </a:solidFill>
                <a:latin typeface="Calibri"/>
                <a:cs typeface="Calibri"/>
              </a:rPr>
              <a:t>Extraction</a:t>
            </a:r>
            <a:r>
              <a:rPr sz="1600" b="1" spc="-55" dirty="0">
                <a:solidFill>
                  <a:srgbClr val="58595B"/>
                </a:solidFill>
                <a:latin typeface="Calibri"/>
                <a:cs typeface="Calibri"/>
              </a:rPr>
              <a:t> </a:t>
            </a:r>
            <a:r>
              <a:rPr sz="1600" b="1" spc="-10" dirty="0">
                <a:solidFill>
                  <a:srgbClr val="58595B"/>
                </a:solidFill>
                <a:latin typeface="Calibri"/>
                <a:cs typeface="Calibri"/>
              </a:rPr>
              <a:t>Operation</a:t>
            </a:r>
            <a:endParaRPr lang="en-GB" sz="1600" b="1" spc="-10" dirty="0">
              <a:solidFill>
                <a:srgbClr val="58595B"/>
              </a:solidFill>
              <a:latin typeface="Calibri"/>
              <a:cs typeface="Calibri"/>
            </a:endParaRPr>
          </a:p>
          <a:p>
            <a:pPr marL="401955">
              <a:lnSpc>
                <a:spcPct val="100000"/>
              </a:lnSpc>
              <a:spcBef>
                <a:spcPts val="100"/>
              </a:spcBef>
              <a:tabLst>
                <a:tab pos="1991360" algn="l"/>
                <a:tab pos="3622040" algn="l"/>
              </a:tabLst>
            </a:pPr>
            <a:endParaRPr lang="en-GB" sz="1000" b="1" spc="-10" dirty="0">
              <a:solidFill>
                <a:srgbClr val="58595B"/>
              </a:solidFill>
              <a:latin typeface="Calibri"/>
              <a:cs typeface="Calibri"/>
            </a:endParaRPr>
          </a:p>
          <a:p>
            <a:pPr marL="401955">
              <a:lnSpc>
                <a:spcPct val="100000"/>
              </a:lnSpc>
              <a:spcBef>
                <a:spcPts val="100"/>
              </a:spcBef>
              <a:tabLst>
                <a:tab pos="1991360" algn="l"/>
                <a:tab pos="3622040" algn="l"/>
              </a:tabLst>
            </a:pPr>
            <a:endParaRPr lang="en-GB" sz="1000" b="1" spc="-10" dirty="0">
              <a:solidFill>
                <a:srgbClr val="58595B"/>
              </a:solidFill>
              <a:latin typeface="Calibri"/>
              <a:cs typeface="Calibri"/>
            </a:endParaRPr>
          </a:p>
          <a:p>
            <a:pPr marL="401955">
              <a:lnSpc>
                <a:spcPct val="100000"/>
              </a:lnSpc>
              <a:spcBef>
                <a:spcPts val="100"/>
              </a:spcBef>
              <a:tabLst>
                <a:tab pos="1991360" algn="l"/>
                <a:tab pos="3622040" algn="l"/>
              </a:tabLst>
            </a:pPr>
            <a:r>
              <a:rPr sz="1600" b="1" spc="-10" dirty="0">
                <a:solidFill>
                  <a:srgbClr val="58595B"/>
                </a:solidFill>
                <a:latin typeface="Calibri"/>
                <a:cs typeface="Calibri"/>
              </a:rPr>
              <a:t>Deposition</a:t>
            </a:r>
            <a:r>
              <a:rPr sz="1600" b="1" dirty="0">
                <a:solidFill>
                  <a:srgbClr val="58595B"/>
                </a:solidFill>
                <a:latin typeface="Calibri"/>
                <a:cs typeface="Calibri"/>
              </a:rPr>
              <a:t> </a:t>
            </a:r>
            <a:r>
              <a:rPr sz="1600" b="1" spc="-10" dirty="0">
                <a:solidFill>
                  <a:srgbClr val="58595B"/>
                </a:solidFill>
                <a:latin typeface="Calibri"/>
                <a:cs typeface="Calibri"/>
              </a:rPr>
              <a:t>Operation</a:t>
            </a:r>
            <a:endParaRPr lang="en-GB" sz="1600" b="1" spc="-10" dirty="0">
              <a:solidFill>
                <a:srgbClr val="58595B"/>
              </a:solidFill>
              <a:latin typeface="Calibri"/>
              <a:cs typeface="Calibri"/>
            </a:endParaRPr>
          </a:p>
          <a:p>
            <a:pPr marL="401955">
              <a:lnSpc>
                <a:spcPct val="100000"/>
              </a:lnSpc>
              <a:spcBef>
                <a:spcPts val="100"/>
              </a:spcBef>
              <a:tabLst>
                <a:tab pos="1991360" algn="l"/>
                <a:tab pos="3622040" algn="l"/>
              </a:tabLst>
            </a:pPr>
            <a:endParaRPr lang="en-GB" sz="1000" b="1" spc="-10" dirty="0">
              <a:solidFill>
                <a:srgbClr val="58595B"/>
              </a:solidFill>
              <a:latin typeface="Calibri"/>
              <a:cs typeface="Calibri"/>
            </a:endParaRPr>
          </a:p>
          <a:p>
            <a:pPr marL="401955">
              <a:lnSpc>
                <a:spcPct val="100000"/>
              </a:lnSpc>
              <a:spcBef>
                <a:spcPts val="100"/>
              </a:spcBef>
              <a:tabLst>
                <a:tab pos="1991360" algn="l"/>
                <a:tab pos="3622040" algn="l"/>
              </a:tabLst>
            </a:pPr>
            <a:endParaRPr lang="en-GB" sz="1000" b="1" dirty="0">
              <a:solidFill>
                <a:srgbClr val="58595B"/>
              </a:solidFill>
              <a:latin typeface="Calibri"/>
              <a:cs typeface="Calibri"/>
            </a:endParaRPr>
          </a:p>
          <a:p>
            <a:pPr marL="401955">
              <a:lnSpc>
                <a:spcPct val="100000"/>
              </a:lnSpc>
              <a:spcBef>
                <a:spcPts val="100"/>
              </a:spcBef>
              <a:tabLst>
                <a:tab pos="1991360" algn="l"/>
                <a:tab pos="3622040" algn="l"/>
              </a:tabLst>
            </a:pPr>
            <a:r>
              <a:rPr sz="1600" b="1" dirty="0">
                <a:solidFill>
                  <a:srgbClr val="58595B"/>
                </a:solidFill>
                <a:latin typeface="Calibri"/>
                <a:cs typeface="Calibri"/>
              </a:rPr>
              <a:t>Processing</a:t>
            </a:r>
            <a:r>
              <a:rPr sz="1600" b="1" spc="-20" dirty="0">
                <a:solidFill>
                  <a:srgbClr val="58595B"/>
                </a:solidFill>
                <a:latin typeface="Calibri"/>
                <a:cs typeface="Calibri"/>
              </a:rPr>
              <a:t> </a:t>
            </a:r>
            <a:r>
              <a:rPr sz="1600" b="1" spc="-10" dirty="0">
                <a:solidFill>
                  <a:srgbClr val="58595B"/>
                </a:solidFill>
                <a:latin typeface="Calibri"/>
                <a:cs typeface="Calibri"/>
              </a:rPr>
              <a:t>Operation</a:t>
            </a:r>
            <a:endParaRPr sz="1600" dirty="0">
              <a:latin typeface="Calibri"/>
              <a:cs typeface="Calibri"/>
            </a:endParaRPr>
          </a:p>
        </p:txBody>
      </p:sp>
      <p:grpSp>
        <p:nvGrpSpPr>
          <p:cNvPr id="26" name="Group 25">
            <a:extLst>
              <a:ext uri="{FF2B5EF4-FFF2-40B4-BE49-F238E27FC236}">
                <a16:creationId xmlns:a16="http://schemas.microsoft.com/office/drawing/2014/main" id="{23C8D36A-601A-456F-60CE-7748CF2F0941}"/>
              </a:ext>
            </a:extLst>
          </p:cNvPr>
          <p:cNvGrpSpPr/>
          <p:nvPr/>
        </p:nvGrpSpPr>
        <p:grpSpPr>
          <a:xfrm>
            <a:off x="128000" y="129540"/>
            <a:ext cx="4704545" cy="6598920"/>
            <a:chOff x="97520" y="68580"/>
            <a:chExt cx="5141968" cy="7212480"/>
          </a:xfrm>
        </p:grpSpPr>
        <p:pic>
          <p:nvPicPr>
            <p:cNvPr id="17" name="Picture 16" descr="Map&#10;&#10;Description automatically generated">
              <a:extLst>
                <a:ext uri="{FF2B5EF4-FFF2-40B4-BE49-F238E27FC236}">
                  <a16:creationId xmlns:a16="http://schemas.microsoft.com/office/drawing/2014/main" id="{08B5E7D5-F851-96B8-BF17-F6125693D97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7521" y="68580"/>
              <a:ext cx="2523087" cy="3568140"/>
            </a:xfrm>
            <a:prstGeom prst="rect">
              <a:avLst/>
            </a:prstGeom>
          </p:spPr>
        </p:pic>
        <p:pic>
          <p:nvPicPr>
            <p:cNvPr id="19" name="Picture 18" descr="Map&#10;&#10;Description automatically generated">
              <a:extLst>
                <a:ext uri="{FF2B5EF4-FFF2-40B4-BE49-F238E27FC236}">
                  <a16:creationId xmlns:a16="http://schemas.microsoft.com/office/drawing/2014/main" id="{62FB45A4-970C-C273-D148-BEA2E6B50E1C}"/>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2716401" y="68580"/>
              <a:ext cx="2523087" cy="3568140"/>
            </a:xfrm>
            <a:prstGeom prst="rect">
              <a:avLst/>
            </a:prstGeom>
          </p:spPr>
        </p:pic>
        <p:pic>
          <p:nvPicPr>
            <p:cNvPr id="21" name="Picture 20" descr="Map&#10;&#10;Description automatically generated">
              <a:extLst>
                <a:ext uri="{FF2B5EF4-FFF2-40B4-BE49-F238E27FC236}">
                  <a16:creationId xmlns:a16="http://schemas.microsoft.com/office/drawing/2014/main" id="{12B5B4F3-0190-9DE6-CEC3-1A309F8F918E}"/>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97520" y="3712920"/>
              <a:ext cx="2523087" cy="3568140"/>
            </a:xfrm>
            <a:prstGeom prst="rect">
              <a:avLst/>
            </a:prstGeom>
          </p:spPr>
        </p:pic>
        <p:pic>
          <p:nvPicPr>
            <p:cNvPr id="23" name="Picture 22" descr="Map&#10;&#10;Description automatically generated">
              <a:extLst>
                <a:ext uri="{FF2B5EF4-FFF2-40B4-BE49-F238E27FC236}">
                  <a16:creationId xmlns:a16="http://schemas.microsoft.com/office/drawing/2014/main" id="{F16D0045-5E83-DF83-A6CE-271963BEF2E0}"/>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2716400" y="3712920"/>
              <a:ext cx="2523087" cy="3568140"/>
            </a:xfrm>
            <a:prstGeom prst="rect">
              <a:avLst/>
            </a:prstGeom>
          </p:spPr>
        </p:pic>
      </p:grpSp>
      <p:pic>
        <p:nvPicPr>
          <p:cNvPr id="25" name="Picture 24" descr="Map&#10;&#10;Description automatically generated">
            <a:extLst>
              <a:ext uri="{FF2B5EF4-FFF2-40B4-BE49-F238E27FC236}">
                <a16:creationId xmlns:a16="http://schemas.microsoft.com/office/drawing/2014/main" id="{BD52E76C-8D6E-38B4-A2D2-96F516B06FA3}"/>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4965908" y="480060"/>
            <a:ext cx="4170482" cy="5897880"/>
          </a:xfrm>
          <a:prstGeom prst="rect">
            <a:avLst/>
          </a:prstGeom>
        </p:spPr>
      </p:pic>
      <p:grpSp>
        <p:nvGrpSpPr>
          <p:cNvPr id="2" name="object 65">
            <a:extLst>
              <a:ext uri="{FF2B5EF4-FFF2-40B4-BE49-F238E27FC236}">
                <a16:creationId xmlns:a16="http://schemas.microsoft.com/office/drawing/2014/main" id="{807E8DEA-7D38-D7CC-CBE4-176ED64BE19E}"/>
              </a:ext>
            </a:extLst>
          </p:cNvPr>
          <p:cNvGrpSpPr/>
          <p:nvPr/>
        </p:nvGrpSpPr>
        <p:grpSpPr>
          <a:xfrm>
            <a:off x="9269753" y="2390567"/>
            <a:ext cx="294640" cy="294640"/>
            <a:chOff x="4101523" y="7289999"/>
            <a:chExt cx="294640" cy="294640"/>
          </a:xfrm>
        </p:grpSpPr>
        <p:sp>
          <p:nvSpPr>
            <p:cNvPr id="3" name="object 66">
              <a:extLst>
                <a:ext uri="{FF2B5EF4-FFF2-40B4-BE49-F238E27FC236}">
                  <a16:creationId xmlns:a16="http://schemas.microsoft.com/office/drawing/2014/main" id="{B82F8122-88B1-1D8E-94E1-54D30131B3F5}"/>
                </a:ext>
              </a:extLst>
            </p:cNvPr>
            <p:cNvSpPr/>
            <p:nvPr/>
          </p:nvSpPr>
          <p:spPr>
            <a:xfrm>
              <a:off x="4104698" y="7293174"/>
              <a:ext cx="288290" cy="288290"/>
            </a:xfrm>
            <a:custGeom>
              <a:avLst/>
              <a:gdLst/>
              <a:ahLst/>
              <a:cxnLst/>
              <a:rect l="l" t="t" r="r" b="b"/>
              <a:pathLst>
                <a:path w="288289" h="288290">
                  <a:moveTo>
                    <a:pt x="98102" y="280449"/>
                  </a:moveTo>
                  <a:lnTo>
                    <a:pt x="57312" y="258985"/>
                  </a:lnTo>
                  <a:lnTo>
                    <a:pt x="26371" y="227016"/>
                  </a:lnTo>
                  <a:lnTo>
                    <a:pt x="6770" y="187544"/>
                  </a:lnTo>
                  <a:lnTo>
                    <a:pt x="0" y="143571"/>
                  </a:lnTo>
                  <a:lnTo>
                    <a:pt x="7551" y="98102"/>
                  </a:lnTo>
                  <a:lnTo>
                    <a:pt x="29014" y="57312"/>
                  </a:lnTo>
                  <a:lnTo>
                    <a:pt x="60984" y="26371"/>
                  </a:lnTo>
                  <a:lnTo>
                    <a:pt x="100456" y="6770"/>
                  </a:lnTo>
                  <a:lnTo>
                    <a:pt x="144428" y="0"/>
                  </a:lnTo>
                  <a:lnTo>
                    <a:pt x="189898" y="7551"/>
                  </a:lnTo>
                  <a:lnTo>
                    <a:pt x="230687" y="29014"/>
                  </a:lnTo>
                  <a:lnTo>
                    <a:pt x="261628" y="60984"/>
                  </a:lnTo>
                  <a:lnTo>
                    <a:pt x="281230" y="100456"/>
                  </a:lnTo>
                  <a:lnTo>
                    <a:pt x="288000" y="144428"/>
                  </a:lnTo>
                  <a:lnTo>
                    <a:pt x="280449" y="189898"/>
                  </a:lnTo>
                  <a:lnTo>
                    <a:pt x="258985" y="230683"/>
                  </a:lnTo>
                  <a:lnTo>
                    <a:pt x="227016" y="261623"/>
                  </a:lnTo>
                  <a:lnTo>
                    <a:pt x="187544" y="281226"/>
                  </a:lnTo>
                  <a:lnTo>
                    <a:pt x="143571" y="287999"/>
                  </a:lnTo>
                  <a:lnTo>
                    <a:pt x="98102" y="280449"/>
                  </a:lnTo>
                  <a:close/>
                </a:path>
              </a:pathLst>
            </a:custGeom>
            <a:ln w="6350">
              <a:solidFill>
                <a:srgbClr val="58595B"/>
              </a:solidFill>
            </a:ln>
          </p:spPr>
          <p:txBody>
            <a:bodyPr wrap="square" lIns="0" tIns="0" rIns="0" bIns="0" rtlCol="0"/>
            <a:lstStyle/>
            <a:p>
              <a:endParaRPr/>
            </a:p>
          </p:txBody>
        </p:sp>
        <p:pic>
          <p:nvPicPr>
            <p:cNvPr id="4" name="object 67">
              <a:extLst>
                <a:ext uri="{FF2B5EF4-FFF2-40B4-BE49-F238E27FC236}">
                  <a16:creationId xmlns:a16="http://schemas.microsoft.com/office/drawing/2014/main" id="{58F53312-7658-6E44-70E2-6ACB4F03ED0A}"/>
                </a:ext>
              </a:extLst>
            </p:cNvPr>
            <p:cNvPicPr/>
            <p:nvPr/>
          </p:nvPicPr>
          <p:blipFill>
            <a:blip r:embed="rId8" cstate="print"/>
            <a:stretch>
              <a:fillRect/>
            </a:stretch>
          </p:blipFill>
          <p:spPr>
            <a:xfrm>
              <a:off x="4143720" y="7332197"/>
              <a:ext cx="209956" cy="209969"/>
            </a:xfrm>
            <a:prstGeom prst="rect">
              <a:avLst/>
            </a:prstGeom>
          </p:spPr>
        </p:pic>
      </p:grpSp>
      <p:sp>
        <p:nvSpPr>
          <p:cNvPr id="5" name="object 68">
            <a:extLst>
              <a:ext uri="{FF2B5EF4-FFF2-40B4-BE49-F238E27FC236}">
                <a16:creationId xmlns:a16="http://schemas.microsoft.com/office/drawing/2014/main" id="{5713A369-1458-94B8-051C-81ABE111960C}"/>
              </a:ext>
            </a:extLst>
          </p:cNvPr>
          <p:cNvSpPr/>
          <p:nvPr/>
        </p:nvSpPr>
        <p:spPr>
          <a:xfrm>
            <a:off x="9269753" y="1161528"/>
            <a:ext cx="288290" cy="288290"/>
          </a:xfrm>
          <a:custGeom>
            <a:avLst/>
            <a:gdLst/>
            <a:ahLst/>
            <a:cxnLst/>
            <a:rect l="l" t="t" r="r" b="b"/>
            <a:pathLst>
              <a:path w="288290" h="288290">
                <a:moveTo>
                  <a:pt x="287997" y="144005"/>
                </a:moveTo>
                <a:lnTo>
                  <a:pt x="280657" y="189520"/>
                </a:lnTo>
                <a:lnTo>
                  <a:pt x="260216" y="229051"/>
                </a:lnTo>
                <a:lnTo>
                  <a:pt x="229046" y="260224"/>
                </a:lnTo>
                <a:lnTo>
                  <a:pt x="189519" y="280668"/>
                </a:lnTo>
                <a:lnTo>
                  <a:pt x="144005" y="288010"/>
                </a:lnTo>
                <a:lnTo>
                  <a:pt x="98485" y="280668"/>
                </a:lnTo>
                <a:lnTo>
                  <a:pt x="58954" y="260224"/>
                </a:lnTo>
                <a:lnTo>
                  <a:pt x="27782" y="229051"/>
                </a:lnTo>
                <a:lnTo>
                  <a:pt x="7340" y="189520"/>
                </a:lnTo>
                <a:lnTo>
                  <a:pt x="0" y="144005"/>
                </a:lnTo>
                <a:lnTo>
                  <a:pt x="7340" y="98490"/>
                </a:lnTo>
                <a:lnTo>
                  <a:pt x="27782" y="58959"/>
                </a:lnTo>
                <a:lnTo>
                  <a:pt x="58954" y="27785"/>
                </a:lnTo>
                <a:lnTo>
                  <a:pt x="98485" y="7341"/>
                </a:lnTo>
                <a:lnTo>
                  <a:pt x="144005" y="0"/>
                </a:lnTo>
                <a:lnTo>
                  <a:pt x="189519" y="7341"/>
                </a:lnTo>
                <a:lnTo>
                  <a:pt x="229046" y="27785"/>
                </a:lnTo>
                <a:lnTo>
                  <a:pt x="260216" y="58959"/>
                </a:lnTo>
                <a:lnTo>
                  <a:pt x="280657" y="98490"/>
                </a:lnTo>
                <a:lnTo>
                  <a:pt x="287997" y="144005"/>
                </a:lnTo>
                <a:close/>
              </a:path>
              <a:path w="288290" h="288290">
                <a:moveTo>
                  <a:pt x="0" y="144005"/>
                </a:moveTo>
                <a:lnTo>
                  <a:pt x="68897" y="144005"/>
                </a:lnTo>
                <a:lnTo>
                  <a:pt x="143484" y="218579"/>
                </a:lnTo>
                <a:lnTo>
                  <a:pt x="221043" y="141020"/>
                </a:lnTo>
                <a:lnTo>
                  <a:pt x="287997" y="141020"/>
                </a:lnTo>
              </a:path>
            </a:pathLst>
          </a:custGeom>
          <a:ln w="6350">
            <a:solidFill>
              <a:srgbClr val="58595B"/>
            </a:solidFill>
          </a:ln>
        </p:spPr>
        <p:txBody>
          <a:bodyPr wrap="square" lIns="0" tIns="0" rIns="0" bIns="0" rtlCol="0"/>
          <a:lstStyle/>
          <a:p>
            <a:endParaRPr/>
          </a:p>
        </p:txBody>
      </p:sp>
      <p:sp>
        <p:nvSpPr>
          <p:cNvPr id="6" name="object 69">
            <a:extLst>
              <a:ext uri="{FF2B5EF4-FFF2-40B4-BE49-F238E27FC236}">
                <a16:creationId xmlns:a16="http://schemas.microsoft.com/office/drawing/2014/main" id="{0EA912C8-7E65-DD2B-A28C-8D98819F2B1E}"/>
              </a:ext>
            </a:extLst>
          </p:cNvPr>
          <p:cNvSpPr/>
          <p:nvPr/>
        </p:nvSpPr>
        <p:spPr>
          <a:xfrm>
            <a:off x="9269753" y="1789885"/>
            <a:ext cx="288290" cy="288290"/>
          </a:xfrm>
          <a:custGeom>
            <a:avLst/>
            <a:gdLst/>
            <a:ahLst/>
            <a:cxnLst/>
            <a:rect l="l" t="t" r="r" b="b"/>
            <a:pathLst>
              <a:path w="288289" h="288290">
                <a:moveTo>
                  <a:pt x="0" y="144005"/>
                </a:moveTo>
                <a:lnTo>
                  <a:pt x="7341" y="98490"/>
                </a:lnTo>
                <a:lnTo>
                  <a:pt x="27785" y="58959"/>
                </a:lnTo>
                <a:lnTo>
                  <a:pt x="58959" y="27785"/>
                </a:lnTo>
                <a:lnTo>
                  <a:pt x="98490" y="7341"/>
                </a:lnTo>
                <a:lnTo>
                  <a:pt x="144005" y="0"/>
                </a:lnTo>
                <a:lnTo>
                  <a:pt x="189519" y="7341"/>
                </a:lnTo>
                <a:lnTo>
                  <a:pt x="229046" y="27785"/>
                </a:lnTo>
                <a:lnTo>
                  <a:pt x="260216" y="58959"/>
                </a:lnTo>
                <a:lnTo>
                  <a:pt x="280657" y="98490"/>
                </a:lnTo>
                <a:lnTo>
                  <a:pt x="287997" y="144005"/>
                </a:lnTo>
                <a:lnTo>
                  <a:pt x="280657" y="189520"/>
                </a:lnTo>
                <a:lnTo>
                  <a:pt x="260216" y="229051"/>
                </a:lnTo>
                <a:lnTo>
                  <a:pt x="229046" y="260224"/>
                </a:lnTo>
                <a:lnTo>
                  <a:pt x="189519" y="280668"/>
                </a:lnTo>
                <a:lnTo>
                  <a:pt x="144005" y="288010"/>
                </a:lnTo>
                <a:lnTo>
                  <a:pt x="98490" y="280668"/>
                </a:lnTo>
                <a:lnTo>
                  <a:pt x="58959" y="260224"/>
                </a:lnTo>
                <a:lnTo>
                  <a:pt x="27785" y="229051"/>
                </a:lnTo>
                <a:lnTo>
                  <a:pt x="7341" y="189520"/>
                </a:lnTo>
                <a:lnTo>
                  <a:pt x="0" y="144005"/>
                </a:lnTo>
                <a:close/>
              </a:path>
              <a:path w="288289" h="288290">
                <a:moveTo>
                  <a:pt x="287997" y="141020"/>
                </a:moveTo>
                <a:lnTo>
                  <a:pt x="219100" y="141020"/>
                </a:lnTo>
                <a:lnTo>
                  <a:pt x="144513" y="66446"/>
                </a:lnTo>
                <a:lnTo>
                  <a:pt x="66954" y="144005"/>
                </a:lnTo>
                <a:lnTo>
                  <a:pt x="0" y="144005"/>
                </a:lnTo>
              </a:path>
            </a:pathLst>
          </a:custGeom>
          <a:ln w="6350">
            <a:solidFill>
              <a:srgbClr val="58595B"/>
            </a:solidFill>
          </a:ln>
        </p:spPr>
        <p:txBody>
          <a:bodyPr wrap="square" lIns="0" tIns="0" rIns="0" bIns="0" rtlCol="0"/>
          <a:lstStyle/>
          <a:p>
            <a:endParaRPr/>
          </a:p>
        </p:txBody>
      </p:sp>
      <p:sp>
        <p:nvSpPr>
          <p:cNvPr id="8" name="TextBox 7">
            <a:extLst>
              <a:ext uri="{FF2B5EF4-FFF2-40B4-BE49-F238E27FC236}">
                <a16:creationId xmlns:a16="http://schemas.microsoft.com/office/drawing/2014/main" id="{0E360BFE-CC67-C4ED-A4F4-941CA1E285D2}"/>
              </a:ext>
            </a:extLst>
          </p:cNvPr>
          <p:cNvSpPr txBox="1"/>
          <p:nvPr/>
        </p:nvSpPr>
        <p:spPr>
          <a:xfrm>
            <a:off x="9269753" y="3650456"/>
            <a:ext cx="2396094" cy="1938992"/>
          </a:xfrm>
          <a:prstGeom prst="rect">
            <a:avLst/>
          </a:prstGeom>
          <a:noFill/>
        </p:spPr>
        <p:txBody>
          <a:bodyPr wrap="square" rtlCol="0">
            <a:spAutoFit/>
          </a:bodyPr>
          <a:lstStyle/>
          <a:p>
            <a:r>
              <a:rPr lang="en-GB" sz="2000" dirty="0"/>
              <a:t>Note: The right-side image was remarkably close to later published projection by the quarry operator</a:t>
            </a:r>
            <a:endParaRPr lang="en-US" sz="2000" dirty="0"/>
          </a:p>
        </p:txBody>
      </p:sp>
      <p:sp>
        <p:nvSpPr>
          <p:cNvPr id="9" name="Footer">
            <a:extLst>
              <a:ext uri="{FF2B5EF4-FFF2-40B4-BE49-F238E27FC236}">
                <a16:creationId xmlns:a16="http://schemas.microsoft.com/office/drawing/2014/main" id="{C892E4D7-8A6A-0556-F7AD-11ADF634114F}"/>
              </a:ext>
            </a:extLst>
          </p:cNvPr>
          <p:cNvSpPr/>
          <p:nvPr/>
        </p:nvSpPr>
        <p:spPr>
          <a:xfrm>
            <a:off x="9136390" y="6170331"/>
            <a:ext cx="2382079"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dirty="0">
                <a:solidFill>
                  <a:schemeClr val="accent1"/>
                </a:solidFill>
              </a:rPr>
              <a:t>PHASE 02: </a:t>
            </a:r>
            <a:r>
              <a:rPr lang="en-US" sz="1400" b="0" i="0" u="none" strike="noStrike" cap="none" dirty="0">
                <a:solidFill>
                  <a:schemeClr val="accent1"/>
                </a:solidFill>
                <a:latin typeface="Arial"/>
                <a:ea typeface="Arial"/>
                <a:cs typeface="Arial"/>
                <a:sym typeface="Arial"/>
              </a:rPr>
              <a:t>Design-Led Progressive Reclamation</a:t>
            </a:r>
            <a:endParaRPr sz="1400" b="0" i="0" u="none" strike="noStrike" cap="none" dirty="0">
              <a:solidFill>
                <a:schemeClr val="accent1"/>
              </a:solidFill>
              <a:latin typeface="Arial"/>
              <a:ea typeface="Arial"/>
              <a:cs typeface="Arial"/>
              <a:sym typeface="Arial"/>
            </a:endParaRPr>
          </a:p>
        </p:txBody>
      </p:sp>
    </p:spTree>
    <p:extLst>
      <p:ext uri="{BB962C8B-B14F-4D97-AF65-F5344CB8AC3E}">
        <p14:creationId xmlns:p14="http://schemas.microsoft.com/office/powerpoint/2010/main" val="34556819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black and white drawing of a horse&#10;&#10;Description automatically generated with medium confidence">
            <a:extLst>
              <a:ext uri="{FF2B5EF4-FFF2-40B4-BE49-F238E27FC236}">
                <a16:creationId xmlns:a16="http://schemas.microsoft.com/office/drawing/2014/main" id="{1276C487-F180-FF4C-F480-86F7884F15F5}"/>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667" y="118110"/>
            <a:ext cx="4677625" cy="6621780"/>
          </a:xfrm>
          <a:prstGeom prst="rect">
            <a:avLst/>
          </a:prstGeom>
        </p:spPr>
      </p:pic>
      <p:grpSp>
        <p:nvGrpSpPr>
          <p:cNvPr id="15" name="Group 14">
            <a:extLst>
              <a:ext uri="{FF2B5EF4-FFF2-40B4-BE49-F238E27FC236}">
                <a16:creationId xmlns:a16="http://schemas.microsoft.com/office/drawing/2014/main" id="{1A27225B-0730-FFD0-ABC3-367BF354F3DF}"/>
              </a:ext>
            </a:extLst>
          </p:cNvPr>
          <p:cNvGrpSpPr/>
          <p:nvPr/>
        </p:nvGrpSpPr>
        <p:grpSpPr>
          <a:xfrm>
            <a:off x="4511004" y="209793"/>
            <a:ext cx="7437155" cy="6438414"/>
            <a:chOff x="3902208" y="0"/>
            <a:chExt cx="7771632" cy="6727974"/>
          </a:xfrm>
        </p:grpSpPr>
        <p:pic>
          <p:nvPicPr>
            <p:cNvPr id="9" name="Picture 8" descr="Diagram&#10;&#10;Description automatically generated">
              <a:extLst>
                <a:ext uri="{FF2B5EF4-FFF2-40B4-BE49-F238E27FC236}">
                  <a16:creationId xmlns:a16="http://schemas.microsoft.com/office/drawing/2014/main" id="{35BE9860-0E5D-1747-1DF4-1A71819C6F9E}"/>
                </a:ext>
              </a:extLst>
            </p:cNvPr>
            <p:cNvPicPr>
              <a:picLocks noChangeAspect="1"/>
            </p:cNvPicPr>
            <p:nvPr/>
          </p:nvPicPr>
          <p:blipFill rotWithShape="1">
            <a:blip r:embed="rId4"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7705053" y="644040"/>
              <a:ext cx="3968787" cy="5439893"/>
            </a:xfrm>
            <a:prstGeom prst="rect">
              <a:avLst/>
            </a:prstGeom>
          </p:spPr>
        </p:pic>
        <p:pic>
          <p:nvPicPr>
            <p:cNvPr id="11" name="Picture 10" descr="Diagram, schematic&#10;&#10;Description automatically generated">
              <a:extLst>
                <a:ext uri="{FF2B5EF4-FFF2-40B4-BE49-F238E27FC236}">
                  <a16:creationId xmlns:a16="http://schemas.microsoft.com/office/drawing/2014/main" id="{95836378-7CAD-E84D-BFD6-455F5DDAC303}"/>
                </a:ext>
              </a:extLst>
            </p:cNvPr>
            <p:cNvPicPr>
              <a:picLocks noChangeAspect="1"/>
            </p:cNvPicPr>
            <p:nvPr/>
          </p:nvPicPr>
          <p:blipFill rotWithShape="1">
            <a:blip r:embed="rId5"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3902208" y="2407919"/>
              <a:ext cx="3220925" cy="4320055"/>
            </a:xfrm>
            <a:prstGeom prst="rect">
              <a:avLst/>
            </a:prstGeom>
          </p:spPr>
        </p:pic>
        <p:pic>
          <p:nvPicPr>
            <p:cNvPr id="13" name="Picture 12" descr="A drawing of a person&#10;&#10;Description automatically generated with low confidence">
              <a:extLst>
                <a:ext uri="{FF2B5EF4-FFF2-40B4-BE49-F238E27FC236}">
                  <a16:creationId xmlns:a16="http://schemas.microsoft.com/office/drawing/2014/main" id="{B1AA9072-3461-6160-C413-B92F60DB55A1}"/>
                </a:ext>
              </a:extLst>
            </p:cNvPr>
            <p:cNvPicPr>
              <a:picLocks noChangeAspect="1"/>
            </p:cNvPicPr>
            <p:nvPr/>
          </p:nvPicPr>
          <p:blipFill rotWithShape="1">
            <a:blip r:embed="rId6"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470376" y="0"/>
              <a:ext cx="2634596" cy="4434833"/>
            </a:xfrm>
            <a:prstGeom prst="rect">
              <a:avLst/>
            </a:prstGeom>
          </p:spPr>
        </p:pic>
      </p:grpSp>
      <p:cxnSp>
        <p:nvCxnSpPr>
          <p:cNvPr id="17" name="Straight Arrow Connector 16">
            <a:extLst>
              <a:ext uri="{FF2B5EF4-FFF2-40B4-BE49-F238E27FC236}">
                <a16:creationId xmlns:a16="http://schemas.microsoft.com/office/drawing/2014/main" id="{A0D61B95-2A1B-0D4E-3B31-1104E1E1F05E}"/>
              </a:ext>
            </a:extLst>
          </p:cNvPr>
          <p:cNvCxnSpPr>
            <a:cxnSpLocks/>
          </p:cNvCxnSpPr>
          <p:nvPr/>
        </p:nvCxnSpPr>
        <p:spPr>
          <a:xfrm flipH="1">
            <a:off x="3705225" y="1851660"/>
            <a:ext cx="2849880" cy="0"/>
          </a:xfrm>
          <a:prstGeom prst="straightConnector1">
            <a:avLst/>
          </a:prstGeom>
          <a:ln w="57150">
            <a:headEnd type="none"/>
            <a:tailEnd type="arrow" w="lg" len="me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AF10F86-7474-108A-85E5-D1972F0844FC}"/>
              </a:ext>
            </a:extLst>
          </p:cNvPr>
          <p:cNvSpPr txBox="1"/>
          <p:nvPr/>
        </p:nvSpPr>
        <p:spPr>
          <a:xfrm>
            <a:off x="3755837" y="650633"/>
            <a:ext cx="2849880" cy="1077218"/>
          </a:xfrm>
          <a:prstGeom prst="rect">
            <a:avLst/>
          </a:prstGeom>
          <a:noFill/>
        </p:spPr>
        <p:txBody>
          <a:bodyPr wrap="square" rtlCol="0">
            <a:spAutoFit/>
          </a:bodyPr>
          <a:lstStyle/>
          <a:p>
            <a:pPr algn="ctr"/>
            <a:r>
              <a:rPr lang="en-GB" sz="1600" b="1" dirty="0"/>
              <a:t>Large-scale topographical moves completed in conjunction with extraction finishing up on site</a:t>
            </a:r>
            <a:endParaRPr lang="en-US" sz="1600" b="1" dirty="0"/>
          </a:p>
        </p:txBody>
      </p:sp>
      <p:sp>
        <p:nvSpPr>
          <p:cNvPr id="3" name="Footer">
            <a:extLst>
              <a:ext uri="{FF2B5EF4-FFF2-40B4-BE49-F238E27FC236}">
                <a16:creationId xmlns:a16="http://schemas.microsoft.com/office/drawing/2014/main" id="{F5555858-A445-A8B2-A7ED-E3EF4FA72E15}"/>
              </a:ext>
            </a:extLst>
          </p:cNvPr>
          <p:cNvSpPr/>
          <p:nvPr/>
        </p:nvSpPr>
        <p:spPr>
          <a:xfrm>
            <a:off x="8971721" y="6168238"/>
            <a:ext cx="2382079"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dirty="0">
                <a:solidFill>
                  <a:schemeClr val="accent1"/>
                </a:solidFill>
              </a:rPr>
              <a:t>PHASE 03: </a:t>
            </a:r>
            <a:r>
              <a:rPr lang="en-US" sz="1400" b="0" i="0" u="none" strike="noStrike" cap="none" dirty="0">
                <a:solidFill>
                  <a:schemeClr val="accent1"/>
                </a:solidFill>
                <a:latin typeface="Arial"/>
                <a:ea typeface="Arial"/>
                <a:cs typeface="Arial"/>
                <a:sym typeface="Arial"/>
              </a:rPr>
              <a:t>Design-Led Progressive Reclamation</a:t>
            </a:r>
            <a:endParaRPr sz="1400" b="0" i="0" u="none" strike="noStrike" cap="none" dirty="0">
              <a:solidFill>
                <a:schemeClr val="accent1"/>
              </a:solidFill>
              <a:latin typeface="Arial"/>
              <a:ea typeface="Arial"/>
              <a:cs typeface="Arial"/>
              <a:sym typeface="Arial"/>
            </a:endParaRPr>
          </a:p>
        </p:txBody>
      </p:sp>
    </p:spTree>
    <p:extLst>
      <p:ext uri="{BB962C8B-B14F-4D97-AF65-F5344CB8AC3E}">
        <p14:creationId xmlns:p14="http://schemas.microsoft.com/office/powerpoint/2010/main" val="19979269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400800" y="1760876"/>
            <a:ext cx="4953001" cy="4454525"/>
          </a:xfrm>
        </p:spPr>
        <p:txBody>
          <a:bodyPr>
            <a:normAutofit/>
          </a:bodyPr>
          <a:lstStyle/>
          <a:p>
            <a:pPr marL="0" indent="0" algn="r">
              <a:lnSpc>
                <a:spcPct val="100000"/>
              </a:lnSpc>
              <a:spcBef>
                <a:spcPts val="0"/>
              </a:spcBef>
              <a:buClr>
                <a:schemeClr val="dk2"/>
              </a:buClr>
              <a:buSzPts val="2500"/>
              <a:buNone/>
            </a:pPr>
            <a:r>
              <a:rPr lang="en-US" sz="2400" dirty="0">
                <a:solidFill>
                  <a:srgbClr val="000000"/>
                </a:solidFill>
                <a:ea typeface="Arial"/>
                <a:cs typeface="Arial"/>
                <a:sym typeface="Arial"/>
              </a:rPr>
              <a:t>Implementation of more </a:t>
            </a:r>
            <a:r>
              <a:rPr lang="en-US" sz="2400" b="1" dirty="0">
                <a:solidFill>
                  <a:srgbClr val="000000"/>
                </a:solidFill>
                <a:ea typeface="Arial"/>
                <a:cs typeface="Arial"/>
                <a:sym typeface="Arial"/>
              </a:rPr>
              <a:t>traditionally designed elements </a:t>
            </a:r>
            <a:r>
              <a:rPr lang="en-US" sz="2400" dirty="0">
                <a:solidFill>
                  <a:srgbClr val="000000"/>
                </a:solidFill>
                <a:ea typeface="Arial"/>
                <a:cs typeface="Arial"/>
                <a:sym typeface="Arial"/>
              </a:rPr>
              <a:t>based on the landscape structure</a:t>
            </a:r>
          </a:p>
          <a:p>
            <a:pPr mar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indent="0" algn="r">
              <a:lnSpc>
                <a:spcPct val="100000"/>
              </a:lnSpc>
              <a:spcBef>
                <a:spcPts val="0"/>
              </a:spcBef>
              <a:buClr>
                <a:schemeClr val="dk2"/>
              </a:buClr>
              <a:buSzPts val="2500"/>
              <a:buNone/>
            </a:pPr>
            <a:r>
              <a:rPr lang="en-US" sz="2400" dirty="0">
                <a:solidFill>
                  <a:srgbClr val="000000"/>
                </a:solidFill>
                <a:ea typeface="Arial"/>
                <a:cs typeface="Arial"/>
                <a:sym typeface="Arial"/>
              </a:rPr>
              <a:t>Allows for </a:t>
            </a:r>
            <a:r>
              <a:rPr lang="en-US" sz="2400" b="1" dirty="0">
                <a:solidFill>
                  <a:srgbClr val="000000"/>
                </a:solidFill>
                <a:ea typeface="Arial"/>
                <a:cs typeface="Arial"/>
                <a:sym typeface="Arial"/>
              </a:rPr>
              <a:t>previously unforeseen strategies </a:t>
            </a:r>
            <a:r>
              <a:rPr lang="en-US" sz="2400" dirty="0">
                <a:solidFill>
                  <a:srgbClr val="000000"/>
                </a:solidFill>
                <a:ea typeface="Arial"/>
                <a:cs typeface="Arial"/>
                <a:sym typeface="Arial"/>
              </a:rPr>
              <a:t>or activities to be included within the quarry’s interior</a:t>
            </a:r>
          </a:p>
          <a:p>
            <a:pPr mar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indent="0" algn="r">
              <a:lnSpc>
                <a:spcPct val="100000"/>
              </a:lnSpc>
              <a:spcBef>
                <a:spcPts val="0"/>
              </a:spcBef>
              <a:buClr>
                <a:schemeClr val="dk2"/>
              </a:buClr>
              <a:buSzPts val="2500"/>
              <a:buNone/>
            </a:pPr>
            <a:r>
              <a:rPr lang="en-US" sz="2400" dirty="0">
                <a:solidFill>
                  <a:srgbClr val="000000"/>
                </a:solidFill>
                <a:ea typeface="Arial"/>
                <a:cs typeface="Arial"/>
                <a:sym typeface="Arial"/>
              </a:rPr>
              <a:t>‘Finishing touches’</a:t>
            </a:r>
          </a:p>
        </p:txBody>
      </p:sp>
      <p:sp>
        <p:nvSpPr>
          <p:cNvPr id="8" name="Footer">
            <a:extLst>
              <a:ext uri="{FF2B5EF4-FFF2-40B4-BE49-F238E27FC236}">
                <a16:creationId xmlns:a16="http://schemas.microsoft.com/office/drawing/2014/main" id="{3122EC5A-DC10-4A7B-BC2E-7611CA641CAB}"/>
              </a:ext>
            </a:extLst>
          </p:cNvPr>
          <p:cNvSpPr/>
          <p:nvPr/>
        </p:nvSpPr>
        <p:spPr>
          <a:xfrm>
            <a:off x="8971721" y="6168238"/>
            <a:ext cx="2382079"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dirty="0">
                <a:solidFill>
                  <a:schemeClr val="accent1"/>
                </a:solidFill>
              </a:rPr>
              <a:t>PHASE 04: </a:t>
            </a:r>
            <a:r>
              <a:rPr lang="en-US" sz="1400" b="0" i="0" u="none" strike="noStrike" cap="none" dirty="0">
                <a:solidFill>
                  <a:schemeClr val="accent1"/>
                </a:solidFill>
                <a:latin typeface="Arial"/>
                <a:ea typeface="Arial"/>
                <a:cs typeface="Arial"/>
                <a:sym typeface="Arial"/>
              </a:rPr>
              <a:t>Design-Led Progressive Reclamation</a:t>
            </a:r>
            <a:endParaRPr sz="1400" b="0" i="0" u="none" strike="noStrike" cap="none" dirty="0">
              <a:solidFill>
                <a:schemeClr val="accent1"/>
              </a:solidFill>
              <a:latin typeface="Arial"/>
              <a:ea typeface="Arial"/>
              <a:cs typeface="Arial"/>
              <a:sym typeface="Arial"/>
            </a:endParaRPr>
          </a:p>
        </p:txBody>
      </p:sp>
      <p:sp>
        <p:nvSpPr>
          <p:cNvPr id="9" name="Google Shape;17;p4">
            <a:extLst>
              <a:ext uri="{FF2B5EF4-FFF2-40B4-BE49-F238E27FC236}">
                <a16:creationId xmlns:a16="http://schemas.microsoft.com/office/drawing/2014/main" id="{B0FE7581-5257-4F6D-8F4C-C52F6D405877}"/>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0" name="Google Shape;18;p4">
            <a:extLst>
              <a:ext uri="{FF2B5EF4-FFF2-40B4-BE49-F238E27FC236}">
                <a16:creationId xmlns:a16="http://schemas.microsoft.com/office/drawing/2014/main" id="{912AFE15-9E7C-4B5B-BDB6-08EA138ACF29}"/>
              </a:ext>
            </a:extLst>
          </p:cNvPr>
          <p:cNvPicPr preferRelativeResize="0"/>
          <p:nvPr/>
        </p:nvPicPr>
        <p:blipFill rotWithShape="1">
          <a:blip r:embed="rId3"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pic>
        <p:nvPicPr>
          <p:cNvPr id="11" name="Image">
            <a:extLst>
              <a:ext uri="{FF2B5EF4-FFF2-40B4-BE49-F238E27FC236}">
                <a16:creationId xmlns:a16="http://schemas.microsoft.com/office/drawing/2014/main" id="{AE888B67-4868-4E33-B6FD-6234632A53DC}"/>
              </a:ext>
            </a:extLst>
          </p:cNvPr>
          <p:cNvPicPr preferRelativeResize="0">
            <a:picLocks/>
          </p:cNvPicPr>
          <p:nvPr/>
        </p:nvPicPr>
        <p:blipFill rotWithShape="1">
          <a:blip r:embed="rId4" cstate="hqprint">
            <a:extLst>
              <a:ext uri="{28A0092B-C50C-407E-A947-70E740481C1C}">
                <a14:useLocalDpi xmlns:a14="http://schemas.microsoft.com/office/drawing/2010/main"/>
              </a:ext>
            </a:extLst>
          </a:blip>
          <a:srcRect t="-30" r="-22229"/>
          <a:stretch/>
        </p:blipFill>
        <p:spPr>
          <a:xfrm>
            <a:off x="669862" y="0"/>
            <a:ext cx="5543550" cy="6858000"/>
          </a:xfrm>
          <a:prstGeom prst="rect">
            <a:avLst/>
          </a:prstGeom>
          <a:noFill/>
          <a:ln>
            <a:noFill/>
          </a:ln>
        </p:spPr>
      </p:pic>
    </p:spTree>
    <p:extLst>
      <p:ext uri="{BB962C8B-B14F-4D97-AF65-F5344CB8AC3E}">
        <p14:creationId xmlns:p14="http://schemas.microsoft.com/office/powerpoint/2010/main" val="3745535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8" name="Footer">
            <a:extLst>
              <a:ext uri="{FF2B5EF4-FFF2-40B4-BE49-F238E27FC236}">
                <a16:creationId xmlns:a16="http://schemas.microsoft.com/office/drawing/2014/main" id="{3122EC5A-DC10-4A7B-BC2E-7611CA641CAB}"/>
              </a:ext>
            </a:extLst>
          </p:cNvPr>
          <p:cNvSpPr/>
          <p:nvPr/>
        </p:nvSpPr>
        <p:spPr>
          <a:xfrm>
            <a:off x="8971721" y="6168238"/>
            <a:ext cx="2382079" cy="415217"/>
          </a:xfrm>
          <a:prstGeom prst="rect">
            <a:avLst/>
          </a:prstGeom>
          <a:noFill/>
          <a:ln>
            <a:noFill/>
          </a:ln>
        </p:spPr>
        <p:txBody>
          <a:bodyPr spcFirstLastPara="1" wrap="square" lIns="45700" tIns="45700" rIns="45700" bIns="45700" anchor="b" anchorCtr="0">
            <a:noAutofit/>
          </a:bodyPr>
          <a:lstStyle/>
          <a:p>
            <a:pPr marL="0" marR="0" lvl="0" indent="0" algn="r" rtl="0">
              <a:lnSpc>
                <a:spcPct val="90000"/>
              </a:lnSpc>
              <a:spcBef>
                <a:spcPts val="0"/>
              </a:spcBef>
              <a:spcAft>
                <a:spcPts val="0"/>
              </a:spcAft>
              <a:buClr>
                <a:schemeClr val="accent1"/>
              </a:buClr>
              <a:buSzPts val="1400"/>
              <a:buFont typeface="Arial"/>
              <a:buNone/>
            </a:pPr>
            <a:r>
              <a:rPr lang="en-US" dirty="0">
                <a:solidFill>
                  <a:schemeClr val="accent1"/>
                </a:solidFill>
              </a:rPr>
              <a:t>PHASE 04: </a:t>
            </a:r>
            <a:r>
              <a:rPr lang="en-US" sz="1400" b="0" i="0" u="none" strike="noStrike" cap="none" dirty="0">
                <a:solidFill>
                  <a:schemeClr val="accent1"/>
                </a:solidFill>
                <a:latin typeface="Arial"/>
                <a:ea typeface="Arial"/>
                <a:cs typeface="Arial"/>
                <a:sym typeface="Arial"/>
              </a:rPr>
              <a:t>Design-Led Progressive Reclamation</a:t>
            </a:r>
            <a:endParaRPr sz="1400" b="0" i="0" u="none" strike="noStrike" cap="none" dirty="0">
              <a:solidFill>
                <a:schemeClr val="accent1"/>
              </a:solidFill>
              <a:latin typeface="Arial"/>
              <a:ea typeface="Arial"/>
              <a:cs typeface="Arial"/>
              <a:sym typeface="Arial"/>
            </a:endParaRPr>
          </a:p>
        </p:txBody>
      </p:sp>
      <p:sp>
        <p:nvSpPr>
          <p:cNvPr id="9" name="Google Shape;17;p4">
            <a:extLst>
              <a:ext uri="{FF2B5EF4-FFF2-40B4-BE49-F238E27FC236}">
                <a16:creationId xmlns:a16="http://schemas.microsoft.com/office/drawing/2014/main" id="{B0FE7581-5257-4F6D-8F4C-C52F6D405877}"/>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0" name="Google Shape;18;p4">
            <a:extLst>
              <a:ext uri="{FF2B5EF4-FFF2-40B4-BE49-F238E27FC236}">
                <a16:creationId xmlns:a16="http://schemas.microsoft.com/office/drawing/2014/main" id="{912AFE15-9E7C-4B5B-BDB6-08EA138ACF29}"/>
              </a:ext>
            </a:extLst>
          </p:cNvPr>
          <p:cNvPicPr preferRelativeResize="0"/>
          <p:nvPr/>
        </p:nvPicPr>
        <p:blipFill rotWithShape="1">
          <a:blip r:embed="rId3"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pic>
        <p:nvPicPr>
          <p:cNvPr id="11" name="Image">
            <a:extLst>
              <a:ext uri="{FF2B5EF4-FFF2-40B4-BE49-F238E27FC236}">
                <a16:creationId xmlns:a16="http://schemas.microsoft.com/office/drawing/2014/main" id="{7D23B056-4422-4F1A-8493-B936B926EB69}"/>
              </a:ext>
            </a:extLst>
          </p:cNvPr>
          <p:cNvPicPr preferRelativeResize="0">
            <a:picLocks/>
          </p:cNvPicPr>
          <p:nvPr/>
        </p:nvPicPr>
        <p:blipFill rotWithShape="1">
          <a:blip r:embed="rId4" cstate="hqprint">
            <a:extLst>
              <a:ext uri="{28A0092B-C50C-407E-A947-70E740481C1C}">
                <a14:useLocalDpi xmlns:a14="http://schemas.microsoft.com/office/drawing/2010/main"/>
              </a:ext>
            </a:extLst>
          </a:blip>
          <a:srcRect l="-1"/>
          <a:stretch/>
        </p:blipFill>
        <p:spPr>
          <a:xfrm>
            <a:off x="0" y="0"/>
            <a:ext cx="4924425" cy="6858000"/>
          </a:xfrm>
          <a:prstGeom prst="rect">
            <a:avLst/>
          </a:prstGeom>
          <a:noFill/>
          <a:ln>
            <a:noFill/>
          </a:ln>
        </p:spPr>
      </p:pic>
      <p:sp>
        <p:nvSpPr>
          <p:cNvPr id="13" name="Callout">
            <a:extLst>
              <a:ext uri="{FF2B5EF4-FFF2-40B4-BE49-F238E27FC236}">
                <a16:creationId xmlns:a16="http://schemas.microsoft.com/office/drawing/2014/main" id="{82680237-A047-4C20-8E0F-0513A1EBAF03}"/>
              </a:ext>
            </a:extLst>
          </p:cNvPr>
          <p:cNvSpPr txBox="1">
            <a:spLocks/>
          </p:cNvSpPr>
          <p:nvPr/>
        </p:nvSpPr>
        <p:spPr>
          <a:xfrm>
            <a:off x="6400800" y="1760876"/>
            <a:ext cx="4953001" cy="4454525"/>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accent1"/>
              </a:buClr>
              <a:buSzPts val="2800"/>
              <a:buFont typeface="Arial"/>
              <a:buChar char="•"/>
              <a:defRPr sz="1800" b="0" i="0" u="none" strike="noStrike" cap="none">
                <a:solidFill>
                  <a:schemeClr val="bg1"/>
                </a:solidFill>
                <a:latin typeface="Arial" panose="020B0604020202020204" pitchFamily="34" charset="0"/>
                <a:ea typeface="Calibri"/>
                <a:cs typeface="Arial" panose="020B0604020202020204" pitchFamily="34" charset="0"/>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pPr marL="0" indent="0" algn="r">
              <a:lnSpc>
                <a:spcPct val="100000"/>
              </a:lnSpc>
              <a:spcBef>
                <a:spcPts val="0"/>
              </a:spcBef>
              <a:buClr>
                <a:schemeClr val="dk2"/>
              </a:buClr>
              <a:buSzPts val="2500"/>
              <a:buFont typeface="Arial"/>
              <a:buNone/>
            </a:pPr>
            <a:r>
              <a:rPr lang="en-US" sz="2400" dirty="0">
                <a:solidFill>
                  <a:srgbClr val="000000"/>
                </a:solidFill>
                <a:ea typeface="Arial"/>
                <a:cs typeface="Arial"/>
                <a:sym typeface="Arial"/>
              </a:rPr>
              <a:t>Implementation of more </a:t>
            </a:r>
            <a:r>
              <a:rPr lang="en-US" sz="2400" b="1" dirty="0">
                <a:solidFill>
                  <a:srgbClr val="000000"/>
                </a:solidFill>
                <a:ea typeface="Arial"/>
                <a:cs typeface="Arial"/>
                <a:sym typeface="Arial"/>
              </a:rPr>
              <a:t>traditionally designed elements </a:t>
            </a:r>
            <a:r>
              <a:rPr lang="en-US" sz="2400" dirty="0">
                <a:solidFill>
                  <a:srgbClr val="000000"/>
                </a:solidFill>
                <a:ea typeface="Arial"/>
                <a:cs typeface="Arial"/>
                <a:sym typeface="Arial"/>
              </a:rPr>
              <a:t>based on the landscape structure</a:t>
            </a:r>
          </a:p>
          <a:p>
            <a:pPr marL="0" indent="0" algn="r">
              <a:lnSpc>
                <a:spcPct val="100000"/>
              </a:lnSpc>
              <a:spcBef>
                <a:spcPts val="0"/>
              </a:spcBef>
              <a:buClr>
                <a:schemeClr val="dk2"/>
              </a:buClr>
              <a:buSzPts val="2500"/>
              <a:buFont typeface="Arial"/>
              <a:buNone/>
            </a:pPr>
            <a:endParaRPr lang="en-US" sz="2400" dirty="0">
              <a:solidFill>
                <a:srgbClr val="000000"/>
              </a:solidFill>
              <a:ea typeface="Arial"/>
              <a:cs typeface="Arial"/>
              <a:sym typeface="Arial"/>
            </a:endParaRPr>
          </a:p>
          <a:p>
            <a:pPr marL="0" indent="0" algn="r">
              <a:lnSpc>
                <a:spcPct val="100000"/>
              </a:lnSpc>
              <a:spcBef>
                <a:spcPts val="0"/>
              </a:spcBef>
              <a:buClr>
                <a:schemeClr val="dk2"/>
              </a:buClr>
              <a:buSzPts val="2500"/>
              <a:buFont typeface="Arial"/>
              <a:buNone/>
            </a:pPr>
            <a:r>
              <a:rPr lang="en-US" sz="2400" dirty="0">
                <a:solidFill>
                  <a:srgbClr val="000000"/>
                </a:solidFill>
                <a:ea typeface="Arial"/>
                <a:cs typeface="Arial"/>
                <a:sym typeface="Arial"/>
              </a:rPr>
              <a:t>Allows for </a:t>
            </a:r>
            <a:r>
              <a:rPr lang="en-US" sz="2400" b="1" dirty="0">
                <a:solidFill>
                  <a:srgbClr val="000000"/>
                </a:solidFill>
                <a:ea typeface="Arial"/>
                <a:cs typeface="Arial"/>
                <a:sym typeface="Arial"/>
              </a:rPr>
              <a:t>previously unforeseen strategies </a:t>
            </a:r>
            <a:r>
              <a:rPr lang="en-US" sz="2400" dirty="0">
                <a:solidFill>
                  <a:srgbClr val="000000"/>
                </a:solidFill>
                <a:ea typeface="Arial"/>
                <a:cs typeface="Arial"/>
                <a:sym typeface="Arial"/>
              </a:rPr>
              <a:t>or activities to be included within the quarry’s interior</a:t>
            </a:r>
          </a:p>
          <a:p>
            <a:pPr marL="0" indent="0" algn="r">
              <a:lnSpc>
                <a:spcPct val="100000"/>
              </a:lnSpc>
              <a:spcBef>
                <a:spcPts val="0"/>
              </a:spcBef>
              <a:buClr>
                <a:schemeClr val="dk2"/>
              </a:buClr>
              <a:buSzPts val="2500"/>
              <a:buFont typeface="Arial"/>
              <a:buNone/>
            </a:pPr>
            <a:endParaRPr lang="en-US" sz="2400" dirty="0">
              <a:solidFill>
                <a:srgbClr val="000000"/>
              </a:solidFill>
              <a:ea typeface="Arial"/>
              <a:cs typeface="Arial"/>
              <a:sym typeface="Arial"/>
            </a:endParaRPr>
          </a:p>
          <a:p>
            <a:pPr marL="0" indent="0" algn="r">
              <a:lnSpc>
                <a:spcPct val="100000"/>
              </a:lnSpc>
              <a:spcBef>
                <a:spcPts val="0"/>
              </a:spcBef>
              <a:buClr>
                <a:schemeClr val="dk2"/>
              </a:buClr>
              <a:buSzPts val="2500"/>
              <a:buNone/>
            </a:pPr>
            <a:r>
              <a:rPr lang="en-US" sz="2400" dirty="0">
                <a:solidFill>
                  <a:srgbClr val="000000"/>
                </a:solidFill>
                <a:ea typeface="Arial"/>
                <a:cs typeface="Arial"/>
                <a:sym typeface="Arial"/>
              </a:rPr>
              <a:t>‘Finishing touches’</a:t>
            </a:r>
          </a:p>
          <a:p>
            <a:pPr marL="0" indent="0" algn="r">
              <a:lnSpc>
                <a:spcPct val="100000"/>
              </a:lnSpc>
              <a:spcBef>
                <a:spcPts val="0"/>
              </a:spcBef>
              <a:buClr>
                <a:schemeClr val="dk2"/>
              </a:buClr>
              <a:buSzPts val="2500"/>
              <a:buFont typeface="Arial"/>
              <a:buNone/>
            </a:pPr>
            <a:endParaRPr lang="en-US" sz="2400" dirty="0">
              <a:solidFill>
                <a:srgbClr val="000000"/>
              </a:solidFill>
              <a:ea typeface="Arial"/>
              <a:cs typeface="Arial"/>
              <a:sym typeface="Arial"/>
            </a:endParaRPr>
          </a:p>
        </p:txBody>
      </p:sp>
    </p:spTree>
    <p:extLst>
      <p:ext uri="{BB962C8B-B14F-4D97-AF65-F5344CB8AC3E}">
        <p14:creationId xmlns:p14="http://schemas.microsoft.com/office/powerpoint/2010/main" val="3276894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44"/>
        <p:cNvGrpSpPr/>
        <p:nvPr/>
      </p:nvGrpSpPr>
      <p:grpSpPr>
        <a:xfrm>
          <a:off x="0" y="0"/>
          <a:ext cx="0" cy="0"/>
          <a:chOff x="0" y="0"/>
          <a:chExt cx="0" cy="0"/>
        </a:xfrm>
      </p:grpSpPr>
      <p:sp>
        <p:nvSpPr>
          <p:cNvPr id="245" name="Title"/>
          <p:cNvSpPr txBox="1">
            <a:spLocks noGrp="1"/>
          </p:cNvSpPr>
          <p:nvPr>
            <p:ph type="title"/>
          </p:nvPr>
        </p:nvSpPr>
        <p:spPr>
          <a:xfrm>
            <a:off x="998537" y="276621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Large Image</a:t>
            </a:r>
            <a:endParaRPr dirty="0"/>
          </a:p>
        </p:txBody>
      </p:sp>
      <p:pic>
        <p:nvPicPr>
          <p:cNvPr id="246" name="Image"/>
          <p:cNvPicPr preferRelativeResize="0">
            <a:picLocks noGrp="1"/>
          </p:cNvPicPr>
          <p:nvPr>
            <p:ph type="pic" idx="2"/>
          </p:nvPr>
        </p:nvPicPr>
        <p:blipFill rotWithShape="1">
          <a:blip r:embed="rId3" cstate="hqprint">
            <a:extLst>
              <a:ext uri="{28A0092B-C50C-407E-A947-70E740481C1C}">
                <a14:useLocalDpi xmlns:a14="http://schemas.microsoft.com/office/drawing/2010/main"/>
              </a:ext>
            </a:extLst>
          </a:blip>
          <a:srcRect/>
          <a:stretch/>
        </p:blipFill>
        <p:spPr>
          <a:xfrm>
            <a:off x="677862" y="685800"/>
            <a:ext cx="10836275" cy="5486400"/>
          </a:xfrm>
          <a:prstGeom prst="rect">
            <a:avLst/>
          </a:prstGeom>
          <a:noFill/>
          <a:ln>
            <a:noFill/>
          </a:ln>
        </p:spPr>
      </p:pic>
      <p:sp>
        <p:nvSpPr>
          <p:cNvPr id="8" name="Rectangle 7">
            <a:extLst>
              <a:ext uri="{FF2B5EF4-FFF2-40B4-BE49-F238E27FC236}">
                <a16:creationId xmlns:a16="http://schemas.microsoft.com/office/drawing/2014/main" id="{AD013FB1-B7ED-40E2-8933-86121C08A2BA}"/>
              </a:ext>
            </a:extLst>
          </p:cNvPr>
          <p:cNvSpPr/>
          <p:nvPr/>
        </p:nvSpPr>
        <p:spPr>
          <a:xfrm>
            <a:off x="4463079" y="3526085"/>
            <a:ext cx="3017221" cy="35956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rgbClr val="000000"/>
              </a:solidFill>
            </a:endParaRPr>
          </a:p>
        </p:txBody>
      </p:sp>
      <p:sp>
        <p:nvSpPr>
          <p:cNvPr id="9" name="TextBox 8">
            <a:extLst>
              <a:ext uri="{FF2B5EF4-FFF2-40B4-BE49-F238E27FC236}">
                <a16:creationId xmlns:a16="http://schemas.microsoft.com/office/drawing/2014/main" id="{8B1CCB39-77A9-41A8-918B-763DDD0AD6CD}"/>
              </a:ext>
            </a:extLst>
          </p:cNvPr>
          <p:cNvSpPr txBox="1"/>
          <p:nvPr/>
        </p:nvSpPr>
        <p:spPr>
          <a:xfrm>
            <a:off x="4432608" y="3475036"/>
            <a:ext cx="3078162" cy="461665"/>
          </a:xfrm>
          <a:prstGeom prst="rect">
            <a:avLst/>
          </a:prstGeom>
          <a:noFill/>
        </p:spPr>
        <p:txBody>
          <a:bodyPr wrap="square" rtlCol="0">
            <a:spAutoFit/>
          </a:bodyPr>
          <a:lstStyle/>
          <a:p>
            <a:r>
              <a:rPr lang="en-US" sz="2400" dirty="0">
                <a:solidFill>
                  <a:schemeClr val="bg1"/>
                </a:solidFill>
                <a:latin typeface="Roboto Black" panose="02000000000000000000" pitchFamily="2" charset="0"/>
                <a:ea typeface="Roboto Black" panose="02000000000000000000" pitchFamily="2" charset="0"/>
              </a:rPr>
              <a:t>Melbourne, Australia</a:t>
            </a:r>
            <a:endParaRPr lang="en-NZ" sz="2400" dirty="0">
              <a:solidFill>
                <a:schemeClr val="bg1"/>
              </a:solidFill>
              <a:latin typeface="Roboto Black" panose="02000000000000000000" pitchFamily="2" charset="0"/>
              <a:ea typeface="Roboto Black" panose="02000000000000000000" pitchFamily="2" charset="0"/>
            </a:endParaRPr>
          </a:p>
        </p:txBody>
      </p:sp>
    </p:spTree>
    <p:extLst>
      <p:ext uri="{BB962C8B-B14F-4D97-AF65-F5344CB8AC3E}">
        <p14:creationId xmlns:p14="http://schemas.microsoft.com/office/powerpoint/2010/main" val="33240386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Title"/>
          <p:cNvSpPr txBox="1">
            <a:spLocks noGrp="1"/>
          </p:cNvSpPr>
          <p:nvPr>
            <p:ph type="title" idx="4294967295"/>
          </p:nvPr>
        </p:nvSpPr>
        <p:spPr>
          <a:xfrm>
            <a:off x="3021078" y="2929128"/>
            <a:ext cx="6349385" cy="954103"/>
          </a:xfrm>
          <a:prstGeom prst="rect">
            <a:avLst/>
          </a:prstGeom>
          <a:noFill/>
          <a:ln>
            <a:noFill/>
          </a:ln>
        </p:spPr>
        <p:txBody>
          <a:bodyPr spcFirstLastPara="1" wrap="square" lIns="91425" tIns="45700" rIns="91425" bIns="45700" anchor="ctr" anchorCtr="0">
            <a:normAutofit/>
          </a:bodyPr>
          <a:lstStyle/>
          <a:p>
            <a:pPr lvl="0" algn="ctr">
              <a:buClr>
                <a:srgbClr val="000000"/>
              </a:buClr>
              <a:buSzPts val="4400"/>
            </a:pPr>
            <a:r>
              <a:rPr lang="en-US" sz="4400" b="1" dirty="0">
                <a:solidFill>
                  <a:srgbClr val="F2F2F2"/>
                </a:solidFill>
              </a:rPr>
              <a:t>Why?</a:t>
            </a:r>
            <a:endParaRPr lang="en-US" sz="4400" b="1" dirty="0">
              <a:solidFill>
                <a:srgbClr val="000000"/>
              </a:solidFill>
            </a:endParaRPr>
          </a:p>
        </p:txBody>
      </p:sp>
    </p:spTree>
    <p:extLst>
      <p:ext uri="{BB962C8B-B14F-4D97-AF65-F5344CB8AC3E}">
        <p14:creationId xmlns:p14="http://schemas.microsoft.com/office/powerpoint/2010/main" val="6548800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857998" y="2217685"/>
            <a:ext cx="4495802" cy="4454525"/>
          </a:xfrm>
        </p:spPr>
        <p:txBody>
          <a:bodyPr>
            <a:normAutofit/>
          </a:bodyPr>
          <a:lstStyle/>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Lost connection to materiality</a:t>
            </a:r>
          </a:p>
          <a:p>
            <a:pPr marL="0" lv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a:t>
            </a:r>
            <a:r>
              <a:rPr lang="en-US" sz="2400" b="1" dirty="0">
                <a:solidFill>
                  <a:srgbClr val="000000"/>
                </a:solidFill>
                <a:ea typeface="Arial"/>
                <a:cs typeface="Arial"/>
                <a:sym typeface="Arial"/>
              </a:rPr>
              <a:t>Reciprocal landscapes</a:t>
            </a:r>
            <a:r>
              <a:rPr lang="en-US" sz="2400" dirty="0">
                <a:solidFill>
                  <a:srgbClr val="000000"/>
                </a:solidFill>
                <a:ea typeface="Arial"/>
                <a:cs typeface="Arial"/>
                <a:sym typeface="Arial"/>
              </a:rPr>
              <a:t>’ </a:t>
            </a:r>
          </a:p>
          <a:p>
            <a:pPr marL="0" indent="0" algn="r">
              <a:lnSpc>
                <a:spcPct val="100000"/>
              </a:lnSpc>
              <a:spcBef>
                <a:spcPts val="0"/>
              </a:spcBef>
              <a:buClr>
                <a:schemeClr val="dk2"/>
              </a:buClr>
              <a:buSzPts val="2500"/>
              <a:buNone/>
            </a:pPr>
            <a:r>
              <a:rPr lang="en-US" sz="1600" dirty="0">
                <a:solidFill>
                  <a:schemeClr val="accent2"/>
                </a:solidFill>
                <a:ea typeface="Arial"/>
                <a:cs typeface="Arial"/>
                <a:sym typeface="Arial"/>
              </a:rPr>
              <a:t>(Hutton, 2020) </a:t>
            </a:r>
          </a:p>
          <a:p>
            <a:pPr marL="0" indent="0" algn="r">
              <a:lnSpc>
                <a:spcPct val="100000"/>
              </a:lnSpc>
              <a:spcBef>
                <a:spcPts val="0"/>
              </a:spcBef>
              <a:buClr>
                <a:schemeClr val="dk2"/>
              </a:buClr>
              <a:buSzPts val="2500"/>
              <a:buNone/>
            </a:pPr>
            <a:endParaRPr lang="en-US" sz="1600" dirty="0">
              <a:solidFill>
                <a:schemeClr val="accent2"/>
              </a:solidFill>
              <a:ea typeface="Arial"/>
              <a:cs typeface="Arial"/>
              <a:sym typeface="Arial"/>
            </a:endParaRPr>
          </a:p>
          <a:p>
            <a:pPr marL="0" indent="0" algn="r">
              <a:lnSpc>
                <a:spcPct val="100000"/>
              </a:lnSpc>
              <a:spcBef>
                <a:spcPts val="0"/>
              </a:spcBef>
              <a:buClr>
                <a:schemeClr val="dk2"/>
              </a:buClr>
              <a:buSzPts val="2500"/>
              <a:buNone/>
            </a:pPr>
            <a:r>
              <a:rPr lang="en-US" sz="2400" dirty="0">
                <a:solidFill>
                  <a:srgbClr val="000000"/>
                </a:solidFill>
                <a:ea typeface="Arial"/>
                <a:cs typeface="Arial"/>
                <a:sym typeface="Arial"/>
              </a:rPr>
              <a:t>Going beyond seeing ‘nature’ as something ‘</a:t>
            </a:r>
            <a:r>
              <a:rPr lang="en-US" sz="2400" b="1" dirty="0">
                <a:solidFill>
                  <a:srgbClr val="000000"/>
                </a:solidFill>
                <a:ea typeface="Arial"/>
                <a:cs typeface="Arial"/>
                <a:sym typeface="Arial"/>
              </a:rPr>
              <a:t>out there</a:t>
            </a:r>
            <a:r>
              <a:rPr lang="en-US" sz="2400" dirty="0">
                <a:solidFill>
                  <a:srgbClr val="000000"/>
                </a:solidFill>
                <a:ea typeface="Arial"/>
                <a:cs typeface="Arial"/>
                <a:sym typeface="Arial"/>
              </a:rPr>
              <a:t>’ separate from ourselves</a:t>
            </a:r>
          </a:p>
          <a:p>
            <a:pPr mar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lvl="0" indent="0" algn="r">
              <a:lnSpc>
                <a:spcPct val="100000"/>
              </a:lnSpc>
              <a:spcBef>
                <a:spcPts val="0"/>
              </a:spcBef>
              <a:buClr>
                <a:schemeClr val="dk2"/>
              </a:buClr>
              <a:buSzPts val="2500"/>
              <a:buNone/>
            </a:pPr>
            <a:endParaRPr lang="en-US" sz="1600" dirty="0">
              <a:solidFill>
                <a:schemeClr val="accent2"/>
              </a:solidFill>
              <a:ea typeface="Arial"/>
              <a:cs typeface="Arial"/>
              <a:sym typeface="Arial"/>
            </a:endParaRPr>
          </a:p>
        </p:txBody>
      </p:sp>
      <p:pic>
        <p:nvPicPr>
          <p:cNvPr id="230" name="Image"/>
          <p:cNvPicPr preferRelativeResize="0">
            <a:picLocks noGrp="1"/>
          </p:cNvPicPr>
          <p:nvPr>
            <p:ph type="pic" idx="4294967295"/>
          </p:nvPr>
        </p:nvPicPr>
        <p:blipFill rotWithShape="1">
          <a:blip r:embed="rId3" cstate="hqprint">
            <a:extLst>
              <a:ext uri="{28A0092B-C50C-407E-A947-70E740481C1C}">
                <a14:useLocalDpi xmlns:a14="http://schemas.microsoft.com/office/drawing/2010/main"/>
              </a:ext>
            </a:extLst>
          </a:blip>
          <a:srcRect/>
          <a:stretch/>
        </p:blipFill>
        <p:spPr>
          <a:xfrm>
            <a:off x="0" y="0"/>
            <a:ext cx="5943600" cy="6858000"/>
          </a:xfrm>
          <a:prstGeom prst="rect">
            <a:avLst/>
          </a:prstGeom>
          <a:noFill/>
          <a:ln>
            <a:noFill/>
          </a:ln>
        </p:spPr>
      </p:pic>
      <p:sp>
        <p:nvSpPr>
          <p:cNvPr id="8" name="Google Shape;17;p4">
            <a:extLst>
              <a:ext uri="{FF2B5EF4-FFF2-40B4-BE49-F238E27FC236}">
                <a16:creationId xmlns:a16="http://schemas.microsoft.com/office/drawing/2014/main" id="{3E4891F2-BF36-453A-B232-DEB8F6F019AD}"/>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9" name="Google Shape;18;p4">
            <a:extLst>
              <a:ext uri="{FF2B5EF4-FFF2-40B4-BE49-F238E27FC236}">
                <a16:creationId xmlns:a16="http://schemas.microsoft.com/office/drawing/2014/main" id="{5482DB9F-4832-4AB9-95ED-263AD19CB71D}"/>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Tree>
    <p:extLst>
      <p:ext uri="{BB962C8B-B14F-4D97-AF65-F5344CB8AC3E}">
        <p14:creationId xmlns:p14="http://schemas.microsoft.com/office/powerpoint/2010/main" val="8022599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857998" y="2217685"/>
            <a:ext cx="4495802" cy="4454525"/>
          </a:xfrm>
        </p:spPr>
        <p:txBody>
          <a:bodyPr>
            <a:normAutofit/>
          </a:bodyPr>
          <a:lstStyle/>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Greater cost-saving measures</a:t>
            </a:r>
          </a:p>
          <a:p>
            <a:pPr marL="0" lv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Ensures that operators actually pay for remediation works</a:t>
            </a:r>
          </a:p>
          <a:p>
            <a:pPr marL="0" lv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Partially removes financial burden from municipalities</a:t>
            </a:r>
          </a:p>
          <a:p>
            <a:pPr marL="0" lvl="0" indent="0" algn="r">
              <a:lnSpc>
                <a:spcPct val="100000"/>
              </a:lnSpc>
              <a:spcBef>
                <a:spcPts val="0"/>
              </a:spcBef>
              <a:buClr>
                <a:schemeClr val="dk2"/>
              </a:buClr>
              <a:buSzPts val="2500"/>
              <a:buNone/>
            </a:pPr>
            <a:endParaRPr lang="en-US" sz="2400" dirty="0">
              <a:solidFill>
                <a:srgbClr val="000000"/>
              </a:solidFill>
              <a:ea typeface="Arial"/>
              <a:cs typeface="Arial"/>
              <a:sym typeface="Arial"/>
            </a:endParaRPr>
          </a:p>
          <a:p>
            <a:pPr marL="0" lvl="0" indent="0" algn="r">
              <a:lnSpc>
                <a:spcPct val="100000"/>
              </a:lnSpc>
              <a:spcBef>
                <a:spcPts val="0"/>
              </a:spcBef>
              <a:buClr>
                <a:schemeClr val="dk2"/>
              </a:buClr>
              <a:buSzPts val="2500"/>
              <a:buNone/>
            </a:pPr>
            <a:endParaRPr lang="en-US" sz="1600" dirty="0">
              <a:solidFill>
                <a:schemeClr val="accent2"/>
              </a:solidFill>
              <a:ea typeface="Arial"/>
              <a:cs typeface="Arial"/>
              <a:sym typeface="Arial"/>
            </a:endParaRPr>
          </a:p>
        </p:txBody>
      </p:sp>
      <p:pic>
        <p:nvPicPr>
          <p:cNvPr id="230" name="Image"/>
          <p:cNvPicPr preferRelativeResize="0">
            <a:picLocks noGrp="1"/>
          </p:cNvPicPr>
          <p:nvPr>
            <p:ph type="pic" idx="4294967295"/>
          </p:nvPr>
        </p:nvPicPr>
        <p:blipFill rotWithShape="1">
          <a:blip r:embed="rId3" cstate="hqprint">
            <a:extLst>
              <a:ext uri="{28A0092B-C50C-407E-A947-70E740481C1C}">
                <a14:useLocalDpi xmlns:a14="http://schemas.microsoft.com/office/drawing/2010/main"/>
              </a:ext>
            </a:extLst>
          </a:blip>
          <a:srcRect/>
          <a:stretch/>
        </p:blipFill>
        <p:spPr>
          <a:xfrm>
            <a:off x="0" y="0"/>
            <a:ext cx="5943600" cy="6858000"/>
          </a:xfrm>
          <a:prstGeom prst="rect">
            <a:avLst/>
          </a:prstGeom>
          <a:noFill/>
          <a:ln>
            <a:noFill/>
          </a:ln>
        </p:spPr>
      </p:pic>
      <p:sp>
        <p:nvSpPr>
          <p:cNvPr id="8" name="Google Shape;17;p4">
            <a:extLst>
              <a:ext uri="{FF2B5EF4-FFF2-40B4-BE49-F238E27FC236}">
                <a16:creationId xmlns:a16="http://schemas.microsoft.com/office/drawing/2014/main" id="{3E4891F2-BF36-453A-B232-DEB8F6F019AD}"/>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9" name="Google Shape;18;p4">
            <a:extLst>
              <a:ext uri="{FF2B5EF4-FFF2-40B4-BE49-F238E27FC236}">
                <a16:creationId xmlns:a16="http://schemas.microsoft.com/office/drawing/2014/main" id="{5482DB9F-4832-4AB9-95ED-263AD19CB71D}"/>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Tree>
    <p:extLst>
      <p:ext uri="{BB962C8B-B14F-4D97-AF65-F5344CB8AC3E}">
        <p14:creationId xmlns:p14="http://schemas.microsoft.com/office/powerpoint/2010/main" val="37038332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8"/>
        <p:cNvGrpSpPr/>
        <p:nvPr/>
      </p:nvGrpSpPr>
      <p:grpSpPr>
        <a:xfrm>
          <a:off x="0" y="0"/>
          <a:ext cx="0" cy="0"/>
          <a:chOff x="0" y="0"/>
          <a:chExt cx="0" cy="0"/>
        </a:xfrm>
      </p:grpSpPr>
      <p:sp>
        <p:nvSpPr>
          <p:cNvPr id="2" name="Callout">
            <a:extLst>
              <a:ext uri="{FF2B5EF4-FFF2-40B4-BE49-F238E27FC236}">
                <a16:creationId xmlns:a16="http://schemas.microsoft.com/office/drawing/2014/main" id="{83F46529-1355-4ADA-86BE-9EE9DB973EBD}"/>
              </a:ext>
            </a:extLst>
          </p:cNvPr>
          <p:cNvSpPr>
            <a:spLocks noGrp="1"/>
          </p:cNvSpPr>
          <p:nvPr>
            <p:ph type="body" sz="quarter" idx="10"/>
          </p:nvPr>
        </p:nvSpPr>
        <p:spPr>
          <a:xfrm>
            <a:off x="6857998" y="2217685"/>
            <a:ext cx="4495802" cy="4454525"/>
          </a:xfrm>
        </p:spPr>
        <p:txBody>
          <a:bodyPr>
            <a:normAutofit/>
          </a:bodyPr>
          <a:lstStyle/>
          <a:p>
            <a:pPr marL="0" lvl="0" indent="0" algn="r">
              <a:lnSpc>
                <a:spcPct val="100000"/>
              </a:lnSpc>
              <a:spcBef>
                <a:spcPts val="0"/>
              </a:spcBef>
              <a:buClr>
                <a:schemeClr val="dk2"/>
              </a:buClr>
              <a:buSzPts val="2500"/>
              <a:buNone/>
            </a:pPr>
            <a:r>
              <a:rPr lang="en-US" sz="2400" dirty="0">
                <a:solidFill>
                  <a:srgbClr val="000000"/>
                </a:solidFill>
                <a:ea typeface="Arial"/>
                <a:cs typeface="Arial"/>
                <a:sym typeface="Arial"/>
              </a:rPr>
              <a:t>Extraction as an urban </a:t>
            </a:r>
            <a:r>
              <a:rPr lang="en-US" sz="2400" b="1" dirty="0">
                <a:solidFill>
                  <a:srgbClr val="000000"/>
                </a:solidFill>
                <a:ea typeface="Arial"/>
                <a:cs typeface="Arial"/>
                <a:sym typeface="Arial"/>
              </a:rPr>
              <a:t>structuring device</a:t>
            </a:r>
          </a:p>
          <a:p>
            <a:pPr marL="0" lvl="0" indent="0" algn="r">
              <a:lnSpc>
                <a:spcPct val="100000"/>
              </a:lnSpc>
              <a:spcBef>
                <a:spcPts val="0"/>
              </a:spcBef>
              <a:buClr>
                <a:schemeClr val="dk2"/>
              </a:buClr>
              <a:buSzPts val="2500"/>
              <a:buNone/>
            </a:pPr>
            <a:endParaRPr lang="en-US" sz="2400" b="1" dirty="0">
              <a:solidFill>
                <a:srgbClr val="000000"/>
              </a:solidFill>
              <a:ea typeface="Arial"/>
              <a:cs typeface="Arial"/>
              <a:sym typeface="Arial"/>
            </a:endParaRPr>
          </a:p>
          <a:p>
            <a:pPr marL="0" indent="0" algn="r">
              <a:lnSpc>
                <a:spcPct val="100000"/>
              </a:lnSpc>
              <a:spcBef>
                <a:spcPts val="0"/>
              </a:spcBef>
              <a:buClr>
                <a:schemeClr val="dk2"/>
              </a:buClr>
              <a:buSzPts val="2500"/>
              <a:buNone/>
            </a:pPr>
            <a:r>
              <a:rPr lang="en-US" sz="2400" b="1" dirty="0">
                <a:solidFill>
                  <a:srgbClr val="000000"/>
                </a:solidFill>
                <a:ea typeface="Arial"/>
                <a:cs typeface="Arial"/>
                <a:sym typeface="Arial"/>
              </a:rPr>
              <a:t>‘Scenario planning’ </a:t>
            </a:r>
            <a:r>
              <a:rPr lang="en-US" sz="2400" dirty="0">
                <a:solidFill>
                  <a:srgbClr val="000000"/>
                </a:solidFill>
                <a:ea typeface="Arial"/>
                <a:cs typeface="Arial"/>
                <a:sym typeface="Arial"/>
              </a:rPr>
              <a:t>instead of fixed development images or projections </a:t>
            </a:r>
            <a:r>
              <a:rPr lang="en-US" sz="1600" dirty="0">
                <a:solidFill>
                  <a:schemeClr val="accent2"/>
                </a:solidFill>
                <a:ea typeface="Arial"/>
                <a:cs typeface="Arial"/>
                <a:sym typeface="Arial"/>
              </a:rPr>
              <a:t>(</a:t>
            </a:r>
            <a:r>
              <a:rPr lang="en-US" sz="1600" dirty="0" err="1">
                <a:solidFill>
                  <a:schemeClr val="accent2"/>
                </a:solidFill>
                <a:ea typeface="Arial"/>
                <a:cs typeface="Arial"/>
                <a:sym typeface="Arial"/>
              </a:rPr>
              <a:t>Jaakson</a:t>
            </a:r>
            <a:r>
              <a:rPr lang="en-US" sz="1600" dirty="0">
                <a:solidFill>
                  <a:schemeClr val="accent2"/>
                </a:solidFill>
                <a:ea typeface="Arial"/>
                <a:cs typeface="Arial"/>
                <a:sym typeface="Arial"/>
              </a:rPr>
              <a:t>, 1981)</a:t>
            </a:r>
          </a:p>
          <a:p>
            <a:pPr marL="0" indent="0" algn="r">
              <a:lnSpc>
                <a:spcPct val="100000"/>
              </a:lnSpc>
              <a:spcBef>
                <a:spcPts val="0"/>
              </a:spcBef>
              <a:buClr>
                <a:schemeClr val="dk2"/>
              </a:buClr>
              <a:buSzPts val="2500"/>
              <a:buNone/>
            </a:pPr>
            <a:endParaRPr lang="en-US" sz="1600" dirty="0">
              <a:solidFill>
                <a:schemeClr val="accent2"/>
              </a:solidFill>
              <a:ea typeface="Arial"/>
              <a:cs typeface="Arial"/>
              <a:sym typeface="Arial"/>
            </a:endParaRPr>
          </a:p>
          <a:p>
            <a:pPr marL="0" indent="0" algn="r">
              <a:lnSpc>
                <a:spcPct val="100000"/>
              </a:lnSpc>
              <a:spcBef>
                <a:spcPts val="0"/>
              </a:spcBef>
              <a:buClr>
                <a:schemeClr val="dk2"/>
              </a:buClr>
              <a:buSzPts val="2500"/>
              <a:buNone/>
            </a:pPr>
            <a:r>
              <a:rPr lang="en-US" sz="2400" dirty="0">
                <a:solidFill>
                  <a:srgbClr val="000000"/>
                </a:solidFill>
                <a:ea typeface="Arial"/>
                <a:cs typeface="Arial"/>
                <a:sym typeface="Arial"/>
              </a:rPr>
              <a:t>Unfolding </a:t>
            </a:r>
            <a:r>
              <a:rPr lang="en-US" sz="2400" b="1" dirty="0">
                <a:solidFill>
                  <a:srgbClr val="000000"/>
                </a:solidFill>
                <a:ea typeface="Arial"/>
                <a:cs typeface="Arial"/>
                <a:sym typeface="Arial"/>
              </a:rPr>
              <a:t>public relationship to extraction</a:t>
            </a:r>
            <a:r>
              <a:rPr lang="en-US" sz="2400" dirty="0">
                <a:solidFill>
                  <a:srgbClr val="000000"/>
                </a:solidFill>
                <a:ea typeface="Arial"/>
                <a:cs typeface="Arial"/>
                <a:sym typeface="Arial"/>
              </a:rPr>
              <a:t> and the eventual park landscape</a:t>
            </a:r>
          </a:p>
          <a:p>
            <a:pPr marL="0" indent="0" algn="r">
              <a:lnSpc>
                <a:spcPct val="100000"/>
              </a:lnSpc>
              <a:spcBef>
                <a:spcPts val="0"/>
              </a:spcBef>
              <a:buClr>
                <a:schemeClr val="dk2"/>
              </a:buClr>
              <a:buSzPts val="2500"/>
              <a:buNone/>
            </a:pPr>
            <a:r>
              <a:rPr lang="en-US" sz="2400" dirty="0">
                <a:solidFill>
                  <a:schemeClr val="accent2"/>
                </a:solidFill>
                <a:ea typeface="Arial"/>
                <a:cs typeface="Arial"/>
                <a:sym typeface="Arial"/>
              </a:rPr>
              <a:t> </a:t>
            </a:r>
          </a:p>
          <a:p>
            <a:pPr marL="0" lvl="0" indent="0" algn="r">
              <a:lnSpc>
                <a:spcPct val="100000"/>
              </a:lnSpc>
              <a:spcBef>
                <a:spcPts val="0"/>
              </a:spcBef>
              <a:buClr>
                <a:schemeClr val="dk2"/>
              </a:buClr>
              <a:buSzPts val="2500"/>
              <a:buNone/>
            </a:pPr>
            <a:endParaRPr lang="en-US" sz="2400" b="1" dirty="0">
              <a:solidFill>
                <a:srgbClr val="000000"/>
              </a:solidFill>
              <a:ea typeface="Arial"/>
              <a:cs typeface="Arial"/>
              <a:sym typeface="Arial"/>
            </a:endParaRPr>
          </a:p>
        </p:txBody>
      </p:sp>
      <p:pic>
        <p:nvPicPr>
          <p:cNvPr id="230" name="Image"/>
          <p:cNvPicPr preferRelativeResize="0">
            <a:picLocks noGrp="1"/>
          </p:cNvPicPr>
          <p:nvPr>
            <p:ph type="pic" idx="4294967295"/>
          </p:nvPr>
        </p:nvPicPr>
        <p:blipFill rotWithShape="1">
          <a:blip r:embed="rId3" cstate="hqprint">
            <a:extLst>
              <a:ext uri="{28A0092B-C50C-407E-A947-70E740481C1C}">
                <a14:useLocalDpi xmlns:a14="http://schemas.microsoft.com/office/drawing/2010/main"/>
              </a:ext>
            </a:extLst>
          </a:blip>
          <a:srcRect/>
          <a:stretch/>
        </p:blipFill>
        <p:spPr>
          <a:xfrm>
            <a:off x="0" y="0"/>
            <a:ext cx="5943600" cy="6858000"/>
          </a:xfrm>
          <a:prstGeom prst="rect">
            <a:avLst/>
          </a:prstGeom>
          <a:noFill/>
          <a:ln>
            <a:noFill/>
          </a:ln>
        </p:spPr>
      </p:pic>
      <p:sp>
        <p:nvSpPr>
          <p:cNvPr id="8" name="Google Shape;17;p4">
            <a:extLst>
              <a:ext uri="{FF2B5EF4-FFF2-40B4-BE49-F238E27FC236}">
                <a16:creationId xmlns:a16="http://schemas.microsoft.com/office/drawing/2014/main" id="{3E4891F2-BF36-453A-B232-DEB8F6F019AD}"/>
              </a:ex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9" name="Google Shape;18;p4">
            <a:extLst>
              <a:ext uri="{FF2B5EF4-FFF2-40B4-BE49-F238E27FC236}">
                <a16:creationId xmlns:a16="http://schemas.microsoft.com/office/drawing/2014/main" id="{5482DB9F-4832-4AB9-95ED-263AD19CB71D}"/>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a:stretch/>
        </p:blipFill>
        <p:spPr>
          <a:xfrm>
            <a:off x="9628836" y="257770"/>
            <a:ext cx="2053002" cy="387789"/>
          </a:xfrm>
          <a:prstGeom prst="rect">
            <a:avLst/>
          </a:prstGeom>
          <a:noFill/>
          <a:ln>
            <a:noFill/>
          </a:ln>
        </p:spPr>
      </p:pic>
    </p:spTree>
    <p:extLst>
      <p:ext uri="{BB962C8B-B14F-4D97-AF65-F5344CB8AC3E}">
        <p14:creationId xmlns:p14="http://schemas.microsoft.com/office/powerpoint/2010/main" val="12223543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Title"/>
          <p:cNvSpPr txBox="1">
            <a:spLocks noGrp="1"/>
          </p:cNvSpPr>
          <p:nvPr>
            <p:ph type="title" idx="4294967295"/>
          </p:nvPr>
        </p:nvSpPr>
        <p:spPr>
          <a:xfrm>
            <a:off x="3021078" y="2929128"/>
            <a:ext cx="6349385" cy="954103"/>
          </a:xfrm>
          <a:prstGeom prst="rect">
            <a:avLst/>
          </a:prstGeom>
          <a:noFill/>
          <a:ln>
            <a:noFill/>
          </a:ln>
        </p:spPr>
        <p:txBody>
          <a:bodyPr spcFirstLastPara="1" wrap="square" lIns="91425" tIns="45700" rIns="91425" bIns="45700" anchor="ctr" anchorCtr="0">
            <a:normAutofit/>
          </a:bodyPr>
          <a:lstStyle/>
          <a:p>
            <a:pPr lvl="0" algn="ctr">
              <a:buClr>
                <a:srgbClr val="000000"/>
              </a:buClr>
              <a:buSzPts val="4400"/>
            </a:pPr>
            <a:r>
              <a:rPr lang="en-GB" sz="4400" b="1" dirty="0">
                <a:solidFill>
                  <a:schemeClr val="bg1"/>
                </a:solidFill>
              </a:rPr>
              <a:t>Conclusion</a:t>
            </a:r>
            <a:endParaRPr lang="en-US" sz="4400" b="1" dirty="0">
              <a:solidFill>
                <a:schemeClr val="bg1"/>
              </a:solidFill>
            </a:endParaRPr>
          </a:p>
        </p:txBody>
      </p:sp>
    </p:spTree>
    <p:extLst>
      <p:ext uri="{BB962C8B-B14F-4D97-AF65-F5344CB8AC3E}">
        <p14:creationId xmlns:p14="http://schemas.microsoft.com/office/powerpoint/2010/main" val="7010797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Title"/>
          <p:cNvSpPr txBox="1">
            <a:spLocks noGrp="1"/>
          </p:cNvSpPr>
          <p:nvPr>
            <p:ph type="title"/>
          </p:nvPr>
        </p:nvSpPr>
        <p:spPr>
          <a:xfrm>
            <a:off x="7406159" y="1112285"/>
            <a:ext cx="4327566" cy="1274655"/>
          </a:xfrm>
          <a:prstGeom prst="rect">
            <a:avLst/>
          </a:prstGeom>
          <a:noFill/>
          <a:ln>
            <a:noFill/>
          </a:ln>
        </p:spPr>
        <p:txBody>
          <a:bodyPr spcFirstLastPara="1" wrap="square" lIns="91425" tIns="45700" rIns="91425" bIns="45700" anchor="ctr" anchorCtr="0">
            <a:normAutofit/>
          </a:bodyPr>
          <a:lstStyle/>
          <a:p>
            <a:pPr lvl="0">
              <a:lnSpc>
                <a:spcPct val="100000"/>
              </a:lnSpc>
              <a:buClr>
                <a:schemeClr val="accent1"/>
              </a:buClr>
              <a:buSzPts val="2500"/>
            </a:pPr>
            <a:r>
              <a:rPr lang="en-US" sz="2500" dirty="0">
                <a:solidFill>
                  <a:schemeClr val="accent1"/>
                </a:solidFill>
              </a:rPr>
              <a:t>Limitations</a:t>
            </a:r>
            <a:endParaRPr lang="en-US" sz="2500" dirty="0">
              <a:solidFill>
                <a:srgbClr val="000000"/>
              </a:solidFill>
            </a:endParaRPr>
          </a:p>
        </p:txBody>
      </p:sp>
      <p:sp>
        <p:nvSpPr>
          <p:cNvPr id="3" name="Text">
            <a:extLst>
              <a:ext uri="{FF2B5EF4-FFF2-40B4-BE49-F238E27FC236}">
                <a16:creationId xmlns:a16="http://schemas.microsoft.com/office/drawing/2014/main" id="{3DD3F27B-BA7A-4826-BF40-6CCD3AF102C1}"/>
              </a:ext>
            </a:extLst>
          </p:cNvPr>
          <p:cNvSpPr>
            <a:spLocks noGrp="1"/>
          </p:cNvSpPr>
          <p:nvPr>
            <p:ph sz="quarter" idx="11"/>
          </p:nvPr>
        </p:nvSpPr>
        <p:spPr>
          <a:xfrm>
            <a:off x="7486945" y="2386940"/>
            <a:ext cx="4246780" cy="2937238"/>
          </a:xfrm>
        </p:spPr>
        <p:txBody>
          <a:bodyPr>
            <a:normAutofit lnSpcReduction="10000"/>
          </a:bodyPr>
          <a:lstStyle/>
          <a:p>
            <a:pPr marL="336550" indent="-285750">
              <a:buFontTx/>
              <a:buChar char="-"/>
            </a:pPr>
            <a:r>
              <a:rPr lang="en-US" sz="2400" dirty="0">
                <a:solidFill>
                  <a:srgbClr val="3A3C3D"/>
                </a:solidFill>
                <a:latin typeface="Arial"/>
                <a:ea typeface="Arial"/>
                <a:cs typeface="Arial"/>
                <a:sym typeface="Arial"/>
              </a:rPr>
              <a:t>Far less relevant for rural or otherwise untouched landscapes</a:t>
            </a:r>
          </a:p>
          <a:p>
            <a:pPr marL="336550" indent="-285750">
              <a:buFontTx/>
              <a:buChar char="-"/>
            </a:pPr>
            <a:r>
              <a:rPr lang="en-US" sz="2400" dirty="0">
                <a:solidFill>
                  <a:srgbClr val="3A3C3D"/>
                </a:solidFill>
                <a:latin typeface="Arial"/>
                <a:ea typeface="Arial"/>
                <a:cs typeface="Arial"/>
                <a:sym typeface="Arial"/>
              </a:rPr>
              <a:t>Complex relationships between operator, designers, community, and municipality</a:t>
            </a:r>
          </a:p>
          <a:p>
            <a:pPr marL="336550" indent="-285750">
              <a:buFontTx/>
              <a:buChar char="-"/>
            </a:pPr>
            <a:r>
              <a:rPr lang="en-US" sz="2400" dirty="0">
                <a:solidFill>
                  <a:srgbClr val="3A3C3D"/>
                </a:solidFill>
                <a:latin typeface="Arial"/>
                <a:ea typeface="Arial"/>
                <a:cs typeface="Arial"/>
                <a:sym typeface="Arial"/>
              </a:rPr>
              <a:t>Legislation barriers</a:t>
            </a:r>
          </a:p>
        </p:txBody>
      </p:sp>
      <p:pic>
        <p:nvPicPr>
          <p:cNvPr id="220" name="Image">
            <a:extLst>
              <a:ext uri="{C183D7F6-B498-43B3-948B-1728B52AA6E4}">
                <adec:decorative xmlns:adec="http://schemas.microsoft.com/office/drawing/2017/decorative" val="0"/>
              </a:ext>
            </a:extLst>
          </p:cNvPr>
          <p:cNvPicPr preferRelativeResize="0"/>
          <p:nvPr/>
        </p:nvPicPr>
        <p:blipFill>
          <a:blip r:embed="rId3" cstate="hqprint">
            <a:extLst>
              <a:ext uri="{28A0092B-C50C-407E-A947-70E740481C1C}">
                <a14:useLocalDpi xmlns:a14="http://schemas.microsoft.com/office/drawing/2010/main"/>
              </a:ext>
            </a:extLst>
          </a:blip>
          <a:srcRect/>
          <a:stretch/>
        </p:blipFill>
        <p:spPr>
          <a:xfrm>
            <a:off x="951627" y="1422035"/>
            <a:ext cx="5886052" cy="3924599"/>
          </a:xfrm>
          <a:prstGeom prst="rect">
            <a:avLst/>
          </a:prstGeom>
          <a:noFill/>
          <a:ln>
            <a:noFill/>
          </a:ln>
        </p:spPr>
      </p:pic>
    </p:spTree>
    <p:extLst>
      <p:ext uri="{BB962C8B-B14F-4D97-AF65-F5344CB8AC3E}">
        <p14:creationId xmlns:p14="http://schemas.microsoft.com/office/powerpoint/2010/main" val="6595773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Title"/>
          <p:cNvSpPr txBox="1">
            <a:spLocks noGrp="1"/>
          </p:cNvSpPr>
          <p:nvPr>
            <p:ph type="title"/>
          </p:nvPr>
        </p:nvSpPr>
        <p:spPr>
          <a:xfrm>
            <a:off x="7406159" y="1112285"/>
            <a:ext cx="4327566" cy="1274655"/>
          </a:xfrm>
          <a:prstGeom prst="rect">
            <a:avLst/>
          </a:prstGeom>
          <a:noFill/>
          <a:ln>
            <a:noFill/>
          </a:ln>
        </p:spPr>
        <p:txBody>
          <a:bodyPr spcFirstLastPara="1" wrap="square" lIns="91425" tIns="45700" rIns="91425" bIns="45700" anchor="ctr" anchorCtr="0">
            <a:normAutofit/>
          </a:bodyPr>
          <a:lstStyle/>
          <a:p>
            <a:pPr lvl="0">
              <a:lnSpc>
                <a:spcPct val="100000"/>
              </a:lnSpc>
              <a:buClr>
                <a:schemeClr val="accent1"/>
              </a:buClr>
              <a:buSzPts val="2500"/>
            </a:pPr>
            <a:r>
              <a:rPr lang="en-US" sz="2500" dirty="0">
                <a:solidFill>
                  <a:schemeClr val="accent1"/>
                </a:solidFill>
              </a:rPr>
              <a:t>Lines of Inquiry</a:t>
            </a:r>
            <a:endParaRPr lang="en-US" sz="2500" dirty="0">
              <a:solidFill>
                <a:srgbClr val="000000"/>
              </a:solidFill>
            </a:endParaRPr>
          </a:p>
        </p:txBody>
      </p:sp>
      <p:sp>
        <p:nvSpPr>
          <p:cNvPr id="3" name="Text">
            <a:extLst>
              <a:ext uri="{FF2B5EF4-FFF2-40B4-BE49-F238E27FC236}">
                <a16:creationId xmlns:a16="http://schemas.microsoft.com/office/drawing/2014/main" id="{3DD3F27B-BA7A-4826-BF40-6CCD3AF102C1}"/>
              </a:ext>
            </a:extLst>
          </p:cNvPr>
          <p:cNvSpPr>
            <a:spLocks noGrp="1"/>
          </p:cNvSpPr>
          <p:nvPr>
            <p:ph sz="quarter" idx="11"/>
          </p:nvPr>
        </p:nvSpPr>
        <p:spPr>
          <a:xfrm>
            <a:off x="7486945" y="2093843"/>
            <a:ext cx="4246780" cy="3511827"/>
          </a:xfrm>
        </p:spPr>
        <p:txBody>
          <a:bodyPr>
            <a:normAutofit lnSpcReduction="10000"/>
          </a:bodyPr>
          <a:lstStyle/>
          <a:p>
            <a:pPr marL="336550" indent="-285750">
              <a:buFontTx/>
              <a:buChar char="-"/>
            </a:pPr>
            <a:r>
              <a:rPr lang="en-US" sz="2400" dirty="0">
                <a:solidFill>
                  <a:srgbClr val="000000"/>
                </a:solidFill>
                <a:latin typeface="Arial"/>
                <a:ea typeface="Arial"/>
                <a:cs typeface="Arial"/>
                <a:sym typeface="Arial"/>
              </a:rPr>
              <a:t>Partnerships with design industry partners working in similar modes</a:t>
            </a:r>
          </a:p>
          <a:p>
            <a:pPr marL="336550" indent="-285750">
              <a:buFontTx/>
              <a:buChar char="-"/>
            </a:pPr>
            <a:r>
              <a:rPr lang="en-US" sz="2400" dirty="0">
                <a:solidFill>
                  <a:srgbClr val="000000"/>
                </a:solidFill>
                <a:latin typeface="Arial"/>
                <a:ea typeface="Arial"/>
                <a:cs typeface="Arial"/>
                <a:sym typeface="Arial"/>
              </a:rPr>
              <a:t>Design-led/practice-led research</a:t>
            </a:r>
          </a:p>
          <a:p>
            <a:pPr marL="336550" indent="-285750">
              <a:buFontTx/>
              <a:buChar char="-"/>
            </a:pPr>
            <a:r>
              <a:rPr lang="en-US" sz="2400" dirty="0">
                <a:solidFill>
                  <a:srgbClr val="000000"/>
                </a:solidFill>
                <a:latin typeface="Arial"/>
                <a:ea typeface="Arial"/>
                <a:cs typeface="Arial"/>
                <a:sym typeface="Arial"/>
              </a:rPr>
              <a:t>Traditional scholarship</a:t>
            </a:r>
          </a:p>
          <a:p>
            <a:pPr marL="336550" indent="-285750">
              <a:buFontTx/>
              <a:buChar char="-"/>
            </a:pPr>
            <a:r>
              <a:rPr lang="en-US" sz="2400" dirty="0">
                <a:solidFill>
                  <a:srgbClr val="000000"/>
                </a:solidFill>
                <a:latin typeface="Arial"/>
                <a:ea typeface="Arial"/>
                <a:cs typeface="Arial"/>
                <a:sym typeface="Arial"/>
              </a:rPr>
              <a:t>Embracing the role of design as mode and object of inquiry</a:t>
            </a:r>
          </a:p>
        </p:txBody>
      </p:sp>
      <p:pic>
        <p:nvPicPr>
          <p:cNvPr id="220" name="Image">
            <a:extLst>
              <a:ext uri="{C183D7F6-B498-43B3-948B-1728B52AA6E4}">
                <adec:decorative xmlns:adec="http://schemas.microsoft.com/office/drawing/2017/decorative" val="0"/>
              </a:ext>
            </a:extLst>
          </p:cNvPr>
          <p:cNvPicPr preferRelativeResize="0"/>
          <p:nvPr/>
        </p:nvPicPr>
        <p:blipFill>
          <a:blip r:embed="rId3" cstate="hqprint">
            <a:extLst>
              <a:ext uri="{28A0092B-C50C-407E-A947-70E740481C1C}">
                <a14:useLocalDpi xmlns:a14="http://schemas.microsoft.com/office/drawing/2010/main"/>
              </a:ext>
            </a:extLst>
          </a:blip>
          <a:srcRect/>
          <a:stretch/>
        </p:blipFill>
        <p:spPr>
          <a:xfrm>
            <a:off x="951627" y="1422035"/>
            <a:ext cx="5886052" cy="3924599"/>
          </a:xfrm>
          <a:prstGeom prst="rect">
            <a:avLst/>
          </a:prstGeom>
          <a:noFill/>
          <a:ln>
            <a:noFill/>
          </a:ln>
        </p:spPr>
      </p:pic>
    </p:spTree>
    <p:extLst>
      <p:ext uri="{BB962C8B-B14F-4D97-AF65-F5344CB8AC3E}">
        <p14:creationId xmlns:p14="http://schemas.microsoft.com/office/powerpoint/2010/main" val="6288306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D5FF7-D0C3-4F47-95B8-58BFE9E56DF8}"/>
              </a:ext>
            </a:extLst>
          </p:cNvPr>
          <p:cNvSpPr>
            <a:spLocks noGrp="1"/>
          </p:cNvSpPr>
          <p:nvPr>
            <p:ph type="title"/>
          </p:nvPr>
        </p:nvSpPr>
        <p:spPr>
          <a:xfrm>
            <a:off x="838200" y="334879"/>
            <a:ext cx="10515600" cy="1540041"/>
          </a:xfrm>
        </p:spPr>
        <p:txBody>
          <a:bodyPr/>
          <a:lstStyle/>
          <a:p>
            <a:r>
              <a:rPr lang="en-NZ" dirty="0"/>
              <a:t>Bibliography</a:t>
            </a:r>
          </a:p>
        </p:txBody>
      </p:sp>
      <p:sp>
        <p:nvSpPr>
          <p:cNvPr id="3" name="Text Placeholder 2">
            <a:extLst>
              <a:ext uri="{FF2B5EF4-FFF2-40B4-BE49-F238E27FC236}">
                <a16:creationId xmlns:a16="http://schemas.microsoft.com/office/drawing/2014/main" id="{20653DAA-2D4D-4A36-8F3D-A9A1239C02EB}"/>
              </a:ext>
            </a:extLst>
          </p:cNvPr>
          <p:cNvSpPr>
            <a:spLocks noGrp="1"/>
          </p:cNvSpPr>
          <p:nvPr>
            <p:ph type="body" sz="quarter" idx="10"/>
          </p:nvPr>
        </p:nvSpPr>
        <p:spPr>
          <a:xfrm>
            <a:off x="960437" y="1602664"/>
            <a:ext cx="9641301" cy="544512"/>
          </a:xfrm>
        </p:spPr>
        <p:txBody>
          <a:bodyPr>
            <a:noAutofit/>
          </a:bodyPr>
          <a:lstStyle/>
          <a:p>
            <a:pPr marL="457200" indent="-457200"/>
            <a:r>
              <a:rPr lang="en-US" sz="1200" kern="100" dirty="0">
                <a:effectLst/>
                <a:latin typeface="Calibri" panose="020F0502020204030204" pitchFamily="34" charset="0"/>
                <a:ea typeface="Calibri" panose="020F0502020204030204" pitchFamily="34" charset="0"/>
              </a:rPr>
              <a:t>Connolly, P. (1995). 101 Ideas About Big Parks. </a:t>
            </a:r>
            <a:r>
              <a:rPr lang="en-US" sz="1200" i="1" kern="100" dirty="0" err="1">
                <a:effectLst/>
                <a:latin typeface="Calibri" panose="020F0502020204030204" pitchFamily="34" charset="0"/>
                <a:ea typeface="Calibri" panose="020F0502020204030204" pitchFamily="34" charset="0"/>
              </a:rPr>
              <a:t>Kerb</a:t>
            </a:r>
            <a:r>
              <a:rPr lang="en-US" sz="1200" i="1" kern="100" dirty="0">
                <a:effectLst/>
                <a:latin typeface="Calibri" panose="020F0502020204030204" pitchFamily="34" charset="0"/>
                <a:ea typeface="Calibri" panose="020F0502020204030204" pitchFamily="34" charset="0"/>
              </a:rPr>
              <a:t>: Journal of Landscape Architecture</a:t>
            </a:r>
            <a:r>
              <a:rPr lang="en-US" sz="1200" kern="100" dirty="0">
                <a:effectLst/>
                <a:latin typeface="Calibri" panose="020F0502020204030204" pitchFamily="34" charset="0"/>
                <a:ea typeface="Calibri" panose="020F0502020204030204" pitchFamily="34" charset="0"/>
              </a:rPr>
              <a:t>,</a:t>
            </a:r>
            <a:r>
              <a:rPr lang="en-US" sz="1200" i="1" kern="100" dirty="0">
                <a:effectLst/>
                <a:latin typeface="Calibri" panose="020F0502020204030204" pitchFamily="34" charset="0"/>
                <a:ea typeface="Calibri" panose="020F0502020204030204" pitchFamily="34" charset="0"/>
              </a:rPr>
              <a:t> 1</a:t>
            </a:r>
            <a:r>
              <a:rPr lang="en-US" sz="1200" kern="100" dirty="0">
                <a:effectLst/>
                <a:latin typeface="Calibri" panose="020F0502020204030204" pitchFamily="34" charset="0"/>
                <a:ea typeface="Calibri" panose="020F0502020204030204" pitchFamily="34" charset="0"/>
              </a:rPr>
              <a:t>, 20-35. </a:t>
            </a:r>
            <a:endParaRPr lang="en-NZ" sz="1200" kern="100" dirty="0">
              <a:effectLst/>
              <a:latin typeface="Calibri" panose="020F0502020204030204" pitchFamily="34" charset="0"/>
              <a:ea typeface="Calibri" panose="020F0502020204030204" pitchFamily="34" charset="0"/>
            </a:endParaRPr>
          </a:p>
          <a:p>
            <a:pPr marL="457200" indent="-457200"/>
            <a:r>
              <a:rPr lang="en-US" sz="1200" kern="100" dirty="0" err="1">
                <a:effectLst/>
                <a:latin typeface="Calibri" panose="020F0502020204030204" pitchFamily="34" charset="0"/>
                <a:ea typeface="Calibri" panose="020F0502020204030204" pitchFamily="34" charset="0"/>
              </a:rPr>
              <a:t>DePriest</a:t>
            </a:r>
            <a:r>
              <a:rPr lang="en-US" sz="1200" kern="100" dirty="0">
                <a:effectLst/>
                <a:latin typeface="Calibri" panose="020F0502020204030204" pitchFamily="34" charset="0"/>
                <a:ea typeface="Calibri" panose="020F0502020204030204" pitchFamily="34" charset="0"/>
              </a:rPr>
              <a:t>, N. C., Hopkinson, L. C., </a:t>
            </a:r>
            <a:r>
              <a:rPr lang="en-US" sz="1200" kern="100" dirty="0" err="1">
                <a:effectLst/>
                <a:latin typeface="Calibri" panose="020F0502020204030204" pitchFamily="34" charset="0"/>
                <a:ea typeface="Calibri" panose="020F0502020204030204" pitchFamily="34" charset="0"/>
              </a:rPr>
              <a:t>Quaranta</a:t>
            </a:r>
            <a:r>
              <a:rPr lang="en-US" sz="1200" kern="100" dirty="0">
                <a:effectLst/>
                <a:latin typeface="Calibri" panose="020F0502020204030204" pitchFamily="34" charset="0"/>
                <a:ea typeface="Calibri" panose="020F0502020204030204" pitchFamily="34" charset="0"/>
              </a:rPr>
              <a:t>, J. D., Michael, P. R., &amp; </a:t>
            </a:r>
            <a:r>
              <a:rPr lang="en-US" sz="1200" kern="100" dirty="0" err="1">
                <a:effectLst/>
                <a:latin typeface="Calibri" panose="020F0502020204030204" pitchFamily="34" charset="0"/>
                <a:ea typeface="Calibri" panose="020F0502020204030204" pitchFamily="34" charset="0"/>
              </a:rPr>
              <a:t>Ziemkiewicz</a:t>
            </a:r>
            <a:r>
              <a:rPr lang="en-US" sz="1200" kern="100" dirty="0">
                <a:effectLst/>
                <a:latin typeface="Calibri" panose="020F0502020204030204" pitchFamily="34" charset="0"/>
                <a:ea typeface="Calibri" panose="020F0502020204030204" pitchFamily="34" charset="0"/>
              </a:rPr>
              <a:t>, P. F. (2015). Geomorphic landform design alternatives for an existing valley fill in central Appalachia, USA: Quantifying the key issues. </a:t>
            </a:r>
            <a:r>
              <a:rPr lang="en-US" sz="1200" i="1" kern="100" dirty="0">
                <a:effectLst/>
                <a:latin typeface="Calibri" panose="020F0502020204030204" pitchFamily="34" charset="0"/>
                <a:ea typeface="Calibri" panose="020F0502020204030204" pitchFamily="34" charset="0"/>
              </a:rPr>
              <a:t>Ecological Engineering</a:t>
            </a:r>
            <a:r>
              <a:rPr lang="en-US" sz="1200" kern="100" dirty="0">
                <a:effectLst/>
                <a:latin typeface="Calibri" panose="020F0502020204030204" pitchFamily="34" charset="0"/>
                <a:ea typeface="Calibri" panose="020F0502020204030204" pitchFamily="34" charset="0"/>
              </a:rPr>
              <a:t>,</a:t>
            </a:r>
            <a:r>
              <a:rPr lang="en-US" sz="1200" i="1" kern="100" dirty="0">
                <a:effectLst/>
                <a:latin typeface="Calibri" panose="020F0502020204030204" pitchFamily="34" charset="0"/>
                <a:ea typeface="Calibri" panose="020F0502020204030204" pitchFamily="34" charset="0"/>
              </a:rPr>
              <a:t> 81</a:t>
            </a:r>
            <a:r>
              <a:rPr lang="en-US" sz="1200" kern="100" dirty="0">
                <a:effectLst/>
                <a:latin typeface="Calibri" panose="020F0502020204030204" pitchFamily="34" charset="0"/>
                <a:ea typeface="Calibri" panose="020F0502020204030204" pitchFamily="34" charset="0"/>
              </a:rPr>
              <a:t>, 19-29. https://</a:t>
            </a:r>
            <a:r>
              <a:rPr lang="en-US" sz="1200" kern="100" dirty="0" err="1">
                <a:effectLst/>
                <a:latin typeface="Calibri" panose="020F0502020204030204" pitchFamily="34" charset="0"/>
                <a:ea typeface="Calibri" panose="020F0502020204030204" pitchFamily="34" charset="0"/>
              </a:rPr>
              <a:t>doi.org</a:t>
            </a:r>
            <a:r>
              <a:rPr lang="en-US" sz="1200" kern="100" dirty="0">
                <a:effectLst/>
                <a:latin typeface="Calibri" panose="020F0502020204030204" pitchFamily="34" charset="0"/>
                <a:ea typeface="Calibri" panose="020F0502020204030204" pitchFamily="34" charset="0"/>
              </a:rPr>
              <a:t>/https://</a:t>
            </a:r>
            <a:r>
              <a:rPr lang="en-US" sz="1200" kern="100" dirty="0" err="1">
                <a:effectLst/>
                <a:latin typeface="Calibri" panose="020F0502020204030204" pitchFamily="34" charset="0"/>
                <a:ea typeface="Calibri" panose="020F0502020204030204" pitchFamily="34" charset="0"/>
              </a:rPr>
              <a:t>doi.org</a:t>
            </a:r>
            <a:r>
              <a:rPr lang="en-US" sz="1200" kern="100" dirty="0">
                <a:effectLst/>
                <a:latin typeface="Calibri" panose="020F0502020204030204" pitchFamily="34" charset="0"/>
                <a:ea typeface="Calibri" panose="020F0502020204030204" pitchFamily="34" charset="0"/>
              </a:rPr>
              <a:t>/10.1016/j.ecoleng.2015.04.007 </a:t>
            </a:r>
            <a:endParaRPr lang="en-NZ" sz="1200" kern="100" dirty="0">
              <a:latin typeface="Calibri" panose="020F0502020204030204" pitchFamily="34" charset="0"/>
              <a:ea typeface="Calibri" panose="020F0502020204030204" pitchFamily="34" charset="0"/>
            </a:endParaRPr>
          </a:p>
          <a:p>
            <a:pPr marL="457200" indent="-457200"/>
            <a:r>
              <a:rPr lang="en-US" sz="1200" kern="100" dirty="0">
                <a:effectLst/>
                <a:latin typeface="Calibri" panose="020F0502020204030204" pitchFamily="34" charset="0"/>
                <a:ea typeface="Calibri" panose="020F0502020204030204" pitchFamily="34" charset="0"/>
              </a:rPr>
              <a:t>Hutton, J. (2020). </a:t>
            </a:r>
            <a:r>
              <a:rPr lang="en-US" sz="1200" i="1" kern="100" dirty="0">
                <a:effectLst/>
                <a:latin typeface="Calibri" panose="020F0502020204030204" pitchFamily="34" charset="0"/>
                <a:ea typeface="Calibri" panose="020F0502020204030204" pitchFamily="34" charset="0"/>
              </a:rPr>
              <a:t>Reciprocal Landscapes: Stories of Material Movements</a:t>
            </a:r>
            <a:r>
              <a:rPr lang="en-US" sz="1200" kern="100" dirty="0">
                <a:effectLst/>
                <a:latin typeface="Calibri" panose="020F0502020204030204" pitchFamily="34" charset="0"/>
                <a:ea typeface="Calibri" panose="020F0502020204030204" pitchFamily="34" charset="0"/>
              </a:rPr>
              <a:t>. Routledge. </a:t>
            </a:r>
            <a:endParaRPr lang="en-NZ" sz="1200" dirty="0"/>
          </a:p>
          <a:p>
            <a:pPr marL="457200" indent="-457200"/>
            <a:r>
              <a:rPr lang="en-US" sz="1200" kern="100" dirty="0" err="1">
                <a:effectLst/>
                <a:latin typeface="Calibri" panose="020F0502020204030204" pitchFamily="34" charset="0"/>
                <a:ea typeface="Calibri" panose="020F0502020204030204" pitchFamily="34" charset="0"/>
              </a:rPr>
              <a:t>Jaakson</a:t>
            </a:r>
            <a:r>
              <a:rPr lang="en-US" sz="1200" kern="100" dirty="0">
                <a:effectLst/>
                <a:latin typeface="Calibri" panose="020F0502020204030204" pitchFamily="34" charset="0"/>
                <a:ea typeface="Calibri" panose="020F0502020204030204" pitchFamily="34" charset="0"/>
              </a:rPr>
              <a:t>, R. (1981). Recreation design alternatives for a disturbed urban landform. </a:t>
            </a:r>
            <a:r>
              <a:rPr lang="en-US" sz="1200" i="1" kern="100" dirty="0">
                <a:effectLst/>
                <a:latin typeface="Calibri" panose="020F0502020204030204" pitchFamily="34" charset="0"/>
                <a:ea typeface="Calibri" panose="020F0502020204030204" pitchFamily="34" charset="0"/>
              </a:rPr>
              <a:t>Landscape Planning</a:t>
            </a:r>
            <a:r>
              <a:rPr lang="en-US" sz="1200" kern="100" dirty="0">
                <a:effectLst/>
                <a:latin typeface="Calibri" panose="020F0502020204030204" pitchFamily="34" charset="0"/>
                <a:ea typeface="Calibri" panose="020F0502020204030204" pitchFamily="34" charset="0"/>
              </a:rPr>
              <a:t>,</a:t>
            </a:r>
            <a:r>
              <a:rPr lang="en-US" sz="1200" i="1" kern="100" dirty="0">
                <a:effectLst/>
                <a:latin typeface="Calibri" panose="020F0502020204030204" pitchFamily="34" charset="0"/>
                <a:ea typeface="Calibri" panose="020F0502020204030204" pitchFamily="34" charset="0"/>
              </a:rPr>
              <a:t> 8</a:t>
            </a:r>
            <a:r>
              <a:rPr lang="en-US" sz="1200" kern="100" dirty="0">
                <a:effectLst/>
                <a:latin typeface="Calibri" panose="020F0502020204030204" pitchFamily="34" charset="0"/>
                <a:ea typeface="Calibri" panose="020F0502020204030204" pitchFamily="34" charset="0"/>
              </a:rPr>
              <a:t>(1), 31-68. https://</a:t>
            </a:r>
            <a:r>
              <a:rPr lang="en-US" sz="1200" kern="100" dirty="0" err="1">
                <a:effectLst/>
                <a:latin typeface="Calibri" panose="020F0502020204030204" pitchFamily="34" charset="0"/>
                <a:ea typeface="Calibri" panose="020F0502020204030204" pitchFamily="34" charset="0"/>
              </a:rPr>
              <a:t>doi.org</a:t>
            </a:r>
            <a:r>
              <a:rPr lang="en-US" sz="1200" kern="100" dirty="0">
                <a:effectLst/>
                <a:latin typeface="Calibri" panose="020F0502020204030204" pitchFamily="34" charset="0"/>
                <a:ea typeface="Calibri" panose="020F0502020204030204" pitchFamily="34" charset="0"/>
              </a:rPr>
              <a:t>/https://</a:t>
            </a:r>
            <a:r>
              <a:rPr lang="en-US" sz="1200" kern="100" dirty="0" err="1">
                <a:effectLst/>
                <a:latin typeface="Calibri" panose="020F0502020204030204" pitchFamily="34" charset="0"/>
                <a:ea typeface="Calibri" panose="020F0502020204030204" pitchFamily="34" charset="0"/>
              </a:rPr>
              <a:t>doi.org</a:t>
            </a:r>
            <a:r>
              <a:rPr lang="en-US" sz="1200" kern="100" dirty="0">
                <a:effectLst/>
                <a:latin typeface="Calibri" panose="020F0502020204030204" pitchFamily="34" charset="0"/>
                <a:ea typeface="Calibri" panose="020F0502020204030204" pitchFamily="34" charset="0"/>
              </a:rPr>
              <a:t>/10.1016/0304-3924(81)90040-X </a:t>
            </a:r>
            <a:endParaRPr lang="en-NZ" sz="1200" kern="100" dirty="0">
              <a:effectLst/>
              <a:latin typeface="Calibri" panose="020F0502020204030204" pitchFamily="34" charset="0"/>
              <a:ea typeface="Calibri" panose="020F0502020204030204" pitchFamily="34" charset="0"/>
            </a:endParaRPr>
          </a:p>
          <a:p>
            <a:pPr marL="457200" indent="-457200"/>
            <a:r>
              <a:rPr lang="en-US" sz="1200" kern="100" dirty="0">
                <a:effectLst/>
                <a:latin typeface="Calibri" panose="020F0502020204030204" pitchFamily="34" charset="0"/>
                <a:ea typeface="Calibri" panose="020F0502020204030204" pitchFamily="34" charset="0"/>
              </a:rPr>
              <a:t>Martin Duque, J. F., </a:t>
            </a:r>
            <a:r>
              <a:rPr lang="en-US" sz="1200" kern="100" dirty="0" err="1">
                <a:effectLst/>
                <a:latin typeface="Calibri" panose="020F0502020204030204" pitchFamily="34" charset="0"/>
                <a:ea typeface="Calibri" panose="020F0502020204030204" pitchFamily="34" charset="0"/>
              </a:rPr>
              <a:t>Tejedor</a:t>
            </a:r>
            <a:r>
              <a:rPr lang="en-US" sz="1200" kern="100" dirty="0">
                <a:effectLst/>
                <a:latin typeface="Calibri" panose="020F0502020204030204" pitchFamily="34" charset="0"/>
                <a:ea typeface="Calibri" panose="020F0502020204030204" pitchFamily="34" charset="0"/>
              </a:rPr>
              <a:t>, M., Martin Moreno, C., </a:t>
            </a:r>
            <a:r>
              <a:rPr lang="en-US" sz="1200" kern="100" dirty="0" err="1">
                <a:effectLst/>
                <a:latin typeface="Calibri" panose="020F0502020204030204" pitchFamily="34" charset="0"/>
                <a:ea typeface="Calibri" panose="020F0502020204030204" pitchFamily="34" charset="0"/>
              </a:rPr>
              <a:t>Nicolau</a:t>
            </a:r>
            <a:r>
              <a:rPr lang="en-US" sz="1200" kern="100" dirty="0">
                <a:effectLst/>
                <a:latin typeface="Calibri" panose="020F0502020204030204" pitchFamily="34" charset="0"/>
                <a:ea typeface="Calibri" panose="020F0502020204030204" pitchFamily="34" charset="0"/>
              </a:rPr>
              <a:t>, J. M., Sanz Santos, M. A., Sanchez </a:t>
            </a:r>
            <a:r>
              <a:rPr lang="en-US" sz="1200" kern="100" dirty="0" err="1">
                <a:effectLst/>
                <a:latin typeface="Calibri" panose="020F0502020204030204" pitchFamily="34" charset="0"/>
                <a:ea typeface="Calibri" panose="020F0502020204030204" pitchFamily="34" charset="0"/>
              </a:rPr>
              <a:t>Donoso</a:t>
            </a:r>
            <a:r>
              <a:rPr lang="en-US" sz="1200" kern="100" dirty="0">
                <a:effectLst/>
                <a:latin typeface="Calibri" panose="020F0502020204030204" pitchFamily="34" charset="0"/>
                <a:ea typeface="Calibri" panose="020F0502020204030204" pitchFamily="34" charset="0"/>
              </a:rPr>
              <a:t>, R., &amp; Gomez Diaz, J. M. (2021). Geomorphic landscape design integrated with progressive mine restoration in clay quarries of Catalonia. </a:t>
            </a:r>
            <a:r>
              <a:rPr lang="en-US" sz="1200" i="1" kern="100" dirty="0">
                <a:effectLst/>
                <a:latin typeface="Calibri" panose="020F0502020204030204" pitchFamily="34" charset="0"/>
                <a:ea typeface="Calibri" panose="020F0502020204030204" pitchFamily="34" charset="0"/>
              </a:rPr>
              <a:t>International Journal of Mining, Reclamation and Environment</a:t>
            </a:r>
            <a:r>
              <a:rPr lang="en-US" sz="1200" kern="100" dirty="0">
                <a:effectLst/>
                <a:latin typeface="Calibri" panose="020F0502020204030204" pitchFamily="34" charset="0"/>
                <a:ea typeface="Calibri" panose="020F0502020204030204" pitchFamily="34" charset="0"/>
              </a:rPr>
              <a:t>,</a:t>
            </a:r>
            <a:r>
              <a:rPr lang="en-US" sz="1200" i="1" kern="100" dirty="0">
                <a:effectLst/>
                <a:latin typeface="Calibri" panose="020F0502020204030204" pitchFamily="34" charset="0"/>
                <a:ea typeface="Calibri" panose="020F0502020204030204" pitchFamily="34" charset="0"/>
              </a:rPr>
              <a:t> 35</a:t>
            </a:r>
            <a:r>
              <a:rPr lang="en-US" sz="1200" kern="100" dirty="0">
                <a:effectLst/>
                <a:latin typeface="Calibri" panose="020F0502020204030204" pitchFamily="34" charset="0"/>
                <a:ea typeface="Calibri" panose="020F0502020204030204" pitchFamily="34" charset="0"/>
              </a:rPr>
              <a:t>(6), 399-420. </a:t>
            </a:r>
            <a:endParaRPr lang="en-NZ" sz="1200" kern="100" dirty="0">
              <a:effectLst/>
              <a:latin typeface="Calibri" panose="020F0502020204030204" pitchFamily="34" charset="0"/>
              <a:ea typeface="Calibri" panose="020F0502020204030204" pitchFamily="34" charset="0"/>
            </a:endParaRPr>
          </a:p>
          <a:p>
            <a:endParaRPr lang="en-US" sz="1200" dirty="0"/>
          </a:p>
          <a:p>
            <a:endParaRPr lang="en-NZ" sz="1200" i="1" dirty="0"/>
          </a:p>
        </p:txBody>
      </p:sp>
      <p:sp>
        <p:nvSpPr>
          <p:cNvPr id="4" name="Content Placeholder 3">
            <a:extLst>
              <a:ext uri="{FF2B5EF4-FFF2-40B4-BE49-F238E27FC236}">
                <a16:creationId xmlns:a16="http://schemas.microsoft.com/office/drawing/2014/main" id="{81EE31DF-CC30-47AB-B8EA-656B4B05B768}"/>
              </a:ext>
            </a:extLst>
          </p:cNvPr>
          <p:cNvSpPr>
            <a:spLocks noGrp="1"/>
          </p:cNvSpPr>
          <p:nvPr>
            <p:ph sz="quarter" idx="11"/>
          </p:nvPr>
        </p:nvSpPr>
        <p:spPr/>
        <p:txBody>
          <a:bodyPr>
            <a:normAutofit fontScale="92500" lnSpcReduction="10000"/>
          </a:bodyPr>
          <a:lstStyle/>
          <a:p>
            <a:endParaRPr lang="en-NZ"/>
          </a:p>
        </p:txBody>
      </p:sp>
    </p:spTree>
    <p:extLst>
      <p:ext uri="{BB962C8B-B14F-4D97-AF65-F5344CB8AC3E}">
        <p14:creationId xmlns:p14="http://schemas.microsoft.com/office/powerpoint/2010/main" val="28608621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Title"/>
          <p:cNvSpPr txBox="1">
            <a:spLocks noGrp="1"/>
          </p:cNvSpPr>
          <p:nvPr>
            <p:ph type="title"/>
          </p:nvPr>
        </p:nvSpPr>
        <p:spPr>
          <a:xfrm>
            <a:off x="1436913" y="2848006"/>
            <a:ext cx="8883997" cy="1325563"/>
          </a:xfrm>
          <a:prstGeom prst="rect">
            <a:avLst/>
          </a:prstGeom>
          <a:noFill/>
          <a:ln>
            <a:noFill/>
          </a:ln>
        </p:spPr>
        <p:txBody>
          <a:bodyPr spcFirstLastPara="1" wrap="square" lIns="91425" tIns="45700" rIns="91425" bIns="45700" anchor="ctr" anchorCtr="0">
            <a:normAutofit fontScale="90000"/>
          </a:bodyPr>
          <a:lstStyle/>
          <a:p>
            <a:pPr lvl="0" algn="r">
              <a:buClr>
                <a:schemeClr val="lt1"/>
              </a:buClr>
              <a:buSzPts val="5400"/>
            </a:pPr>
            <a:r>
              <a:rPr lang="en-US" sz="5400" dirty="0">
                <a:solidFill>
                  <a:schemeClr val="lt1"/>
                </a:solidFill>
              </a:rPr>
              <a:t>Reclamation through Extraction</a:t>
            </a:r>
          </a:p>
        </p:txBody>
      </p:sp>
      <p:pic>
        <p:nvPicPr>
          <p:cNvPr id="114" name="Virginia Tech Logo" descr="Virginia Tech"/>
          <p:cNvPicPr preferRelativeResize="0"/>
          <p:nvPr/>
        </p:nvPicPr>
        <p:blipFill rotWithShape="1">
          <a:blip r:embed="rId3">
            <a:alphaModFix/>
          </a:blip>
          <a:srcRect/>
          <a:stretch/>
        </p:blipFill>
        <p:spPr>
          <a:xfrm>
            <a:off x="2292837" y="2240542"/>
            <a:ext cx="2351529" cy="444178"/>
          </a:xfrm>
          <a:prstGeom prst="rect">
            <a:avLst/>
          </a:prstGeom>
          <a:noFill/>
          <a:ln>
            <a:noFill/>
          </a:ln>
        </p:spPr>
      </p:pic>
      <p:sp>
        <p:nvSpPr>
          <p:cNvPr id="4" name="Text Placeholder 3">
            <a:extLst>
              <a:ext uri="{FF2B5EF4-FFF2-40B4-BE49-F238E27FC236}">
                <a16:creationId xmlns:a16="http://schemas.microsoft.com/office/drawing/2014/main" id="{108F0CDF-26AF-77DC-7789-2F5EC2A13760}"/>
              </a:ext>
            </a:extLst>
          </p:cNvPr>
          <p:cNvSpPr>
            <a:spLocks noGrp="1"/>
          </p:cNvSpPr>
          <p:nvPr>
            <p:ph type="body" sz="quarter" idx="10"/>
          </p:nvPr>
        </p:nvSpPr>
        <p:spPr/>
        <p:txBody>
          <a:bodyPr/>
          <a:lstStyle/>
          <a:p>
            <a:endParaRPr lang="en-US"/>
          </a:p>
        </p:txBody>
      </p:sp>
      <p:sp>
        <p:nvSpPr>
          <p:cNvPr id="5" name="Author">
            <a:extLst>
              <a:ext uri="{FF2B5EF4-FFF2-40B4-BE49-F238E27FC236}">
                <a16:creationId xmlns:a16="http://schemas.microsoft.com/office/drawing/2014/main" id="{C9CA40B3-2948-623C-9316-D24909201232}"/>
              </a:ext>
            </a:extLst>
          </p:cNvPr>
          <p:cNvSpPr txBox="1">
            <a:spLocks/>
          </p:cNvSpPr>
          <p:nvPr/>
        </p:nvSpPr>
        <p:spPr>
          <a:xfrm>
            <a:off x="1319463" y="4206686"/>
            <a:ext cx="8883997" cy="1325563"/>
          </a:xfrm>
          <a:prstGeom prst="rect">
            <a:avLst/>
          </a:prstGeom>
          <a:noFill/>
          <a:ln>
            <a:noFill/>
          </a:ln>
        </p:spPr>
        <p:txBody>
          <a:bodyPr spcFirstLastPara="1" wrap="square" lIns="91425" tIns="45700" rIns="91425" bIns="45700" anchor="t" anchorCtr="0">
            <a:normAutofit lnSpcReduction="10000"/>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accent1"/>
              </a:buClr>
              <a:buSzPts val="2800"/>
              <a:buFont typeface="Arial"/>
              <a:buChar char="•"/>
              <a:defRPr sz="1800" b="0" i="0" u="none" strike="noStrike" cap="none">
                <a:solidFill>
                  <a:schemeClr val="bg1"/>
                </a:solidFill>
                <a:latin typeface="Arial" panose="020B0604020202020204" pitchFamily="34" charset="0"/>
                <a:ea typeface="Calibri"/>
                <a:cs typeface="Arial" panose="020B0604020202020204" pitchFamily="34" charset="0"/>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pPr marL="50800" indent="0" algn="r">
              <a:buFont typeface="Arial"/>
              <a:buNone/>
            </a:pPr>
            <a:r>
              <a:rPr lang="en-US" sz="3000" dirty="0">
                <a:latin typeface="Arial"/>
                <a:ea typeface="Arial"/>
                <a:cs typeface="Arial"/>
                <a:sym typeface="Arial"/>
              </a:rPr>
              <a:t>Shaun Rosier, PhD</a:t>
            </a:r>
          </a:p>
          <a:p>
            <a:pPr marL="50800" indent="0" algn="r">
              <a:buFont typeface="Arial"/>
              <a:buNone/>
            </a:pPr>
            <a:r>
              <a:rPr lang="en-US" i="1" dirty="0">
                <a:latin typeface="Arial"/>
                <a:ea typeface="Arial"/>
                <a:cs typeface="Arial"/>
                <a:sym typeface="Arial"/>
              </a:rPr>
              <a:t>Assistant Professor, Landscape Architecture </a:t>
            </a:r>
          </a:p>
          <a:p>
            <a:pPr marL="50800" indent="0" algn="r">
              <a:buFont typeface="Arial"/>
              <a:buNone/>
            </a:pPr>
            <a:r>
              <a:rPr lang="en-US" i="1" dirty="0">
                <a:latin typeface="Arial"/>
                <a:ea typeface="Arial"/>
                <a:cs typeface="Arial"/>
                <a:sym typeface="Arial"/>
              </a:rPr>
              <a:t>School of Design, College of Architecture, Arts, and Design</a:t>
            </a:r>
          </a:p>
        </p:txBody>
      </p:sp>
    </p:spTree>
    <p:extLst>
      <p:ext uri="{BB962C8B-B14F-4D97-AF65-F5344CB8AC3E}">
        <p14:creationId xmlns:p14="http://schemas.microsoft.com/office/powerpoint/2010/main" val="2734447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44"/>
        <p:cNvGrpSpPr/>
        <p:nvPr/>
      </p:nvGrpSpPr>
      <p:grpSpPr>
        <a:xfrm>
          <a:off x="0" y="0"/>
          <a:ext cx="0" cy="0"/>
          <a:chOff x="0" y="0"/>
          <a:chExt cx="0" cy="0"/>
        </a:xfrm>
      </p:grpSpPr>
      <p:sp>
        <p:nvSpPr>
          <p:cNvPr id="245" name="Title"/>
          <p:cNvSpPr txBox="1">
            <a:spLocks noGrp="1"/>
          </p:cNvSpPr>
          <p:nvPr>
            <p:ph type="title"/>
          </p:nvPr>
        </p:nvSpPr>
        <p:spPr>
          <a:xfrm>
            <a:off x="998537" y="276621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2"/>
              </a:buClr>
              <a:buSzPts val="3500"/>
              <a:buFont typeface="Arial"/>
              <a:buNone/>
            </a:pPr>
            <a:r>
              <a:rPr lang="en-US" dirty="0"/>
              <a:t>Large Image</a:t>
            </a:r>
            <a:endParaRPr dirty="0"/>
          </a:p>
        </p:txBody>
      </p:sp>
      <p:pic>
        <p:nvPicPr>
          <p:cNvPr id="246" name="Image"/>
          <p:cNvPicPr preferRelativeResize="0">
            <a:picLocks noGrp="1"/>
          </p:cNvPicPr>
          <p:nvPr>
            <p:ph type="pic" idx="2"/>
          </p:nvPr>
        </p:nvPicPr>
        <p:blipFill rotWithShape="1">
          <a:blip r:embed="rId3" cstate="hqprint">
            <a:extLst>
              <a:ext uri="{28A0092B-C50C-407E-A947-70E740481C1C}">
                <a14:useLocalDpi xmlns:a14="http://schemas.microsoft.com/office/drawing/2010/main"/>
              </a:ext>
            </a:extLst>
          </a:blip>
          <a:srcRect/>
          <a:stretch/>
        </p:blipFill>
        <p:spPr>
          <a:xfrm>
            <a:off x="677862" y="685800"/>
            <a:ext cx="10836275" cy="5486400"/>
          </a:xfrm>
          <a:prstGeom prst="rect">
            <a:avLst/>
          </a:prstGeom>
          <a:noFill/>
          <a:ln>
            <a:noFill/>
          </a:ln>
        </p:spPr>
      </p:pic>
      <p:sp>
        <p:nvSpPr>
          <p:cNvPr id="6" name="Rectangle 5">
            <a:extLst>
              <a:ext uri="{FF2B5EF4-FFF2-40B4-BE49-F238E27FC236}">
                <a16:creationId xmlns:a16="http://schemas.microsoft.com/office/drawing/2014/main" id="{09796689-D065-452C-A2AA-C6C25D27CA87}"/>
              </a:ext>
            </a:extLst>
          </p:cNvPr>
          <p:cNvSpPr/>
          <p:nvPr/>
        </p:nvSpPr>
        <p:spPr>
          <a:xfrm>
            <a:off x="6456363" y="2910138"/>
            <a:ext cx="2822267" cy="35956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rgbClr val="000000"/>
              </a:solidFill>
            </a:endParaRPr>
          </a:p>
        </p:txBody>
      </p:sp>
      <p:sp>
        <p:nvSpPr>
          <p:cNvPr id="7" name="TextBox 6">
            <a:extLst>
              <a:ext uri="{FF2B5EF4-FFF2-40B4-BE49-F238E27FC236}">
                <a16:creationId xmlns:a16="http://schemas.microsoft.com/office/drawing/2014/main" id="{C568D3B6-F947-4999-8C05-0A05179BAE35}"/>
              </a:ext>
            </a:extLst>
          </p:cNvPr>
          <p:cNvSpPr txBox="1"/>
          <p:nvPr/>
        </p:nvSpPr>
        <p:spPr>
          <a:xfrm>
            <a:off x="6456363" y="2859089"/>
            <a:ext cx="2822267" cy="461665"/>
          </a:xfrm>
          <a:prstGeom prst="rect">
            <a:avLst/>
          </a:prstGeom>
          <a:noFill/>
        </p:spPr>
        <p:txBody>
          <a:bodyPr wrap="square" rtlCol="0">
            <a:spAutoFit/>
          </a:bodyPr>
          <a:lstStyle/>
          <a:p>
            <a:r>
              <a:rPr lang="en-US" sz="2400" dirty="0">
                <a:solidFill>
                  <a:schemeClr val="bg1"/>
                </a:solidFill>
                <a:latin typeface="Roboto Black" panose="02000000000000000000" pitchFamily="2" charset="0"/>
                <a:ea typeface="Roboto Black" panose="02000000000000000000" pitchFamily="2" charset="0"/>
              </a:rPr>
              <a:t>Manassas, Virginia</a:t>
            </a:r>
            <a:endParaRPr lang="en-NZ" sz="2400" dirty="0">
              <a:solidFill>
                <a:schemeClr val="bg1"/>
              </a:solidFill>
              <a:latin typeface="Roboto Black" panose="02000000000000000000" pitchFamily="2" charset="0"/>
              <a:ea typeface="Roboto Black" panose="02000000000000000000" pitchFamily="2" charset="0"/>
            </a:endParaRPr>
          </a:p>
        </p:txBody>
      </p:sp>
    </p:spTree>
    <p:extLst>
      <p:ext uri="{BB962C8B-B14F-4D97-AF65-F5344CB8AC3E}">
        <p14:creationId xmlns:p14="http://schemas.microsoft.com/office/powerpoint/2010/main" val="1494298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Title"/>
          <p:cNvSpPr txBox="1">
            <a:spLocks noGrp="1"/>
          </p:cNvSpPr>
          <p:nvPr>
            <p:ph type="title"/>
          </p:nvPr>
        </p:nvSpPr>
        <p:spPr>
          <a:xfrm>
            <a:off x="7406159" y="1112285"/>
            <a:ext cx="4327566" cy="1274655"/>
          </a:xfrm>
          <a:prstGeom prst="rect">
            <a:avLst/>
          </a:prstGeom>
          <a:noFill/>
          <a:ln>
            <a:noFill/>
          </a:ln>
        </p:spPr>
        <p:txBody>
          <a:bodyPr spcFirstLastPara="1" wrap="square" lIns="91425" tIns="45700" rIns="91425" bIns="45700" anchor="ctr" anchorCtr="0">
            <a:normAutofit/>
          </a:bodyPr>
          <a:lstStyle/>
          <a:p>
            <a:pPr lvl="0">
              <a:lnSpc>
                <a:spcPct val="100000"/>
              </a:lnSpc>
              <a:buClr>
                <a:schemeClr val="accent1"/>
              </a:buClr>
              <a:buSzPts val="2500"/>
            </a:pPr>
            <a:r>
              <a:rPr lang="en-US" sz="2500" dirty="0">
                <a:solidFill>
                  <a:schemeClr val="accent1"/>
                </a:solidFill>
              </a:rPr>
              <a:t>What to do with a hole in the ground</a:t>
            </a:r>
            <a:endParaRPr lang="en-US" sz="2500" dirty="0">
              <a:solidFill>
                <a:srgbClr val="000000"/>
              </a:solidFill>
            </a:endParaRPr>
          </a:p>
        </p:txBody>
      </p:sp>
      <p:sp>
        <p:nvSpPr>
          <p:cNvPr id="3" name="Text">
            <a:extLst>
              <a:ext uri="{FF2B5EF4-FFF2-40B4-BE49-F238E27FC236}">
                <a16:creationId xmlns:a16="http://schemas.microsoft.com/office/drawing/2014/main" id="{3DD3F27B-BA7A-4826-BF40-6CCD3AF102C1}"/>
              </a:ext>
            </a:extLst>
          </p:cNvPr>
          <p:cNvSpPr>
            <a:spLocks noGrp="1"/>
          </p:cNvSpPr>
          <p:nvPr>
            <p:ph sz="quarter" idx="11"/>
          </p:nvPr>
        </p:nvSpPr>
        <p:spPr>
          <a:xfrm>
            <a:off x="7486945" y="2386940"/>
            <a:ext cx="4246780" cy="2937238"/>
          </a:xfrm>
        </p:spPr>
        <p:txBody>
          <a:bodyPr>
            <a:normAutofit fontScale="92500" lnSpcReduction="20000"/>
          </a:bodyPr>
          <a:lstStyle/>
          <a:p>
            <a:pPr marL="336550" indent="-285750">
              <a:buFontTx/>
              <a:buChar char="-"/>
            </a:pPr>
            <a:r>
              <a:rPr lang="en-US" sz="2400" dirty="0">
                <a:solidFill>
                  <a:srgbClr val="3A3C3D"/>
                </a:solidFill>
                <a:latin typeface="Arial"/>
                <a:ea typeface="Arial"/>
                <a:cs typeface="Arial"/>
                <a:sym typeface="Arial"/>
              </a:rPr>
              <a:t>Problem only going to get worse</a:t>
            </a:r>
          </a:p>
          <a:p>
            <a:pPr marL="336550" indent="-285750">
              <a:buFontTx/>
              <a:buChar char="-"/>
            </a:pPr>
            <a:r>
              <a:rPr lang="en-US" sz="2400" dirty="0">
                <a:solidFill>
                  <a:srgbClr val="3A3C3D"/>
                </a:solidFill>
                <a:latin typeface="Arial"/>
                <a:ea typeface="Arial"/>
                <a:cs typeface="Arial"/>
                <a:sym typeface="Arial"/>
              </a:rPr>
              <a:t>Predominant approaches not suited to these contexts and problems</a:t>
            </a:r>
          </a:p>
          <a:p>
            <a:pPr marL="336550" indent="-285750">
              <a:buFontTx/>
              <a:buChar char="-"/>
            </a:pPr>
            <a:r>
              <a:rPr lang="en-US" sz="2400" dirty="0">
                <a:solidFill>
                  <a:srgbClr val="3A3C3D"/>
                </a:solidFill>
                <a:latin typeface="Arial"/>
                <a:ea typeface="Arial"/>
                <a:cs typeface="Arial"/>
                <a:sym typeface="Arial"/>
              </a:rPr>
              <a:t>Mismatch between community and operator priorities</a:t>
            </a:r>
          </a:p>
          <a:p>
            <a:pPr marL="336550" indent="-285750">
              <a:buFontTx/>
              <a:buChar char="-"/>
            </a:pPr>
            <a:r>
              <a:rPr lang="en-US" sz="2400" dirty="0">
                <a:solidFill>
                  <a:srgbClr val="3A3C3D"/>
                </a:solidFill>
                <a:latin typeface="Arial"/>
                <a:ea typeface="Arial"/>
                <a:cs typeface="Arial"/>
                <a:sym typeface="Arial"/>
              </a:rPr>
              <a:t>How to stretch a dollar further</a:t>
            </a:r>
          </a:p>
        </p:txBody>
      </p:sp>
      <p:pic>
        <p:nvPicPr>
          <p:cNvPr id="220" name="Image">
            <a:extLst>
              <a:ext uri="{C183D7F6-B498-43B3-948B-1728B52AA6E4}">
                <adec:decorative xmlns:adec="http://schemas.microsoft.com/office/drawing/2017/decorative" val="0"/>
              </a:ext>
            </a:extLst>
          </p:cNvPr>
          <p:cNvPicPr preferRelativeResize="0"/>
          <p:nvPr/>
        </p:nvPicPr>
        <p:blipFill>
          <a:blip r:embed="rId3" cstate="hqprint">
            <a:extLst>
              <a:ext uri="{28A0092B-C50C-407E-A947-70E740481C1C}">
                <a14:useLocalDpi xmlns:a14="http://schemas.microsoft.com/office/drawing/2010/main"/>
              </a:ext>
            </a:extLst>
          </a:blip>
          <a:srcRect/>
          <a:stretch/>
        </p:blipFill>
        <p:spPr>
          <a:xfrm>
            <a:off x="951627" y="1422035"/>
            <a:ext cx="5886052" cy="3924599"/>
          </a:xfrm>
          <a:prstGeom prst="rect">
            <a:avLst/>
          </a:prstGeom>
          <a:noFill/>
          <a:ln>
            <a:noFill/>
          </a:ln>
        </p:spPr>
      </p:pic>
    </p:spTree>
    <p:extLst>
      <p:ext uri="{BB962C8B-B14F-4D97-AF65-F5344CB8AC3E}">
        <p14:creationId xmlns:p14="http://schemas.microsoft.com/office/powerpoint/2010/main" val="942462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960E2-56D3-418D-9313-373159D1376E}"/>
              </a:ext>
            </a:extLst>
          </p:cNvPr>
          <p:cNvSpPr>
            <a:spLocks noGrp="1"/>
          </p:cNvSpPr>
          <p:nvPr>
            <p:ph type="title"/>
          </p:nvPr>
        </p:nvSpPr>
        <p:spPr/>
        <p:txBody>
          <a:bodyPr/>
          <a:lstStyle/>
          <a:p>
            <a:r>
              <a:rPr lang="en-US" dirty="0"/>
              <a:t>Landscape Architecture is the ambulance at the bottom of the (quarried out) cliff</a:t>
            </a:r>
            <a:endParaRPr lang="en-NZ" dirty="0"/>
          </a:p>
        </p:txBody>
      </p:sp>
      <p:sp>
        <p:nvSpPr>
          <p:cNvPr id="3" name="Text Placeholder 2">
            <a:extLst>
              <a:ext uri="{FF2B5EF4-FFF2-40B4-BE49-F238E27FC236}">
                <a16:creationId xmlns:a16="http://schemas.microsoft.com/office/drawing/2014/main" id="{97D4EE17-0264-4925-B4CC-86D7CCB22626}"/>
              </a:ext>
            </a:extLst>
          </p:cNvPr>
          <p:cNvSpPr>
            <a:spLocks noGrp="1"/>
          </p:cNvSpPr>
          <p:nvPr>
            <p:ph type="body" sz="quarter" idx="10"/>
          </p:nvPr>
        </p:nvSpPr>
        <p:spPr/>
        <p:txBody>
          <a:bodyPr>
            <a:normAutofit fontScale="92500" lnSpcReduction="10000"/>
          </a:bodyPr>
          <a:lstStyle/>
          <a:p>
            <a:endParaRPr lang="en-NZ"/>
          </a:p>
        </p:txBody>
      </p:sp>
      <p:sp>
        <p:nvSpPr>
          <p:cNvPr id="4" name="Content Placeholder 3">
            <a:extLst>
              <a:ext uri="{FF2B5EF4-FFF2-40B4-BE49-F238E27FC236}">
                <a16:creationId xmlns:a16="http://schemas.microsoft.com/office/drawing/2014/main" id="{6C18DA19-1488-419A-9A98-3CBF5F3722B4}"/>
              </a:ext>
            </a:extLst>
          </p:cNvPr>
          <p:cNvSpPr>
            <a:spLocks noGrp="1"/>
          </p:cNvSpPr>
          <p:nvPr>
            <p:ph sz="quarter" idx="11"/>
          </p:nvPr>
        </p:nvSpPr>
        <p:spPr/>
        <p:txBody>
          <a:bodyPr>
            <a:normAutofit fontScale="92500" lnSpcReduction="10000"/>
          </a:bodyPr>
          <a:lstStyle/>
          <a:p>
            <a:endParaRPr lang="en-NZ"/>
          </a:p>
        </p:txBody>
      </p:sp>
    </p:spTree>
    <p:extLst>
      <p:ext uri="{BB962C8B-B14F-4D97-AF65-F5344CB8AC3E}">
        <p14:creationId xmlns:p14="http://schemas.microsoft.com/office/powerpoint/2010/main" val="3659976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960E2-56D3-418D-9313-373159D1376E}"/>
              </a:ext>
            </a:extLst>
          </p:cNvPr>
          <p:cNvSpPr>
            <a:spLocks noGrp="1"/>
          </p:cNvSpPr>
          <p:nvPr>
            <p:ph type="title"/>
          </p:nvPr>
        </p:nvSpPr>
        <p:spPr/>
        <p:txBody>
          <a:bodyPr/>
          <a:lstStyle/>
          <a:p>
            <a:r>
              <a:rPr lang="en-US" dirty="0"/>
              <a:t>How can landscape architectural design operate </a:t>
            </a:r>
            <a:r>
              <a:rPr lang="en-US" b="1" dirty="0"/>
              <a:t>within</a:t>
            </a:r>
            <a:r>
              <a:rPr lang="en-US" dirty="0"/>
              <a:t> the economics and operations of extraction?</a:t>
            </a:r>
            <a:endParaRPr lang="en-NZ" dirty="0"/>
          </a:p>
        </p:txBody>
      </p:sp>
    </p:spTree>
    <p:extLst>
      <p:ext uri="{BB962C8B-B14F-4D97-AF65-F5344CB8AC3E}">
        <p14:creationId xmlns:p14="http://schemas.microsoft.com/office/powerpoint/2010/main" val="4071221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Title"/>
          <p:cNvSpPr txBox="1">
            <a:spLocks noGrp="1"/>
          </p:cNvSpPr>
          <p:nvPr>
            <p:ph type="title" idx="4294967295"/>
          </p:nvPr>
        </p:nvSpPr>
        <p:spPr>
          <a:xfrm>
            <a:off x="3021078" y="2929128"/>
            <a:ext cx="6349385" cy="954103"/>
          </a:xfrm>
          <a:prstGeom prst="rect">
            <a:avLst/>
          </a:prstGeom>
          <a:noFill/>
          <a:ln>
            <a:noFill/>
          </a:ln>
        </p:spPr>
        <p:txBody>
          <a:bodyPr spcFirstLastPara="1" wrap="square" lIns="91425" tIns="45700" rIns="91425" bIns="45700" anchor="ctr" anchorCtr="0">
            <a:normAutofit fontScale="90000"/>
          </a:bodyPr>
          <a:lstStyle/>
          <a:p>
            <a:pPr lvl="0" algn="ctr">
              <a:buClr>
                <a:srgbClr val="000000"/>
              </a:buClr>
              <a:buSzPts val="4400"/>
            </a:pPr>
            <a:r>
              <a:rPr lang="en-GB" sz="4400" b="1" dirty="0">
                <a:solidFill>
                  <a:schemeClr val="bg1"/>
                </a:solidFill>
              </a:rPr>
              <a:t> What is the current state of play?</a:t>
            </a:r>
            <a:endParaRPr lang="en-US" sz="4400" b="1" dirty="0">
              <a:solidFill>
                <a:schemeClr val="bg1"/>
              </a:solidFill>
            </a:endParaRPr>
          </a:p>
        </p:txBody>
      </p:sp>
    </p:spTree>
    <p:extLst>
      <p:ext uri="{BB962C8B-B14F-4D97-AF65-F5344CB8AC3E}">
        <p14:creationId xmlns:p14="http://schemas.microsoft.com/office/powerpoint/2010/main" val="1708260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313" name="Title"/>
          <p:cNvSpPr txBox="1">
            <a:spLocks noGrp="1"/>
          </p:cNvSpPr>
          <p:nvPr>
            <p:ph type="title"/>
          </p:nvPr>
        </p:nvSpPr>
        <p:spPr>
          <a:xfrm>
            <a:off x="304800" y="358609"/>
            <a:ext cx="8015542" cy="1540041"/>
          </a:xfrm>
          <a:prstGeom prst="rect">
            <a:avLst/>
          </a:prstGeom>
          <a:noFill/>
          <a:ln>
            <a:noFill/>
          </a:ln>
        </p:spPr>
        <p:txBody>
          <a:bodyPr spcFirstLastPara="1" wrap="square" lIns="91425" tIns="45700" rIns="91425" bIns="45700" anchor="ctr" anchorCtr="0">
            <a:normAutofit/>
          </a:bodyPr>
          <a:lstStyle/>
          <a:p>
            <a:pPr lvl="0">
              <a:buClr>
                <a:schemeClr val="dk2"/>
              </a:buClr>
              <a:buSzPts val="4400"/>
            </a:pPr>
            <a:r>
              <a:rPr lang="en-US" sz="3600" dirty="0">
                <a:solidFill>
                  <a:srgbClr val="3A3C3D"/>
                </a:solidFill>
              </a:rPr>
              <a:t>Predominant approaches to dealing with post-extraction landscapes</a:t>
            </a:r>
          </a:p>
        </p:txBody>
      </p:sp>
      <p:sp>
        <p:nvSpPr>
          <p:cNvPr id="2" name="Item 1">
            <a:extLst>
              <a:ext uri="{FF2B5EF4-FFF2-40B4-BE49-F238E27FC236}">
                <a16:creationId xmlns:a16="http://schemas.microsoft.com/office/drawing/2014/main" id="{3077D0CD-8F40-49C6-9FAC-DBEFBB53BD2E}"/>
              </a:ext>
            </a:extLst>
          </p:cNvPr>
          <p:cNvSpPr>
            <a:spLocks noGrp="1"/>
          </p:cNvSpPr>
          <p:nvPr>
            <p:ph type="body" sz="quarter" idx="10"/>
          </p:nvPr>
        </p:nvSpPr>
        <p:spPr>
          <a:xfrm>
            <a:off x="732916" y="4310890"/>
            <a:ext cx="3155029" cy="856269"/>
          </a:xfrm>
        </p:spPr>
        <p:txBody>
          <a:bodyPr>
            <a:noAutofit/>
          </a:bodyPr>
          <a:lstStyle/>
          <a:p>
            <a:pPr algn="ctr"/>
            <a:r>
              <a:rPr lang="en-US" sz="2500" dirty="0">
                <a:solidFill>
                  <a:schemeClr val="dk1"/>
                </a:solidFill>
                <a:ea typeface="Arial"/>
                <a:sym typeface="Arial"/>
              </a:rPr>
              <a:t>Progressive Rehabilitation</a:t>
            </a:r>
          </a:p>
        </p:txBody>
      </p:sp>
      <p:sp>
        <p:nvSpPr>
          <p:cNvPr id="3" name="Description 1">
            <a:extLst>
              <a:ext uri="{FF2B5EF4-FFF2-40B4-BE49-F238E27FC236}">
                <a16:creationId xmlns:a16="http://schemas.microsoft.com/office/drawing/2014/main" id="{F1FE7FCE-4339-4694-AC58-D75509E4737B}"/>
              </a:ext>
            </a:extLst>
          </p:cNvPr>
          <p:cNvSpPr>
            <a:spLocks noGrp="1"/>
          </p:cNvSpPr>
          <p:nvPr>
            <p:ph sz="quarter" idx="11"/>
          </p:nvPr>
        </p:nvSpPr>
        <p:spPr>
          <a:xfrm>
            <a:off x="397668" y="5222247"/>
            <a:ext cx="3798888" cy="763597"/>
          </a:xfrm>
        </p:spPr>
        <p:txBody>
          <a:bodyPr>
            <a:normAutofit fontScale="92500" lnSpcReduction="20000"/>
          </a:bodyPr>
          <a:lstStyle/>
          <a:p>
            <a:pPr marL="0" lvl="0" algn="ctr">
              <a:lnSpc>
                <a:spcPct val="100000"/>
              </a:lnSpc>
              <a:spcBef>
                <a:spcPts val="0"/>
              </a:spcBef>
              <a:buClr>
                <a:srgbClr val="000000"/>
              </a:buClr>
              <a:buSzPts val="2400"/>
            </a:pPr>
            <a:r>
              <a:rPr lang="en-US" sz="1900" dirty="0">
                <a:solidFill>
                  <a:srgbClr val="3A3C3D"/>
                </a:solidFill>
                <a:ea typeface="Arial"/>
                <a:sym typeface="Arial"/>
              </a:rPr>
              <a:t>“mining and restoration [is] a coherent, single process” </a:t>
            </a:r>
            <a:br>
              <a:rPr lang="en-US" sz="1900" dirty="0">
                <a:solidFill>
                  <a:srgbClr val="3A3C3D"/>
                </a:solidFill>
                <a:ea typeface="Arial"/>
                <a:sym typeface="Arial"/>
              </a:rPr>
            </a:br>
            <a:r>
              <a:rPr lang="en-US" sz="1500" dirty="0">
                <a:effectLst/>
                <a:latin typeface="Arial" panose="020B0604020202020204" pitchFamily="34" charset="0"/>
                <a:ea typeface="PMingLiU" panose="02020500000000000000" pitchFamily="18" charset="-120"/>
                <a:cs typeface="Times New Roman" panose="02020603050405020304" pitchFamily="18" charset="0"/>
              </a:rPr>
              <a:t>Martin Duque et al., 2021, p. 400</a:t>
            </a:r>
            <a:endParaRPr lang="en-US" sz="1500" dirty="0">
              <a:solidFill>
                <a:srgbClr val="000000"/>
              </a:solidFill>
              <a:ea typeface="Arial"/>
              <a:sym typeface="Arial"/>
            </a:endParaRPr>
          </a:p>
        </p:txBody>
      </p:sp>
      <p:sp>
        <p:nvSpPr>
          <p:cNvPr id="296" name="Graphic, Circle">
            <a:extLst>
              <a:ext uri="{C183D7F6-B498-43B3-948B-1728B52AA6E4}">
                <adec:decorative xmlns:adec="http://schemas.microsoft.com/office/drawing/2017/decorative" val="1"/>
              </a:ext>
            </a:extLst>
          </p:cNvPr>
          <p:cNvSpPr/>
          <p:nvPr/>
        </p:nvSpPr>
        <p:spPr>
          <a:xfrm>
            <a:off x="1118817" y="1978535"/>
            <a:ext cx="2286000" cy="2286000"/>
          </a:xfrm>
          <a:prstGeom prst="ellipse">
            <a:avLst/>
          </a:prstGeom>
          <a:solidFill>
            <a:srgbClr val="EDEDED"/>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chemeClr val="accent2"/>
              </a:buClr>
              <a:buSzPts val="1800"/>
              <a:buFont typeface="Calibri"/>
              <a:buNone/>
            </a:pPr>
            <a:endParaRPr sz="1800" b="0" i="0" u="none" strike="noStrike" cap="none" dirty="0">
              <a:solidFill>
                <a:schemeClr val="accent1"/>
              </a:solidFill>
              <a:latin typeface="Arial" panose="020B0604020202020204" pitchFamily="34" charset="0"/>
              <a:ea typeface="Calibri"/>
              <a:cs typeface="Arial" panose="020B0604020202020204" pitchFamily="34" charset="0"/>
              <a:sym typeface="Calibri"/>
            </a:endParaRPr>
          </a:p>
        </p:txBody>
      </p:sp>
      <p:sp>
        <p:nvSpPr>
          <p:cNvPr id="297" name="Graphic, Circle outline">
            <a:extLst>
              <a:ext uri="{C183D7F6-B498-43B3-948B-1728B52AA6E4}">
                <adec:decorative xmlns:adec="http://schemas.microsoft.com/office/drawing/2017/decorative" val="1"/>
              </a:ext>
            </a:extLst>
          </p:cNvPr>
          <p:cNvSpPr/>
          <p:nvPr/>
        </p:nvSpPr>
        <p:spPr>
          <a:xfrm>
            <a:off x="1027377" y="1887095"/>
            <a:ext cx="2468880" cy="2468880"/>
          </a:xfrm>
          <a:prstGeom prst="ellipse">
            <a:avLst/>
          </a:prstGeom>
          <a:noFill/>
          <a:ln w="9525" cap="flat" cmpd="sng">
            <a:solidFill>
              <a:schemeClr val="accent2"/>
            </a:solidFill>
            <a:prstDash val="dash"/>
            <a:miter lim="800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chemeClr val="accent2"/>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sp>
        <p:nvSpPr>
          <p:cNvPr id="298" name="Graphic, Circle">
            <a:extLst>
              <a:ext uri="{C183D7F6-B498-43B3-948B-1728B52AA6E4}">
                <adec:decorative xmlns:adec="http://schemas.microsoft.com/office/drawing/2017/decorative" val="1"/>
              </a:ext>
            </a:extLst>
          </p:cNvPr>
          <p:cNvSpPr/>
          <p:nvPr/>
        </p:nvSpPr>
        <p:spPr>
          <a:xfrm>
            <a:off x="4953000" y="2024890"/>
            <a:ext cx="2286000" cy="2286000"/>
          </a:xfrm>
          <a:prstGeom prst="ellipse">
            <a:avLst/>
          </a:prstGeom>
          <a:solidFill>
            <a:srgbClr val="EDEDED"/>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chemeClr val="accent2"/>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sp>
        <p:nvSpPr>
          <p:cNvPr id="299" name="Graphic, Circle outline">
            <a:extLst>
              <a:ext uri="{C183D7F6-B498-43B3-948B-1728B52AA6E4}">
                <adec:decorative xmlns:adec="http://schemas.microsoft.com/office/drawing/2017/decorative" val="1"/>
              </a:ext>
            </a:extLst>
          </p:cNvPr>
          <p:cNvSpPr/>
          <p:nvPr/>
        </p:nvSpPr>
        <p:spPr>
          <a:xfrm>
            <a:off x="4861560" y="1933450"/>
            <a:ext cx="2468880" cy="2468880"/>
          </a:xfrm>
          <a:prstGeom prst="ellipse">
            <a:avLst/>
          </a:prstGeom>
          <a:noFill/>
          <a:ln w="9525" cap="flat" cmpd="sng">
            <a:solidFill>
              <a:schemeClr val="accent2"/>
            </a:solidFill>
            <a:prstDash val="dash"/>
            <a:miter lim="800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chemeClr val="accent2"/>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sp>
        <p:nvSpPr>
          <p:cNvPr id="294" name="Graphic, Circle">
            <a:extLst>
              <a:ext uri="{C183D7F6-B498-43B3-948B-1728B52AA6E4}">
                <adec:decorative xmlns:adec="http://schemas.microsoft.com/office/drawing/2017/decorative" val="1"/>
              </a:ext>
            </a:extLst>
          </p:cNvPr>
          <p:cNvSpPr/>
          <p:nvPr/>
        </p:nvSpPr>
        <p:spPr>
          <a:xfrm>
            <a:off x="8787183" y="1978535"/>
            <a:ext cx="2286000" cy="2286000"/>
          </a:xfrm>
          <a:prstGeom prst="ellipse">
            <a:avLst/>
          </a:prstGeom>
          <a:solidFill>
            <a:srgbClr val="EDEDED"/>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chemeClr val="accent2"/>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sp>
        <p:nvSpPr>
          <p:cNvPr id="295" name="Graphic, Circle outline">
            <a:extLst>
              <a:ext uri="{C183D7F6-B498-43B3-948B-1728B52AA6E4}">
                <adec:decorative xmlns:adec="http://schemas.microsoft.com/office/drawing/2017/decorative" val="1"/>
              </a:ext>
            </a:extLst>
          </p:cNvPr>
          <p:cNvSpPr/>
          <p:nvPr/>
        </p:nvSpPr>
        <p:spPr>
          <a:xfrm>
            <a:off x="8695743" y="1887095"/>
            <a:ext cx="2468880" cy="2468880"/>
          </a:xfrm>
          <a:prstGeom prst="ellipse">
            <a:avLst/>
          </a:prstGeom>
          <a:noFill/>
          <a:ln w="9525" cap="flat" cmpd="sng">
            <a:solidFill>
              <a:schemeClr val="accent2"/>
            </a:solidFill>
            <a:prstDash val="dash"/>
            <a:miter lim="800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chemeClr val="accent2"/>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2" name="Graphic 11" descr="Leaf with solid fill">
            <a:extLst>
              <a:ext uri="{FF2B5EF4-FFF2-40B4-BE49-F238E27FC236}">
                <a16:creationId xmlns:a16="http://schemas.microsoft.com/office/drawing/2014/main" id="{C514A05D-27AE-91C6-0FFA-1A592120306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630969" y="2441615"/>
            <a:ext cx="1261695" cy="1261695"/>
          </a:xfrm>
          <a:prstGeom prst="rect">
            <a:avLst/>
          </a:prstGeom>
        </p:spPr>
      </p:pic>
      <p:pic>
        <p:nvPicPr>
          <p:cNvPr id="13" name="Graphic 12" descr="Hill scene with solid fill">
            <a:extLst>
              <a:ext uri="{FF2B5EF4-FFF2-40B4-BE49-F238E27FC236}">
                <a16:creationId xmlns:a16="http://schemas.microsoft.com/office/drawing/2014/main" id="{10FEF519-7DBE-ECF8-91F1-F3602DD92DD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465152" y="2441614"/>
            <a:ext cx="1261695" cy="1261695"/>
          </a:xfrm>
          <a:prstGeom prst="rect">
            <a:avLst/>
          </a:prstGeom>
        </p:spPr>
      </p:pic>
      <p:pic>
        <p:nvPicPr>
          <p:cNvPr id="14" name="Graphic 13" descr="Layers Design outline">
            <a:extLst>
              <a:ext uri="{FF2B5EF4-FFF2-40B4-BE49-F238E27FC236}">
                <a16:creationId xmlns:a16="http://schemas.microsoft.com/office/drawing/2014/main" id="{1E3BE82D-0241-E509-355D-44A8A8D27555}"/>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299335" y="2449756"/>
            <a:ext cx="1261695" cy="1261695"/>
          </a:xfrm>
          <a:prstGeom prst="rect">
            <a:avLst/>
          </a:prstGeom>
        </p:spPr>
      </p:pic>
      <p:sp>
        <p:nvSpPr>
          <p:cNvPr id="15" name="Item 1">
            <a:extLst>
              <a:ext uri="{FF2B5EF4-FFF2-40B4-BE49-F238E27FC236}">
                <a16:creationId xmlns:a16="http://schemas.microsoft.com/office/drawing/2014/main" id="{4D2A3A22-991D-48CE-49B1-5DC950576E25}"/>
              </a:ext>
            </a:extLst>
          </p:cNvPr>
          <p:cNvSpPr txBox="1">
            <a:spLocks/>
          </p:cNvSpPr>
          <p:nvPr/>
        </p:nvSpPr>
        <p:spPr>
          <a:xfrm>
            <a:off x="4554082" y="4310890"/>
            <a:ext cx="3155029" cy="8562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50800" marR="0" lvl="0" indent="0" algn="l" rtl="0">
              <a:lnSpc>
                <a:spcPct val="90000"/>
              </a:lnSpc>
              <a:spcBef>
                <a:spcPts val="1000"/>
              </a:spcBef>
              <a:spcAft>
                <a:spcPts val="0"/>
              </a:spcAft>
              <a:buClr>
                <a:schemeClr val="accent1"/>
              </a:buClr>
              <a:buSzPts val="2800"/>
              <a:buFont typeface="Arial"/>
              <a:buNone/>
              <a:defRPr sz="2800" b="0" i="0" u="none" strike="noStrike" cap="none">
                <a:solidFill>
                  <a:schemeClr val="accent1"/>
                </a:solidFill>
                <a:latin typeface="Arial" panose="020B0604020202020204" pitchFamily="34" charset="0"/>
                <a:ea typeface="Calibri"/>
                <a:cs typeface="Arial" panose="020B0604020202020204" pitchFamily="34" charset="0"/>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pPr algn="ctr"/>
            <a:r>
              <a:rPr lang="en-US" sz="2500" dirty="0">
                <a:solidFill>
                  <a:schemeClr val="dk1"/>
                </a:solidFill>
                <a:ea typeface="Arial"/>
                <a:sym typeface="Arial"/>
              </a:rPr>
              <a:t>Geomorphic Restoration</a:t>
            </a:r>
          </a:p>
        </p:txBody>
      </p:sp>
      <p:sp>
        <p:nvSpPr>
          <p:cNvPr id="16" name="Description 1">
            <a:extLst>
              <a:ext uri="{FF2B5EF4-FFF2-40B4-BE49-F238E27FC236}">
                <a16:creationId xmlns:a16="http://schemas.microsoft.com/office/drawing/2014/main" id="{967E2225-00D0-5D4F-4520-692C38800C6D}"/>
              </a:ext>
            </a:extLst>
          </p:cNvPr>
          <p:cNvSpPr txBox="1">
            <a:spLocks/>
          </p:cNvSpPr>
          <p:nvPr/>
        </p:nvSpPr>
        <p:spPr>
          <a:xfrm>
            <a:off x="4218834" y="5225711"/>
            <a:ext cx="3798888" cy="763598"/>
          </a:xfrm>
          <a:prstGeom prst="rect">
            <a:avLst/>
          </a:prstGeom>
          <a:noFill/>
          <a:ln>
            <a:noFill/>
          </a:ln>
        </p:spPr>
        <p:txBody>
          <a:bodyPr spcFirstLastPara="1" wrap="square" lIns="91425" tIns="45700" rIns="91425" bIns="45700" anchor="t" anchorCtr="0">
            <a:normAutofit fontScale="77500" lnSpcReduction="20000"/>
          </a:bodyPr>
          <a:lstStyle>
            <a:defPPr marR="0" lvl="0" algn="l" rtl="0">
              <a:lnSpc>
                <a:spcPct val="100000"/>
              </a:lnSpc>
              <a:spcBef>
                <a:spcPts val="0"/>
              </a:spcBef>
              <a:spcAft>
                <a:spcPts val="0"/>
              </a:spcAft>
            </a:defPPr>
            <a:lvl1pPr marL="50800" marR="0" lvl="0" indent="0" algn="l" rtl="0">
              <a:lnSpc>
                <a:spcPct val="90000"/>
              </a:lnSpc>
              <a:spcBef>
                <a:spcPts val="1000"/>
              </a:spcBef>
              <a:spcAft>
                <a:spcPts val="0"/>
              </a:spcAft>
              <a:buClr>
                <a:schemeClr val="accent1"/>
              </a:buClr>
              <a:buSzPts val="2800"/>
              <a:buFont typeface="Arial"/>
              <a:buNone/>
              <a:defRPr sz="2800" b="0" i="0" u="none" strike="noStrike" cap="none">
                <a:solidFill>
                  <a:schemeClr val="accent1"/>
                </a:solidFill>
                <a:latin typeface="Arial" panose="020B0604020202020204" pitchFamily="34" charset="0"/>
                <a:ea typeface="Calibri"/>
                <a:cs typeface="Arial" panose="020B0604020202020204" pitchFamily="34" charset="0"/>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pPr marL="0" algn="ctr">
              <a:lnSpc>
                <a:spcPct val="100000"/>
              </a:lnSpc>
              <a:spcBef>
                <a:spcPts val="0"/>
              </a:spcBef>
              <a:buClr>
                <a:srgbClr val="000000"/>
              </a:buClr>
              <a:buSzPts val="2400"/>
            </a:pPr>
            <a:r>
              <a:rPr lang="en-GB" sz="2300" dirty="0">
                <a:solidFill>
                  <a:srgbClr val="3A3C3D"/>
                </a:solidFill>
                <a:ea typeface="Arial"/>
                <a:sym typeface="Arial"/>
              </a:rPr>
              <a:t>“Reconstruct landforms that reduce the effect of natural geomorphic processes” </a:t>
            </a:r>
            <a:r>
              <a:rPr lang="en-US" sz="1800" dirty="0" err="1">
                <a:effectLst/>
                <a:latin typeface="Arial" panose="020B0604020202020204" pitchFamily="34" charset="0"/>
                <a:ea typeface="PMingLiU" panose="02020500000000000000" pitchFamily="18" charset="-120"/>
                <a:cs typeface="Times New Roman" panose="02020603050405020304" pitchFamily="18" charset="0"/>
              </a:rPr>
              <a:t>DePriest</a:t>
            </a:r>
            <a:r>
              <a:rPr lang="en-US" sz="1800" dirty="0">
                <a:effectLst/>
                <a:latin typeface="Arial" panose="020B0604020202020204" pitchFamily="34" charset="0"/>
                <a:ea typeface="PMingLiU" panose="02020500000000000000" pitchFamily="18" charset="-120"/>
                <a:cs typeface="Times New Roman" panose="02020603050405020304" pitchFamily="18" charset="0"/>
              </a:rPr>
              <a:t> et al., 2015</a:t>
            </a:r>
            <a:r>
              <a:rPr lang="en-GB" sz="1800" dirty="0">
                <a:solidFill>
                  <a:srgbClr val="000000"/>
                </a:solidFill>
                <a:ea typeface="Arial"/>
                <a:sym typeface="Arial"/>
              </a:rPr>
              <a:t> </a:t>
            </a:r>
            <a:endParaRPr lang="en-US" sz="1800" dirty="0">
              <a:solidFill>
                <a:srgbClr val="000000"/>
              </a:solidFill>
              <a:ea typeface="Arial"/>
              <a:sym typeface="Arial"/>
            </a:endParaRPr>
          </a:p>
        </p:txBody>
      </p:sp>
      <p:sp>
        <p:nvSpPr>
          <p:cNvPr id="17" name="Item 1">
            <a:extLst>
              <a:ext uri="{FF2B5EF4-FFF2-40B4-BE49-F238E27FC236}">
                <a16:creationId xmlns:a16="http://schemas.microsoft.com/office/drawing/2014/main" id="{DC88FE6A-8D77-FC1F-DECD-CFA9F2A2CA8A}"/>
              </a:ext>
            </a:extLst>
          </p:cNvPr>
          <p:cNvSpPr txBox="1">
            <a:spLocks/>
          </p:cNvSpPr>
          <p:nvPr/>
        </p:nvSpPr>
        <p:spPr>
          <a:xfrm>
            <a:off x="8375248" y="4310890"/>
            <a:ext cx="3155029" cy="8562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50800" marR="0" lvl="0" indent="0" algn="l" rtl="0">
              <a:lnSpc>
                <a:spcPct val="90000"/>
              </a:lnSpc>
              <a:spcBef>
                <a:spcPts val="1000"/>
              </a:spcBef>
              <a:spcAft>
                <a:spcPts val="0"/>
              </a:spcAft>
              <a:buClr>
                <a:schemeClr val="accent1"/>
              </a:buClr>
              <a:buSzPts val="2800"/>
              <a:buFont typeface="Arial"/>
              <a:buNone/>
              <a:defRPr sz="2800" b="0" i="0" u="none" strike="noStrike" cap="none">
                <a:solidFill>
                  <a:schemeClr val="accent1"/>
                </a:solidFill>
                <a:latin typeface="Arial" panose="020B0604020202020204" pitchFamily="34" charset="0"/>
                <a:ea typeface="Calibri"/>
                <a:cs typeface="Arial" panose="020B0604020202020204" pitchFamily="34" charset="0"/>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pPr algn="ctr"/>
            <a:r>
              <a:rPr lang="en-US" sz="2500" dirty="0">
                <a:solidFill>
                  <a:schemeClr val="dk1"/>
                </a:solidFill>
                <a:ea typeface="Arial"/>
                <a:sym typeface="Arial"/>
              </a:rPr>
              <a:t>Post-Mining Landscape Design</a:t>
            </a:r>
          </a:p>
        </p:txBody>
      </p:sp>
      <p:sp>
        <p:nvSpPr>
          <p:cNvPr id="4" name="Description 1">
            <a:extLst>
              <a:ext uri="{FF2B5EF4-FFF2-40B4-BE49-F238E27FC236}">
                <a16:creationId xmlns:a16="http://schemas.microsoft.com/office/drawing/2014/main" id="{96920D86-CF17-E7DF-25B6-028EA915BBE5}"/>
              </a:ext>
            </a:extLst>
          </p:cNvPr>
          <p:cNvSpPr txBox="1">
            <a:spLocks/>
          </p:cNvSpPr>
          <p:nvPr/>
        </p:nvSpPr>
        <p:spPr>
          <a:xfrm>
            <a:off x="8053318" y="5213514"/>
            <a:ext cx="3798888" cy="763598"/>
          </a:xfrm>
          <a:prstGeom prst="rect">
            <a:avLst/>
          </a:prstGeom>
          <a:noFill/>
          <a:ln>
            <a:noFill/>
          </a:ln>
        </p:spPr>
        <p:txBody>
          <a:bodyPr spcFirstLastPara="1" wrap="square" lIns="91425" tIns="45700" rIns="91425" bIns="45700" anchor="t" anchorCtr="0">
            <a:normAutofit fontScale="70000" lnSpcReduction="20000"/>
          </a:bodyPr>
          <a:lstStyle>
            <a:defPPr marR="0" lvl="0" algn="l" rtl="0">
              <a:lnSpc>
                <a:spcPct val="100000"/>
              </a:lnSpc>
              <a:spcBef>
                <a:spcPts val="0"/>
              </a:spcBef>
              <a:spcAft>
                <a:spcPts val="0"/>
              </a:spcAft>
            </a:defPPr>
            <a:lvl1pPr marL="50800" marR="0" lvl="0" indent="0" algn="l" rtl="0">
              <a:lnSpc>
                <a:spcPct val="90000"/>
              </a:lnSpc>
              <a:spcBef>
                <a:spcPts val="1000"/>
              </a:spcBef>
              <a:spcAft>
                <a:spcPts val="0"/>
              </a:spcAft>
              <a:buClr>
                <a:schemeClr val="accent1"/>
              </a:buClr>
              <a:buSzPts val="2800"/>
              <a:buFont typeface="Arial"/>
              <a:buNone/>
              <a:defRPr sz="2800" b="0" i="0" u="none" strike="noStrike" cap="none">
                <a:solidFill>
                  <a:schemeClr val="accent1"/>
                </a:solidFill>
                <a:latin typeface="Arial" panose="020B0604020202020204" pitchFamily="34" charset="0"/>
                <a:ea typeface="Calibri"/>
                <a:cs typeface="Arial" panose="020B0604020202020204" pitchFamily="34" charset="0"/>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pPr marL="0" algn="ctr">
              <a:lnSpc>
                <a:spcPct val="100000"/>
              </a:lnSpc>
              <a:spcBef>
                <a:spcPts val="0"/>
              </a:spcBef>
              <a:buClr>
                <a:srgbClr val="000000"/>
              </a:buClr>
              <a:buSzPts val="2400"/>
            </a:pPr>
            <a:r>
              <a:rPr lang="en-US" sz="2400" dirty="0">
                <a:solidFill>
                  <a:srgbClr val="3A3C3D"/>
                </a:solidFill>
                <a:ea typeface="Arial"/>
                <a:sym typeface="Arial"/>
              </a:rPr>
              <a:t>Public space design to provide amenities, though typically omits large-scale topographical alterations</a:t>
            </a:r>
          </a:p>
        </p:txBody>
      </p:sp>
    </p:spTree>
    <p:extLst>
      <p:ext uri="{BB962C8B-B14F-4D97-AF65-F5344CB8AC3E}">
        <p14:creationId xmlns:p14="http://schemas.microsoft.com/office/powerpoint/2010/main" val="3869411595"/>
      </p:ext>
    </p:extLst>
  </p:cSld>
  <p:clrMapOvr>
    <a:masterClrMapping/>
  </p:clrMapOvr>
</p:sld>
</file>

<file path=ppt/theme/theme1.xml><?xml version="1.0" encoding="utf-8"?>
<a:theme xmlns:a="http://schemas.openxmlformats.org/drawingml/2006/main" name="1_Office Theme">
  <a:themeElements>
    <a:clrScheme name="Custom 2">
      <a:dk1>
        <a:srgbClr val="861F41"/>
      </a:dk1>
      <a:lt1>
        <a:srgbClr val="FFFFFF"/>
      </a:lt1>
      <a:dk2>
        <a:srgbClr val="75787B"/>
      </a:dk2>
      <a:lt2>
        <a:srgbClr val="E5E1E6"/>
      </a:lt2>
      <a:accent1>
        <a:srgbClr val="861F41"/>
      </a:accent1>
      <a:accent2>
        <a:srgbClr val="C64600"/>
      </a:accent2>
      <a:accent3>
        <a:srgbClr val="A5A5A5"/>
      </a:accent3>
      <a:accent4>
        <a:srgbClr val="508590"/>
      </a:accent4>
      <a:accent5>
        <a:srgbClr val="E5E1E6"/>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Custom 2">
      <a:dk1>
        <a:srgbClr val="861F41"/>
      </a:dk1>
      <a:lt1>
        <a:srgbClr val="FFFFFF"/>
      </a:lt1>
      <a:dk2>
        <a:srgbClr val="75787B"/>
      </a:dk2>
      <a:lt2>
        <a:srgbClr val="E5E1E6"/>
      </a:lt2>
      <a:accent1>
        <a:srgbClr val="861F41"/>
      </a:accent1>
      <a:accent2>
        <a:srgbClr val="C64600"/>
      </a:accent2>
      <a:accent3>
        <a:srgbClr val="A5A5A5"/>
      </a:accent3>
      <a:accent4>
        <a:srgbClr val="508590"/>
      </a:accent4>
      <a:accent5>
        <a:srgbClr val="E5E1E6"/>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Theme">
      <a:dk1>
        <a:srgbClr val="6C1035"/>
      </a:dk1>
      <a:lt1>
        <a:srgbClr val="5C6C66"/>
      </a:lt1>
      <a:dk2>
        <a:srgbClr val="A7A7A7"/>
      </a:dk2>
      <a:lt2>
        <a:srgbClr val="535353"/>
      </a:lt2>
      <a:accent1>
        <a:srgbClr val="6C1035"/>
      </a:accent1>
      <a:accent2>
        <a:srgbClr val="E57631"/>
      </a:accent2>
      <a:accent3>
        <a:srgbClr val="A5A5A5"/>
      </a:accent3>
      <a:accent4>
        <a:srgbClr val="417C79"/>
      </a:accent4>
      <a:accent5>
        <a:srgbClr val="E5E1EF"/>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10353</TotalTime>
  <Words>2627</Words>
  <Application>Microsoft Macintosh PowerPoint</Application>
  <PresentationFormat>Widescreen</PresentationFormat>
  <Paragraphs>213</Paragraphs>
  <Slides>38</Slides>
  <Notes>37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38</vt:i4>
      </vt:variant>
    </vt:vector>
  </HeadingPairs>
  <TitlesOfParts>
    <vt:vector size="44" baseType="lpstr">
      <vt:lpstr>Arial</vt:lpstr>
      <vt:lpstr>Calibri</vt:lpstr>
      <vt:lpstr>Noto Sans Symbols</vt:lpstr>
      <vt:lpstr>Roboto Black</vt:lpstr>
      <vt:lpstr>1_Office Theme</vt:lpstr>
      <vt:lpstr>1_Office Theme</vt:lpstr>
      <vt:lpstr>Reclamation through Extraction</vt:lpstr>
      <vt:lpstr>Large Image</vt:lpstr>
      <vt:lpstr>Large Image</vt:lpstr>
      <vt:lpstr>Large Image</vt:lpstr>
      <vt:lpstr>What to do with a hole in the ground</vt:lpstr>
      <vt:lpstr>Landscape Architecture is the ambulance at the bottom of the (quarried out) cliff</vt:lpstr>
      <vt:lpstr>How can landscape architectural design operate within the economics and operations of extraction?</vt:lpstr>
      <vt:lpstr> What is the current state of play?</vt:lpstr>
      <vt:lpstr>Predominant approaches to dealing with post-extraction landscapes</vt:lpstr>
      <vt:lpstr>Photo and Quote</vt:lpstr>
      <vt:lpstr>Photo and Quote</vt:lpstr>
      <vt:lpstr>Photo and Quote</vt:lpstr>
      <vt:lpstr>Photo and Quote</vt:lpstr>
      <vt:lpstr>Photo and Quote</vt:lpstr>
      <vt:lpstr>Photo and Quote</vt:lpstr>
      <vt:lpstr>Photo and Quote</vt:lpstr>
      <vt:lpstr>Photo and Quote</vt:lpstr>
      <vt:lpstr>Design-Led Progressive Reclamation</vt:lpstr>
      <vt:lpstr>WHAT THIS CURRENTLY IS AND WHAT IT ISN’T</vt:lpstr>
      <vt:lpstr>Photo and Quote</vt:lpstr>
      <vt:lpstr>Design-Extraction Timeline</vt:lpstr>
      <vt:lpstr>Photo and Quote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Why?</vt:lpstr>
      <vt:lpstr>PowerPoint Presentation</vt:lpstr>
      <vt:lpstr>PowerPoint Presentation</vt:lpstr>
      <vt:lpstr>PowerPoint Presentation</vt:lpstr>
      <vt:lpstr>Conclusion</vt:lpstr>
      <vt:lpstr>Limitations</vt:lpstr>
      <vt:lpstr>Lines of Inquiry</vt:lpstr>
      <vt:lpstr>Bibliography</vt:lpstr>
      <vt:lpstr>Reclamation through Extraction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this template 1/3</dc:title>
  <dc:creator>Schlieper, Elizabeth</dc:creator>
  <cp:lastModifiedBy>Rosier, Shaun</cp:lastModifiedBy>
  <cp:revision>166</cp:revision>
  <dcterms:modified xsi:type="dcterms:W3CDTF">2024-02-28T15:34:19Z</dcterms:modified>
</cp:coreProperties>
</file>