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8" r:id="rId4"/>
    <p:sldId id="258" r:id="rId5"/>
    <p:sldId id="259" r:id="rId6"/>
    <p:sldId id="269" r:id="rId7"/>
    <p:sldId id="267" r:id="rId8"/>
    <p:sldId id="270" r:id="rId9"/>
    <p:sldId id="260" r:id="rId10"/>
    <p:sldId id="261" r:id="rId11"/>
    <p:sldId id="272" r:id="rId12"/>
    <p:sldId id="271" r:id="rId13"/>
    <p:sldId id="262" r:id="rId14"/>
    <p:sldId id="263" r:id="rId15"/>
    <p:sldId id="264" r:id="rId16"/>
    <p:sldId id="265" r:id="rId17"/>
    <p:sldId id="266" r:id="rId18"/>
    <p:sldId id="273" r:id="rId19"/>
    <p:sldId id="274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422C16"/>
    <a:srgbClr val="0C788E"/>
    <a:srgbClr val="025198"/>
    <a:srgbClr val="1C1C1C"/>
    <a:srgbClr val="660066"/>
    <a:srgbClr val="000058"/>
    <a:srgbClr val="2E17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0E16B-4AE7-4C55-8CDB-0CF4B0FAE431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1B90A-DE40-4EFC-A2E7-460B11CBF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B90A-DE40-4EFC-A2E7-460B11CBF73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F6C20-BB38-4A3B-84EB-4AE5C18860F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31C7A-4D31-4891-8CC6-7035A488971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91AE7-34B7-44E7-A12D-003401B8A6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6BC34-5C1C-4008-BA8C-BC8040739C6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82C96-6C42-4818-BA8B-06B78315C3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9906C-C70B-4589-9C8E-D32A78364E2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E8B57-FD95-49BF-BB36-47C2539C2A8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5C927-2538-456B-9D32-4060D187098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D80B7-6E04-4C5C-B449-E7B7346A886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BF617-F7D6-4D10-A01F-4D6D9ABA47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085A9-A3F0-468D-87B2-36574304C8F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CFE8A6-C8D3-43DF-823F-D75D25458FD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3851920" y="1196752"/>
            <a:ext cx="4427538" cy="544513"/>
          </a:xfrm>
          <a:noFill/>
          <a:ln/>
        </p:spPr>
        <p:txBody>
          <a:bodyPr/>
          <a:lstStyle/>
          <a:p>
            <a:pPr algn="l"/>
            <a:r>
              <a:rPr lang="en-US" sz="3200" dirty="0" smtClean="0">
                <a:solidFill>
                  <a:schemeClr val="bg1"/>
                </a:solidFill>
              </a:rPr>
              <a:t>An evaluation of power performance for a small wind turbine in turbulent wind regimes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170" name="Rectangle 122"/>
          <p:cNvSpPr>
            <a:spLocks noChangeArrowheads="1"/>
          </p:cNvSpPr>
          <p:nvPr/>
        </p:nvSpPr>
        <p:spPr bwMode="auto">
          <a:xfrm>
            <a:off x="3851920" y="4293096"/>
            <a:ext cx="424847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Nicholas J. Ward</a:t>
            </a:r>
          </a:p>
          <a:p>
            <a:r>
              <a:rPr lang="es-ES" b="1" dirty="0" err="1" smtClean="0">
                <a:solidFill>
                  <a:schemeClr val="bg1"/>
                </a:solidFill>
              </a:rPr>
              <a:t>Ph.D.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Student</a:t>
            </a:r>
            <a:r>
              <a:rPr lang="es-ES" b="1" dirty="0" smtClean="0">
                <a:solidFill>
                  <a:schemeClr val="bg1"/>
                </a:solidFill>
              </a:rPr>
              <a:t>, </a:t>
            </a:r>
            <a:r>
              <a:rPr lang="es-ES" b="1" dirty="0" err="1" smtClean="0">
                <a:solidFill>
                  <a:schemeClr val="bg1"/>
                </a:solidFill>
              </a:rPr>
              <a:t>Energy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Engineering</a:t>
            </a:r>
            <a:endParaRPr lang="es-ES" b="1" dirty="0" smtClean="0">
              <a:solidFill>
                <a:schemeClr val="bg1"/>
              </a:solidFill>
            </a:endParaRPr>
          </a:p>
          <a:p>
            <a:r>
              <a:rPr lang="es-ES" b="1" dirty="0" err="1" smtClean="0">
                <a:solidFill>
                  <a:schemeClr val="bg1"/>
                </a:solidFill>
              </a:rPr>
              <a:t>Advisor</a:t>
            </a:r>
            <a:r>
              <a:rPr lang="es-ES" b="1" dirty="0" smtClean="0">
                <a:solidFill>
                  <a:schemeClr val="bg1"/>
                </a:solidFill>
              </a:rPr>
              <a:t>: Dr. </a:t>
            </a:r>
            <a:r>
              <a:rPr lang="es-ES" b="1" dirty="0" err="1" smtClean="0">
                <a:solidFill>
                  <a:schemeClr val="bg1"/>
                </a:solidFill>
              </a:rPr>
              <a:t>Susan</a:t>
            </a:r>
            <a:r>
              <a:rPr lang="es-ES" b="1" dirty="0" smtClean="0">
                <a:solidFill>
                  <a:schemeClr val="bg1"/>
                </a:solidFill>
              </a:rPr>
              <a:t> W. Stewart</a:t>
            </a:r>
          </a:p>
          <a:p>
            <a:r>
              <a:rPr lang="es-ES" b="1" dirty="0" err="1" smtClean="0">
                <a:solidFill>
                  <a:schemeClr val="bg1"/>
                </a:solidFill>
              </a:rPr>
              <a:t>The</a:t>
            </a:r>
            <a:r>
              <a:rPr lang="es-ES" b="1" dirty="0" smtClean="0">
                <a:solidFill>
                  <a:schemeClr val="bg1"/>
                </a:solidFill>
              </a:rPr>
              <a:t> Pennsylvania </a:t>
            </a:r>
            <a:r>
              <a:rPr lang="es-ES" b="1" dirty="0" err="1" smtClean="0">
                <a:solidFill>
                  <a:schemeClr val="bg1"/>
                </a:solidFill>
              </a:rPr>
              <a:t>State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University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Turbulence intensity tends to follow a Gamma distribution (</a:t>
            </a:r>
            <a:r>
              <a:rPr lang="en-US" sz="2400" i="1" dirty="0" smtClean="0">
                <a:solidFill>
                  <a:schemeClr val="bg1"/>
                </a:solidFill>
              </a:rPr>
              <a:t>k</a:t>
            </a:r>
            <a:r>
              <a:rPr lang="en-US" sz="2400" dirty="0" smtClean="0">
                <a:solidFill>
                  <a:schemeClr val="bg1"/>
                </a:solidFill>
              </a:rPr>
              <a:t>=12, </a:t>
            </a:r>
            <a:r>
              <a:rPr lang="el-GR" sz="2400" i="1" dirty="0" smtClean="0">
                <a:solidFill>
                  <a:schemeClr val="bg1"/>
                </a:solidFill>
              </a:rPr>
              <a:t>θ</a:t>
            </a:r>
            <a:r>
              <a:rPr lang="en-US" sz="2400" dirty="0" smtClean="0">
                <a:solidFill>
                  <a:schemeClr val="bg1"/>
                </a:solidFill>
              </a:rPr>
              <a:t>=0.014) at constant wind velocity.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TI_dist1_test3_vWind_ful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268760"/>
            <a:ext cx="6244597" cy="4525963"/>
          </a:xfrm>
        </p:spPr>
      </p:pic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195736" y="5835718"/>
          <a:ext cx="4439625" cy="1022282"/>
        </p:xfrm>
        <a:graphic>
          <a:graphicData uri="http://schemas.openxmlformats.org/presentationml/2006/ole">
            <p:oleObj spid="_x0000_s16386" name="Equation" r:id="rId4" imgW="1930320" imgH="44424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Relative Error Between Gamma Function and Observed </a:t>
            </a:r>
            <a:r>
              <a:rPr lang="en-US" sz="2800" i="1" dirty="0" smtClean="0">
                <a:solidFill>
                  <a:schemeClr val="bg1"/>
                </a:solidFill>
              </a:rPr>
              <a:t>TI</a:t>
            </a:r>
            <a:endParaRPr lang="en-US" sz="2800" i="1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67544" y="3068960"/>
          <a:ext cx="8229600" cy="17526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 Speed</a:t>
                      </a:r>
                      <a:r>
                        <a:rPr lang="en-US" baseline="0" dirty="0" smtClean="0"/>
                        <a:t> (m/s)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Error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Error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Error (%)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5.00±0.25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7.50±0.25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10.0±0.25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Example of TI Integration into Wind Turbine Power Curve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pout_windspeed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200800" cy="5400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Conclusions &amp; Future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smtClean="0"/>
              <a:t>The gamma function is a good indicator to estimate power performance incorporating </a:t>
            </a:r>
            <a:r>
              <a:rPr lang="en-US" sz="2100" i="1" dirty="0" smtClean="0"/>
              <a:t>TI</a:t>
            </a:r>
          </a:p>
          <a:p>
            <a:r>
              <a:rPr lang="en-US" sz="2100" dirty="0" smtClean="0"/>
              <a:t>Power output increased by as much as 60% for lower wind speeds at higher </a:t>
            </a:r>
            <a:r>
              <a:rPr lang="en-US" sz="2100" i="1" dirty="0" smtClean="0"/>
              <a:t>TI</a:t>
            </a:r>
            <a:r>
              <a:rPr lang="en-US" sz="2100" dirty="0" smtClean="0"/>
              <a:t>, but decreased power by as much as 17% for high wind speeds and </a:t>
            </a:r>
            <a:r>
              <a:rPr lang="en-US" sz="2100" i="1" dirty="0" smtClean="0"/>
              <a:t>TI</a:t>
            </a:r>
            <a:endParaRPr lang="en-US" sz="2100" dirty="0" smtClean="0"/>
          </a:p>
          <a:p>
            <a:r>
              <a:rPr lang="en-US" sz="2100" dirty="0" smtClean="0"/>
              <a:t>A more standardized approach for </a:t>
            </a:r>
            <a:r>
              <a:rPr lang="en-US" sz="2100" i="1" dirty="0" smtClean="0"/>
              <a:t>TI</a:t>
            </a:r>
            <a:r>
              <a:rPr lang="en-US" sz="2100" dirty="0" smtClean="0"/>
              <a:t> integration into the power curve was tested and correlated well with results from Sunderland et al (2013) and Albers (1997)</a:t>
            </a:r>
          </a:p>
          <a:p>
            <a:r>
              <a:rPr lang="en-US" sz="2100" dirty="0" smtClean="0"/>
              <a:t>Over-performance is possible for low wind speed regimes with high </a:t>
            </a:r>
            <a:r>
              <a:rPr lang="en-US" sz="2100" i="1" dirty="0" smtClean="0"/>
              <a:t>TI</a:t>
            </a:r>
            <a:endParaRPr lang="en-US" sz="2100" dirty="0" smtClean="0"/>
          </a:p>
          <a:p>
            <a:r>
              <a:rPr lang="en-US" sz="2100" dirty="0" smtClean="0"/>
              <a:t>This process can be integrated into (or verified by) industry accepted programs like </a:t>
            </a:r>
            <a:r>
              <a:rPr lang="en-US" sz="2100" dirty="0" err="1" smtClean="0"/>
              <a:t>WT_Perf</a:t>
            </a:r>
            <a:r>
              <a:rPr lang="en-US" sz="2100" dirty="0" smtClean="0"/>
              <a:t> and FAST for computer simulations predicting stochastic loads due to turbulence and their effects on power production for any turbine size in any location</a:t>
            </a:r>
            <a:endParaRPr lang="en-US" sz="2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Acknowledgments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advisor: Dr. Susan Stewart</a:t>
            </a:r>
          </a:p>
          <a:p>
            <a:r>
              <a:rPr lang="en-US" dirty="0" smtClean="0"/>
              <a:t>Mr. Brian Wallace</a:t>
            </a:r>
          </a:p>
          <a:p>
            <a:r>
              <a:rPr lang="en-US" dirty="0" smtClean="0"/>
              <a:t>Aerospace &amp; Energy Engineering Departments</a:t>
            </a:r>
          </a:p>
          <a:p>
            <a:r>
              <a:rPr lang="en-US" dirty="0" smtClean="0"/>
              <a:t>Penn State Center for Sustainability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600" dirty="0" smtClean="0"/>
              <a:t>Ewing et al (2008).  “Analysis of Time-varying Turbulence in Geographically-dispersed Wind Energy Markets.” doi:10.1080/15567240701232162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 smtClean="0"/>
              <a:t>Saranyasootorn</a:t>
            </a:r>
            <a:r>
              <a:rPr lang="en-US" sz="1600" dirty="0" smtClean="0"/>
              <a:t> &amp; Manuel (2008). “On the </a:t>
            </a:r>
            <a:r>
              <a:rPr lang="en-US" sz="1600" dirty="0" err="1" smtClean="0"/>
              <a:t>propogation</a:t>
            </a:r>
            <a:r>
              <a:rPr lang="en-US" sz="1600" dirty="0" smtClean="0"/>
              <a:t> of uncertainty in inflow turbulence to wind turbine loads.” doi:10.1016/j.jweia.2008.01.005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/>
              <a:t>Web of Science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 smtClean="0"/>
              <a:t>Manwell</a:t>
            </a:r>
            <a:r>
              <a:rPr lang="en-US" sz="1600" dirty="0" smtClean="0"/>
              <a:t> et al (2010). “Wind Energy Explained: Theory, Design and Application.”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Edition. ISBN: 978-0-470-01500-1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/>
              <a:t>Wang et al (2014). “A new turbulence model for offshore wind turbine systems.” DOI: 10.1002/we.1654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 smtClean="0"/>
              <a:t>Woolmington</a:t>
            </a:r>
            <a:r>
              <a:rPr lang="en-US" sz="1600" dirty="0" smtClean="0"/>
              <a:t> et al (2014). “The progressive development of turbulence statistics and its impact on wind power predictability.” </a:t>
            </a:r>
            <a:r>
              <a:rPr lang="en-US" sz="1600" dirty="0" err="1" smtClean="0"/>
              <a:t>doi</a:t>
            </a:r>
            <a:r>
              <a:rPr lang="en-US" sz="1600" dirty="0" smtClean="0"/>
              <a:t>: 10.1016/j.energy.2014.03.015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/>
              <a:t>Albers (1997). “Turbulence and Shear </a:t>
            </a:r>
            <a:r>
              <a:rPr lang="en-US" sz="1600" dirty="0" err="1" smtClean="0"/>
              <a:t>Normalisation</a:t>
            </a:r>
            <a:r>
              <a:rPr lang="en-US" sz="1600" dirty="0" smtClean="0"/>
              <a:t> of Wind Turbine Power Curve.”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smtClean="0"/>
              <a:t>Sunderland et al (2013). “Small wind turbines in turbulent (urban) environments: A consideration of </a:t>
            </a:r>
            <a:r>
              <a:rPr lang="en-US" sz="1600" i="1" dirty="0" smtClean="0"/>
              <a:t>normal </a:t>
            </a:r>
            <a:r>
              <a:rPr lang="en-US" sz="1600" dirty="0" smtClean="0"/>
              <a:t>and </a:t>
            </a:r>
            <a:r>
              <a:rPr lang="en-US" sz="1600" i="1" dirty="0" smtClean="0"/>
              <a:t>Weibull</a:t>
            </a:r>
            <a:r>
              <a:rPr lang="en-US" sz="1600" dirty="0" smtClean="0"/>
              <a:t> distributions for power prediction.” doi:10.1016/j.jweia.2013.08.001 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Quantifying Power and Turbulence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Turbine power (</a:t>
            </a:r>
            <a:r>
              <a:rPr lang="en-US" sz="2000" i="1" dirty="0" smtClean="0"/>
              <a:t>P</a:t>
            </a:r>
            <a:r>
              <a:rPr lang="en-US" sz="2000" dirty="0" smtClean="0"/>
              <a:t>) is a function of the cube of the velocity (</a:t>
            </a:r>
            <a:r>
              <a:rPr lang="en-US" sz="2000" i="1" dirty="0" smtClean="0"/>
              <a:t>v</a:t>
            </a:r>
            <a:r>
              <a:rPr lang="en-US" sz="2000" dirty="0" smtClean="0"/>
              <a:t>), air density (</a:t>
            </a:r>
            <a:r>
              <a:rPr lang="el-GR" sz="2000" i="1" dirty="0" smtClean="0"/>
              <a:t>ρ</a:t>
            </a:r>
            <a:r>
              <a:rPr lang="en-US" sz="2000" dirty="0" smtClean="0"/>
              <a:t>) and rotor area (</a:t>
            </a:r>
            <a:r>
              <a:rPr lang="en-US" sz="2000" i="1" dirty="0" smtClean="0"/>
              <a:t>A</a:t>
            </a:r>
            <a:r>
              <a:rPr lang="en-US" sz="2000" dirty="0" smtClean="0"/>
              <a:t>) [</a:t>
            </a:r>
            <a:r>
              <a:rPr lang="en-US" sz="2000" dirty="0" err="1" smtClean="0"/>
              <a:t>Manwell</a:t>
            </a:r>
            <a:r>
              <a:rPr lang="en-US" sz="2000" dirty="0" smtClean="0"/>
              <a:t> et al (2010)]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000" dirty="0" smtClean="0"/>
              <a:t>Turbulence intensity (</a:t>
            </a:r>
            <a:r>
              <a:rPr lang="en-US" sz="2000" i="1" dirty="0" smtClean="0"/>
              <a:t>TI</a:t>
            </a:r>
            <a:r>
              <a:rPr lang="en-US" sz="2000" dirty="0" smtClean="0"/>
              <a:t>) is the ratio of the standard deviation (</a:t>
            </a:r>
            <a:r>
              <a:rPr lang="el-GR" sz="2000" i="1" dirty="0" smtClean="0"/>
              <a:t>σ</a:t>
            </a:r>
            <a:r>
              <a:rPr lang="en-US" sz="2000" dirty="0" smtClean="0"/>
              <a:t>) to the mean wind speed (</a:t>
            </a:r>
            <a:r>
              <a:rPr lang="en-US" sz="2000" i="1" dirty="0" smtClean="0"/>
              <a:t>V</a:t>
            </a:r>
            <a:r>
              <a:rPr lang="en-US" sz="2000" dirty="0" smtClean="0"/>
              <a:t>) [Wang et al (2014)]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It can therefore be quantified that turbine power can related to turbulence intensity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23928" y="3789040"/>
          <a:ext cx="883022" cy="739829"/>
        </p:xfrm>
        <a:graphic>
          <a:graphicData uri="http://schemas.openxmlformats.org/presentationml/2006/ole">
            <p:oleObj spid="_x0000_s1026" name="Equation" r:id="rId3" imgW="46980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91880" y="2348880"/>
          <a:ext cx="1941890" cy="836092"/>
        </p:xfrm>
        <a:graphic>
          <a:graphicData uri="http://schemas.openxmlformats.org/presentationml/2006/ole">
            <p:oleObj spid="_x0000_s1027" name="Equation" r:id="rId4" imgW="914400" imgH="3934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635896" y="5373216"/>
          <a:ext cx="1614506" cy="496771"/>
        </p:xfrm>
        <a:graphic>
          <a:graphicData uri="http://schemas.openxmlformats.org/presentationml/2006/ole">
            <p:oleObj spid="_x0000_s1028" name="Equation" r:id="rId5" imgW="660240" imgH="203040" progId="Equation.3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Sunderland et al (2013) Key Figure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1296872"/>
            <a:ext cx="5760640" cy="500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Albers (1997) Key Figure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253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895" t="32452" r="15114" b="16636"/>
          <a:stretch>
            <a:fillRect/>
          </a:stretch>
        </p:blipFill>
        <p:spPr bwMode="auto">
          <a:xfrm>
            <a:off x="1691680" y="1560582"/>
            <a:ext cx="5688632" cy="479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study turbulence?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4114800" cy="4525962"/>
          </a:xfrm>
        </p:spPr>
        <p:txBody>
          <a:bodyPr/>
          <a:lstStyle/>
          <a:p>
            <a:r>
              <a:rPr lang="en-US" sz="2000" dirty="0" smtClean="0"/>
              <a:t>Increased attention towards engineering and economic feasibility in lower wind speed regimes [Ewing et al (2008)]</a:t>
            </a:r>
          </a:p>
          <a:p>
            <a:r>
              <a:rPr lang="en-US" sz="2000" dirty="0" smtClean="0"/>
              <a:t>Progressive damage and shortened turbine lifetime via stochastic loads [</a:t>
            </a:r>
            <a:r>
              <a:rPr lang="en-US" sz="2000" dirty="0" err="1" smtClean="0"/>
              <a:t>Saranyasootorn</a:t>
            </a:r>
            <a:r>
              <a:rPr lang="en-US" sz="2000" dirty="0" smtClean="0"/>
              <a:t> &amp; Manuel (2008)]</a:t>
            </a:r>
          </a:p>
          <a:p>
            <a:r>
              <a:rPr lang="en-US" sz="2000" dirty="0" smtClean="0"/>
              <a:t>Increased interest in turbulence for future academic study [Web of Science]</a:t>
            </a:r>
          </a:p>
          <a:p>
            <a:pPr lvl="1"/>
            <a:r>
              <a:rPr lang="en-US" sz="1600" dirty="0" smtClean="0"/>
              <a:t>180 publications in 2014 (top)</a:t>
            </a:r>
          </a:p>
          <a:p>
            <a:pPr lvl="1"/>
            <a:r>
              <a:rPr lang="en-US" sz="1600" dirty="0" smtClean="0"/>
              <a:t>1400 cited articles in 2014 (bottom)</a:t>
            </a:r>
            <a:endParaRPr lang="en-US" sz="1600" dirty="0"/>
          </a:p>
        </p:txBody>
      </p:sp>
      <p:pic>
        <p:nvPicPr>
          <p:cNvPr id="6" name="Picture 5" descr="turbulence_cited_per_ye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77072"/>
            <a:ext cx="2857899" cy="2381583"/>
          </a:xfrm>
          <a:prstGeom prst="rect">
            <a:avLst/>
          </a:prstGeom>
        </p:spPr>
      </p:pic>
      <p:pic>
        <p:nvPicPr>
          <p:cNvPr id="7" name="Picture 6" descr="turbulence_published_per_yea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484784"/>
            <a:ext cx="2857899" cy="23815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4381237" y="2395627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Publications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381237" y="498791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Citations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651944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Year</a:t>
            </a:r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Wind Turbine &amp; Site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turbin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3061" y="1181811"/>
            <a:ext cx="3201107" cy="5676189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Methodology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Collect site characteristics data from wind turbine location</a:t>
            </a:r>
          </a:p>
          <a:p>
            <a:r>
              <a:rPr lang="en-US" sz="2400" dirty="0" smtClean="0"/>
              <a:t>Determine relationship between </a:t>
            </a:r>
            <a:r>
              <a:rPr lang="en-US" sz="2400" i="1" dirty="0" smtClean="0"/>
              <a:t>P</a:t>
            </a:r>
            <a:r>
              <a:rPr lang="en-US" sz="2400" dirty="0" smtClean="0"/>
              <a:t> and </a:t>
            </a:r>
            <a:r>
              <a:rPr lang="en-US" sz="2400" i="1" dirty="0" smtClean="0"/>
              <a:t>TI</a:t>
            </a:r>
            <a:endParaRPr lang="en-US" sz="2400" dirty="0" smtClean="0"/>
          </a:p>
          <a:p>
            <a:r>
              <a:rPr lang="en-US" sz="2400" dirty="0" smtClean="0"/>
              <a:t>Quantify statistical distribution of in situ </a:t>
            </a:r>
            <a:r>
              <a:rPr lang="en-US" sz="2400" i="1" dirty="0" smtClean="0"/>
              <a:t>TI</a:t>
            </a:r>
            <a:r>
              <a:rPr lang="en-US" sz="2400" dirty="0" smtClean="0"/>
              <a:t> frequency</a:t>
            </a:r>
          </a:p>
          <a:p>
            <a:r>
              <a:rPr lang="en-US" sz="2400" dirty="0" smtClean="0"/>
              <a:t>Verify/compare results with IEC standards, Albers (1997) and Sunderland et al (2013)</a:t>
            </a:r>
            <a:endParaRPr lang="en-US" sz="2400" dirty="0"/>
          </a:p>
        </p:txBody>
      </p:sp>
      <p:pic>
        <p:nvPicPr>
          <p:cNvPr id="7" name="Content Placeholder 6" descr="pout_windspeed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74272" y="1988840"/>
            <a:ext cx="4969728" cy="373610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06C-C70B-4589-9C8E-D32A78364E2D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The turbine power and turbulence intensity were quantified over 15 months (6/13-9/14). Excluding anomalies like turbine maintenance, power exhibits strong statistical correlation with turbulence intensity.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pout_t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00200"/>
            <a:ext cx="7240379" cy="52578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Seasonal Variation of Power &amp; Turbulence Intensity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pout_ti_all_seaso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43509"/>
            <a:ext cx="7485988" cy="561449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Common industrial practice requires a Weibull distribution for frequency of wind speed [</a:t>
            </a:r>
            <a:r>
              <a:rPr lang="en-US" sz="2000" dirty="0" err="1" smtClean="0">
                <a:solidFill>
                  <a:schemeClr val="bg1"/>
                </a:solidFill>
              </a:rPr>
              <a:t>Woolmington</a:t>
            </a:r>
            <a:r>
              <a:rPr lang="en-US" sz="2000" dirty="0" smtClean="0">
                <a:solidFill>
                  <a:schemeClr val="bg1"/>
                </a:solidFill>
              </a:rPr>
              <a:t> et al (2014)]. However, an empirical distribution match for turbulence intensity is more difficult.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freq_vwind_t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00200"/>
            <a:ext cx="7240379" cy="52578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Wind speed dependence for the turbine power curve enables statistical correlation between frequency of occurrence for power and </a:t>
            </a:r>
            <a:r>
              <a:rPr lang="en-US" sz="2000" i="1" dirty="0" smtClean="0">
                <a:solidFill>
                  <a:schemeClr val="bg1"/>
                </a:solidFill>
              </a:rPr>
              <a:t>TI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freq_pout_t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00200"/>
            <a:ext cx="7240379" cy="5257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The culmination of these turbulence intensities at constant velocities enable “binning” of turbine power output. With smaller wind speeds, the power output increases for increased </a:t>
            </a:r>
            <a:r>
              <a:rPr lang="en-US" sz="2000" i="1" dirty="0" smtClean="0">
                <a:solidFill>
                  <a:schemeClr val="bg1"/>
                </a:solidFill>
              </a:rPr>
              <a:t>TI</a:t>
            </a:r>
            <a:r>
              <a:rPr lang="en-US" sz="2000" dirty="0" smtClean="0">
                <a:solidFill>
                  <a:schemeClr val="bg1"/>
                </a:solidFill>
              </a:rPr>
              <a:t>, exhibiting periods of overdrive.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pout_ti_vwind_fu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12776"/>
            <a:ext cx="7260299" cy="544522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C34-5C1C-4008-BA8C-BC8040739C62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9375</TotalTime>
  <Words>759</Words>
  <Application>Microsoft Office PowerPoint</Application>
  <PresentationFormat>On-screen Show (4:3)</PresentationFormat>
  <Paragraphs>94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Diseño predeterminado</vt:lpstr>
      <vt:lpstr>Equation</vt:lpstr>
      <vt:lpstr>An evaluation of power performance for a small wind turbine in turbulent wind regimes</vt:lpstr>
      <vt:lpstr>Why study turbulence?</vt:lpstr>
      <vt:lpstr>Wind Turbine &amp; Site</vt:lpstr>
      <vt:lpstr>Methodology</vt:lpstr>
      <vt:lpstr>The turbine power and turbulence intensity were quantified over 15 months (6/13-9/14). Excluding anomalies like turbine maintenance, power exhibits strong statistical correlation with turbulence intensity.</vt:lpstr>
      <vt:lpstr>Seasonal Variation of Power &amp; Turbulence Intensity</vt:lpstr>
      <vt:lpstr>Common industrial practice requires a Weibull distribution for frequency of wind speed [Woolmington et al (2014)]. However, an empirical distribution match for turbulence intensity is more difficult.</vt:lpstr>
      <vt:lpstr>Wind speed dependence for the turbine power curve enables statistical correlation between frequency of occurrence for power and TI. </vt:lpstr>
      <vt:lpstr>The culmination of these turbulence intensities at constant velocities enable “binning” of turbine power output. With smaller wind speeds, the power output increases for increased TI, exhibiting periods of overdrive.</vt:lpstr>
      <vt:lpstr>Turbulence intensity tends to follow a Gamma distribution (k=12, θ=0.014) at constant wind velocity.</vt:lpstr>
      <vt:lpstr>Relative Error Between Gamma Function and Observed TI</vt:lpstr>
      <vt:lpstr>Example of TI Integration into Wind Turbine Power Curve</vt:lpstr>
      <vt:lpstr>Conclusions &amp; Future Work</vt:lpstr>
      <vt:lpstr>Acknowledgments</vt:lpstr>
      <vt:lpstr>References</vt:lpstr>
      <vt:lpstr>Questions?</vt:lpstr>
      <vt:lpstr>Quantifying Power and Turbulence</vt:lpstr>
      <vt:lpstr>Sunderland et al (2013) Key Figure</vt:lpstr>
      <vt:lpstr>Albers (1997) Key Figure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Nick</cp:lastModifiedBy>
  <cp:revision>713</cp:revision>
  <dcterms:created xsi:type="dcterms:W3CDTF">2010-05-23T14:28:12Z</dcterms:created>
  <dcterms:modified xsi:type="dcterms:W3CDTF">2015-06-08T20:40:55Z</dcterms:modified>
</cp:coreProperties>
</file>