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y="5143500" cx="9144000"/>
  <p:notesSz cx="6858000" cy="9144000"/>
  <p:embeddedFontLst>
    <p:embeddedFont>
      <p:font typeface="Roboto"/>
      <p:regular r:id="rId21"/>
      <p:bold r:id="rId22"/>
      <p:italic r:id="rId23"/>
      <p:boldItalic r:id="rId24"/>
    </p:embeddedFont>
    <p:embeddedFont>
      <p:font typeface="Montserrat"/>
      <p:regular r:id="rId25"/>
      <p:bold r:id="rId26"/>
      <p:italic r:id="rId27"/>
      <p:boldItalic r:id="rId28"/>
    </p:embeddedFont>
    <p:embeddedFont>
      <p:font typeface="Lato"/>
      <p:regular r:id="rId29"/>
      <p:bold r:id="rId30"/>
      <p:italic r:id="rId31"/>
      <p:boldItalic r:id="rId3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font" Target="fonts/Roboto-bold.fntdata"/><Relationship Id="rId21" Type="http://schemas.openxmlformats.org/officeDocument/2006/relationships/font" Target="fonts/Roboto-regular.fntdata"/><Relationship Id="rId24" Type="http://schemas.openxmlformats.org/officeDocument/2006/relationships/font" Target="fonts/Roboto-boldItalic.fntdata"/><Relationship Id="rId23" Type="http://schemas.openxmlformats.org/officeDocument/2006/relationships/font" Target="fonts/Roboto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Montserrat-bold.fntdata"/><Relationship Id="rId25" Type="http://schemas.openxmlformats.org/officeDocument/2006/relationships/font" Target="fonts/Montserrat-regular.fntdata"/><Relationship Id="rId28" Type="http://schemas.openxmlformats.org/officeDocument/2006/relationships/font" Target="fonts/Montserrat-boldItalic.fntdata"/><Relationship Id="rId27" Type="http://schemas.openxmlformats.org/officeDocument/2006/relationships/font" Target="fonts/Montserrat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Lato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Lato-italic.fntdata"/><Relationship Id="rId30" Type="http://schemas.openxmlformats.org/officeDocument/2006/relationships/font" Target="fonts/Lato-bold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32" Type="http://schemas.openxmlformats.org/officeDocument/2006/relationships/font" Target="fonts/Lato-bold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22f6ec52f22_0_14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22f6ec52f22_0_14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22f8cbae18c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Google Shape;247;g22f8cbae18c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22f6ec52f22_0_14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4" name="Google Shape;254;g22f6ec52f22_0_14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22f6ec52f22_0_14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22f6ec52f22_0_14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22f6ec52f22_0_14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7" name="Google Shape;267;g22f6ec52f22_0_14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22f8cbae18c_1_1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22f8cbae18c_1_1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22f6ec52f22_0_5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22f6ec52f22_0_5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22f6ec52f22_0_12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22f6ec52f22_0_12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22f8cbae18c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22f8cbae18c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22f8cbae18c_1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22f8cbae18c_1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Track political extremism and engagement within the larger gaming community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Societal problem to solve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22f6ec52f22_0_12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Google Shape;210;g22f6ec52f22_0_12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22f6ec52f22_0_12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" name="Google Shape;220;g22f6ec52f22_0_12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22f6ec52f22_0_14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22f6ec52f22_0_14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22f6ec52f22_0_14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" name="Google Shape;237;g22f6ec52f22_0_14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rot="5400000">
            <a:off x="7500300" y="505"/>
            <a:ext cx="1643700" cy="1643700"/>
          </a:xfrm>
          <a:prstGeom prst="diagStripe">
            <a:avLst>
              <a:gd fmla="val 0" name="adj"/>
            </a:avLst>
          </a:prstGeom>
          <a:solidFill>
            <a:schemeClr val="lt1">
              <a:alpha val="303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0" y="490"/>
            <a:ext cx="5153705" cy="5134399"/>
            <a:chOff x="0" y="75"/>
            <a:chExt cx="5153705" cy="515295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455" y="-225"/>
              <a:ext cx="5152800" cy="51537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150" y="1145825"/>
              <a:ext cx="3996600" cy="3996900"/>
            </a:xfrm>
            <a:prstGeom prst="diagStripe">
              <a:avLst>
                <a:gd fmla="val 58774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-5400000">
              <a:off x="1646" y="-75"/>
              <a:ext cx="2299800" cy="23001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flipH="1">
              <a:off x="652821" y="590035"/>
              <a:ext cx="2300100" cy="2299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Google Shape;16;p2"/>
          <p:cNvSpPr txBox="1"/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11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107" name="Google Shape;107;p11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11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11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11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11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11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11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11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11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11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11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11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11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11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5" name="Google Shape;125;p11"/>
          <p:cNvSpPr txBox="1"/>
          <p:nvPr>
            <p:ph hasCustomPrompt="1" type="title"/>
          </p:nvPr>
        </p:nvSpPr>
        <p:spPr>
          <a:xfrm>
            <a:off x="823850" y="1284675"/>
            <a:ext cx="47760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r>
              <a:t>xx%</a:t>
            </a:r>
          </a:p>
        </p:txBody>
      </p:sp>
      <p:sp>
        <p:nvSpPr>
          <p:cNvPr id="126" name="Google Shape;126;p11"/>
          <p:cNvSpPr txBox="1"/>
          <p:nvPr>
            <p:ph idx="1" type="body"/>
          </p:nvPr>
        </p:nvSpPr>
        <p:spPr>
          <a:xfrm>
            <a:off x="823850" y="2643124"/>
            <a:ext cx="4776000" cy="121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7" name="Google Shape;12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21" name="Google Shape;21;p3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3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3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3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3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3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" name="Google Shape;36;p3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p3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" name="Google Shape;38;p3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9" name="Google Shape;39;p3"/>
          <p:cNvSpPr txBox="1"/>
          <p:nvPr>
            <p:ph type="title"/>
          </p:nvPr>
        </p:nvSpPr>
        <p:spPr>
          <a:xfrm>
            <a:off x="823850" y="2053000"/>
            <a:ext cx="4587000" cy="114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0" name="Google Shape;40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42;p4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43" name="Google Shape;43;p4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4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6" name="Google Shape;46;p4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7" name="Google Shape;47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oogle Shape;49;p5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0" name="Google Shape;50;p5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5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3" name="Google Shape;53;p5"/>
          <p:cNvSpPr txBox="1"/>
          <p:nvPr>
            <p:ph idx="1" type="body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5"/>
          <p:cNvSpPr txBox="1"/>
          <p:nvPr>
            <p:ph idx="2" type="body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oogle Shape;57;p6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8" name="Google Shape;58;p6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6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0" name="Google Shape;60;p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1" name="Google Shape;61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7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64" name="Google Shape;64;p7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7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7"/>
          <p:cNvSpPr txBox="1"/>
          <p:nvPr>
            <p:ph type="title"/>
          </p:nvPr>
        </p:nvSpPr>
        <p:spPr>
          <a:xfrm>
            <a:off x="1297500" y="393750"/>
            <a:ext cx="3798900" cy="149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7" name="Google Shape;67;p7"/>
          <p:cNvSpPr txBox="1"/>
          <p:nvPr>
            <p:ph idx="1" type="body"/>
          </p:nvPr>
        </p:nvSpPr>
        <p:spPr>
          <a:xfrm>
            <a:off x="1297500" y="1972550"/>
            <a:ext cx="3798900" cy="241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8" name="Google Shape;6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8"/>
          <p:cNvGrpSpPr/>
          <p:nvPr/>
        </p:nvGrpSpPr>
        <p:grpSpPr>
          <a:xfrm>
            <a:off x="4406400" y="0"/>
            <a:ext cx="4737600" cy="5143500"/>
            <a:chOff x="4406400" y="0"/>
            <a:chExt cx="4737600" cy="5143500"/>
          </a:xfrm>
        </p:grpSpPr>
        <p:sp>
          <p:nvSpPr>
            <p:cNvPr id="71" name="Google Shape;71;p8"/>
            <p:cNvSpPr/>
            <p:nvPr/>
          </p:nvSpPr>
          <p:spPr>
            <a:xfrm rot="5400000">
              <a:off x="4407900" y="-1500"/>
              <a:ext cx="47346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8"/>
            <p:cNvSpPr/>
            <p:nvPr/>
          </p:nvSpPr>
          <p:spPr>
            <a:xfrm rot="5400000">
              <a:off x="4840825" y="6000"/>
              <a:ext cx="42987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8"/>
            <p:cNvSpPr/>
            <p:nvPr/>
          </p:nvSpPr>
          <p:spPr>
            <a:xfrm rot="-5400000">
              <a:off x="5618399" y="123664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8"/>
            <p:cNvSpPr/>
            <p:nvPr/>
          </p:nvSpPr>
          <p:spPr>
            <a:xfrm flipH="1">
              <a:off x="5849857" y="144407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8"/>
            <p:cNvSpPr/>
            <p:nvPr/>
          </p:nvSpPr>
          <p:spPr>
            <a:xfrm rot="-5400000">
              <a:off x="5987081" y="246974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8"/>
            <p:cNvSpPr/>
            <p:nvPr/>
          </p:nvSpPr>
          <p:spPr>
            <a:xfrm flipH="1">
              <a:off x="6222115" y="267717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p8"/>
            <p:cNvSpPr/>
            <p:nvPr/>
          </p:nvSpPr>
          <p:spPr>
            <a:xfrm rot="-5400000">
              <a:off x="6675341" y="186224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8"/>
            <p:cNvSpPr/>
            <p:nvPr/>
          </p:nvSpPr>
          <p:spPr>
            <a:xfrm flipH="1">
              <a:off x="6908099" y="206968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" name="Google Shape;79;p8"/>
            <p:cNvSpPr/>
            <p:nvPr/>
          </p:nvSpPr>
          <p:spPr>
            <a:xfrm rot="-5400000">
              <a:off x="6861141" y="247808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8"/>
            <p:cNvSpPr/>
            <p:nvPr/>
          </p:nvSpPr>
          <p:spPr>
            <a:xfrm flipH="1">
              <a:off x="7965266" y="269319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8"/>
            <p:cNvSpPr/>
            <p:nvPr/>
          </p:nvSpPr>
          <p:spPr>
            <a:xfrm flipH="1">
              <a:off x="8145082" y="330903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 rot="-5400000">
              <a:off x="7047599" y="309534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 flipH="1">
              <a:off x="7276649" y="330278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8"/>
            <p:cNvSpPr/>
            <p:nvPr/>
          </p:nvSpPr>
          <p:spPr>
            <a:xfrm rot="-5400000">
              <a:off x="7227414" y="37111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8"/>
            <p:cNvSpPr/>
            <p:nvPr/>
          </p:nvSpPr>
          <p:spPr>
            <a:xfrm flipH="1">
              <a:off x="7462448" y="391862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8"/>
            <p:cNvSpPr/>
            <p:nvPr/>
          </p:nvSpPr>
          <p:spPr>
            <a:xfrm rot="-5400000">
              <a:off x="8102491" y="37188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 flipH="1">
              <a:off x="8334533" y="392629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 rot="-5400000">
              <a:off x="8288290" y="433470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9" name="Google Shape;89;p8"/>
          <p:cNvSpPr txBox="1"/>
          <p:nvPr>
            <p:ph type="title"/>
          </p:nvPr>
        </p:nvSpPr>
        <p:spPr>
          <a:xfrm>
            <a:off x="823850" y="866775"/>
            <a:ext cx="4587000" cy="3521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0" name="Google Shape;9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9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93" name="Google Shape;93;p9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9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9"/>
          <p:cNvSpPr txBox="1"/>
          <p:nvPr>
            <p:ph type="title"/>
          </p:nvPr>
        </p:nvSpPr>
        <p:spPr>
          <a:xfrm>
            <a:off x="1297500" y="1658325"/>
            <a:ext cx="3036300" cy="175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96" name="Google Shape;96;p9"/>
          <p:cNvSpPr txBox="1"/>
          <p:nvPr>
            <p:ph idx="1" type="subTitle"/>
          </p:nvPr>
        </p:nvSpPr>
        <p:spPr>
          <a:xfrm>
            <a:off x="1297500" y="3538000"/>
            <a:ext cx="30363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97" name="Google Shape;97;p9"/>
          <p:cNvSpPr txBox="1"/>
          <p:nvPr>
            <p:ph idx="2" type="body"/>
          </p:nvPr>
        </p:nvSpPr>
        <p:spPr>
          <a:xfrm>
            <a:off x="4648200" y="1696600"/>
            <a:ext cx="3676800" cy="234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10"/>
          <p:cNvGrpSpPr/>
          <p:nvPr/>
        </p:nvGrpSpPr>
        <p:grpSpPr>
          <a:xfrm>
            <a:off x="0" y="4128572"/>
            <a:ext cx="698925" cy="684657"/>
            <a:chOff x="0" y="3785672"/>
            <a:chExt cx="698925" cy="684657"/>
          </a:xfrm>
        </p:grpSpPr>
        <p:sp>
          <p:nvSpPr>
            <p:cNvPr id="101" name="Google Shape;101;p10"/>
            <p:cNvSpPr/>
            <p:nvPr/>
          </p:nvSpPr>
          <p:spPr>
            <a:xfrm rot="-5400000">
              <a:off x="0" y="3785672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10"/>
            <p:cNvSpPr/>
            <p:nvPr/>
          </p:nvSpPr>
          <p:spPr>
            <a:xfrm flipH="1">
              <a:off x="154125" y="3925529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10"/>
          <p:cNvSpPr txBox="1"/>
          <p:nvPr>
            <p:ph idx="1" type="body"/>
          </p:nvPr>
        </p:nvSpPr>
        <p:spPr>
          <a:xfrm>
            <a:off x="812725" y="4305375"/>
            <a:ext cx="6936000" cy="52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4" name="Google Shape;10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focus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Lato"/>
              <a:buChar char="●"/>
              <a:defRPr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8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8.png"/><Relationship Id="rId4" Type="http://schemas.openxmlformats.org/officeDocument/2006/relationships/image" Target="../media/image16.png"/><Relationship Id="rId5" Type="http://schemas.openxmlformats.org/officeDocument/2006/relationships/image" Target="../media/image1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hyperlink" Target="https://doi.org/10.1177/0044118X18768115" TargetMode="External"/><Relationship Id="rId4" Type="http://schemas.openxmlformats.org/officeDocument/2006/relationships/hyperlink" Target="http://www.frontiersin.org/articles/10.3389/fcomm.2022.1007128/full#h11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3.png"/><Relationship Id="rId4" Type="http://schemas.openxmlformats.org/officeDocument/2006/relationships/image" Target="../media/image5.png"/><Relationship Id="rId5" Type="http://schemas.openxmlformats.org/officeDocument/2006/relationships/image" Target="../media/image3.png"/><Relationship Id="rId6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4.png"/><Relationship Id="rId4" Type="http://schemas.openxmlformats.org/officeDocument/2006/relationships/image" Target="../media/image11.png"/><Relationship Id="rId5" Type="http://schemas.openxmlformats.org/officeDocument/2006/relationships/image" Target="../media/image9.png"/><Relationship Id="rId6" Type="http://schemas.openxmlformats.org/officeDocument/2006/relationships/image" Target="../media/image1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3"/>
          <p:cNvSpPr txBox="1"/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/>
              <a:t>Gaming and Political Extremism</a:t>
            </a:r>
            <a:endParaRPr sz="4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13"/>
          <p:cNvSpPr txBox="1"/>
          <p:nvPr>
            <p:ph idx="1" type="subTitle"/>
          </p:nvPr>
        </p:nvSpPr>
        <p:spPr>
          <a:xfrm>
            <a:off x="1680302" y="2973250"/>
            <a:ext cx="5783400" cy="90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CS 4624 Multimedia, Hypertext, and Information Access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Dr. Edward A. Fox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Virginia Tech, Blacksburg, VA 24061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Niko Olson, Mauricio Lovelace, Earl Carter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May 3, 2023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36" name="Google Shape;13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10525" y="2810025"/>
            <a:ext cx="2333476" cy="23334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4" name="Google Shape;24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282075"/>
            <a:ext cx="8839200" cy="45793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23"/>
          <p:cNvSpPr txBox="1"/>
          <p:nvPr>
            <p:ph type="title"/>
          </p:nvPr>
        </p:nvSpPr>
        <p:spPr>
          <a:xfrm>
            <a:off x="1326775" y="37620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Problems and Solutions</a:t>
            </a:r>
            <a:endParaRPr/>
          </a:p>
        </p:txBody>
      </p:sp>
      <p:sp>
        <p:nvSpPr>
          <p:cNvPr id="250" name="Google Shape;250;p23"/>
          <p:cNvSpPr txBox="1"/>
          <p:nvPr>
            <p:ph idx="1" type="body"/>
          </p:nvPr>
        </p:nvSpPr>
        <p:spPr>
          <a:xfrm>
            <a:off x="1297500" y="1567550"/>
            <a:ext cx="454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Collecting YouTube Data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Youtube API </a:t>
            </a:r>
            <a:r>
              <a:rPr lang="en" sz="1800"/>
              <a:t>Scripting</a:t>
            </a:r>
            <a:r>
              <a:rPr lang="en" sz="1800"/>
              <a:t> language 	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Bugs, errors, learning curve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Data Cleaning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Repeats, </a:t>
            </a:r>
            <a:r>
              <a:rPr lang="en" sz="1800"/>
              <a:t>unrelated</a:t>
            </a:r>
            <a:r>
              <a:rPr lang="en" sz="1800"/>
              <a:t> data, blanks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Data Visualization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Design choices, interactivity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Changing client vision</a:t>
            </a:r>
            <a:endParaRPr sz="1800"/>
          </a:p>
        </p:txBody>
      </p:sp>
      <p:pic>
        <p:nvPicPr>
          <p:cNvPr id="251" name="Google Shape;251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46400" y="1653350"/>
            <a:ext cx="2992800" cy="22481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2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Work &amp; </a:t>
            </a:r>
            <a:r>
              <a:rPr lang="en"/>
              <a:t>Project Expansion Ideas</a:t>
            </a:r>
            <a:r>
              <a:rPr lang="en"/>
              <a:t> </a:t>
            </a:r>
            <a:endParaRPr/>
          </a:p>
        </p:txBody>
      </p:sp>
      <p:sp>
        <p:nvSpPr>
          <p:cNvPr id="257" name="Google Shape;257;p24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Data Analysis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Political Event Timeline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Comment Collection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Youtube API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Source Expansion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Sentiment Analysis</a:t>
            </a:r>
            <a:endParaRPr sz="1800"/>
          </a:p>
        </p:txBody>
      </p:sp>
      <p:pic>
        <p:nvPicPr>
          <p:cNvPr id="258" name="Google Shape;258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35025" y="1346098"/>
            <a:ext cx="2785224" cy="1462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2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Experience Gained</a:t>
            </a:r>
            <a:endParaRPr/>
          </a:p>
        </p:txBody>
      </p:sp>
      <p:sp>
        <p:nvSpPr>
          <p:cNvPr id="264" name="Google Shape;264;p25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Client interaction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Collaboration and delegation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Google’s scripting language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Data shaping, processing, and visualization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Scheduling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Research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Tool consideration</a:t>
            </a:r>
            <a:endParaRPr sz="18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2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</a:t>
            </a:r>
            <a:endParaRPr/>
          </a:p>
        </p:txBody>
      </p:sp>
      <p:sp>
        <p:nvSpPr>
          <p:cNvPr id="270" name="Google Shape;270;p26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Lato"/>
                <a:ea typeface="Lato"/>
                <a:cs typeface="Lato"/>
                <a:sym typeface="Lato"/>
              </a:rPr>
              <a:t>Grants: 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Font typeface="Lato"/>
              <a:buChar char="●"/>
            </a:pPr>
            <a:r>
              <a:rPr lang="en" sz="1800">
                <a:latin typeface="Lato"/>
                <a:ea typeface="Lato"/>
                <a:cs typeface="Lato"/>
                <a:sym typeface="Lato"/>
              </a:rPr>
              <a:t> Research Leave Augmentation from VT Institute for Creativity, Arts, and Technology (ICAT), Spring 2023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Lato"/>
                <a:ea typeface="Lato"/>
                <a:cs typeface="Lato"/>
                <a:sym typeface="Lato"/>
              </a:rPr>
              <a:t>Client: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Font typeface="Lato"/>
              <a:buChar char="●"/>
            </a:pPr>
            <a:r>
              <a:rPr lang="en" sz="1800">
                <a:latin typeface="Lato"/>
                <a:ea typeface="Lato"/>
                <a:cs typeface="Lato"/>
                <a:sym typeface="Lato"/>
              </a:rPr>
              <a:t>Dr. Ivory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en" sz="1800">
                <a:latin typeface="Lato"/>
                <a:ea typeface="Lato"/>
                <a:cs typeface="Lato"/>
                <a:sym typeface="Lato"/>
              </a:rPr>
              <a:t>Michael Senters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Lato"/>
                <a:ea typeface="Lato"/>
                <a:cs typeface="Lato"/>
                <a:sym typeface="Lato"/>
              </a:rPr>
              <a:t>Professor: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Font typeface="Lato"/>
              <a:buChar char="●"/>
            </a:pPr>
            <a:r>
              <a:rPr lang="en" sz="1800">
                <a:latin typeface="Lato"/>
                <a:ea typeface="Lato"/>
                <a:cs typeface="Lato"/>
                <a:sym typeface="Lato"/>
              </a:rPr>
              <a:t>Dr. Fox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800"/>
          </a:p>
        </p:txBody>
      </p:sp>
      <p:pic>
        <p:nvPicPr>
          <p:cNvPr id="271" name="Google Shape;271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40075" y="3704950"/>
            <a:ext cx="1315700" cy="1315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2" name="Google Shape;272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69263" y="3704950"/>
            <a:ext cx="1754275" cy="1315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3" name="Google Shape;273;p2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433861" y="3704950"/>
            <a:ext cx="1818890" cy="1211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27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279" name="Google Shape;279;p27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Costello, M., Barrett-Fox, R., Bernatzky, C., Hawdon, J., &amp; Mendes, K. (2020). Predictors of Viewing Online Extremism Among America’s Youth. Youth &amp; Society, 52(5), 710–727. </a:t>
            </a:r>
            <a:r>
              <a:rPr lang="en" sz="1800" u="sng">
                <a:solidFill>
                  <a:schemeClr val="hlink"/>
                </a:solidFill>
                <a:hlinkClick r:id="rId3"/>
              </a:rPr>
              <a:t>https://doi.org/10.1177/0044118X18768115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Kowert, Rachel, et al. “Not Just a Game: Identity Fusion and Extremism in Gaming Cultures.” Frontiers, Frontiers, 21 Sept. 2022, </a:t>
            </a:r>
            <a:r>
              <a:rPr lang="en" sz="1800" u="sng">
                <a:solidFill>
                  <a:schemeClr val="hlink"/>
                </a:solidFill>
                <a:hlinkClick r:id="rId4"/>
              </a:rPr>
              <a:t>www.frontiersin.org/articles/10.3389/fcomm.2022.1007128/full#h11</a:t>
            </a:r>
            <a:r>
              <a:rPr lang="en" sz="1800"/>
              <a:t>.</a:t>
            </a:r>
            <a:endParaRPr sz="1800"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142" name="Google Shape;142;p14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4805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830"/>
              <a:buChar char="●"/>
            </a:pPr>
            <a:r>
              <a:rPr lang="en" sz="1829"/>
              <a:t>Project Overview</a:t>
            </a:r>
            <a:endParaRPr sz="1829"/>
          </a:p>
          <a:p>
            <a:pPr indent="-344805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830"/>
              <a:buChar char="●"/>
            </a:pPr>
            <a:r>
              <a:rPr lang="en" sz="1829"/>
              <a:t>Timeline</a:t>
            </a:r>
            <a:endParaRPr sz="1829"/>
          </a:p>
          <a:p>
            <a:pPr indent="-344805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830"/>
              <a:buChar char="●"/>
            </a:pPr>
            <a:r>
              <a:rPr lang="en" sz="1829"/>
              <a:t>Problem &amp; Motivation</a:t>
            </a:r>
            <a:endParaRPr sz="1829"/>
          </a:p>
          <a:p>
            <a:pPr indent="-344805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830"/>
              <a:buChar char="●"/>
            </a:pPr>
            <a:r>
              <a:rPr lang="en" sz="1829"/>
              <a:t>Deliverables</a:t>
            </a:r>
            <a:endParaRPr sz="1829"/>
          </a:p>
          <a:p>
            <a:pPr indent="-344805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830"/>
              <a:buChar char="●"/>
            </a:pPr>
            <a:r>
              <a:rPr lang="en" sz="1829"/>
              <a:t>Visualizations</a:t>
            </a:r>
            <a:endParaRPr sz="1829"/>
          </a:p>
          <a:p>
            <a:pPr indent="-344805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830"/>
              <a:buChar char="●"/>
            </a:pPr>
            <a:r>
              <a:rPr lang="en" sz="1829"/>
              <a:t>Problems &amp; Solutions</a:t>
            </a:r>
            <a:endParaRPr sz="1829"/>
          </a:p>
          <a:p>
            <a:pPr indent="-344805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830"/>
              <a:buChar char="●"/>
            </a:pPr>
            <a:r>
              <a:rPr lang="en" sz="1829"/>
              <a:t>Future Work &amp; Project Expansion Ideas </a:t>
            </a:r>
            <a:endParaRPr sz="1829"/>
          </a:p>
          <a:p>
            <a:pPr indent="-344805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830"/>
              <a:buChar char="●"/>
            </a:pPr>
            <a:r>
              <a:rPr lang="en" sz="1829"/>
              <a:t>Experience Gained</a:t>
            </a:r>
            <a:endParaRPr sz="1829"/>
          </a:p>
          <a:p>
            <a:pPr indent="-344805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830"/>
              <a:buChar char="●"/>
            </a:pPr>
            <a:r>
              <a:rPr lang="en" sz="1829"/>
              <a:t>Acknowledgements</a:t>
            </a:r>
            <a:endParaRPr sz="1829"/>
          </a:p>
          <a:p>
            <a:pPr indent="-344805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830"/>
              <a:buChar char="●"/>
            </a:pPr>
            <a:r>
              <a:rPr lang="en" sz="1829"/>
              <a:t>References</a:t>
            </a:r>
            <a:endParaRPr sz="1829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Overview</a:t>
            </a:r>
            <a:endParaRPr/>
          </a:p>
        </p:txBody>
      </p:sp>
      <p:sp>
        <p:nvSpPr>
          <p:cNvPr id="148" name="Google Shape;148;p15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Client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Dr. Ivory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Virginia Tech Gaming and Media </a:t>
            </a:r>
            <a:endParaRPr sz="1800"/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Effects Laboratory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Problem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Examining Political Extremism in Games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Deliverables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Code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Dataset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Visualizations</a:t>
            </a:r>
            <a:endParaRPr sz="1800"/>
          </a:p>
        </p:txBody>
      </p:sp>
      <p:sp>
        <p:nvSpPr>
          <p:cNvPr id="149" name="Google Shape;149;p15"/>
          <p:cNvSpPr txBox="1"/>
          <p:nvPr/>
        </p:nvSpPr>
        <p:spPr>
          <a:xfrm>
            <a:off x="6804638" y="3405750"/>
            <a:ext cx="1760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Dr. James Ivory</a:t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50" name="Google Shape;150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42325" y="0"/>
            <a:ext cx="2301676" cy="15329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42325" y="3989975"/>
            <a:ext cx="2301675" cy="11839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42325" y="1532975"/>
            <a:ext cx="2301675" cy="14164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842325" y="2949375"/>
            <a:ext cx="2301675" cy="10405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</a:t>
            </a:r>
            <a:endParaRPr/>
          </a:p>
        </p:txBody>
      </p:sp>
      <p:grpSp>
        <p:nvGrpSpPr>
          <p:cNvPr id="159" name="Google Shape;159;p16"/>
          <p:cNvGrpSpPr/>
          <p:nvPr/>
        </p:nvGrpSpPr>
        <p:grpSpPr>
          <a:xfrm>
            <a:off x="1322998" y="1186552"/>
            <a:ext cx="7184268" cy="521952"/>
            <a:chOff x="3977400" y="946003"/>
            <a:chExt cx="4094300" cy="1193579"/>
          </a:xfrm>
        </p:grpSpPr>
        <p:grpSp>
          <p:nvGrpSpPr>
            <p:cNvPr id="160" name="Google Shape;160;p16"/>
            <p:cNvGrpSpPr/>
            <p:nvPr/>
          </p:nvGrpSpPr>
          <p:grpSpPr>
            <a:xfrm>
              <a:off x="4732925" y="1140987"/>
              <a:ext cx="529800" cy="998596"/>
              <a:chOff x="4318975" y="1083450"/>
              <a:chExt cx="529800" cy="591305"/>
            </a:xfrm>
          </p:grpSpPr>
          <p:sp>
            <p:nvSpPr>
              <p:cNvPr id="161" name="Google Shape;161;p16"/>
              <p:cNvSpPr/>
              <p:nvPr/>
            </p:nvSpPr>
            <p:spPr>
              <a:xfrm>
                <a:off x="4517129" y="1083455"/>
                <a:ext cx="133500" cy="591300"/>
              </a:xfrm>
              <a:prstGeom prst="rect">
                <a:avLst/>
              </a:prstGeom>
              <a:solidFill>
                <a:srgbClr val="82C7A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162" name="Google Shape;162;p16"/>
              <p:cNvCxnSpPr/>
              <p:nvPr/>
            </p:nvCxnSpPr>
            <p:spPr>
              <a:xfrm rot="10800000">
                <a:off x="4318975" y="1083450"/>
                <a:ext cx="5298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82C7A5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163" name="Google Shape;163;p16"/>
            <p:cNvSpPr txBox="1"/>
            <p:nvPr/>
          </p:nvSpPr>
          <p:spPr>
            <a:xfrm>
              <a:off x="5343500" y="946003"/>
              <a:ext cx="2728200" cy="276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Reassess Milestones</a:t>
              </a:r>
              <a:endParaRPr b="1"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64" name="Google Shape;164;p16"/>
            <p:cNvSpPr txBox="1"/>
            <p:nvPr/>
          </p:nvSpPr>
          <p:spPr>
            <a:xfrm>
              <a:off x="3977400" y="1059724"/>
              <a:ext cx="862800" cy="69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February 14</a:t>
              </a:r>
              <a:endParaRPr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65" name="Google Shape;165;p16"/>
          <p:cNvGrpSpPr/>
          <p:nvPr/>
        </p:nvGrpSpPr>
        <p:grpSpPr>
          <a:xfrm>
            <a:off x="1322998" y="1637952"/>
            <a:ext cx="7184268" cy="521952"/>
            <a:chOff x="3977400" y="946003"/>
            <a:chExt cx="4094300" cy="1193579"/>
          </a:xfrm>
        </p:grpSpPr>
        <p:grpSp>
          <p:nvGrpSpPr>
            <p:cNvPr id="166" name="Google Shape;166;p16"/>
            <p:cNvGrpSpPr/>
            <p:nvPr/>
          </p:nvGrpSpPr>
          <p:grpSpPr>
            <a:xfrm>
              <a:off x="4732925" y="1140987"/>
              <a:ext cx="529800" cy="998596"/>
              <a:chOff x="4318975" y="1083450"/>
              <a:chExt cx="529800" cy="591305"/>
            </a:xfrm>
          </p:grpSpPr>
          <p:sp>
            <p:nvSpPr>
              <p:cNvPr id="167" name="Google Shape;167;p16"/>
              <p:cNvSpPr/>
              <p:nvPr/>
            </p:nvSpPr>
            <p:spPr>
              <a:xfrm>
                <a:off x="4517129" y="1083455"/>
                <a:ext cx="133500" cy="591300"/>
              </a:xfrm>
              <a:prstGeom prst="rect">
                <a:avLst/>
              </a:prstGeom>
              <a:solidFill>
                <a:srgbClr val="82C7A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168" name="Google Shape;168;p16"/>
              <p:cNvCxnSpPr/>
              <p:nvPr/>
            </p:nvCxnSpPr>
            <p:spPr>
              <a:xfrm rot="10800000">
                <a:off x="4318975" y="1083450"/>
                <a:ext cx="5298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82C7A5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169" name="Google Shape;169;p16"/>
            <p:cNvSpPr txBox="1"/>
            <p:nvPr/>
          </p:nvSpPr>
          <p:spPr>
            <a:xfrm>
              <a:off x="5343500" y="946003"/>
              <a:ext cx="2728200" cy="276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Begin Data Scraping</a:t>
              </a:r>
              <a:endParaRPr b="1"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70" name="Google Shape;170;p16"/>
            <p:cNvSpPr txBox="1"/>
            <p:nvPr/>
          </p:nvSpPr>
          <p:spPr>
            <a:xfrm>
              <a:off x="3977400" y="973684"/>
              <a:ext cx="862800" cy="69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February 28</a:t>
              </a:r>
              <a:endParaRPr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71" name="Google Shape;171;p16"/>
          <p:cNvGrpSpPr/>
          <p:nvPr/>
        </p:nvGrpSpPr>
        <p:grpSpPr>
          <a:xfrm>
            <a:off x="1322998" y="2096427"/>
            <a:ext cx="7184268" cy="521952"/>
            <a:chOff x="3977400" y="946003"/>
            <a:chExt cx="4094300" cy="1193579"/>
          </a:xfrm>
        </p:grpSpPr>
        <p:grpSp>
          <p:nvGrpSpPr>
            <p:cNvPr id="172" name="Google Shape;172;p16"/>
            <p:cNvGrpSpPr/>
            <p:nvPr/>
          </p:nvGrpSpPr>
          <p:grpSpPr>
            <a:xfrm>
              <a:off x="4732925" y="1140987"/>
              <a:ext cx="529800" cy="998596"/>
              <a:chOff x="4318975" y="1083450"/>
              <a:chExt cx="529800" cy="591305"/>
            </a:xfrm>
          </p:grpSpPr>
          <p:sp>
            <p:nvSpPr>
              <p:cNvPr id="173" name="Google Shape;173;p16"/>
              <p:cNvSpPr/>
              <p:nvPr/>
            </p:nvSpPr>
            <p:spPr>
              <a:xfrm>
                <a:off x="4517129" y="1083455"/>
                <a:ext cx="133500" cy="591300"/>
              </a:xfrm>
              <a:prstGeom prst="rect">
                <a:avLst/>
              </a:prstGeom>
              <a:solidFill>
                <a:srgbClr val="82C7A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174" name="Google Shape;174;p16"/>
              <p:cNvCxnSpPr/>
              <p:nvPr/>
            </p:nvCxnSpPr>
            <p:spPr>
              <a:xfrm rot="10800000">
                <a:off x="4318975" y="1083450"/>
                <a:ext cx="5298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82C7A5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175" name="Google Shape;175;p16"/>
            <p:cNvSpPr txBox="1"/>
            <p:nvPr/>
          </p:nvSpPr>
          <p:spPr>
            <a:xfrm>
              <a:off x="5343500" y="946003"/>
              <a:ext cx="2728200" cy="276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Finish Data Scraping</a:t>
              </a:r>
              <a:endParaRPr b="1"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76" name="Google Shape;176;p16"/>
            <p:cNvSpPr txBox="1"/>
            <p:nvPr/>
          </p:nvSpPr>
          <p:spPr>
            <a:xfrm>
              <a:off x="3977400" y="973684"/>
              <a:ext cx="862800" cy="69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March 14</a:t>
              </a:r>
              <a:endParaRPr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77" name="Google Shape;177;p16"/>
          <p:cNvGrpSpPr/>
          <p:nvPr/>
        </p:nvGrpSpPr>
        <p:grpSpPr>
          <a:xfrm>
            <a:off x="1322998" y="2547827"/>
            <a:ext cx="7184268" cy="521952"/>
            <a:chOff x="3977400" y="946003"/>
            <a:chExt cx="4094300" cy="1193579"/>
          </a:xfrm>
        </p:grpSpPr>
        <p:grpSp>
          <p:nvGrpSpPr>
            <p:cNvPr id="178" name="Google Shape;178;p16"/>
            <p:cNvGrpSpPr/>
            <p:nvPr/>
          </p:nvGrpSpPr>
          <p:grpSpPr>
            <a:xfrm>
              <a:off x="4732925" y="1140987"/>
              <a:ext cx="529800" cy="998596"/>
              <a:chOff x="4318975" y="1083450"/>
              <a:chExt cx="529800" cy="591305"/>
            </a:xfrm>
          </p:grpSpPr>
          <p:sp>
            <p:nvSpPr>
              <p:cNvPr id="179" name="Google Shape;179;p16"/>
              <p:cNvSpPr/>
              <p:nvPr/>
            </p:nvSpPr>
            <p:spPr>
              <a:xfrm>
                <a:off x="4517129" y="1083455"/>
                <a:ext cx="133500" cy="591300"/>
              </a:xfrm>
              <a:prstGeom prst="rect">
                <a:avLst/>
              </a:prstGeom>
              <a:solidFill>
                <a:srgbClr val="82C7A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180" name="Google Shape;180;p16"/>
              <p:cNvCxnSpPr/>
              <p:nvPr/>
            </p:nvCxnSpPr>
            <p:spPr>
              <a:xfrm rot="10800000">
                <a:off x="4318975" y="1083450"/>
                <a:ext cx="5298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82C7A5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181" name="Google Shape;181;p16"/>
            <p:cNvSpPr txBox="1"/>
            <p:nvPr/>
          </p:nvSpPr>
          <p:spPr>
            <a:xfrm>
              <a:off x="5343500" y="946003"/>
              <a:ext cx="2728200" cy="276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Clean Data &amp; Create Visualizations</a:t>
              </a:r>
              <a:endParaRPr b="1"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82" name="Google Shape;182;p16"/>
            <p:cNvSpPr txBox="1"/>
            <p:nvPr/>
          </p:nvSpPr>
          <p:spPr>
            <a:xfrm>
              <a:off x="3977400" y="973684"/>
              <a:ext cx="862800" cy="69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March 31</a:t>
              </a:r>
              <a:endParaRPr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83" name="Google Shape;183;p16"/>
          <p:cNvGrpSpPr/>
          <p:nvPr/>
        </p:nvGrpSpPr>
        <p:grpSpPr>
          <a:xfrm>
            <a:off x="1323006" y="2958366"/>
            <a:ext cx="7184268" cy="782153"/>
            <a:chOff x="3977400" y="946003"/>
            <a:chExt cx="4094300" cy="1193579"/>
          </a:xfrm>
        </p:grpSpPr>
        <p:grpSp>
          <p:nvGrpSpPr>
            <p:cNvPr id="184" name="Google Shape;184;p16"/>
            <p:cNvGrpSpPr/>
            <p:nvPr/>
          </p:nvGrpSpPr>
          <p:grpSpPr>
            <a:xfrm>
              <a:off x="4732925" y="1140987"/>
              <a:ext cx="529800" cy="998596"/>
              <a:chOff x="4318975" y="1083450"/>
              <a:chExt cx="529800" cy="591305"/>
            </a:xfrm>
          </p:grpSpPr>
          <p:sp>
            <p:nvSpPr>
              <p:cNvPr id="185" name="Google Shape;185;p16"/>
              <p:cNvSpPr/>
              <p:nvPr/>
            </p:nvSpPr>
            <p:spPr>
              <a:xfrm>
                <a:off x="4517129" y="1083455"/>
                <a:ext cx="133500" cy="591300"/>
              </a:xfrm>
              <a:prstGeom prst="rect">
                <a:avLst/>
              </a:prstGeom>
              <a:solidFill>
                <a:srgbClr val="82C7A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186" name="Google Shape;186;p16"/>
              <p:cNvCxnSpPr/>
              <p:nvPr/>
            </p:nvCxnSpPr>
            <p:spPr>
              <a:xfrm rot="10800000">
                <a:off x="4318975" y="1083450"/>
                <a:ext cx="5298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82C7A5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187" name="Google Shape;187;p16"/>
            <p:cNvSpPr txBox="1"/>
            <p:nvPr/>
          </p:nvSpPr>
          <p:spPr>
            <a:xfrm>
              <a:off x="5343500" y="946003"/>
              <a:ext cx="2728200" cy="276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Begin User Manual, Final Report, and Final Presentation</a:t>
              </a:r>
              <a:endParaRPr b="1"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88" name="Google Shape;188;p16"/>
            <p:cNvSpPr txBox="1"/>
            <p:nvPr/>
          </p:nvSpPr>
          <p:spPr>
            <a:xfrm>
              <a:off x="3977400" y="973684"/>
              <a:ext cx="862800" cy="69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April 7 </a:t>
              </a:r>
              <a:endParaRPr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89" name="Google Shape;189;p16"/>
          <p:cNvGrpSpPr/>
          <p:nvPr/>
        </p:nvGrpSpPr>
        <p:grpSpPr>
          <a:xfrm>
            <a:off x="1322998" y="3669952"/>
            <a:ext cx="7184268" cy="694103"/>
            <a:chOff x="3977400" y="946003"/>
            <a:chExt cx="4094300" cy="1587246"/>
          </a:xfrm>
        </p:grpSpPr>
        <p:grpSp>
          <p:nvGrpSpPr>
            <p:cNvPr id="190" name="Google Shape;190;p16"/>
            <p:cNvGrpSpPr/>
            <p:nvPr/>
          </p:nvGrpSpPr>
          <p:grpSpPr>
            <a:xfrm>
              <a:off x="4732925" y="1140987"/>
              <a:ext cx="529800" cy="1392262"/>
              <a:chOff x="4318975" y="1083450"/>
              <a:chExt cx="529800" cy="824409"/>
            </a:xfrm>
          </p:grpSpPr>
          <p:sp>
            <p:nvSpPr>
              <p:cNvPr id="191" name="Google Shape;191;p16"/>
              <p:cNvSpPr/>
              <p:nvPr/>
            </p:nvSpPr>
            <p:spPr>
              <a:xfrm>
                <a:off x="4517133" y="1083459"/>
                <a:ext cx="133500" cy="824400"/>
              </a:xfrm>
              <a:prstGeom prst="rect">
                <a:avLst/>
              </a:prstGeom>
              <a:solidFill>
                <a:srgbClr val="82C7A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192" name="Google Shape;192;p16"/>
              <p:cNvCxnSpPr/>
              <p:nvPr/>
            </p:nvCxnSpPr>
            <p:spPr>
              <a:xfrm rot="10800000">
                <a:off x="4318975" y="1083450"/>
                <a:ext cx="5298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82C7A5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193" name="Google Shape;193;p16"/>
            <p:cNvSpPr txBox="1"/>
            <p:nvPr/>
          </p:nvSpPr>
          <p:spPr>
            <a:xfrm>
              <a:off x="5343500" y="946003"/>
              <a:ext cx="2728200" cy="276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Finalize User Manual, Final Report, and Final Presentation</a:t>
              </a:r>
              <a:endParaRPr b="1"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94" name="Google Shape;194;p16"/>
            <p:cNvSpPr txBox="1"/>
            <p:nvPr/>
          </p:nvSpPr>
          <p:spPr>
            <a:xfrm>
              <a:off x="3977400" y="973684"/>
              <a:ext cx="862800" cy="69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April 17</a:t>
              </a:r>
              <a:endParaRPr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95" name="Google Shape;195;p16"/>
          <p:cNvGrpSpPr/>
          <p:nvPr/>
        </p:nvGrpSpPr>
        <p:grpSpPr>
          <a:xfrm>
            <a:off x="1322998" y="4297702"/>
            <a:ext cx="7184268" cy="521952"/>
            <a:chOff x="3977400" y="946003"/>
            <a:chExt cx="4094300" cy="1193579"/>
          </a:xfrm>
        </p:grpSpPr>
        <p:grpSp>
          <p:nvGrpSpPr>
            <p:cNvPr id="196" name="Google Shape;196;p16"/>
            <p:cNvGrpSpPr/>
            <p:nvPr/>
          </p:nvGrpSpPr>
          <p:grpSpPr>
            <a:xfrm>
              <a:off x="4732925" y="1140987"/>
              <a:ext cx="529800" cy="998596"/>
              <a:chOff x="4318975" y="1083450"/>
              <a:chExt cx="529800" cy="591305"/>
            </a:xfrm>
          </p:grpSpPr>
          <p:sp>
            <p:nvSpPr>
              <p:cNvPr id="197" name="Google Shape;197;p16"/>
              <p:cNvSpPr/>
              <p:nvPr/>
            </p:nvSpPr>
            <p:spPr>
              <a:xfrm>
                <a:off x="4517129" y="1083455"/>
                <a:ext cx="133500" cy="591300"/>
              </a:xfrm>
              <a:prstGeom prst="rect">
                <a:avLst/>
              </a:prstGeom>
              <a:solidFill>
                <a:srgbClr val="82C7A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198" name="Google Shape;198;p16"/>
              <p:cNvCxnSpPr/>
              <p:nvPr/>
            </p:nvCxnSpPr>
            <p:spPr>
              <a:xfrm rot="10800000">
                <a:off x="4318975" y="1083450"/>
                <a:ext cx="5298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82C7A5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199" name="Google Shape;199;p16"/>
            <p:cNvSpPr txBox="1"/>
            <p:nvPr/>
          </p:nvSpPr>
          <p:spPr>
            <a:xfrm>
              <a:off x="5343500" y="946003"/>
              <a:ext cx="2728200" cy="276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Finish research and make recommendations regarding NLP and sentiment analysis</a:t>
              </a:r>
              <a:endParaRPr b="1"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00" name="Google Shape;200;p16"/>
            <p:cNvSpPr txBox="1"/>
            <p:nvPr/>
          </p:nvSpPr>
          <p:spPr>
            <a:xfrm>
              <a:off x="3977400" y="973684"/>
              <a:ext cx="862800" cy="69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May 3</a:t>
              </a:r>
              <a:endParaRPr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7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Problem &amp; Motivation</a:t>
            </a:r>
            <a:endParaRPr/>
          </a:p>
        </p:txBody>
      </p:sp>
      <p:sp>
        <p:nvSpPr>
          <p:cNvPr id="206" name="Google Shape;206;p17"/>
          <p:cNvSpPr txBox="1"/>
          <p:nvPr>
            <p:ph idx="1" type="body"/>
          </p:nvPr>
        </p:nvSpPr>
        <p:spPr>
          <a:xfrm>
            <a:off x="1098550" y="1228150"/>
            <a:ext cx="5520300" cy="323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en" sz="1800"/>
              <a:t>Problem:</a:t>
            </a:r>
            <a:endParaRPr sz="1800"/>
          </a:p>
          <a:p>
            <a:pPr indent="-34290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Track &amp; gather data relating to political extremism and engagement in the gaming community</a:t>
            </a:r>
            <a:endParaRPr sz="1800"/>
          </a:p>
          <a:p>
            <a:pPr indent="-34290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Conduct empirical analysis on data and present findings</a:t>
            </a:r>
            <a:endParaRPr sz="1800"/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1018"/>
              <a:buNone/>
            </a:pPr>
            <a:r>
              <a:rPr lang="en" sz="1800"/>
              <a:t>Motivation:</a:t>
            </a:r>
            <a:endParaRPr sz="1800"/>
          </a:p>
          <a:p>
            <a:pPr indent="-34290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Politically extreme communities are a societal problem</a:t>
            </a:r>
            <a:endParaRPr sz="1800"/>
          </a:p>
          <a:p>
            <a:pPr indent="-34290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Likened to public health issue</a:t>
            </a:r>
            <a:endParaRPr sz="1800"/>
          </a:p>
          <a:p>
            <a:pPr indent="-34290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Do certain communities give rise to extreme beliefs?</a:t>
            </a:r>
            <a:endParaRPr sz="1800"/>
          </a:p>
        </p:txBody>
      </p:sp>
      <p:pic>
        <p:nvPicPr>
          <p:cNvPr id="207" name="Google Shape;207;p17"/>
          <p:cNvPicPr preferRelativeResize="0"/>
          <p:nvPr/>
        </p:nvPicPr>
        <p:blipFill rotWithShape="1">
          <a:blip r:embed="rId3">
            <a:alphaModFix/>
          </a:blip>
          <a:srcRect b="0" l="54983" r="2588" t="6507"/>
          <a:stretch/>
        </p:blipFill>
        <p:spPr>
          <a:xfrm>
            <a:off x="7009075" y="1248650"/>
            <a:ext cx="2134925" cy="264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8"/>
          <p:cNvSpPr txBox="1"/>
          <p:nvPr>
            <p:ph type="title"/>
          </p:nvPr>
        </p:nvSpPr>
        <p:spPr>
          <a:xfrm>
            <a:off x="1297500" y="393750"/>
            <a:ext cx="2214000" cy="66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Deliverables</a:t>
            </a:r>
            <a:endParaRPr/>
          </a:p>
        </p:txBody>
      </p:sp>
      <p:sp>
        <p:nvSpPr>
          <p:cNvPr id="213" name="Google Shape;213;p18"/>
          <p:cNvSpPr txBox="1"/>
          <p:nvPr>
            <p:ph idx="1" type="body"/>
          </p:nvPr>
        </p:nvSpPr>
        <p:spPr>
          <a:xfrm>
            <a:off x="1186300" y="146810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YouTube Metadata </a:t>
            </a:r>
            <a:r>
              <a:rPr lang="en" sz="1800"/>
              <a:t>Scraper</a:t>
            </a:r>
            <a:r>
              <a:rPr lang="en" sz="1800"/>
              <a:t> Script</a:t>
            </a:r>
            <a:r>
              <a:rPr lang="en" sz="1800"/>
              <a:t> 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Apps Script (Javascript)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Data Repository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CSVs and gsheets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Database cleaned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Pandas Python library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CSV modules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Visualizations created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Plotly Python library</a:t>
            </a:r>
            <a:endParaRPr sz="1800"/>
          </a:p>
        </p:txBody>
      </p:sp>
      <p:pic>
        <p:nvPicPr>
          <p:cNvPr id="214" name="Google Shape;21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70275" y="292000"/>
            <a:ext cx="3314200" cy="1332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70275" y="1624800"/>
            <a:ext cx="3314200" cy="57157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Google Shape;216;p18"/>
          <p:cNvPicPr preferRelativeResize="0"/>
          <p:nvPr/>
        </p:nvPicPr>
        <p:blipFill rotWithShape="1">
          <a:blip r:embed="rId5">
            <a:alphaModFix/>
          </a:blip>
          <a:srcRect b="0" l="0" r="45510" t="0"/>
          <a:stretch/>
        </p:blipFill>
        <p:spPr>
          <a:xfrm>
            <a:off x="6425650" y="2471375"/>
            <a:ext cx="2398263" cy="2148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Google Shape;217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663800" y="2394949"/>
            <a:ext cx="1527800" cy="10575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19"/>
          <p:cNvSpPr txBox="1"/>
          <p:nvPr>
            <p:ph idx="4294967295"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Visualizations and Findings</a:t>
            </a:r>
            <a:endParaRPr/>
          </a:p>
        </p:txBody>
      </p:sp>
      <p:pic>
        <p:nvPicPr>
          <p:cNvPr id="223" name="Google Shape;22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8362" y="1144125"/>
            <a:ext cx="7927274" cy="3957351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p19"/>
          <p:cNvSpPr txBox="1"/>
          <p:nvPr/>
        </p:nvSpPr>
        <p:spPr>
          <a:xfrm>
            <a:off x="1481375" y="3615250"/>
            <a:ext cx="1029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FF9900"/>
                </a:solidFill>
              </a:rPr>
              <a:t>Gamergate</a:t>
            </a:r>
            <a:endParaRPr b="1" sz="1200">
              <a:solidFill>
                <a:srgbClr val="FF9900"/>
              </a:solidFill>
            </a:endParaRPr>
          </a:p>
        </p:txBody>
      </p:sp>
      <p:cxnSp>
        <p:nvCxnSpPr>
          <p:cNvPr id="225" name="Google Shape;225;p19"/>
          <p:cNvCxnSpPr>
            <a:stCxn id="224" idx="2"/>
          </p:cNvCxnSpPr>
          <p:nvPr/>
        </p:nvCxnSpPr>
        <p:spPr>
          <a:xfrm flipH="1">
            <a:off x="1990325" y="3984550"/>
            <a:ext cx="5700" cy="680400"/>
          </a:xfrm>
          <a:prstGeom prst="straightConnector1">
            <a:avLst/>
          </a:prstGeom>
          <a:noFill/>
          <a:ln cap="flat" cmpd="sng" w="38100">
            <a:solidFill>
              <a:srgbClr val="FF99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26" name="Google Shape;226;p19"/>
          <p:cNvSpPr txBox="1"/>
          <p:nvPr/>
        </p:nvSpPr>
        <p:spPr>
          <a:xfrm>
            <a:off x="2710625" y="2776450"/>
            <a:ext cx="10293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1155CC"/>
                </a:solidFill>
              </a:rPr>
              <a:t>2016 U.S president election</a:t>
            </a:r>
            <a:endParaRPr b="1" sz="1100">
              <a:solidFill>
                <a:srgbClr val="1155CC"/>
              </a:solidFill>
            </a:endParaRPr>
          </a:p>
        </p:txBody>
      </p:sp>
      <p:cxnSp>
        <p:nvCxnSpPr>
          <p:cNvPr id="227" name="Google Shape;227;p19"/>
          <p:cNvCxnSpPr>
            <a:stCxn id="226" idx="2"/>
          </p:cNvCxnSpPr>
          <p:nvPr/>
        </p:nvCxnSpPr>
        <p:spPr>
          <a:xfrm flipH="1">
            <a:off x="3213275" y="3469150"/>
            <a:ext cx="12000" cy="1219200"/>
          </a:xfrm>
          <a:prstGeom prst="straightConnector1">
            <a:avLst/>
          </a:prstGeom>
          <a:noFill/>
          <a:ln cap="flat" cmpd="sng" w="38100">
            <a:solidFill>
              <a:srgbClr val="1155CC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28" name="Google Shape;228;p19"/>
          <p:cNvSpPr txBox="1"/>
          <p:nvPr/>
        </p:nvSpPr>
        <p:spPr>
          <a:xfrm>
            <a:off x="5007800" y="3334825"/>
            <a:ext cx="10293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FF00FF"/>
                </a:solidFill>
              </a:rPr>
              <a:t>Jan 6 2021</a:t>
            </a:r>
            <a:endParaRPr b="1" sz="1100">
              <a:solidFill>
                <a:srgbClr val="FF00FF"/>
              </a:solidFill>
            </a:endParaRPr>
          </a:p>
        </p:txBody>
      </p:sp>
      <p:cxnSp>
        <p:nvCxnSpPr>
          <p:cNvPr id="229" name="Google Shape;229;p19"/>
          <p:cNvCxnSpPr/>
          <p:nvPr/>
        </p:nvCxnSpPr>
        <p:spPr>
          <a:xfrm>
            <a:off x="5560550" y="3688825"/>
            <a:ext cx="243300" cy="1052400"/>
          </a:xfrm>
          <a:prstGeom prst="straightConnector1">
            <a:avLst/>
          </a:prstGeom>
          <a:noFill/>
          <a:ln cap="flat" cmpd="sng" w="38100">
            <a:solidFill>
              <a:srgbClr val="FF00FF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4" name="Google Shape;23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2625" y="359095"/>
            <a:ext cx="8878752" cy="44253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9" name="Google Shape;23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265138"/>
            <a:ext cx="8839200" cy="46132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Focus">
  <a:themeElements>
    <a:clrScheme name="Focus">
      <a:dk1>
        <a:srgbClr val="1B212C"/>
      </a:dk1>
      <a:lt1>
        <a:srgbClr val="FFFFFF"/>
      </a:lt1>
      <a:dk2>
        <a:srgbClr val="D9D9D9"/>
      </a:dk2>
      <a:lt2>
        <a:srgbClr val="82C7A5"/>
      </a:lt2>
      <a:accent1>
        <a:srgbClr val="0145AC"/>
      </a:accent1>
      <a:accent2>
        <a:srgbClr val="EECE1A"/>
      </a:accent2>
      <a:accent3>
        <a:srgbClr val="4E5567"/>
      </a:accent3>
      <a:accent4>
        <a:srgbClr val="F4D6AD"/>
      </a:accent4>
      <a:accent5>
        <a:srgbClr val="7890CD"/>
      </a:accent5>
      <a:accent6>
        <a:srgbClr val="F15E22"/>
      </a:accent6>
      <a:hlink>
        <a:srgbClr val="7890CD"/>
      </a:hlink>
      <a:folHlink>
        <a:srgbClr val="7890C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