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256" r:id="rId3"/>
    <p:sldId id="258" r:id="rId4"/>
    <p:sldId id="281" r:id="rId5"/>
    <p:sldId id="283" r:id="rId6"/>
    <p:sldId id="284" r:id="rId7"/>
    <p:sldId id="285" r:id="rId8"/>
    <p:sldId id="259" r:id="rId9"/>
    <p:sldId id="260" r:id="rId10"/>
    <p:sldId id="275" r:id="rId11"/>
    <p:sldId id="261" r:id="rId12"/>
    <p:sldId id="278" r:id="rId13"/>
    <p:sldId id="279" r:id="rId14"/>
    <p:sldId id="277" r:id="rId15"/>
    <p:sldId id="288" r:id="rId16"/>
    <p:sldId id="287" r:id="rId17"/>
    <p:sldId id="262" r:id="rId18"/>
    <p:sldId id="280" r:id="rId19"/>
    <p:sldId id="282" r:id="rId20"/>
    <p:sldId id="263" r:id="rId21"/>
    <p:sldId id="289" r:id="rId22"/>
    <p:sldId id="264" r:id="rId23"/>
    <p:sldId id="265" r:id="rId24"/>
    <p:sldId id="266" r:id="rId25"/>
    <p:sldId id="267" r:id="rId26"/>
    <p:sldId id="268" r:id="rId27"/>
    <p:sldId id="269" r:id="rId28"/>
    <p:sldId id="292" r:id="rId29"/>
    <p:sldId id="291" r:id="rId30"/>
    <p:sldId id="290" r:id="rId31"/>
    <p:sldId id="293" r:id="rId32"/>
    <p:sldId id="294" r:id="rId33"/>
    <p:sldId id="295" r:id="rId34"/>
    <p:sldId id="296" r:id="rId35"/>
    <p:sldId id="297" r:id="rId36"/>
    <p:sldId id="298" r:id="rId37"/>
    <p:sldId id="27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000099"/>
    <a:srgbClr val="FF66FF"/>
    <a:srgbClr val="003399"/>
    <a:srgbClr val="FFCCFF"/>
    <a:srgbClr val="FFFFCC"/>
    <a:srgbClr val="ECC6C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E727E2-0DD9-48DC-B6A0-ED7BCCA0A54D}" type="datetimeFigureOut">
              <a:rPr lang="en-US" smtClean="0"/>
              <a:pPr/>
              <a:t>9/24/2013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068F8-56F2-40C7-9C3E-1C53B58E48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A068F8-56F2-40C7-9C3E-1C53B58E48A3}"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E99687-398C-48BF-86FA-E335D1C5F168}"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E99687-398C-48BF-86FA-E335D1C5F168}"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E99687-398C-48BF-86FA-E335D1C5F168}"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E99687-398C-48BF-86FA-E335D1C5F168}"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E99687-398C-48BF-86FA-E335D1C5F168}"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E99687-398C-48BF-86FA-E335D1C5F168}"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E99687-398C-48BF-86FA-E335D1C5F168}" type="datetimeFigureOut">
              <a:rPr lang="en-US" smtClean="0"/>
              <a:pPr/>
              <a:t>9/24/2013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E99687-398C-48BF-86FA-E335D1C5F168}" type="datetimeFigureOut">
              <a:rPr lang="en-US" smtClean="0"/>
              <a:pPr/>
              <a:t>9/24/2013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E99687-398C-48BF-86FA-E335D1C5F168}" type="datetimeFigureOut">
              <a:rPr lang="en-US" smtClean="0"/>
              <a:pPr/>
              <a:t>9/24/2013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E99687-398C-48BF-86FA-E335D1C5F168}"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E99687-398C-48BF-86FA-E335D1C5F168}"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3F31A-BE9E-4E9C-9FBE-DEDB199021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E99687-398C-48BF-86FA-E335D1C5F168}" type="datetimeFigureOut">
              <a:rPr lang="en-US" smtClean="0"/>
              <a:pPr/>
              <a:t>9/24/2013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03F31A-BE9E-4E9C-9FBE-DEDB199021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52400" y="3048000"/>
            <a:ext cx="9448800" cy="3810000"/>
          </a:xfrm>
        </p:spPr>
        <p:txBody>
          <a:bodyPr>
            <a:noAutofit/>
          </a:bodyPr>
          <a:lstStyle/>
          <a:p>
            <a:r>
              <a:rPr lang="en-US" sz="2600" b="1" dirty="0" smtClean="0">
                <a:solidFill>
                  <a:srgbClr val="FFFF00"/>
                </a:solidFill>
                <a:latin typeface="Times New Roman" pitchFamily="18" charset="0"/>
                <a:cs typeface="Times New Roman" pitchFamily="18" charset="0"/>
              </a:rPr>
              <a:t>SUSTAINABLE  MANAGEMENT  OF AGROECOLOGICAL </a:t>
            </a:r>
            <a:r>
              <a:rPr lang="en-US" sz="2800" b="1" dirty="0" smtClean="0">
                <a:solidFill>
                  <a:srgbClr val="FFFF00"/>
                </a:solidFill>
                <a:latin typeface="Times New Roman" pitchFamily="18" charset="0"/>
                <a:cs typeface="Times New Roman" pitchFamily="18" charset="0"/>
              </a:rPr>
              <a:t> </a:t>
            </a:r>
            <a:r>
              <a:rPr lang="en-US" sz="2600" b="1" dirty="0" smtClean="0">
                <a:solidFill>
                  <a:srgbClr val="FFFF00"/>
                </a:solidFill>
                <a:latin typeface="Times New Roman" pitchFamily="18" charset="0"/>
                <a:cs typeface="Times New Roman" pitchFamily="18" charset="0"/>
              </a:rPr>
              <a:t>RESOURCES  FOR TRIBAL  SOCIETIES</a:t>
            </a:r>
            <a:r>
              <a:rPr lang="en-US" sz="2800" b="1" dirty="0" smtClean="0">
                <a:solidFill>
                  <a:srgbClr val="FFFF00"/>
                </a:solidFill>
                <a:latin typeface="Times New Roman" pitchFamily="18" charset="0"/>
                <a:cs typeface="Times New Roman" pitchFamily="18" charset="0"/>
              </a:rPr>
              <a:t> </a:t>
            </a:r>
            <a:br>
              <a:rPr lang="en-US" sz="2800" b="1" dirty="0" smtClean="0">
                <a:solidFill>
                  <a:srgbClr val="FFFF00"/>
                </a:solidFill>
                <a:latin typeface="Times New Roman" pitchFamily="18" charset="0"/>
                <a:cs typeface="Times New Roman" pitchFamily="18" charset="0"/>
              </a:rPr>
            </a:br>
            <a:r>
              <a:rPr lang="en-US" sz="2800" b="1" dirty="0" smtClean="0">
                <a:solidFill>
                  <a:srgbClr val="FFFF00"/>
                </a:solidFill>
                <a:latin typeface="Times New Roman" pitchFamily="18" charset="0"/>
                <a:cs typeface="Times New Roman" pitchFamily="18" charset="0"/>
              </a:rPr>
              <a:t>(SMARTS)</a:t>
            </a:r>
            <a:br>
              <a:rPr lang="en-US" sz="2800" b="1" dirty="0" smtClean="0">
                <a:solidFill>
                  <a:srgbClr val="FFFF00"/>
                </a:solidFill>
                <a:latin typeface="Times New Roman" pitchFamily="18" charset="0"/>
                <a:cs typeface="Times New Roman" pitchFamily="18" charset="0"/>
              </a:rPr>
            </a:br>
            <a:r>
              <a:rPr lang="en-US" sz="2800" b="1" dirty="0" smtClean="0">
                <a:solidFill>
                  <a:srgbClr val="FFFF00"/>
                </a:solidFill>
                <a:latin typeface="Times New Roman" pitchFamily="18" charset="0"/>
                <a:cs typeface="Times New Roman" pitchFamily="18" charset="0"/>
              </a:rPr>
              <a:t/>
            </a:r>
            <a:br>
              <a:rPr lang="en-US" sz="2800" b="1" dirty="0" smtClean="0">
                <a:solidFill>
                  <a:srgbClr val="FFFF00"/>
                </a:solidFill>
                <a:latin typeface="Times New Roman" pitchFamily="18" charset="0"/>
                <a:cs typeface="Times New Roman" pitchFamily="18" charset="0"/>
              </a:rPr>
            </a:br>
            <a:r>
              <a:rPr lang="en-US" sz="2800" b="1" dirty="0" smtClean="0">
                <a:solidFill>
                  <a:srgbClr val="FFFF00"/>
                </a:solidFill>
                <a:latin typeface="Times New Roman" pitchFamily="18" charset="0"/>
                <a:cs typeface="Times New Roman" pitchFamily="18" charset="0"/>
              </a:rPr>
              <a:t/>
            </a:r>
            <a:br>
              <a:rPr lang="en-US" sz="2800" b="1" dirty="0" smtClean="0">
                <a:solidFill>
                  <a:srgbClr val="FFFF00"/>
                </a:solidFill>
                <a:latin typeface="Times New Roman" pitchFamily="18" charset="0"/>
                <a:cs typeface="Times New Roman" pitchFamily="18" charset="0"/>
              </a:rPr>
            </a:br>
            <a:r>
              <a:rPr lang="en-US" sz="2100" b="1" dirty="0" smtClean="0">
                <a:solidFill>
                  <a:srgbClr val="FF66FF"/>
                </a:solidFill>
                <a:latin typeface="Comic Sans MS" pitchFamily="66" charset="0"/>
              </a:rPr>
              <a:t>ORISSA  UNIVERSITY  OF  AGRICULTURE  AND  TECHNOLOGY</a:t>
            </a:r>
            <a:r>
              <a:rPr lang="en-US" sz="2800" b="1" dirty="0" smtClean="0">
                <a:solidFill>
                  <a:srgbClr val="FF66FF"/>
                </a:solidFill>
              </a:rPr>
              <a:t/>
            </a:r>
            <a:br>
              <a:rPr lang="en-US" sz="2800" b="1" dirty="0" smtClean="0">
                <a:solidFill>
                  <a:srgbClr val="FF66FF"/>
                </a:solidFill>
              </a:rPr>
            </a:br>
            <a:r>
              <a:rPr lang="en-US" sz="1800" b="1" dirty="0" smtClean="0">
                <a:solidFill>
                  <a:srgbClr val="FF66FF"/>
                </a:solidFill>
                <a:latin typeface="Comic Sans MS" pitchFamily="66" charset="0"/>
              </a:rPr>
              <a:t>BHUBANESWAR (INDIA)</a:t>
            </a:r>
            <a:r>
              <a:rPr lang="en-US" sz="2800" b="1" dirty="0" smtClean="0">
                <a:solidFill>
                  <a:srgbClr val="FF66FF"/>
                </a:solidFill>
              </a:rPr>
              <a:t/>
            </a:r>
            <a:br>
              <a:rPr lang="en-US" sz="2800" b="1" dirty="0" smtClean="0">
                <a:solidFill>
                  <a:srgbClr val="FF66FF"/>
                </a:solidFill>
              </a:rPr>
            </a:br>
            <a:endParaRPr lang="en-US" sz="2800" b="1" dirty="0">
              <a:solidFill>
                <a:srgbClr val="FFFF00"/>
              </a:solidFill>
              <a:latin typeface="Times New Roman" pitchFamily="18" charset="0"/>
              <a:cs typeface="Times New Roman" pitchFamily="18" charset="0"/>
            </a:endParaRPr>
          </a:p>
        </p:txBody>
      </p:sp>
      <p:pic>
        <p:nvPicPr>
          <p:cNvPr id="1027" name="Picture 3" descr="E:\Official\SMARTS\OUAT logo.jpg"/>
          <p:cNvPicPr>
            <a:picLocks noGrp="1" noChangeAspect="1" noChangeArrowheads="1"/>
          </p:cNvPicPr>
          <p:nvPr>
            <p:ph sz="half" idx="1"/>
          </p:nvPr>
        </p:nvPicPr>
        <p:blipFill>
          <a:blip r:embed="rId2" cstate="print"/>
          <a:srcRect/>
          <a:stretch>
            <a:fillRect/>
          </a:stretch>
        </p:blipFill>
        <p:spPr bwMode="auto">
          <a:xfrm>
            <a:off x="601789" y="152400"/>
            <a:ext cx="1231006" cy="1371600"/>
          </a:xfrm>
          <a:prstGeom prst="rect">
            <a:avLst/>
          </a:prstGeom>
          <a:noFill/>
        </p:spPr>
      </p:pic>
      <p:pic>
        <p:nvPicPr>
          <p:cNvPr id="1028" name="Picture 4" descr="E:\Official\SMARTS\UHM Logo.jpg"/>
          <p:cNvPicPr>
            <a:picLocks noGrp="1" noChangeAspect="1" noChangeArrowheads="1"/>
          </p:cNvPicPr>
          <p:nvPr>
            <p:ph sz="half" idx="2"/>
          </p:nvPr>
        </p:nvPicPr>
        <p:blipFill>
          <a:blip r:embed="rId3" cstate="print"/>
          <a:srcRect/>
          <a:stretch>
            <a:fillRect/>
          </a:stretch>
        </p:blipFill>
        <p:spPr bwMode="auto">
          <a:xfrm>
            <a:off x="7239000" y="152400"/>
            <a:ext cx="1371600" cy="1371600"/>
          </a:xfrm>
          <a:prstGeom prst="rect">
            <a:avLst/>
          </a:prstGeom>
          <a:noFill/>
        </p:spPr>
      </p:pic>
      <p:pic>
        <p:nvPicPr>
          <p:cNvPr id="1030" name="Picture 6" descr="E:\Official\SMARTS\SANREM Logo1.jpg"/>
          <p:cNvPicPr>
            <a:picLocks noChangeAspect="1" noChangeArrowheads="1"/>
          </p:cNvPicPr>
          <p:nvPr/>
        </p:nvPicPr>
        <p:blipFill>
          <a:blip r:embed="rId4" cstate="print"/>
          <a:srcRect/>
          <a:stretch>
            <a:fillRect/>
          </a:stretch>
        </p:blipFill>
        <p:spPr bwMode="auto">
          <a:xfrm>
            <a:off x="2819400" y="152400"/>
            <a:ext cx="1295401" cy="1381351"/>
          </a:xfrm>
          <a:prstGeom prst="rect">
            <a:avLst/>
          </a:prstGeom>
          <a:noFill/>
        </p:spPr>
      </p:pic>
      <p:pic>
        <p:nvPicPr>
          <p:cNvPr id="29698" name="Picture 2" descr="https://encrypted-tbn3.gstatic.com/images?q=tbn:ANd9GcTkdYMe_c9szmy66FkHCM2J3mN7ZdJ93G6iQZZoEicKyxKNauDX"/>
          <p:cNvPicPr>
            <a:picLocks noChangeAspect="1" noChangeArrowheads="1"/>
          </p:cNvPicPr>
          <p:nvPr/>
        </p:nvPicPr>
        <p:blipFill>
          <a:blip r:embed="rId5" cstate="print"/>
          <a:srcRect/>
          <a:stretch>
            <a:fillRect/>
          </a:stretch>
        </p:blipFill>
        <p:spPr bwMode="auto">
          <a:xfrm>
            <a:off x="4953000" y="152400"/>
            <a:ext cx="1371599" cy="13715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D:\SND\Official\SMARTS\Student activities\Ayesha.JPG"/>
          <p:cNvPicPr>
            <a:picLocks noGrp="1" noChangeAspect="1" noChangeArrowheads="1"/>
          </p:cNvPicPr>
          <p:nvPr>
            <p:ph idx="1"/>
          </p:nvPr>
        </p:nvPicPr>
        <p:blipFill>
          <a:blip r:embed="rId2" cstate="print"/>
          <a:srcRect/>
          <a:stretch>
            <a:fillRect/>
          </a:stretch>
        </p:blipFill>
        <p:spPr bwMode="auto">
          <a:xfrm>
            <a:off x="1828800" y="0"/>
            <a:ext cx="2743200" cy="3454400"/>
          </a:xfrm>
          <a:prstGeom prst="rect">
            <a:avLst/>
          </a:prstGeom>
          <a:noFill/>
        </p:spPr>
      </p:pic>
      <p:pic>
        <p:nvPicPr>
          <p:cNvPr id="5" name="Picture 2" descr="D:\SND\Official\SMARTS\Student activities\Epsita.JPG"/>
          <p:cNvPicPr>
            <a:picLocks noChangeAspect="1" noChangeArrowheads="1"/>
          </p:cNvPicPr>
          <p:nvPr/>
        </p:nvPicPr>
        <p:blipFill>
          <a:blip r:embed="rId3" cstate="print"/>
          <a:srcRect/>
          <a:stretch>
            <a:fillRect/>
          </a:stretch>
        </p:blipFill>
        <p:spPr bwMode="auto">
          <a:xfrm>
            <a:off x="4648200" y="0"/>
            <a:ext cx="2667000" cy="3429000"/>
          </a:xfrm>
          <a:prstGeom prst="rect">
            <a:avLst/>
          </a:prstGeom>
          <a:noFill/>
        </p:spPr>
      </p:pic>
      <p:pic>
        <p:nvPicPr>
          <p:cNvPr id="7" name="Picture 3" descr="D:\SND\Official\SMARTS\Student activities\Sasmita photo2.JPG"/>
          <p:cNvPicPr>
            <a:picLocks noChangeAspect="1" noChangeArrowheads="1"/>
          </p:cNvPicPr>
          <p:nvPr/>
        </p:nvPicPr>
        <p:blipFill>
          <a:blip r:embed="rId4" cstate="print"/>
          <a:srcRect/>
          <a:stretch>
            <a:fillRect/>
          </a:stretch>
        </p:blipFill>
        <p:spPr bwMode="auto">
          <a:xfrm>
            <a:off x="1828800" y="3505200"/>
            <a:ext cx="2743200" cy="3454400"/>
          </a:xfrm>
          <a:prstGeom prst="rect">
            <a:avLst/>
          </a:prstGeom>
          <a:noFill/>
        </p:spPr>
      </p:pic>
      <p:pic>
        <p:nvPicPr>
          <p:cNvPr id="6" name="Picture 5"/>
          <p:cNvPicPr>
            <a:picLocks noChangeAspect="1" noChangeArrowheads="1"/>
          </p:cNvPicPr>
          <p:nvPr/>
        </p:nvPicPr>
        <p:blipFill>
          <a:blip r:embed="rId5" cstate="print"/>
          <a:srcRect/>
          <a:stretch>
            <a:fillRect/>
          </a:stretch>
        </p:blipFill>
        <p:spPr bwMode="auto">
          <a:xfrm>
            <a:off x="4648200" y="3509629"/>
            <a:ext cx="2667000" cy="33483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rmAutofit/>
          </a:bodyPr>
          <a:lstStyle/>
          <a:p>
            <a:pPr algn="l"/>
            <a:r>
              <a:rPr lang="en-US" sz="3200" b="1" u="sng" dirty="0" smtClean="0"/>
              <a:t>Student Research Activities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152400" y="1219200"/>
            <a:ext cx="8839200" cy="5410200"/>
          </a:xfrm>
        </p:spPr>
        <p:txBody>
          <a:bodyPr/>
          <a:lstStyle/>
          <a:p>
            <a:pPr algn="just">
              <a:buFont typeface="Wingdings" pitchFamily="2" charset="2"/>
              <a:buChar char="q"/>
            </a:pPr>
            <a:r>
              <a:rPr lang="en-US" sz="3000" dirty="0" smtClean="0">
                <a:solidFill>
                  <a:srgbClr val="00B050"/>
                </a:solidFill>
              </a:rPr>
              <a:t> Two Masters level student fellows, one in Agronomy and the other in Soil Science, have begun their research work with SMARTS fellowship during the academic year 2013-14.</a:t>
            </a:r>
          </a:p>
          <a:p>
            <a:pPr algn="just">
              <a:buFont typeface="Wingdings" pitchFamily="2" charset="2"/>
              <a:buChar char="q"/>
            </a:pPr>
            <a:endParaRPr lang="en-US" sz="3000" dirty="0" smtClean="0"/>
          </a:p>
          <a:p>
            <a:pPr lvl="0" algn="just">
              <a:buFont typeface="Wingdings" pitchFamily="2" charset="2"/>
              <a:buChar char="q"/>
            </a:pPr>
            <a:r>
              <a:rPr lang="en-US" sz="3000" dirty="0" smtClean="0">
                <a:solidFill>
                  <a:srgbClr val="000099"/>
                </a:solidFill>
              </a:rPr>
              <a:t> Two students visited Kathmandu, Nepal during March 26-27, 2013, under the exchange program and attended an International Conference ‘F-CASA’ where they presented posters on </a:t>
            </a:r>
            <a:r>
              <a:rPr lang="en-US" sz="3000" dirty="0" err="1" smtClean="0">
                <a:solidFill>
                  <a:srgbClr val="000099"/>
                </a:solidFill>
              </a:rPr>
              <a:t>on</a:t>
            </a:r>
            <a:r>
              <a:rPr lang="en-US" sz="3000" dirty="0" smtClean="0">
                <a:solidFill>
                  <a:srgbClr val="000099"/>
                </a:solidFill>
              </a:rPr>
              <a:t>-station and on farm SMARTS research work.</a:t>
            </a:r>
          </a:p>
          <a:p>
            <a:pPr>
              <a:buNone/>
            </a:pPr>
            <a:endParaRPr lang="en-US"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descr="F:\DSCN226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descr="F:\DSCN226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srcRect/>
          <a:stretch>
            <a:fillRect/>
          </a:stretch>
        </p:blipFill>
        <p:spPr bwMode="auto">
          <a:xfrm>
            <a:off x="0" y="228600"/>
            <a:ext cx="9144000" cy="6324600"/>
          </a:xfrm>
          <a:prstGeom prst="rect">
            <a:avLst/>
          </a:prstGeom>
          <a:noFill/>
          <a:ln w="9525">
            <a:noFill/>
            <a:miter lim="800000"/>
            <a:headEnd/>
            <a:tailEnd/>
          </a:ln>
        </p:spPr>
      </p:pic>
      <p:pic>
        <p:nvPicPr>
          <p:cNvPr id="5" name="Picture 4" descr="C:\Documents and Settings\ADMIN\Local Settings\Temporary Internet Files\Content.Word\3.jpg"/>
          <p:cNvPicPr/>
          <p:nvPr/>
        </p:nvPicPr>
        <p:blipFill>
          <a:blip r:embed="rId3" cstate="print"/>
          <a:srcRect/>
          <a:stretch>
            <a:fillRect/>
          </a:stretch>
        </p:blipFill>
        <p:spPr bwMode="auto">
          <a:xfrm>
            <a:off x="2514600" y="228600"/>
            <a:ext cx="58674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0" y="0"/>
            <a:ext cx="9948863" cy="7461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0" y="0"/>
            <a:ext cx="9948863" cy="7461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pPr algn="l"/>
            <a:r>
              <a:rPr lang="en-US" sz="3200" b="1" u="sng" dirty="0" smtClean="0"/>
              <a:t>Trainings, Presentations and Publications</a:t>
            </a:r>
            <a:endParaRPr lang="en-US" sz="3200" dirty="0"/>
          </a:p>
        </p:txBody>
      </p:sp>
      <p:sp>
        <p:nvSpPr>
          <p:cNvPr id="3" name="Content Placeholder 2"/>
          <p:cNvSpPr>
            <a:spLocks noGrp="1"/>
          </p:cNvSpPr>
          <p:nvPr>
            <p:ph idx="1"/>
          </p:nvPr>
        </p:nvSpPr>
        <p:spPr>
          <a:xfrm>
            <a:off x="152400" y="990600"/>
            <a:ext cx="8763000" cy="5715000"/>
          </a:xfrm>
        </p:spPr>
        <p:txBody>
          <a:bodyPr>
            <a:normAutofit fontScale="85000" lnSpcReduction="10000"/>
          </a:bodyPr>
          <a:lstStyle/>
          <a:p>
            <a:pPr lvl="0" algn="just">
              <a:buFont typeface="Wingdings" pitchFamily="2" charset="2"/>
              <a:buChar char="q"/>
            </a:pPr>
            <a:r>
              <a:rPr lang="en-US" dirty="0" smtClean="0"/>
              <a:t> </a:t>
            </a:r>
            <a:r>
              <a:rPr lang="en-US" sz="3100" dirty="0" smtClean="0">
                <a:solidFill>
                  <a:srgbClr val="003399"/>
                </a:solidFill>
              </a:rPr>
              <a:t>One training session on harvesting, post-harvest crop care and plant residue management was conducted on 15</a:t>
            </a:r>
            <a:r>
              <a:rPr lang="en-US" sz="3100" baseline="30000" dirty="0" smtClean="0">
                <a:solidFill>
                  <a:srgbClr val="003399"/>
                </a:solidFill>
              </a:rPr>
              <a:t>th</a:t>
            </a:r>
            <a:r>
              <a:rPr lang="en-US" sz="3100" dirty="0" smtClean="0">
                <a:solidFill>
                  <a:srgbClr val="003399"/>
                </a:solidFill>
              </a:rPr>
              <a:t> December, 2012 in </a:t>
            </a:r>
            <a:r>
              <a:rPr lang="en-US" sz="3100" dirty="0" err="1" smtClean="0">
                <a:solidFill>
                  <a:srgbClr val="003399"/>
                </a:solidFill>
              </a:rPr>
              <a:t>Keonjhar</a:t>
            </a:r>
            <a:r>
              <a:rPr lang="en-US" sz="3100" dirty="0" smtClean="0">
                <a:solidFill>
                  <a:srgbClr val="003399"/>
                </a:solidFill>
              </a:rPr>
              <a:t>, </a:t>
            </a:r>
            <a:r>
              <a:rPr lang="en-US" sz="3100" dirty="0" err="1" smtClean="0">
                <a:solidFill>
                  <a:srgbClr val="003399"/>
                </a:solidFill>
              </a:rPr>
              <a:t>Odisha</a:t>
            </a:r>
            <a:r>
              <a:rPr lang="en-US" sz="3100" dirty="0" smtClean="0">
                <a:solidFill>
                  <a:srgbClr val="003399"/>
                </a:solidFill>
              </a:rPr>
              <a:t> which involved 100 participants (49 females, 51 males).  Participants included village households, the SMARTS project team, the program coordinator, KVK scientists and SMARTS student fellows.</a:t>
            </a:r>
          </a:p>
          <a:p>
            <a:pPr lvl="0" algn="just">
              <a:buFont typeface="Wingdings" pitchFamily="2" charset="2"/>
              <a:buChar char="q"/>
            </a:pPr>
            <a:endParaRPr lang="en-US" sz="3100" dirty="0" smtClean="0">
              <a:solidFill>
                <a:srgbClr val="003399"/>
              </a:solidFill>
            </a:endParaRPr>
          </a:p>
          <a:p>
            <a:pPr lvl="0" algn="just">
              <a:buFont typeface="Wingdings" pitchFamily="2" charset="2"/>
              <a:buChar char="q"/>
            </a:pPr>
            <a:r>
              <a:rPr lang="en-US" sz="3100" dirty="0" smtClean="0">
                <a:solidFill>
                  <a:srgbClr val="003399"/>
                </a:solidFill>
              </a:rPr>
              <a:t> One District level workshop on maize-based conservation agriculture involving 80 participants (30 female, 50 male) </a:t>
            </a:r>
            <a:r>
              <a:rPr lang="en-US" sz="3100" i="1" dirty="0" smtClean="0">
                <a:solidFill>
                  <a:srgbClr val="003399"/>
                </a:solidFill>
              </a:rPr>
              <a:t>viz</a:t>
            </a:r>
            <a:r>
              <a:rPr lang="en-US" sz="3100" dirty="0" smtClean="0">
                <a:solidFill>
                  <a:srgbClr val="003399"/>
                </a:solidFill>
              </a:rPr>
              <a:t>. farmers and extension personnel was organized on 30</a:t>
            </a:r>
            <a:r>
              <a:rPr lang="en-US" sz="3100" baseline="30000" dirty="0" smtClean="0">
                <a:solidFill>
                  <a:srgbClr val="003399"/>
                </a:solidFill>
              </a:rPr>
              <a:t>th</a:t>
            </a:r>
            <a:r>
              <a:rPr lang="en-US" sz="3100" dirty="0" smtClean="0">
                <a:solidFill>
                  <a:srgbClr val="003399"/>
                </a:solidFill>
              </a:rPr>
              <a:t> January, 2013 by the District Agriculture Department of </a:t>
            </a:r>
            <a:r>
              <a:rPr lang="en-US" sz="3100" dirty="0" err="1" smtClean="0">
                <a:solidFill>
                  <a:srgbClr val="003399"/>
                </a:solidFill>
              </a:rPr>
              <a:t>Kendujhar</a:t>
            </a:r>
            <a:r>
              <a:rPr lang="en-US" sz="3100" dirty="0" smtClean="0">
                <a:solidFill>
                  <a:srgbClr val="003399"/>
                </a:solidFill>
              </a:rPr>
              <a:t>, India where SMARTS project scientists acted as resource persons and delivered on maize-cowpea CAPS for sustainable tribal farming.</a:t>
            </a:r>
          </a:p>
          <a:p>
            <a:pPr>
              <a:buFont typeface="Wingdings" pitchFamily="2" charset="2"/>
              <a:buChar char="q"/>
            </a:pPr>
            <a:endParaRPr lang="en-US"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SMARTS NEWS PHOTO\DSCN6557.JPG"/>
          <p:cNvPicPr/>
          <p:nvPr/>
        </p:nvPicPr>
        <p:blipFill>
          <a:blip r:embed="rId2" cstate="print"/>
          <a:srcRect/>
          <a:stretch>
            <a:fillRect/>
          </a:stretch>
        </p:blipFill>
        <p:spPr bwMode="auto">
          <a:xfrm>
            <a:off x="0" y="228600"/>
            <a:ext cx="9144000"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SMARTS NEWS PHOTO\DSC01795.JPG"/>
          <p:cNvPicPr/>
          <p:nvPr/>
        </p:nvPicPr>
        <p:blipFill>
          <a:blip r:embed="rId2" cstate="print"/>
          <a:srcRect/>
          <a:stretch>
            <a:fillRect/>
          </a:stretch>
        </p:blipFill>
        <p:spPr bwMode="auto">
          <a:xfrm>
            <a:off x="0" y="381000"/>
            <a:ext cx="914400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7772400" cy="1066800"/>
          </a:xfrm>
        </p:spPr>
        <p:txBody>
          <a:bodyPr>
            <a:normAutofit/>
          </a:bodyPr>
          <a:lstStyle/>
          <a:p>
            <a:pPr algn="l"/>
            <a:r>
              <a:rPr lang="en-US" sz="3200" b="1" u="sng" dirty="0" smtClean="0"/>
              <a:t>Updates on ongoing project activities</a:t>
            </a:r>
            <a:endParaRPr lang="en-US" sz="3200" b="1" u="sng" dirty="0"/>
          </a:p>
        </p:txBody>
      </p:sp>
      <p:sp>
        <p:nvSpPr>
          <p:cNvPr id="3" name="Subtitle 2"/>
          <p:cNvSpPr>
            <a:spLocks noGrp="1"/>
          </p:cNvSpPr>
          <p:nvPr>
            <p:ph type="subTitle" idx="1"/>
          </p:nvPr>
        </p:nvSpPr>
        <p:spPr>
          <a:xfrm>
            <a:off x="304800" y="1143000"/>
            <a:ext cx="8458200" cy="5715000"/>
          </a:xfrm>
        </p:spPr>
        <p:txBody>
          <a:bodyPr/>
          <a:lstStyle/>
          <a:p>
            <a:pPr algn="just">
              <a:buFont typeface="Wingdings" pitchFamily="2" charset="2"/>
              <a:buChar char="q"/>
            </a:pPr>
            <a:r>
              <a:rPr lang="en-US" dirty="0" smtClean="0">
                <a:solidFill>
                  <a:srgbClr val="FFFF00"/>
                </a:solidFill>
              </a:rPr>
              <a:t> 3 Tribal villages adopted</a:t>
            </a:r>
          </a:p>
          <a:p>
            <a:pPr algn="just"/>
            <a:endParaRPr lang="en-US" dirty="0" smtClean="0">
              <a:solidFill>
                <a:schemeClr val="tx1"/>
              </a:solidFill>
            </a:endParaRPr>
          </a:p>
          <a:p>
            <a:pPr lvl="1" algn="just">
              <a:buFont typeface="Wingdings" pitchFamily="2" charset="2"/>
              <a:buChar char="Ø"/>
            </a:pPr>
            <a:r>
              <a:rPr lang="en-US" dirty="0" smtClean="0">
                <a:solidFill>
                  <a:srgbClr val="0070C0"/>
                </a:solidFill>
              </a:rPr>
              <a:t> 30 farmers in </a:t>
            </a:r>
            <a:r>
              <a:rPr lang="en-US" dirty="0" err="1" smtClean="0">
                <a:solidFill>
                  <a:srgbClr val="0070C0"/>
                </a:solidFill>
              </a:rPr>
              <a:t>Tentuli</a:t>
            </a:r>
            <a:r>
              <a:rPr lang="en-US" dirty="0" smtClean="0">
                <a:solidFill>
                  <a:srgbClr val="0070C0"/>
                </a:solidFill>
              </a:rPr>
              <a:t>            (3</a:t>
            </a:r>
            <a:r>
              <a:rPr lang="en-US" baseline="30000" dirty="0" smtClean="0">
                <a:solidFill>
                  <a:srgbClr val="0070C0"/>
                </a:solidFill>
              </a:rPr>
              <a:t>rd</a:t>
            </a:r>
            <a:r>
              <a:rPr lang="en-US" dirty="0" smtClean="0">
                <a:solidFill>
                  <a:srgbClr val="0070C0"/>
                </a:solidFill>
              </a:rPr>
              <a:t> year)</a:t>
            </a:r>
          </a:p>
          <a:p>
            <a:pPr lvl="1" algn="just">
              <a:buFont typeface="Wingdings" pitchFamily="2" charset="2"/>
              <a:buChar char="Ø"/>
            </a:pPr>
            <a:r>
              <a:rPr lang="en-US" dirty="0">
                <a:solidFill>
                  <a:srgbClr val="0070C0"/>
                </a:solidFill>
              </a:rPr>
              <a:t> </a:t>
            </a:r>
            <a:r>
              <a:rPr lang="en-US" dirty="0" smtClean="0">
                <a:solidFill>
                  <a:srgbClr val="0070C0"/>
                </a:solidFill>
              </a:rPr>
              <a:t>26 farmers in </a:t>
            </a:r>
            <a:r>
              <a:rPr lang="en-US" dirty="0" err="1" smtClean="0">
                <a:solidFill>
                  <a:srgbClr val="0070C0"/>
                </a:solidFill>
              </a:rPr>
              <a:t>Talachampei</a:t>
            </a:r>
            <a:r>
              <a:rPr lang="en-US" dirty="0" smtClean="0">
                <a:solidFill>
                  <a:srgbClr val="0070C0"/>
                </a:solidFill>
              </a:rPr>
              <a:t> (2</a:t>
            </a:r>
            <a:r>
              <a:rPr lang="en-US" baseline="30000" dirty="0" smtClean="0">
                <a:solidFill>
                  <a:srgbClr val="0070C0"/>
                </a:solidFill>
              </a:rPr>
              <a:t>nd</a:t>
            </a:r>
            <a:r>
              <a:rPr lang="en-US" dirty="0" smtClean="0">
                <a:solidFill>
                  <a:srgbClr val="0070C0"/>
                </a:solidFill>
              </a:rPr>
              <a:t> year)</a:t>
            </a:r>
          </a:p>
          <a:p>
            <a:pPr lvl="1" algn="just">
              <a:buFont typeface="Wingdings" pitchFamily="2" charset="2"/>
              <a:buChar char="Ø"/>
            </a:pPr>
            <a:r>
              <a:rPr lang="en-US" dirty="0" smtClean="0">
                <a:solidFill>
                  <a:srgbClr val="0070C0"/>
                </a:solidFill>
              </a:rPr>
              <a:t> 20 farmers in </a:t>
            </a:r>
            <a:r>
              <a:rPr lang="en-US" dirty="0" err="1" smtClean="0">
                <a:solidFill>
                  <a:srgbClr val="0070C0"/>
                </a:solidFill>
              </a:rPr>
              <a:t>Bayakumutia</a:t>
            </a:r>
            <a:r>
              <a:rPr lang="en-US" dirty="0" smtClean="0">
                <a:solidFill>
                  <a:srgbClr val="0070C0"/>
                </a:solidFill>
              </a:rPr>
              <a:t> (1</a:t>
            </a:r>
            <a:r>
              <a:rPr lang="en-US" baseline="30000" dirty="0" smtClean="0">
                <a:solidFill>
                  <a:srgbClr val="0070C0"/>
                </a:solidFill>
              </a:rPr>
              <a:t>st</a:t>
            </a:r>
            <a:r>
              <a:rPr lang="en-US" dirty="0" smtClean="0">
                <a:solidFill>
                  <a:srgbClr val="0070C0"/>
                </a:solidFill>
              </a:rPr>
              <a:t> year)</a:t>
            </a:r>
          </a:p>
          <a:p>
            <a:pPr lvl="1" indent="-398463" algn="just">
              <a:buFont typeface="Wingdings" pitchFamily="2" charset="2"/>
              <a:buChar char="q"/>
            </a:pPr>
            <a:endParaRPr lang="en-US" dirty="0" smtClean="0">
              <a:solidFill>
                <a:schemeClr val="tx1"/>
              </a:solidFill>
            </a:endParaRPr>
          </a:p>
          <a:p>
            <a:pPr lvl="1" indent="-398463" algn="just">
              <a:buFont typeface="Wingdings" pitchFamily="2" charset="2"/>
              <a:buChar char="q"/>
            </a:pPr>
            <a:r>
              <a:rPr lang="en-US" dirty="0" smtClean="0">
                <a:solidFill>
                  <a:schemeClr val="accent6">
                    <a:lumMod val="75000"/>
                  </a:schemeClr>
                </a:solidFill>
              </a:rPr>
              <a:t> Integrated Tribal Development Agency (ITDA) of </a:t>
            </a:r>
            <a:r>
              <a:rPr lang="en-US" dirty="0" err="1">
                <a:solidFill>
                  <a:schemeClr val="accent6">
                    <a:lumMod val="75000"/>
                  </a:schemeClr>
                </a:solidFill>
              </a:rPr>
              <a:t>Mayurbhanj</a:t>
            </a:r>
            <a:r>
              <a:rPr lang="en-US" dirty="0">
                <a:solidFill>
                  <a:schemeClr val="accent6">
                    <a:lumMod val="75000"/>
                  </a:schemeClr>
                </a:solidFill>
              </a:rPr>
              <a:t> </a:t>
            </a:r>
            <a:r>
              <a:rPr lang="en-US" dirty="0" smtClean="0">
                <a:solidFill>
                  <a:schemeClr val="accent6">
                    <a:lumMod val="75000"/>
                  </a:schemeClr>
                </a:solidFill>
              </a:rPr>
              <a:t>district in the same </a:t>
            </a:r>
            <a:r>
              <a:rPr lang="en-US" dirty="0" err="1" smtClean="0">
                <a:solidFill>
                  <a:schemeClr val="accent6">
                    <a:lumMod val="75000"/>
                  </a:schemeClr>
                </a:solidFill>
              </a:rPr>
              <a:t>agroclimatic</a:t>
            </a:r>
            <a:r>
              <a:rPr lang="en-US" dirty="0" smtClean="0">
                <a:solidFill>
                  <a:schemeClr val="accent6">
                    <a:lumMod val="75000"/>
                  </a:schemeClr>
                </a:solidFill>
              </a:rPr>
              <a:t> zone will adopt  maize-cowpea CAPS in 1000 ha in tribal populated villages.</a:t>
            </a:r>
          </a:p>
          <a:p>
            <a:pPr lvl="1" indent="-398463" algn="l">
              <a:buFont typeface="Wingdings" pitchFamily="2" charset="2"/>
              <a:buChar char="q"/>
            </a:pPr>
            <a:endParaRPr lang="en-US" dirty="0" smtClean="0">
              <a:solidFill>
                <a:schemeClr val="tx1"/>
              </a:solidFill>
            </a:endParaRPr>
          </a:p>
          <a:p>
            <a:pPr lvl="1" algn="l">
              <a:buFont typeface="Wingdings" pitchFamily="2" charset="2"/>
              <a:buChar char="Ø"/>
            </a:pPr>
            <a:endParaRPr lang="en-US" dirty="0" smtClean="0">
              <a:solidFill>
                <a:schemeClr val="tx1"/>
              </a:solidFill>
            </a:endParaRPr>
          </a:p>
          <a:p>
            <a:pPr lvl="1" algn="l">
              <a:buFont typeface="Wingdings" pitchFamily="2" charset="2"/>
              <a:buChar char="Ø"/>
            </a:pPr>
            <a:endParaRPr lang="en-US" dirty="0" smtClean="0">
              <a:solidFill>
                <a:schemeClr val="tx1"/>
              </a:solidFill>
            </a:endParaRPr>
          </a:p>
          <a:p>
            <a:pPr lvl="1" algn="l">
              <a:buFont typeface="Wingdings" pitchFamily="2" charset="2"/>
              <a:buChar char="ü"/>
            </a:pPr>
            <a:endParaRPr lang="en-US" dirty="0">
              <a:solidFill>
                <a:schemeClr val="tx1"/>
              </a:solidFill>
            </a:endParaRPr>
          </a:p>
        </p:txBody>
      </p:sp>
      <p:pic>
        <p:nvPicPr>
          <p:cNvPr id="5" name="Picture 3" descr="E:\Official\SMARTS\OUAT logo.jpg"/>
          <p:cNvPicPr>
            <a:picLocks noChangeAspect="1" noChangeArrowheads="1"/>
          </p:cNvPicPr>
          <p:nvPr/>
        </p:nvPicPr>
        <p:blipFill>
          <a:blip r:embed="rId2" cstate="print"/>
          <a:srcRect/>
          <a:stretch>
            <a:fillRect/>
          </a:stretch>
        </p:blipFill>
        <p:spPr bwMode="auto">
          <a:xfrm>
            <a:off x="7543800" y="6019800"/>
            <a:ext cx="752282" cy="838200"/>
          </a:xfrm>
          <a:prstGeom prst="rect">
            <a:avLst/>
          </a:prstGeom>
          <a:noFill/>
        </p:spPr>
      </p:pic>
      <p:pic>
        <p:nvPicPr>
          <p:cNvPr id="6" name="Picture 4" descr="E:\Official\SMARTS\UHM Logo.jpg"/>
          <p:cNvPicPr>
            <a:picLocks noChangeAspect="1" noChangeArrowheads="1"/>
          </p:cNvPicPr>
          <p:nvPr/>
        </p:nvPicPr>
        <p:blipFill>
          <a:blip r:embed="rId3" cstate="print"/>
          <a:srcRect/>
          <a:stretch>
            <a:fillRect/>
          </a:stretch>
        </p:blipFill>
        <p:spPr bwMode="auto">
          <a:xfrm>
            <a:off x="8305800" y="6019800"/>
            <a:ext cx="838200" cy="838200"/>
          </a:xfrm>
          <a:prstGeom prst="rect">
            <a:avLst/>
          </a:prstGeom>
          <a:noFill/>
        </p:spPr>
      </p:pic>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62000"/>
          </a:xfrm>
        </p:spPr>
        <p:txBody>
          <a:bodyPr>
            <a:normAutofit/>
          </a:bodyPr>
          <a:lstStyle/>
          <a:p>
            <a:pPr algn="l"/>
            <a:r>
              <a:rPr lang="en-US" sz="3200" b="1" u="sng" dirty="0" smtClean="0"/>
              <a:t>Trainings, Presentations and Publications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0" y="762000"/>
            <a:ext cx="8991600" cy="5867400"/>
          </a:xfrm>
        </p:spPr>
        <p:txBody>
          <a:bodyPr>
            <a:normAutofit lnSpcReduction="10000"/>
          </a:bodyPr>
          <a:lstStyle/>
          <a:p>
            <a:pPr lvl="0" algn="just">
              <a:buFont typeface="Wingdings" pitchFamily="2" charset="2"/>
              <a:buChar char="q"/>
            </a:pPr>
            <a:endParaRPr lang="en-US" sz="2800" dirty="0" smtClean="0">
              <a:solidFill>
                <a:srgbClr val="C00000"/>
              </a:solidFill>
            </a:endParaRPr>
          </a:p>
          <a:p>
            <a:pPr lvl="0" algn="just">
              <a:buFont typeface="Wingdings" pitchFamily="2" charset="2"/>
              <a:buChar char="q"/>
            </a:pPr>
            <a:r>
              <a:rPr lang="en-US" sz="2800" dirty="0" smtClean="0">
                <a:solidFill>
                  <a:srgbClr val="C00000"/>
                </a:solidFill>
              </a:rPr>
              <a:t> One oral presentation entitled “Conservation Agriculture Production Systems (CAPS) in tribal societies of India” and another poster presentation on “Effect of Conservation Agriculture Production System (CAPS) on maize based tribal farming situations of </a:t>
            </a:r>
            <a:r>
              <a:rPr lang="en-US" sz="2800" dirty="0" err="1" smtClean="0">
                <a:solidFill>
                  <a:srgbClr val="C00000"/>
                </a:solidFill>
              </a:rPr>
              <a:t>Odisha</a:t>
            </a:r>
            <a:r>
              <a:rPr lang="en-US" sz="2800" dirty="0" smtClean="0">
                <a:solidFill>
                  <a:srgbClr val="C00000"/>
                </a:solidFill>
              </a:rPr>
              <a:t>, India”  were presented at the Annual Convention of American Society of Agronomy, Cincinnati, Ohio (22</a:t>
            </a:r>
            <a:r>
              <a:rPr lang="en-US" sz="2800" baseline="30000" dirty="0" smtClean="0">
                <a:solidFill>
                  <a:srgbClr val="C00000"/>
                </a:solidFill>
              </a:rPr>
              <a:t>nd </a:t>
            </a:r>
            <a:r>
              <a:rPr lang="en-US" sz="2800" dirty="0" smtClean="0">
                <a:solidFill>
                  <a:srgbClr val="C00000"/>
                </a:solidFill>
              </a:rPr>
              <a:t>October, 2012).</a:t>
            </a:r>
          </a:p>
          <a:p>
            <a:pPr lvl="0" algn="just">
              <a:buNone/>
            </a:pPr>
            <a:endParaRPr lang="en-US" sz="2800" dirty="0" smtClean="0">
              <a:solidFill>
                <a:srgbClr val="C00000"/>
              </a:solidFill>
            </a:endParaRPr>
          </a:p>
          <a:p>
            <a:pPr lvl="0" algn="just">
              <a:buFont typeface="Wingdings" pitchFamily="2" charset="2"/>
              <a:buChar char="q"/>
            </a:pPr>
            <a:r>
              <a:rPr lang="en-US" sz="2800" dirty="0" smtClean="0">
                <a:solidFill>
                  <a:srgbClr val="003399"/>
                </a:solidFill>
              </a:rPr>
              <a:t> A presentation regarding maize based CAPS under tribal farming situations was given to the Minister, Secretary and Director of Agriculture, Govt. of </a:t>
            </a:r>
            <a:r>
              <a:rPr lang="en-US" sz="2800" dirty="0" err="1" smtClean="0">
                <a:solidFill>
                  <a:srgbClr val="003399"/>
                </a:solidFill>
              </a:rPr>
              <a:t>Odisha</a:t>
            </a:r>
            <a:r>
              <a:rPr lang="en-US" sz="2800" dirty="0" smtClean="0">
                <a:solidFill>
                  <a:srgbClr val="003399"/>
                </a:solidFill>
              </a:rPr>
              <a:t>  and all district heads of allied departments.</a:t>
            </a:r>
          </a:p>
          <a:p>
            <a:pPr algn="just">
              <a:buFont typeface="Wingdings" pitchFamily="2" charset="2"/>
              <a:buChar char="q"/>
            </a:pPr>
            <a:endParaRPr lang="en-US" dirty="0"/>
          </a:p>
        </p:txBody>
      </p:sp>
      <p:pic>
        <p:nvPicPr>
          <p:cNvPr id="4" name="Picture 3" descr="E:\Official\SMARTS\OUAT logo.jpg"/>
          <p:cNvPicPr>
            <a:picLocks noChangeAspect="1" noChangeArrowheads="1"/>
          </p:cNvPicPr>
          <p:nvPr/>
        </p:nvPicPr>
        <p:blipFill>
          <a:blip r:embed="rId3"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4" cstate="print"/>
          <a:srcRect/>
          <a:stretch>
            <a:fillRect/>
          </a:stretch>
        </p:blipFill>
        <p:spPr bwMode="auto">
          <a:xfrm>
            <a:off x="8458200" y="6172200"/>
            <a:ext cx="685800" cy="685800"/>
          </a:xfrm>
          <a:prstGeom prst="rect">
            <a:avLst/>
          </a:prstGeom>
          <a:noFill/>
        </p:spPr>
      </p:pic>
    </p:spTree>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D:\Preseasonal 2012\DSC01364.JPG"/>
          <p:cNvPicPr/>
          <p:nvPr/>
        </p:nvPicPr>
        <p:blipFill>
          <a:blip r:embed="rId2" cstate="print"/>
          <a:srcRect/>
          <a:stretch>
            <a:fillRect/>
          </a:stretch>
        </p:blipFill>
        <p:spPr bwMode="auto">
          <a:xfrm>
            <a:off x="0" y="1600200"/>
            <a:ext cx="9144000" cy="3505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a:bodyPr>
          <a:lstStyle/>
          <a:p>
            <a:pPr algn="l"/>
            <a:r>
              <a:rPr lang="en-US" sz="3200" b="1" u="sng" dirty="0" smtClean="0"/>
              <a:t>Trainings, Presentations and Publications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152400" y="1066800"/>
            <a:ext cx="8763000" cy="5562600"/>
          </a:xfrm>
        </p:spPr>
        <p:txBody>
          <a:bodyPr>
            <a:normAutofit/>
          </a:bodyPr>
          <a:lstStyle/>
          <a:p>
            <a:pPr lvl="0" algn="just">
              <a:buFont typeface="Wingdings" pitchFamily="2" charset="2"/>
              <a:buChar char="q"/>
            </a:pPr>
            <a:r>
              <a:rPr lang="en-US" sz="2800" dirty="0" smtClean="0">
                <a:solidFill>
                  <a:srgbClr val="003399"/>
                </a:solidFill>
              </a:rPr>
              <a:t> One poster regarding Maize based CAPS  [</a:t>
            </a:r>
            <a:r>
              <a:rPr lang="en-US" sz="2800" dirty="0" err="1" smtClean="0">
                <a:solidFill>
                  <a:srgbClr val="003399"/>
                </a:solidFill>
              </a:rPr>
              <a:t>Nabanita</a:t>
            </a:r>
            <a:r>
              <a:rPr lang="en-US" sz="2800" dirty="0" smtClean="0">
                <a:solidFill>
                  <a:srgbClr val="003399"/>
                </a:solidFill>
              </a:rPr>
              <a:t>, B., R.K. </a:t>
            </a:r>
            <a:r>
              <a:rPr lang="en-US" sz="2800" dirty="0" err="1" smtClean="0">
                <a:solidFill>
                  <a:srgbClr val="003399"/>
                </a:solidFill>
              </a:rPr>
              <a:t>Nayak</a:t>
            </a:r>
            <a:r>
              <a:rPr lang="en-US" sz="2800" dirty="0" smtClean="0">
                <a:solidFill>
                  <a:srgbClr val="003399"/>
                </a:solidFill>
              </a:rPr>
              <a:t>, K.N. </a:t>
            </a:r>
            <a:r>
              <a:rPr lang="en-US" sz="2800" dirty="0" err="1" smtClean="0">
                <a:solidFill>
                  <a:srgbClr val="003399"/>
                </a:solidFill>
              </a:rPr>
              <a:t>Mishra</a:t>
            </a:r>
            <a:r>
              <a:rPr lang="en-US" sz="2800" dirty="0" smtClean="0">
                <a:solidFill>
                  <a:srgbClr val="003399"/>
                </a:solidFill>
              </a:rPr>
              <a:t>, P.K. </a:t>
            </a:r>
            <a:r>
              <a:rPr lang="en-US" sz="2800" dirty="0" err="1" smtClean="0">
                <a:solidFill>
                  <a:srgbClr val="003399"/>
                </a:solidFill>
              </a:rPr>
              <a:t>Roul</a:t>
            </a:r>
            <a:r>
              <a:rPr lang="en-US" sz="2800" dirty="0" smtClean="0">
                <a:solidFill>
                  <a:srgbClr val="003399"/>
                </a:solidFill>
              </a:rPr>
              <a:t>, S.N. Dash, M.M. </a:t>
            </a:r>
            <a:r>
              <a:rPr lang="en-US" sz="2800" dirty="0" err="1" smtClean="0">
                <a:solidFill>
                  <a:srgbClr val="003399"/>
                </a:solidFill>
              </a:rPr>
              <a:t>Behera</a:t>
            </a:r>
            <a:r>
              <a:rPr lang="en-US" sz="2800" dirty="0" smtClean="0">
                <a:solidFill>
                  <a:srgbClr val="003399"/>
                </a:solidFill>
              </a:rPr>
              <a:t>, C. Chan-</a:t>
            </a:r>
            <a:r>
              <a:rPr lang="en-US" sz="2800" dirty="0" err="1" smtClean="0">
                <a:solidFill>
                  <a:srgbClr val="003399"/>
                </a:solidFill>
              </a:rPr>
              <a:t>Halbrendt</a:t>
            </a:r>
            <a:r>
              <a:rPr lang="en-US" sz="2800" dirty="0" smtClean="0">
                <a:solidFill>
                  <a:srgbClr val="003399"/>
                </a:solidFill>
              </a:rPr>
              <a:t> and T.W. Idol. 2013. “Impact of maize-based conservation agriculture system on soil properties in North Central Plateau Zone of </a:t>
            </a:r>
            <a:r>
              <a:rPr lang="en-US" sz="2800" dirty="0" err="1" smtClean="0">
                <a:solidFill>
                  <a:srgbClr val="003399"/>
                </a:solidFill>
              </a:rPr>
              <a:t>Odisha</a:t>
            </a:r>
            <a:r>
              <a:rPr lang="en-US" sz="2800" dirty="0" smtClean="0">
                <a:solidFill>
                  <a:srgbClr val="003399"/>
                </a:solidFill>
              </a:rPr>
              <a:t>.”] was presented at 77</a:t>
            </a:r>
            <a:r>
              <a:rPr lang="en-US" sz="2800" baseline="30000" dirty="0" smtClean="0">
                <a:solidFill>
                  <a:srgbClr val="003399"/>
                </a:solidFill>
              </a:rPr>
              <a:t>th</a:t>
            </a:r>
            <a:r>
              <a:rPr lang="en-US" sz="2800" dirty="0" smtClean="0">
                <a:solidFill>
                  <a:srgbClr val="003399"/>
                </a:solidFill>
              </a:rPr>
              <a:t> Annual Convention of Indian Society of Soil Science, held at Punjab, Ludhiana, (3-6 December, 2012).</a:t>
            </a:r>
          </a:p>
          <a:p>
            <a:pPr lvl="0" algn="just">
              <a:buNone/>
            </a:pPr>
            <a:endParaRPr lang="en-US" sz="2800" dirty="0" smtClean="0"/>
          </a:p>
          <a:p>
            <a:pPr lvl="0" algn="just">
              <a:buFont typeface="Wingdings" pitchFamily="2" charset="2"/>
              <a:buChar char="q"/>
            </a:pPr>
            <a:r>
              <a:rPr lang="en-US" sz="2800" dirty="0" smtClean="0">
                <a:solidFill>
                  <a:srgbClr val="FF66FF"/>
                </a:solidFill>
              </a:rPr>
              <a:t> Two papers on conservation agriculture were presented on 3</a:t>
            </a:r>
            <a:r>
              <a:rPr lang="en-US" sz="2800" baseline="30000" dirty="0" smtClean="0">
                <a:solidFill>
                  <a:srgbClr val="FF66FF"/>
                </a:solidFill>
              </a:rPr>
              <a:t>rd</a:t>
            </a:r>
            <a:r>
              <a:rPr lang="en-US" sz="2800" dirty="0" smtClean="0">
                <a:solidFill>
                  <a:srgbClr val="FF66FF"/>
                </a:solidFill>
              </a:rPr>
              <a:t> International Agronomy Congress held at New Delhi, during 26-30 November, 2012.</a:t>
            </a:r>
          </a:p>
          <a:p>
            <a:pPr>
              <a:buNone/>
            </a:pPr>
            <a:endParaRPr lang="en-US" dirty="0"/>
          </a:p>
        </p:txBody>
      </p:sp>
      <p:pic>
        <p:nvPicPr>
          <p:cNvPr id="4" name="Picture 3" descr="E:\Official\SMARTS\OUAT logo.jpg"/>
          <p:cNvPicPr>
            <a:picLocks noChangeAspect="1" noChangeArrowheads="1"/>
          </p:cNvPicPr>
          <p:nvPr/>
        </p:nvPicPr>
        <p:blipFill>
          <a:blip r:embed="rId3"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4" cstate="print"/>
          <a:srcRect/>
          <a:stretch>
            <a:fillRect/>
          </a:stretch>
        </p:blipFill>
        <p:spPr bwMode="auto">
          <a:xfrm>
            <a:off x="8458200" y="6172200"/>
            <a:ext cx="685800" cy="685800"/>
          </a:xfrm>
          <a:prstGeom prst="rect">
            <a:avLst/>
          </a:prstGeom>
          <a:noFill/>
        </p:spPr>
      </p:pic>
    </p:spTree>
  </p:cSld>
  <p:clrMapOvr>
    <a:masterClrMapping/>
  </p:clrMapOvr>
  <p:transition spd="slow">
    <p:wheel spokes="2"/>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685800"/>
          </a:xfrm>
        </p:spPr>
        <p:txBody>
          <a:bodyPr>
            <a:normAutofit/>
          </a:bodyPr>
          <a:lstStyle/>
          <a:p>
            <a:pPr algn="l"/>
            <a:r>
              <a:rPr lang="en-US" sz="3200" b="1" u="sng" dirty="0" smtClean="0"/>
              <a:t>Trainings, Presentations and Publications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152400" y="838200"/>
            <a:ext cx="8839200" cy="5791200"/>
          </a:xfrm>
        </p:spPr>
        <p:txBody>
          <a:bodyPr>
            <a:normAutofit fontScale="92500" lnSpcReduction="10000"/>
          </a:bodyPr>
          <a:lstStyle/>
          <a:p>
            <a:pPr lvl="0" algn="just">
              <a:buFont typeface="Wingdings" pitchFamily="2" charset="2"/>
              <a:buChar char="q"/>
            </a:pPr>
            <a:r>
              <a:rPr lang="en-US" sz="3000" dirty="0" smtClean="0">
                <a:solidFill>
                  <a:srgbClr val="CC3399"/>
                </a:solidFill>
              </a:rPr>
              <a:t> Five oral and two posters were presented in an international conference “Frontiers in Conservation Agriculture in South Asia and Beyond (F-CASA)”, held on March 26-27, 2013 in </a:t>
            </a:r>
            <a:r>
              <a:rPr lang="en-US" sz="3000" dirty="0" err="1" smtClean="0">
                <a:solidFill>
                  <a:srgbClr val="CC3399"/>
                </a:solidFill>
              </a:rPr>
              <a:t>Kathamandu</a:t>
            </a:r>
            <a:r>
              <a:rPr lang="en-US" sz="3000" dirty="0" smtClean="0">
                <a:solidFill>
                  <a:srgbClr val="CC3399"/>
                </a:solidFill>
              </a:rPr>
              <a:t>, Nepal.</a:t>
            </a:r>
          </a:p>
          <a:p>
            <a:pPr algn="just">
              <a:buNone/>
            </a:pPr>
            <a:r>
              <a:rPr lang="en-US" dirty="0" smtClean="0"/>
              <a:t>		</a:t>
            </a:r>
            <a:r>
              <a:rPr lang="en-US" u="sng" dirty="0" smtClean="0"/>
              <a:t>Oral presentations</a:t>
            </a:r>
          </a:p>
          <a:p>
            <a:pPr lvl="2" algn="just">
              <a:buFont typeface="Wingdings" pitchFamily="2" charset="2"/>
              <a:buChar char="Ø"/>
            </a:pPr>
            <a:r>
              <a:rPr lang="en-US" sz="2600" u="sng" dirty="0" smtClean="0">
                <a:solidFill>
                  <a:srgbClr val="FF0000"/>
                </a:solidFill>
              </a:rPr>
              <a:t> </a:t>
            </a:r>
            <a:r>
              <a:rPr lang="en-US" sz="2600" dirty="0" err="1" smtClean="0">
                <a:solidFill>
                  <a:srgbClr val="FF0000"/>
                </a:solidFill>
              </a:rPr>
              <a:t>Roul</a:t>
            </a:r>
            <a:r>
              <a:rPr lang="en-US" sz="2600" dirty="0" smtClean="0">
                <a:solidFill>
                  <a:srgbClr val="FF0000"/>
                </a:solidFill>
              </a:rPr>
              <a:t>, P.K., P. Ray, K.N. </a:t>
            </a:r>
            <a:r>
              <a:rPr lang="en-US" sz="2600" dirty="0" err="1" smtClean="0">
                <a:solidFill>
                  <a:srgbClr val="FF0000"/>
                </a:solidFill>
              </a:rPr>
              <a:t>Mishra</a:t>
            </a:r>
            <a:r>
              <a:rPr lang="en-US" sz="2600" dirty="0" smtClean="0">
                <a:solidFill>
                  <a:srgbClr val="FF0000"/>
                </a:solidFill>
              </a:rPr>
              <a:t>, S.N. Dash, E. </a:t>
            </a:r>
            <a:r>
              <a:rPr lang="en-US" sz="2600" dirty="0" err="1" smtClean="0">
                <a:solidFill>
                  <a:srgbClr val="FF0000"/>
                </a:solidFill>
              </a:rPr>
              <a:t>Barik</a:t>
            </a:r>
            <a:r>
              <a:rPr lang="en-US" sz="2600" dirty="0" smtClean="0">
                <a:solidFill>
                  <a:srgbClr val="FF0000"/>
                </a:solidFill>
              </a:rPr>
              <a:t>, C. Chan </a:t>
            </a:r>
            <a:r>
              <a:rPr lang="en-US" sz="2600" dirty="0" err="1" smtClean="0">
                <a:solidFill>
                  <a:srgbClr val="FF0000"/>
                </a:solidFill>
              </a:rPr>
              <a:t>Halbrendt</a:t>
            </a:r>
            <a:r>
              <a:rPr lang="en-US" sz="2600" dirty="0" smtClean="0">
                <a:solidFill>
                  <a:srgbClr val="FF0000"/>
                </a:solidFill>
              </a:rPr>
              <a:t>, T.W. Idol, A. </a:t>
            </a:r>
            <a:r>
              <a:rPr lang="en-US" sz="2600" dirty="0" err="1" smtClean="0">
                <a:solidFill>
                  <a:srgbClr val="FF0000"/>
                </a:solidFill>
              </a:rPr>
              <a:t>Pradhan</a:t>
            </a:r>
            <a:r>
              <a:rPr lang="en-US" sz="2600" dirty="0" smtClean="0">
                <a:solidFill>
                  <a:srgbClr val="FF0000"/>
                </a:solidFill>
              </a:rPr>
              <a:t> and C. Ray. 2013. Influence of maize-based conservation agricultural practices (CAPs) on productivity, profitability and soil fertility in </a:t>
            </a:r>
            <a:r>
              <a:rPr lang="en-US" sz="2600" dirty="0" err="1" smtClean="0">
                <a:solidFill>
                  <a:srgbClr val="FF0000"/>
                </a:solidFill>
              </a:rPr>
              <a:t>rainfed</a:t>
            </a:r>
            <a:r>
              <a:rPr lang="en-US" sz="2600" dirty="0" smtClean="0">
                <a:solidFill>
                  <a:srgbClr val="FF0000"/>
                </a:solidFill>
              </a:rPr>
              <a:t> uplands of </a:t>
            </a:r>
            <a:r>
              <a:rPr lang="en-US" sz="2600" dirty="0" err="1" smtClean="0">
                <a:solidFill>
                  <a:srgbClr val="FF0000"/>
                </a:solidFill>
              </a:rPr>
              <a:t>Odisha</a:t>
            </a:r>
            <a:r>
              <a:rPr lang="en-US" sz="2600" dirty="0" smtClean="0">
                <a:solidFill>
                  <a:srgbClr val="FF0000"/>
                </a:solidFill>
              </a:rPr>
              <a:t>. </a:t>
            </a:r>
          </a:p>
          <a:p>
            <a:pPr lvl="2" algn="just">
              <a:buNone/>
            </a:pPr>
            <a:endParaRPr lang="en-US" u="sng" dirty="0" smtClean="0"/>
          </a:p>
          <a:p>
            <a:pPr lvl="2" algn="just">
              <a:buFont typeface="Wingdings" pitchFamily="2" charset="2"/>
              <a:buChar char="Ø"/>
            </a:pPr>
            <a:r>
              <a:rPr lang="en-US" sz="2600" dirty="0" smtClean="0">
                <a:solidFill>
                  <a:srgbClr val="0070C0"/>
                </a:solidFill>
              </a:rPr>
              <a:t> </a:t>
            </a:r>
            <a:r>
              <a:rPr lang="en-US" sz="2600" dirty="0" err="1" smtClean="0">
                <a:solidFill>
                  <a:srgbClr val="0070C0"/>
                </a:solidFill>
              </a:rPr>
              <a:t>Pradhan</a:t>
            </a:r>
            <a:r>
              <a:rPr lang="en-US" sz="2600" dirty="0" smtClean="0">
                <a:solidFill>
                  <a:srgbClr val="0070C0"/>
                </a:solidFill>
              </a:rPr>
              <a:t>, A., T. Idol, P.K. </a:t>
            </a:r>
            <a:r>
              <a:rPr lang="en-US" sz="2600" dirty="0" err="1" smtClean="0">
                <a:solidFill>
                  <a:srgbClr val="0070C0"/>
                </a:solidFill>
              </a:rPr>
              <a:t>Roul</a:t>
            </a:r>
            <a:r>
              <a:rPr lang="en-US" sz="2600" dirty="0" smtClean="0">
                <a:solidFill>
                  <a:srgbClr val="0070C0"/>
                </a:solidFill>
              </a:rPr>
              <a:t>, K.N. </a:t>
            </a:r>
            <a:r>
              <a:rPr lang="en-US" sz="2600" dirty="0" err="1" smtClean="0">
                <a:solidFill>
                  <a:srgbClr val="0070C0"/>
                </a:solidFill>
              </a:rPr>
              <a:t>Mishra</a:t>
            </a:r>
            <a:r>
              <a:rPr lang="en-US" sz="2600" dirty="0" smtClean="0">
                <a:solidFill>
                  <a:srgbClr val="0070C0"/>
                </a:solidFill>
              </a:rPr>
              <a:t>, C. Chan-</a:t>
            </a:r>
            <a:r>
              <a:rPr lang="en-US" sz="2600" dirty="0" err="1" smtClean="0">
                <a:solidFill>
                  <a:srgbClr val="0070C0"/>
                </a:solidFill>
              </a:rPr>
              <a:t>Halbrendt</a:t>
            </a:r>
            <a:r>
              <a:rPr lang="en-US" sz="2600" dirty="0" smtClean="0">
                <a:solidFill>
                  <a:srgbClr val="0070C0"/>
                </a:solidFill>
              </a:rPr>
              <a:t>, J. </a:t>
            </a:r>
            <a:r>
              <a:rPr lang="en-US" sz="2600" dirty="0" err="1" smtClean="0">
                <a:solidFill>
                  <a:srgbClr val="0070C0"/>
                </a:solidFill>
              </a:rPr>
              <a:t>Halbrendt</a:t>
            </a:r>
            <a:r>
              <a:rPr lang="en-US" sz="2600" dirty="0" smtClean="0">
                <a:solidFill>
                  <a:srgbClr val="0070C0"/>
                </a:solidFill>
              </a:rPr>
              <a:t> and C. Ray. 2013. Effect of tillage and intercropping on crop productivity, profitability and soil fertility under tribal farming situations of India.</a:t>
            </a:r>
          </a:p>
          <a:p>
            <a:pPr lvl="2">
              <a:buFont typeface="Wingdings" pitchFamily="2" charset="2"/>
              <a:buChar char="Ø"/>
            </a:pPr>
            <a:endParaRPr lang="en-US" u="sng"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blind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762000"/>
          </a:xfrm>
        </p:spPr>
        <p:txBody>
          <a:bodyPr>
            <a:normAutofit/>
          </a:bodyPr>
          <a:lstStyle/>
          <a:p>
            <a:pPr algn="l"/>
            <a:r>
              <a:rPr lang="en-US" sz="3200" b="1" u="sng" dirty="0" smtClean="0"/>
              <a:t>Trainings, Presentations and Publications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152400" y="914400"/>
            <a:ext cx="8839200" cy="5715000"/>
          </a:xfrm>
        </p:spPr>
        <p:txBody>
          <a:bodyPr>
            <a:normAutofit fontScale="92500"/>
          </a:bodyPr>
          <a:lstStyle/>
          <a:p>
            <a:pPr lvl="1" algn="just">
              <a:buFont typeface="Wingdings" pitchFamily="2" charset="2"/>
              <a:buChar char="Ø"/>
            </a:pPr>
            <a:r>
              <a:rPr lang="en-US" dirty="0" smtClean="0"/>
              <a:t> </a:t>
            </a:r>
            <a:r>
              <a:rPr lang="en-US" sz="2600" dirty="0" smtClean="0">
                <a:solidFill>
                  <a:srgbClr val="003399"/>
                </a:solidFill>
              </a:rPr>
              <a:t>Lai, C., C. Chan-</a:t>
            </a:r>
            <a:r>
              <a:rPr lang="en-US" sz="2600" dirty="0" err="1" smtClean="0">
                <a:solidFill>
                  <a:srgbClr val="003399"/>
                </a:solidFill>
              </a:rPr>
              <a:t>Halbrendt</a:t>
            </a:r>
            <a:r>
              <a:rPr lang="en-US" sz="2600" dirty="0" smtClean="0">
                <a:solidFill>
                  <a:srgbClr val="003399"/>
                </a:solidFill>
              </a:rPr>
              <a:t>, J. </a:t>
            </a:r>
            <a:r>
              <a:rPr lang="en-US" sz="2600" dirty="0" err="1" smtClean="0">
                <a:solidFill>
                  <a:srgbClr val="003399"/>
                </a:solidFill>
              </a:rPr>
              <a:t>Halbrendt</a:t>
            </a:r>
            <a:r>
              <a:rPr lang="en-US" sz="2600" dirty="0" smtClean="0">
                <a:solidFill>
                  <a:srgbClr val="003399"/>
                </a:solidFill>
              </a:rPr>
              <a:t>, B. Reed, C. Ray and D. </a:t>
            </a:r>
            <a:r>
              <a:rPr lang="en-US" sz="2600" dirty="0" err="1" smtClean="0">
                <a:solidFill>
                  <a:srgbClr val="003399"/>
                </a:solidFill>
              </a:rPr>
              <a:t>Naik</a:t>
            </a:r>
            <a:r>
              <a:rPr lang="en-US" sz="2600" dirty="0" smtClean="0">
                <a:solidFill>
                  <a:srgbClr val="003399"/>
                </a:solidFill>
              </a:rPr>
              <a:t>. 2013. Highlighting mental perception gaps between professional and farm of four conservation agricultural treatments: a focus on </a:t>
            </a:r>
            <a:r>
              <a:rPr lang="en-US" sz="2600" dirty="0" err="1" smtClean="0">
                <a:solidFill>
                  <a:srgbClr val="003399"/>
                </a:solidFill>
              </a:rPr>
              <a:t>Tentuli</a:t>
            </a:r>
            <a:r>
              <a:rPr lang="en-US" sz="2600" dirty="0" smtClean="0">
                <a:solidFill>
                  <a:srgbClr val="003399"/>
                </a:solidFill>
              </a:rPr>
              <a:t> Village, </a:t>
            </a:r>
            <a:r>
              <a:rPr lang="en-US" sz="2600" dirty="0" err="1" smtClean="0">
                <a:solidFill>
                  <a:srgbClr val="003399"/>
                </a:solidFill>
              </a:rPr>
              <a:t>Kendjuhar</a:t>
            </a:r>
            <a:r>
              <a:rPr lang="en-US" sz="2600" dirty="0" smtClean="0">
                <a:solidFill>
                  <a:srgbClr val="003399"/>
                </a:solidFill>
              </a:rPr>
              <a:t>, India. </a:t>
            </a:r>
          </a:p>
          <a:p>
            <a:pPr lvl="1" algn="just">
              <a:buNone/>
            </a:pPr>
            <a:endParaRPr lang="en-US" sz="2600" dirty="0" smtClean="0"/>
          </a:p>
          <a:p>
            <a:pPr lvl="1" algn="just">
              <a:buFont typeface="Wingdings" pitchFamily="2" charset="2"/>
              <a:buChar char="Ø"/>
            </a:pPr>
            <a:r>
              <a:rPr lang="en-US" sz="2600" dirty="0" smtClean="0"/>
              <a:t> </a:t>
            </a:r>
            <a:r>
              <a:rPr lang="en-US" sz="2600" dirty="0" smtClean="0">
                <a:solidFill>
                  <a:schemeClr val="bg1"/>
                </a:solidFill>
              </a:rPr>
              <a:t>Reed, B., C. Chan-</a:t>
            </a:r>
            <a:r>
              <a:rPr lang="en-US" sz="2600" dirty="0" err="1" smtClean="0">
                <a:solidFill>
                  <a:schemeClr val="bg1"/>
                </a:solidFill>
              </a:rPr>
              <a:t>Halbrendt</a:t>
            </a:r>
            <a:r>
              <a:rPr lang="en-US" sz="2600" dirty="0" smtClean="0">
                <a:solidFill>
                  <a:schemeClr val="bg1"/>
                </a:solidFill>
              </a:rPr>
              <a:t>, C. Lai, J. </a:t>
            </a:r>
            <a:r>
              <a:rPr lang="en-US" sz="2600" dirty="0" err="1" smtClean="0">
                <a:solidFill>
                  <a:schemeClr val="bg1"/>
                </a:solidFill>
              </a:rPr>
              <a:t>Habrendt</a:t>
            </a:r>
            <a:r>
              <a:rPr lang="en-US" sz="2600" dirty="0" smtClean="0">
                <a:solidFill>
                  <a:schemeClr val="bg1"/>
                </a:solidFill>
              </a:rPr>
              <a:t>, P.K. </a:t>
            </a:r>
            <a:r>
              <a:rPr lang="en-US" sz="2600" dirty="0" err="1" smtClean="0">
                <a:solidFill>
                  <a:schemeClr val="bg1"/>
                </a:solidFill>
              </a:rPr>
              <a:t>Roul</a:t>
            </a:r>
            <a:r>
              <a:rPr lang="en-US" sz="2600" dirty="0" smtClean="0">
                <a:solidFill>
                  <a:schemeClr val="bg1"/>
                </a:solidFill>
              </a:rPr>
              <a:t>, and B. </a:t>
            </a:r>
            <a:r>
              <a:rPr lang="en-US" sz="2600" dirty="0" err="1" smtClean="0">
                <a:solidFill>
                  <a:schemeClr val="bg1"/>
                </a:solidFill>
              </a:rPr>
              <a:t>Paudel</a:t>
            </a:r>
            <a:r>
              <a:rPr lang="en-US" sz="2600" dirty="0" smtClean="0">
                <a:solidFill>
                  <a:schemeClr val="bg1"/>
                </a:solidFill>
              </a:rPr>
              <a:t>. 2013. Using multiple objective linear programming and economic surplus analysis to predict the economic impact of CA adoption: A case study in </a:t>
            </a:r>
            <a:r>
              <a:rPr lang="en-US" sz="2600" dirty="0" err="1" smtClean="0">
                <a:solidFill>
                  <a:schemeClr val="bg1"/>
                </a:solidFill>
              </a:rPr>
              <a:t>Odisha</a:t>
            </a:r>
            <a:r>
              <a:rPr lang="en-US" sz="2600" dirty="0" smtClean="0">
                <a:solidFill>
                  <a:schemeClr val="bg1"/>
                </a:solidFill>
              </a:rPr>
              <a:t>, India. </a:t>
            </a:r>
          </a:p>
          <a:p>
            <a:pPr lvl="1" algn="just">
              <a:buNone/>
            </a:pPr>
            <a:endParaRPr lang="en-US" sz="2600" dirty="0" smtClean="0"/>
          </a:p>
          <a:p>
            <a:pPr lvl="1" algn="just">
              <a:buFont typeface="Wingdings" pitchFamily="2" charset="2"/>
              <a:buChar char="Ø"/>
            </a:pPr>
            <a:r>
              <a:rPr lang="en-US" sz="2600" dirty="0" smtClean="0"/>
              <a:t> </a:t>
            </a:r>
            <a:r>
              <a:rPr lang="en-US" sz="2600" dirty="0" smtClean="0">
                <a:solidFill>
                  <a:srgbClr val="FFFF00"/>
                </a:solidFill>
              </a:rPr>
              <a:t>Reed, B, C. Chan-</a:t>
            </a:r>
            <a:r>
              <a:rPr lang="en-US" sz="2600" dirty="0" err="1" smtClean="0">
                <a:solidFill>
                  <a:srgbClr val="FFFF00"/>
                </a:solidFill>
              </a:rPr>
              <a:t>Halbrendt</a:t>
            </a:r>
            <a:r>
              <a:rPr lang="en-US" sz="2600" dirty="0" smtClean="0">
                <a:solidFill>
                  <a:srgbClr val="FFFF00"/>
                </a:solidFill>
              </a:rPr>
              <a:t>, B.B. </a:t>
            </a:r>
            <a:r>
              <a:rPr lang="en-US" sz="2600" dirty="0" err="1" smtClean="0">
                <a:solidFill>
                  <a:srgbClr val="FFFF00"/>
                </a:solidFill>
              </a:rPr>
              <a:t>Tamang</a:t>
            </a:r>
            <a:r>
              <a:rPr lang="en-US" sz="2600" dirty="0" smtClean="0">
                <a:solidFill>
                  <a:srgbClr val="FFFF00"/>
                </a:solidFill>
              </a:rPr>
              <a:t>, J. </a:t>
            </a:r>
            <a:r>
              <a:rPr lang="en-US" sz="2600" dirty="0" err="1" smtClean="0">
                <a:solidFill>
                  <a:srgbClr val="FFFF00"/>
                </a:solidFill>
              </a:rPr>
              <a:t>Halbrendt</a:t>
            </a:r>
            <a:r>
              <a:rPr lang="en-US" sz="2600" dirty="0" smtClean="0">
                <a:solidFill>
                  <a:srgbClr val="FFFF00"/>
                </a:solidFill>
              </a:rPr>
              <a:t>, N.K </a:t>
            </a:r>
            <a:r>
              <a:rPr lang="en-US" sz="2600" dirty="0" err="1" smtClean="0">
                <a:solidFill>
                  <a:srgbClr val="FFFF00"/>
                </a:solidFill>
              </a:rPr>
              <a:t>Chaudhary</a:t>
            </a:r>
            <a:r>
              <a:rPr lang="en-US" sz="2600" dirty="0" smtClean="0">
                <a:solidFill>
                  <a:srgbClr val="FFFF00"/>
                </a:solidFill>
              </a:rPr>
              <a:t>. 2013. Using Analytic Hierarchy Process to understand smallholder perceptions of conservation agriculture adoption in Nepal and India. </a:t>
            </a:r>
          </a:p>
          <a:p>
            <a:pPr>
              <a:buFont typeface="Wingdings" pitchFamily="2" charset="2"/>
              <a:buChar char="Ø"/>
            </a:pPr>
            <a:endParaRPr lang="en-US"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762000"/>
          </a:xfrm>
        </p:spPr>
        <p:txBody>
          <a:bodyPr>
            <a:normAutofit/>
          </a:bodyPr>
          <a:lstStyle/>
          <a:p>
            <a:pPr algn="l"/>
            <a:r>
              <a:rPr lang="en-US" sz="3200" b="1" u="sng" dirty="0" smtClean="0"/>
              <a:t>Trainings, Presentations and Publications</a:t>
            </a:r>
            <a:r>
              <a:rPr lang="en-US" sz="3200" b="1" dirty="0" smtClean="0"/>
              <a:t> (</a:t>
            </a:r>
            <a:r>
              <a:rPr lang="en-US" sz="3200" b="1" dirty="0" err="1" smtClean="0"/>
              <a:t>contd</a:t>
            </a:r>
            <a:r>
              <a:rPr lang="en-US" sz="3200" b="1" dirty="0" smtClean="0"/>
              <a:t>…)</a:t>
            </a:r>
            <a:endParaRPr lang="en-US" sz="3200" b="1" dirty="0"/>
          </a:p>
        </p:txBody>
      </p:sp>
      <p:sp>
        <p:nvSpPr>
          <p:cNvPr id="3" name="Content Placeholder 2"/>
          <p:cNvSpPr>
            <a:spLocks noGrp="1"/>
          </p:cNvSpPr>
          <p:nvPr>
            <p:ph idx="1"/>
          </p:nvPr>
        </p:nvSpPr>
        <p:spPr>
          <a:xfrm>
            <a:off x="152400" y="838200"/>
            <a:ext cx="8839200" cy="5867400"/>
          </a:xfrm>
        </p:spPr>
        <p:txBody>
          <a:bodyPr>
            <a:normAutofit fontScale="92500" lnSpcReduction="10000"/>
          </a:bodyPr>
          <a:lstStyle/>
          <a:p>
            <a:pPr>
              <a:buNone/>
            </a:pPr>
            <a:r>
              <a:rPr lang="en-US" dirty="0" smtClean="0"/>
              <a:t>		</a:t>
            </a:r>
            <a:r>
              <a:rPr lang="en-US" u="sng" dirty="0" smtClean="0"/>
              <a:t>Poster presentations</a:t>
            </a:r>
          </a:p>
          <a:p>
            <a:pPr lvl="1" algn="just">
              <a:buFont typeface="Wingdings" pitchFamily="2" charset="2"/>
              <a:buChar char="Ø"/>
            </a:pPr>
            <a:r>
              <a:rPr lang="en-US" sz="2400" dirty="0" smtClean="0">
                <a:solidFill>
                  <a:srgbClr val="003399"/>
                </a:solidFill>
              </a:rPr>
              <a:t> </a:t>
            </a:r>
            <a:r>
              <a:rPr lang="en-US" sz="2400" dirty="0" err="1" smtClean="0">
                <a:solidFill>
                  <a:srgbClr val="003399"/>
                </a:solidFill>
              </a:rPr>
              <a:t>Mishra</a:t>
            </a:r>
            <a:r>
              <a:rPr lang="en-US" sz="2400" dirty="0" smtClean="0">
                <a:solidFill>
                  <a:srgbClr val="003399"/>
                </a:solidFill>
              </a:rPr>
              <a:t>, K.N., P.K. </a:t>
            </a:r>
            <a:r>
              <a:rPr lang="en-US" sz="2400" dirty="0" err="1" smtClean="0">
                <a:solidFill>
                  <a:srgbClr val="003399"/>
                </a:solidFill>
              </a:rPr>
              <a:t>Roul</a:t>
            </a:r>
            <a:r>
              <a:rPr lang="en-US" sz="2400" dirty="0" smtClean="0">
                <a:solidFill>
                  <a:srgbClr val="003399"/>
                </a:solidFill>
              </a:rPr>
              <a:t>, S.N. Dash, A. </a:t>
            </a:r>
            <a:r>
              <a:rPr lang="en-US" sz="2400" dirty="0" err="1" smtClean="0">
                <a:solidFill>
                  <a:srgbClr val="003399"/>
                </a:solidFill>
              </a:rPr>
              <a:t>Mohanty</a:t>
            </a:r>
            <a:r>
              <a:rPr lang="en-US" sz="2400" dirty="0" smtClean="0">
                <a:solidFill>
                  <a:srgbClr val="003399"/>
                </a:solidFill>
              </a:rPr>
              <a:t>, </a:t>
            </a:r>
            <a:r>
              <a:rPr lang="en-US" sz="2400" dirty="0" err="1" smtClean="0">
                <a:solidFill>
                  <a:srgbClr val="003399"/>
                </a:solidFill>
              </a:rPr>
              <a:t>C.Chan-Halbrendt</a:t>
            </a:r>
            <a:r>
              <a:rPr lang="en-US" sz="2400" dirty="0" smtClean="0">
                <a:solidFill>
                  <a:srgbClr val="003399"/>
                </a:solidFill>
              </a:rPr>
              <a:t>, T. Idol, A. </a:t>
            </a:r>
            <a:r>
              <a:rPr lang="en-US" sz="2400" dirty="0" err="1" smtClean="0">
                <a:solidFill>
                  <a:srgbClr val="003399"/>
                </a:solidFill>
              </a:rPr>
              <a:t>Pradhan</a:t>
            </a:r>
            <a:r>
              <a:rPr lang="en-US" sz="2400" dirty="0" smtClean="0">
                <a:solidFill>
                  <a:srgbClr val="003399"/>
                </a:solidFill>
              </a:rPr>
              <a:t> and C. Ray. 2013. “Influence of maize-based conservation agriculture production system (CAPS) on some basic soil indices in the hilly terrains of </a:t>
            </a:r>
            <a:r>
              <a:rPr lang="en-US" sz="2400" dirty="0" err="1" smtClean="0">
                <a:solidFill>
                  <a:srgbClr val="003399"/>
                </a:solidFill>
              </a:rPr>
              <a:t>Odisha</a:t>
            </a:r>
            <a:r>
              <a:rPr lang="en-US" sz="2400" dirty="0" smtClean="0">
                <a:solidFill>
                  <a:srgbClr val="003399"/>
                </a:solidFill>
              </a:rPr>
              <a:t>.”</a:t>
            </a:r>
          </a:p>
          <a:p>
            <a:pPr lvl="1" algn="just">
              <a:buNone/>
            </a:pPr>
            <a:endParaRPr lang="en-US" sz="2400" dirty="0" smtClean="0"/>
          </a:p>
          <a:p>
            <a:pPr lvl="1" algn="just">
              <a:buFont typeface="Wingdings" pitchFamily="2" charset="2"/>
              <a:buChar char="Ø"/>
            </a:pPr>
            <a:r>
              <a:rPr lang="en-US" sz="2400" dirty="0" smtClean="0">
                <a:solidFill>
                  <a:srgbClr val="C00000"/>
                </a:solidFill>
              </a:rPr>
              <a:t> Dash, S. N., P. K. </a:t>
            </a:r>
            <a:r>
              <a:rPr lang="en-US" sz="2400" dirty="0" err="1" smtClean="0">
                <a:solidFill>
                  <a:srgbClr val="C00000"/>
                </a:solidFill>
              </a:rPr>
              <a:t>Roul</a:t>
            </a:r>
            <a:r>
              <a:rPr lang="en-US" sz="2400" dirty="0" smtClean="0">
                <a:solidFill>
                  <a:srgbClr val="C00000"/>
                </a:solidFill>
              </a:rPr>
              <a:t>, K. N. </a:t>
            </a:r>
            <a:r>
              <a:rPr lang="en-US" sz="2400" dirty="0" err="1" smtClean="0">
                <a:solidFill>
                  <a:srgbClr val="C00000"/>
                </a:solidFill>
              </a:rPr>
              <a:t>Mishra</a:t>
            </a:r>
            <a:r>
              <a:rPr lang="en-US" sz="2400" dirty="0" smtClean="0">
                <a:solidFill>
                  <a:srgbClr val="C00000"/>
                </a:solidFill>
              </a:rPr>
              <a:t>, S. </a:t>
            </a:r>
            <a:r>
              <a:rPr lang="en-US" sz="2400" dirty="0" err="1" smtClean="0">
                <a:solidFill>
                  <a:srgbClr val="C00000"/>
                </a:solidFill>
              </a:rPr>
              <a:t>Behera</a:t>
            </a:r>
            <a:r>
              <a:rPr lang="en-US" sz="2400" dirty="0" smtClean="0">
                <a:solidFill>
                  <a:srgbClr val="C00000"/>
                </a:solidFill>
              </a:rPr>
              <a:t>, C. Chan-</a:t>
            </a:r>
            <a:r>
              <a:rPr lang="en-US" sz="2400" dirty="0" err="1" smtClean="0">
                <a:solidFill>
                  <a:srgbClr val="C00000"/>
                </a:solidFill>
              </a:rPr>
              <a:t>Halbrendt</a:t>
            </a:r>
            <a:r>
              <a:rPr lang="en-US" sz="2400" dirty="0" smtClean="0">
                <a:solidFill>
                  <a:srgbClr val="C00000"/>
                </a:solidFill>
              </a:rPr>
              <a:t>, T. Idol, A. </a:t>
            </a:r>
            <a:r>
              <a:rPr lang="en-US" sz="2400" dirty="0" err="1" smtClean="0">
                <a:solidFill>
                  <a:srgbClr val="C00000"/>
                </a:solidFill>
              </a:rPr>
              <a:t>Pradhan</a:t>
            </a:r>
            <a:r>
              <a:rPr lang="en-US" sz="2400" dirty="0" smtClean="0">
                <a:solidFill>
                  <a:srgbClr val="C00000"/>
                </a:solidFill>
              </a:rPr>
              <a:t> and C. Ray. 2013.</a:t>
            </a:r>
            <a:r>
              <a:rPr lang="en-US" sz="2400" b="1" dirty="0" smtClean="0">
                <a:solidFill>
                  <a:srgbClr val="C00000"/>
                </a:solidFill>
              </a:rPr>
              <a:t> </a:t>
            </a:r>
            <a:r>
              <a:rPr lang="en-US" sz="2400" dirty="0" smtClean="0">
                <a:solidFill>
                  <a:srgbClr val="C00000"/>
                </a:solidFill>
              </a:rPr>
              <a:t>“Inter cropping studies in banana for greater sustainability.”</a:t>
            </a:r>
          </a:p>
          <a:p>
            <a:pPr lvl="1" algn="just">
              <a:buFont typeface="Wingdings" pitchFamily="2" charset="2"/>
              <a:buChar char="q"/>
            </a:pPr>
            <a:endParaRPr lang="en-US" sz="2400" dirty="0" smtClean="0">
              <a:solidFill>
                <a:srgbClr val="C00000"/>
              </a:solidFill>
            </a:endParaRPr>
          </a:p>
          <a:p>
            <a:pPr lvl="1" algn="just">
              <a:buFont typeface="Wingdings" pitchFamily="2" charset="2"/>
              <a:buChar char="q"/>
            </a:pPr>
            <a:r>
              <a:rPr lang="en-US" sz="2400" dirty="0" smtClean="0">
                <a:solidFill>
                  <a:srgbClr val="FF0000"/>
                </a:solidFill>
              </a:rPr>
              <a:t> One oral presentation on “Measuring the economic impact of conservation agriculture adoption in rural India using linear programming and economic surplus analysis.” Presented at the University of Hawaii at </a:t>
            </a:r>
            <a:r>
              <a:rPr lang="en-US" sz="2400" dirty="0" err="1" smtClean="0">
                <a:solidFill>
                  <a:srgbClr val="FF0000"/>
                </a:solidFill>
              </a:rPr>
              <a:t>Manoa</a:t>
            </a:r>
            <a:r>
              <a:rPr lang="en-US" sz="2400" dirty="0" smtClean="0">
                <a:solidFill>
                  <a:srgbClr val="FF0000"/>
                </a:solidFill>
              </a:rPr>
              <a:t> College of Tropical Agriculture and Human Resources (CTAHR) and College of Engineering (COE) 2013 Student Research Symposium, Honolulu, Hawaii, 12-13, April 2013.</a:t>
            </a:r>
          </a:p>
          <a:p>
            <a:pPr lvl="1" algn="just">
              <a:buFont typeface="Wingdings" pitchFamily="2" charset="2"/>
              <a:buChar char="q"/>
            </a:pPr>
            <a:endParaRPr lang="en-US" sz="2400" dirty="0" smtClean="0">
              <a:solidFill>
                <a:srgbClr val="C00000"/>
              </a:solidFill>
            </a:endParaRPr>
          </a:p>
          <a:p>
            <a:pPr lvl="2">
              <a:buFont typeface="Wingdings" pitchFamily="2" charset="2"/>
              <a:buChar char="Ø"/>
            </a:pPr>
            <a:endParaRPr lang="en-US" dirty="0" smtClean="0"/>
          </a:p>
        </p:txBody>
      </p:sp>
      <p:pic>
        <p:nvPicPr>
          <p:cNvPr id="4" name="Picture 3" descr="E:\Official\SMARTS\OUAT logo.jpg"/>
          <p:cNvPicPr>
            <a:picLocks noChangeAspect="1" noChangeArrowheads="1"/>
          </p:cNvPicPr>
          <p:nvPr/>
        </p:nvPicPr>
        <p:blipFill>
          <a:blip r:embed="rId3"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4" cstate="print"/>
          <a:srcRect/>
          <a:stretch>
            <a:fillRect/>
          </a:stretch>
        </p:blipFill>
        <p:spPr bwMode="auto">
          <a:xfrm>
            <a:off x="8458200" y="6172200"/>
            <a:ext cx="685800" cy="685800"/>
          </a:xfrm>
          <a:prstGeom prst="rect">
            <a:avLst/>
          </a:prstGeom>
          <a:noFill/>
        </p:spPr>
      </p:pic>
    </p:spTree>
  </p:cSld>
  <p:clrMapOvr>
    <a:masterClrMapping/>
  </p:clrMapOvr>
  <p:transition spd="slow">
    <p:check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609600"/>
          </a:xfrm>
        </p:spPr>
        <p:txBody>
          <a:bodyPr/>
          <a:lstStyle/>
          <a:p>
            <a:pPr algn="l"/>
            <a:r>
              <a:rPr lang="en-US" sz="3200" u="sng" dirty="0" smtClean="0"/>
              <a:t>Book Chapters</a:t>
            </a:r>
            <a:endParaRPr lang="en-US" sz="3200" u="sng" dirty="0"/>
          </a:p>
        </p:txBody>
      </p:sp>
      <p:sp>
        <p:nvSpPr>
          <p:cNvPr id="3" name="Content Placeholder 2"/>
          <p:cNvSpPr>
            <a:spLocks noGrp="1"/>
          </p:cNvSpPr>
          <p:nvPr>
            <p:ph idx="1"/>
          </p:nvPr>
        </p:nvSpPr>
        <p:spPr>
          <a:xfrm>
            <a:off x="152400" y="685800"/>
            <a:ext cx="8839200" cy="5943600"/>
          </a:xfrm>
        </p:spPr>
        <p:txBody>
          <a:bodyPr>
            <a:normAutofit fontScale="92500" lnSpcReduction="20000"/>
          </a:bodyPr>
          <a:lstStyle/>
          <a:p>
            <a:pPr lvl="0" algn="just">
              <a:buFont typeface="Wingdings" pitchFamily="2" charset="2"/>
              <a:buChar char="v"/>
            </a:pPr>
            <a:r>
              <a:rPr lang="en-US" sz="2400" dirty="0" smtClean="0">
                <a:solidFill>
                  <a:srgbClr val="FFFF00"/>
                </a:solidFill>
              </a:rPr>
              <a:t> </a:t>
            </a:r>
            <a:r>
              <a:rPr lang="en-US" sz="2800" dirty="0" smtClean="0">
                <a:solidFill>
                  <a:srgbClr val="FFFF00"/>
                </a:solidFill>
              </a:rPr>
              <a:t>Two book chapters on SMARTS research work in India are published in </a:t>
            </a:r>
            <a:r>
              <a:rPr lang="en-US" sz="2800" b="1" dirty="0" smtClean="0">
                <a:solidFill>
                  <a:srgbClr val="FFFF00"/>
                </a:solidFill>
              </a:rPr>
              <a:t>Conservation Agriculture in Southeast Asia and Beyond.</a:t>
            </a:r>
            <a:r>
              <a:rPr lang="en-US" sz="2800" dirty="0" smtClean="0">
                <a:solidFill>
                  <a:srgbClr val="FFFF00"/>
                </a:solidFill>
              </a:rPr>
              <a:t> Eds. Michael J.   </a:t>
            </a:r>
            <a:r>
              <a:rPr lang="en-US" sz="2800" dirty="0" err="1" smtClean="0">
                <a:solidFill>
                  <a:srgbClr val="FFFF00"/>
                </a:solidFill>
              </a:rPr>
              <a:t>Mulvaney</a:t>
            </a:r>
            <a:r>
              <a:rPr lang="en-US" sz="2800" dirty="0" smtClean="0">
                <a:solidFill>
                  <a:srgbClr val="FFFF00"/>
                </a:solidFill>
              </a:rPr>
              <a:t>, Manuel R. Reyes, Catherine Chan-</a:t>
            </a:r>
            <a:r>
              <a:rPr lang="en-US" sz="2800" dirty="0" err="1" smtClean="0">
                <a:solidFill>
                  <a:srgbClr val="FFFF00"/>
                </a:solidFill>
              </a:rPr>
              <a:t>Halbrendt</a:t>
            </a:r>
            <a:r>
              <a:rPr lang="en-US" sz="2800" dirty="0" smtClean="0">
                <a:solidFill>
                  <a:srgbClr val="FFFF00"/>
                </a:solidFill>
              </a:rPr>
              <a:t>, </a:t>
            </a:r>
            <a:r>
              <a:rPr lang="en-US" sz="2800" dirty="0" err="1" smtClean="0">
                <a:solidFill>
                  <a:srgbClr val="FFFF00"/>
                </a:solidFill>
              </a:rPr>
              <a:t>Stephane</a:t>
            </a:r>
            <a:r>
              <a:rPr lang="en-US" sz="2800" dirty="0" smtClean="0">
                <a:solidFill>
                  <a:srgbClr val="FFFF00"/>
                </a:solidFill>
              </a:rPr>
              <a:t> </a:t>
            </a:r>
            <a:r>
              <a:rPr lang="en-US" sz="2800" dirty="0" err="1" smtClean="0">
                <a:solidFill>
                  <a:srgbClr val="FFFF00"/>
                </a:solidFill>
              </a:rPr>
              <a:t>Boulakia</a:t>
            </a:r>
            <a:r>
              <a:rPr lang="en-US" sz="2800" dirty="0" smtClean="0">
                <a:solidFill>
                  <a:srgbClr val="FFFF00"/>
                </a:solidFill>
              </a:rPr>
              <a:t>, </a:t>
            </a:r>
            <a:r>
              <a:rPr lang="en-US" sz="2800" dirty="0" err="1" smtClean="0">
                <a:solidFill>
                  <a:srgbClr val="FFFF00"/>
                </a:solidFill>
              </a:rPr>
              <a:t>Kaesorn</a:t>
            </a:r>
            <a:r>
              <a:rPr lang="en-US" sz="2800" dirty="0" smtClean="0">
                <a:solidFill>
                  <a:srgbClr val="FFFF00"/>
                </a:solidFill>
              </a:rPr>
              <a:t> </a:t>
            </a:r>
            <a:r>
              <a:rPr lang="en-US" sz="2800" dirty="0" err="1" smtClean="0">
                <a:solidFill>
                  <a:srgbClr val="FFFF00"/>
                </a:solidFill>
              </a:rPr>
              <a:t>Jumpa</a:t>
            </a:r>
            <a:r>
              <a:rPr lang="en-US" sz="2800" dirty="0" smtClean="0">
                <a:solidFill>
                  <a:srgbClr val="FFFF00"/>
                </a:solidFill>
              </a:rPr>
              <a:t>, </a:t>
            </a:r>
            <a:r>
              <a:rPr lang="en-US" sz="2800" dirty="0" err="1" smtClean="0">
                <a:solidFill>
                  <a:srgbClr val="FFFF00"/>
                </a:solidFill>
              </a:rPr>
              <a:t>Chinapatana</a:t>
            </a:r>
            <a:r>
              <a:rPr lang="en-US" sz="2800" dirty="0" smtClean="0">
                <a:solidFill>
                  <a:srgbClr val="FFFF00"/>
                </a:solidFill>
              </a:rPr>
              <a:t> </a:t>
            </a:r>
            <a:r>
              <a:rPr lang="en-US" sz="2800" dirty="0" err="1" smtClean="0">
                <a:solidFill>
                  <a:srgbClr val="FFFF00"/>
                </a:solidFill>
              </a:rPr>
              <a:t>Sukvibool</a:t>
            </a:r>
            <a:r>
              <a:rPr lang="en-US" sz="2800" dirty="0" smtClean="0">
                <a:solidFill>
                  <a:srgbClr val="FFFF00"/>
                </a:solidFill>
              </a:rPr>
              <a:t> and </a:t>
            </a:r>
            <a:r>
              <a:rPr lang="en-US" sz="2800" dirty="0" err="1" smtClean="0">
                <a:solidFill>
                  <a:srgbClr val="FFFF00"/>
                </a:solidFill>
              </a:rPr>
              <a:t>Samran</a:t>
            </a:r>
            <a:r>
              <a:rPr lang="en-US" sz="2800" dirty="0" smtClean="0">
                <a:solidFill>
                  <a:srgbClr val="FFFF00"/>
                </a:solidFill>
              </a:rPr>
              <a:t> </a:t>
            </a:r>
            <a:r>
              <a:rPr lang="en-US" sz="2800" dirty="0" err="1" smtClean="0">
                <a:solidFill>
                  <a:srgbClr val="FFFF00"/>
                </a:solidFill>
              </a:rPr>
              <a:t>Sobatpanit</a:t>
            </a:r>
            <a:r>
              <a:rPr lang="en-US" sz="2800" dirty="0" smtClean="0">
                <a:solidFill>
                  <a:srgbClr val="FFFF00"/>
                </a:solidFill>
              </a:rPr>
              <a:t>. Published as WASWAC Special Publication No. 7. Bangkok, Thailand: Funny Publishing, 2013:</a:t>
            </a:r>
          </a:p>
          <a:p>
            <a:pPr lvl="2" algn="just">
              <a:buFont typeface="Wingdings" pitchFamily="2" charset="2"/>
              <a:buChar char="ü"/>
            </a:pPr>
            <a:endParaRPr lang="en-US" sz="1400" dirty="0" smtClean="0"/>
          </a:p>
          <a:p>
            <a:pPr lvl="2" algn="just">
              <a:buFont typeface="Wingdings" pitchFamily="2" charset="2"/>
              <a:buChar char="ü"/>
            </a:pPr>
            <a:endParaRPr lang="en-US" dirty="0" smtClean="0">
              <a:solidFill>
                <a:srgbClr val="FF0000"/>
              </a:solidFill>
            </a:endParaRPr>
          </a:p>
          <a:p>
            <a:pPr lvl="2" algn="just">
              <a:buFont typeface="Wingdings" pitchFamily="2" charset="2"/>
              <a:buChar char="ü"/>
            </a:pPr>
            <a:r>
              <a:rPr lang="en-US" dirty="0" err="1" smtClean="0">
                <a:solidFill>
                  <a:srgbClr val="FF0000"/>
                </a:solidFill>
              </a:rPr>
              <a:t>Halbrendt</a:t>
            </a:r>
            <a:r>
              <a:rPr lang="en-US" dirty="0" smtClean="0">
                <a:solidFill>
                  <a:srgbClr val="FF0000"/>
                </a:solidFill>
              </a:rPr>
              <a:t>, J., L. </a:t>
            </a:r>
            <a:r>
              <a:rPr lang="en-US" dirty="0" err="1" smtClean="0">
                <a:solidFill>
                  <a:srgbClr val="FF0000"/>
                </a:solidFill>
              </a:rPr>
              <a:t>Shariq</a:t>
            </a:r>
            <a:r>
              <a:rPr lang="en-US" dirty="0" smtClean="0">
                <a:solidFill>
                  <a:srgbClr val="FF0000"/>
                </a:solidFill>
              </a:rPr>
              <a:t>, C. Lai, T. Idol, C. Ray, P.K. </a:t>
            </a:r>
            <a:r>
              <a:rPr lang="en-US" dirty="0" err="1" smtClean="0">
                <a:solidFill>
                  <a:srgbClr val="FF0000"/>
                </a:solidFill>
              </a:rPr>
              <a:t>Roul</a:t>
            </a:r>
            <a:r>
              <a:rPr lang="en-US" dirty="0" smtClean="0">
                <a:solidFill>
                  <a:srgbClr val="FF0000"/>
                </a:solidFill>
              </a:rPr>
              <a:t> and K.N. </a:t>
            </a:r>
            <a:r>
              <a:rPr lang="en-US" dirty="0" err="1" smtClean="0">
                <a:solidFill>
                  <a:srgbClr val="FF0000"/>
                </a:solidFill>
              </a:rPr>
              <a:t>Mishra</a:t>
            </a:r>
            <a:r>
              <a:rPr lang="en-US" dirty="0" smtClean="0">
                <a:solidFill>
                  <a:srgbClr val="FF0000"/>
                </a:solidFill>
              </a:rPr>
              <a:t> 2013. “Development of an integrated approach for introducing conservation agricultural practices to the tribal communities of </a:t>
            </a:r>
            <a:r>
              <a:rPr lang="en-US" dirty="0" err="1" smtClean="0">
                <a:solidFill>
                  <a:srgbClr val="FF0000"/>
                </a:solidFill>
              </a:rPr>
              <a:t>Odisha</a:t>
            </a:r>
            <a:r>
              <a:rPr lang="en-US" dirty="0" smtClean="0">
                <a:solidFill>
                  <a:srgbClr val="FF0000"/>
                </a:solidFill>
              </a:rPr>
              <a:t>, India.” 73-84.</a:t>
            </a:r>
          </a:p>
          <a:p>
            <a:pPr lvl="2" algn="just">
              <a:buFont typeface="Wingdings" pitchFamily="2" charset="2"/>
              <a:buChar char="ü"/>
            </a:pPr>
            <a:endParaRPr lang="en-US" dirty="0" smtClean="0"/>
          </a:p>
          <a:p>
            <a:pPr lvl="2" algn="just">
              <a:buFont typeface="Wingdings" pitchFamily="2" charset="2"/>
              <a:buChar char="ü"/>
            </a:pPr>
            <a:r>
              <a:rPr lang="en-US" dirty="0" smtClean="0">
                <a:solidFill>
                  <a:schemeClr val="tx2">
                    <a:lumMod val="75000"/>
                  </a:schemeClr>
                </a:solidFill>
              </a:rPr>
              <a:t>Lai, C., C. Chan-</a:t>
            </a:r>
            <a:r>
              <a:rPr lang="en-US" dirty="0" err="1" smtClean="0">
                <a:solidFill>
                  <a:schemeClr val="tx2">
                    <a:lumMod val="75000"/>
                  </a:schemeClr>
                </a:solidFill>
              </a:rPr>
              <a:t>Halbrent</a:t>
            </a:r>
            <a:r>
              <a:rPr lang="en-US" dirty="0" smtClean="0">
                <a:solidFill>
                  <a:schemeClr val="tx2">
                    <a:lumMod val="75000"/>
                  </a:schemeClr>
                </a:solidFill>
              </a:rPr>
              <a:t>, H. </a:t>
            </a:r>
            <a:r>
              <a:rPr lang="en-US" dirty="0" err="1" smtClean="0">
                <a:solidFill>
                  <a:schemeClr val="tx2">
                    <a:lumMod val="75000"/>
                  </a:schemeClr>
                </a:solidFill>
              </a:rPr>
              <a:t>Halbrendt</a:t>
            </a:r>
            <a:r>
              <a:rPr lang="en-US" dirty="0" smtClean="0">
                <a:solidFill>
                  <a:schemeClr val="tx2">
                    <a:lumMod val="75000"/>
                  </a:schemeClr>
                </a:solidFill>
              </a:rPr>
              <a:t>, D. </a:t>
            </a:r>
            <a:r>
              <a:rPr lang="en-US" dirty="0" err="1" smtClean="0">
                <a:solidFill>
                  <a:schemeClr val="tx2">
                    <a:lumMod val="75000"/>
                  </a:schemeClr>
                </a:solidFill>
              </a:rPr>
              <a:t>Naik</a:t>
            </a:r>
            <a:r>
              <a:rPr lang="en-US" dirty="0" smtClean="0">
                <a:solidFill>
                  <a:schemeClr val="tx2">
                    <a:lumMod val="75000"/>
                  </a:schemeClr>
                </a:solidFill>
              </a:rPr>
              <a:t> and C. Ray. 2013. “Farmers’ preference of conservation agricultural practices in </a:t>
            </a:r>
            <a:r>
              <a:rPr lang="en-US" dirty="0" err="1" smtClean="0">
                <a:solidFill>
                  <a:schemeClr val="tx2">
                    <a:lumMod val="75000"/>
                  </a:schemeClr>
                </a:solidFill>
              </a:rPr>
              <a:t>Kendujhar</a:t>
            </a:r>
            <a:r>
              <a:rPr lang="en-US" dirty="0" smtClean="0">
                <a:solidFill>
                  <a:schemeClr val="tx2">
                    <a:lumMod val="75000"/>
                  </a:schemeClr>
                </a:solidFill>
              </a:rPr>
              <a:t>, </a:t>
            </a:r>
            <a:r>
              <a:rPr lang="en-US" dirty="0" err="1" smtClean="0">
                <a:solidFill>
                  <a:schemeClr val="tx2">
                    <a:lumMod val="75000"/>
                  </a:schemeClr>
                </a:solidFill>
              </a:rPr>
              <a:t>Odisha</a:t>
            </a:r>
            <a:r>
              <a:rPr lang="en-US" dirty="0" smtClean="0">
                <a:solidFill>
                  <a:schemeClr val="tx2">
                    <a:lumMod val="75000"/>
                  </a:schemeClr>
                </a:solidFill>
              </a:rPr>
              <a:t> using the analytic hierarchy process.” 85-98.</a:t>
            </a:r>
          </a:p>
          <a:p>
            <a:pPr lvl="2" algn="just">
              <a:buNone/>
            </a:pPr>
            <a:endParaRPr lang="en-US" sz="2000" dirty="0" smtClean="0"/>
          </a:p>
          <a:p>
            <a:pPr lvl="0">
              <a:buNone/>
            </a:pPr>
            <a:r>
              <a:rPr lang="en-US" dirty="0" smtClean="0"/>
              <a:t>	</a:t>
            </a:r>
            <a:endParaRPr lang="en-US"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comb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8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u="sng" dirty="0" smtClean="0"/>
              <a:t>Book Chapters</a:t>
            </a:r>
            <a:r>
              <a:rPr lang="en-US" sz="3200" dirty="0" smtClean="0"/>
              <a:t> (</a:t>
            </a:r>
            <a:r>
              <a:rPr lang="en-US" sz="3200" dirty="0" err="1" smtClean="0"/>
              <a:t>contd</a:t>
            </a:r>
            <a:r>
              <a:rPr lang="en-US" sz="3200" dirty="0" smtClean="0"/>
              <a:t>…)</a:t>
            </a:r>
            <a:endParaRPr lang="en-US" sz="3200" dirty="0"/>
          </a:p>
        </p:txBody>
      </p:sp>
      <p:sp>
        <p:nvSpPr>
          <p:cNvPr id="3" name="Content Placeholder 2"/>
          <p:cNvSpPr>
            <a:spLocks noGrp="1"/>
          </p:cNvSpPr>
          <p:nvPr>
            <p:ph idx="1"/>
          </p:nvPr>
        </p:nvSpPr>
        <p:spPr>
          <a:xfrm>
            <a:off x="228600" y="1600200"/>
            <a:ext cx="8686800" cy="5029200"/>
          </a:xfrm>
        </p:spPr>
        <p:txBody>
          <a:bodyPr/>
          <a:lstStyle/>
          <a:p>
            <a:pPr lvl="0" algn="just">
              <a:buFont typeface="Wingdings" pitchFamily="2" charset="2"/>
              <a:buChar char="ü"/>
            </a:pPr>
            <a:r>
              <a:rPr lang="en-US" sz="2400" b="1" dirty="0" smtClean="0">
                <a:solidFill>
                  <a:srgbClr val="FFFF00"/>
                </a:solidFill>
              </a:rPr>
              <a:t> Authors of another three papers regarding their research on maize based CAPS in </a:t>
            </a:r>
            <a:r>
              <a:rPr lang="en-US" sz="2400" b="1" dirty="0" err="1" smtClean="0">
                <a:solidFill>
                  <a:srgbClr val="FFFF00"/>
                </a:solidFill>
              </a:rPr>
              <a:t>Kendujhar</a:t>
            </a:r>
            <a:r>
              <a:rPr lang="en-US" sz="2400" b="1" dirty="0" smtClean="0">
                <a:solidFill>
                  <a:srgbClr val="FFFF00"/>
                </a:solidFill>
              </a:rPr>
              <a:t>, are invited to write a chapter in a book that has already been accepted by CABI for publication.</a:t>
            </a:r>
          </a:p>
          <a:p>
            <a:pPr>
              <a:buNone/>
            </a:pPr>
            <a:endParaRPr lang="en-US" dirty="0"/>
          </a:p>
        </p:txBody>
      </p:sp>
    </p:spTree>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MARTOUAT\Desktop\Photo\Plantation of Diascoria\DSCN295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MARTOUAT\Desktop\Photo\Plantation of Diascoria\DSCN297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1143000"/>
          </a:xfrm>
        </p:spPr>
        <p:txBody>
          <a:bodyPr>
            <a:normAutofit/>
          </a:bodyPr>
          <a:lstStyle/>
          <a:p>
            <a:pPr algn="l"/>
            <a:r>
              <a:rPr lang="en-US" sz="3200" b="1" u="sng" dirty="0" smtClean="0"/>
              <a:t>Updates on ongoing project activities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304800" y="1676400"/>
            <a:ext cx="8534400" cy="5181600"/>
          </a:xfrm>
        </p:spPr>
        <p:txBody>
          <a:bodyPr/>
          <a:lstStyle/>
          <a:p>
            <a:pPr algn="just">
              <a:buFont typeface="Wingdings" pitchFamily="2" charset="2"/>
              <a:buChar char="q"/>
            </a:pPr>
            <a:r>
              <a:rPr lang="en-US" sz="2800" dirty="0" smtClean="0">
                <a:solidFill>
                  <a:srgbClr val="FF0000"/>
                </a:solidFill>
              </a:rPr>
              <a:t> 760 on farm soil samples collected from research plots in </a:t>
            </a:r>
            <a:r>
              <a:rPr lang="en-US" sz="2800" dirty="0" err="1" smtClean="0">
                <a:solidFill>
                  <a:srgbClr val="FF0000"/>
                </a:solidFill>
              </a:rPr>
              <a:t>Tentuli</a:t>
            </a:r>
            <a:r>
              <a:rPr lang="en-US" sz="2800" dirty="0" smtClean="0">
                <a:solidFill>
                  <a:srgbClr val="FF0000"/>
                </a:solidFill>
              </a:rPr>
              <a:t> and </a:t>
            </a:r>
            <a:r>
              <a:rPr lang="en-US" sz="2800" dirty="0" err="1" smtClean="0">
                <a:solidFill>
                  <a:srgbClr val="FF0000"/>
                </a:solidFill>
              </a:rPr>
              <a:t>Talachampei</a:t>
            </a:r>
            <a:r>
              <a:rPr lang="en-US" sz="2800" dirty="0" smtClean="0">
                <a:solidFill>
                  <a:srgbClr val="FF0000"/>
                </a:solidFill>
              </a:rPr>
              <a:t> villages and analyzed </a:t>
            </a:r>
            <a:r>
              <a:rPr lang="en-US" sz="2800" dirty="0">
                <a:solidFill>
                  <a:srgbClr val="FF0000"/>
                </a:solidFill>
              </a:rPr>
              <a:t>for soil </a:t>
            </a:r>
            <a:r>
              <a:rPr lang="en-US" sz="2800" dirty="0" err="1" smtClean="0">
                <a:solidFill>
                  <a:srgbClr val="FF0000"/>
                </a:solidFill>
              </a:rPr>
              <a:t>physico</a:t>
            </a:r>
            <a:r>
              <a:rPr lang="en-US" sz="2800" dirty="0" smtClean="0">
                <a:solidFill>
                  <a:srgbClr val="FF0000"/>
                </a:solidFill>
              </a:rPr>
              <a:t>-chemical </a:t>
            </a:r>
            <a:r>
              <a:rPr lang="en-US" sz="2800" dirty="0">
                <a:solidFill>
                  <a:srgbClr val="FF0000"/>
                </a:solidFill>
              </a:rPr>
              <a:t>parameters </a:t>
            </a:r>
            <a:r>
              <a:rPr lang="en-US" sz="2800" dirty="0" smtClean="0">
                <a:solidFill>
                  <a:srgbClr val="FF0000"/>
                </a:solidFill>
              </a:rPr>
              <a:t>(BD, </a:t>
            </a:r>
            <a:r>
              <a:rPr lang="en-US" sz="2800" dirty="0">
                <a:solidFill>
                  <a:srgbClr val="FF0000"/>
                </a:solidFill>
              </a:rPr>
              <a:t>pH, available </a:t>
            </a:r>
            <a:r>
              <a:rPr lang="en-US" sz="2800" dirty="0" smtClean="0">
                <a:solidFill>
                  <a:srgbClr val="FF0000"/>
                </a:solidFill>
              </a:rPr>
              <a:t>nutrients and  </a:t>
            </a:r>
            <a:r>
              <a:rPr lang="en-US" sz="2800" dirty="0">
                <a:solidFill>
                  <a:srgbClr val="FF0000"/>
                </a:solidFill>
              </a:rPr>
              <a:t>organic </a:t>
            </a:r>
            <a:r>
              <a:rPr lang="en-US" sz="2800" dirty="0" smtClean="0">
                <a:solidFill>
                  <a:srgbClr val="FF0000"/>
                </a:solidFill>
              </a:rPr>
              <a:t>carbon).</a:t>
            </a:r>
          </a:p>
          <a:p>
            <a:pPr algn="just">
              <a:buFont typeface="Wingdings" pitchFamily="2" charset="2"/>
              <a:buChar char="q"/>
            </a:pPr>
            <a:endParaRPr lang="en-US" sz="2800" dirty="0"/>
          </a:p>
          <a:p>
            <a:pPr algn="just">
              <a:buFont typeface="Wingdings" pitchFamily="2" charset="2"/>
              <a:buChar char="q"/>
            </a:pPr>
            <a:r>
              <a:rPr lang="en-US" sz="2800" dirty="0" smtClean="0">
                <a:solidFill>
                  <a:srgbClr val="000099"/>
                </a:solidFill>
              </a:rPr>
              <a:t> One AHP </a:t>
            </a:r>
            <a:r>
              <a:rPr lang="en-US" sz="2800" dirty="0">
                <a:solidFill>
                  <a:srgbClr val="000099"/>
                </a:solidFill>
              </a:rPr>
              <a:t>survey was conducted on 31</a:t>
            </a:r>
            <a:r>
              <a:rPr lang="en-US" sz="2800" baseline="30000" dirty="0">
                <a:solidFill>
                  <a:srgbClr val="000099"/>
                </a:solidFill>
              </a:rPr>
              <a:t>st</a:t>
            </a:r>
            <a:r>
              <a:rPr lang="en-US" sz="2800" dirty="0">
                <a:solidFill>
                  <a:srgbClr val="000099"/>
                </a:solidFill>
              </a:rPr>
              <a:t> July, 2013 in </a:t>
            </a:r>
            <a:r>
              <a:rPr lang="en-US" sz="2800" dirty="0" err="1">
                <a:solidFill>
                  <a:srgbClr val="000099"/>
                </a:solidFill>
              </a:rPr>
              <a:t>Kendujhar</a:t>
            </a:r>
            <a:r>
              <a:rPr lang="en-US" sz="2800" dirty="0">
                <a:solidFill>
                  <a:srgbClr val="000099"/>
                </a:solidFill>
              </a:rPr>
              <a:t>, </a:t>
            </a:r>
            <a:r>
              <a:rPr lang="en-US" sz="2800" dirty="0" smtClean="0">
                <a:solidFill>
                  <a:srgbClr val="000099"/>
                </a:solidFill>
              </a:rPr>
              <a:t>India to </a:t>
            </a:r>
            <a:r>
              <a:rPr lang="en-US" sz="2800" dirty="0">
                <a:solidFill>
                  <a:srgbClr val="000099"/>
                </a:solidFill>
              </a:rPr>
              <a:t>assess the preference of participating farmers </a:t>
            </a:r>
            <a:r>
              <a:rPr lang="en-US" sz="2800" dirty="0" smtClean="0">
                <a:solidFill>
                  <a:srgbClr val="000099"/>
                </a:solidFill>
              </a:rPr>
              <a:t>regarding CAPS with the objectives of increased labor savings, yield, profit and soil quality.</a:t>
            </a:r>
            <a:endParaRPr lang="en-US" sz="2800" dirty="0">
              <a:solidFill>
                <a:srgbClr val="000099"/>
              </a:solidFill>
            </a:endParaRPr>
          </a:p>
        </p:txBody>
      </p:sp>
      <p:pic>
        <p:nvPicPr>
          <p:cNvPr id="4" name="Picture 3" descr="E:\Official\SMARTS\OUAT logo.jpg"/>
          <p:cNvPicPr>
            <a:picLocks noChangeAspect="1" noChangeArrowheads="1"/>
          </p:cNvPicPr>
          <p:nvPr/>
        </p:nvPicPr>
        <p:blipFill>
          <a:blip r:embed="rId3" cstate="print"/>
          <a:srcRect/>
          <a:stretch>
            <a:fillRect/>
          </a:stretch>
        </p:blipFill>
        <p:spPr bwMode="auto">
          <a:xfrm>
            <a:off x="7543800" y="6019800"/>
            <a:ext cx="752282" cy="838200"/>
          </a:xfrm>
          <a:prstGeom prst="rect">
            <a:avLst/>
          </a:prstGeom>
          <a:noFill/>
        </p:spPr>
      </p:pic>
      <p:pic>
        <p:nvPicPr>
          <p:cNvPr id="5" name="Picture 4" descr="E:\Official\SMARTS\UHM Logo.jpg"/>
          <p:cNvPicPr>
            <a:picLocks noChangeAspect="1" noChangeArrowheads="1"/>
          </p:cNvPicPr>
          <p:nvPr/>
        </p:nvPicPr>
        <p:blipFill>
          <a:blip r:embed="rId4" cstate="print"/>
          <a:srcRect/>
          <a:stretch>
            <a:fillRect/>
          </a:stretch>
        </p:blipFill>
        <p:spPr bwMode="auto">
          <a:xfrm>
            <a:off x="8305800" y="6019800"/>
            <a:ext cx="838200" cy="838200"/>
          </a:xfrm>
          <a:prstGeom prst="rect">
            <a:avLst/>
          </a:prstGeom>
          <a:noFill/>
        </p:spPr>
      </p:pic>
    </p:spTree>
  </p:cSld>
  <p:clrMapOvr>
    <a:masterClrMapping/>
  </p:clrMapOvr>
  <p:transition spd="slow">
    <p:wipe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SMARTOUAT\Desktop\Photo\Plantation of Diascoria\DSCN3038.JPG"/>
          <p:cNvPicPr>
            <a:picLocks noChangeAspect="1" noChangeArrowheads="1"/>
          </p:cNvPicPr>
          <p:nvPr/>
        </p:nvPicPr>
        <p:blipFill>
          <a:blip r:embed="rId2" cstate="print"/>
          <a:srcRect/>
          <a:stretch>
            <a:fillRect/>
          </a:stretch>
        </p:blipFill>
        <p:spPr bwMode="auto">
          <a:xfrm>
            <a:off x="-25401" y="0"/>
            <a:ext cx="9134763" cy="655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SMARTOUAT\Desktop\Photo\DSCN5680.JPG"/>
          <p:cNvPicPr>
            <a:picLocks noChangeAspect="1" noChangeArrowheads="1"/>
          </p:cNvPicPr>
          <p:nvPr/>
        </p:nvPicPr>
        <p:blipFill>
          <a:blip r:embed="rId2" cstate="print"/>
          <a:srcRect b="29167"/>
          <a:stretch>
            <a:fillRect/>
          </a:stretch>
        </p:blipFill>
        <p:spPr bwMode="auto">
          <a:xfrm>
            <a:off x="-228601" y="304800"/>
            <a:ext cx="9372601"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SMARTOUAT\Desktop\Photo\DSCN6338.JPG"/>
          <p:cNvPicPr>
            <a:picLocks noChangeAspect="1" noChangeArrowheads="1"/>
          </p:cNvPicPr>
          <p:nvPr/>
        </p:nvPicPr>
        <p:blipFill>
          <a:blip r:embed="rId2" cstate="print"/>
          <a:srcRect/>
          <a:stretch>
            <a:fillRect/>
          </a:stretch>
        </p:blipFill>
        <p:spPr bwMode="auto">
          <a:xfrm>
            <a:off x="-50800" y="0"/>
            <a:ext cx="9194800" cy="689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descr="C:\Users\SMARTOUAT\Desktop\Photo\DSCN6673 - Copy.JPG"/>
          <p:cNvPicPr>
            <a:picLocks noChangeAspect="1" noChangeArrowheads="1"/>
          </p:cNvPicPr>
          <p:nvPr/>
        </p:nvPicPr>
        <p:blipFill>
          <a:blip r:embed="rId2" cstate="print"/>
          <a:srcRect/>
          <a:stretch>
            <a:fillRect/>
          </a:stretch>
        </p:blipFill>
        <p:spPr bwMode="auto">
          <a:xfrm>
            <a:off x="-1" y="1"/>
            <a:ext cx="9144001"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descr="C:\Users\SMARTOUAT\Desktop\Photo\DSCN6674 - Copy.JPG"/>
          <p:cNvPicPr>
            <a:picLocks noChangeAspect="1" noChangeArrowheads="1"/>
          </p:cNvPicPr>
          <p:nvPr/>
        </p:nvPicPr>
        <p:blipFill>
          <a:blip r:embed="rId2" cstate="print"/>
          <a:srcRect/>
          <a:stretch>
            <a:fillRect/>
          </a:stretch>
        </p:blipFill>
        <p:spPr bwMode="auto">
          <a:xfrm>
            <a:off x="0" y="228600"/>
            <a:ext cx="9144000"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C:\Users\SMARTOUAT\Desktop\Photo\DSCN6721.JPG"/>
          <p:cNvPicPr>
            <a:picLocks noChangeAspect="1" noChangeArrowheads="1"/>
          </p:cNvPicPr>
          <p:nvPr/>
        </p:nvPicPr>
        <p:blipFill>
          <a:blip r:embed="rId2" cstate="print"/>
          <a:srcRect/>
          <a:stretch>
            <a:fillRect/>
          </a:stretch>
        </p:blipFill>
        <p:spPr bwMode="auto">
          <a:xfrm>
            <a:off x="29497" y="304800"/>
            <a:ext cx="9089922" cy="655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C:\Users\SMARTOUAT\Desktop\Photo\DSCN6676 - Copy.JPG"/>
          <p:cNvPicPr>
            <a:picLocks noChangeAspect="1" noChangeArrowheads="1"/>
          </p:cNvPicPr>
          <p:nvPr/>
        </p:nvPicPr>
        <p:blipFill>
          <a:blip r:embed="rId2" cstate="print"/>
          <a:srcRect/>
          <a:stretch>
            <a:fillRect/>
          </a:stretch>
        </p:blipFill>
        <p:spPr bwMode="auto">
          <a:xfrm>
            <a:off x="0" y="0"/>
            <a:ext cx="10744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6866" name="WordArt 8"/>
          <p:cNvSpPr>
            <a:spLocks noChangeArrowheads="1" noChangeShapeType="1" noTextEdit="1"/>
          </p:cNvSpPr>
          <p:nvPr/>
        </p:nvSpPr>
        <p:spPr bwMode="auto">
          <a:xfrm>
            <a:off x="1752600" y="2590800"/>
            <a:ext cx="6248400" cy="2308225"/>
          </a:xfrm>
          <a:prstGeom prst="rect">
            <a:avLst/>
          </a:prstGeom>
        </p:spPr>
        <p:txBody>
          <a:bodyPr wrap="none" fromWordArt="1">
            <a:prstTxWarp prst="textPlain">
              <a:avLst>
                <a:gd name="adj" fmla="val 50000"/>
              </a:avLst>
            </a:prstTxWarp>
          </a:bodyPr>
          <a:lstStyle/>
          <a:p>
            <a:pPr algn="ctr"/>
            <a:r>
              <a:rPr lang="en-US"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Thank You</a:t>
            </a:r>
            <a:endParaRPr lang="en-US"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Tree>
  </p:cSld>
  <p:clrMapOvr>
    <a:masterClrMapping/>
  </p:clrMapOvr>
  <p:transition advClick="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descr="F:\AHP.JPG"/>
          <p:cNvPicPr>
            <a:picLocks noChangeAspect="1" noChangeArrowheads="1"/>
          </p:cNvPicPr>
          <p:nvPr/>
        </p:nvPicPr>
        <p:blipFill>
          <a:blip r:embed="rId2" cstate="print"/>
          <a:srcRect/>
          <a:stretch>
            <a:fillRect/>
          </a:stretch>
        </p:blipFill>
        <p:spPr bwMode="auto">
          <a:xfrm>
            <a:off x="1" y="-904"/>
            <a:ext cx="9144000" cy="68589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5" name="Picture 3"/>
          <p:cNvPicPr>
            <a:picLocks noChangeAspect="1" noChangeArrowheads="1"/>
          </p:cNvPicPr>
          <p:nvPr/>
        </p:nvPicPr>
        <p:blipFill>
          <a:blip r:embed="rId2" cstate="print"/>
          <a:srcRect/>
          <a:stretch>
            <a:fillRect/>
          </a:stretch>
        </p:blipFill>
        <p:spPr bwMode="auto">
          <a:xfrm>
            <a:off x="-228600" y="381000"/>
            <a:ext cx="9826124" cy="59801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descr="F:\Field Visi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3" name="Picture 3"/>
          <p:cNvPicPr>
            <a:picLocks noChangeAspect="1" noChangeArrowheads="1"/>
          </p:cNvPicPr>
          <p:nvPr/>
        </p:nvPicPr>
        <p:blipFill>
          <a:blip r:embed="rId2" cstate="print"/>
          <a:srcRect/>
          <a:stretch>
            <a:fillRect/>
          </a:stretch>
        </p:blipFill>
        <p:spPr bwMode="auto">
          <a:xfrm>
            <a:off x="0" y="180187"/>
            <a:ext cx="9158966" cy="667781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u="sng" dirty="0" smtClean="0"/>
              <a:t>Student Research Activities</a:t>
            </a:r>
            <a:endParaRPr lang="en-US" sz="3200" dirty="0"/>
          </a:p>
        </p:txBody>
      </p:sp>
      <p:sp>
        <p:nvSpPr>
          <p:cNvPr id="3" name="Content Placeholder 2"/>
          <p:cNvSpPr>
            <a:spLocks noGrp="1"/>
          </p:cNvSpPr>
          <p:nvPr>
            <p:ph idx="1"/>
          </p:nvPr>
        </p:nvSpPr>
        <p:spPr/>
        <p:txBody>
          <a:bodyPr/>
          <a:lstStyle/>
          <a:p>
            <a:pPr marL="693738" indent="-693738" algn="just">
              <a:buFont typeface="Wingdings" pitchFamily="2" charset="2"/>
              <a:buChar char="q"/>
            </a:pPr>
            <a:r>
              <a:rPr lang="en-US" sz="2800" b="1" dirty="0" smtClean="0">
                <a:solidFill>
                  <a:srgbClr val="FFFF00"/>
                </a:solidFill>
              </a:rPr>
              <a:t>One student from India, continuing her Ph.D. in University of Hawaii at </a:t>
            </a:r>
            <a:r>
              <a:rPr lang="en-US" sz="2800" b="1" dirty="0" err="1" smtClean="0">
                <a:solidFill>
                  <a:srgbClr val="FFFF00"/>
                </a:solidFill>
              </a:rPr>
              <a:t>Manoa</a:t>
            </a:r>
            <a:r>
              <a:rPr lang="en-US" sz="2800" b="1" dirty="0" smtClean="0">
                <a:solidFill>
                  <a:srgbClr val="FFFF00"/>
                </a:solidFill>
              </a:rPr>
              <a:t>, is working on effect of Conservation Agriculture Production System (CAPS) on soil organic carbon fractionation, moisture retention capacity, soil microbiological activity and water stable aggregates.</a:t>
            </a:r>
            <a:endParaRPr lang="en-US" sz="2800" b="1" dirty="0">
              <a:solidFill>
                <a:srgbClr val="FFFF00"/>
              </a:solidFill>
            </a:endParaRPr>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543800" y="6019800"/>
            <a:ext cx="752282" cy="8382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305800" y="6019800"/>
            <a:ext cx="838200" cy="838200"/>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pPr algn="l"/>
            <a:r>
              <a:rPr lang="en-US" sz="3200" b="1" u="sng" dirty="0" smtClean="0"/>
              <a:t>Student Research Activities</a:t>
            </a:r>
            <a:r>
              <a:rPr lang="en-US" sz="3200" b="1" dirty="0" smtClean="0"/>
              <a:t> (</a:t>
            </a:r>
            <a:r>
              <a:rPr lang="en-US" sz="3200" b="1" dirty="0" err="1" smtClean="0"/>
              <a:t>contd</a:t>
            </a:r>
            <a:r>
              <a:rPr lang="en-US" sz="3200" b="1" dirty="0" smtClean="0"/>
              <a:t>…)</a:t>
            </a:r>
            <a:endParaRPr lang="en-US" sz="3200" dirty="0"/>
          </a:p>
        </p:txBody>
      </p:sp>
      <p:sp>
        <p:nvSpPr>
          <p:cNvPr id="3" name="Content Placeholder 2"/>
          <p:cNvSpPr>
            <a:spLocks noGrp="1"/>
          </p:cNvSpPr>
          <p:nvPr>
            <p:ph idx="1"/>
          </p:nvPr>
        </p:nvSpPr>
        <p:spPr>
          <a:xfrm>
            <a:off x="228600" y="838200"/>
            <a:ext cx="8686800" cy="5791200"/>
          </a:xfrm>
        </p:spPr>
        <p:txBody>
          <a:bodyPr>
            <a:normAutofit lnSpcReduction="10000"/>
          </a:bodyPr>
          <a:lstStyle/>
          <a:p>
            <a:pPr algn="just">
              <a:buFont typeface="Wingdings" pitchFamily="2" charset="2"/>
              <a:buChar char="q"/>
            </a:pPr>
            <a:r>
              <a:rPr lang="en-US" sz="2400" dirty="0" smtClean="0"/>
              <a:t> 4 Post graduate student fellows have completed research work and submitted dissertations on project related activities on 29</a:t>
            </a:r>
            <a:r>
              <a:rPr lang="en-US" sz="2400" baseline="30000" dirty="0" smtClean="0"/>
              <a:t>th</a:t>
            </a:r>
            <a:endParaRPr lang="en-US" sz="2400" dirty="0" smtClean="0"/>
          </a:p>
          <a:p>
            <a:pPr algn="just">
              <a:buNone/>
            </a:pPr>
            <a:r>
              <a:rPr lang="en-US" sz="2400" dirty="0" smtClean="0"/>
              <a:t>	July, 2013.</a:t>
            </a:r>
          </a:p>
          <a:p>
            <a:pPr algn="just">
              <a:buNone/>
            </a:pPr>
            <a:endParaRPr lang="en-US" sz="2400" dirty="0" smtClean="0"/>
          </a:p>
          <a:p>
            <a:pPr lvl="1" algn="just">
              <a:buFont typeface="Wingdings" pitchFamily="2" charset="2"/>
              <a:buChar char="§"/>
            </a:pPr>
            <a:r>
              <a:rPr lang="en-US" sz="2200" dirty="0" smtClean="0"/>
              <a:t>Assessment of maize based CAPS on soil health in the hilly terrain of North Central Plateau Zone of </a:t>
            </a:r>
            <a:r>
              <a:rPr lang="en-US" sz="2200" dirty="0" err="1" smtClean="0"/>
              <a:t>Odisha</a:t>
            </a:r>
            <a:r>
              <a:rPr lang="en-US" sz="2200" dirty="0" smtClean="0"/>
              <a:t>.</a:t>
            </a:r>
          </a:p>
          <a:p>
            <a:pPr lvl="1" algn="just">
              <a:buNone/>
            </a:pPr>
            <a:endParaRPr lang="en-US" sz="2200" dirty="0" smtClean="0"/>
          </a:p>
          <a:p>
            <a:pPr lvl="1" algn="just">
              <a:buFont typeface="Wingdings" pitchFamily="2" charset="2"/>
              <a:buChar char="§"/>
            </a:pPr>
            <a:r>
              <a:rPr lang="en-US" sz="2200" dirty="0" smtClean="0"/>
              <a:t>Economic impact of soil and water conservation practices on conservation agriculture production system (CAPS) in North Central Plateau Zone of </a:t>
            </a:r>
            <a:r>
              <a:rPr lang="en-US" sz="2200" dirty="0" err="1" smtClean="0"/>
              <a:t>Odisha</a:t>
            </a:r>
            <a:r>
              <a:rPr lang="en-US" sz="2200" dirty="0" smtClean="0"/>
              <a:t>.</a:t>
            </a:r>
          </a:p>
          <a:p>
            <a:pPr lvl="1" algn="just">
              <a:buNone/>
            </a:pPr>
            <a:endParaRPr lang="en-US" sz="2200" dirty="0" smtClean="0"/>
          </a:p>
          <a:p>
            <a:pPr lvl="1" algn="just">
              <a:buFont typeface="Wingdings" pitchFamily="2" charset="2"/>
              <a:buChar char="§"/>
            </a:pPr>
            <a:r>
              <a:rPr lang="en-US" sz="2200" dirty="0" smtClean="0"/>
              <a:t>Intercropping studies in banana for improving soil health and farm income.</a:t>
            </a:r>
          </a:p>
          <a:p>
            <a:pPr lvl="1" algn="just">
              <a:buNone/>
            </a:pPr>
            <a:endParaRPr lang="en-US" sz="2200" dirty="0" smtClean="0"/>
          </a:p>
          <a:p>
            <a:pPr lvl="1" algn="just">
              <a:buFont typeface="Wingdings" pitchFamily="2" charset="2"/>
              <a:buChar char="§"/>
            </a:pPr>
            <a:r>
              <a:rPr lang="en-US" sz="2200" dirty="0" smtClean="0"/>
              <a:t>Planting pattern and nutrient management strategy for maize+ cowpea intercropping under </a:t>
            </a:r>
            <a:r>
              <a:rPr lang="en-US" sz="2200" dirty="0" err="1" smtClean="0"/>
              <a:t>rainfed</a:t>
            </a:r>
            <a:r>
              <a:rPr lang="en-US" sz="2200" dirty="0" smtClean="0"/>
              <a:t> conditions.</a:t>
            </a:r>
          </a:p>
          <a:p>
            <a:pPr lvl="1" algn="just">
              <a:buFont typeface="Wingdings" pitchFamily="2" charset="2"/>
              <a:buChar char="§"/>
            </a:pPr>
            <a:endParaRPr lang="en-US" sz="2000" dirty="0"/>
          </a:p>
        </p:txBody>
      </p:sp>
      <p:pic>
        <p:nvPicPr>
          <p:cNvPr id="4" name="Picture 3" descr="E:\Official\SMARTS\OUAT logo.jpg"/>
          <p:cNvPicPr>
            <a:picLocks noChangeAspect="1" noChangeArrowheads="1"/>
          </p:cNvPicPr>
          <p:nvPr/>
        </p:nvPicPr>
        <p:blipFill>
          <a:blip r:embed="rId2" cstate="print"/>
          <a:srcRect/>
          <a:stretch>
            <a:fillRect/>
          </a:stretch>
        </p:blipFill>
        <p:spPr bwMode="auto">
          <a:xfrm>
            <a:off x="7827820" y="6172200"/>
            <a:ext cx="615503" cy="685800"/>
          </a:xfrm>
          <a:prstGeom prst="rect">
            <a:avLst/>
          </a:prstGeom>
          <a:noFill/>
        </p:spPr>
      </p:pic>
      <p:pic>
        <p:nvPicPr>
          <p:cNvPr id="5" name="Picture 4" descr="E:\Official\SMARTS\UHM Logo.jpg"/>
          <p:cNvPicPr>
            <a:picLocks noChangeAspect="1" noChangeArrowheads="1"/>
          </p:cNvPicPr>
          <p:nvPr/>
        </p:nvPicPr>
        <p:blipFill>
          <a:blip r:embed="rId3" cstate="print"/>
          <a:srcRect/>
          <a:stretch>
            <a:fillRect/>
          </a:stretch>
        </p:blipFill>
        <p:spPr bwMode="auto">
          <a:xfrm>
            <a:off x="8458200" y="6172200"/>
            <a:ext cx="685800" cy="685800"/>
          </a:xfrm>
          <a:prstGeom prst="rect">
            <a:avLst/>
          </a:prstGeom>
          <a:noFill/>
        </p:spPr>
      </p:pic>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1056</Words>
  <Application>Microsoft Office PowerPoint</Application>
  <PresentationFormat>On-screen Show (4:3)</PresentationFormat>
  <Paragraphs>77</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SUSTAINABLE  MANAGEMENT  OF AGROECOLOGICAL  RESOURCES  FOR TRIBAL  SOCIETIES  (SMARTS)   ORISSA  UNIVERSITY  OF  AGRICULTURE  AND  TECHNOLOGY BHUBANESWAR (INDIA) </vt:lpstr>
      <vt:lpstr>Updates on ongoing project activities</vt:lpstr>
      <vt:lpstr>Updates on ongoing project activities (contd…)</vt:lpstr>
      <vt:lpstr>Slide 4</vt:lpstr>
      <vt:lpstr>Slide 5</vt:lpstr>
      <vt:lpstr>Slide 6</vt:lpstr>
      <vt:lpstr>Slide 7</vt:lpstr>
      <vt:lpstr>Student Research Activities</vt:lpstr>
      <vt:lpstr>Student Research Activities (contd…)</vt:lpstr>
      <vt:lpstr>Slide 10</vt:lpstr>
      <vt:lpstr>Student Research Activities (contd…)</vt:lpstr>
      <vt:lpstr>Slide 12</vt:lpstr>
      <vt:lpstr>Slide 13</vt:lpstr>
      <vt:lpstr>Slide 14</vt:lpstr>
      <vt:lpstr>Slide 15</vt:lpstr>
      <vt:lpstr>Slide 16</vt:lpstr>
      <vt:lpstr>Trainings, Presentations and Publications</vt:lpstr>
      <vt:lpstr>Slide 18</vt:lpstr>
      <vt:lpstr>Slide 19</vt:lpstr>
      <vt:lpstr>Trainings, Presentations and Publications (contd…)</vt:lpstr>
      <vt:lpstr>Slide 21</vt:lpstr>
      <vt:lpstr>Trainings, Presentations and Publications (contd…)</vt:lpstr>
      <vt:lpstr>Trainings, Presentations and Publications (contd…)</vt:lpstr>
      <vt:lpstr>Trainings, Presentations and Publications (contd…)</vt:lpstr>
      <vt:lpstr>Trainings, Presentations and Publications (contd…)</vt:lpstr>
      <vt:lpstr>Book Chapters</vt:lpstr>
      <vt:lpstr>Book Chapters (contd…)</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MANAGEMENT OF AGROECOLOGICAL RESOURSES FOR TRIBAL SOCIETIES (SMARTS)</dc:title>
  <dc:creator>Acer</dc:creator>
  <cp:lastModifiedBy>GRAD</cp:lastModifiedBy>
  <cp:revision>60</cp:revision>
  <dcterms:created xsi:type="dcterms:W3CDTF">2013-09-13T10:42:40Z</dcterms:created>
  <dcterms:modified xsi:type="dcterms:W3CDTF">2013-09-24T19:23:29Z</dcterms:modified>
</cp:coreProperties>
</file>