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2"/>
  </p:sldMasterIdLst>
  <p:notesMasterIdLst>
    <p:notesMasterId r:id="rId11"/>
  </p:notesMasterIdLst>
  <p:handoutMasterIdLst>
    <p:handoutMasterId r:id="rId12"/>
  </p:handoutMasterIdLst>
  <p:sldIdLst>
    <p:sldId id="257" r:id="rId3"/>
    <p:sldId id="258" r:id="rId4"/>
    <p:sldId id="259" r:id="rId5"/>
    <p:sldId id="265" r:id="rId6"/>
    <p:sldId id="267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5472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95" autoAdjust="0"/>
    <p:restoredTop sz="98208" autoAdjust="0"/>
  </p:normalViewPr>
  <p:slideViewPr>
    <p:cSldViewPr snapToGrid="0">
      <p:cViewPr>
        <p:scale>
          <a:sx n="112" d="100"/>
          <a:sy n="112" d="100"/>
        </p:scale>
        <p:origin x="-168" y="786"/>
      </p:cViewPr>
      <p:guideLst>
        <p:guide orient="horz" pos="2160"/>
        <p:guide orient="horz" pos="4128"/>
        <p:guide pos="2880"/>
        <p:guide pos="547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2538" y="96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96EA6-6F25-4F19-87BA-7ADCC16DAEFF}" type="datetimeFigureOut">
              <a:rPr lang="en-US" smtClean="0"/>
              <a:pPr/>
              <a:t>3/5/2014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E50CC-F33A-4EF4-9F12-93EC4A21A0C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23295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C172E-A8B5-46F6-B05C-DFA3E2E0F207}" type="datetimeFigureOut">
              <a:rPr lang="en-US" smtClean="0"/>
              <a:pPr/>
              <a:t>3/5/2014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74CE4-FBD8-4481-AEFB-CA53E599A74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7326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47974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8867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Lesson descriptions should be brief.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55871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529477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62793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82460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Put tick mark against challenges resolved</a:t>
            </a:r>
          </a:p>
          <a:p>
            <a:endParaRPr lang="en-US" dirty="0" smtClean="0"/>
          </a:p>
          <a:p>
            <a:r>
              <a:rPr lang="en-US" dirty="0" smtClean="0"/>
              <a:t>Weka performance: concern for</a:t>
            </a:r>
            <a:r>
              <a:rPr lang="en-US" baseline="0" dirty="0" smtClean="0"/>
              <a:t> large data sets, aiming to deploy it on distributed platform</a:t>
            </a:r>
          </a:p>
          <a:p>
            <a:endParaRPr lang="en-US" baseline="0" dirty="0" smtClean="0"/>
          </a:p>
          <a:p>
            <a:r>
              <a:rPr lang="en-US" baseline="0" dirty="0" smtClean="0"/>
              <a:t>Classifier Accuracy : in progress. Improved it from 45 to 67 using various combination of filters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0B302-F4DC-4547-9C74-CF794137D16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086555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29706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3" y="381000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1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1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0" name="Rectangle 9"/>
          <p:cNvSpPr/>
          <p:nvPr/>
        </p:nvSpPr>
        <p:spPr>
          <a:xfrm>
            <a:off x="1" y="3675529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E708F12-96AD-4ED4-8132-A78F5E42C1F5}" type="datetime1">
              <a:rPr lang="en-US" smtClean="0"/>
              <a:pPr/>
              <a:t>3/5/2014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350">
                <a:solidFill>
                  <a:schemeClr val="bg1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48006" indent="0" algn="l">
              <a:buNone/>
              <a:defRPr sz="1800">
                <a:solidFill>
                  <a:schemeClr val="tx2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9"/>
            <a:ext cx="8458200" cy="1470025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601152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A170-8299-44AD-AEEF-FC686C3D7804}" type="datetime1">
              <a:rPr lang="en-US" smtClean="0"/>
              <a:pPr/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467844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763A-68EC-4ECD-9620-D9FE9CDDD622}" type="datetime1">
              <a:rPr lang="en-US" smtClean="0"/>
              <a:pPr/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978088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BEDD-6160-49BB-B372-861DE7DE9BA5}" type="datetime1">
              <a:rPr lang="en-US" smtClean="0"/>
              <a:pPr/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594303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819F-B7FD-4B29-8F66-9E318144BC2A}" type="datetime1">
              <a:rPr lang="en-US" smtClean="0"/>
              <a:pPr/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34290" indent="0">
              <a:buNone/>
              <a:defRPr sz="1575" b="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3225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2705127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A159C-B6E0-4F10-9F4A-2FA57003B139}" type="datetime1">
              <a:rPr lang="en-US" smtClean="0"/>
              <a:pPr/>
              <a:t>3/5/2014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6"/>
            <a:ext cx="4038600" cy="4341875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6"/>
            <a:ext cx="4038600" cy="4341875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446445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>
        <p15:guide id="0" orient="horz" pos="2160" userDrawn="1">
          <p15:clr>
            <a:srgbClr val="FBAE40"/>
          </p15:clr>
        </p15:guide>
        <p15:guide id="1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70CBBB-D1D1-4386-A5E9-07F3477B78F3}" type="datetime1">
              <a:rPr lang="en-US" smtClean="0"/>
              <a:pPr/>
              <a:t>3/5/2014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5" y="2708519"/>
            <a:ext cx="4041775" cy="38862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6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34290" indent="0">
              <a:buNone/>
              <a:defRPr sz="1425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34290" indent="0">
              <a:buNone/>
              <a:defRPr sz="1425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3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70716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FA4CAD8-0EA7-4615-B69B-B2F199EF3A93}" type="datetime1">
              <a:rPr lang="en-US" smtClean="0"/>
              <a:pPr/>
              <a:t>3/5/2014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821952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4BD7-6953-492C-921B-E68B2D7F14C8}" type="datetime1">
              <a:rPr lang="en-US" smtClean="0"/>
              <a:pPr/>
              <a:t>3/5/2014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35695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7D9B-D4D3-4E23-88DF-2E354FA43196}" type="datetime1">
              <a:rPr lang="en-US" smtClean="0"/>
              <a:pPr/>
              <a:t>3/5/2014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8"/>
            <a:ext cx="5102352" cy="580508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8"/>
            <a:ext cx="3383280" cy="4580573"/>
          </a:xfrm>
        </p:spPr>
        <p:txBody>
          <a:bodyPr/>
          <a:lstStyle>
            <a:lvl1pPr marL="6858" indent="0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35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498685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67C5-D04E-4576-B61C-12ABA14BBD6C}" type="datetime1">
              <a:rPr lang="en-US" smtClean="0"/>
              <a:pPr/>
              <a:t>3/5/2014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0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5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5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883619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0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0" name="Rectangle 29"/>
          <p:cNvSpPr/>
          <p:nvPr/>
        </p:nvSpPr>
        <p:spPr>
          <a:xfrm>
            <a:off x="1" y="308278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3" y="360248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1" y="440114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600">
                <a:solidFill>
                  <a:schemeClr val="accent2"/>
                </a:solidFill>
              </a:defRPr>
            </a:lvl1pPr>
          </a:lstStyle>
          <a:p>
            <a:fld id="{C20F09E4-6EA4-4BF3-9FC8-FF40373B88E6}" type="datetime1">
              <a:rPr lang="en-US" smtClean="0"/>
              <a:pPr/>
              <a:t>3/5/2014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6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350"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21321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192024" algn="l" rtl="0" eaLnBrk="1" latinLnBrk="0" hangingPunct="1">
        <a:spcBef>
          <a:spcPts val="225"/>
        </a:spcBef>
        <a:buClr>
          <a:schemeClr val="accent3"/>
        </a:buClr>
        <a:buFont typeface="Georgia"/>
        <a:buChar char="•"/>
        <a:defRPr kumimoji="0" sz="2100" kern="1200">
          <a:solidFill>
            <a:schemeClr val="tx2"/>
          </a:solidFill>
          <a:latin typeface="+mn-lt"/>
          <a:ea typeface="+mn-ea"/>
          <a:cs typeface="+mn-cs"/>
        </a:defRPr>
      </a:lvl1pPr>
      <a:lvl2pPr marL="493776" indent="-185166" algn="l" rtl="0" eaLnBrk="1" latinLnBrk="0" hangingPunct="1">
        <a:spcBef>
          <a:spcPts val="225"/>
        </a:spcBef>
        <a:buClr>
          <a:schemeClr val="accent2"/>
        </a:buClr>
        <a:buFont typeface="Georgia"/>
        <a:buChar char="▫"/>
        <a:defRPr kumimoji="0" sz="1950" kern="1200">
          <a:solidFill>
            <a:schemeClr val="tx2"/>
          </a:solidFill>
          <a:latin typeface="+mn-lt"/>
          <a:ea typeface="+mn-ea"/>
          <a:cs typeface="+mn-cs"/>
        </a:defRPr>
      </a:lvl2pPr>
      <a:lvl3pPr marL="692658" indent="-164592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884682" indent="-150876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650" kern="1200">
          <a:solidFill>
            <a:schemeClr val="tx2"/>
          </a:solidFill>
          <a:latin typeface="+mn-lt"/>
          <a:ea typeface="+mn-ea"/>
          <a:cs typeface="+mn-cs"/>
        </a:defRPr>
      </a:lvl4pPr>
      <a:lvl5pPr marL="1042416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1207008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6pPr>
      <a:lvl7pPr marL="1371600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1522476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8pPr>
      <a:lvl9pPr marL="1680210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0" orient="horz" pos="2160" userDrawn="1">
          <p15:clr>
            <a:srgbClr val="F26B43"/>
          </p15:clr>
        </p15:guide>
        <p15:guide id="1" pos="2880" userDrawn="1">
          <p15:clr>
            <a:srgbClr val="F26B43"/>
          </p15:clr>
        </p15:guide>
        <p15:guide id="2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2673390"/>
          </a:xfrm>
        </p:spPr>
        <p:txBody>
          <a:bodyPr>
            <a:normAutofit fontScale="70000" lnSpcReduction="20000"/>
          </a:bodyPr>
          <a:lstStyle/>
          <a:p>
            <a:r>
              <a:rPr lang="en-US" sz="2100" b="1" dirty="0" smtClean="0"/>
              <a:t>Project Team:</a:t>
            </a:r>
          </a:p>
          <a:p>
            <a:r>
              <a:rPr lang="en-US" sz="2100" dirty="0" err="1"/>
              <a:t>Kannan</a:t>
            </a:r>
            <a:r>
              <a:rPr lang="en-US" sz="2100" dirty="0"/>
              <a:t>, </a:t>
            </a:r>
            <a:r>
              <a:rPr lang="en-US" sz="2100" dirty="0" err="1" smtClean="0"/>
              <a:t>Vijayasarathy</a:t>
            </a:r>
            <a:endParaRPr lang="en-US" sz="2100" dirty="0" smtClean="0"/>
          </a:p>
          <a:p>
            <a:r>
              <a:rPr lang="en-US" sz="2100" dirty="0" err="1"/>
              <a:t>Soundarapandian</a:t>
            </a:r>
            <a:r>
              <a:rPr lang="en-US" sz="2100" dirty="0"/>
              <a:t>, </a:t>
            </a:r>
            <a:r>
              <a:rPr lang="en-US" sz="2100" dirty="0" err="1" smtClean="0"/>
              <a:t>Manikandan</a:t>
            </a:r>
            <a:endParaRPr lang="en-US" sz="2100" dirty="0" smtClean="0"/>
          </a:p>
          <a:p>
            <a:r>
              <a:rPr lang="en-US" sz="2100" dirty="0"/>
              <a:t>Alabdulhadi, </a:t>
            </a:r>
            <a:r>
              <a:rPr lang="en-US" sz="2100" dirty="0" smtClean="0"/>
              <a:t>Mohammed</a:t>
            </a:r>
          </a:p>
          <a:p>
            <a:r>
              <a:rPr lang="en-US" sz="2100" dirty="0"/>
              <a:t>Hamid, </a:t>
            </a:r>
            <a:r>
              <a:rPr lang="en-US" sz="2100" dirty="0" smtClean="0"/>
              <a:t>Tania</a:t>
            </a:r>
          </a:p>
          <a:p>
            <a:endParaRPr lang="en-US" sz="2100" b="1" dirty="0"/>
          </a:p>
          <a:p>
            <a:r>
              <a:rPr lang="en-US" sz="2100" b="1" dirty="0" smtClean="0"/>
              <a:t>Project Client:</a:t>
            </a:r>
          </a:p>
          <a:p>
            <a:r>
              <a:rPr lang="en-US" sz="2100" dirty="0" err="1"/>
              <a:t>Yinlin</a:t>
            </a:r>
            <a:r>
              <a:rPr lang="en-US" sz="2100" dirty="0"/>
              <a:t> </a:t>
            </a:r>
            <a:r>
              <a:rPr lang="en-US" sz="2100" dirty="0" smtClean="0"/>
              <a:t>Chen</a:t>
            </a:r>
          </a:p>
          <a:p>
            <a:endParaRPr lang="en-US" sz="2100" dirty="0"/>
          </a:p>
          <a:p>
            <a:endParaRPr lang="en-US" sz="2100" dirty="0"/>
          </a:p>
          <a:p>
            <a:r>
              <a:rPr lang="en-US" sz="2100" b="1" dirty="0" smtClean="0"/>
              <a:t>VT, Blacksburg</a:t>
            </a:r>
          </a:p>
          <a:p>
            <a:r>
              <a:rPr lang="en-US" sz="2100" b="1" dirty="0" smtClean="0"/>
              <a:t>03/06/2014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3464" y="1270227"/>
            <a:ext cx="8458200" cy="2326987"/>
          </a:xfrm>
        </p:spPr>
        <p:txBody>
          <a:bodyPr>
            <a:normAutofit/>
          </a:bodyPr>
          <a:lstStyle/>
          <a:p>
            <a:r>
              <a:rPr lang="en-US" dirty="0" smtClean="0"/>
              <a:t>CS6604 Project</a:t>
            </a:r>
            <a:br>
              <a:rPr lang="en-US" dirty="0" smtClean="0"/>
            </a:br>
            <a:r>
              <a:rPr lang="en-US" sz="4400" dirty="0" smtClean="0"/>
              <a:t>Ensemble </a:t>
            </a:r>
            <a:r>
              <a:rPr lang="en-US" sz="4400" dirty="0"/>
              <a:t>Classification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21736" y="4809625"/>
            <a:ext cx="2390775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06305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96219"/>
            <a:ext cx="8229600" cy="447831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Project Objective:</a:t>
            </a:r>
          </a:p>
          <a:p>
            <a:pPr lvl="1"/>
            <a:r>
              <a:rPr lang="en-US" sz="2400" dirty="0" smtClean="0"/>
              <a:t>Developing </a:t>
            </a:r>
            <a:r>
              <a:rPr lang="en-US" sz="2400" dirty="0"/>
              <a:t>classifiers </a:t>
            </a:r>
            <a:r>
              <a:rPr lang="en-US" sz="2400" dirty="0" smtClean="0"/>
              <a:t>to aid in Transfer Learning and classify educational resources for the </a:t>
            </a:r>
            <a:r>
              <a:rPr lang="en-US" sz="2400" dirty="0"/>
              <a:t>Ensemble </a:t>
            </a:r>
            <a:r>
              <a:rPr lang="en-US" sz="2400" dirty="0" smtClean="0"/>
              <a:t>portal.</a:t>
            </a:r>
          </a:p>
          <a:p>
            <a:pPr marL="308610" lvl="1" indent="0">
              <a:buNone/>
            </a:pPr>
            <a:endParaRPr lang="en-US" sz="2400" dirty="0" smtClean="0"/>
          </a:p>
          <a:p>
            <a:r>
              <a:rPr lang="en-US" sz="2400" dirty="0" smtClean="0"/>
              <a:t>Machine Learning (Text Classification)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874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51896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1" y="618069"/>
            <a:ext cx="8229600" cy="592666"/>
          </a:xfrm>
        </p:spPr>
        <p:txBody>
          <a:bodyPr>
            <a:normAutofit/>
          </a:bodyPr>
          <a:lstStyle/>
          <a:p>
            <a:r>
              <a:rPr lang="en-US" dirty="0" smtClean="0"/>
              <a:t>The Big Picture</a:t>
            </a:r>
            <a:endParaRPr lang="en-US" dirty="0"/>
          </a:p>
        </p:txBody>
      </p:sp>
      <p:pic>
        <p:nvPicPr>
          <p:cNvPr id="1026" name="Picture 2" descr="E:\Dropbox\Digital Library Project\pics_midterm_slide_discussion\big picture - New Page.jpe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1067" y="1151467"/>
            <a:ext cx="7721600" cy="57065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97860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21142456"/>
              </p:ext>
            </p:extLst>
          </p:nvPr>
        </p:nvGraphicFramePr>
        <p:xfrm>
          <a:off x="304800" y="1550893"/>
          <a:ext cx="8415130" cy="50740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2521"/>
                <a:gridCol w="905903"/>
                <a:gridCol w="1899139"/>
                <a:gridCol w="1440947"/>
                <a:gridCol w="1077265"/>
                <a:gridCol w="1689355"/>
              </a:tblGrid>
              <a:tr h="93963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Instance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No. </a:t>
                      </a:r>
                      <a:r>
                        <a:rPr lang="en-US" dirty="0" smtClean="0"/>
                        <a:t>of Classes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Filter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Classification</a:t>
                      </a:r>
                      <a:r>
                        <a:rPr lang="en-US" baseline="0" dirty="0" smtClean="0"/>
                        <a:t> Algorithm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of Accuracy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Test Option</a:t>
                      </a:r>
                      <a:endParaRPr lang="en-US" dirty="0"/>
                    </a:p>
                  </a:txBody>
                  <a:tcPr/>
                </a:tc>
              </a:tr>
              <a:tr h="10962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26695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String to Word Vector, SMOTE, Randomize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Naïve </a:t>
                      </a:r>
                      <a:r>
                        <a:rPr lang="en-US" sz="1600" dirty="0" err="1" smtClean="0"/>
                        <a:t>Bayes</a:t>
                      </a:r>
                      <a:r>
                        <a:rPr lang="en-US" sz="1600" dirty="0" smtClean="0"/>
                        <a:t> Multinomial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40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Cross-validation</a:t>
                      </a:r>
                    </a:p>
                    <a:p>
                      <a:pPr algn="ctr"/>
                      <a:r>
                        <a:rPr lang="en-US" sz="1600" dirty="0" smtClean="0"/>
                        <a:t>(3 Folds)</a:t>
                      </a:r>
                      <a:endParaRPr lang="en-US" sz="1600" dirty="0"/>
                    </a:p>
                  </a:txBody>
                  <a:tcPr/>
                </a:tc>
              </a:tr>
              <a:tr h="13468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26695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String to Word Vector, SMOTE, Randomize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Naïve </a:t>
                      </a:r>
                      <a:r>
                        <a:rPr lang="en-US" sz="1600" dirty="0" err="1" smtClean="0"/>
                        <a:t>Bayes</a:t>
                      </a:r>
                      <a:r>
                        <a:rPr lang="en-US" sz="1600" dirty="0" smtClean="0"/>
                        <a:t> Multinomial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Use</a:t>
                      </a:r>
                      <a:r>
                        <a:rPr lang="en-US" sz="1600" baseline="0" dirty="0" smtClean="0"/>
                        <a:t> Training Set</a:t>
                      </a:r>
                      <a:endParaRPr lang="en-US" sz="1600" dirty="0"/>
                    </a:p>
                  </a:txBody>
                  <a:tcPr/>
                </a:tc>
              </a:tr>
              <a:tr h="8456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26695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String to Word Vector, SMOTE, Randomize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J48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Cross-validation</a:t>
                      </a:r>
                    </a:p>
                    <a:p>
                      <a:pPr algn="ctr"/>
                      <a:r>
                        <a:rPr lang="en-US" sz="1600" dirty="0" smtClean="0"/>
                        <a:t> (3 Folds)</a:t>
                      </a:r>
                    </a:p>
                  </a:txBody>
                  <a:tcPr/>
                </a:tc>
              </a:tr>
              <a:tr h="8456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26695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String to Word Vector, SMOTE, Randomize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J48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67.55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Use Training Set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7297" y="744071"/>
            <a:ext cx="8229600" cy="770964"/>
          </a:xfrm>
        </p:spPr>
        <p:txBody>
          <a:bodyPr>
            <a:normAutofit/>
          </a:bodyPr>
          <a:lstStyle/>
          <a:p>
            <a:r>
              <a:rPr lang="en-US" dirty="0" smtClean="0"/>
              <a:t>Results – All Classes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15431236"/>
              </p:ext>
            </p:extLst>
          </p:nvPr>
        </p:nvGraphicFramePr>
        <p:xfrm>
          <a:off x="324678" y="1478008"/>
          <a:ext cx="8229600" cy="49167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479813"/>
                <a:gridCol w="1263387"/>
                <a:gridCol w="1371600"/>
              </a:tblGrid>
              <a:tr h="64955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Instance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No. of Classes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Filter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Classification</a:t>
                      </a:r>
                      <a:r>
                        <a:rPr lang="en-US" baseline="0" dirty="0" smtClean="0"/>
                        <a:t> Algorithm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of Accuracy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Test Option</a:t>
                      </a:r>
                      <a:endParaRPr lang="en-US" dirty="0"/>
                    </a:p>
                  </a:txBody>
                  <a:tcPr/>
                </a:tc>
              </a:tr>
              <a:tr h="83514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10002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String to Word Vector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Naïve Bayes Multinomial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75.8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Cross-validation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 (3 Folds)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83514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12003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String to Word Vector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Naïve Bayes Multinomial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67.2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Cross-validation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 (3 Folds)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58769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10002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String to Word Vector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SMO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76.8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Cross-validation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 (3 Folds)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58769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12003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String to Word Vector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SMO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65.66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Cross-validation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(3 Folds)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7687" y="811696"/>
            <a:ext cx="8229600" cy="593035"/>
          </a:xfrm>
        </p:spPr>
        <p:txBody>
          <a:bodyPr/>
          <a:lstStyle/>
          <a:p>
            <a:r>
              <a:rPr lang="en-US" dirty="0" smtClean="0"/>
              <a:t>Results – Reduced Classes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0462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5554"/>
            <a:ext cx="8229600" cy="4588982"/>
          </a:xfrm>
        </p:spPr>
        <p:txBody>
          <a:bodyPr/>
          <a:lstStyle/>
          <a:p>
            <a:r>
              <a:rPr lang="en-US" dirty="0" smtClean="0"/>
              <a:t>Classifier Accuracy improvement 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Adding more features </a:t>
            </a:r>
          </a:p>
          <a:p>
            <a:pPr lvl="1"/>
            <a:r>
              <a:rPr lang="en-US" dirty="0" smtClean="0"/>
              <a:t>Conference name</a:t>
            </a:r>
          </a:p>
          <a:p>
            <a:pPr lvl="1"/>
            <a:r>
              <a:rPr lang="en-US" dirty="0" smtClean="0"/>
              <a:t>Author Name</a:t>
            </a:r>
          </a:p>
          <a:p>
            <a:pPr lvl="1"/>
            <a:r>
              <a:rPr lang="en-US" dirty="0" smtClean="0"/>
              <a:t>Bibliographic references</a:t>
            </a:r>
          </a:p>
          <a:p>
            <a:endParaRPr lang="en-US" dirty="0"/>
          </a:p>
          <a:p>
            <a:r>
              <a:rPr lang="en-US" dirty="0" smtClean="0"/>
              <a:t>Include all classes of ACM CCS</a:t>
            </a:r>
          </a:p>
          <a:p>
            <a:endParaRPr lang="en-US" dirty="0" smtClean="0"/>
          </a:p>
          <a:p>
            <a:r>
              <a:rPr lang="en-US" dirty="0" smtClean="0"/>
              <a:t>Single-Class Classifiers </a:t>
            </a:r>
          </a:p>
          <a:p>
            <a:endParaRPr lang="en-US" dirty="0" smtClean="0"/>
          </a:p>
          <a:p>
            <a:r>
              <a:rPr lang="en-US" dirty="0" smtClean="0"/>
              <a:t>Transfer Learning to Ensemble portal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694267"/>
          </a:xfrm>
        </p:spPr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14341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84421"/>
            <a:ext cx="8229600" cy="4890115"/>
          </a:xfrm>
        </p:spPr>
        <p:txBody>
          <a:bodyPr/>
          <a:lstStyle/>
          <a:p>
            <a:pPr lvl="1">
              <a:buFont typeface="Wingdings" pitchFamily="2" charset="2"/>
              <a:buChar char="ü"/>
            </a:pPr>
            <a:endParaRPr lang="en-US" dirty="0" smtClean="0"/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Size of the training data set</a:t>
            </a:r>
          </a:p>
          <a:p>
            <a:pPr lvl="1">
              <a:buFont typeface="Wingdings" pitchFamily="2" charset="2"/>
              <a:buChar char="ü"/>
            </a:pPr>
            <a:endParaRPr lang="en-US" dirty="0" smtClean="0"/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Data Filtering and Preprocessing</a:t>
            </a:r>
          </a:p>
          <a:p>
            <a:pPr lvl="1">
              <a:buFont typeface="Wingdings" pitchFamily="2" charset="2"/>
              <a:buChar char="ü"/>
            </a:pPr>
            <a:endParaRPr lang="en-US" dirty="0"/>
          </a:p>
          <a:p>
            <a:pPr lvl="1"/>
            <a:r>
              <a:rPr lang="en-US" dirty="0" smtClean="0"/>
              <a:t>Pruning the taxonomy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Classifier Accuracy</a:t>
            </a:r>
          </a:p>
          <a:p>
            <a:pPr lvl="1">
              <a:buFont typeface="Wingdings" pitchFamily="2" charset="2"/>
              <a:buChar char="ü"/>
            </a:pPr>
            <a:endParaRPr lang="en-US" dirty="0"/>
          </a:p>
          <a:p>
            <a:pPr lvl="1"/>
            <a:r>
              <a:rPr lang="en-US" dirty="0" smtClean="0"/>
              <a:t>Weka  Performance and Reliability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0113"/>
            <a:ext cx="8229600" cy="590020"/>
          </a:xfrm>
        </p:spPr>
        <p:txBody>
          <a:bodyPr>
            <a:normAutofit/>
          </a:bodyPr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46085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3237" y="2656937"/>
            <a:ext cx="2714146" cy="271414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821267"/>
          </a:xfrm>
        </p:spPr>
        <p:txBody>
          <a:bodyPr/>
          <a:lstStyle/>
          <a:p>
            <a:r>
              <a:rPr lang="en-US" dirty="0" smtClean="0"/>
              <a:t>Questions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3549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ining presentation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Training presentation" id="{9308F140-5CDC-477D-BC4D-9C1906451284}" vid="{11C5112C-663B-4E6D-9D3D-2361F8FA32D6}"/>
    </a:ext>
  </a:extLst>
</a:theme>
</file>

<file path=ppt/theme/theme2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FD44557-C150-4AA7-97B1-62E8021520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Training presentation</Template>
  <TotalTime>0</TotalTime>
  <Words>372</Words>
  <Application>Microsoft Macintosh PowerPoint</Application>
  <PresentationFormat>On-screen Show (4:3)</PresentationFormat>
  <Paragraphs>136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Training presentation</vt:lpstr>
      <vt:lpstr>CS6604 Project Ensemble Classification</vt:lpstr>
      <vt:lpstr>Introduction</vt:lpstr>
      <vt:lpstr>The Big Picture</vt:lpstr>
      <vt:lpstr>Results – All Classes </vt:lpstr>
      <vt:lpstr>Results – Reduced Classes </vt:lpstr>
      <vt:lpstr>Future Work</vt:lpstr>
      <vt:lpstr>Challenges</vt:lpstr>
      <vt:lpstr>Questions 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2014-03-01T21:14:58Z</dcterms:created>
  <dcterms:modified xsi:type="dcterms:W3CDTF">2014-03-06T00:13:24Z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TC034606049991</vt:lpwstr>
  </property>
</Properties>
</file>