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5143500" cx="9144000"/>
  <p:notesSz cx="6858000" cy="9144000"/>
  <p:embeddedFontLst>
    <p:embeddedFont>
      <p:font typeface="Roboto Slab"/>
      <p:regular r:id="rId30"/>
      <p:bold r:id="rId31"/>
    </p:embeddedFont>
    <p:embeddedFont>
      <p:font typeface="Roboto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Slab-bold.fntdata"/><Relationship Id="rId30" Type="http://schemas.openxmlformats.org/officeDocument/2006/relationships/font" Target="fonts/RobotoSlab-regular.fntdata"/><Relationship Id="rId11" Type="http://schemas.openxmlformats.org/officeDocument/2006/relationships/slide" Target="slides/slide6.xml"/><Relationship Id="rId33" Type="http://schemas.openxmlformats.org/officeDocument/2006/relationships/font" Target="fonts/Roboto-bold.fntdata"/><Relationship Id="rId10" Type="http://schemas.openxmlformats.org/officeDocument/2006/relationships/slide" Target="slides/slide5.xml"/><Relationship Id="rId32" Type="http://schemas.openxmlformats.org/officeDocument/2006/relationships/font" Target="fonts/Roboto-regular.fntdata"/><Relationship Id="rId13" Type="http://schemas.openxmlformats.org/officeDocument/2006/relationships/slide" Target="slides/slide8.xml"/><Relationship Id="rId35" Type="http://schemas.openxmlformats.org/officeDocument/2006/relationships/font" Target="fonts/Roboto-boldItalic.fntdata"/><Relationship Id="rId12" Type="http://schemas.openxmlformats.org/officeDocument/2006/relationships/slide" Target="slides/slide7.xml"/><Relationship Id="rId34" Type="http://schemas.openxmlformats.org/officeDocument/2006/relationships/font" Target="fonts/Roboto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2f75e83bf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2f75e83bf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2f3573f536_2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2f3573f536_2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2f75e83bf4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2f75e83bf4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2f3573f536_2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2f3573f536_2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2f3573f536_2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2f3573f536_2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2f3573f53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2f3573f53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2f3573f53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2f3573f53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22f3573f53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22f3573f53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2f3573f536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2f3573f536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2f8be9c7e4_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2f8be9c7e4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2f3573f536_1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2f3573f536_1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22f3573f536_1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22f3573f536_1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2f3573f536_1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2f3573f536_1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2f3573f536_1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2f3573f536_1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2f3573f536_1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22f3573f536_1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2f3573f536_1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2f3573f536_1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2f3573f536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2f3573f536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2f3573f536_2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2f3573f536_2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2f3573f536_1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2f3573f536_1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2f3573f536_1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2f3573f536_1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2f3573f536_1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2f3573f536_1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2f3573f536_1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2f3573f536_1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2f3573f536_1_1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2f3573f536_1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5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hyperlink" Target="mailto:mmagdy@vt.edu" TargetMode="External"/><Relationship Id="rId4" Type="http://schemas.openxmlformats.org/officeDocument/2006/relationships/image" Target="../media/image2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COVID-19 Fake News Detection</a:t>
            </a:r>
            <a:endParaRPr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1680300" y="3049450"/>
            <a:ext cx="5783400" cy="126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By: Vincent DiPerna, Michael Blair, Sungjeon Choi, and Safa Kamran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Course Instructor: Mohammed Farag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4624 Multimedia/Hypertext Capstone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Blacksburg, VA 24061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4/18/2023</a:t>
            </a:r>
            <a:endParaRPr/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175" y="3812925"/>
            <a:ext cx="1977075" cy="1160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 rotWithShape="1">
          <a:blip r:embed="rId4">
            <a:alphaModFix/>
          </a:blip>
          <a:srcRect b="6138" l="0" r="0" t="0"/>
          <a:stretch/>
        </p:blipFill>
        <p:spPr>
          <a:xfrm>
            <a:off x="7197025" y="192625"/>
            <a:ext cx="1649736" cy="1160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Categories Chosen</a:t>
            </a:r>
            <a:endParaRPr/>
          </a:p>
        </p:txBody>
      </p:sp>
      <p:pic>
        <p:nvPicPr>
          <p:cNvPr id="128" name="Google Shape;12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0725" y="1849700"/>
            <a:ext cx="1344925" cy="134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61513" y="1899275"/>
            <a:ext cx="1344925" cy="134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24037" y="1899274"/>
            <a:ext cx="1344925" cy="13449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2"/>
          <p:cNvSpPr txBox="1"/>
          <p:nvPr>
            <p:ph idx="1" type="body"/>
          </p:nvPr>
        </p:nvSpPr>
        <p:spPr>
          <a:xfrm>
            <a:off x="1023900" y="3244200"/>
            <a:ext cx="1722600" cy="4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Treatment</a:t>
            </a:r>
            <a:endParaRPr/>
          </a:p>
        </p:txBody>
      </p:sp>
      <p:sp>
        <p:nvSpPr>
          <p:cNvPr id="132" name="Google Shape;132;p22"/>
          <p:cNvSpPr txBox="1"/>
          <p:nvPr>
            <p:ph idx="1" type="body"/>
          </p:nvPr>
        </p:nvSpPr>
        <p:spPr>
          <a:xfrm>
            <a:off x="3485925" y="3244200"/>
            <a:ext cx="1945500" cy="4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Vaccine</a:t>
            </a:r>
            <a:endParaRPr/>
          </a:p>
        </p:txBody>
      </p:sp>
      <p:sp>
        <p:nvSpPr>
          <p:cNvPr id="133" name="Google Shape;133;p22"/>
          <p:cNvSpPr txBox="1"/>
          <p:nvPr>
            <p:ph idx="1" type="body"/>
          </p:nvPr>
        </p:nvSpPr>
        <p:spPr>
          <a:xfrm>
            <a:off x="6035188" y="3244200"/>
            <a:ext cx="1722600" cy="49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Other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 Model Implementation (Preprocessing)</a:t>
            </a:r>
            <a:endParaRPr/>
          </a:p>
        </p:txBody>
      </p:sp>
      <p:sp>
        <p:nvSpPr>
          <p:cNvPr id="139" name="Google Shape;139;p23"/>
          <p:cNvSpPr txBox="1"/>
          <p:nvPr>
            <p:ph idx="1" type="body"/>
          </p:nvPr>
        </p:nvSpPr>
        <p:spPr>
          <a:xfrm>
            <a:off x="387900" y="1489824"/>
            <a:ext cx="8368200" cy="83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17.5 Million Tweets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Manually filter tweets after keyword match</a:t>
            </a:r>
            <a:endParaRPr/>
          </a:p>
        </p:txBody>
      </p:sp>
      <p:pic>
        <p:nvPicPr>
          <p:cNvPr id="140" name="Google Shape;14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2600" y="2412474"/>
            <a:ext cx="6938803" cy="2514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Formatting Training Data</a:t>
            </a:r>
            <a:endParaRPr/>
          </a:p>
        </p:txBody>
      </p:sp>
      <p:pic>
        <p:nvPicPr>
          <p:cNvPr id="146" name="Google Shape;14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8425" y="1384025"/>
            <a:ext cx="1703400" cy="16737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47" name="Google Shape;14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0450" y="3291164"/>
            <a:ext cx="1703400" cy="16497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48" name="Google Shape;148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92175" y="1354751"/>
            <a:ext cx="1703400" cy="16500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49" name="Google Shape;149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16475" y="3291178"/>
            <a:ext cx="1703400" cy="16626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50" name="Google Shape;150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720300" y="1374942"/>
            <a:ext cx="1703400" cy="16854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 Model Implementation (Training)</a:t>
            </a:r>
            <a:endParaRPr/>
          </a:p>
        </p:txBody>
      </p:sp>
      <p:sp>
        <p:nvSpPr>
          <p:cNvPr id="156" name="Google Shape;156;p25"/>
          <p:cNvSpPr txBox="1"/>
          <p:nvPr>
            <p:ph idx="1" type="body"/>
          </p:nvPr>
        </p:nvSpPr>
        <p:spPr>
          <a:xfrm>
            <a:off x="387900" y="1489825"/>
            <a:ext cx="8368200" cy="148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Model: Support Vector Classification (SVC)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Split: 80/20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57" name="Google Shape;15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3738" y="2306275"/>
            <a:ext cx="6753224" cy="24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 Model (Testing)</a:t>
            </a:r>
            <a:endParaRPr/>
          </a:p>
        </p:txBody>
      </p:sp>
      <p:sp>
        <p:nvSpPr>
          <p:cNvPr id="163" name="Google Shape;163;p2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Metrics from sklearn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Confusion Matrix</a:t>
            </a:r>
            <a:endParaRPr/>
          </a:p>
        </p:txBody>
      </p:sp>
      <p:pic>
        <p:nvPicPr>
          <p:cNvPr id="164" name="Google Shape;16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9250" y="2329475"/>
            <a:ext cx="4385500" cy="250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Website Implementation</a:t>
            </a:r>
            <a:endParaRPr/>
          </a:p>
        </p:txBody>
      </p:sp>
      <p:sp>
        <p:nvSpPr>
          <p:cNvPr id="170" name="Google Shape;170;p2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MySQL Database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Wildfly Server run locally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JSF / XHTML frontend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Java backend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EC2 server run via AWS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Flask server running AI model for detection</a:t>
            </a:r>
            <a:endParaRPr/>
          </a:p>
        </p:txBody>
      </p:sp>
      <p:pic>
        <p:nvPicPr>
          <p:cNvPr id="171" name="Google Shape;17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51925" y="1144125"/>
            <a:ext cx="2469225" cy="1296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9525" y="2571750"/>
            <a:ext cx="3634475" cy="219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</a:t>
            </a:r>
            <a:endParaRPr/>
          </a:p>
        </p:txBody>
      </p:sp>
      <p:sp>
        <p:nvSpPr>
          <p:cNvPr id="178" name="Google Shape;178;p2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Java backend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Two Controllers -&gt; Links File Download, Tweet Controller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Tweet Entity Bean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Tweet Facade Bean</a:t>
            </a:r>
            <a:endParaRPr/>
          </a:p>
        </p:txBody>
      </p:sp>
      <p:pic>
        <p:nvPicPr>
          <p:cNvPr id="179" name="Google Shape;17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4088" y="3004525"/>
            <a:ext cx="6335825" cy="177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Flask Server</a:t>
            </a:r>
            <a:endParaRPr/>
          </a:p>
        </p:txBody>
      </p:sp>
      <p:sp>
        <p:nvSpPr>
          <p:cNvPr id="185" name="Google Shape;185;p29"/>
          <p:cNvSpPr txBox="1"/>
          <p:nvPr>
            <p:ph idx="1" type="body"/>
          </p:nvPr>
        </p:nvSpPr>
        <p:spPr>
          <a:xfrm>
            <a:off x="387900" y="1489825"/>
            <a:ext cx="35997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Impossible to call python AI script via JSF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Calling Flask server through Java backend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POST request URL set up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BufferedReader to get output</a:t>
            </a:r>
            <a:endParaRPr/>
          </a:p>
        </p:txBody>
      </p:sp>
      <p:pic>
        <p:nvPicPr>
          <p:cNvPr id="186" name="Google Shape;186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0125" y="961149"/>
            <a:ext cx="4841850" cy="343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Added Functionality</a:t>
            </a:r>
            <a:endParaRPr/>
          </a:p>
        </p:txBody>
      </p:sp>
      <p:sp>
        <p:nvSpPr>
          <p:cNvPr id="192" name="Google Shape;192;p30"/>
          <p:cNvSpPr txBox="1"/>
          <p:nvPr>
            <p:ph idx="1" type="body"/>
          </p:nvPr>
        </p:nvSpPr>
        <p:spPr>
          <a:xfrm>
            <a:off x="387900" y="1489825"/>
            <a:ext cx="34308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Downloadable text file of links connected to tweets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PDF viewer of final report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User input for AI detection</a:t>
            </a:r>
            <a:endParaRPr/>
          </a:p>
        </p:txBody>
      </p:sp>
      <p:pic>
        <p:nvPicPr>
          <p:cNvPr id="193" name="Google Shape;19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8675" y="1363825"/>
            <a:ext cx="5036124" cy="307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To-Do</a:t>
            </a:r>
            <a:endParaRPr/>
          </a:p>
        </p:txBody>
      </p:sp>
      <p:sp>
        <p:nvSpPr>
          <p:cNvPr id="199" name="Google Shape;199;p3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4/27: VTechWorks final draft submission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Report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Presentation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Source code and remaining deliverables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5/2: Final checklist for VTechWorks and project peer reviews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Report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Dataset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Code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Software</a:t>
            </a:r>
            <a:endParaRPr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2" name="Google Shape;72;p14"/>
          <p:cNvSpPr txBox="1"/>
          <p:nvPr>
            <p:ph idx="1" type="body"/>
          </p:nvPr>
        </p:nvSpPr>
        <p:spPr>
          <a:xfrm>
            <a:off x="387900" y="1489825"/>
            <a:ext cx="3320700" cy="331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Background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Categories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Completed Work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Preprocessing Script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Preprocessing Script Output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Preprocessing Script Statistics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Categories Chosen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AI Model Implementation (Preprocessing)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Formatting Training Data</a:t>
            </a:r>
            <a:endParaRPr sz="1600"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4943850" y="1489825"/>
            <a:ext cx="33207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AI Model Implementation (Training)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AI Model (Testing)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Website Implementation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Backend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Flask Server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Added Functionality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To-Do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Challenges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Lessons Learned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Future Work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Acknowledgements</a:t>
            </a:r>
            <a:endParaRPr sz="1600"/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References</a:t>
            </a:r>
            <a:endParaRPr sz="1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205" name="Google Shape;205;p3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Manually detecting tweets is tedious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Spelling errors in tweets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Massive Size of Files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Inexperience with certain technologies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Components dependent on each other</a:t>
            </a:r>
            <a:endParaRPr/>
          </a:p>
        </p:txBody>
      </p:sp>
      <p:pic>
        <p:nvPicPr>
          <p:cNvPr id="206" name="Google Shape;206;p32"/>
          <p:cNvPicPr preferRelativeResize="0"/>
          <p:nvPr/>
        </p:nvPicPr>
        <p:blipFill rotWithShape="1">
          <a:blip r:embed="rId3">
            <a:alphaModFix/>
          </a:blip>
          <a:srcRect b="0" l="19662" r="9330" t="0"/>
          <a:stretch/>
        </p:blipFill>
        <p:spPr>
          <a:xfrm>
            <a:off x="5874950" y="1553200"/>
            <a:ext cx="2755348" cy="2037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12" name="Google Shape;212;p3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Start work on milestones early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Task may take longer than expected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Questions arise when work begins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Size constraints need to be addressed early in the project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Communication is key</a:t>
            </a:r>
            <a:endParaRPr/>
          </a:p>
        </p:txBody>
      </p:sp>
      <p:pic>
        <p:nvPicPr>
          <p:cNvPr id="213" name="Google Shape;21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7200" y="2956425"/>
            <a:ext cx="1768900" cy="18410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219" name="Google Shape;219;p3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Making the preprocessing script multithreaded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Creating more categories for the AI model and training it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More data to train the AI model with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Potential use for a better/more advanced model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Deploy everything to EC2 for final presentation</a:t>
            </a:r>
            <a:endParaRPr/>
          </a:p>
        </p:txBody>
      </p:sp>
      <p:pic>
        <p:nvPicPr>
          <p:cNvPr id="220" name="Google Shape;22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1437" y="3293875"/>
            <a:ext cx="2621125" cy="1737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26" name="Google Shape;226;p35"/>
          <p:cNvSpPr txBox="1"/>
          <p:nvPr/>
        </p:nvSpPr>
        <p:spPr>
          <a:xfrm>
            <a:off x="387900" y="1536575"/>
            <a:ext cx="4510800" cy="31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Client/Instructor: Dr. Mohamed Farag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○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Email: </a:t>
            </a:r>
            <a:r>
              <a:rPr lang="en" sz="1800" u="sng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mmagdy@vt.edu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UTA: Enmu Liu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Previous Team: Eric Wiley, Tung Nguyen, Fareeza Zameer, Ferrin Kirby, Kyle Toroc, and Campbell Dalen</a:t>
            </a:r>
            <a:endParaRPr sz="1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27" name="Google Shape;227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48225" y="1434982"/>
            <a:ext cx="2407875" cy="32104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33" name="Google Shape;233;p3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4008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3"/>
              <a:buFont typeface="Roboto"/>
              <a:buChar char="●"/>
            </a:pPr>
            <a:r>
              <a:rPr lang="en" sz="1317"/>
              <a:t>A. Rovetta and A. S. Bhagavathula, “COVID-19-Related Web Search Behaviors and Infodemic Attitudes in Italy: Infodemiological Study,” JMIR public health and surveillance, 05-May-2020. [Online]. Available: https://www.ncbi.nlm.nih.gov/pmc/articles/PMC7202310/. [Accessed: 13-Feb-2023].</a:t>
            </a:r>
            <a:endParaRPr sz="1317"/>
          </a:p>
          <a:p>
            <a:pPr indent="-324008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3"/>
              <a:buFont typeface="Roboto"/>
              <a:buChar char="●"/>
            </a:pPr>
            <a:r>
              <a:rPr lang="en" sz="1317"/>
              <a:t>Center for Diseased Control and Prevention, “How to address COVID-19 vaccine misinformation,” Centers for Disease Control and Prevention, 03-Nov-2021. [Online]. Available: https://www.cdc.gov/vaccines/covid-19/health-departments/addressing-vaccine-misinformation.html. [Accessed: 13-Feb-2023].</a:t>
            </a:r>
            <a:endParaRPr sz="1317"/>
          </a:p>
          <a:p>
            <a:pPr indent="-324008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3"/>
              <a:buFont typeface="Roboto"/>
              <a:buChar char="●"/>
            </a:pPr>
            <a:r>
              <a:rPr lang="en" sz="1317"/>
              <a:t>Miami Dade College, “Libguides: Fake News (and how to fight it),” LibGuides at Miami Dade College Learning Resources, 29-Nov-2022. [Online]. Available: https://libraryguides.mdc.edu/FakeNews. [Accessed: 13-Feb-2023].</a:t>
            </a:r>
            <a:endParaRPr sz="1317"/>
          </a:p>
          <a:p>
            <a:pPr indent="-324008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3"/>
              <a:buFont typeface="Roboto"/>
              <a:buChar char="●"/>
            </a:pPr>
            <a:r>
              <a:rPr lang="en" sz="1317"/>
              <a:t>S. K. W. Chu, R. Xie, and Y. Wang, “Cross-language fake news detection - researchgate.net,” Cross-Language Fake News Detection, Nov-2020. [Online]. Available: https://www.researchgate.net/publication/347563252_Cross-Language_Fake_News_Detection. [Accessed: 14-Feb-2023]. </a:t>
            </a:r>
            <a:endParaRPr sz="1317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t/>
            </a:r>
            <a:endParaRPr sz="1502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</a:t>
            </a:r>
            <a:endParaRPr/>
          </a:p>
        </p:txBody>
      </p:sp>
      <p:sp>
        <p:nvSpPr>
          <p:cNvPr id="79" name="Google Shape;79;p1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Problem: Misinformation about Covid-19 spread on Twitter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Goal: Help identify/categorize tweets that are misinformation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Solution: Web page where you can input a tweet and it will categorize the tweet</a:t>
            </a:r>
            <a:endParaRPr/>
          </a:p>
        </p:txBody>
      </p:sp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31600" y="2806825"/>
            <a:ext cx="4080800" cy="207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Completed Work</a:t>
            </a:r>
            <a:endParaRPr/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387900" y="1489825"/>
            <a:ext cx="41841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Preprocessing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Back-end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Front-end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AI Model</a:t>
            </a:r>
            <a:endParaRPr sz="2400"/>
          </a:p>
        </p:txBody>
      </p:sp>
      <p:pic>
        <p:nvPicPr>
          <p:cNvPr id="87" name="Google Shape;87;p16"/>
          <p:cNvPicPr preferRelativeResize="0"/>
          <p:nvPr/>
        </p:nvPicPr>
        <p:blipFill rotWithShape="1">
          <a:blip r:embed="rId3">
            <a:alphaModFix/>
          </a:blip>
          <a:srcRect b="12831" l="22460" r="15527" t="14095"/>
          <a:stretch/>
        </p:blipFill>
        <p:spPr>
          <a:xfrm>
            <a:off x="5774050" y="1144125"/>
            <a:ext cx="2871050" cy="3383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Preprocessing Script</a:t>
            </a:r>
            <a:endParaRPr/>
          </a:p>
        </p:txBody>
      </p:sp>
      <p:sp>
        <p:nvSpPr>
          <p:cNvPr id="93" name="Google Shape;93;p1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The script is invoked on the command line using “main.py” followed by the JSON file that is to be analyzed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The JSON file must contain a JSON list of JSON objects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The script first opens the files, and loads the AI models into memory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Each tweet is parsed, and added to a SQL commands file for later integration into a MySQL database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The text is further parsed and then running through the AI model</a:t>
            </a:r>
            <a:endParaRPr sz="2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Preprocessing Script (continued)</a:t>
            </a:r>
            <a:endParaRPr/>
          </a:p>
        </p:txBody>
      </p:sp>
      <p:sp>
        <p:nvSpPr>
          <p:cNvPr id="99" name="Google Shape;99;p1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607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50"/>
              <a:buChar char="●"/>
            </a:pPr>
            <a:r>
              <a:rPr lang="en" sz="1850"/>
              <a:t>The links from each tweet are also saved in a file</a:t>
            </a:r>
            <a:endParaRPr sz="1850"/>
          </a:p>
          <a:p>
            <a:pPr indent="-34607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50"/>
              <a:buChar char="●"/>
            </a:pPr>
            <a:r>
              <a:rPr lang="en" sz="1850"/>
              <a:t>The script can process about 1000 tweets per second, and the limiting factor is the model which takes a significant amount of time to run</a:t>
            </a:r>
            <a:endParaRPr sz="1850"/>
          </a:p>
          <a:p>
            <a:pPr indent="-34607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50"/>
              <a:buChar char="●"/>
            </a:pPr>
            <a:r>
              <a:rPr lang="en" sz="1850"/>
              <a:t>Multithreading was considered, but was not implemented in the end</a:t>
            </a:r>
            <a:endParaRPr sz="1850"/>
          </a:p>
          <a:p>
            <a:pPr indent="-346075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50"/>
              <a:buChar char="○"/>
            </a:pPr>
            <a:r>
              <a:rPr lang="en" sz="1850"/>
              <a:t>The number of tweets was so large that dividing up the work for separate threads proved to be time consuming and very memory consumptive</a:t>
            </a:r>
            <a:endParaRPr sz="1850"/>
          </a:p>
          <a:p>
            <a:pPr indent="-346075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50"/>
              <a:buChar char="○"/>
            </a:pPr>
            <a:r>
              <a:rPr lang="en" sz="1850"/>
              <a:t>The combination of the files afterward had a lot of overhead as well</a:t>
            </a:r>
            <a:endParaRPr sz="1850"/>
          </a:p>
          <a:p>
            <a:pPr indent="-346075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850"/>
              <a:buChar char="●"/>
            </a:pPr>
            <a:r>
              <a:rPr lang="en" sz="1850"/>
              <a:t>The script will output some statistics on the tweets analyzed including the percentage of tweets in each classification category</a:t>
            </a:r>
            <a:endParaRPr sz="185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Preprocessing Script Output</a:t>
            </a:r>
            <a:endParaRPr/>
          </a:p>
        </p:txBody>
      </p:sp>
      <p:sp>
        <p:nvSpPr>
          <p:cNvPr id="105" name="Google Shape;105;p1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u="sng"/>
              <a:t>s</a:t>
            </a:r>
            <a:r>
              <a:rPr lang="en" sz="2000" u="sng"/>
              <a:t>qlcommands.txt </a:t>
            </a:r>
            <a:r>
              <a:rPr lang="en" sz="2000"/>
              <a:t>- A text file containing the INSERT SQL commands for inserting data into a SQL database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u="sng"/>
              <a:t>t</a:t>
            </a:r>
            <a:r>
              <a:rPr lang="en" sz="2000" u="sng"/>
              <a:t>weettexts.txt </a:t>
            </a:r>
            <a:r>
              <a:rPr lang="en" sz="2000"/>
              <a:t>- A file containing the text of each tweet nicely formatted for the AI model training</a:t>
            </a:r>
            <a:endParaRPr sz="2000"/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 u="sng"/>
              <a:t>t</a:t>
            </a:r>
            <a:r>
              <a:rPr lang="en" sz="2000" u="sng"/>
              <a:t>weetlinks.txt</a:t>
            </a:r>
            <a:r>
              <a:rPr lang="en" sz="2000"/>
              <a:t> - A file containing all the links associated with each tweet that are not twitter links</a:t>
            </a:r>
            <a:endParaRPr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Preprocessing Script Output (continued)</a:t>
            </a:r>
            <a:endParaRPr/>
          </a:p>
        </p:txBody>
      </p:sp>
      <p:sp>
        <p:nvSpPr>
          <p:cNvPr id="111" name="Google Shape;111;p20"/>
          <p:cNvSpPr txBox="1"/>
          <p:nvPr>
            <p:ph idx="1" type="body"/>
          </p:nvPr>
        </p:nvSpPr>
        <p:spPr>
          <a:xfrm>
            <a:off x="179688" y="1897375"/>
            <a:ext cx="2746500" cy="4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tweettext.txt</a:t>
            </a:r>
            <a:endParaRPr/>
          </a:p>
        </p:txBody>
      </p:sp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410700"/>
            <a:ext cx="3105879" cy="2732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77375" y="2410700"/>
            <a:ext cx="2933315" cy="273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42613" y="2410700"/>
            <a:ext cx="2901386" cy="273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0"/>
          <p:cNvSpPr txBox="1"/>
          <p:nvPr>
            <p:ph idx="1" type="body"/>
          </p:nvPr>
        </p:nvSpPr>
        <p:spPr>
          <a:xfrm>
            <a:off x="3270788" y="1897375"/>
            <a:ext cx="2746500" cy="4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tweetlinks.txt</a:t>
            </a:r>
            <a:endParaRPr/>
          </a:p>
        </p:txBody>
      </p:sp>
      <p:sp>
        <p:nvSpPr>
          <p:cNvPr id="116" name="Google Shape;116;p20"/>
          <p:cNvSpPr txBox="1"/>
          <p:nvPr>
            <p:ph idx="1" type="body"/>
          </p:nvPr>
        </p:nvSpPr>
        <p:spPr>
          <a:xfrm>
            <a:off x="6320063" y="1897375"/>
            <a:ext cx="2746500" cy="44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sqlcommands.txt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Preprocessing Script Statistics</a:t>
            </a:r>
            <a:endParaRPr/>
          </a:p>
        </p:txBody>
      </p:sp>
      <p:sp>
        <p:nvSpPr>
          <p:cNvPr id="122" name="Google Shape;122;p2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statistics from running the script on about 1 million tweets was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Vaccine Misinformation - 34.2%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Treatment Misinformation - 13.2%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Other (including Truth) - 52.9%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Since there were are only two misinformation categories, the results are a skewed a bit towards vaccine misinformation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With more categories and a wider range of test data, the model could have been made more accurate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However with the limited amount of time for this project, we were unable to train the model with more categories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