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82" r:id="rId21"/>
    <p:sldId id="283" r:id="rId22"/>
    <p:sldId id="276" r:id="rId23"/>
    <p:sldId id="277" r:id="rId24"/>
    <p:sldId id="278" r:id="rId25"/>
    <p:sldId id="279" r:id="rId26"/>
    <p:sldId id="280" r:id="rId27"/>
    <p:sldId id="281" r:id="rId2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32" roundtripDataSignature="AMtx7mjwhs1Vh3ohZTaHTkEzTpNumBuP9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BF94684-D4F3-4604-BE47-B154D5AA6918}">
  <a:tblStyle styleId="{5BF94684-D4F3-4604-BE47-B154D5AA69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 name="Google Shape;6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6c083ab04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g6c083ab04d_0_4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6c083ab04d_0_8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6c083ab04d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6c0480faf7_0_5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6c0480faf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6c0480faf7_0_6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6c0480faf7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6c0480faf7_0_7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6c0480faf7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3" name="Google Shape;233;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9" name="Google Shape;23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7bdcab9cc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7bdcab9cc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6c083ab04d_0_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6c083ab04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6c0480faf7_0_8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6c0480faf7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6c083ab04d_0_9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6c083ab04d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6c0480faf7_0_9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6c0480faf7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6c083ab04d_0_10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6c083ab04d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7" name="Google Shape;327;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8" name="Google Shape;348;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6c083ab04d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6c083ab04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6c083ab04d_0_2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6c083ab04d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6c083ab04d_0_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6c083ab04d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6c083ab04d_0_4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6c083ab04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2" name="Google Shape;13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6c0480faf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6c0480faf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g6c083ab04d_1_4"/>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no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a:endParaRPr/>
          </a:p>
        </p:txBody>
      </p:sp>
      <p:sp>
        <p:nvSpPr>
          <p:cNvPr id="11" name="Google Shape;11;g6c083ab04d_1_4"/>
          <p:cNvSpPr txBox="1">
            <a:spLocks noGrp="1"/>
          </p:cNvSpPr>
          <p:nvPr>
            <p:ph type="subTitle" idx="1"/>
          </p:nvPr>
        </p:nvSpPr>
        <p:spPr>
          <a:xfrm>
            <a:off x="415600" y="3778833"/>
            <a:ext cx="11360700" cy="1056900"/>
          </a:xfrm>
          <a:prstGeom prst="rect">
            <a:avLst/>
          </a:prstGeom>
        </p:spPr>
        <p:txBody>
          <a:bodyPr spcFirstLastPara="1" wrap="square" lIns="121900" tIns="121900" rIns="121900" bIns="121900" anchor="t" anchorCtr="0">
            <a:no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12" name="Google Shape;12;g6c083ab04d_1_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g6c083ab04d_1_39"/>
          <p:cNvSpPr txBox="1">
            <a:spLocks noGrp="1"/>
          </p:cNvSpPr>
          <p:nvPr>
            <p:ph type="title" hasCustomPrompt="1"/>
          </p:nvPr>
        </p:nvSpPr>
        <p:spPr>
          <a:xfrm>
            <a:off x="415600" y="1474833"/>
            <a:ext cx="11360700" cy="2618100"/>
          </a:xfrm>
          <a:prstGeom prst="rect">
            <a:avLst/>
          </a:prstGeom>
        </p:spPr>
        <p:txBody>
          <a:bodyPr spcFirstLastPara="1" wrap="square" lIns="121900" tIns="121900" rIns="121900" bIns="121900" anchor="b" anchorCtr="0">
            <a:no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46" name="Google Shape;46;g6c083ab04d_1_39"/>
          <p:cNvSpPr txBox="1">
            <a:spLocks noGrp="1"/>
          </p:cNvSpPr>
          <p:nvPr>
            <p:ph type="body" idx="1"/>
          </p:nvPr>
        </p:nvSpPr>
        <p:spPr>
          <a:xfrm>
            <a:off x="415600" y="4202967"/>
            <a:ext cx="11360700" cy="1734300"/>
          </a:xfrm>
          <a:prstGeom prst="rect">
            <a:avLst/>
          </a:prstGeom>
        </p:spPr>
        <p:txBody>
          <a:bodyPr spcFirstLastPara="1" wrap="square" lIns="121900" tIns="121900" rIns="121900" bIns="121900" anchor="t" anchorCtr="0">
            <a:noAutofit/>
          </a:bodyPr>
          <a:lstStyle>
            <a:lvl1pPr marL="457200" lvl="0" indent="-381000" algn="ctr">
              <a:spcBef>
                <a:spcPts val="0"/>
              </a:spcBef>
              <a:spcAft>
                <a:spcPts val="0"/>
              </a:spcAft>
              <a:buSzPts val="2400"/>
              <a:buChar char="●"/>
              <a:defRPr/>
            </a:lvl1pPr>
            <a:lvl2pPr marL="914400" lvl="1" indent="-349250" algn="ctr">
              <a:spcBef>
                <a:spcPts val="2100"/>
              </a:spcBef>
              <a:spcAft>
                <a:spcPts val="0"/>
              </a:spcAft>
              <a:buSzPts val="1900"/>
              <a:buChar char="○"/>
              <a:defRPr/>
            </a:lvl2pPr>
            <a:lvl3pPr marL="1371600" lvl="2" indent="-349250" algn="ctr">
              <a:spcBef>
                <a:spcPts val="2100"/>
              </a:spcBef>
              <a:spcAft>
                <a:spcPts val="0"/>
              </a:spcAft>
              <a:buSzPts val="1900"/>
              <a:buChar char="■"/>
              <a:defRPr/>
            </a:lvl3pPr>
            <a:lvl4pPr marL="1828800" lvl="3" indent="-349250" algn="ctr">
              <a:spcBef>
                <a:spcPts val="2100"/>
              </a:spcBef>
              <a:spcAft>
                <a:spcPts val="0"/>
              </a:spcAft>
              <a:buSzPts val="1900"/>
              <a:buChar char="●"/>
              <a:defRPr/>
            </a:lvl4pPr>
            <a:lvl5pPr marL="2286000" lvl="4" indent="-349250" algn="ctr">
              <a:spcBef>
                <a:spcPts val="2100"/>
              </a:spcBef>
              <a:spcAft>
                <a:spcPts val="0"/>
              </a:spcAft>
              <a:buSzPts val="1900"/>
              <a:buChar char="○"/>
              <a:defRPr/>
            </a:lvl5pPr>
            <a:lvl6pPr marL="2743200" lvl="5" indent="-349250" algn="ctr">
              <a:spcBef>
                <a:spcPts val="2100"/>
              </a:spcBef>
              <a:spcAft>
                <a:spcPts val="0"/>
              </a:spcAft>
              <a:buSzPts val="1900"/>
              <a:buChar char="■"/>
              <a:defRPr/>
            </a:lvl6pPr>
            <a:lvl7pPr marL="3200400" lvl="6" indent="-349250" algn="ctr">
              <a:spcBef>
                <a:spcPts val="2100"/>
              </a:spcBef>
              <a:spcAft>
                <a:spcPts val="0"/>
              </a:spcAft>
              <a:buSzPts val="1900"/>
              <a:buChar char="●"/>
              <a:defRPr/>
            </a:lvl7pPr>
            <a:lvl8pPr marL="3657600" lvl="7" indent="-349250" algn="ctr">
              <a:spcBef>
                <a:spcPts val="2100"/>
              </a:spcBef>
              <a:spcAft>
                <a:spcPts val="0"/>
              </a:spcAft>
              <a:buSzPts val="1900"/>
              <a:buChar char="○"/>
              <a:defRPr/>
            </a:lvl8pPr>
            <a:lvl9pPr marL="4114800" lvl="8" indent="-349250" algn="ctr">
              <a:spcBef>
                <a:spcPts val="2100"/>
              </a:spcBef>
              <a:spcAft>
                <a:spcPts val="2100"/>
              </a:spcAft>
              <a:buSzPts val="1900"/>
              <a:buChar char="■"/>
              <a:defRPr/>
            </a:lvl9pPr>
          </a:lstStyle>
          <a:p>
            <a:endParaRPr/>
          </a:p>
        </p:txBody>
      </p:sp>
      <p:sp>
        <p:nvSpPr>
          <p:cNvPr id="47" name="Google Shape;47;g6c083ab04d_1_3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g6c083ab04d_1_4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g6c083ab04d_1_45"/>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262626"/>
              </a:buClr>
              <a:buSzPts val="18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52" name="Google Shape;52;g6c083ab04d_1_45"/>
          <p:cNvSpPr txBox="1">
            <a:spLocks noGrp="1"/>
          </p:cNvSpPr>
          <p:nvPr>
            <p:ph type="body" idx="1"/>
          </p:nvPr>
        </p:nvSpPr>
        <p:spPr>
          <a:xfrm>
            <a:off x="1066800" y="2103120"/>
            <a:ext cx="10058400" cy="3849600"/>
          </a:xfrm>
          <a:prstGeom prst="rect">
            <a:avLst/>
          </a:prstGeom>
          <a:noFill/>
          <a:ln>
            <a:noFill/>
          </a:ln>
        </p:spPr>
        <p:txBody>
          <a:bodyPr spcFirstLastPara="1" wrap="square" lIns="91425" tIns="45700" rIns="91425" bIns="45700" anchor="t" anchorCtr="0">
            <a:noAutofit/>
          </a:bodyPr>
          <a:lstStyle>
            <a:lvl1pPr marL="457200" lvl="0" indent="-342900" algn="l" rtl="0">
              <a:lnSpc>
                <a:spcPct val="120000"/>
              </a:lnSpc>
              <a:spcBef>
                <a:spcPts val="900"/>
              </a:spcBef>
              <a:spcAft>
                <a:spcPts val="0"/>
              </a:spcAft>
              <a:buSzPts val="1800"/>
              <a:buChar char="●"/>
              <a:defRPr/>
            </a:lvl1pPr>
            <a:lvl2pPr marL="914400" lvl="1" indent="-342900" algn="l" rtl="0">
              <a:lnSpc>
                <a:spcPct val="100000"/>
              </a:lnSpc>
              <a:spcBef>
                <a:spcPts val="500"/>
              </a:spcBef>
              <a:spcAft>
                <a:spcPts val="0"/>
              </a:spcAft>
              <a:buSzPts val="1800"/>
              <a:buChar char="○"/>
              <a:defRPr/>
            </a:lvl2pPr>
            <a:lvl3pPr marL="1371600" lvl="2" indent="-342900" algn="l" rtl="0">
              <a:lnSpc>
                <a:spcPct val="100000"/>
              </a:lnSpc>
              <a:spcBef>
                <a:spcPts val="2100"/>
              </a:spcBef>
              <a:spcAft>
                <a:spcPts val="0"/>
              </a:spcAft>
              <a:buSzPts val="1800"/>
              <a:buChar char="■"/>
              <a:defRPr/>
            </a:lvl3pPr>
            <a:lvl4pPr marL="1828800" lvl="3" indent="-342900" algn="l" rtl="0">
              <a:lnSpc>
                <a:spcPct val="100000"/>
              </a:lnSpc>
              <a:spcBef>
                <a:spcPts val="2100"/>
              </a:spcBef>
              <a:spcAft>
                <a:spcPts val="0"/>
              </a:spcAft>
              <a:buSzPts val="1800"/>
              <a:buChar char="●"/>
              <a:defRPr/>
            </a:lvl4pPr>
            <a:lvl5pPr marL="2286000" lvl="4" indent="-342900" algn="l" rtl="0">
              <a:lnSpc>
                <a:spcPct val="100000"/>
              </a:lnSpc>
              <a:spcBef>
                <a:spcPts val="2100"/>
              </a:spcBef>
              <a:spcAft>
                <a:spcPts val="0"/>
              </a:spcAft>
              <a:buSzPts val="1800"/>
              <a:buChar char="○"/>
              <a:defRPr/>
            </a:lvl5pPr>
            <a:lvl6pPr marL="2743200" lvl="5" indent="-342900" algn="l" rtl="0">
              <a:lnSpc>
                <a:spcPct val="100000"/>
              </a:lnSpc>
              <a:spcBef>
                <a:spcPts val="2100"/>
              </a:spcBef>
              <a:spcAft>
                <a:spcPts val="0"/>
              </a:spcAft>
              <a:buSzPts val="1800"/>
              <a:buChar char="■"/>
              <a:defRPr/>
            </a:lvl6pPr>
            <a:lvl7pPr marL="3200400" lvl="6" indent="-342900" algn="l" rtl="0">
              <a:lnSpc>
                <a:spcPct val="100000"/>
              </a:lnSpc>
              <a:spcBef>
                <a:spcPts val="2100"/>
              </a:spcBef>
              <a:spcAft>
                <a:spcPts val="0"/>
              </a:spcAft>
              <a:buSzPts val="1800"/>
              <a:buChar char="●"/>
              <a:defRPr/>
            </a:lvl7pPr>
            <a:lvl8pPr marL="3657600" lvl="7" indent="-342900" algn="l" rtl="0">
              <a:lnSpc>
                <a:spcPct val="100000"/>
              </a:lnSpc>
              <a:spcBef>
                <a:spcPts val="2100"/>
              </a:spcBef>
              <a:spcAft>
                <a:spcPts val="0"/>
              </a:spcAft>
              <a:buSzPts val="1800"/>
              <a:buChar char="○"/>
              <a:defRPr/>
            </a:lvl8pPr>
            <a:lvl9pPr marL="4114800" lvl="8" indent="-342900" algn="l" rtl="0">
              <a:lnSpc>
                <a:spcPct val="100000"/>
              </a:lnSpc>
              <a:spcBef>
                <a:spcPts val="2100"/>
              </a:spcBef>
              <a:spcAft>
                <a:spcPts val="2100"/>
              </a:spcAft>
              <a:buSzPts val="1800"/>
              <a:buChar char="■"/>
              <a:defRPr/>
            </a:lvl9pPr>
          </a:lstStyle>
          <a:p>
            <a:endParaRPr/>
          </a:p>
        </p:txBody>
      </p:sp>
      <p:sp>
        <p:nvSpPr>
          <p:cNvPr id="53" name="Google Shape;53;g6c083ab04d_1_45"/>
          <p:cNvSpPr txBox="1">
            <a:spLocks noGrp="1"/>
          </p:cNvSpPr>
          <p:nvPr>
            <p:ph type="dt" idx="10"/>
          </p:nvPr>
        </p:nvSpPr>
        <p:spPr>
          <a:xfrm>
            <a:off x="7256794" y="6035040"/>
            <a:ext cx="2892900" cy="365700"/>
          </a:xfrm>
          <a:prstGeom prst="rect">
            <a:avLst/>
          </a:prstGeom>
          <a:noFill/>
          <a:ln>
            <a:noFill/>
          </a:ln>
        </p:spPr>
        <p:txBody>
          <a:bodyPr spcFirstLastPara="1" wrap="square" lIns="91425" tIns="45700" rIns="91425" bIns="45700" anchor="b" anchorCtr="0">
            <a:noAutofit/>
          </a:bodyPr>
          <a:lstStyle>
            <a:lvl1pPr lvl="0" algn="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4" name="Google Shape;54;g6c083ab04d_1_45"/>
          <p:cNvSpPr txBox="1">
            <a:spLocks noGrp="1"/>
          </p:cNvSpPr>
          <p:nvPr>
            <p:ph type="ftr" idx="11"/>
          </p:nvPr>
        </p:nvSpPr>
        <p:spPr>
          <a:xfrm>
            <a:off x="1066800" y="6035040"/>
            <a:ext cx="5816700" cy="365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5" name="Google Shape;55;g6c083ab04d_1_45"/>
          <p:cNvSpPr txBox="1">
            <a:spLocks noGrp="1"/>
          </p:cNvSpPr>
          <p:nvPr>
            <p:ph type="sldNum" idx="12"/>
          </p:nvPr>
        </p:nvSpPr>
        <p:spPr>
          <a:xfrm>
            <a:off x="10287000" y="6035040"/>
            <a:ext cx="838200" cy="365700"/>
          </a:xfrm>
          <a:prstGeom prst="rect">
            <a:avLst/>
          </a:prstGeom>
          <a:noFill/>
          <a:ln>
            <a:noFill/>
          </a:ln>
        </p:spPr>
        <p:txBody>
          <a:bodyPr spcFirstLastPara="1" wrap="square" lIns="91425" tIns="45700" rIns="91425" bIns="45700" anchor="b"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6"/>
        <p:cNvGrpSpPr/>
        <p:nvPr/>
      </p:nvGrpSpPr>
      <p:grpSpPr>
        <a:xfrm>
          <a:off x="0" y="0"/>
          <a:ext cx="0" cy="0"/>
          <a:chOff x="0" y="0"/>
          <a:chExt cx="0" cy="0"/>
        </a:xfrm>
      </p:grpSpPr>
      <p:sp>
        <p:nvSpPr>
          <p:cNvPr id="57" name="Google Shape;57;g6c083ab04d_1_51"/>
          <p:cNvSpPr/>
          <p:nvPr/>
        </p:nvSpPr>
        <p:spPr>
          <a:xfrm>
            <a:off x="8119870" y="237744"/>
            <a:ext cx="3826500" cy="6382500"/>
          </a:xfrm>
          <a:prstGeom prst="rect">
            <a:avLst/>
          </a:prstGeom>
          <a:solidFill>
            <a:srgbClr val="D8D8D8">
              <a:alpha val="6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g6c083ab04d_1_51"/>
          <p:cNvSpPr/>
          <p:nvPr/>
        </p:nvSpPr>
        <p:spPr>
          <a:xfrm>
            <a:off x="8254660" y="374904"/>
            <a:ext cx="3557100" cy="610830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g6c083ab04d_1_51"/>
          <p:cNvSpPr txBox="1">
            <a:spLocks noGrp="1"/>
          </p:cNvSpPr>
          <p:nvPr>
            <p:ph type="title"/>
          </p:nvPr>
        </p:nvSpPr>
        <p:spPr>
          <a:xfrm>
            <a:off x="8458200" y="607392"/>
            <a:ext cx="3162000" cy="1645800"/>
          </a:xfrm>
          <a:prstGeom prst="rect">
            <a:avLst/>
          </a:prstGeom>
          <a:noFill/>
          <a:ln>
            <a:noFill/>
          </a:ln>
        </p:spPr>
        <p:txBody>
          <a:bodyPr spcFirstLastPara="1" wrap="square" lIns="91425" tIns="45700" rIns="91425" bIns="45700" anchor="b" anchorCtr="0">
            <a:noAutofit/>
          </a:bodyPr>
          <a:lstStyle>
            <a:lvl1pPr lvl="0" algn="l" rtl="0">
              <a:lnSpc>
                <a:spcPct val="100000"/>
              </a:lnSpc>
              <a:spcBef>
                <a:spcPts val="0"/>
              </a:spcBef>
              <a:spcAft>
                <a:spcPts val="0"/>
              </a:spcAft>
              <a:buClr>
                <a:schemeClr val="dk1"/>
              </a:buClr>
              <a:buSzPts val="3200"/>
              <a:buFont typeface="Geo"/>
              <a:buNone/>
              <a:defRPr sz="3200" b="0" cap="none">
                <a:solidFill>
                  <a:schemeClr val="dk1"/>
                </a:solidFill>
                <a:latin typeface="Geo"/>
                <a:ea typeface="Geo"/>
                <a:cs typeface="Geo"/>
                <a:sym typeface="Geo"/>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60" name="Google Shape;60;g6c083ab04d_1_51"/>
          <p:cNvSpPr txBox="1">
            <a:spLocks noGrp="1"/>
          </p:cNvSpPr>
          <p:nvPr>
            <p:ph type="body" idx="1"/>
          </p:nvPr>
        </p:nvSpPr>
        <p:spPr>
          <a:xfrm>
            <a:off x="685800" y="609600"/>
            <a:ext cx="6858000" cy="5334000"/>
          </a:xfrm>
          <a:prstGeom prst="rect">
            <a:avLst/>
          </a:prstGeom>
          <a:noFill/>
          <a:ln>
            <a:noFill/>
          </a:ln>
        </p:spPr>
        <p:txBody>
          <a:bodyPr spcFirstLastPara="1" wrap="square" lIns="91425" tIns="45700" rIns="91425" bIns="45700" anchor="t" anchorCtr="0">
            <a:noAutofit/>
          </a:bodyPr>
          <a:lstStyle>
            <a:lvl1pPr marL="457200" lvl="0" indent="-349250" algn="l" rtl="0">
              <a:lnSpc>
                <a:spcPct val="120000"/>
              </a:lnSpc>
              <a:spcBef>
                <a:spcPts val="900"/>
              </a:spcBef>
              <a:spcAft>
                <a:spcPts val="0"/>
              </a:spcAft>
              <a:buSzPts val="1900"/>
              <a:buChar char="●"/>
              <a:defRPr sz="1900"/>
            </a:lvl1pPr>
            <a:lvl2pPr marL="914400" lvl="1" indent="-330200" algn="l" rtl="0">
              <a:lnSpc>
                <a:spcPct val="100000"/>
              </a:lnSpc>
              <a:spcBef>
                <a:spcPts val="500"/>
              </a:spcBef>
              <a:spcAft>
                <a:spcPts val="0"/>
              </a:spcAft>
              <a:buSzPts val="1600"/>
              <a:buChar char="○"/>
              <a:defRPr sz="1600"/>
            </a:lvl2pPr>
            <a:lvl3pPr marL="1371600" lvl="2" indent="-317500" algn="l" rtl="0">
              <a:lnSpc>
                <a:spcPct val="100000"/>
              </a:lnSpc>
              <a:spcBef>
                <a:spcPts val="2100"/>
              </a:spcBef>
              <a:spcAft>
                <a:spcPts val="0"/>
              </a:spcAft>
              <a:buSzPts val="1400"/>
              <a:buChar char="■"/>
              <a:defRPr sz="1400"/>
            </a:lvl3pPr>
            <a:lvl4pPr marL="1828800" lvl="3" indent="-317500" algn="l" rtl="0">
              <a:lnSpc>
                <a:spcPct val="100000"/>
              </a:lnSpc>
              <a:spcBef>
                <a:spcPts val="2100"/>
              </a:spcBef>
              <a:spcAft>
                <a:spcPts val="0"/>
              </a:spcAft>
              <a:buSzPts val="1400"/>
              <a:buChar char="●"/>
              <a:defRPr sz="1400"/>
            </a:lvl4pPr>
            <a:lvl5pPr marL="2286000" lvl="4" indent="-317500" algn="l" rtl="0">
              <a:lnSpc>
                <a:spcPct val="100000"/>
              </a:lnSpc>
              <a:spcBef>
                <a:spcPts val="2100"/>
              </a:spcBef>
              <a:spcAft>
                <a:spcPts val="0"/>
              </a:spcAft>
              <a:buSzPts val="1400"/>
              <a:buChar char="○"/>
              <a:defRPr sz="1400"/>
            </a:lvl5pPr>
            <a:lvl6pPr marL="2743200" lvl="5" indent="-317500" algn="l" rtl="0">
              <a:lnSpc>
                <a:spcPct val="100000"/>
              </a:lnSpc>
              <a:spcBef>
                <a:spcPts val="2100"/>
              </a:spcBef>
              <a:spcAft>
                <a:spcPts val="0"/>
              </a:spcAft>
              <a:buSzPts val="1400"/>
              <a:buChar char="■"/>
              <a:defRPr sz="1400"/>
            </a:lvl6pPr>
            <a:lvl7pPr marL="3200400" lvl="6" indent="-317500" algn="l" rtl="0">
              <a:lnSpc>
                <a:spcPct val="100000"/>
              </a:lnSpc>
              <a:spcBef>
                <a:spcPts val="2100"/>
              </a:spcBef>
              <a:spcAft>
                <a:spcPts val="0"/>
              </a:spcAft>
              <a:buSzPts val="1400"/>
              <a:buChar char="●"/>
              <a:defRPr sz="1400"/>
            </a:lvl7pPr>
            <a:lvl8pPr marL="3657600" lvl="7" indent="-317500" algn="l" rtl="0">
              <a:lnSpc>
                <a:spcPct val="100000"/>
              </a:lnSpc>
              <a:spcBef>
                <a:spcPts val="2100"/>
              </a:spcBef>
              <a:spcAft>
                <a:spcPts val="0"/>
              </a:spcAft>
              <a:buSzPts val="1400"/>
              <a:buChar char="○"/>
              <a:defRPr sz="1400"/>
            </a:lvl8pPr>
            <a:lvl9pPr marL="4114800" lvl="8" indent="-317500" algn="l" rtl="0">
              <a:lnSpc>
                <a:spcPct val="100000"/>
              </a:lnSpc>
              <a:spcBef>
                <a:spcPts val="2100"/>
              </a:spcBef>
              <a:spcAft>
                <a:spcPts val="2100"/>
              </a:spcAft>
              <a:buSzPts val="1400"/>
              <a:buChar char="■"/>
              <a:defRPr sz="1400"/>
            </a:lvl9pPr>
          </a:lstStyle>
          <a:p>
            <a:endParaRPr/>
          </a:p>
        </p:txBody>
      </p:sp>
      <p:sp>
        <p:nvSpPr>
          <p:cNvPr id="61" name="Google Shape;61;g6c083ab04d_1_51"/>
          <p:cNvSpPr txBox="1">
            <a:spLocks noGrp="1"/>
          </p:cNvSpPr>
          <p:nvPr>
            <p:ph type="body" idx="2"/>
          </p:nvPr>
        </p:nvSpPr>
        <p:spPr>
          <a:xfrm>
            <a:off x="8458200" y="2336800"/>
            <a:ext cx="3162000" cy="3606900"/>
          </a:xfrm>
          <a:prstGeom prst="rect">
            <a:avLst/>
          </a:prstGeom>
          <a:noFill/>
          <a:ln>
            <a:noFill/>
          </a:ln>
        </p:spPr>
        <p:txBody>
          <a:bodyPr spcFirstLastPara="1" wrap="square" lIns="91425" tIns="45700" rIns="91425" bIns="45700" anchor="t" anchorCtr="0">
            <a:noAutofit/>
          </a:bodyPr>
          <a:lstStyle>
            <a:lvl1pPr marL="457200" lvl="0" indent="-228600" algn="l" rtl="0">
              <a:lnSpc>
                <a:spcPct val="110000"/>
              </a:lnSpc>
              <a:spcBef>
                <a:spcPts val="800"/>
              </a:spcBef>
              <a:spcAft>
                <a:spcPts val="0"/>
              </a:spcAft>
              <a:buSzPts val="1800"/>
              <a:buNone/>
              <a:defRPr sz="1800">
                <a:solidFill>
                  <a:schemeClr val="dk1"/>
                </a:solidFill>
              </a:defRPr>
            </a:lvl1pPr>
            <a:lvl2pPr marL="914400" lvl="1" indent="-228600" algn="l" rtl="0">
              <a:lnSpc>
                <a:spcPct val="100000"/>
              </a:lnSpc>
              <a:spcBef>
                <a:spcPts val="500"/>
              </a:spcBef>
              <a:spcAft>
                <a:spcPts val="0"/>
              </a:spcAft>
              <a:buSzPts val="1200"/>
              <a:buNone/>
              <a:defRPr sz="1200"/>
            </a:lvl2pPr>
            <a:lvl3pPr marL="1371600" lvl="2" indent="-228600" algn="l" rtl="0">
              <a:lnSpc>
                <a:spcPct val="100000"/>
              </a:lnSpc>
              <a:spcBef>
                <a:spcPts val="2100"/>
              </a:spcBef>
              <a:spcAft>
                <a:spcPts val="0"/>
              </a:spcAft>
              <a:buSzPts val="1000"/>
              <a:buNone/>
              <a:defRPr sz="1000"/>
            </a:lvl3pPr>
            <a:lvl4pPr marL="1828800" lvl="3" indent="-228600" algn="l" rtl="0">
              <a:lnSpc>
                <a:spcPct val="100000"/>
              </a:lnSpc>
              <a:spcBef>
                <a:spcPts val="2100"/>
              </a:spcBef>
              <a:spcAft>
                <a:spcPts val="0"/>
              </a:spcAft>
              <a:buSzPts val="900"/>
              <a:buNone/>
              <a:defRPr sz="900"/>
            </a:lvl4pPr>
            <a:lvl5pPr marL="2286000" lvl="4" indent="-228600" algn="l" rtl="0">
              <a:lnSpc>
                <a:spcPct val="100000"/>
              </a:lnSpc>
              <a:spcBef>
                <a:spcPts val="2100"/>
              </a:spcBef>
              <a:spcAft>
                <a:spcPts val="0"/>
              </a:spcAft>
              <a:buSzPts val="900"/>
              <a:buNone/>
              <a:defRPr sz="900"/>
            </a:lvl5pPr>
            <a:lvl6pPr marL="2743200" lvl="5" indent="-228600" algn="l" rtl="0">
              <a:lnSpc>
                <a:spcPct val="100000"/>
              </a:lnSpc>
              <a:spcBef>
                <a:spcPts val="2100"/>
              </a:spcBef>
              <a:spcAft>
                <a:spcPts val="0"/>
              </a:spcAft>
              <a:buSzPts val="900"/>
              <a:buNone/>
              <a:defRPr sz="900"/>
            </a:lvl6pPr>
            <a:lvl7pPr marL="3200400" lvl="6" indent="-228600" algn="l" rtl="0">
              <a:lnSpc>
                <a:spcPct val="100000"/>
              </a:lnSpc>
              <a:spcBef>
                <a:spcPts val="2100"/>
              </a:spcBef>
              <a:spcAft>
                <a:spcPts val="0"/>
              </a:spcAft>
              <a:buSzPts val="900"/>
              <a:buNone/>
              <a:defRPr sz="900"/>
            </a:lvl7pPr>
            <a:lvl8pPr marL="3657600" lvl="7" indent="-228600" algn="l" rtl="0">
              <a:lnSpc>
                <a:spcPct val="100000"/>
              </a:lnSpc>
              <a:spcBef>
                <a:spcPts val="2100"/>
              </a:spcBef>
              <a:spcAft>
                <a:spcPts val="0"/>
              </a:spcAft>
              <a:buSzPts val="900"/>
              <a:buNone/>
              <a:defRPr sz="900"/>
            </a:lvl8pPr>
            <a:lvl9pPr marL="4114800" lvl="8" indent="-228600" algn="l" rtl="0">
              <a:lnSpc>
                <a:spcPct val="100000"/>
              </a:lnSpc>
              <a:spcBef>
                <a:spcPts val="2100"/>
              </a:spcBef>
              <a:spcAft>
                <a:spcPts val="2100"/>
              </a:spcAft>
              <a:buSzPts val="900"/>
              <a:buNone/>
              <a:defRPr sz="900"/>
            </a:lvl9pPr>
          </a:lstStyle>
          <a:p>
            <a:endParaRPr/>
          </a:p>
        </p:txBody>
      </p:sp>
      <p:sp>
        <p:nvSpPr>
          <p:cNvPr id="62" name="Google Shape;62;g6c083ab04d_1_51"/>
          <p:cNvSpPr txBox="1">
            <a:spLocks noGrp="1"/>
          </p:cNvSpPr>
          <p:nvPr>
            <p:ph type="dt" idx="10"/>
          </p:nvPr>
        </p:nvSpPr>
        <p:spPr>
          <a:xfrm>
            <a:off x="5588000" y="6035040"/>
            <a:ext cx="1955700" cy="365700"/>
          </a:xfrm>
          <a:prstGeom prst="rect">
            <a:avLst/>
          </a:prstGeom>
          <a:noFill/>
          <a:ln>
            <a:noFill/>
          </a:ln>
        </p:spPr>
        <p:txBody>
          <a:bodyPr spcFirstLastPara="1" wrap="square" lIns="91425" tIns="45700" rIns="91425" bIns="45700" anchor="b" anchorCtr="0">
            <a:noAutofit/>
          </a:bodyPr>
          <a:lstStyle>
            <a:lvl1pPr lvl="0" algn="r" rtl="0">
              <a:spcBef>
                <a:spcPts val="0"/>
              </a:spcBef>
              <a:spcAft>
                <a:spcPts val="0"/>
              </a:spcAft>
              <a:buSzPts val="1400"/>
              <a:buNone/>
              <a:defRPr>
                <a:solidFill>
                  <a:srgbClr val="262626"/>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3" name="Google Shape;63;g6c083ab04d_1_51"/>
          <p:cNvSpPr txBox="1">
            <a:spLocks noGrp="1"/>
          </p:cNvSpPr>
          <p:nvPr>
            <p:ph type="ftr" idx="11"/>
          </p:nvPr>
        </p:nvSpPr>
        <p:spPr>
          <a:xfrm>
            <a:off x="685801" y="6035040"/>
            <a:ext cx="4584600" cy="365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 name="Google Shape;64;g6c083ab04d_1_51"/>
          <p:cNvSpPr txBox="1">
            <a:spLocks noGrp="1"/>
          </p:cNvSpPr>
          <p:nvPr>
            <p:ph type="sldNum" idx="12"/>
          </p:nvPr>
        </p:nvSpPr>
        <p:spPr>
          <a:xfrm>
            <a:off x="10396728" y="6035040"/>
            <a:ext cx="1223400" cy="365700"/>
          </a:xfrm>
          <a:prstGeom prst="rect">
            <a:avLst/>
          </a:prstGeom>
          <a:noFill/>
          <a:ln>
            <a:noFill/>
          </a:ln>
        </p:spPr>
        <p:txBody>
          <a:bodyPr spcFirstLastPara="1" wrap="square" lIns="91425" tIns="45700" rIns="91425" bIns="45700" anchor="b" anchorCtr="0">
            <a:noAutofit/>
          </a:bodyPr>
          <a:lstStyle>
            <a:lvl1pPr marL="0" lvl="0" indent="0" algn="r" rtl="0">
              <a:spcBef>
                <a:spcPts val="0"/>
              </a:spcBef>
              <a:buNone/>
              <a:defRPr sz="800" b="0" i="0" u="none" strike="noStrike" cap="none">
                <a:solidFill>
                  <a:srgbClr val="262626"/>
                </a:solidFill>
                <a:latin typeface="Geo"/>
                <a:ea typeface="Geo"/>
                <a:cs typeface="Geo"/>
                <a:sym typeface="Geo"/>
              </a:defRPr>
            </a:lvl1pPr>
            <a:lvl2pPr marL="0" lvl="1" indent="0" algn="r" rtl="0">
              <a:spcBef>
                <a:spcPts val="0"/>
              </a:spcBef>
              <a:buNone/>
              <a:defRPr sz="800" b="0" i="0" u="none" strike="noStrike" cap="none">
                <a:solidFill>
                  <a:srgbClr val="262626"/>
                </a:solidFill>
                <a:latin typeface="Geo"/>
                <a:ea typeface="Geo"/>
                <a:cs typeface="Geo"/>
                <a:sym typeface="Geo"/>
              </a:defRPr>
            </a:lvl2pPr>
            <a:lvl3pPr marL="0" lvl="2" indent="0" algn="r" rtl="0">
              <a:spcBef>
                <a:spcPts val="0"/>
              </a:spcBef>
              <a:buNone/>
              <a:defRPr sz="800" b="0" i="0" u="none" strike="noStrike" cap="none">
                <a:solidFill>
                  <a:srgbClr val="262626"/>
                </a:solidFill>
                <a:latin typeface="Geo"/>
                <a:ea typeface="Geo"/>
                <a:cs typeface="Geo"/>
                <a:sym typeface="Geo"/>
              </a:defRPr>
            </a:lvl3pPr>
            <a:lvl4pPr marL="0" lvl="3" indent="0" algn="r" rtl="0">
              <a:spcBef>
                <a:spcPts val="0"/>
              </a:spcBef>
              <a:buNone/>
              <a:defRPr sz="800" b="0" i="0" u="none" strike="noStrike" cap="none">
                <a:solidFill>
                  <a:srgbClr val="262626"/>
                </a:solidFill>
                <a:latin typeface="Geo"/>
                <a:ea typeface="Geo"/>
                <a:cs typeface="Geo"/>
                <a:sym typeface="Geo"/>
              </a:defRPr>
            </a:lvl4pPr>
            <a:lvl5pPr marL="0" lvl="4" indent="0" algn="r" rtl="0">
              <a:spcBef>
                <a:spcPts val="0"/>
              </a:spcBef>
              <a:buNone/>
              <a:defRPr sz="800" b="0" i="0" u="none" strike="noStrike" cap="none">
                <a:solidFill>
                  <a:srgbClr val="262626"/>
                </a:solidFill>
                <a:latin typeface="Geo"/>
                <a:ea typeface="Geo"/>
                <a:cs typeface="Geo"/>
                <a:sym typeface="Geo"/>
              </a:defRPr>
            </a:lvl5pPr>
            <a:lvl6pPr marL="0" lvl="5" indent="0" algn="r" rtl="0">
              <a:spcBef>
                <a:spcPts val="0"/>
              </a:spcBef>
              <a:buNone/>
              <a:defRPr sz="800" b="0" i="0" u="none" strike="noStrike" cap="none">
                <a:solidFill>
                  <a:srgbClr val="262626"/>
                </a:solidFill>
                <a:latin typeface="Geo"/>
                <a:ea typeface="Geo"/>
                <a:cs typeface="Geo"/>
                <a:sym typeface="Geo"/>
              </a:defRPr>
            </a:lvl6pPr>
            <a:lvl7pPr marL="0" lvl="6" indent="0" algn="r" rtl="0">
              <a:spcBef>
                <a:spcPts val="0"/>
              </a:spcBef>
              <a:buNone/>
              <a:defRPr sz="800" b="0" i="0" u="none" strike="noStrike" cap="none">
                <a:solidFill>
                  <a:srgbClr val="262626"/>
                </a:solidFill>
                <a:latin typeface="Geo"/>
                <a:ea typeface="Geo"/>
                <a:cs typeface="Geo"/>
                <a:sym typeface="Geo"/>
              </a:defRPr>
            </a:lvl7pPr>
            <a:lvl8pPr marL="0" lvl="7" indent="0" algn="r" rtl="0">
              <a:spcBef>
                <a:spcPts val="0"/>
              </a:spcBef>
              <a:buNone/>
              <a:defRPr sz="800" b="0" i="0" u="none" strike="noStrike" cap="none">
                <a:solidFill>
                  <a:srgbClr val="262626"/>
                </a:solidFill>
                <a:latin typeface="Geo"/>
                <a:ea typeface="Geo"/>
                <a:cs typeface="Geo"/>
                <a:sym typeface="Geo"/>
              </a:defRPr>
            </a:lvl8pPr>
            <a:lvl9pPr marL="0" lvl="8" indent="0" algn="r" rtl="0">
              <a:spcBef>
                <a:spcPts val="0"/>
              </a:spcBef>
              <a:buNone/>
              <a:defRPr sz="800" b="0" i="0" u="none" strike="noStrike" cap="none">
                <a:solidFill>
                  <a:srgbClr val="262626"/>
                </a:solidFill>
                <a:latin typeface="Geo"/>
                <a:ea typeface="Geo"/>
                <a:cs typeface="Geo"/>
                <a:sym typeface="Ge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g6c083ab04d_1_8"/>
          <p:cNvSpPr txBox="1">
            <a:spLocks noGrp="1"/>
          </p:cNvSpPr>
          <p:nvPr>
            <p:ph type="title"/>
          </p:nvPr>
        </p:nvSpPr>
        <p:spPr>
          <a:xfrm>
            <a:off x="415600" y="2867800"/>
            <a:ext cx="11360700" cy="1122300"/>
          </a:xfrm>
          <a:prstGeom prst="rect">
            <a:avLst/>
          </a:prstGeom>
        </p:spPr>
        <p:txBody>
          <a:bodyPr spcFirstLastPara="1" wrap="square" lIns="121900" tIns="121900" rIns="121900" bIns="121900" anchor="ctr" anchorCtr="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g6c083ab04d_1_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g6c083ab04d_1_11"/>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8" name="Google Shape;18;g6c083ab04d_1_11"/>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Autofit/>
          </a:bodyPr>
          <a:lstStyle>
            <a:lvl1pPr marL="457200" lvl="0" indent="-381000">
              <a:spcBef>
                <a:spcPts val="0"/>
              </a:spcBef>
              <a:spcAft>
                <a:spcPts val="0"/>
              </a:spcAft>
              <a:buSzPts val="24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
        <p:nvSpPr>
          <p:cNvPr id="19" name="Google Shape;19;g6c083ab04d_1_1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g6c083ab04d_1_15"/>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22" name="Google Shape;22;g6c083ab04d_1_15"/>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noAutofit/>
          </a:bodyPr>
          <a:lstStyle>
            <a:lvl1pPr marL="457200" lvl="0" indent="-349250">
              <a:spcBef>
                <a:spcPts val="0"/>
              </a:spcBef>
              <a:spcAft>
                <a:spcPts val="0"/>
              </a:spcAft>
              <a:buSzPts val="1900"/>
              <a:buChar char="●"/>
              <a:defRPr sz="19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23" name="Google Shape;23;g6c083ab04d_1_15"/>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noAutofit/>
          </a:bodyPr>
          <a:lstStyle>
            <a:lvl1pPr marL="457200" lvl="0" indent="-349250">
              <a:spcBef>
                <a:spcPts val="0"/>
              </a:spcBef>
              <a:spcAft>
                <a:spcPts val="0"/>
              </a:spcAft>
              <a:buSzPts val="1900"/>
              <a:buChar char="●"/>
              <a:defRPr sz="19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24" name="Google Shape;24;g6c083ab04d_1_15"/>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g6c083ab04d_1_20"/>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27" name="Google Shape;27;g6c083ab04d_1_2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g6c083ab04d_1_23"/>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no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a:endParaRPr/>
          </a:p>
        </p:txBody>
      </p:sp>
      <p:sp>
        <p:nvSpPr>
          <p:cNvPr id="30" name="Google Shape;30;g6c083ab04d_1_23"/>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noAutofit/>
          </a:bodyPr>
          <a:lstStyle>
            <a:lvl1pPr marL="457200" lvl="0" indent="-330200">
              <a:spcBef>
                <a:spcPts val="0"/>
              </a:spcBef>
              <a:spcAft>
                <a:spcPts val="0"/>
              </a:spcAft>
              <a:buSzPts val="1600"/>
              <a:buChar char="●"/>
              <a:defRPr sz="16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31" name="Google Shape;31;g6c083ab04d_1_2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g6c083ab04d_1_27"/>
          <p:cNvSpPr txBox="1">
            <a:spLocks noGrp="1"/>
          </p:cNvSpPr>
          <p:nvPr>
            <p:ph type="title"/>
          </p:nvPr>
        </p:nvSpPr>
        <p:spPr>
          <a:xfrm>
            <a:off x="653667" y="600200"/>
            <a:ext cx="8490300" cy="5454300"/>
          </a:xfrm>
          <a:prstGeom prst="rect">
            <a:avLst/>
          </a:prstGeom>
        </p:spPr>
        <p:txBody>
          <a:bodyPr spcFirstLastPara="1" wrap="square" lIns="121900" tIns="121900" rIns="121900" bIns="121900" anchor="ctr" anchorCtr="0">
            <a:no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a:endParaRPr/>
          </a:p>
        </p:txBody>
      </p:sp>
      <p:sp>
        <p:nvSpPr>
          <p:cNvPr id="34" name="Google Shape;34;g6c083ab04d_1_2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g6c083ab04d_1_30"/>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7" name="Google Shape;37;g6c083ab04d_1_30"/>
          <p:cNvSpPr txBox="1">
            <a:spLocks noGrp="1"/>
          </p:cNvSpPr>
          <p:nvPr>
            <p:ph type="title"/>
          </p:nvPr>
        </p:nvSpPr>
        <p:spPr>
          <a:xfrm>
            <a:off x="354000" y="1644233"/>
            <a:ext cx="5393700" cy="1976400"/>
          </a:xfrm>
          <a:prstGeom prst="rect">
            <a:avLst/>
          </a:prstGeom>
        </p:spPr>
        <p:txBody>
          <a:bodyPr spcFirstLastPara="1" wrap="square" lIns="121900" tIns="121900" rIns="121900" bIns="121900" anchor="b" anchorCtr="0">
            <a:no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a:endParaRPr/>
          </a:p>
        </p:txBody>
      </p:sp>
      <p:sp>
        <p:nvSpPr>
          <p:cNvPr id="38" name="Google Shape;38;g6c083ab04d_1_30"/>
          <p:cNvSpPr txBox="1">
            <a:spLocks noGrp="1"/>
          </p:cNvSpPr>
          <p:nvPr>
            <p:ph type="subTitle" idx="1"/>
          </p:nvPr>
        </p:nvSpPr>
        <p:spPr>
          <a:xfrm>
            <a:off x="354000" y="3737433"/>
            <a:ext cx="5393700" cy="1646700"/>
          </a:xfrm>
          <a:prstGeom prst="rect">
            <a:avLst/>
          </a:prstGeom>
        </p:spPr>
        <p:txBody>
          <a:bodyPr spcFirstLastPara="1" wrap="square" lIns="121900" tIns="121900" rIns="121900" bIns="121900"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39" name="Google Shape;39;g6c083ab04d_1_30"/>
          <p:cNvSpPr txBox="1">
            <a:spLocks noGrp="1"/>
          </p:cNvSpPr>
          <p:nvPr>
            <p:ph type="body" idx="2"/>
          </p:nvPr>
        </p:nvSpPr>
        <p:spPr>
          <a:xfrm>
            <a:off x="6586000" y="965433"/>
            <a:ext cx="5115900" cy="4926900"/>
          </a:xfrm>
          <a:prstGeom prst="rect">
            <a:avLst/>
          </a:prstGeom>
        </p:spPr>
        <p:txBody>
          <a:bodyPr spcFirstLastPara="1" wrap="square" lIns="121900" tIns="121900" rIns="121900" bIns="121900" anchor="ctr" anchorCtr="0">
            <a:noAutofit/>
          </a:bodyPr>
          <a:lstStyle>
            <a:lvl1pPr marL="457200" lvl="0" indent="-381000">
              <a:spcBef>
                <a:spcPts val="0"/>
              </a:spcBef>
              <a:spcAft>
                <a:spcPts val="0"/>
              </a:spcAft>
              <a:buSzPts val="24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
        <p:nvSpPr>
          <p:cNvPr id="40" name="Google Shape;40;g6c083ab04d_1_3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g6c083ab04d_1_36"/>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noAutofit/>
          </a:bodyPr>
          <a:lstStyle>
            <a:lvl1pPr marL="457200" lvl="0" indent="-228600">
              <a:lnSpc>
                <a:spcPct val="100000"/>
              </a:lnSpc>
              <a:spcBef>
                <a:spcPts val="0"/>
              </a:spcBef>
              <a:spcAft>
                <a:spcPts val="0"/>
              </a:spcAft>
              <a:buSzPts val="2400"/>
              <a:buNone/>
              <a:defRPr/>
            </a:lvl1pPr>
          </a:lstStyle>
          <a:p>
            <a:endParaRPr/>
          </a:p>
        </p:txBody>
      </p:sp>
      <p:sp>
        <p:nvSpPr>
          <p:cNvPr id="43" name="Google Shape;43;g6c083ab04d_1_3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g6c083ab04d_1_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a:endParaRPr/>
          </a:p>
        </p:txBody>
      </p:sp>
      <p:sp>
        <p:nvSpPr>
          <p:cNvPr id="7" name="Google Shape;7;g6c083ab04d_1_0"/>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81000">
              <a:lnSpc>
                <a:spcPct val="115000"/>
              </a:lnSpc>
              <a:spcBef>
                <a:spcPts val="0"/>
              </a:spcBef>
              <a:spcAft>
                <a:spcPts val="0"/>
              </a:spcAft>
              <a:buClr>
                <a:schemeClr val="dk2"/>
              </a:buClr>
              <a:buSzPts val="2400"/>
              <a:buChar char="●"/>
              <a:defRPr sz="2400">
                <a:solidFill>
                  <a:schemeClr val="dk2"/>
                </a:solidFill>
              </a:defRPr>
            </a:lvl1pPr>
            <a:lvl2pPr marL="914400" lvl="1" indent="-349250">
              <a:lnSpc>
                <a:spcPct val="115000"/>
              </a:lnSpc>
              <a:spcBef>
                <a:spcPts val="2100"/>
              </a:spcBef>
              <a:spcAft>
                <a:spcPts val="0"/>
              </a:spcAft>
              <a:buClr>
                <a:schemeClr val="dk2"/>
              </a:buClr>
              <a:buSzPts val="1900"/>
              <a:buChar char="○"/>
              <a:defRPr sz="1900">
                <a:solidFill>
                  <a:schemeClr val="dk2"/>
                </a:solidFill>
              </a:defRPr>
            </a:lvl2pPr>
            <a:lvl3pPr marL="1371600" lvl="2" indent="-349250">
              <a:lnSpc>
                <a:spcPct val="115000"/>
              </a:lnSpc>
              <a:spcBef>
                <a:spcPts val="2100"/>
              </a:spcBef>
              <a:spcAft>
                <a:spcPts val="0"/>
              </a:spcAft>
              <a:buClr>
                <a:schemeClr val="dk2"/>
              </a:buClr>
              <a:buSzPts val="1900"/>
              <a:buChar char="■"/>
              <a:defRPr sz="1900">
                <a:solidFill>
                  <a:schemeClr val="dk2"/>
                </a:solidFill>
              </a:defRPr>
            </a:lvl3pPr>
            <a:lvl4pPr marL="1828800" lvl="3" indent="-349250">
              <a:lnSpc>
                <a:spcPct val="115000"/>
              </a:lnSpc>
              <a:spcBef>
                <a:spcPts val="2100"/>
              </a:spcBef>
              <a:spcAft>
                <a:spcPts val="0"/>
              </a:spcAft>
              <a:buClr>
                <a:schemeClr val="dk2"/>
              </a:buClr>
              <a:buSzPts val="1900"/>
              <a:buChar char="●"/>
              <a:defRPr sz="1900">
                <a:solidFill>
                  <a:schemeClr val="dk2"/>
                </a:solidFill>
              </a:defRPr>
            </a:lvl4pPr>
            <a:lvl5pPr marL="2286000" lvl="4" indent="-349250">
              <a:lnSpc>
                <a:spcPct val="115000"/>
              </a:lnSpc>
              <a:spcBef>
                <a:spcPts val="2100"/>
              </a:spcBef>
              <a:spcAft>
                <a:spcPts val="0"/>
              </a:spcAft>
              <a:buClr>
                <a:schemeClr val="dk2"/>
              </a:buClr>
              <a:buSzPts val="1900"/>
              <a:buChar char="○"/>
              <a:defRPr sz="1900">
                <a:solidFill>
                  <a:schemeClr val="dk2"/>
                </a:solidFill>
              </a:defRPr>
            </a:lvl5pPr>
            <a:lvl6pPr marL="2743200" lvl="5" indent="-349250">
              <a:lnSpc>
                <a:spcPct val="115000"/>
              </a:lnSpc>
              <a:spcBef>
                <a:spcPts val="2100"/>
              </a:spcBef>
              <a:spcAft>
                <a:spcPts val="0"/>
              </a:spcAft>
              <a:buClr>
                <a:schemeClr val="dk2"/>
              </a:buClr>
              <a:buSzPts val="1900"/>
              <a:buChar char="■"/>
              <a:defRPr sz="1900">
                <a:solidFill>
                  <a:schemeClr val="dk2"/>
                </a:solidFill>
              </a:defRPr>
            </a:lvl6pPr>
            <a:lvl7pPr marL="3200400" lvl="6" indent="-349250">
              <a:lnSpc>
                <a:spcPct val="115000"/>
              </a:lnSpc>
              <a:spcBef>
                <a:spcPts val="2100"/>
              </a:spcBef>
              <a:spcAft>
                <a:spcPts val="0"/>
              </a:spcAft>
              <a:buClr>
                <a:schemeClr val="dk2"/>
              </a:buClr>
              <a:buSzPts val="1900"/>
              <a:buChar char="●"/>
              <a:defRPr sz="1900">
                <a:solidFill>
                  <a:schemeClr val="dk2"/>
                </a:solidFill>
              </a:defRPr>
            </a:lvl7pPr>
            <a:lvl8pPr marL="3657600" lvl="7" indent="-349250">
              <a:lnSpc>
                <a:spcPct val="115000"/>
              </a:lnSpc>
              <a:spcBef>
                <a:spcPts val="2100"/>
              </a:spcBef>
              <a:spcAft>
                <a:spcPts val="0"/>
              </a:spcAft>
              <a:buClr>
                <a:schemeClr val="dk2"/>
              </a:buClr>
              <a:buSzPts val="1900"/>
              <a:buChar char="○"/>
              <a:defRPr sz="1900">
                <a:solidFill>
                  <a:schemeClr val="dk2"/>
                </a:solidFill>
              </a:defRPr>
            </a:lvl8pPr>
            <a:lvl9pPr marL="4114800" lvl="8" indent="-349250">
              <a:lnSpc>
                <a:spcPct val="115000"/>
              </a:lnSpc>
              <a:spcBef>
                <a:spcPts val="2100"/>
              </a:spcBef>
              <a:spcAft>
                <a:spcPts val="2100"/>
              </a:spcAft>
              <a:buClr>
                <a:schemeClr val="dk2"/>
              </a:buClr>
              <a:buSzPts val="1900"/>
              <a:buChar char="■"/>
              <a:defRPr sz="1900">
                <a:solidFill>
                  <a:schemeClr val="dk2"/>
                </a:solidFill>
              </a:defRPr>
            </a:lvl9pPr>
          </a:lstStyle>
          <a:p>
            <a:endParaRPr/>
          </a:p>
        </p:txBody>
      </p:sp>
      <p:sp>
        <p:nvSpPr>
          <p:cNvPr id="8" name="Google Shape;8;g6c083ab04d_1_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8"/>
        <p:cNvGrpSpPr/>
        <p:nvPr/>
      </p:nvGrpSpPr>
      <p:grpSpPr>
        <a:xfrm>
          <a:off x="0" y="0"/>
          <a:ext cx="0" cy="0"/>
          <a:chOff x="0" y="0"/>
          <a:chExt cx="0" cy="0"/>
        </a:xfrm>
      </p:grpSpPr>
      <p:pic>
        <p:nvPicPr>
          <p:cNvPr id="69" name="Google Shape;69;p1"/>
          <p:cNvPicPr preferRelativeResize="0"/>
          <p:nvPr/>
        </p:nvPicPr>
        <p:blipFill rotWithShape="1">
          <a:blip r:embed="rId3">
            <a:alphaModFix/>
          </a:blip>
          <a:srcRect t="10000"/>
          <a:stretch/>
        </p:blipFill>
        <p:spPr>
          <a:xfrm>
            <a:off x="20" y="10"/>
            <a:ext cx="12191979" cy="6857990"/>
          </a:xfrm>
          <a:prstGeom prst="rect">
            <a:avLst/>
          </a:prstGeom>
          <a:noFill/>
          <a:ln>
            <a:noFill/>
          </a:ln>
        </p:spPr>
      </p:pic>
      <p:sp>
        <p:nvSpPr>
          <p:cNvPr id="70" name="Google Shape;70;p1"/>
          <p:cNvSpPr/>
          <p:nvPr/>
        </p:nvSpPr>
        <p:spPr>
          <a:xfrm>
            <a:off x="3268953" y="194003"/>
            <a:ext cx="7878600" cy="4855500"/>
          </a:xfrm>
          <a:prstGeom prst="rect">
            <a:avLst/>
          </a:prstGeom>
          <a:solidFill>
            <a:srgbClr val="3F3F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
          <p:cNvSpPr/>
          <p:nvPr/>
        </p:nvSpPr>
        <p:spPr>
          <a:xfrm>
            <a:off x="3579350" y="310402"/>
            <a:ext cx="7402200" cy="4572600"/>
          </a:xfrm>
          <a:prstGeom prst="rect">
            <a:avLst/>
          </a:prstGeom>
          <a:noFill/>
          <a:ln w="9525" cap="sq"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
          <p:cNvSpPr txBox="1">
            <a:spLocks noGrp="1"/>
          </p:cNvSpPr>
          <p:nvPr>
            <p:ph type="ctrTitle"/>
          </p:nvPr>
        </p:nvSpPr>
        <p:spPr>
          <a:xfrm>
            <a:off x="4705650" y="494700"/>
            <a:ext cx="5005200" cy="19494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83000"/>
              </a:lnSpc>
              <a:spcBef>
                <a:spcPts val="0"/>
              </a:spcBef>
              <a:spcAft>
                <a:spcPts val="0"/>
              </a:spcAft>
              <a:buClr>
                <a:schemeClr val="lt1"/>
              </a:buClr>
              <a:buSzPts val="3700"/>
              <a:buFont typeface="Geo"/>
              <a:buNone/>
            </a:pPr>
            <a:r>
              <a:rPr lang="en-US" sz="3700">
                <a:solidFill>
                  <a:schemeClr val="lt1"/>
                </a:solidFill>
              </a:rPr>
              <a:t>HateCorp: Cross-Platform Data Collection for Online Hate Groups</a:t>
            </a:r>
            <a:endParaRPr/>
          </a:p>
        </p:txBody>
      </p:sp>
      <p:sp>
        <p:nvSpPr>
          <p:cNvPr id="73" name="Google Shape;73;p1"/>
          <p:cNvSpPr txBox="1">
            <a:spLocks noGrp="1"/>
          </p:cNvSpPr>
          <p:nvPr>
            <p:ph type="subTitle" idx="1"/>
          </p:nvPr>
        </p:nvSpPr>
        <p:spPr>
          <a:xfrm>
            <a:off x="3734550" y="2608900"/>
            <a:ext cx="7090800" cy="21732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1100"/>
              <a:buNone/>
            </a:pPr>
            <a:r>
              <a:rPr lang="en-US" sz="2400" dirty="0">
                <a:solidFill>
                  <a:schemeClr val="lt1"/>
                </a:solidFill>
              </a:rPr>
              <a:t>Presenters: Shruti </a:t>
            </a:r>
            <a:r>
              <a:rPr lang="en-US" sz="2400" dirty="0" err="1">
                <a:solidFill>
                  <a:schemeClr val="lt1"/>
                </a:solidFill>
              </a:rPr>
              <a:t>Phadke</a:t>
            </a:r>
            <a:r>
              <a:rPr lang="en-US" sz="2400" dirty="0" err="1"/>
              <a:t>,</a:t>
            </a:r>
            <a:r>
              <a:rPr lang="en-US" sz="2400" dirty="0" err="1">
                <a:solidFill>
                  <a:schemeClr val="lt1"/>
                </a:solidFill>
              </a:rPr>
              <a:t>Rohit</a:t>
            </a:r>
            <a:r>
              <a:rPr lang="en-US" sz="2400" dirty="0">
                <a:solidFill>
                  <a:schemeClr val="lt1"/>
                </a:solidFill>
              </a:rPr>
              <a:t> Kumar Chandaluri</a:t>
            </a:r>
            <a:endParaRPr sz="2400" dirty="0">
              <a:solidFill>
                <a:schemeClr val="lt1"/>
              </a:solidFill>
            </a:endParaRPr>
          </a:p>
          <a:p>
            <a:pPr marL="0" lvl="0" indent="0">
              <a:lnSpc>
                <a:spcPct val="110000"/>
              </a:lnSpc>
              <a:buSzPts val="1100"/>
            </a:pPr>
            <a:r>
              <a:rPr lang="en-US" sz="2400" dirty="0">
                <a:solidFill>
                  <a:schemeClr val="lt1"/>
                </a:solidFill>
              </a:rPr>
              <a:t>Course</a:t>
            </a:r>
            <a:r>
              <a:rPr lang="en-US" sz="2400">
                <a:solidFill>
                  <a:schemeClr val="lt1"/>
                </a:solidFill>
              </a:rPr>
              <a:t>: CS6604 </a:t>
            </a:r>
            <a:r>
              <a:rPr lang="en-US" sz="2400" dirty="0">
                <a:solidFill>
                  <a:schemeClr val="lt1"/>
                </a:solidFill>
              </a:rPr>
              <a:t>Digital Libraries Fall 2019</a:t>
            </a:r>
            <a:endParaRPr sz="2400" dirty="0">
              <a:solidFill>
                <a:schemeClr val="lt1"/>
              </a:solidFill>
            </a:endParaRPr>
          </a:p>
          <a:p>
            <a:pPr marL="0" lvl="0" indent="0" algn="ctr" rtl="0">
              <a:lnSpc>
                <a:spcPct val="110000"/>
              </a:lnSpc>
              <a:spcBef>
                <a:spcPts val="0"/>
              </a:spcBef>
              <a:spcAft>
                <a:spcPts val="0"/>
              </a:spcAft>
              <a:buSzPts val="1100"/>
              <a:buNone/>
            </a:pPr>
            <a:r>
              <a:rPr lang="en-US" sz="2400" dirty="0">
                <a:solidFill>
                  <a:schemeClr val="lt1"/>
                </a:solidFill>
              </a:rPr>
              <a:t>University: Virginia Tech</a:t>
            </a:r>
            <a:endParaRPr sz="2400" dirty="0">
              <a:solidFill>
                <a:schemeClr val="lt1"/>
              </a:solidFill>
            </a:endParaRPr>
          </a:p>
          <a:p>
            <a:pPr marL="0" lvl="0" indent="0" algn="ctr" rtl="0">
              <a:lnSpc>
                <a:spcPct val="110000"/>
              </a:lnSpc>
              <a:spcBef>
                <a:spcPts val="0"/>
              </a:spcBef>
              <a:spcAft>
                <a:spcPts val="0"/>
              </a:spcAft>
              <a:buSzPts val="1100"/>
              <a:buNone/>
            </a:pPr>
            <a:r>
              <a:rPr lang="en-US" sz="2400" dirty="0">
                <a:solidFill>
                  <a:schemeClr val="lt1"/>
                </a:solidFill>
              </a:rPr>
              <a:t>City: Blacksburg, VA, 24060</a:t>
            </a:r>
            <a:br>
              <a:rPr lang="en-US" sz="2400" dirty="0">
                <a:solidFill>
                  <a:schemeClr val="lt1"/>
                </a:solidFill>
              </a:rPr>
            </a:br>
            <a:r>
              <a:rPr lang="en-US" sz="2400" dirty="0">
                <a:solidFill>
                  <a:schemeClr val="lt1"/>
                </a:solidFill>
              </a:rPr>
              <a:t>Date: 12/05/2012</a:t>
            </a:r>
            <a:endParaRPr sz="2400" dirty="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0"/>
        <p:cNvGrpSpPr/>
        <p:nvPr/>
      </p:nvGrpSpPr>
      <p:grpSpPr>
        <a:xfrm>
          <a:off x="0" y="0"/>
          <a:ext cx="0" cy="0"/>
          <a:chOff x="0" y="0"/>
          <a:chExt cx="0" cy="0"/>
        </a:xfrm>
      </p:grpSpPr>
      <p:sp>
        <p:nvSpPr>
          <p:cNvPr id="151" name="Google Shape;151;g6c083ab04d_0_4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152" name="Google Shape;152;g6c083ab04d_0_48"/>
          <p:cNvSpPr/>
          <p:nvPr/>
        </p:nvSpPr>
        <p:spPr>
          <a:xfrm>
            <a:off x="234696" y="237744"/>
            <a:ext cx="4419600" cy="6382500"/>
          </a:xfrm>
          <a:prstGeom prst="rect">
            <a:avLst/>
          </a:prstGeom>
          <a:solidFill>
            <a:srgbClr val="D8D8D8">
              <a:alpha val="6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g6c083ab04d_0_48"/>
          <p:cNvSpPr txBox="1">
            <a:spLocks noGrp="1"/>
          </p:cNvSpPr>
          <p:nvPr>
            <p:ph type="title"/>
          </p:nvPr>
        </p:nvSpPr>
        <p:spPr>
          <a:xfrm>
            <a:off x="573409" y="559477"/>
            <a:ext cx="3765300" cy="57099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262626"/>
              </a:buClr>
              <a:buSzPts val="3800"/>
              <a:buFont typeface="Geo"/>
              <a:buNone/>
            </a:pPr>
            <a:r>
              <a:rPr lang="en-US"/>
              <a:t>Introduction</a:t>
            </a:r>
            <a:endParaRPr/>
          </a:p>
        </p:txBody>
      </p:sp>
      <p:sp>
        <p:nvSpPr>
          <p:cNvPr id="154" name="Google Shape;154;g6c083ab04d_0_48"/>
          <p:cNvSpPr/>
          <p:nvPr/>
        </p:nvSpPr>
        <p:spPr>
          <a:xfrm>
            <a:off x="371856" y="374904"/>
            <a:ext cx="4122300" cy="610830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 name="Google Shape;155;g6c083ab04d_0_48"/>
          <p:cNvGrpSpPr/>
          <p:nvPr/>
        </p:nvGrpSpPr>
        <p:grpSpPr>
          <a:xfrm>
            <a:off x="5478124" y="801871"/>
            <a:ext cx="5906181" cy="5228914"/>
            <a:chOff x="0" y="924"/>
            <a:chExt cx="5906181" cy="5228914"/>
          </a:xfrm>
        </p:grpSpPr>
        <p:sp>
          <p:nvSpPr>
            <p:cNvPr id="156" name="Google Shape;156;g6c083ab04d_0_48"/>
            <p:cNvSpPr/>
            <p:nvPr/>
          </p:nvSpPr>
          <p:spPr>
            <a:xfrm>
              <a:off x="0" y="3937438"/>
              <a:ext cx="5906100" cy="1292400"/>
            </a:xfrm>
            <a:prstGeom prst="rect">
              <a:avLst/>
            </a:prstGeom>
            <a:solidFill>
              <a:srgbClr val="8837CF"/>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g6c083ab04d_0_48"/>
            <p:cNvSpPr txBox="1"/>
            <p:nvPr/>
          </p:nvSpPr>
          <p:spPr>
            <a:xfrm>
              <a:off x="0" y="3937438"/>
              <a:ext cx="5906100" cy="697800"/>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Clr>
                  <a:schemeClr val="lt1"/>
                </a:buClr>
                <a:buSzPts val="1900"/>
                <a:buFont typeface="Geo"/>
                <a:buNone/>
              </a:pPr>
              <a:r>
                <a:rPr lang="en-US" sz="2000" b="0" i="0" u="none" strike="noStrike" cap="none">
                  <a:solidFill>
                    <a:schemeClr val="lt1"/>
                  </a:solidFill>
                  <a:latin typeface="Geo"/>
                  <a:ea typeface="Geo"/>
                  <a:cs typeface="Geo"/>
                  <a:sym typeface="Geo"/>
                </a:rPr>
                <a:t>We focused on following 5 ideologies.</a:t>
              </a:r>
              <a:endParaRPr sz="2000"/>
            </a:p>
          </p:txBody>
        </p:sp>
        <p:sp>
          <p:nvSpPr>
            <p:cNvPr id="158" name="Google Shape;158;g6c083ab04d_0_48"/>
            <p:cNvSpPr/>
            <p:nvPr/>
          </p:nvSpPr>
          <p:spPr>
            <a:xfrm>
              <a:off x="720" y="4609462"/>
              <a:ext cx="1180800" cy="594600"/>
            </a:xfrm>
            <a:prstGeom prst="rect">
              <a:avLst/>
            </a:prstGeom>
            <a:solidFill>
              <a:srgbClr val="D9CBEE">
                <a:alpha val="89800"/>
              </a:srgbClr>
            </a:solidFill>
            <a:ln w="12700" cap="flat" cmpd="sng">
              <a:solidFill>
                <a:srgbClr val="D9CBEE">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g6c083ab04d_0_48"/>
            <p:cNvSpPr txBox="1"/>
            <p:nvPr/>
          </p:nvSpPr>
          <p:spPr>
            <a:xfrm>
              <a:off x="720" y="4609462"/>
              <a:ext cx="1180800" cy="594600"/>
            </a:xfrm>
            <a:prstGeom prst="rect">
              <a:avLst/>
            </a:prstGeom>
            <a:noFill/>
            <a:ln>
              <a:noFill/>
            </a:ln>
          </p:spPr>
          <p:txBody>
            <a:bodyPr spcFirstLastPara="1" wrap="square" lIns="92450" tIns="16500" rIns="92450" bIns="16500" anchor="ctr" anchorCtr="0">
              <a:noAutofit/>
            </a:bodyPr>
            <a:lstStyle/>
            <a:p>
              <a:pPr marL="0" marR="0" lvl="0" indent="0" algn="ctr" rtl="0">
                <a:lnSpc>
                  <a:spcPct val="90000"/>
                </a:lnSpc>
                <a:spcBef>
                  <a:spcPts val="0"/>
                </a:spcBef>
                <a:spcAft>
                  <a:spcPts val="0"/>
                </a:spcAft>
                <a:buClr>
                  <a:schemeClr val="dk1"/>
                </a:buClr>
                <a:buSzPts val="1300"/>
                <a:buFont typeface="Geo"/>
                <a:buNone/>
              </a:pPr>
              <a:r>
                <a:rPr lang="en-US" sz="1300" b="0" i="0" u="none" strike="noStrike" cap="none">
                  <a:solidFill>
                    <a:schemeClr val="dk1"/>
                  </a:solidFill>
                  <a:latin typeface="Geo"/>
                  <a:ea typeface="Geo"/>
                  <a:cs typeface="Geo"/>
                  <a:sym typeface="Geo"/>
                </a:rPr>
                <a:t>White Supremacy</a:t>
              </a:r>
              <a:endParaRPr/>
            </a:p>
          </p:txBody>
        </p:sp>
        <p:sp>
          <p:nvSpPr>
            <p:cNvPr id="160" name="Google Shape;160;g6c083ab04d_0_48"/>
            <p:cNvSpPr/>
            <p:nvPr/>
          </p:nvSpPr>
          <p:spPr>
            <a:xfrm>
              <a:off x="1181668" y="4609462"/>
              <a:ext cx="1180800" cy="594600"/>
            </a:xfrm>
            <a:prstGeom prst="rect">
              <a:avLst/>
            </a:prstGeom>
            <a:solidFill>
              <a:srgbClr val="D6CAEF">
                <a:alpha val="89800"/>
              </a:srgbClr>
            </a:solidFill>
            <a:ln w="12700" cap="flat" cmpd="sng">
              <a:solidFill>
                <a:srgbClr val="D6CAEF">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g6c083ab04d_0_48"/>
            <p:cNvSpPr txBox="1"/>
            <p:nvPr/>
          </p:nvSpPr>
          <p:spPr>
            <a:xfrm>
              <a:off x="1181668" y="4609462"/>
              <a:ext cx="1180800" cy="594600"/>
            </a:xfrm>
            <a:prstGeom prst="rect">
              <a:avLst/>
            </a:prstGeom>
            <a:noFill/>
            <a:ln>
              <a:noFill/>
            </a:ln>
          </p:spPr>
          <p:txBody>
            <a:bodyPr spcFirstLastPara="1" wrap="square" lIns="92450" tIns="16500" rIns="92450" bIns="16500" anchor="ctr" anchorCtr="0">
              <a:noAutofit/>
            </a:bodyPr>
            <a:lstStyle/>
            <a:p>
              <a:pPr marL="0" marR="0" lvl="0" indent="0" algn="ctr" rtl="0">
                <a:lnSpc>
                  <a:spcPct val="90000"/>
                </a:lnSpc>
                <a:spcBef>
                  <a:spcPts val="0"/>
                </a:spcBef>
                <a:spcAft>
                  <a:spcPts val="0"/>
                </a:spcAft>
                <a:buClr>
                  <a:schemeClr val="dk1"/>
                </a:buClr>
                <a:buSzPts val="1300"/>
                <a:buFont typeface="Geo"/>
                <a:buNone/>
              </a:pPr>
              <a:r>
                <a:rPr lang="en-US" sz="1300" b="0" i="0" u="none" strike="noStrike" cap="none">
                  <a:solidFill>
                    <a:schemeClr val="dk1"/>
                  </a:solidFill>
                  <a:latin typeface="Geo"/>
                  <a:ea typeface="Geo"/>
                  <a:cs typeface="Geo"/>
                  <a:sym typeface="Geo"/>
                </a:rPr>
                <a:t>Anti-Muslim</a:t>
              </a:r>
              <a:endParaRPr/>
            </a:p>
          </p:txBody>
        </p:sp>
        <p:sp>
          <p:nvSpPr>
            <p:cNvPr id="162" name="Google Shape;162;g6c083ab04d_0_48"/>
            <p:cNvSpPr/>
            <p:nvPr/>
          </p:nvSpPr>
          <p:spPr>
            <a:xfrm>
              <a:off x="2362616" y="4609462"/>
              <a:ext cx="1180800" cy="594600"/>
            </a:xfrm>
            <a:prstGeom prst="rect">
              <a:avLst/>
            </a:prstGeom>
            <a:solidFill>
              <a:srgbClr val="D3CBF0">
                <a:alpha val="89800"/>
              </a:srgbClr>
            </a:solidFill>
            <a:ln w="12700" cap="flat" cmpd="sng">
              <a:solidFill>
                <a:srgbClr val="D3CBF0">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g6c083ab04d_0_48"/>
            <p:cNvSpPr txBox="1"/>
            <p:nvPr/>
          </p:nvSpPr>
          <p:spPr>
            <a:xfrm>
              <a:off x="2362616" y="4609462"/>
              <a:ext cx="1180800" cy="594600"/>
            </a:xfrm>
            <a:prstGeom prst="rect">
              <a:avLst/>
            </a:prstGeom>
            <a:noFill/>
            <a:ln>
              <a:noFill/>
            </a:ln>
          </p:spPr>
          <p:txBody>
            <a:bodyPr spcFirstLastPara="1" wrap="square" lIns="92450" tIns="16500" rIns="92450" bIns="16500" anchor="ctr" anchorCtr="0">
              <a:noAutofit/>
            </a:bodyPr>
            <a:lstStyle/>
            <a:p>
              <a:pPr marL="0" marR="0" lvl="0" indent="0" algn="ctr" rtl="0">
                <a:lnSpc>
                  <a:spcPct val="90000"/>
                </a:lnSpc>
                <a:spcBef>
                  <a:spcPts val="0"/>
                </a:spcBef>
                <a:spcAft>
                  <a:spcPts val="0"/>
                </a:spcAft>
                <a:buClr>
                  <a:schemeClr val="dk1"/>
                </a:buClr>
                <a:buSzPts val="1300"/>
                <a:buFont typeface="Geo"/>
                <a:buNone/>
              </a:pPr>
              <a:r>
                <a:rPr lang="en-US" sz="1300" b="0" i="0" u="none" strike="noStrike" cap="none">
                  <a:solidFill>
                    <a:schemeClr val="dk1"/>
                  </a:solidFill>
                  <a:latin typeface="Geo"/>
                  <a:ea typeface="Geo"/>
                  <a:cs typeface="Geo"/>
                  <a:sym typeface="Geo"/>
                </a:rPr>
                <a:t>Religious Supremacy</a:t>
              </a:r>
              <a:endParaRPr/>
            </a:p>
          </p:txBody>
        </p:sp>
        <p:sp>
          <p:nvSpPr>
            <p:cNvPr id="164" name="Google Shape;164;g6c083ab04d_0_48"/>
            <p:cNvSpPr/>
            <p:nvPr/>
          </p:nvSpPr>
          <p:spPr>
            <a:xfrm>
              <a:off x="3543564" y="4609462"/>
              <a:ext cx="1180800" cy="594600"/>
            </a:xfrm>
            <a:prstGeom prst="rect">
              <a:avLst/>
            </a:prstGeom>
            <a:solidFill>
              <a:srgbClr val="D1CBF2">
                <a:alpha val="89800"/>
              </a:srgbClr>
            </a:solidFill>
            <a:ln w="12700" cap="flat" cmpd="sng">
              <a:solidFill>
                <a:srgbClr val="D1CBF2">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g6c083ab04d_0_48"/>
            <p:cNvSpPr txBox="1"/>
            <p:nvPr/>
          </p:nvSpPr>
          <p:spPr>
            <a:xfrm>
              <a:off x="3543564" y="4609462"/>
              <a:ext cx="1180800" cy="594600"/>
            </a:xfrm>
            <a:prstGeom prst="rect">
              <a:avLst/>
            </a:prstGeom>
            <a:noFill/>
            <a:ln>
              <a:noFill/>
            </a:ln>
          </p:spPr>
          <p:txBody>
            <a:bodyPr spcFirstLastPara="1" wrap="square" lIns="92450" tIns="16500" rIns="92450" bIns="16500" anchor="ctr" anchorCtr="0">
              <a:noAutofit/>
            </a:bodyPr>
            <a:lstStyle/>
            <a:p>
              <a:pPr marL="0" marR="0" lvl="0" indent="0" algn="ctr" rtl="0">
                <a:lnSpc>
                  <a:spcPct val="90000"/>
                </a:lnSpc>
                <a:spcBef>
                  <a:spcPts val="0"/>
                </a:spcBef>
                <a:spcAft>
                  <a:spcPts val="0"/>
                </a:spcAft>
                <a:buClr>
                  <a:schemeClr val="dk1"/>
                </a:buClr>
                <a:buSzPts val="1300"/>
                <a:buFont typeface="Geo"/>
                <a:buNone/>
              </a:pPr>
              <a:r>
                <a:rPr lang="en-US" sz="1300" b="0" i="0" u="none" strike="noStrike" cap="none">
                  <a:solidFill>
                    <a:schemeClr val="dk1"/>
                  </a:solidFill>
                  <a:latin typeface="Geo"/>
                  <a:ea typeface="Geo"/>
                  <a:cs typeface="Geo"/>
                  <a:sym typeface="Geo"/>
                </a:rPr>
                <a:t>Anti-LGBT</a:t>
              </a:r>
              <a:endParaRPr/>
            </a:p>
          </p:txBody>
        </p:sp>
        <p:sp>
          <p:nvSpPr>
            <p:cNvPr id="166" name="Google Shape;166;g6c083ab04d_0_48"/>
            <p:cNvSpPr/>
            <p:nvPr/>
          </p:nvSpPr>
          <p:spPr>
            <a:xfrm>
              <a:off x="4724512" y="4609462"/>
              <a:ext cx="1180800" cy="594600"/>
            </a:xfrm>
            <a:prstGeom prst="rect">
              <a:avLst/>
            </a:prstGeom>
            <a:solidFill>
              <a:srgbClr val="CFCCF3">
                <a:alpha val="89800"/>
              </a:srgbClr>
            </a:solidFill>
            <a:ln w="12700" cap="flat" cmpd="sng">
              <a:solidFill>
                <a:srgbClr val="CFCCF3">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g6c083ab04d_0_48"/>
            <p:cNvSpPr txBox="1"/>
            <p:nvPr/>
          </p:nvSpPr>
          <p:spPr>
            <a:xfrm>
              <a:off x="4724512" y="4609462"/>
              <a:ext cx="1180800" cy="594600"/>
            </a:xfrm>
            <a:prstGeom prst="rect">
              <a:avLst/>
            </a:prstGeom>
            <a:noFill/>
            <a:ln>
              <a:noFill/>
            </a:ln>
          </p:spPr>
          <p:txBody>
            <a:bodyPr spcFirstLastPara="1" wrap="square" lIns="92450" tIns="16500" rIns="92450" bIns="16500" anchor="ctr" anchorCtr="0">
              <a:noAutofit/>
            </a:bodyPr>
            <a:lstStyle/>
            <a:p>
              <a:pPr marL="0" marR="0" lvl="0" indent="0" algn="ctr" rtl="0">
                <a:lnSpc>
                  <a:spcPct val="90000"/>
                </a:lnSpc>
                <a:spcBef>
                  <a:spcPts val="0"/>
                </a:spcBef>
                <a:spcAft>
                  <a:spcPts val="0"/>
                </a:spcAft>
                <a:buClr>
                  <a:schemeClr val="dk1"/>
                </a:buClr>
                <a:buSzPts val="1300"/>
                <a:buFont typeface="Geo"/>
                <a:buNone/>
              </a:pPr>
              <a:r>
                <a:rPr lang="en-US" sz="1300" b="0" i="0" u="none" strike="noStrike" cap="none">
                  <a:solidFill>
                    <a:schemeClr val="dk1"/>
                  </a:solidFill>
                  <a:latin typeface="Geo"/>
                  <a:ea typeface="Geo"/>
                  <a:cs typeface="Geo"/>
                  <a:sym typeface="Geo"/>
                </a:rPr>
                <a:t>Anti-Immigration</a:t>
              </a:r>
              <a:endParaRPr/>
            </a:p>
          </p:txBody>
        </p:sp>
        <p:sp>
          <p:nvSpPr>
            <p:cNvPr id="168" name="Google Shape;168;g6c083ab04d_0_48"/>
            <p:cNvSpPr/>
            <p:nvPr/>
          </p:nvSpPr>
          <p:spPr>
            <a:xfrm rot="10800000">
              <a:off x="81" y="1969323"/>
              <a:ext cx="5906100" cy="1987500"/>
            </a:xfrm>
            <a:prstGeom prst="upArrowCallout">
              <a:avLst>
                <a:gd name="adj1" fmla="val 25000"/>
                <a:gd name="adj2" fmla="val 25000"/>
                <a:gd name="adj3" fmla="val 25000"/>
                <a:gd name="adj4" fmla="val 64977"/>
              </a:avLst>
            </a:prstGeom>
            <a:solidFill>
              <a:srgbClr val="713FD7"/>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g6c083ab04d_0_48"/>
            <p:cNvSpPr txBox="1"/>
            <p:nvPr/>
          </p:nvSpPr>
          <p:spPr>
            <a:xfrm>
              <a:off x="0" y="1969181"/>
              <a:ext cx="5906100" cy="1291500"/>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Clr>
                  <a:schemeClr val="lt1"/>
                </a:buClr>
                <a:buSzPts val="1900"/>
                <a:buFont typeface="Geo"/>
                <a:buNone/>
              </a:pPr>
              <a:r>
                <a:rPr lang="en-US" sz="2000" b="0" i="0" u="none" strike="noStrike" cap="none">
                  <a:solidFill>
                    <a:schemeClr val="lt1"/>
                  </a:solidFill>
                  <a:latin typeface="Geo"/>
                  <a:ea typeface="Geo"/>
                  <a:cs typeface="Geo"/>
                  <a:sym typeface="Geo"/>
                </a:rPr>
                <a:t>Along with the names of the hate groups, SPLC also signifies the hate ideology they identify with.</a:t>
              </a:r>
              <a:endParaRPr sz="2000"/>
            </a:p>
          </p:txBody>
        </p:sp>
        <p:sp>
          <p:nvSpPr>
            <p:cNvPr id="170" name="Google Shape;170;g6c083ab04d_0_48"/>
            <p:cNvSpPr/>
            <p:nvPr/>
          </p:nvSpPr>
          <p:spPr>
            <a:xfrm rot="10800000">
              <a:off x="81" y="1066"/>
              <a:ext cx="5906100" cy="1987500"/>
            </a:xfrm>
            <a:prstGeom prst="upArrowCallout">
              <a:avLst>
                <a:gd name="adj1" fmla="val 25000"/>
                <a:gd name="adj2" fmla="val 25000"/>
                <a:gd name="adj3" fmla="val 25000"/>
                <a:gd name="adj4" fmla="val 64977"/>
              </a:avLst>
            </a:prstGeom>
            <a:solidFill>
              <a:srgbClr val="5A49DF"/>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g6c083ab04d_0_48"/>
            <p:cNvSpPr txBox="1"/>
            <p:nvPr/>
          </p:nvSpPr>
          <p:spPr>
            <a:xfrm>
              <a:off x="0" y="924"/>
              <a:ext cx="5906100" cy="1291500"/>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Clr>
                  <a:schemeClr val="lt1"/>
                </a:buClr>
                <a:buSzPts val="1900"/>
                <a:buFont typeface="Geo"/>
                <a:buNone/>
              </a:pPr>
              <a:r>
                <a:rPr lang="en-US" sz="2000" b="0" i="0" u="none" strike="noStrike" cap="none">
                  <a:solidFill>
                    <a:schemeClr val="lt1"/>
                  </a:solidFill>
                  <a:latin typeface="Geo"/>
                  <a:ea typeface="Geo"/>
                  <a:cs typeface="Geo"/>
                  <a:sym typeface="Geo"/>
                </a:rPr>
                <a:t>SPLC (Southern Poverty Law Center) is a non-profit social justice organization dedicated to monitoring hate group activity in the United States. </a:t>
              </a:r>
              <a:endParaRPr sz="200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5"/>
        <p:cNvGrpSpPr/>
        <p:nvPr/>
      </p:nvGrpSpPr>
      <p:grpSpPr>
        <a:xfrm>
          <a:off x="0" y="0"/>
          <a:ext cx="0" cy="0"/>
          <a:chOff x="0" y="0"/>
          <a:chExt cx="0" cy="0"/>
        </a:xfrm>
      </p:grpSpPr>
      <p:sp>
        <p:nvSpPr>
          <p:cNvPr id="176" name="Google Shape;176;p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177" name="Google Shape;177;p4"/>
          <p:cNvSpPr/>
          <p:nvPr/>
        </p:nvSpPr>
        <p:spPr>
          <a:xfrm>
            <a:off x="234696" y="237744"/>
            <a:ext cx="4419599" cy="6382512"/>
          </a:xfrm>
          <a:prstGeom prst="rect">
            <a:avLst/>
          </a:prstGeom>
          <a:solidFill>
            <a:srgbClr val="D8D8D8">
              <a:alpha val="6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txBox="1">
            <a:spLocks noGrp="1"/>
          </p:cNvSpPr>
          <p:nvPr>
            <p:ph type="title"/>
          </p:nvPr>
        </p:nvSpPr>
        <p:spPr>
          <a:xfrm>
            <a:off x="573409" y="559477"/>
            <a:ext cx="3765200" cy="570993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800"/>
              <a:buFont typeface="Geo"/>
              <a:buNone/>
            </a:pPr>
            <a:r>
              <a:rPr lang="en-US" i="0"/>
              <a:t>Mapping Social Media Accounts Across Platforms</a:t>
            </a:r>
            <a:endParaRPr/>
          </a:p>
        </p:txBody>
      </p:sp>
      <p:sp>
        <p:nvSpPr>
          <p:cNvPr id="179" name="Google Shape;179;p4"/>
          <p:cNvSpPr/>
          <p:nvPr/>
        </p:nvSpPr>
        <p:spPr>
          <a:xfrm>
            <a:off x="371856" y="374904"/>
            <a:ext cx="4122323"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 name="Google Shape;180;p4"/>
          <p:cNvGrpSpPr/>
          <p:nvPr/>
        </p:nvGrpSpPr>
        <p:grpSpPr>
          <a:xfrm>
            <a:off x="5478124" y="805669"/>
            <a:ext cx="5906181" cy="5221272"/>
            <a:chOff x="0" y="4722"/>
            <a:chExt cx="5906181" cy="5221272"/>
          </a:xfrm>
        </p:grpSpPr>
        <p:sp>
          <p:nvSpPr>
            <p:cNvPr id="181" name="Google Shape;181;p4"/>
            <p:cNvSpPr/>
            <p:nvPr/>
          </p:nvSpPr>
          <p:spPr>
            <a:xfrm>
              <a:off x="0" y="4722"/>
              <a:ext cx="5906181" cy="1099215"/>
            </a:xfrm>
            <a:prstGeom prst="roundRect">
              <a:avLst>
                <a:gd name="adj" fmla="val 10000"/>
              </a:avLst>
            </a:prstGeom>
            <a:solidFill>
              <a:srgbClr val="8837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332512" y="252046"/>
              <a:ext cx="604568" cy="604568"/>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1269593" y="4722"/>
              <a:ext cx="4635346" cy="1099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txBox="1"/>
            <p:nvPr/>
          </p:nvSpPr>
          <p:spPr>
            <a:xfrm>
              <a:off x="1269593" y="4722"/>
              <a:ext cx="4635346" cy="1099215"/>
            </a:xfrm>
            <a:prstGeom prst="rect">
              <a:avLst/>
            </a:prstGeom>
            <a:noFill/>
            <a:ln>
              <a:noFill/>
            </a:ln>
          </p:spPr>
          <p:txBody>
            <a:bodyPr spcFirstLastPara="1" wrap="square" lIns="116325" tIns="116325" rIns="116325" bIns="116325" anchor="ctr" anchorCtr="0">
              <a:noAutofit/>
            </a:bodyPr>
            <a:lstStyle/>
            <a:p>
              <a:pPr marL="0" marR="0" lvl="0" indent="0" algn="l" rtl="0">
                <a:lnSpc>
                  <a:spcPct val="90000"/>
                </a:lnSpc>
                <a:spcBef>
                  <a:spcPts val="0"/>
                </a:spcBef>
                <a:spcAft>
                  <a:spcPts val="0"/>
                </a:spcAft>
                <a:buClr>
                  <a:schemeClr val="dk1"/>
                </a:buClr>
                <a:buSzPts val="2000"/>
                <a:buFont typeface="Geo"/>
                <a:buNone/>
              </a:pPr>
              <a:r>
                <a:rPr lang="en-US" sz="2000" b="0" i="0" u="none" strike="noStrike" cap="none">
                  <a:solidFill>
                    <a:schemeClr val="dk1"/>
                  </a:solidFill>
                  <a:latin typeface="Geo"/>
                  <a:ea typeface="Geo"/>
                  <a:cs typeface="Geo"/>
                  <a:sym typeface="Geo"/>
                </a:rPr>
                <a:t>SPLC contains 367 hate groups list with their ideologies.</a:t>
              </a:r>
              <a:endParaRPr sz="2000"/>
            </a:p>
          </p:txBody>
        </p:sp>
        <p:sp>
          <p:nvSpPr>
            <p:cNvPr id="185" name="Google Shape;185;p4"/>
            <p:cNvSpPr/>
            <p:nvPr/>
          </p:nvSpPr>
          <p:spPr>
            <a:xfrm>
              <a:off x="0" y="1378741"/>
              <a:ext cx="5906181" cy="1099215"/>
            </a:xfrm>
            <a:prstGeom prst="roundRect">
              <a:avLst>
                <a:gd name="adj" fmla="val 10000"/>
              </a:avLst>
            </a:prstGeom>
            <a:solidFill>
              <a:srgbClr val="5A4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332512" y="1626065"/>
              <a:ext cx="604568" cy="60456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1269593" y="1378741"/>
              <a:ext cx="4635346" cy="1099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txBox="1"/>
            <p:nvPr/>
          </p:nvSpPr>
          <p:spPr>
            <a:xfrm>
              <a:off x="1269593" y="1378741"/>
              <a:ext cx="4635346" cy="1099215"/>
            </a:xfrm>
            <a:prstGeom prst="rect">
              <a:avLst/>
            </a:prstGeom>
            <a:noFill/>
            <a:ln>
              <a:noFill/>
            </a:ln>
          </p:spPr>
          <p:txBody>
            <a:bodyPr spcFirstLastPara="1" wrap="square" lIns="116325" tIns="116325" rIns="116325" bIns="116325" anchor="ctr" anchorCtr="0">
              <a:noAutofit/>
            </a:bodyPr>
            <a:lstStyle/>
            <a:p>
              <a:pPr marL="0" marR="0" lvl="0" indent="0" algn="l" rtl="0">
                <a:lnSpc>
                  <a:spcPct val="90000"/>
                </a:lnSpc>
                <a:spcBef>
                  <a:spcPts val="0"/>
                </a:spcBef>
                <a:spcAft>
                  <a:spcPts val="0"/>
                </a:spcAft>
                <a:buClr>
                  <a:schemeClr val="dk1"/>
                </a:buClr>
                <a:buSzPts val="2000"/>
                <a:buFont typeface="Geo"/>
                <a:buNone/>
              </a:pPr>
              <a:r>
                <a:rPr lang="en-US" sz="2000" b="0" i="0" u="none" strike="noStrike" cap="none">
                  <a:solidFill>
                    <a:schemeClr val="dk1"/>
                  </a:solidFill>
                  <a:latin typeface="Geo"/>
                  <a:ea typeface="Geo"/>
                  <a:cs typeface="Geo"/>
                  <a:sym typeface="Geo"/>
                </a:rPr>
                <a:t>We needed to identify social media accounts of hate groups across different social media  platforms .</a:t>
              </a:r>
              <a:endParaRPr sz="2000"/>
            </a:p>
          </p:txBody>
        </p:sp>
        <p:sp>
          <p:nvSpPr>
            <p:cNvPr id="189" name="Google Shape;189;p4"/>
            <p:cNvSpPr/>
            <p:nvPr/>
          </p:nvSpPr>
          <p:spPr>
            <a:xfrm>
              <a:off x="0" y="2752760"/>
              <a:ext cx="5906181" cy="1099215"/>
            </a:xfrm>
            <a:prstGeom prst="roundRect">
              <a:avLst>
                <a:gd name="adj" fmla="val 10000"/>
              </a:avLst>
            </a:prstGeom>
            <a:solidFill>
              <a:srgbClr val="2759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32512" y="3000084"/>
              <a:ext cx="604568" cy="604568"/>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1269593" y="2752760"/>
              <a:ext cx="4635346" cy="1099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txBox="1"/>
            <p:nvPr/>
          </p:nvSpPr>
          <p:spPr>
            <a:xfrm>
              <a:off x="1269593" y="2752760"/>
              <a:ext cx="4635346" cy="1099215"/>
            </a:xfrm>
            <a:prstGeom prst="rect">
              <a:avLst/>
            </a:prstGeom>
            <a:noFill/>
            <a:ln>
              <a:noFill/>
            </a:ln>
          </p:spPr>
          <p:txBody>
            <a:bodyPr spcFirstLastPara="1" wrap="square" lIns="116325" tIns="116325" rIns="116325" bIns="116325" anchor="ctr" anchorCtr="0">
              <a:noAutofit/>
            </a:bodyPr>
            <a:lstStyle/>
            <a:p>
              <a:pPr marL="0" marR="0" lvl="0" indent="0" algn="l" rtl="0">
                <a:lnSpc>
                  <a:spcPct val="90000"/>
                </a:lnSpc>
                <a:spcBef>
                  <a:spcPts val="0"/>
                </a:spcBef>
                <a:spcAft>
                  <a:spcPts val="0"/>
                </a:spcAft>
                <a:buClr>
                  <a:schemeClr val="dk1"/>
                </a:buClr>
                <a:buSzPts val="2000"/>
                <a:buFont typeface="Geo"/>
                <a:buNone/>
              </a:pPr>
              <a:r>
                <a:rPr lang="en-US" sz="2000" b="0" i="0" u="none" strike="noStrike" cap="none">
                  <a:solidFill>
                    <a:schemeClr val="dk1"/>
                  </a:solidFill>
                  <a:latin typeface="Geo"/>
                  <a:ea typeface="Geo"/>
                  <a:cs typeface="Geo"/>
                  <a:sym typeface="Geo"/>
                </a:rPr>
                <a:t>Manually searched for the accounts existence  and verified the websites content with the ideology of the group.</a:t>
              </a:r>
              <a:endParaRPr sz="2000"/>
            </a:p>
          </p:txBody>
        </p:sp>
        <p:sp>
          <p:nvSpPr>
            <p:cNvPr id="193" name="Google Shape;193;p4"/>
            <p:cNvSpPr/>
            <p:nvPr/>
          </p:nvSpPr>
          <p:spPr>
            <a:xfrm>
              <a:off x="0" y="4126779"/>
              <a:ext cx="5906181" cy="1099215"/>
            </a:xfrm>
            <a:prstGeom prst="roundRect">
              <a:avLst>
                <a:gd name="adj" fmla="val 10000"/>
              </a:avLst>
            </a:prstGeom>
            <a:solidFill>
              <a:srgbClr val="31A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32512" y="4374103"/>
              <a:ext cx="604568" cy="604568"/>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1269593" y="4126779"/>
              <a:ext cx="2657781" cy="1099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txBox="1"/>
            <p:nvPr/>
          </p:nvSpPr>
          <p:spPr>
            <a:xfrm>
              <a:off x="1269593" y="4126779"/>
              <a:ext cx="2657781" cy="1099215"/>
            </a:xfrm>
            <a:prstGeom prst="rect">
              <a:avLst/>
            </a:prstGeom>
            <a:noFill/>
            <a:ln>
              <a:noFill/>
            </a:ln>
          </p:spPr>
          <p:txBody>
            <a:bodyPr spcFirstLastPara="1" wrap="square" lIns="116325" tIns="116325" rIns="116325" bIns="116325" anchor="ctr" anchorCtr="0">
              <a:noAutofit/>
            </a:bodyPr>
            <a:lstStyle/>
            <a:p>
              <a:pPr marL="0" marR="0" lvl="0" indent="0" algn="l" rtl="0">
                <a:lnSpc>
                  <a:spcPct val="90000"/>
                </a:lnSpc>
                <a:spcBef>
                  <a:spcPts val="0"/>
                </a:spcBef>
                <a:spcAft>
                  <a:spcPts val="0"/>
                </a:spcAft>
                <a:buClr>
                  <a:schemeClr val="dk1"/>
                </a:buClr>
                <a:buSzPts val="2000"/>
                <a:buFont typeface="Geo"/>
                <a:buNone/>
              </a:pPr>
              <a:r>
                <a:rPr lang="en-US" sz="2000" b="0" i="0" u="none" strike="noStrike" cap="none">
                  <a:solidFill>
                    <a:schemeClr val="dk1"/>
                  </a:solidFill>
                  <a:latin typeface="Geo"/>
                  <a:ea typeface="Geo"/>
                  <a:cs typeface="Geo"/>
                  <a:sym typeface="Geo"/>
                </a:rPr>
                <a:t>For every organization we searched on </a:t>
              </a:r>
              <a:endParaRPr sz="2000"/>
            </a:p>
          </p:txBody>
        </p:sp>
        <p:sp>
          <p:nvSpPr>
            <p:cNvPr id="197" name="Google Shape;197;p4"/>
            <p:cNvSpPr/>
            <p:nvPr/>
          </p:nvSpPr>
          <p:spPr>
            <a:xfrm>
              <a:off x="3927375" y="4126779"/>
              <a:ext cx="1977564" cy="1099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txBox="1"/>
            <p:nvPr/>
          </p:nvSpPr>
          <p:spPr>
            <a:xfrm>
              <a:off x="3927375" y="4126779"/>
              <a:ext cx="1977564" cy="1099215"/>
            </a:xfrm>
            <a:prstGeom prst="rect">
              <a:avLst/>
            </a:prstGeom>
            <a:noFill/>
            <a:ln>
              <a:noFill/>
            </a:ln>
          </p:spPr>
          <p:txBody>
            <a:bodyPr spcFirstLastPara="1" wrap="square" lIns="116325" tIns="116325" rIns="116325" bIns="116325" anchor="ctr" anchorCtr="0">
              <a:noAutofit/>
            </a:bodyPr>
            <a:lstStyle/>
            <a:p>
              <a:pPr marL="0" marR="0" lvl="0" indent="0" algn="l" rtl="0">
                <a:lnSpc>
                  <a:spcPct val="90000"/>
                </a:lnSpc>
                <a:spcBef>
                  <a:spcPts val="0"/>
                </a:spcBef>
                <a:spcAft>
                  <a:spcPts val="0"/>
                </a:spcAft>
                <a:buClr>
                  <a:schemeClr val="dk1"/>
                </a:buClr>
                <a:buSzPts val="1100"/>
                <a:buFont typeface="Geo"/>
                <a:buNone/>
              </a:pPr>
              <a:r>
                <a:rPr lang="en-US" sz="1100" b="0" i="0" u="none" strike="noStrike" cap="none">
                  <a:solidFill>
                    <a:schemeClr val="dk1"/>
                  </a:solidFill>
                  <a:latin typeface="Geo"/>
                  <a:ea typeface="Geo"/>
                  <a:cs typeface="Geo"/>
                  <a:sym typeface="Geo"/>
                </a:rPr>
                <a:t>Twitter</a:t>
              </a:r>
              <a:endParaRPr/>
            </a:p>
            <a:p>
              <a:pPr marL="0" marR="0" lvl="0" indent="0" algn="l" rtl="0">
                <a:lnSpc>
                  <a:spcPct val="90000"/>
                </a:lnSpc>
                <a:spcBef>
                  <a:spcPts val="385"/>
                </a:spcBef>
                <a:spcAft>
                  <a:spcPts val="0"/>
                </a:spcAft>
                <a:buClr>
                  <a:schemeClr val="dk1"/>
                </a:buClr>
                <a:buSzPts val="1100"/>
                <a:buFont typeface="Geo"/>
                <a:buNone/>
              </a:pPr>
              <a:r>
                <a:rPr lang="en-US" sz="1100" b="0" i="0" u="none" strike="noStrike" cap="none">
                  <a:solidFill>
                    <a:schemeClr val="dk1"/>
                  </a:solidFill>
                  <a:latin typeface="Geo"/>
                  <a:ea typeface="Geo"/>
                  <a:cs typeface="Geo"/>
                  <a:sym typeface="Geo"/>
                </a:rPr>
                <a:t>Facebook</a:t>
              </a:r>
              <a:endParaRPr/>
            </a:p>
            <a:p>
              <a:pPr marL="0" marR="0" lvl="0" indent="0" algn="l" rtl="0">
                <a:lnSpc>
                  <a:spcPct val="90000"/>
                </a:lnSpc>
                <a:spcBef>
                  <a:spcPts val="385"/>
                </a:spcBef>
                <a:spcAft>
                  <a:spcPts val="0"/>
                </a:spcAft>
                <a:buClr>
                  <a:schemeClr val="dk1"/>
                </a:buClr>
                <a:buSzPts val="1100"/>
                <a:buFont typeface="Geo"/>
                <a:buNone/>
              </a:pPr>
              <a:r>
                <a:rPr lang="en-US" sz="1100" b="0" i="0" u="none" strike="noStrike" cap="none">
                  <a:solidFill>
                    <a:schemeClr val="dk1"/>
                  </a:solidFill>
                  <a:latin typeface="Geo"/>
                  <a:ea typeface="Geo"/>
                  <a:cs typeface="Geo"/>
                  <a:sym typeface="Geo"/>
                </a:rPr>
                <a:t>You tube</a:t>
              </a:r>
              <a:endParaRPr/>
            </a:p>
            <a:p>
              <a:pPr marL="0" marR="0" lvl="0" indent="0" algn="l" rtl="0">
                <a:lnSpc>
                  <a:spcPct val="90000"/>
                </a:lnSpc>
                <a:spcBef>
                  <a:spcPts val="385"/>
                </a:spcBef>
                <a:spcAft>
                  <a:spcPts val="0"/>
                </a:spcAft>
                <a:buClr>
                  <a:schemeClr val="dk1"/>
                </a:buClr>
                <a:buSzPts val="1100"/>
                <a:buFont typeface="Geo"/>
                <a:buNone/>
              </a:pPr>
              <a:r>
                <a:rPr lang="en-US" sz="1100" b="0" i="0" u="none" strike="noStrike" cap="none">
                  <a:solidFill>
                    <a:schemeClr val="dk1"/>
                  </a:solidFill>
                  <a:latin typeface="Geo"/>
                  <a:ea typeface="Geo"/>
                  <a:cs typeface="Geo"/>
                  <a:sym typeface="Geo"/>
                </a:rPr>
                <a:t>Instagram</a:t>
              </a:r>
              <a:endParaRPr/>
            </a:p>
            <a:p>
              <a:pPr marL="0" marR="0" lvl="0" indent="0" algn="l" rtl="0">
                <a:lnSpc>
                  <a:spcPct val="90000"/>
                </a:lnSpc>
                <a:spcBef>
                  <a:spcPts val="385"/>
                </a:spcBef>
                <a:spcAft>
                  <a:spcPts val="0"/>
                </a:spcAft>
                <a:buClr>
                  <a:schemeClr val="dk1"/>
                </a:buClr>
                <a:buSzPts val="1100"/>
                <a:buFont typeface="Geo"/>
                <a:buNone/>
              </a:pPr>
              <a:r>
                <a:rPr lang="en-US" sz="1100" b="0" i="0" u="none" strike="noStrike" cap="none">
                  <a:solidFill>
                    <a:schemeClr val="dk1"/>
                  </a:solidFill>
                  <a:latin typeface="Geo"/>
                  <a:ea typeface="Geo"/>
                  <a:cs typeface="Geo"/>
                  <a:sym typeface="Geo"/>
                </a:rPr>
                <a:t>Pinterest</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6c083ab04d_0_82"/>
          <p:cNvSpPr txBox="1">
            <a:spLocks noGrp="1"/>
          </p:cNvSpPr>
          <p:nvPr>
            <p:ph type="title"/>
          </p:nvPr>
        </p:nvSpPr>
        <p:spPr>
          <a:xfrm>
            <a:off x="1066800" y="642594"/>
            <a:ext cx="10058400" cy="1371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latin typeface="Geo"/>
                <a:ea typeface="Geo"/>
                <a:cs typeface="Geo"/>
                <a:sym typeface="Geo"/>
              </a:rPr>
              <a:t>Accounts and Data Points [1 April 2019 - 1 Oct 2019]</a:t>
            </a:r>
            <a:endParaRPr>
              <a:latin typeface="Geo"/>
              <a:ea typeface="Geo"/>
              <a:cs typeface="Geo"/>
              <a:sym typeface="Geo"/>
            </a:endParaRPr>
          </a:p>
        </p:txBody>
      </p:sp>
      <p:graphicFrame>
        <p:nvGraphicFramePr>
          <p:cNvPr id="204" name="Google Shape;204;g6c083ab04d_0_82"/>
          <p:cNvGraphicFramePr/>
          <p:nvPr/>
        </p:nvGraphicFramePr>
        <p:xfrm>
          <a:off x="952500" y="2286000"/>
          <a:ext cx="3000000" cy="3000000"/>
        </p:xfrm>
        <a:graphic>
          <a:graphicData uri="http://schemas.openxmlformats.org/drawingml/2006/table">
            <a:tbl>
              <a:tblPr>
                <a:noFill/>
                <a:tableStyleId>{5BF94684-D4F3-4604-BE47-B154D5AA6918}</a:tableStyleId>
              </a:tblPr>
              <a:tblGrid>
                <a:gridCol w="3429000">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gridCol w="3429000">
                  <a:extLst>
                    <a:ext uri="{9D8B030D-6E8A-4147-A177-3AD203B41FA5}">
                      <a16:colId xmlns:a16="http://schemas.microsoft.com/office/drawing/2014/main" val="20002"/>
                    </a:ext>
                  </a:extLst>
                </a:gridCol>
              </a:tblGrid>
              <a:tr h="5661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Accounts</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US" sz="2400">
                          <a:solidFill>
                            <a:schemeClr val="dk1"/>
                          </a:solidFill>
                          <a:latin typeface="Geo"/>
                          <a:ea typeface="Geo"/>
                          <a:cs typeface="Geo"/>
                          <a:sym typeface="Geo"/>
                        </a:rPr>
                        <a:t>Data</a:t>
                      </a:r>
                      <a:endParaRPr sz="2400">
                        <a:solidFill>
                          <a:schemeClr val="dk1"/>
                        </a:solidFill>
                        <a:latin typeface="Geo"/>
                        <a:ea typeface="Geo"/>
                        <a:cs typeface="Geo"/>
                        <a:sym typeface="Geo"/>
                      </a:endParaRPr>
                    </a:p>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0"/>
                  </a:ext>
                </a:extLst>
              </a:tr>
              <a:tr h="5661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98</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49350</a:t>
                      </a:r>
                      <a:endParaRPr sz="2400">
                        <a:latin typeface="Geo"/>
                        <a:ea typeface="Geo"/>
                        <a:cs typeface="Geo"/>
                        <a:sym typeface="Geo"/>
                      </a:endParaRPr>
                    </a:p>
                  </a:txBody>
                  <a:tcPr marL="91425" marR="91425" marT="91425" marB="91425"/>
                </a:tc>
                <a:extLst>
                  <a:ext uri="{0D108BD9-81ED-4DB2-BD59-A6C34878D82A}">
                    <a16:rowId xmlns:a16="http://schemas.microsoft.com/office/drawing/2014/main" val="10001"/>
                  </a:ext>
                </a:extLst>
              </a:tr>
              <a:tr h="5661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108</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42402</a:t>
                      </a:r>
                      <a:endParaRPr sz="2400">
                        <a:latin typeface="Geo"/>
                        <a:ea typeface="Geo"/>
                        <a:cs typeface="Geo"/>
                        <a:sym typeface="Geo"/>
                      </a:endParaRPr>
                    </a:p>
                  </a:txBody>
                  <a:tcPr marL="91425" marR="91425" marT="91425" marB="91425"/>
                </a:tc>
                <a:extLst>
                  <a:ext uri="{0D108BD9-81ED-4DB2-BD59-A6C34878D82A}">
                    <a16:rowId xmlns:a16="http://schemas.microsoft.com/office/drawing/2014/main" val="10002"/>
                  </a:ext>
                </a:extLst>
              </a:tr>
              <a:tr h="5661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92</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25000</a:t>
                      </a:r>
                      <a:endParaRPr sz="2400">
                        <a:latin typeface="Geo"/>
                        <a:ea typeface="Geo"/>
                        <a:cs typeface="Geo"/>
                        <a:sym typeface="Geo"/>
                      </a:endParaRPr>
                    </a:p>
                  </a:txBody>
                  <a:tcPr marL="91425" marR="91425" marT="91425" marB="91425"/>
                </a:tc>
                <a:extLst>
                  <a:ext uri="{0D108BD9-81ED-4DB2-BD59-A6C34878D82A}">
                    <a16:rowId xmlns:a16="http://schemas.microsoft.com/office/drawing/2014/main" val="10003"/>
                  </a:ext>
                </a:extLst>
              </a:tr>
              <a:tr h="5661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17</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4300</a:t>
                      </a:r>
                      <a:endParaRPr sz="2400">
                        <a:latin typeface="Geo"/>
                        <a:ea typeface="Geo"/>
                        <a:cs typeface="Geo"/>
                        <a:sym typeface="Geo"/>
                      </a:endParaRPr>
                    </a:p>
                  </a:txBody>
                  <a:tcPr marL="91425" marR="91425" marT="91425" marB="91425"/>
                </a:tc>
                <a:extLst>
                  <a:ext uri="{0D108BD9-81ED-4DB2-BD59-A6C34878D82A}">
                    <a16:rowId xmlns:a16="http://schemas.microsoft.com/office/drawing/2014/main" val="10004"/>
                  </a:ext>
                </a:extLst>
              </a:tr>
              <a:tr h="5661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3</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21020</a:t>
                      </a:r>
                      <a:endParaRPr sz="2400">
                        <a:latin typeface="Geo"/>
                        <a:ea typeface="Geo"/>
                        <a:cs typeface="Geo"/>
                        <a:sym typeface="Geo"/>
                      </a:endParaRPr>
                    </a:p>
                  </a:txBody>
                  <a:tcPr marL="91425" marR="91425" marT="91425" marB="91425"/>
                </a:tc>
                <a:extLst>
                  <a:ext uri="{0D108BD9-81ED-4DB2-BD59-A6C34878D82A}">
                    <a16:rowId xmlns:a16="http://schemas.microsoft.com/office/drawing/2014/main" val="10005"/>
                  </a:ext>
                </a:extLst>
              </a:tr>
              <a:tr h="5496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20</a:t>
                      </a:r>
                      <a:endParaRPr sz="2400">
                        <a:latin typeface="Geo"/>
                        <a:ea typeface="Geo"/>
                        <a:cs typeface="Geo"/>
                        <a:sym typeface="Geo"/>
                      </a:endParaRPr>
                    </a:p>
                  </a:txBody>
                  <a:tcPr marL="91425" marR="91425" marT="91425" marB="91425"/>
                </a:tc>
                <a:tc>
                  <a:txBody>
                    <a:bodyPr/>
                    <a:lstStyle/>
                    <a:p>
                      <a:pPr marL="0" lvl="0" indent="0" algn="ctr" rtl="0">
                        <a:spcBef>
                          <a:spcPts val="0"/>
                        </a:spcBef>
                        <a:spcAft>
                          <a:spcPts val="0"/>
                        </a:spcAft>
                        <a:buNone/>
                      </a:pPr>
                      <a:r>
                        <a:rPr lang="en-US" sz="2400">
                          <a:latin typeface="Geo"/>
                          <a:ea typeface="Geo"/>
                          <a:cs typeface="Geo"/>
                          <a:sym typeface="Geo"/>
                        </a:rPr>
                        <a:t>350</a:t>
                      </a:r>
                      <a:endParaRPr sz="2400">
                        <a:latin typeface="Geo"/>
                        <a:ea typeface="Geo"/>
                        <a:cs typeface="Geo"/>
                        <a:sym typeface="Geo"/>
                      </a:endParaRPr>
                    </a:p>
                  </a:txBody>
                  <a:tcPr marL="91425" marR="91425" marT="91425" marB="91425"/>
                </a:tc>
                <a:extLst>
                  <a:ext uri="{0D108BD9-81ED-4DB2-BD59-A6C34878D82A}">
                    <a16:rowId xmlns:a16="http://schemas.microsoft.com/office/drawing/2014/main" val="10006"/>
                  </a:ext>
                </a:extLst>
              </a:tr>
            </a:tbl>
          </a:graphicData>
        </a:graphic>
      </p:graphicFrame>
      <p:pic>
        <p:nvPicPr>
          <p:cNvPr id="205" name="Google Shape;205;g6c083ab04d_0_82"/>
          <p:cNvPicPr preferRelativeResize="0"/>
          <p:nvPr/>
        </p:nvPicPr>
        <p:blipFill>
          <a:blip r:embed="rId3">
            <a:alphaModFix/>
          </a:blip>
          <a:stretch>
            <a:fillRect/>
          </a:stretch>
        </p:blipFill>
        <p:spPr>
          <a:xfrm>
            <a:off x="2372450" y="3091718"/>
            <a:ext cx="478875" cy="478875"/>
          </a:xfrm>
          <a:prstGeom prst="rect">
            <a:avLst/>
          </a:prstGeom>
          <a:noFill/>
          <a:ln>
            <a:noFill/>
          </a:ln>
        </p:spPr>
      </p:pic>
      <p:pic>
        <p:nvPicPr>
          <p:cNvPr id="206" name="Google Shape;206;g6c083ab04d_0_82"/>
          <p:cNvPicPr preferRelativeResize="0"/>
          <p:nvPr/>
        </p:nvPicPr>
        <p:blipFill rotWithShape="1">
          <a:blip r:embed="rId4">
            <a:alphaModFix/>
          </a:blip>
          <a:srcRect l="21640" r="-21640"/>
          <a:stretch/>
        </p:blipFill>
        <p:spPr>
          <a:xfrm>
            <a:off x="2452087" y="3697337"/>
            <a:ext cx="352137" cy="352137"/>
          </a:xfrm>
          <a:prstGeom prst="rect">
            <a:avLst/>
          </a:prstGeom>
          <a:noFill/>
          <a:ln>
            <a:noFill/>
          </a:ln>
        </p:spPr>
      </p:pic>
      <p:pic>
        <p:nvPicPr>
          <p:cNvPr id="207" name="Google Shape;207;g6c083ab04d_0_82"/>
          <p:cNvPicPr preferRelativeResize="0"/>
          <p:nvPr/>
        </p:nvPicPr>
        <p:blipFill rotWithShape="1">
          <a:blip r:embed="rId5">
            <a:alphaModFix/>
          </a:blip>
          <a:srcRect r="63849"/>
          <a:stretch/>
        </p:blipFill>
        <p:spPr>
          <a:xfrm>
            <a:off x="2328638" y="4278070"/>
            <a:ext cx="624699" cy="432000"/>
          </a:xfrm>
          <a:prstGeom prst="rect">
            <a:avLst/>
          </a:prstGeom>
          <a:noFill/>
          <a:ln>
            <a:noFill/>
          </a:ln>
        </p:spPr>
      </p:pic>
      <p:pic>
        <p:nvPicPr>
          <p:cNvPr id="208" name="Google Shape;208;g6c083ab04d_0_82"/>
          <p:cNvPicPr preferRelativeResize="0"/>
          <p:nvPr/>
        </p:nvPicPr>
        <p:blipFill>
          <a:blip r:embed="rId6">
            <a:alphaModFix/>
          </a:blip>
          <a:stretch>
            <a:fillRect/>
          </a:stretch>
        </p:blipFill>
        <p:spPr>
          <a:xfrm>
            <a:off x="2424975" y="4786274"/>
            <a:ext cx="432019" cy="432000"/>
          </a:xfrm>
          <a:prstGeom prst="rect">
            <a:avLst/>
          </a:prstGeom>
          <a:noFill/>
          <a:ln>
            <a:noFill/>
          </a:ln>
        </p:spPr>
      </p:pic>
      <p:pic>
        <p:nvPicPr>
          <p:cNvPr id="209" name="Google Shape;209;g6c083ab04d_0_82"/>
          <p:cNvPicPr preferRelativeResize="0"/>
          <p:nvPr/>
        </p:nvPicPr>
        <p:blipFill>
          <a:blip r:embed="rId7">
            <a:alphaModFix/>
          </a:blip>
          <a:stretch>
            <a:fillRect/>
          </a:stretch>
        </p:blipFill>
        <p:spPr>
          <a:xfrm>
            <a:off x="2372450" y="5370668"/>
            <a:ext cx="478875" cy="478865"/>
          </a:xfrm>
          <a:prstGeom prst="rect">
            <a:avLst/>
          </a:prstGeom>
          <a:noFill/>
          <a:ln>
            <a:noFill/>
          </a:ln>
        </p:spPr>
      </p:pic>
      <p:pic>
        <p:nvPicPr>
          <p:cNvPr id="210" name="Google Shape;210;g6c083ab04d_0_82"/>
          <p:cNvPicPr preferRelativeResize="0"/>
          <p:nvPr/>
        </p:nvPicPr>
        <p:blipFill>
          <a:blip r:embed="rId8">
            <a:alphaModFix/>
          </a:blip>
          <a:stretch>
            <a:fillRect/>
          </a:stretch>
        </p:blipFill>
        <p:spPr>
          <a:xfrm>
            <a:off x="2395875" y="5905650"/>
            <a:ext cx="432025" cy="4320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6c0480faf7_0_59"/>
          <p:cNvSpPr txBox="1">
            <a:spLocks noGrp="1"/>
          </p:cNvSpPr>
          <p:nvPr>
            <p:ph type="body" idx="1"/>
          </p:nvPr>
        </p:nvSpPr>
        <p:spPr>
          <a:xfrm>
            <a:off x="1066800" y="2103120"/>
            <a:ext cx="10058400" cy="3849600"/>
          </a:xfrm>
          <a:prstGeom prst="rect">
            <a:avLst/>
          </a:prstGeom>
        </p:spPr>
        <p:txBody>
          <a:bodyPr spcFirstLastPara="1" wrap="square" lIns="91425" tIns="45700" rIns="91425" bIns="45700" anchor="t" anchorCtr="0">
            <a:noAutofit/>
          </a:bodyPr>
          <a:lstStyle/>
          <a:p>
            <a:pPr marL="0" lvl="0" indent="0" algn="l" rtl="0">
              <a:lnSpc>
                <a:spcPct val="90000"/>
              </a:lnSpc>
              <a:spcBef>
                <a:spcPts val="0"/>
              </a:spcBef>
              <a:spcAft>
                <a:spcPts val="0"/>
              </a:spcAft>
              <a:buNone/>
            </a:pPr>
            <a:r>
              <a:rPr lang="en-US">
                <a:solidFill>
                  <a:srgbClr val="000000"/>
                </a:solidFill>
                <a:latin typeface="Geo"/>
                <a:ea typeface="Geo"/>
                <a:cs typeface="Geo"/>
                <a:sym typeface="Geo"/>
              </a:rPr>
              <a:t>Collected public tweets posted by the hate accounts using HTML page scraping.</a:t>
            </a:r>
            <a:endParaRPr>
              <a:solidFill>
                <a:srgbClr val="000000"/>
              </a:solidFill>
              <a:latin typeface="Geo"/>
              <a:ea typeface="Geo"/>
              <a:cs typeface="Geo"/>
              <a:sym typeface="Geo"/>
            </a:endParaRPr>
          </a:p>
          <a:p>
            <a:pPr marL="0" lvl="0" indent="0" algn="l" rtl="0">
              <a:lnSpc>
                <a:spcPct val="90000"/>
              </a:lnSpc>
              <a:spcBef>
                <a:spcPts val="0"/>
              </a:spcBef>
              <a:spcAft>
                <a:spcPts val="0"/>
              </a:spcAft>
              <a:buClr>
                <a:schemeClr val="dk1"/>
              </a:buClr>
              <a:buSzPts val="1700"/>
              <a:buFont typeface="Geo"/>
              <a:buNone/>
            </a:pPr>
            <a:endParaRPr>
              <a:solidFill>
                <a:srgbClr val="000000"/>
              </a:solidFill>
              <a:latin typeface="Geo"/>
              <a:ea typeface="Geo"/>
              <a:cs typeface="Geo"/>
              <a:sym typeface="Geo"/>
            </a:endParaRPr>
          </a:p>
          <a:p>
            <a:pPr marL="0" lvl="0" indent="0" algn="l" rtl="0">
              <a:lnSpc>
                <a:spcPct val="90000"/>
              </a:lnSpc>
              <a:spcBef>
                <a:spcPts val="595"/>
              </a:spcBef>
              <a:spcAft>
                <a:spcPts val="0"/>
              </a:spcAft>
              <a:buClr>
                <a:schemeClr val="dk1"/>
              </a:buClr>
              <a:buSzPts val="1700"/>
              <a:buFont typeface="Geo"/>
              <a:buNone/>
            </a:pPr>
            <a:r>
              <a:rPr lang="en-US">
                <a:solidFill>
                  <a:srgbClr val="000000"/>
                </a:solidFill>
                <a:latin typeface="Geo"/>
                <a:ea typeface="Geo"/>
                <a:cs typeface="Geo"/>
                <a:sym typeface="Geo"/>
              </a:rPr>
              <a:t>Our code was inspired by the GitHub repository of Henrique Jefferson.</a:t>
            </a:r>
            <a:endParaRPr>
              <a:solidFill>
                <a:srgbClr val="000000"/>
              </a:solidFill>
              <a:latin typeface="Geo"/>
              <a:ea typeface="Geo"/>
              <a:cs typeface="Geo"/>
              <a:sym typeface="Geo"/>
            </a:endParaRPr>
          </a:p>
          <a:p>
            <a:pPr marL="0" lvl="0" indent="0" algn="l" rtl="0">
              <a:spcBef>
                <a:spcPts val="900"/>
              </a:spcBef>
              <a:spcAft>
                <a:spcPts val="0"/>
              </a:spcAft>
              <a:buNone/>
            </a:pP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(https://github.com/Jefferson-Henrique/GetOldTweets-python)</a:t>
            </a:r>
            <a:endParaRPr>
              <a:solidFill>
                <a:srgbClr val="000000"/>
              </a:solidFill>
              <a:latin typeface="Geo"/>
              <a:ea typeface="Geo"/>
              <a:cs typeface="Geo"/>
              <a:sym typeface="Geo"/>
            </a:endParaRPr>
          </a:p>
          <a:p>
            <a:pPr marL="0" lvl="0" indent="0" algn="l" rtl="0">
              <a:spcBef>
                <a:spcPts val="900"/>
              </a:spcBef>
              <a:spcAft>
                <a:spcPts val="0"/>
              </a:spcAft>
              <a:buNone/>
            </a:pPr>
            <a:endParaRPr>
              <a:solidFill>
                <a:srgbClr val="000000"/>
              </a:solidFill>
              <a:latin typeface="Geo"/>
              <a:ea typeface="Geo"/>
              <a:cs typeface="Geo"/>
              <a:sym typeface="Geo"/>
            </a:endParaRPr>
          </a:p>
        </p:txBody>
      </p:sp>
      <p:pic>
        <p:nvPicPr>
          <p:cNvPr id="216" name="Google Shape;216;g6c0480faf7_0_59"/>
          <p:cNvPicPr preferRelativeResize="0"/>
          <p:nvPr/>
        </p:nvPicPr>
        <p:blipFill>
          <a:blip r:embed="rId3">
            <a:alphaModFix/>
          </a:blip>
          <a:stretch>
            <a:fillRect/>
          </a:stretch>
        </p:blipFill>
        <p:spPr>
          <a:xfrm>
            <a:off x="1177925" y="762700"/>
            <a:ext cx="1015000" cy="1015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6c0480faf7_0_64"/>
          <p:cNvSpPr txBox="1">
            <a:spLocks noGrp="1"/>
          </p:cNvSpPr>
          <p:nvPr>
            <p:ph type="body" idx="1"/>
          </p:nvPr>
        </p:nvSpPr>
        <p:spPr>
          <a:xfrm>
            <a:off x="1066800" y="2103125"/>
            <a:ext cx="4336200" cy="38496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r>
              <a:rPr lang="en-US">
                <a:solidFill>
                  <a:srgbClr val="000000"/>
                </a:solidFill>
                <a:latin typeface="Geo"/>
                <a:ea typeface="Geo"/>
                <a:cs typeface="Geo"/>
                <a:sym typeface="Geo"/>
              </a:rPr>
              <a:t>CrowdTangle API</a:t>
            </a: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Social Science Research One Grant</a:t>
            </a:r>
            <a:endParaRPr>
              <a:solidFill>
                <a:srgbClr val="000000"/>
              </a:solidFill>
              <a:latin typeface="Geo"/>
              <a:ea typeface="Geo"/>
              <a:cs typeface="Geo"/>
              <a:sym typeface="Geo"/>
            </a:endParaRPr>
          </a:p>
        </p:txBody>
      </p:sp>
      <p:pic>
        <p:nvPicPr>
          <p:cNvPr id="222" name="Google Shape;222;g6c0480faf7_0_64"/>
          <p:cNvPicPr preferRelativeResize="0"/>
          <p:nvPr/>
        </p:nvPicPr>
        <p:blipFill>
          <a:blip r:embed="rId3">
            <a:alphaModFix/>
          </a:blip>
          <a:stretch>
            <a:fillRect/>
          </a:stretch>
        </p:blipFill>
        <p:spPr>
          <a:xfrm>
            <a:off x="1066800" y="764875"/>
            <a:ext cx="894250" cy="894250"/>
          </a:xfrm>
          <a:prstGeom prst="rect">
            <a:avLst/>
          </a:prstGeom>
          <a:noFill/>
          <a:ln>
            <a:noFill/>
          </a:ln>
        </p:spPr>
      </p:pic>
      <p:pic>
        <p:nvPicPr>
          <p:cNvPr id="223" name="Google Shape;223;g6c0480faf7_0_64"/>
          <p:cNvPicPr preferRelativeResize="0"/>
          <p:nvPr/>
        </p:nvPicPr>
        <p:blipFill>
          <a:blip r:embed="rId4">
            <a:alphaModFix/>
          </a:blip>
          <a:stretch>
            <a:fillRect/>
          </a:stretch>
        </p:blipFill>
        <p:spPr>
          <a:xfrm>
            <a:off x="5787025" y="1159501"/>
            <a:ext cx="5581550" cy="54168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6c0480faf7_0_75"/>
          <p:cNvSpPr txBox="1">
            <a:spLocks noGrp="1"/>
          </p:cNvSpPr>
          <p:nvPr>
            <p:ph type="body" idx="1"/>
          </p:nvPr>
        </p:nvSpPr>
        <p:spPr>
          <a:xfrm>
            <a:off x="1066800" y="2103120"/>
            <a:ext cx="10058400" cy="38496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r>
              <a:rPr lang="en-US">
                <a:solidFill>
                  <a:srgbClr val="000000"/>
                </a:solidFill>
                <a:latin typeface="Geo"/>
                <a:ea typeface="Geo"/>
                <a:cs typeface="Geo"/>
                <a:sym typeface="Geo"/>
              </a:rPr>
              <a:t>Google YouTube API</a:t>
            </a:r>
            <a:endParaRPr>
              <a:solidFill>
                <a:srgbClr val="000000"/>
              </a:solidFill>
              <a:latin typeface="Geo"/>
              <a:ea typeface="Geo"/>
              <a:cs typeface="Geo"/>
              <a:sym typeface="Geo"/>
            </a:endParaRPr>
          </a:p>
          <a:p>
            <a:pPr marL="0" lvl="0" indent="0" algn="l" rtl="0">
              <a:spcBef>
                <a:spcPts val="900"/>
              </a:spcBef>
              <a:spcAft>
                <a:spcPts val="0"/>
              </a:spcAft>
              <a:buNone/>
            </a:pP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25K videos</a:t>
            </a:r>
            <a:endParaRPr>
              <a:solidFill>
                <a:srgbClr val="000000"/>
              </a:solidFill>
              <a:latin typeface="Geo"/>
              <a:ea typeface="Geo"/>
              <a:cs typeface="Geo"/>
              <a:sym typeface="Geo"/>
            </a:endParaRPr>
          </a:p>
          <a:p>
            <a:pPr marL="0" lvl="0" indent="0" algn="l" rtl="0">
              <a:spcBef>
                <a:spcPts val="900"/>
              </a:spcBef>
              <a:spcAft>
                <a:spcPts val="0"/>
              </a:spcAft>
              <a:buNone/>
            </a:pP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621K comments</a:t>
            </a:r>
            <a:endParaRPr>
              <a:solidFill>
                <a:srgbClr val="000000"/>
              </a:solidFill>
              <a:latin typeface="Geo"/>
              <a:ea typeface="Geo"/>
              <a:cs typeface="Geo"/>
              <a:sym typeface="Geo"/>
            </a:endParaRPr>
          </a:p>
        </p:txBody>
      </p:sp>
      <p:pic>
        <p:nvPicPr>
          <p:cNvPr id="229" name="Google Shape;229;g6c0480faf7_0_75"/>
          <p:cNvPicPr preferRelativeResize="0"/>
          <p:nvPr/>
        </p:nvPicPr>
        <p:blipFill rotWithShape="1">
          <a:blip r:embed="rId3">
            <a:alphaModFix/>
          </a:blip>
          <a:srcRect l="-75420" t="118100" r="75420" b="-118100"/>
          <a:stretch/>
        </p:blipFill>
        <p:spPr>
          <a:xfrm>
            <a:off x="381000" y="2000250"/>
            <a:ext cx="3696225" cy="923975"/>
          </a:xfrm>
          <a:prstGeom prst="rect">
            <a:avLst/>
          </a:prstGeom>
          <a:noFill/>
          <a:ln>
            <a:noFill/>
          </a:ln>
        </p:spPr>
      </p:pic>
      <p:pic>
        <p:nvPicPr>
          <p:cNvPr id="230" name="Google Shape;230;g6c0480faf7_0_75"/>
          <p:cNvPicPr preferRelativeResize="0"/>
          <p:nvPr/>
        </p:nvPicPr>
        <p:blipFill>
          <a:blip r:embed="rId3">
            <a:alphaModFix/>
          </a:blip>
          <a:stretch>
            <a:fillRect/>
          </a:stretch>
        </p:blipFill>
        <p:spPr>
          <a:xfrm>
            <a:off x="1066800" y="823563"/>
            <a:ext cx="3086301" cy="771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8"/>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3800"/>
              <a:buFont typeface="Geo"/>
              <a:buNone/>
            </a:pPr>
            <a:r>
              <a:rPr lang="en-US">
                <a:latin typeface="Geo"/>
                <a:ea typeface="Geo"/>
                <a:cs typeface="Geo"/>
                <a:sym typeface="Geo"/>
              </a:rPr>
              <a:t>Trends</a:t>
            </a:r>
            <a:endParaRPr>
              <a:latin typeface="Geo"/>
              <a:ea typeface="Geo"/>
              <a:cs typeface="Geo"/>
              <a:sym typeface="Geo"/>
            </a:endParaRPr>
          </a:p>
        </p:txBody>
      </p:sp>
      <p:sp>
        <p:nvSpPr>
          <p:cNvPr id="236" name="Google Shape;236;p8"/>
          <p:cNvSpPr txBox="1">
            <a:spLocks noGrp="1"/>
          </p:cNvSpPr>
          <p:nvPr>
            <p:ph type="body" idx="1"/>
          </p:nvPr>
        </p:nvSpPr>
        <p:spPr>
          <a:xfrm>
            <a:off x="1066800" y="2103120"/>
            <a:ext cx="10058400" cy="3849624"/>
          </a:xfrm>
          <a:prstGeom prst="rect">
            <a:avLst/>
          </a:prstGeom>
          <a:noFill/>
          <a:ln>
            <a:noFill/>
          </a:ln>
        </p:spPr>
        <p:txBody>
          <a:bodyPr spcFirstLastPara="1" wrap="square" lIns="91425" tIns="45700" rIns="91425" bIns="45700" anchor="t" anchorCtr="0">
            <a:normAutofit/>
          </a:bodyPr>
          <a:lstStyle/>
          <a:p>
            <a:pPr marL="182880" lvl="0" indent="-93979" algn="l" rtl="0">
              <a:lnSpc>
                <a:spcPct val="120000"/>
              </a:lnSpc>
              <a:spcBef>
                <a:spcPts val="0"/>
              </a:spcBef>
              <a:spcAft>
                <a:spcPts val="0"/>
              </a:spcAft>
              <a:buSzPts val="1400"/>
              <a:buNone/>
            </a:pPr>
            <a:r>
              <a:rPr lang="en-US">
                <a:solidFill>
                  <a:srgbClr val="000000"/>
                </a:solidFill>
                <a:latin typeface="Geo"/>
                <a:ea typeface="Geo"/>
                <a:cs typeface="Geo"/>
                <a:sym typeface="Geo"/>
              </a:rPr>
              <a:t>Linguistic</a:t>
            </a:r>
            <a:endParaRPr>
              <a:solidFill>
                <a:srgbClr val="000000"/>
              </a:solidFill>
              <a:latin typeface="Geo"/>
              <a:ea typeface="Geo"/>
              <a:cs typeface="Geo"/>
              <a:sym typeface="Geo"/>
            </a:endParaRPr>
          </a:p>
          <a:p>
            <a:pPr marL="182880" lvl="0" indent="-93979" algn="l" rtl="0">
              <a:lnSpc>
                <a:spcPct val="120000"/>
              </a:lnSpc>
              <a:spcBef>
                <a:spcPts val="0"/>
              </a:spcBef>
              <a:spcAft>
                <a:spcPts val="0"/>
              </a:spcAft>
              <a:buSzPts val="1400"/>
              <a:buNone/>
            </a:pPr>
            <a:endParaRPr>
              <a:solidFill>
                <a:srgbClr val="000000"/>
              </a:solidFill>
              <a:latin typeface="Geo"/>
              <a:ea typeface="Geo"/>
              <a:cs typeface="Geo"/>
              <a:sym typeface="Geo"/>
            </a:endParaRPr>
          </a:p>
          <a:p>
            <a:pPr marL="182880" lvl="0" indent="-93979" algn="l" rtl="0">
              <a:lnSpc>
                <a:spcPct val="120000"/>
              </a:lnSpc>
              <a:spcBef>
                <a:spcPts val="0"/>
              </a:spcBef>
              <a:spcAft>
                <a:spcPts val="0"/>
              </a:spcAft>
              <a:buSzPts val="1400"/>
              <a:buNone/>
            </a:pPr>
            <a:r>
              <a:rPr lang="en-US">
                <a:solidFill>
                  <a:srgbClr val="000000"/>
                </a:solidFill>
                <a:latin typeface="Geo"/>
                <a:ea typeface="Geo"/>
                <a:cs typeface="Geo"/>
                <a:sym typeface="Geo"/>
              </a:rPr>
              <a:t>Informational</a:t>
            </a:r>
            <a:endParaRPr>
              <a:solidFill>
                <a:srgbClr val="000000"/>
              </a:solidFill>
              <a:latin typeface="Geo"/>
              <a:ea typeface="Geo"/>
              <a:cs typeface="Geo"/>
              <a:sym typeface="Geo"/>
            </a:endParaRPr>
          </a:p>
          <a:p>
            <a:pPr marL="182880" lvl="0" indent="-93979" algn="l" rtl="0">
              <a:lnSpc>
                <a:spcPct val="120000"/>
              </a:lnSpc>
              <a:spcBef>
                <a:spcPts val="0"/>
              </a:spcBef>
              <a:spcAft>
                <a:spcPts val="0"/>
              </a:spcAft>
              <a:buSzPts val="1400"/>
              <a:buNone/>
            </a:pPr>
            <a:endParaRPr>
              <a:solidFill>
                <a:srgbClr val="000000"/>
              </a:solidFill>
              <a:latin typeface="Geo"/>
              <a:ea typeface="Geo"/>
              <a:cs typeface="Geo"/>
              <a:sym typeface="Geo"/>
            </a:endParaRPr>
          </a:p>
          <a:p>
            <a:pPr marL="182880" lvl="0" indent="-93979" algn="l" rtl="0">
              <a:lnSpc>
                <a:spcPct val="120000"/>
              </a:lnSpc>
              <a:spcBef>
                <a:spcPts val="0"/>
              </a:spcBef>
              <a:spcAft>
                <a:spcPts val="0"/>
              </a:spcAft>
              <a:buSzPts val="1400"/>
              <a:buNone/>
            </a:pPr>
            <a:r>
              <a:rPr lang="en-US">
                <a:solidFill>
                  <a:srgbClr val="000000"/>
                </a:solidFill>
                <a:latin typeface="Geo"/>
                <a:ea typeface="Geo"/>
                <a:cs typeface="Geo"/>
                <a:sym typeface="Geo"/>
              </a:rPr>
              <a:t>Social Engagement</a:t>
            </a:r>
            <a:endParaRPr>
              <a:solidFill>
                <a:srgbClr val="000000"/>
              </a:solidFill>
              <a:latin typeface="Geo"/>
              <a:ea typeface="Geo"/>
              <a:cs typeface="Geo"/>
              <a:sym typeface="Ge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6"/>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3800"/>
              <a:buFont typeface="Geo"/>
              <a:buNone/>
            </a:pPr>
            <a:r>
              <a:rPr lang="en-US">
                <a:latin typeface="Geo"/>
                <a:ea typeface="Geo"/>
                <a:cs typeface="Geo"/>
                <a:sym typeface="Geo"/>
              </a:rPr>
              <a:t>Indexing collected data into Elasticsearch</a:t>
            </a:r>
            <a:endParaRPr>
              <a:latin typeface="Geo"/>
              <a:ea typeface="Geo"/>
              <a:cs typeface="Geo"/>
              <a:sym typeface="Geo"/>
            </a:endParaRPr>
          </a:p>
        </p:txBody>
      </p:sp>
      <p:sp>
        <p:nvSpPr>
          <p:cNvPr id="242" name="Google Shape;242;p6"/>
          <p:cNvSpPr txBox="1">
            <a:spLocks noGrp="1"/>
          </p:cNvSpPr>
          <p:nvPr>
            <p:ph type="body" idx="1"/>
          </p:nvPr>
        </p:nvSpPr>
        <p:spPr>
          <a:xfrm>
            <a:off x="1066800" y="2103120"/>
            <a:ext cx="10058400" cy="3849624"/>
          </a:xfrm>
          <a:prstGeom prst="rect">
            <a:avLst/>
          </a:prstGeom>
          <a:noFill/>
          <a:ln>
            <a:noFill/>
          </a:ln>
        </p:spPr>
        <p:txBody>
          <a:bodyPr spcFirstLastPara="1" wrap="square" lIns="91425" tIns="45700" rIns="91425" bIns="45700" anchor="t" anchorCtr="0">
            <a:normAutofit lnSpcReduction="10000"/>
          </a:bodyPr>
          <a:lstStyle/>
          <a:p>
            <a:pPr marL="182880" lvl="0" indent="-182880" algn="l" rtl="0">
              <a:lnSpc>
                <a:spcPct val="120000"/>
              </a:lnSpc>
              <a:spcBef>
                <a:spcPts val="0"/>
              </a:spcBef>
              <a:spcAft>
                <a:spcPts val="0"/>
              </a:spcAft>
              <a:buClr>
                <a:srgbClr val="000000"/>
              </a:buClr>
              <a:buSzPts val="1400"/>
              <a:buFont typeface="Geo"/>
              <a:buChar char="●"/>
            </a:pPr>
            <a:r>
              <a:rPr lang="en-US">
                <a:solidFill>
                  <a:srgbClr val="000000"/>
                </a:solidFill>
                <a:latin typeface="Geo"/>
                <a:ea typeface="Geo"/>
                <a:cs typeface="Geo"/>
                <a:sym typeface="Geo"/>
              </a:rPr>
              <a:t>Elasticsearch is based on Map reduce concept with master and slaves to work with big data. </a:t>
            </a:r>
            <a:endParaRPr>
              <a:solidFill>
                <a:srgbClr val="000000"/>
              </a:solidFill>
              <a:latin typeface="Geo"/>
              <a:ea typeface="Geo"/>
              <a:cs typeface="Geo"/>
              <a:sym typeface="Geo"/>
            </a:endParaRPr>
          </a:p>
          <a:p>
            <a:pPr marL="182880" lvl="0" indent="-182880" algn="l" rtl="0">
              <a:lnSpc>
                <a:spcPct val="120000"/>
              </a:lnSpc>
              <a:spcBef>
                <a:spcPts val="0"/>
              </a:spcBef>
              <a:spcAft>
                <a:spcPts val="0"/>
              </a:spcAft>
              <a:buClr>
                <a:srgbClr val="000000"/>
              </a:buClr>
              <a:buSzPts val="1400"/>
              <a:buFont typeface="Geo"/>
              <a:buChar char="●"/>
            </a:pPr>
            <a:r>
              <a:rPr lang="en-US">
                <a:solidFill>
                  <a:srgbClr val="000000"/>
                </a:solidFill>
                <a:latin typeface="Geo"/>
                <a:ea typeface="Geo"/>
                <a:cs typeface="Geo"/>
                <a:sym typeface="Geo"/>
              </a:rPr>
              <a:t>Elasticsearch is mostly used as a search engine. </a:t>
            </a:r>
            <a:endParaRPr>
              <a:solidFill>
                <a:srgbClr val="000000"/>
              </a:solidFill>
              <a:latin typeface="Geo"/>
              <a:ea typeface="Geo"/>
              <a:cs typeface="Geo"/>
              <a:sym typeface="Geo"/>
            </a:endParaRPr>
          </a:p>
          <a:p>
            <a:pPr marL="182880" lvl="0" indent="-182880" algn="l" rtl="0">
              <a:lnSpc>
                <a:spcPct val="120000"/>
              </a:lnSpc>
              <a:spcBef>
                <a:spcPts val="900"/>
              </a:spcBef>
              <a:spcAft>
                <a:spcPts val="0"/>
              </a:spcAft>
              <a:buClr>
                <a:srgbClr val="000000"/>
              </a:buClr>
              <a:buSzPts val="1400"/>
              <a:buFont typeface="Geo"/>
              <a:buChar char="●"/>
            </a:pPr>
            <a:r>
              <a:rPr lang="en-US">
                <a:solidFill>
                  <a:srgbClr val="000000"/>
                </a:solidFill>
                <a:latin typeface="Geo"/>
                <a:ea typeface="Geo"/>
                <a:cs typeface="Geo"/>
                <a:sym typeface="Geo"/>
              </a:rPr>
              <a:t>It also provides various analytical tools that work on big data. </a:t>
            </a:r>
            <a:endParaRPr>
              <a:solidFill>
                <a:srgbClr val="000000"/>
              </a:solidFill>
              <a:latin typeface="Geo"/>
              <a:ea typeface="Geo"/>
              <a:cs typeface="Geo"/>
              <a:sym typeface="Geo"/>
            </a:endParaRPr>
          </a:p>
          <a:p>
            <a:pPr marL="182880" lvl="0" indent="-182880" algn="l" rtl="0">
              <a:lnSpc>
                <a:spcPct val="120000"/>
              </a:lnSpc>
              <a:spcBef>
                <a:spcPts val="900"/>
              </a:spcBef>
              <a:spcAft>
                <a:spcPts val="0"/>
              </a:spcAft>
              <a:buClr>
                <a:srgbClr val="000000"/>
              </a:buClr>
              <a:buSzPts val="1400"/>
              <a:buFont typeface="Geo"/>
              <a:buChar char="●"/>
            </a:pPr>
            <a:r>
              <a:rPr lang="en-US">
                <a:solidFill>
                  <a:srgbClr val="000000"/>
                </a:solidFill>
                <a:latin typeface="Geo"/>
                <a:ea typeface="Geo"/>
                <a:cs typeface="Geo"/>
                <a:sym typeface="Geo"/>
              </a:rPr>
              <a:t>Elasticsearch indexes all the content that we pass it in a JSON format.</a:t>
            </a:r>
            <a:endParaRPr>
              <a:solidFill>
                <a:srgbClr val="000000"/>
              </a:solidFill>
              <a:latin typeface="Geo"/>
              <a:ea typeface="Geo"/>
              <a:cs typeface="Geo"/>
              <a:sym typeface="Geo"/>
            </a:endParaRPr>
          </a:p>
          <a:p>
            <a:pPr marL="182880" lvl="0" indent="-182880" algn="l" rtl="0">
              <a:lnSpc>
                <a:spcPct val="120000"/>
              </a:lnSpc>
              <a:spcBef>
                <a:spcPts val="900"/>
              </a:spcBef>
              <a:spcAft>
                <a:spcPts val="0"/>
              </a:spcAft>
              <a:buClr>
                <a:srgbClr val="000000"/>
              </a:buClr>
              <a:buSzPts val="1400"/>
              <a:buFont typeface="Geo"/>
              <a:buChar char="●"/>
            </a:pPr>
            <a:r>
              <a:rPr lang="en-US">
                <a:solidFill>
                  <a:srgbClr val="000000"/>
                </a:solidFill>
                <a:latin typeface="Geo"/>
                <a:ea typeface="Geo"/>
                <a:cs typeface="Geo"/>
                <a:sym typeface="Geo"/>
              </a:rPr>
              <a:t>Text cleaning</a:t>
            </a:r>
            <a:endParaRPr>
              <a:solidFill>
                <a:srgbClr val="000000"/>
              </a:solidFill>
              <a:latin typeface="Geo"/>
              <a:ea typeface="Geo"/>
              <a:cs typeface="Geo"/>
              <a:sym typeface="Geo"/>
            </a:endParaRPr>
          </a:p>
          <a:p>
            <a:pPr marL="457200" lvl="1" indent="-227330" algn="l" rtl="0">
              <a:lnSpc>
                <a:spcPct val="100000"/>
              </a:lnSpc>
              <a:spcBef>
                <a:spcPts val="500"/>
              </a:spcBef>
              <a:spcAft>
                <a:spcPts val="2100"/>
              </a:spcAft>
              <a:buClr>
                <a:srgbClr val="000000"/>
              </a:buClr>
              <a:buSzPts val="2000"/>
              <a:buFont typeface="Geo"/>
              <a:buChar char="○"/>
            </a:pPr>
            <a:r>
              <a:rPr lang="en-US" sz="2000">
                <a:solidFill>
                  <a:srgbClr val="000000"/>
                </a:solidFill>
                <a:latin typeface="Geo"/>
                <a:ea typeface="Geo"/>
                <a:cs typeface="Geo"/>
                <a:sym typeface="Geo"/>
              </a:rPr>
              <a:t>To enable word-based visualizations, we first need to clean the text of all punctuation, stopwords and inline URLs.</a:t>
            </a:r>
            <a:endParaRPr sz="2000">
              <a:solidFill>
                <a:srgbClr val="000000"/>
              </a:solidFill>
              <a:latin typeface="Geo"/>
              <a:ea typeface="Geo"/>
              <a:cs typeface="Geo"/>
              <a:sym typeface="Ge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6"/>
        <p:cNvGrpSpPr/>
        <p:nvPr/>
      </p:nvGrpSpPr>
      <p:grpSpPr>
        <a:xfrm>
          <a:off x="0" y="0"/>
          <a:ext cx="0" cy="0"/>
          <a:chOff x="0" y="0"/>
          <a:chExt cx="0" cy="0"/>
        </a:xfrm>
      </p:grpSpPr>
      <p:sp>
        <p:nvSpPr>
          <p:cNvPr id="247" name="Google Shape;247;p7"/>
          <p:cNvSpPr txBox="1">
            <a:spLocks noGrp="1"/>
          </p:cNvSpPr>
          <p:nvPr>
            <p:ph type="title"/>
          </p:nvPr>
        </p:nvSpPr>
        <p:spPr>
          <a:xfrm>
            <a:off x="1066800" y="70123"/>
            <a:ext cx="10058400" cy="96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800"/>
              <a:buFont typeface="Geo"/>
              <a:buNone/>
            </a:pPr>
            <a:r>
              <a:rPr lang="en-US"/>
              <a:t>Final fields in dataset after cleaning</a:t>
            </a:r>
            <a:endParaRPr/>
          </a:p>
        </p:txBody>
      </p:sp>
      <p:grpSp>
        <p:nvGrpSpPr>
          <p:cNvPr id="248" name="Google Shape;248;p7"/>
          <p:cNvGrpSpPr/>
          <p:nvPr/>
        </p:nvGrpSpPr>
        <p:grpSpPr>
          <a:xfrm>
            <a:off x="1066800" y="1134921"/>
            <a:ext cx="10695173" cy="5356865"/>
            <a:chOff x="0" y="2137"/>
            <a:chExt cx="10058472" cy="3721337"/>
          </a:xfrm>
        </p:grpSpPr>
        <p:sp>
          <p:nvSpPr>
            <p:cNvPr id="249" name="Google Shape;249;p7"/>
            <p:cNvSpPr/>
            <p:nvPr/>
          </p:nvSpPr>
          <p:spPr>
            <a:xfrm>
              <a:off x="0" y="2137"/>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7"/>
            <p:cNvSpPr/>
            <p:nvPr/>
          </p:nvSpPr>
          <p:spPr>
            <a:xfrm>
              <a:off x="124645" y="94848"/>
              <a:ext cx="226849" cy="226628"/>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51" name="Google Shape;251;p7"/>
            <p:cNvSpPr/>
            <p:nvPr/>
          </p:nvSpPr>
          <p:spPr>
            <a:xfrm>
              <a:off x="476140" y="2137"/>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7"/>
            <p:cNvSpPr txBox="1"/>
            <p:nvPr/>
          </p:nvSpPr>
          <p:spPr>
            <a:xfrm>
              <a:off x="476140" y="2137"/>
              <a:ext cx="9567837" cy="437804"/>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Organization: The name of the hate organization as obtained from the SPLC website</a:t>
              </a:r>
              <a:endParaRPr sz="2000"/>
            </a:p>
          </p:txBody>
        </p:sp>
        <p:sp>
          <p:nvSpPr>
            <p:cNvPr id="253" name="Google Shape;253;p7"/>
            <p:cNvSpPr/>
            <p:nvPr/>
          </p:nvSpPr>
          <p:spPr>
            <a:xfrm>
              <a:off x="0" y="549392"/>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7"/>
            <p:cNvSpPr/>
            <p:nvPr/>
          </p:nvSpPr>
          <p:spPr>
            <a:xfrm>
              <a:off x="124645" y="642104"/>
              <a:ext cx="226849" cy="22662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55" name="Google Shape;255;p7"/>
            <p:cNvSpPr/>
            <p:nvPr/>
          </p:nvSpPr>
          <p:spPr>
            <a:xfrm>
              <a:off x="476140" y="549392"/>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7"/>
            <p:cNvSpPr txBox="1"/>
            <p:nvPr/>
          </p:nvSpPr>
          <p:spPr>
            <a:xfrm>
              <a:off x="476140" y="549392"/>
              <a:ext cx="9567837" cy="437804"/>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Ideology: Ideology of the organizations as described in the Background section</a:t>
              </a:r>
              <a:endParaRPr sz="2000"/>
            </a:p>
          </p:txBody>
        </p:sp>
        <p:sp>
          <p:nvSpPr>
            <p:cNvPr id="257" name="Google Shape;257;p7"/>
            <p:cNvSpPr/>
            <p:nvPr/>
          </p:nvSpPr>
          <p:spPr>
            <a:xfrm>
              <a:off x="0" y="1096648"/>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7"/>
            <p:cNvSpPr/>
            <p:nvPr/>
          </p:nvSpPr>
          <p:spPr>
            <a:xfrm>
              <a:off x="124645" y="1189359"/>
              <a:ext cx="226849" cy="226628"/>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59" name="Google Shape;259;p7"/>
            <p:cNvSpPr/>
            <p:nvPr/>
          </p:nvSpPr>
          <p:spPr>
            <a:xfrm>
              <a:off x="476140" y="1096648"/>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7"/>
            <p:cNvSpPr txBox="1"/>
            <p:nvPr/>
          </p:nvSpPr>
          <p:spPr>
            <a:xfrm>
              <a:off x="476140" y="1096648"/>
              <a:ext cx="9567837" cy="437804"/>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Text: Text of the message cleaned using the steps explained above</a:t>
              </a:r>
              <a:endParaRPr sz="2000"/>
            </a:p>
          </p:txBody>
        </p:sp>
        <p:sp>
          <p:nvSpPr>
            <p:cNvPr id="261" name="Google Shape;261;p7"/>
            <p:cNvSpPr/>
            <p:nvPr/>
          </p:nvSpPr>
          <p:spPr>
            <a:xfrm>
              <a:off x="0" y="1643903"/>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7"/>
            <p:cNvSpPr/>
            <p:nvPr/>
          </p:nvSpPr>
          <p:spPr>
            <a:xfrm>
              <a:off x="124645" y="1736615"/>
              <a:ext cx="226849" cy="226628"/>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63" name="Google Shape;263;p7"/>
            <p:cNvSpPr/>
            <p:nvPr/>
          </p:nvSpPr>
          <p:spPr>
            <a:xfrm>
              <a:off x="476140" y="1643903"/>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7"/>
            <p:cNvSpPr txBox="1"/>
            <p:nvPr/>
          </p:nvSpPr>
          <p:spPr>
            <a:xfrm>
              <a:off x="476140" y="1643903"/>
              <a:ext cx="9567837" cy="437804"/>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Links: URL domains extracted from the links embedded in the text</a:t>
              </a:r>
              <a:endParaRPr sz="2000"/>
            </a:p>
          </p:txBody>
        </p:sp>
        <p:sp>
          <p:nvSpPr>
            <p:cNvPr id="265" name="Google Shape;265;p7"/>
            <p:cNvSpPr/>
            <p:nvPr/>
          </p:nvSpPr>
          <p:spPr>
            <a:xfrm>
              <a:off x="0" y="2191159"/>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7"/>
            <p:cNvSpPr/>
            <p:nvPr/>
          </p:nvSpPr>
          <p:spPr>
            <a:xfrm>
              <a:off x="124645" y="2283870"/>
              <a:ext cx="226849" cy="226628"/>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67" name="Google Shape;267;p7"/>
            <p:cNvSpPr/>
            <p:nvPr/>
          </p:nvSpPr>
          <p:spPr>
            <a:xfrm>
              <a:off x="476140" y="2191159"/>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7"/>
            <p:cNvSpPr txBox="1"/>
            <p:nvPr/>
          </p:nvSpPr>
          <p:spPr>
            <a:xfrm>
              <a:off x="476135" y="2191164"/>
              <a:ext cx="9567900" cy="437700"/>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Replies: Number of replies on Twitter and the number of comments on Facebook and YouTube</a:t>
              </a:r>
              <a:endParaRPr sz="2000"/>
            </a:p>
          </p:txBody>
        </p:sp>
        <p:sp>
          <p:nvSpPr>
            <p:cNvPr id="269" name="Google Shape;269;p7"/>
            <p:cNvSpPr/>
            <p:nvPr/>
          </p:nvSpPr>
          <p:spPr>
            <a:xfrm>
              <a:off x="0" y="2738414"/>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124645" y="2831126"/>
              <a:ext cx="226849" cy="226628"/>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71" name="Google Shape;271;p7"/>
            <p:cNvSpPr/>
            <p:nvPr/>
          </p:nvSpPr>
          <p:spPr>
            <a:xfrm>
              <a:off x="476140" y="2738414"/>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txBox="1"/>
            <p:nvPr/>
          </p:nvSpPr>
          <p:spPr>
            <a:xfrm>
              <a:off x="476135" y="2738404"/>
              <a:ext cx="9459600" cy="412200"/>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Reactions: Number of likes for tweets and Facebook posts</a:t>
              </a:r>
              <a:r>
                <a:rPr lang="en-US" sz="2000">
                  <a:solidFill>
                    <a:schemeClr val="dk1"/>
                  </a:solidFill>
                  <a:latin typeface="Geo"/>
                  <a:ea typeface="Geo"/>
                  <a:cs typeface="Geo"/>
                  <a:sym typeface="Geo"/>
                </a:rPr>
                <a:t>, and</a:t>
              </a:r>
              <a:r>
                <a:rPr lang="en-US" sz="2000" b="0" i="0" u="none" strike="noStrike" cap="none">
                  <a:solidFill>
                    <a:schemeClr val="dk1"/>
                  </a:solidFill>
                  <a:latin typeface="Geo"/>
                  <a:ea typeface="Geo"/>
                  <a:cs typeface="Geo"/>
                  <a:sym typeface="Geo"/>
                </a:rPr>
                <a:t> upvotes for the YouTube videos</a:t>
              </a:r>
              <a:endParaRPr sz="2000"/>
            </a:p>
          </p:txBody>
        </p:sp>
        <p:sp>
          <p:nvSpPr>
            <p:cNvPr id="273" name="Google Shape;273;p7"/>
            <p:cNvSpPr/>
            <p:nvPr/>
          </p:nvSpPr>
          <p:spPr>
            <a:xfrm>
              <a:off x="0" y="3285670"/>
              <a:ext cx="10058399" cy="412051"/>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124645" y="3378381"/>
              <a:ext cx="226849" cy="226628"/>
            </a:xfrm>
            <a:prstGeom prst="rect">
              <a:avLst/>
            </a:prstGeom>
            <a:blipFill rotWithShape="1">
              <a:blip r:embed="rId9">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p>
          </p:txBody>
        </p:sp>
        <p:sp>
          <p:nvSpPr>
            <p:cNvPr id="275" name="Google Shape;275;p7"/>
            <p:cNvSpPr/>
            <p:nvPr/>
          </p:nvSpPr>
          <p:spPr>
            <a:xfrm>
              <a:off x="476140" y="3285670"/>
              <a:ext cx="9567837" cy="43780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txBox="1"/>
            <p:nvPr/>
          </p:nvSpPr>
          <p:spPr>
            <a:xfrm>
              <a:off x="490572" y="3285676"/>
              <a:ext cx="9567900" cy="319200"/>
            </a:xfrm>
            <a:prstGeom prst="rect">
              <a:avLst/>
            </a:prstGeom>
            <a:noFill/>
            <a:ln>
              <a:noFill/>
            </a:ln>
          </p:spPr>
          <p:txBody>
            <a:bodyPr spcFirstLastPara="1" wrap="square" lIns="46325" tIns="46325" rIns="46325" bIns="46325"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Created UTC: The epoch timestamp in seconds for every post </a:t>
              </a:r>
              <a:endParaRPr sz="2000"/>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g7bdcab9cc9_0_0"/>
          <p:cNvSpPr txBox="1">
            <a:spLocks noGrp="1"/>
          </p:cNvSpPr>
          <p:nvPr>
            <p:ph type="title"/>
          </p:nvPr>
        </p:nvSpPr>
        <p:spPr>
          <a:xfrm>
            <a:off x="1066800" y="642594"/>
            <a:ext cx="10058400" cy="1371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Word Count Visualization</a:t>
            </a:r>
            <a:endParaRPr dirty="0"/>
          </a:p>
        </p:txBody>
      </p:sp>
      <p:sp>
        <p:nvSpPr>
          <p:cNvPr id="299" name="Google Shape;299;g7bdcab9cc9_0_0"/>
          <p:cNvSpPr txBox="1">
            <a:spLocks noGrp="1"/>
          </p:cNvSpPr>
          <p:nvPr>
            <p:ph type="body" idx="1"/>
          </p:nvPr>
        </p:nvSpPr>
        <p:spPr>
          <a:xfrm>
            <a:off x="1066800" y="2103120"/>
            <a:ext cx="10058400" cy="38496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endParaRPr/>
          </a:p>
        </p:txBody>
      </p:sp>
      <p:pic>
        <p:nvPicPr>
          <p:cNvPr id="2" name="Picture 1">
            <a:extLst>
              <a:ext uri="{FF2B5EF4-FFF2-40B4-BE49-F238E27FC236}">
                <a16:creationId xmlns:a16="http://schemas.microsoft.com/office/drawing/2014/main" id="{FADEF935-8BB9-4AA1-96D7-372E2A69EFB6}"/>
              </a:ext>
            </a:extLst>
          </p:cNvPr>
          <p:cNvPicPr>
            <a:picLocks noChangeAspect="1"/>
          </p:cNvPicPr>
          <p:nvPr/>
        </p:nvPicPr>
        <p:blipFill>
          <a:blip r:embed="rId3"/>
          <a:stretch>
            <a:fillRect/>
          </a:stretch>
        </p:blipFill>
        <p:spPr>
          <a:xfrm>
            <a:off x="1066800" y="2011721"/>
            <a:ext cx="10058400" cy="403239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g6c083ab04d_0_15"/>
          <p:cNvSpPr txBox="1">
            <a:spLocks noGrp="1"/>
          </p:cNvSpPr>
          <p:nvPr>
            <p:ph type="title"/>
          </p:nvPr>
        </p:nvSpPr>
        <p:spPr>
          <a:xfrm>
            <a:off x="415600" y="2867800"/>
            <a:ext cx="11360700" cy="1122300"/>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en-US"/>
              <a:t>Motivation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D227B-714E-48A0-80C9-FA38ED56C710}"/>
              </a:ext>
            </a:extLst>
          </p:cNvPr>
          <p:cNvSpPr>
            <a:spLocks noGrp="1"/>
          </p:cNvSpPr>
          <p:nvPr>
            <p:ph type="title"/>
          </p:nvPr>
        </p:nvSpPr>
        <p:spPr/>
        <p:txBody>
          <a:bodyPr/>
          <a:lstStyle/>
          <a:p>
            <a:r>
              <a:rPr lang="en-US" dirty="0"/>
              <a:t>Most used word usage in each ideology visualization </a:t>
            </a:r>
          </a:p>
        </p:txBody>
      </p:sp>
      <p:pic>
        <p:nvPicPr>
          <p:cNvPr id="4" name="Picture 3">
            <a:extLst>
              <a:ext uri="{FF2B5EF4-FFF2-40B4-BE49-F238E27FC236}">
                <a16:creationId xmlns:a16="http://schemas.microsoft.com/office/drawing/2014/main" id="{78EA3C87-5FE3-461D-8C4A-25AF34920A5C}"/>
              </a:ext>
            </a:extLst>
          </p:cNvPr>
          <p:cNvPicPr>
            <a:picLocks noChangeAspect="1"/>
          </p:cNvPicPr>
          <p:nvPr/>
        </p:nvPicPr>
        <p:blipFill>
          <a:blip r:embed="rId2"/>
          <a:stretch>
            <a:fillRect/>
          </a:stretch>
        </p:blipFill>
        <p:spPr>
          <a:xfrm>
            <a:off x="1066800" y="2103120"/>
            <a:ext cx="9954459" cy="3420644"/>
          </a:xfrm>
          <a:prstGeom prst="rect">
            <a:avLst/>
          </a:prstGeom>
        </p:spPr>
      </p:pic>
      <p:sp>
        <p:nvSpPr>
          <p:cNvPr id="3" name="Text Placeholder 2">
            <a:extLst>
              <a:ext uri="{FF2B5EF4-FFF2-40B4-BE49-F238E27FC236}">
                <a16:creationId xmlns:a16="http://schemas.microsoft.com/office/drawing/2014/main" id="{A60B5B4D-9C7A-4931-A55E-222D1DC70D9A}"/>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42541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D020F-25AE-4524-BA52-9B75FB306924}"/>
              </a:ext>
            </a:extLst>
          </p:cNvPr>
          <p:cNvSpPr>
            <a:spLocks noGrp="1"/>
          </p:cNvSpPr>
          <p:nvPr>
            <p:ph type="title"/>
          </p:nvPr>
        </p:nvSpPr>
        <p:spPr/>
        <p:txBody>
          <a:bodyPr/>
          <a:lstStyle/>
          <a:p>
            <a:r>
              <a:rPr lang="en-US" dirty="0"/>
              <a:t>Reactions count over time in each ideology visualization</a:t>
            </a:r>
          </a:p>
        </p:txBody>
      </p:sp>
      <p:pic>
        <p:nvPicPr>
          <p:cNvPr id="4" name="Picture 3">
            <a:extLst>
              <a:ext uri="{FF2B5EF4-FFF2-40B4-BE49-F238E27FC236}">
                <a16:creationId xmlns:a16="http://schemas.microsoft.com/office/drawing/2014/main" id="{897CC073-FFD1-4DE3-BECB-330F6B97A506}"/>
              </a:ext>
            </a:extLst>
          </p:cNvPr>
          <p:cNvPicPr>
            <a:picLocks noChangeAspect="1"/>
          </p:cNvPicPr>
          <p:nvPr/>
        </p:nvPicPr>
        <p:blipFill>
          <a:blip r:embed="rId2"/>
          <a:stretch>
            <a:fillRect/>
          </a:stretch>
        </p:blipFill>
        <p:spPr>
          <a:xfrm>
            <a:off x="1066800" y="2088018"/>
            <a:ext cx="10058400" cy="3849600"/>
          </a:xfrm>
          <a:prstGeom prst="rect">
            <a:avLst/>
          </a:prstGeom>
        </p:spPr>
      </p:pic>
      <p:sp>
        <p:nvSpPr>
          <p:cNvPr id="3" name="Text Placeholder 2">
            <a:extLst>
              <a:ext uri="{FF2B5EF4-FFF2-40B4-BE49-F238E27FC236}">
                <a16:creationId xmlns:a16="http://schemas.microsoft.com/office/drawing/2014/main" id="{94F2B3EC-E23D-4257-A980-35F21343C463}"/>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1266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6c0480faf7_0_82"/>
          <p:cNvSpPr txBox="1">
            <a:spLocks noGrp="1"/>
          </p:cNvSpPr>
          <p:nvPr>
            <p:ph type="title"/>
          </p:nvPr>
        </p:nvSpPr>
        <p:spPr>
          <a:xfrm>
            <a:off x="1066800" y="235194"/>
            <a:ext cx="10058400" cy="1371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latin typeface="Geo"/>
                <a:ea typeface="Geo"/>
                <a:cs typeface="Geo"/>
                <a:sym typeface="Geo"/>
              </a:rPr>
              <a:t>Advanced Linguistic Trends </a:t>
            </a:r>
            <a:endParaRPr>
              <a:latin typeface="Geo"/>
              <a:ea typeface="Geo"/>
              <a:cs typeface="Geo"/>
              <a:sym typeface="Geo"/>
            </a:endParaRPr>
          </a:p>
        </p:txBody>
      </p:sp>
      <p:sp>
        <p:nvSpPr>
          <p:cNvPr id="305" name="Google Shape;305;g6c0480faf7_0_82"/>
          <p:cNvSpPr txBox="1">
            <a:spLocks noGrp="1"/>
          </p:cNvSpPr>
          <p:nvPr>
            <p:ph type="body" idx="1"/>
          </p:nvPr>
        </p:nvSpPr>
        <p:spPr>
          <a:xfrm>
            <a:off x="1066800" y="1501725"/>
            <a:ext cx="10172700" cy="31641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r>
              <a:rPr lang="en-US">
                <a:solidFill>
                  <a:srgbClr val="000000"/>
                </a:solidFill>
                <a:latin typeface="Geo"/>
                <a:ea typeface="Geo"/>
                <a:cs typeface="Geo"/>
                <a:sym typeface="Geo"/>
              </a:rPr>
              <a:t>Sparse Additive Generative Models of Text [SAGE]</a:t>
            </a:r>
            <a:endParaRPr>
              <a:solidFill>
                <a:srgbClr val="000000"/>
              </a:solidFill>
              <a:latin typeface="Geo"/>
              <a:ea typeface="Geo"/>
              <a:cs typeface="Geo"/>
              <a:sym typeface="Geo"/>
            </a:endParaRPr>
          </a:p>
          <a:p>
            <a:pPr marL="457200" lvl="0" indent="-342900" algn="l" rtl="0">
              <a:spcBef>
                <a:spcPts val="900"/>
              </a:spcBef>
              <a:spcAft>
                <a:spcPts val="0"/>
              </a:spcAft>
              <a:buClr>
                <a:srgbClr val="000000"/>
              </a:buClr>
              <a:buSzPts val="1800"/>
              <a:buFont typeface="Geo"/>
              <a:buChar char="●"/>
            </a:pPr>
            <a:r>
              <a:rPr lang="en-US">
                <a:solidFill>
                  <a:srgbClr val="000000"/>
                </a:solidFill>
                <a:latin typeface="Geo"/>
                <a:ea typeface="Geo"/>
                <a:cs typeface="Geo"/>
                <a:sym typeface="Geo"/>
              </a:rPr>
              <a:t>Unlike Multinomial Dirichlet distributions, SAGE distributions are added in logarithmic space.</a:t>
            </a:r>
            <a:endParaRPr>
              <a:solidFill>
                <a:srgbClr val="000000"/>
              </a:solidFill>
              <a:latin typeface="Geo"/>
              <a:ea typeface="Geo"/>
              <a:cs typeface="Geo"/>
              <a:sym typeface="Geo"/>
            </a:endParaRPr>
          </a:p>
          <a:p>
            <a:pPr marL="457200" lvl="0" indent="-342900" algn="l" rtl="0">
              <a:spcBef>
                <a:spcPts val="0"/>
              </a:spcBef>
              <a:spcAft>
                <a:spcPts val="0"/>
              </a:spcAft>
              <a:buClr>
                <a:srgbClr val="000000"/>
              </a:buClr>
              <a:buSzPts val="1800"/>
              <a:buFont typeface="Geo"/>
              <a:buChar char="●"/>
            </a:pPr>
            <a:r>
              <a:rPr lang="en-US">
                <a:solidFill>
                  <a:srgbClr val="000000"/>
                </a:solidFill>
                <a:latin typeface="Geo"/>
                <a:ea typeface="Geo"/>
                <a:cs typeface="Geo"/>
                <a:sym typeface="Geo"/>
              </a:rPr>
              <a:t>AGE is especially useful in constantly evolving datasets—such as this—where a significant portion of the probabilities in LDA might not be well-calibrated. </a:t>
            </a:r>
            <a:endParaRPr>
              <a:solidFill>
                <a:srgbClr val="000000"/>
              </a:solidFill>
              <a:latin typeface="Geo"/>
              <a:ea typeface="Geo"/>
              <a:cs typeface="Geo"/>
              <a:sym typeface="Geo"/>
            </a:endParaRPr>
          </a:p>
          <a:p>
            <a:pPr marL="0" lvl="0" indent="0" algn="l" rtl="0">
              <a:spcBef>
                <a:spcPts val="900"/>
              </a:spcBef>
              <a:spcAft>
                <a:spcPts val="0"/>
              </a:spcAft>
              <a:buNone/>
            </a:pPr>
            <a:endParaRPr/>
          </a:p>
        </p:txBody>
      </p:sp>
      <p:graphicFrame>
        <p:nvGraphicFramePr>
          <p:cNvPr id="306" name="Google Shape;306;g6c0480faf7_0_82"/>
          <p:cNvGraphicFramePr/>
          <p:nvPr/>
        </p:nvGraphicFramePr>
        <p:xfrm>
          <a:off x="952500" y="4845300"/>
          <a:ext cx="10287000" cy="1615350"/>
        </p:xfrm>
        <a:graphic>
          <a:graphicData uri="http://schemas.openxmlformats.org/drawingml/2006/table">
            <a:tbl>
              <a:tblPr>
                <a:noFill/>
                <a:tableStyleId>{5BF94684-D4F3-4604-BE47-B154D5AA6918}</a:tableStyleId>
              </a:tblPr>
              <a:tblGrid>
                <a:gridCol w="2571750">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2571750">
                  <a:extLst>
                    <a:ext uri="{9D8B030D-6E8A-4147-A177-3AD203B41FA5}">
                      <a16:colId xmlns:a16="http://schemas.microsoft.com/office/drawing/2014/main" val="20002"/>
                    </a:ext>
                  </a:extLst>
                </a:gridCol>
                <a:gridCol w="2571750">
                  <a:extLst>
                    <a:ext uri="{9D8B030D-6E8A-4147-A177-3AD203B41FA5}">
                      <a16:colId xmlns:a16="http://schemas.microsoft.com/office/drawing/2014/main" val="20003"/>
                    </a:ext>
                  </a:extLst>
                </a:gridCol>
              </a:tblGrid>
              <a:tr h="381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r>
                        <a:rPr lang="en-US"/>
                        <a:t>Facebook</a:t>
                      </a:r>
                      <a:endParaRPr/>
                    </a:p>
                  </a:txBody>
                  <a:tcPr marL="91425" marR="91425" marT="91425" marB="91425"/>
                </a:tc>
                <a:tc>
                  <a:txBody>
                    <a:bodyPr/>
                    <a:lstStyle/>
                    <a:p>
                      <a:pPr marL="0" lvl="0" indent="0" algn="l" rtl="0">
                        <a:spcBef>
                          <a:spcPts val="0"/>
                        </a:spcBef>
                        <a:spcAft>
                          <a:spcPts val="0"/>
                        </a:spcAft>
                        <a:buNone/>
                      </a:pPr>
                      <a:r>
                        <a:rPr lang="en-US"/>
                        <a:t>Twitter</a:t>
                      </a:r>
                      <a:endParaRPr/>
                    </a:p>
                  </a:txBody>
                  <a:tcPr marL="91425" marR="91425" marT="91425" marB="91425"/>
                </a:tc>
                <a:tc>
                  <a:txBody>
                    <a:bodyPr/>
                    <a:lstStyle/>
                    <a:p>
                      <a:pPr marL="0" lvl="0" indent="0" algn="l" rtl="0">
                        <a:spcBef>
                          <a:spcPts val="0"/>
                        </a:spcBef>
                        <a:spcAft>
                          <a:spcPts val="0"/>
                        </a:spcAft>
                        <a:buNone/>
                      </a:pPr>
                      <a:r>
                        <a:rPr lang="en-US"/>
                        <a:t>YouTube</a:t>
                      </a:r>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US"/>
                        <a:t>White Supremacy</a:t>
                      </a:r>
                      <a:endParaRPr/>
                    </a:p>
                  </a:txBody>
                  <a:tcPr marL="91425" marR="91425" marT="91425" marB="91425"/>
                </a:tc>
                <a:tc>
                  <a:txBody>
                    <a:bodyPr/>
                    <a:lstStyle/>
                    <a:p>
                      <a:pPr marL="0" lvl="0" indent="0" algn="l" rtl="0">
                        <a:spcBef>
                          <a:spcPts val="0"/>
                        </a:spcBef>
                        <a:spcAft>
                          <a:spcPts val="0"/>
                        </a:spcAft>
                        <a:buNone/>
                      </a:pPr>
                      <a:r>
                        <a:rPr lang="en-US"/>
                        <a:t>prison, liberals, stupid, negro, nazis</a:t>
                      </a:r>
                      <a:endParaRPr/>
                    </a:p>
                  </a:txBody>
                  <a:tcPr marL="91425" marR="91425" marT="91425" marB="91425"/>
                </a:tc>
                <a:tc>
                  <a:txBody>
                    <a:bodyPr/>
                    <a:lstStyle/>
                    <a:p>
                      <a:pPr marL="0" lvl="0" indent="0" algn="l" rtl="0">
                        <a:spcBef>
                          <a:spcPts val="0"/>
                        </a:spcBef>
                        <a:spcAft>
                          <a:spcPts val="0"/>
                        </a:spcAft>
                        <a:buNone/>
                      </a:pPr>
                      <a:r>
                        <a:rPr lang="en-US"/>
                        <a:t>racial, whites, race, difference, superior</a:t>
                      </a:r>
                      <a:endParaRPr/>
                    </a:p>
                  </a:txBody>
                  <a:tcPr marL="91425" marR="91425" marT="91425" marB="91425"/>
                </a:tc>
                <a:tc>
                  <a:txBody>
                    <a:bodyPr/>
                    <a:lstStyle/>
                    <a:p>
                      <a:pPr marL="0" lvl="0" indent="0" algn="l" rtl="0">
                        <a:spcBef>
                          <a:spcPts val="0"/>
                        </a:spcBef>
                        <a:spcAft>
                          <a:spcPts val="0"/>
                        </a:spcAft>
                        <a:buNone/>
                      </a:pPr>
                      <a:r>
                        <a:rPr lang="en-US"/>
                        <a:t>monthly, pledge,buchanan,wilson,steve</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US"/>
                        <a:t>Anti-LGBT</a:t>
                      </a:r>
                      <a:endParaRPr/>
                    </a:p>
                  </a:txBody>
                  <a:tcPr marL="91425" marR="91425" marT="91425" marB="91425"/>
                </a:tc>
                <a:tc>
                  <a:txBody>
                    <a:bodyPr/>
                    <a:lstStyle/>
                    <a:p>
                      <a:pPr marL="0" lvl="0" indent="0" algn="l" rtl="0">
                        <a:spcBef>
                          <a:spcPts val="0"/>
                        </a:spcBef>
                        <a:spcAft>
                          <a:spcPts val="0"/>
                        </a:spcAft>
                        <a:buNone/>
                      </a:pPr>
                      <a:r>
                        <a:rPr lang="en-US"/>
                        <a:t>prayer, join, jesus, god, abortion</a:t>
                      </a:r>
                      <a:endParaRPr/>
                    </a:p>
                  </a:txBody>
                  <a:tcPr marL="91425" marR="91425" marT="91425" marB="91425"/>
                </a:tc>
                <a:tc>
                  <a:txBody>
                    <a:bodyPr/>
                    <a:lstStyle/>
                    <a:p>
                      <a:pPr marL="0" lvl="0" indent="0" algn="l" rtl="0">
                        <a:spcBef>
                          <a:spcPts val="0"/>
                        </a:spcBef>
                        <a:spcAft>
                          <a:spcPts val="0"/>
                        </a:spcAft>
                        <a:buNone/>
                      </a:pPr>
                      <a:r>
                        <a:rPr lang="en-US"/>
                        <a:t>predator, pedo, church, life, homo</a:t>
                      </a:r>
                      <a:endParaRPr/>
                    </a:p>
                  </a:txBody>
                  <a:tcPr marL="91425" marR="91425" marT="91425" marB="91425"/>
                </a:tc>
                <a:tc>
                  <a:txBody>
                    <a:bodyPr/>
                    <a:lstStyle/>
                    <a:p>
                      <a:pPr marL="0" lvl="0" indent="0" algn="l" rtl="0">
                        <a:spcBef>
                          <a:spcPts val="0"/>
                        </a:spcBef>
                        <a:spcAft>
                          <a:spcPts val="0"/>
                        </a:spcAft>
                        <a:buNone/>
                      </a:pPr>
                      <a:r>
                        <a:rPr lang="en-US"/>
                        <a:t>militant,church,join,subscribe,media</a:t>
                      </a:r>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6c083ab04d_0_95"/>
          <p:cNvSpPr txBox="1">
            <a:spLocks noGrp="1"/>
          </p:cNvSpPr>
          <p:nvPr>
            <p:ph type="title"/>
          </p:nvPr>
        </p:nvSpPr>
        <p:spPr>
          <a:xfrm>
            <a:off x="1066800" y="642594"/>
            <a:ext cx="10058400" cy="1371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latin typeface="Geo"/>
                <a:ea typeface="Geo"/>
                <a:cs typeface="Geo"/>
                <a:sym typeface="Geo"/>
              </a:rPr>
              <a:t>Advanced Information Trends: Domain Networks</a:t>
            </a:r>
            <a:endParaRPr>
              <a:latin typeface="Geo"/>
              <a:ea typeface="Geo"/>
              <a:cs typeface="Geo"/>
              <a:sym typeface="Geo"/>
            </a:endParaRPr>
          </a:p>
        </p:txBody>
      </p:sp>
      <p:sp>
        <p:nvSpPr>
          <p:cNvPr id="312" name="Google Shape;312;g6c083ab04d_0_95"/>
          <p:cNvSpPr txBox="1">
            <a:spLocks noGrp="1"/>
          </p:cNvSpPr>
          <p:nvPr>
            <p:ph type="body" idx="1"/>
          </p:nvPr>
        </p:nvSpPr>
        <p:spPr>
          <a:xfrm>
            <a:off x="1066800" y="2103120"/>
            <a:ext cx="10058400" cy="38496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r>
              <a:rPr lang="en-US">
                <a:solidFill>
                  <a:srgbClr val="000000"/>
                </a:solidFill>
                <a:latin typeface="Geo"/>
                <a:ea typeface="Geo"/>
                <a:cs typeface="Geo"/>
                <a:sym typeface="Geo"/>
              </a:rPr>
              <a:t>Connect two URL domains if they are shared by the same account </a:t>
            </a: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Color the edges based on where they are shared</a:t>
            </a:r>
            <a:endParaRPr>
              <a:solidFill>
                <a:srgbClr val="000000"/>
              </a:solidFill>
              <a:latin typeface="Geo"/>
              <a:ea typeface="Geo"/>
              <a:cs typeface="Geo"/>
              <a:sym typeface="Geo"/>
            </a:endParaRPr>
          </a:p>
          <a:p>
            <a:pPr marL="0" lvl="0" indent="0" algn="l" rtl="0">
              <a:spcBef>
                <a:spcPts val="900"/>
              </a:spcBef>
              <a:spcAft>
                <a:spcPts val="0"/>
              </a:spcAft>
              <a:buNone/>
            </a:pPr>
            <a:r>
              <a:rPr lang="en-US" b="1">
                <a:solidFill>
                  <a:srgbClr val="8837CF"/>
                </a:solidFill>
                <a:latin typeface="Geo"/>
                <a:ea typeface="Geo"/>
                <a:cs typeface="Geo"/>
                <a:sym typeface="Geo"/>
              </a:rPr>
              <a:t>Blue</a:t>
            </a:r>
            <a:r>
              <a:rPr lang="en-US">
                <a:solidFill>
                  <a:srgbClr val="000000"/>
                </a:solidFill>
                <a:latin typeface="Geo"/>
                <a:ea typeface="Geo"/>
                <a:cs typeface="Geo"/>
                <a:sym typeface="Geo"/>
              </a:rPr>
              <a:t>: Only Twitter</a:t>
            </a:r>
            <a:endParaRPr>
              <a:solidFill>
                <a:srgbClr val="000000"/>
              </a:solidFill>
              <a:latin typeface="Geo"/>
              <a:ea typeface="Geo"/>
              <a:cs typeface="Geo"/>
              <a:sym typeface="Geo"/>
            </a:endParaRPr>
          </a:p>
          <a:p>
            <a:pPr marL="0" lvl="0" indent="0" algn="l" rtl="0">
              <a:spcBef>
                <a:spcPts val="900"/>
              </a:spcBef>
              <a:spcAft>
                <a:spcPts val="0"/>
              </a:spcAft>
              <a:buNone/>
            </a:pPr>
            <a:r>
              <a:rPr lang="en-US" b="1">
                <a:solidFill>
                  <a:srgbClr val="CC0000"/>
                </a:solidFill>
                <a:latin typeface="Geo"/>
                <a:ea typeface="Geo"/>
                <a:cs typeface="Geo"/>
                <a:sym typeface="Geo"/>
              </a:rPr>
              <a:t>Red</a:t>
            </a:r>
            <a:r>
              <a:rPr lang="en-US">
                <a:solidFill>
                  <a:srgbClr val="000000"/>
                </a:solidFill>
                <a:latin typeface="Geo"/>
                <a:ea typeface="Geo"/>
                <a:cs typeface="Geo"/>
                <a:sym typeface="Geo"/>
              </a:rPr>
              <a:t>: Only Facebook</a:t>
            </a:r>
            <a:endParaRPr>
              <a:solidFill>
                <a:srgbClr val="000000"/>
              </a:solidFill>
              <a:latin typeface="Geo"/>
              <a:ea typeface="Geo"/>
              <a:cs typeface="Geo"/>
              <a:sym typeface="Geo"/>
            </a:endParaRPr>
          </a:p>
          <a:p>
            <a:pPr marL="0" lvl="0" indent="0" algn="l" rtl="0">
              <a:spcBef>
                <a:spcPts val="900"/>
              </a:spcBef>
              <a:spcAft>
                <a:spcPts val="0"/>
              </a:spcAft>
              <a:buNone/>
            </a:pPr>
            <a:r>
              <a:rPr lang="en-US" b="1">
                <a:solidFill>
                  <a:srgbClr val="38761D"/>
                </a:solidFill>
                <a:latin typeface="Geo"/>
                <a:ea typeface="Geo"/>
                <a:cs typeface="Geo"/>
                <a:sym typeface="Geo"/>
              </a:rPr>
              <a:t>Green</a:t>
            </a:r>
            <a:r>
              <a:rPr lang="en-US">
                <a:solidFill>
                  <a:srgbClr val="000000"/>
                </a:solidFill>
                <a:latin typeface="Geo"/>
                <a:ea typeface="Geo"/>
                <a:cs typeface="Geo"/>
                <a:sym typeface="Geo"/>
              </a:rPr>
              <a:t>: Both </a:t>
            </a:r>
            <a:endParaRPr>
              <a:solidFill>
                <a:srgbClr val="000000"/>
              </a:solidFill>
              <a:latin typeface="Geo"/>
              <a:ea typeface="Geo"/>
              <a:cs typeface="Geo"/>
              <a:sym typeface="Ge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16"/>
        <p:cNvGrpSpPr/>
        <p:nvPr/>
      </p:nvGrpSpPr>
      <p:grpSpPr>
        <a:xfrm>
          <a:off x="0" y="0"/>
          <a:ext cx="0" cy="0"/>
          <a:chOff x="0" y="0"/>
          <a:chExt cx="0" cy="0"/>
        </a:xfrm>
      </p:grpSpPr>
      <p:sp>
        <p:nvSpPr>
          <p:cNvPr id="317" name="Google Shape;317;g6c0480faf7_0_93"/>
          <p:cNvSpPr txBox="1"/>
          <p:nvPr/>
        </p:nvSpPr>
        <p:spPr>
          <a:xfrm>
            <a:off x="4171050" y="112150"/>
            <a:ext cx="45201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a:latin typeface="Geo"/>
                <a:ea typeface="Geo"/>
                <a:cs typeface="Geo"/>
                <a:sym typeface="Geo"/>
              </a:rPr>
              <a:t>White Supremacy Domain Network</a:t>
            </a:r>
            <a:endParaRPr sz="2400">
              <a:latin typeface="Geo"/>
              <a:ea typeface="Geo"/>
              <a:cs typeface="Geo"/>
              <a:sym typeface="Geo"/>
            </a:endParaRPr>
          </a:p>
        </p:txBody>
      </p:sp>
      <p:pic>
        <p:nvPicPr>
          <p:cNvPr id="318" name="Google Shape;318;g6c0480faf7_0_93"/>
          <p:cNvPicPr preferRelativeResize="0"/>
          <p:nvPr/>
        </p:nvPicPr>
        <p:blipFill rotWithShape="1">
          <a:blip r:embed="rId3">
            <a:alphaModFix/>
          </a:blip>
          <a:srcRect t="17943" b="16880"/>
          <a:stretch/>
        </p:blipFill>
        <p:spPr>
          <a:xfrm>
            <a:off x="1936613" y="873025"/>
            <a:ext cx="8988974" cy="58588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22"/>
        <p:cNvGrpSpPr/>
        <p:nvPr/>
      </p:nvGrpSpPr>
      <p:grpSpPr>
        <a:xfrm>
          <a:off x="0" y="0"/>
          <a:ext cx="0" cy="0"/>
          <a:chOff x="0" y="0"/>
          <a:chExt cx="0" cy="0"/>
        </a:xfrm>
      </p:grpSpPr>
      <p:sp>
        <p:nvSpPr>
          <p:cNvPr id="323" name="Google Shape;323;g6c083ab04d_0_104"/>
          <p:cNvSpPr txBox="1"/>
          <p:nvPr/>
        </p:nvSpPr>
        <p:spPr>
          <a:xfrm>
            <a:off x="3666650" y="112150"/>
            <a:ext cx="5024400" cy="56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a:latin typeface="Geo"/>
                <a:ea typeface="Geo"/>
                <a:cs typeface="Geo"/>
                <a:sym typeface="Geo"/>
              </a:rPr>
              <a:t>Religious Supremacy Domain Network</a:t>
            </a:r>
            <a:endParaRPr sz="2400">
              <a:latin typeface="Geo"/>
              <a:ea typeface="Geo"/>
              <a:cs typeface="Geo"/>
              <a:sym typeface="Geo"/>
            </a:endParaRPr>
          </a:p>
        </p:txBody>
      </p:sp>
      <p:pic>
        <p:nvPicPr>
          <p:cNvPr id="324" name="Google Shape;324;g6c083ab04d_0_104"/>
          <p:cNvPicPr preferRelativeResize="0"/>
          <p:nvPr/>
        </p:nvPicPr>
        <p:blipFill>
          <a:blip r:embed="rId3">
            <a:alphaModFix/>
          </a:blip>
          <a:stretch>
            <a:fillRect/>
          </a:stretch>
        </p:blipFill>
        <p:spPr>
          <a:xfrm>
            <a:off x="2179338" y="749450"/>
            <a:ext cx="7999025" cy="587854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8"/>
        <p:cNvGrpSpPr/>
        <p:nvPr/>
      </p:nvGrpSpPr>
      <p:grpSpPr>
        <a:xfrm>
          <a:off x="0" y="0"/>
          <a:ext cx="0" cy="0"/>
          <a:chOff x="0" y="0"/>
          <a:chExt cx="0" cy="0"/>
        </a:xfrm>
      </p:grpSpPr>
      <p:sp>
        <p:nvSpPr>
          <p:cNvPr id="329" name="Google Shape;329;p1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330" name="Google Shape;330;p10"/>
          <p:cNvSpPr/>
          <p:nvPr/>
        </p:nvSpPr>
        <p:spPr>
          <a:xfrm>
            <a:off x="234696" y="237744"/>
            <a:ext cx="4419599" cy="6382512"/>
          </a:xfrm>
          <a:prstGeom prst="rect">
            <a:avLst/>
          </a:prstGeom>
          <a:solidFill>
            <a:srgbClr val="D8D8D8">
              <a:alpha val="6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0"/>
          <p:cNvSpPr txBox="1">
            <a:spLocks noGrp="1"/>
          </p:cNvSpPr>
          <p:nvPr>
            <p:ph type="title"/>
          </p:nvPr>
        </p:nvSpPr>
        <p:spPr>
          <a:xfrm>
            <a:off x="573409" y="559477"/>
            <a:ext cx="3765200" cy="570993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800"/>
              <a:buFont typeface="Geo"/>
              <a:buNone/>
            </a:pPr>
            <a:r>
              <a:rPr lang="en-US"/>
              <a:t>Future work</a:t>
            </a:r>
            <a:endParaRPr/>
          </a:p>
        </p:txBody>
      </p:sp>
      <p:sp>
        <p:nvSpPr>
          <p:cNvPr id="332" name="Google Shape;332;p10"/>
          <p:cNvSpPr/>
          <p:nvPr/>
        </p:nvSpPr>
        <p:spPr>
          <a:xfrm>
            <a:off x="371856" y="374904"/>
            <a:ext cx="4122323"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3" name="Google Shape;333;p10"/>
          <p:cNvGrpSpPr/>
          <p:nvPr/>
        </p:nvGrpSpPr>
        <p:grpSpPr>
          <a:xfrm>
            <a:off x="5453174" y="318539"/>
            <a:ext cx="5906215" cy="5710039"/>
            <a:chOff x="0" y="626"/>
            <a:chExt cx="5906215" cy="5229452"/>
          </a:xfrm>
        </p:grpSpPr>
        <p:sp>
          <p:nvSpPr>
            <p:cNvPr id="334" name="Google Shape;334;p10"/>
            <p:cNvSpPr/>
            <p:nvPr/>
          </p:nvSpPr>
          <p:spPr>
            <a:xfrm>
              <a:off x="1" y="626"/>
              <a:ext cx="5906100" cy="1758000"/>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0"/>
            <p:cNvSpPr/>
            <p:nvPr/>
          </p:nvSpPr>
          <p:spPr>
            <a:xfrm>
              <a:off x="451973" y="336816"/>
              <a:ext cx="821769" cy="821769"/>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0"/>
            <p:cNvSpPr/>
            <p:nvPr/>
          </p:nvSpPr>
          <p:spPr>
            <a:xfrm>
              <a:off x="1725715" y="638"/>
              <a:ext cx="4180465" cy="149412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0"/>
            <p:cNvSpPr txBox="1"/>
            <p:nvPr/>
          </p:nvSpPr>
          <p:spPr>
            <a:xfrm>
              <a:off x="1725726" y="636"/>
              <a:ext cx="4016700" cy="1651200"/>
            </a:xfrm>
            <a:prstGeom prst="rect">
              <a:avLst/>
            </a:prstGeom>
            <a:noFill/>
            <a:ln>
              <a:noFill/>
            </a:ln>
          </p:spPr>
          <p:txBody>
            <a:bodyPr spcFirstLastPara="1" wrap="square" lIns="158125" tIns="158125" rIns="158125" bIns="158125" anchor="ctr" anchorCtr="0">
              <a:noAutofit/>
            </a:bodyPr>
            <a:lstStyle/>
            <a:p>
              <a:pPr marL="0" marR="0" lvl="0" indent="0" algn="l" rtl="0">
                <a:lnSpc>
                  <a:spcPct val="90000"/>
                </a:lnSpc>
                <a:spcBef>
                  <a:spcPts val="0"/>
                </a:spcBef>
                <a:spcAft>
                  <a:spcPts val="0"/>
                </a:spcAft>
                <a:buClr>
                  <a:schemeClr val="dk1"/>
                </a:buClr>
                <a:buSzPts val="1600"/>
                <a:buFont typeface="Geo"/>
                <a:buNone/>
              </a:pPr>
              <a:r>
                <a:rPr lang="en-US" sz="2000" b="0" i="0" u="none" strike="noStrike" cap="none">
                  <a:solidFill>
                    <a:schemeClr val="dk1"/>
                  </a:solidFill>
                  <a:latin typeface="Geo"/>
                  <a:ea typeface="Geo"/>
                  <a:cs typeface="Geo"/>
                  <a:sym typeface="Geo"/>
                </a:rPr>
                <a:t>A real-time data collection pipeline can be built using Kibana and Elasticsearch to update the visualizations created every 15 minutes. This can give an overview of the latest trends in hate group activity online.</a:t>
              </a:r>
              <a:endParaRPr sz="2000"/>
            </a:p>
          </p:txBody>
        </p:sp>
        <p:sp>
          <p:nvSpPr>
            <p:cNvPr id="338" name="Google Shape;338;p10"/>
            <p:cNvSpPr/>
            <p:nvPr/>
          </p:nvSpPr>
          <p:spPr>
            <a:xfrm>
              <a:off x="0" y="2000234"/>
              <a:ext cx="5906100" cy="1494000"/>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0"/>
            <p:cNvSpPr/>
            <p:nvPr/>
          </p:nvSpPr>
          <p:spPr>
            <a:xfrm>
              <a:off x="451973" y="2204474"/>
              <a:ext cx="821700" cy="82170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0"/>
            <p:cNvSpPr/>
            <p:nvPr/>
          </p:nvSpPr>
          <p:spPr>
            <a:xfrm>
              <a:off x="1725715" y="1868296"/>
              <a:ext cx="4180465" cy="149412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0"/>
            <p:cNvSpPr txBox="1"/>
            <p:nvPr/>
          </p:nvSpPr>
          <p:spPr>
            <a:xfrm>
              <a:off x="1725715" y="1868296"/>
              <a:ext cx="4180500" cy="1494000"/>
            </a:xfrm>
            <a:prstGeom prst="rect">
              <a:avLst/>
            </a:prstGeom>
            <a:noFill/>
            <a:ln>
              <a:noFill/>
            </a:ln>
          </p:spPr>
          <p:txBody>
            <a:bodyPr spcFirstLastPara="1" wrap="square" lIns="158125" tIns="158125" rIns="158125" bIns="158125" anchor="ctr" anchorCtr="0">
              <a:noAutofit/>
            </a:bodyPr>
            <a:lstStyle/>
            <a:p>
              <a:pPr marL="0" marR="0" lvl="0" indent="0" algn="l" rtl="0">
                <a:lnSpc>
                  <a:spcPct val="90000"/>
                </a:lnSpc>
                <a:spcBef>
                  <a:spcPts val="0"/>
                </a:spcBef>
                <a:spcAft>
                  <a:spcPts val="0"/>
                </a:spcAft>
                <a:buClr>
                  <a:schemeClr val="dk1"/>
                </a:buClr>
                <a:buSzPts val="1600"/>
                <a:buFont typeface="Geo"/>
                <a:buNone/>
              </a:pPr>
              <a:r>
                <a:rPr lang="en-US" sz="2000" b="0" i="0" u="none" strike="noStrike" cap="none">
                  <a:solidFill>
                    <a:schemeClr val="dk1"/>
                  </a:solidFill>
                  <a:latin typeface="Geo"/>
                  <a:ea typeface="Geo"/>
                  <a:cs typeface="Geo"/>
                  <a:sym typeface="Geo"/>
                </a:rPr>
                <a:t>More complex machine learning models can be incorporated with the Kibana visualizations to have complex analyses such as SAGE and domain graphs in near real-time.</a:t>
              </a:r>
              <a:endParaRPr sz="2000"/>
            </a:p>
          </p:txBody>
        </p:sp>
        <p:sp>
          <p:nvSpPr>
            <p:cNvPr id="342" name="Google Shape;342;p10"/>
            <p:cNvSpPr/>
            <p:nvPr/>
          </p:nvSpPr>
          <p:spPr>
            <a:xfrm>
              <a:off x="0" y="3735953"/>
              <a:ext cx="5906181" cy="1494125"/>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0"/>
            <p:cNvSpPr/>
            <p:nvPr/>
          </p:nvSpPr>
          <p:spPr>
            <a:xfrm>
              <a:off x="451973" y="4072131"/>
              <a:ext cx="821769" cy="821769"/>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0"/>
            <p:cNvSpPr/>
            <p:nvPr/>
          </p:nvSpPr>
          <p:spPr>
            <a:xfrm>
              <a:off x="1725715" y="3735953"/>
              <a:ext cx="4180465" cy="149412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0"/>
            <p:cNvSpPr txBox="1"/>
            <p:nvPr/>
          </p:nvSpPr>
          <p:spPr>
            <a:xfrm>
              <a:off x="1725715" y="3735953"/>
              <a:ext cx="4180465" cy="1494125"/>
            </a:xfrm>
            <a:prstGeom prst="rect">
              <a:avLst/>
            </a:prstGeom>
            <a:noFill/>
            <a:ln>
              <a:noFill/>
            </a:ln>
          </p:spPr>
          <p:txBody>
            <a:bodyPr spcFirstLastPara="1" wrap="square" lIns="158125" tIns="158125" rIns="158125" bIns="158125" anchor="ctr" anchorCtr="0">
              <a:noAutofit/>
            </a:bodyPr>
            <a:lstStyle/>
            <a:p>
              <a:pPr marL="0" marR="0" lvl="0" indent="0" algn="l" rtl="0">
                <a:lnSpc>
                  <a:spcPct val="90000"/>
                </a:lnSpc>
                <a:spcBef>
                  <a:spcPts val="0"/>
                </a:spcBef>
                <a:spcAft>
                  <a:spcPts val="0"/>
                </a:spcAft>
                <a:buClr>
                  <a:schemeClr val="dk1"/>
                </a:buClr>
                <a:buSzPts val="1600"/>
                <a:buFont typeface="Geo"/>
                <a:buNone/>
              </a:pPr>
              <a:r>
                <a:rPr lang="en-US" sz="2000" b="0" i="0" u="none" strike="noStrike" cap="none">
                  <a:solidFill>
                    <a:schemeClr val="dk1"/>
                  </a:solidFill>
                  <a:latin typeface="Geo"/>
                  <a:ea typeface="Geo"/>
                  <a:cs typeface="Geo"/>
                  <a:sym typeface="Geo"/>
                </a:rPr>
                <a:t>By adding differential privacy to the data, this platform can be made public to be used by other researchers and enthusiasts.</a:t>
              </a:r>
              <a:endParaRPr sz="2000"/>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49"/>
        <p:cNvGrpSpPr/>
        <p:nvPr/>
      </p:nvGrpSpPr>
      <p:grpSpPr>
        <a:xfrm>
          <a:off x="0" y="0"/>
          <a:ext cx="0" cy="0"/>
          <a:chOff x="0" y="0"/>
          <a:chExt cx="0" cy="0"/>
        </a:xfrm>
      </p:grpSpPr>
      <p:sp>
        <p:nvSpPr>
          <p:cNvPr id="350" name="Google Shape;350;p11"/>
          <p:cNvSpPr/>
          <p:nvPr/>
        </p:nvSpPr>
        <p:spPr>
          <a:xfrm>
            <a:off x="0" y="0"/>
            <a:ext cx="12192000" cy="6858000"/>
          </a:xfrm>
          <a:prstGeom prst="rect">
            <a:avLst/>
          </a:prstGeom>
          <a:solidFill>
            <a:srgbClr val="FEFEF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351" name="Google Shape;351;p11"/>
          <p:cNvSpPr/>
          <p:nvPr/>
        </p:nvSpPr>
        <p:spPr>
          <a:xfrm>
            <a:off x="1307870" y="1267730"/>
            <a:ext cx="9576262" cy="4307950"/>
          </a:xfrm>
          <a:prstGeom prst="rect">
            <a:avLst/>
          </a:prstGeom>
          <a:solidFill>
            <a:schemeClr val="dk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1"/>
          <p:cNvSpPr/>
          <p:nvPr/>
        </p:nvSpPr>
        <p:spPr>
          <a:xfrm>
            <a:off x="1447801" y="1411615"/>
            <a:ext cx="9296400" cy="4034770"/>
          </a:xfrm>
          <a:prstGeom prst="rect">
            <a:avLst/>
          </a:prstGeom>
          <a:noFill/>
          <a:ln w="9525" cap="sq" cmpd="sng">
            <a:solidFill>
              <a:srgbClr val="FEFE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1"/>
          <p:cNvSpPr/>
          <p:nvPr/>
        </p:nvSpPr>
        <p:spPr>
          <a:xfrm>
            <a:off x="5135880" y="1267730"/>
            <a:ext cx="1920240" cy="73152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 name="Google Shape;354;p11"/>
          <p:cNvGrpSpPr/>
          <p:nvPr/>
        </p:nvGrpSpPr>
        <p:grpSpPr>
          <a:xfrm>
            <a:off x="5250180" y="1267730"/>
            <a:ext cx="1691640" cy="615934"/>
            <a:chOff x="5250180" y="1267730"/>
            <a:chExt cx="1691640" cy="615934"/>
          </a:xfrm>
        </p:grpSpPr>
        <p:cxnSp>
          <p:nvCxnSpPr>
            <p:cNvPr id="355" name="Google Shape;355;p11"/>
            <p:cNvCxnSpPr/>
            <p:nvPr/>
          </p:nvCxnSpPr>
          <p:spPr>
            <a:xfrm>
              <a:off x="5250180" y="1267730"/>
              <a:ext cx="0" cy="612648"/>
            </a:xfrm>
            <a:prstGeom prst="straightConnector1">
              <a:avLst/>
            </a:prstGeom>
            <a:solidFill>
              <a:srgbClr val="FEFEFE"/>
            </a:solidFill>
            <a:ln w="9525" cap="flat" cmpd="sng">
              <a:solidFill>
                <a:srgbClr val="FFFFFF"/>
              </a:solidFill>
              <a:prstDash val="solid"/>
              <a:miter lim="800000"/>
              <a:headEnd type="none" w="sm" len="sm"/>
              <a:tailEnd type="none" w="sm" len="sm"/>
            </a:ln>
          </p:spPr>
        </p:cxnSp>
        <p:cxnSp>
          <p:nvCxnSpPr>
            <p:cNvPr id="356" name="Google Shape;356;p11"/>
            <p:cNvCxnSpPr/>
            <p:nvPr/>
          </p:nvCxnSpPr>
          <p:spPr>
            <a:xfrm>
              <a:off x="6941820" y="1267730"/>
              <a:ext cx="0" cy="612648"/>
            </a:xfrm>
            <a:prstGeom prst="straightConnector1">
              <a:avLst/>
            </a:prstGeom>
            <a:solidFill>
              <a:srgbClr val="FEFEFE"/>
            </a:solidFill>
            <a:ln w="9525" cap="flat" cmpd="sng">
              <a:solidFill>
                <a:srgbClr val="FFFFFF"/>
              </a:solidFill>
              <a:prstDash val="solid"/>
              <a:miter lim="800000"/>
              <a:headEnd type="none" w="sm" len="sm"/>
              <a:tailEnd type="none" w="sm" len="sm"/>
            </a:ln>
          </p:spPr>
        </p:cxnSp>
        <p:cxnSp>
          <p:nvCxnSpPr>
            <p:cNvPr id="357" name="Google Shape;357;p11"/>
            <p:cNvCxnSpPr/>
            <p:nvPr/>
          </p:nvCxnSpPr>
          <p:spPr>
            <a:xfrm>
              <a:off x="5250180" y="1883664"/>
              <a:ext cx="1691640" cy="0"/>
            </a:xfrm>
            <a:prstGeom prst="straightConnector1">
              <a:avLst/>
            </a:prstGeom>
            <a:solidFill>
              <a:srgbClr val="FEFEFE"/>
            </a:solidFill>
            <a:ln w="9525" cap="flat" cmpd="sng">
              <a:solidFill>
                <a:srgbClr val="FFFFFF"/>
              </a:solidFill>
              <a:prstDash val="solid"/>
              <a:miter lim="800000"/>
              <a:headEnd type="none" w="sm" len="sm"/>
              <a:tailEnd type="none" w="sm" len="sm"/>
            </a:ln>
          </p:spPr>
        </p:cxnSp>
      </p:grpSp>
      <p:sp>
        <p:nvSpPr>
          <p:cNvPr id="358" name="Google Shape;358;p11"/>
          <p:cNvSpPr/>
          <p:nvPr/>
        </p:nvSpPr>
        <p:spPr>
          <a:xfrm>
            <a:off x="0" y="0"/>
            <a:ext cx="121920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359" name="Google Shape;359;p11"/>
          <p:cNvSpPr/>
          <p:nvPr/>
        </p:nvSpPr>
        <p:spPr>
          <a:xfrm>
            <a:off x="0" y="-2384"/>
            <a:ext cx="12192000" cy="6858000"/>
          </a:xfrm>
          <a:prstGeom prst="rect">
            <a:avLst/>
          </a:prstGeom>
          <a:blipFill rotWithShape="1">
            <a:blip r:embed="rId3">
              <a:alphaModFix amt="40000"/>
            </a:blip>
            <a:tile tx="-133350" ty="330200" sx="85000" sy="85000" flip="xy"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1"/>
          <p:cNvSpPr/>
          <p:nvPr/>
        </p:nvSpPr>
        <p:spPr>
          <a:xfrm>
            <a:off x="1" y="0"/>
            <a:ext cx="12193866" cy="6858000"/>
          </a:xfrm>
          <a:prstGeom prst="rect">
            <a:avLst/>
          </a:prstGeom>
          <a:solidFill>
            <a:srgbClr val="3F3F3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361" name="Google Shape;361;p11"/>
          <p:cNvSpPr/>
          <p:nvPr/>
        </p:nvSpPr>
        <p:spPr>
          <a:xfrm>
            <a:off x="656197" y="643464"/>
            <a:ext cx="4143830" cy="5566305"/>
          </a:xfrm>
          <a:prstGeom prst="rect">
            <a:avLst/>
          </a:prstGeom>
          <a:solidFill>
            <a:srgbClr val="FEFEFE"/>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1"/>
          <p:cNvSpPr/>
          <p:nvPr/>
        </p:nvSpPr>
        <p:spPr>
          <a:xfrm>
            <a:off x="821587" y="806860"/>
            <a:ext cx="3813048" cy="5239512"/>
          </a:xfrm>
          <a:prstGeom prst="rect">
            <a:avLst/>
          </a:prstGeom>
          <a:noFill/>
          <a:ln w="9525" cap="sq"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1"/>
          <p:cNvSpPr txBox="1">
            <a:spLocks noGrp="1"/>
          </p:cNvSpPr>
          <p:nvPr>
            <p:ph type="title"/>
          </p:nvPr>
        </p:nvSpPr>
        <p:spPr>
          <a:xfrm>
            <a:off x="1256493" y="1559768"/>
            <a:ext cx="2978281" cy="3135379"/>
          </a:xfrm>
          <a:prstGeom prst="rect">
            <a:avLst/>
          </a:prstGeom>
          <a:noFill/>
          <a:ln>
            <a:noFill/>
          </a:ln>
        </p:spPr>
        <p:txBody>
          <a:bodyPr spcFirstLastPara="1" wrap="square" lIns="91425" tIns="45700" rIns="91425" bIns="45700" anchor="ctr" anchorCtr="0">
            <a:normAutofit/>
          </a:bodyPr>
          <a:lstStyle/>
          <a:p>
            <a:pPr marL="0" lvl="0" indent="0" algn="ctr" rtl="0">
              <a:lnSpc>
                <a:spcPct val="83000"/>
              </a:lnSpc>
              <a:spcBef>
                <a:spcPts val="0"/>
              </a:spcBef>
              <a:spcAft>
                <a:spcPts val="0"/>
              </a:spcAft>
              <a:buClr>
                <a:schemeClr val="dk1"/>
              </a:buClr>
              <a:buSzPts val="4800"/>
              <a:buFont typeface="Geo"/>
              <a:buNone/>
            </a:pPr>
            <a:r>
              <a:rPr lang="en-US" sz="4800" cap="none">
                <a:solidFill>
                  <a:schemeClr val="dk1"/>
                </a:solidFill>
                <a:latin typeface="Geo"/>
                <a:ea typeface="Geo"/>
                <a:cs typeface="Geo"/>
                <a:sym typeface="Geo"/>
              </a:rPr>
              <a:t>THANK YOU</a:t>
            </a:r>
            <a:endParaRPr>
              <a:latin typeface="Geo"/>
              <a:ea typeface="Geo"/>
              <a:cs typeface="Geo"/>
              <a:sym typeface="Geo"/>
            </a:endParaRPr>
          </a:p>
        </p:txBody>
      </p:sp>
      <p:sp>
        <p:nvSpPr>
          <p:cNvPr id="364" name="Google Shape;364;p11"/>
          <p:cNvSpPr/>
          <p:nvPr/>
        </p:nvSpPr>
        <p:spPr>
          <a:xfrm>
            <a:off x="1767992" y="640856"/>
            <a:ext cx="1920240" cy="73152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65" name="Google Shape;365;p11"/>
          <p:cNvCxnSpPr/>
          <p:nvPr/>
        </p:nvCxnSpPr>
        <p:spPr>
          <a:xfrm>
            <a:off x="1882292" y="640855"/>
            <a:ext cx="0" cy="640080"/>
          </a:xfrm>
          <a:prstGeom prst="straightConnector1">
            <a:avLst/>
          </a:prstGeom>
          <a:solidFill>
            <a:srgbClr val="FEFEFE"/>
          </a:solidFill>
          <a:ln w="9525" cap="flat" cmpd="sng">
            <a:solidFill>
              <a:srgbClr val="FFFFFF"/>
            </a:solidFill>
            <a:prstDash val="solid"/>
            <a:miter lim="800000"/>
            <a:headEnd type="none" w="sm" len="sm"/>
            <a:tailEnd type="none" w="sm" len="sm"/>
          </a:ln>
        </p:spPr>
      </p:cxnSp>
      <p:cxnSp>
        <p:nvCxnSpPr>
          <p:cNvPr id="366" name="Google Shape;366;p11"/>
          <p:cNvCxnSpPr/>
          <p:nvPr/>
        </p:nvCxnSpPr>
        <p:spPr>
          <a:xfrm>
            <a:off x="3573932" y="640855"/>
            <a:ext cx="0" cy="640080"/>
          </a:xfrm>
          <a:prstGeom prst="straightConnector1">
            <a:avLst/>
          </a:prstGeom>
          <a:solidFill>
            <a:srgbClr val="FEFEFE"/>
          </a:solidFill>
          <a:ln w="9525" cap="flat" cmpd="sng">
            <a:solidFill>
              <a:srgbClr val="FFFFFF"/>
            </a:solidFill>
            <a:prstDash val="solid"/>
            <a:miter lim="800000"/>
            <a:headEnd type="none" w="sm" len="sm"/>
            <a:tailEnd type="none" w="sm" len="sm"/>
          </a:ln>
        </p:spPr>
      </p:cxnSp>
      <p:cxnSp>
        <p:nvCxnSpPr>
          <p:cNvPr id="367" name="Google Shape;367;p11"/>
          <p:cNvCxnSpPr/>
          <p:nvPr/>
        </p:nvCxnSpPr>
        <p:spPr>
          <a:xfrm>
            <a:off x="1882292" y="1286150"/>
            <a:ext cx="1691640" cy="0"/>
          </a:xfrm>
          <a:prstGeom prst="straightConnector1">
            <a:avLst/>
          </a:prstGeom>
          <a:solidFill>
            <a:srgbClr val="FEFEFE"/>
          </a:solidFill>
          <a:ln w="9525" cap="flat" cmpd="sng">
            <a:solidFill>
              <a:srgbClr val="FFFFFF"/>
            </a:solidFill>
            <a:prstDash val="solid"/>
            <a:miter lim="800000"/>
            <a:headEnd type="none" w="sm" len="sm"/>
            <a:tailEnd type="none" w="sm" len="sm"/>
          </a:ln>
        </p:spPr>
      </p:cxnSp>
      <p:pic>
        <p:nvPicPr>
          <p:cNvPr id="368" name="Google Shape;368;p11" descr="Smiling Face with No Fill"/>
          <p:cNvPicPr preferRelativeResize="0"/>
          <p:nvPr/>
        </p:nvPicPr>
        <p:blipFill rotWithShape="1">
          <a:blip r:embed="rId4">
            <a:alphaModFix/>
          </a:blip>
          <a:srcRect/>
          <a:stretch/>
        </p:blipFill>
        <p:spPr>
          <a:xfrm>
            <a:off x="5665357" y="645106"/>
            <a:ext cx="5564663" cy="556466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g6c083ab04d_0_0"/>
          <p:cNvPicPr preferRelativeResize="0"/>
          <p:nvPr/>
        </p:nvPicPr>
        <p:blipFill>
          <a:blip r:embed="rId3">
            <a:alphaModFix/>
          </a:blip>
          <a:stretch>
            <a:fillRect/>
          </a:stretch>
        </p:blipFill>
        <p:spPr>
          <a:xfrm>
            <a:off x="3186113" y="2771425"/>
            <a:ext cx="5819775" cy="2962275"/>
          </a:xfrm>
          <a:prstGeom prst="rect">
            <a:avLst/>
          </a:prstGeom>
          <a:noFill/>
          <a:ln>
            <a:noFill/>
          </a:ln>
        </p:spPr>
      </p:pic>
      <p:sp>
        <p:nvSpPr>
          <p:cNvPr id="84" name="Google Shape;84;g6c083ab04d_0_0"/>
          <p:cNvSpPr txBox="1"/>
          <p:nvPr/>
        </p:nvSpPr>
        <p:spPr>
          <a:xfrm>
            <a:off x="5500100" y="577750"/>
            <a:ext cx="4355400" cy="1842900"/>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Social media can provide an efficient and fast communication for hate groups to exchange information and spew radical beliefs and activism, amplifying what are otherwise fringe opinions.</a:t>
            </a:r>
            <a:endParaRPr sz="2000"/>
          </a:p>
        </p:txBody>
      </p:sp>
      <p:sp>
        <p:nvSpPr>
          <p:cNvPr id="85" name="Google Shape;85;g6c083ab04d_0_0"/>
          <p:cNvSpPr/>
          <p:nvPr/>
        </p:nvSpPr>
        <p:spPr>
          <a:xfrm>
            <a:off x="3186125" y="851206"/>
            <a:ext cx="1296000" cy="1296000"/>
          </a:xfrm>
          <a:prstGeom prst="ellipse">
            <a:avLst/>
          </a:prstGeom>
          <a:solidFill>
            <a:srgbClr val="8837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g6c083ab04d_0_0"/>
          <p:cNvSpPr/>
          <p:nvPr/>
        </p:nvSpPr>
        <p:spPr>
          <a:xfrm>
            <a:off x="3458366" y="1123448"/>
            <a:ext cx="751500" cy="75150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6c083ab04d_0_20"/>
          <p:cNvSpPr txBox="1"/>
          <p:nvPr/>
        </p:nvSpPr>
        <p:spPr>
          <a:xfrm>
            <a:off x="5500100" y="674775"/>
            <a:ext cx="4355400" cy="1367700"/>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chemeClr val="dk1"/>
              </a:buClr>
              <a:buSzPts val="1100"/>
              <a:buFont typeface="Arial"/>
              <a:buNone/>
            </a:pPr>
            <a:endParaRPr sz="2000">
              <a:solidFill>
                <a:schemeClr val="dk1"/>
              </a:solidFill>
              <a:latin typeface="Geo"/>
              <a:ea typeface="Geo"/>
              <a:cs typeface="Geo"/>
              <a:sym typeface="Geo"/>
            </a:endParaRPr>
          </a:p>
          <a:p>
            <a:pPr marL="0" marR="0" lvl="0" indent="0" algn="l" rtl="0">
              <a:lnSpc>
                <a:spcPct val="90000"/>
              </a:lnSpc>
              <a:spcBef>
                <a:spcPts val="0"/>
              </a:spcBef>
              <a:spcAft>
                <a:spcPts val="0"/>
              </a:spcAft>
              <a:buClr>
                <a:schemeClr val="dk1"/>
              </a:buClr>
              <a:buSzPts val="1100"/>
              <a:buFont typeface="Arial"/>
              <a:buNone/>
            </a:pPr>
            <a:endParaRPr sz="2000">
              <a:solidFill>
                <a:schemeClr val="dk1"/>
              </a:solidFill>
              <a:latin typeface="Geo"/>
              <a:ea typeface="Geo"/>
              <a:cs typeface="Geo"/>
              <a:sym typeface="Geo"/>
            </a:endParaRPr>
          </a:p>
          <a:p>
            <a:pPr marL="0" marR="0" lvl="0" indent="0" algn="l" rtl="0">
              <a:lnSpc>
                <a:spcPct val="90000"/>
              </a:lnSpc>
              <a:spcBef>
                <a:spcPts val="0"/>
              </a:spcBef>
              <a:spcAft>
                <a:spcPts val="0"/>
              </a:spcAft>
              <a:buClr>
                <a:schemeClr val="dk1"/>
              </a:buClr>
              <a:buSzPts val="1100"/>
              <a:buFont typeface="Arial"/>
              <a:buNone/>
            </a:pPr>
            <a:r>
              <a:rPr lang="en-US" sz="2000">
                <a:solidFill>
                  <a:schemeClr val="dk1"/>
                </a:solidFill>
                <a:latin typeface="Geo"/>
                <a:ea typeface="Geo"/>
                <a:cs typeface="Geo"/>
                <a:sym typeface="Geo"/>
              </a:rPr>
              <a:t>In a mounting number of hate crimes against various minorities, perpetrators sought support and publicized their actions on various social media platforms.</a:t>
            </a:r>
            <a:endParaRPr sz="2000">
              <a:solidFill>
                <a:schemeClr val="dk1"/>
              </a:solidFill>
              <a:latin typeface="Geo"/>
              <a:ea typeface="Geo"/>
              <a:cs typeface="Geo"/>
              <a:sym typeface="Geo"/>
            </a:endParaRPr>
          </a:p>
          <a:p>
            <a:pPr marL="0" marR="0" lvl="0" indent="0" algn="l" rtl="0">
              <a:lnSpc>
                <a:spcPct val="90000"/>
              </a:lnSpc>
              <a:spcBef>
                <a:spcPts val="0"/>
              </a:spcBef>
              <a:spcAft>
                <a:spcPts val="0"/>
              </a:spcAft>
              <a:buClr>
                <a:schemeClr val="dk1"/>
              </a:buClr>
              <a:buSzPts val="1100"/>
              <a:buFont typeface="Arial"/>
              <a:buNone/>
            </a:pPr>
            <a:endParaRPr sz="2000">
              <a:solidFill>
                <a:schemeClr val="dk1"/>
              </a:solidFill>
              <a:latin typeface="Geo"/>
              <a:ea typeface="Geo"/>
              <a:cs typeface="Geo"/>
              <a:sym typeface="Geo"/>
            </a:endParaRPr>
          </a:p>
          <a:p>
            <a:pPr marL="0" marR="0" lvl="0" indent="0" algn="l" rtl="0">
              <a:lnSpc>
                <a:spcPct val="90000"/>
              </a:lnSpc>
              <a:spcBef>
                <a:spcPts val="0"/>
              </a:spcBef>
              <a:spcAft>
                <a:spcPts val="0"/>
              </a:spcAft>
              <a:buClr>
                <a:schemeClr val="dk1"/>
              </a:buClr>
              <a:buSzPts val="1400"/>
              <a:buFont typeface="Geo"/>
              <a:buNone/>
            </a:pPr>
            <a:endParaRPr sz="2000">
              <a:solidFill>
                <a:schemeClr val="dk1"/>
              </a:solidFill>
              <a:latin typeface="Geo"/>
              <a:ea typeface="Geo"/>
              <a:cs typeface="Geo"/>
              <a:sym typeface="Geo"/>
            </a:endParaRPr>
          </a:p>
        </p:txBody>
      </p:sp>
      <p:sp>
        <p:nvSpPr>
          <p:cNvPr id="92" name="Google Shape;92;g6c083ab04d_0_20"/>
          <p:cNvSpPr/>
          <p:nvPr/>
        </p:nvSpPr>
        <p:spPr>
          <a:xfrm>
            <a:off x="3458366" y="1123448"/>
            <a:ext cx="751500" cy="75150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 name="Google Shape;93;g6c083ab04d_0_20"/>
          <p:cNvGrpSpPr/>
          <p:nvPr/>
        </p:nvGrpSpPr>
        <p:grpSpPr>
          <a:xfrm>
            <a:off x="3500574" y="851206"/>
            <a:ext cx="1296000" cy="1296000"/>
            <a:chOff x="5295324" y="250218"/>
            <a:chExt cx="1296000" cy="1296000"/>
          </a:xfrm>
        </p:grpSpPr>
        <p:sp>
          <p:nvSpPr>
            <p:cNvPr id="94" name="Google Shape;94;g6c083ab04d_0_20"/>
            <p:cNvSpPr/>
            <p:nvPr/>
          </p:nvSpPr>
          <p:spPr>
            <a:xfrm>
              <a:off x="5295324" y="250218"/>
              <a:ext cx="1296000" cy="1296000"/>
            </a:xfrm>
            <a:prstGeom prst="ellipse">
              <a:avLst/>
            </a:prstGeom>
            <a:solidFill>
              <a:srgbClr val="5A4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g6c083ab04d_0_20"/>
            <p:cNvSpPr/>
            <p:nvPr/>
          </p:nvSpPr>
          <p:spPr>
            <a:xfrm>
              <a:off x="5567465" y="522360"/>
              <a:ext cx="751500" cy="75150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96" name="Google Shape;96;g6c083ab04d_0_20"/>
          <p:cNvPicPr preferRelativeResize="0"/>
          <p:nvPr/>
        </p:nvPicPr>
        <p:blipFill>
          <a:blip r:embed="rId5">
            <a:alphaModFix/>
          </a:blip>
          <a:stretch>
            <a:fillRect/>
          </a:stretch>
        </p:blipFill>
        <p:spPr>
          <a:xfrm>
            <a:off x="155875" y="3298731"/>
            <a:ext cx="6991350" cy="2124075"/>
          </a:xfrm>
          <a:prstGeom prst="rect">
            <a:avLst/>
          </a:prstGeom>
          <a:noFill/>
          <a:ln>
            <a:noFill/>
          </a:ln>
        </p:spPr>
      </p:pic>
      <p:pic>
        <p:nvPicPr>
          <p:cNvPr id="97" name="Google Shape;97;g6c083ab04d_0_20"/>
          <p:cNvPicPr preferRelativeResize="0"/>
          <p:nvPr/>
        </p:nvPicPr>
        <p:blipFill>
          <a:blip r:embed="rId6">
            <a:alphaModFix/>
          </a:blip>
          <a:stretch>
            <a:fillRect/>
          </a:stretch>
        </p:blipFill>
        <p:spPr>
          <a:xfrm>
            <a:off x="7028025" y="2409188"/>
            <a:ext cx="4739975" cy="390315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1"/>
        <p:cNvGrpSpPr/>
        <p:nvPr/>
      </p:nvGrpSpPr>
      <p:grpSpPr>
        <a:xfrm>
          <a:off x="0" y="0"/>
          <a:ext cx="0" cy="0"/>
          <a:chOff x="0" y="0"/>
          <a:chExt cx="0" cy="0"/>
        </a:xfrm>
      </p:grpSpPr>
      <p:grpSp>
        <p:nvGrpSpPr>
          <p:cNvPr id="102" name="Google Shape;102;p2"/>
          <p:cNvGrpSpPr/>
          <p:nvPr/>
        </p:nvGrpSpPr>
        <p:grpSpPr>
          <a:xfrm>
            <a:off x="1201650" y="649356"/>
            <a:ext cx="9788704" cy="3225371"/>
            <a:chOff x="134825" y="250218"/>
            <a:chExt cx="9788704" cy="3225371"/>
          </a:xfrm>
        </p:grpSpPr>
        <p:sp>
          <p:nvSpPr>
            <p:cNvPr id="103" name="Google Shape;103;p2"/>
            <p:cNvSpPr/>
            <p:nvPr/>
          </p:nvSpPr>
          <p:spPr>
            <a:xfrm>
              <a:off x="1708430" y="250218"/>
              <a:ext cx="305460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6868929" y="250218"/>
              <a:ext cx="305460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34825" y="2179483"/>
              <a:ext cx="1296000" cy="1296000"/>
            </a:xfrm>
            <a:prstGeom prst="ellipse">
              <a:avLst/>
            </a:prstGeom>
            <a:solidFill>
              <a:srgbClr val="2759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406966" y="2451624"/>
              <a:ext cx="751500" cy="75150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708430" y="2179483"/>
              <a:ext cx="305460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txBox="1"/>
            <p:nvPr/>
          </p:nvSpPr>
          <p:spPr>
            <a:xfrm>
              <a:off x="1503700" y="1599089"/>
              <a:ext cx="3259200" cy="1876500"/>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Church shooting at Charleston, synagogue shooting in Pittsburgh and New Zealand mosque shooting are just a few of the many incidents that have recently reinforced concerns about organized hate on social media.</a:t>
              </a:r>
              <a:endParaRPr sz="2000"/>
            </a:p>
          </p:txBody>
        </p:sp>
        <p:sp>
          <p:nvSpPr>
            <p:cNvPr id="109" name="Google Shape;109;p2"/>
            <p:cNvSpPr/>
            <p:nvPr/>
          </p:nvSpPr>
          <p:spPr>
            <a:xfrm>
              <a:off x="5295324" y="2179483"/>
              <a:ext cx="1296000" cy="1296000"/>
            </a:xfrm>
            <a:prstGeom prst="ellipse">
              <a:avLst/>
            </a:prstGeom>
            <a:solidFill>
              <a:srgbClr val="31A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5567465" y="2451624"/>
              <a:ext cx="751500" cy="75150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6868929" y="2179483"/>
              <a:ext cx="305460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txBox="1"/>
            <p:nvPr/>
          </p:nvSpPr>
          <p:spPr>
            <a:xfrm>
              <a:off x="6664325" y="1666988"/>
              <a:ext cx="3259200" cy="1808400"/>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chemeClr val="dk1"/>
                </a:buClr>
                <a:buSzPts val="1400"/>
                <a:buFont typeface="Geo"/>
                <a:buNone/>
              </a:pPr>
              <a:r>
                <a:rPr lang="en-US" sz="2000" b="0" i="0" u="none" strike="noStrike" cap="none">
                  <a:solidFill>
                    <a:schemeClr val="dk1"/>
                  </a:solidFill>
                  <a:latin typeface="Geo"/>
                  <a:ea typeface="Geo"/>
                  <a:cs typeface="Geo"/>
                  <a:sym typeface="Geo"/>
                </a:rPr>
                <a:t>To this date, the research community has not developed a strong understanding of how hate groups use social media to frame their messages and share information.</a:t>
              </a:r>
              <a:endParaRPr sz="2000"/>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6c083ab04d_0_33"/>
          <p:cNvSpPr txBox="1">
            <a:spLocks noGrp="1"/>
          </p:cNvSpPr>
          <p:nvPr>
            <p:ph type="title"/>
          </p:nvPr>
        </p:nvSpPr>
        <p:spPr>
          <a:xfrm>
            <a:off x="1066800" y="642594"/>
            <a:ext cx="10058400" cy="1371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latin typeface="Geo"/>
                <a:ea typeface="Geo"/>
                <a:cs typeface="Geo"/>
                <a:sym typeface="Geo"/>
              </a:rPr>
              <a:t>Research Questions</a:t>
            </a:r>
            <a:endParaRPr>
              <a:latin typeface="Geo"/>
              <a:ea typeface="Geo"/>
              <a:cs typeface="Geo"/>
              <a:sym typeface="Geo"/>
            </a:endParaRPr>
          </a:p>
        </p:txBody>
      </p:sp>
      <p:sp>
        <p:nvSpPr>
          <p:cNvPr id="118" name="Google Shape;118;g6c083ab04d_0_33"/>
          <p:cNvSpPr txBox="1">
            <a:spLocks noGrp="1"/>
          </p:cNvSpPr>
          <p:nvPr>
            <p:ph type="body" idx="1"/>
          </p:nvPr>
        </p:nvSpPr>
        <p:spPr>
          <a:xfrm>
            <a:off x="1066800" y="2014195"/>
            <a:ext cx="10058400" cy="38496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r>
              <a:rPr lang="en-US">
                <a:solidFill>
                  <a:srgbClr val="000000"/>
                </a:solidFill>
                <a:latin typeface="Geo"/>
                <a:ea typeface="Geo"/>
                <a:cs typeface="Geo"/>
                <a:sym typeface="Geo"/>
              </a:rPr>
              <a:t>How do hate groups use social media?</a:t>
            </a: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How do hate groups use different social media spaces?</a:t>
            </a:r>
            <a:endParaRPr>
              <a:solidFill>
                <a:srgbClr val="000000"/>
              </a:solidFill>
              <a:latin typeface="Geo"/>
              <a:ea typeface="Geo"/>
              <a:cs typeface="Geo"/>
              <a:sym typeface="Geo"/>
            </a:endParaRPr>
          </a:p>
        </p:txBody>
      </p:sp>
      <p:pic>
        <p:nvPicPr>
          <p:cNvPr id="119" name="Google Shape;119;g6c083ab04d_0_33"/>
          <p:cNvPicPr preferRelativeResize="0"/>
          <p:nvPr/>
        </p:nvPicPr>
        <p:blipFill>
          <a:blip r:embed="rId3">
            <a:alphaModFix/>
          </a:blip>
          <a:stretch>
            <a:fillRect/>
          </a:stretch>
        </p:blipFill>
        <p:spPr>
          <a:xfrm>
            <a:off x="2710550" y="4169313"/>
            <a:ext cx="1015000" cy="1015000"/>
          </a:xfrm>
          <a:prstGeom prst="rect">
            <a:avLst/>
          </a:prstGeom>
          <a:noFill/>
          <a:ln>
            <a:noFill/>
          </a:ln>
        </p:spPr>
      </p:pic>
      <p:pic>
        <p:nvPicPr>
          <p:cNvPr id="120" name="Google Shape;120;g6c083ab04d_0_33"/>
          <p:cNvPicPr preferRelativeResize="0"/>
          <p:nvPr/>
        </p:nvPicPr>
        <p:blipFill>
          <a:blip r:embed="rId4">
            <a:alphaModFix/>
          </a:blip>
          <a:stretch>
            <a:fillRect/>
          </a:stretch>
        </p:blipFill>
        <p:spPr>
          <a:xfrm>
            <a:off x="3940950" y="4229675"/>
            <a:ext cx="894250" cy="894250"/>
          </a:xfrm>
          <a:prstGeom prst="rect">
            <a:avLst/>
          </a:prstGeom>
          <a:noFill/>
          <a:ln>
            <a:noFill/>
          </a:ln>
        </p:spPr>
      </p:pic>
      <p:pic>
        <p:nvPicPr>
          <p:cNvPr id="121" name="Google Shape;121;g6c083ab04d_0_33"/>
          <p:cNvPicPr preferRelativeResize="0"/>
          <p:nvPr/>
        </p:nvPicPr>
        <p:blipFill rotWithShape="1">
          <a:blip r:embed="rId5">
            <a:alphaModFix/>
          </a:blip>
          <a:srcRect r="63849"/>
          <a:stretch/>
        </p:blipFill>
        <p:spPr>
          <a:xfrm>
            <a:off x="5050600" y="4291038"/>
            <a:ext cx="1115724" cy="771575"/>
          </a:xfrm>
          <a:prstGeom prst="rect">
            <a:avLst/>
          </a:prstGeom>
          <a:noFill/>
          <a:ln>
            <a:noFill/>
          </a:ln>
        </p:spPr>
      </p:pic>
      <p:pic>
        <p:nvPicPr>
          <p:cNvPr id="122" name="Google Shape;122;g6c083ab04d_0_33"/>
          <p:cNvPicPr preferRelativeResize="0"/>
          <p:nvPr/>
        </p:nvPicPr>
        <p:blipFill>
          <a:blip r:embed="rId6">
            <a:alphaModFix/>
          </a:blip>
          <a:stretch>
            <a:fillRect/>
          </a:stretch>
        </p:blipFill>
        <p:spPr>
          <a:xfrm>
            <a:off x="6381725" y="4118938"/>
            <a:ext cx="1115725" cy="1115725"/>
          </a:xfrm>
          <a:prstGeom prst="rect">
            <a:avLst/>
          </a:prstGeom>
          <a:noFill/>
          <a:ln>
            <a:noFill/>
          </a:ln>
        </p:spPr>
      </p:pic>
      <p:pic>
        <p:nvPicPr>
          <p:cNvPr id="123" name="Google Shape;123;g6c083ab04d_0_33"/>
          <p:cNvPicPr preferRelativeResize="0"/>
          <p:nvPr/>
        </p:nvPicPr>
        <p:blipFill>
          <a:blip r:embed="rId7">
            <a:alphaModFix/>
          </a:blip>
          <a:stretch>
            <a:fillRect/>
          </a:stretch>
        </p:blipFill>
        <p:spPr>
          <a:xfrm>
            <a:off x="7712850" y="4118938"/>
            <a:ext cx="1115725" cy="11157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g6c083ab04d_0_43"/>
          <p:cNvSpPr txBox="1">
            <a:spLocks noGrp="1"/>
          </p:cNvSpPr>
          <p:nvPr>
            <p:ph type="title"/>
          </p:nvPr>
        </p:nvSpPr>
        <p:spPr>
          <a:xfrm>
            <a:off x="1066800" y="642594"/>
            <a:ext cx="10058400" cy="1371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latin typeface="Geo"/>
                <a:ea typeface="Geo"/>
                <a:cs typeface="Geo"/>
                <a:sym typeface="Geo"/>
              </a:rPr>
              <a:t>HateCorp : Digital Library of Cross-Platform Hate Group Data</a:t>
            </a:r>
            <a:endParaRPr>
              <a:latin typeface="Geo"/>
              <a:ea typeface="Geo"/>
              <a:cs typeface="Geo"/>
              <a:sym typeface="Geo"/>
            </a:endParaRPr>
          </a:p>
        </p:txBody>
      </p:sp>
      <p:sp>
        <p:nvSpPr>
          <p:cNvPr id="129" name="Google Shape;129;g6c083ab04d_0_43"/>
          <p:cNvSpPr txBox="1">
            <a:spLocks noGrp="1"/>
          </p:cNvSpPr>
          <p:nvPr>
            <p:ph type="body" idx="1"/>
          </p:nvPr>
        </p:nvSpPr>
        <p:spPr>
          <a:xfrm>
            <a:off x="1066800" y="2103120"/>
            <a:ext cx="10058400" cy="3849600"/>
          </a:xfrm>
          <a:prstGeom prst="rect">
            <a:avLst/>
          </a:prstGeom>
        </p:spPr>
        <p:txBody>
          <a:bodyPr spcFirstLastPara="1" wrap="square" lIns="91425" tIns="45700" rIns="91425" bIns="45700" anchor="t" anchorCtr="0">
            <a:noAutofit/>
          </a:bodyPr>
          <a:lstStyle/>
          <a:p>
            <a:pPr marL="0" lvl="0" indent="0" algn="l" rtl="0">
              <a:spcBef>
                <a:spcPts val="900"/>
              </a:spcBef>
              <a:spcAft>
                <a:spcPts val="0"/>
              </a:spcAft>
              <a:buNone/>
            </a:pPr>
            <a:r>
              <a:rPr lang="en-US">
                <a:solidFill>
                  <a:srgbClr val="000000"/>
                </a:solidFill>
                <a:latin typeface="Geo"/>
                <a:ea typeface="Geo"/>
                <a:cs typeface="Geo"/>
                <a:sym typeface="Geo"/>
              </a:rPr>
              <a:t>Research Task 1: Creating a dataset of hate group communication across multiple platforms</a:t>
            </a:r>
            <a:endParaRPr>
              <a:solidFill>
                <a:srgbClr val="000000"/>
              </a:solidFill>
              <a:latin typeface="Geo"/>
              <a:ea typeface="Geo"/>
              <a:cs typeface="Geo"/>
              <a:sym typeface="Geo"/>
            </a:endParaRPr>
          </a:p>
          <a:p>
            <a:pPr marL="0" lvl="0" indent="0" algn="l" rtl="0">
              <a:spcBef>
                <a:spcPts val="900"/>
              </a:spcBef>
              <a:spcAft>
                <a:spcPts val="0"/>
              </a:spcAft>
              <a:buNone/>
            </a:pPr>
            <a:endParaRPr>
              <a:solidFill>
                <a:srgbClr val="000000"/>
              </a:solidFill>
              <a:latin typeface="Geo"/>
              <a:ea typeface="Geo"/>
              <a:cs typeface="Geo"/>
              <a:sym typeface="Geo"/>
            </a:endParaRPr>
          </a:p>
          <a:p>
            <a:pPr marL="0" lvl="0" indent="0" algn="l" rtl="0">
              <a:spcBef>
                <a:spcPts val="900"/>
              </a:spcBef>
              <a:spcAft>
                <a:spcPts val="0"/>
              </a:spcAft>
              <a:buNone/>
            </a:pPr>
            <a:r>
              <a:rPr lang="en-US">
                <a:solidFill>
                  <a:srgbClr val="000000"/>
                </a:solidFill>
                <a:latin typeface="Geo"/>
                <a:ea typeface="Geo"/>
                <a:cs typeface="Geo"/>
                <a:sym typeface="Geo"/>
              </a:rPr>
              <a:t>Research Task 2: Observing various linguistic, informational and social engagement trends in the cross-platform data</a:t>
            </a:r>
            <a:endParaRPr>
              <a:solidFill>
                <a:srgbClr val="000000"/>
              </a:solidFill>
              <a:latin typeface="Geo"/>
              <a:ea typeface="Geo"/>
              <a:cs typeface="Geo"/>
              <a:sym typeface="Ge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3"/>
        <p:cNvGrpSpPr/>
        <p:nvPr/>
      </p:nvGrpSpPr>
      <p:grpSpPr>
        <a:xfrm>
          <a:off x="0" y="0"/>
          <a:ext cx="0" cy="0"/>
          <a:chOff x="0" y="0"/>
          <a:chExt cx="0" cy="0"/>
        </a:xfrm>
      </p:grpSpPr>
      <p:sp>
        <p:nvSpPr>
          <p:cNvPr id="134" name="Google Shape;134;p3"/>
          <p:cNvSpPr/>
          <p:nvPr/>
        </p:nvSpPr>
        <p:spPr>
          <a:xfrm>
            <a:off x="0" y="-14562"/>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eo"/>
              <a:ea typeface="Geo"/>
              <a:cs typeface="Geo"/>
              <a:sym typeface="Geo"/>
            </a:endParaRPr>
          </a:p>
        </p:txBody>
      </p:sp>
      <p:sp>
        <p:nvSpPr>
          <p:cNvPr id="135" name="Google Shape;135;p3"/>
          <p:cNvSpPr/>
          <p:nvPr/>
        </p:nvSpPr>
        <p:spPr>
          <a:xfrm>
            <a:off x="234696" y="237744"/>
            <a:ext cx="4419599" cy="6382512"/>
          </a:xfrm>
          <a:prstGeom prst="rect">
            <a:avLst/>
          </a:prstGeom>
          <a:solidFill>
            <a:srgbClr val="D8D8D8">
              <a:alpha val="6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txBox="1">
            <a:spLocks noGrp="1"/>
          </p:cNvSpPr>
          <p:nvPr>
            <p:ph type="title"/>
          </p:nvPr>
        </p:nvSpPr>
        <p:spPr>
          <a:xfrm>
            <a:off x="573409" y="559477"/>
            <a:ext cx="3765200" cy="570993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800"/>
              <a:buFont typeface="Geo"/>
              <a:buNone/>
            </a:pPr>
            <a:r>
              <a:rPr lang="en-US"/>
              <a:t>Introduction</a:t>
            </a:r>
            <a:endParaRPr/>
          </a:p>
        </p:txBody>
      </p:sp>
      <p:sp>
        <p:nvSpPr>
          <p:cNvPr id="137" name="Google Shape;137;p3"/>
          <p:cNvSpPr/>
          <p:nvPr/>
        </p:nvSpPr>
        <p:spPr>
          <a:xfrm>
            <a:off x="371856" y="374904"/>
            <a:ext cx="4122323"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 name="Google Shape;138;p3"/>
          <p:cNvGrpSpPr/>
          <p:nvPr/>
        </p:nvGrpSpPr>
        <p:grpSpPr>
          <a:xfrm>
            <a:off x="5478124" y="801871"/>
            <a:ext cx="5906181" cy="3259767"/>
            <a:chOff x="0" y="924"/>
            <a:chExt cx="5906181" cy="3259767"/>
          </a:xfrm>
        </p:grpSpPr>
        <p:sp>
          <p:nvSpPr>
            <p:cNvPr id="139" name="Google Shape;139;p3"/>
            <p:cNvSpPr txBox="1"/>
            <p:nvPr/>
          </p:nvSpPr>
          <p:spPr>
            <a:xfrm>
              <a:off x="0" y="1969181"/>
              <a:ext cx="5906181" cy="1291510"/>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Clr>
                  <a:schemeClr val="lt1"/>
                </a:buClr>
                <a:buSzPts val="1900"/>
                <a:buFont typeface="Geo"/>
                <a:buNone/>
              </a:pPr>
              <a:r>
                <a:rPr lang="en-US" sz="1900" b="0" i="0" u="none" strike="noStrike" cap="none">
                  <a:solidFill>
                    <a:schemeClr val="lt1"/>
                  </a:solidFill>
                  <a:latin typeface="Geo"/>
                  <a:ea typeface="Geo"/>
                  <a:cs typeface="Geo"/>
                  <a:sym typeface="Geo"/>
                </a:rPr>
                <a:t>Along with the names of the hate groups, SPLC also signifies the hate ideology they identify with.</a:t>
              </a:r>
              <a:endParaRPr/>
            </a:p>
          </p:txBody>
        </p:sp>
        <p:sp>
          <p:nvSpPr>
            <p:cNvPr id="140" name="Google Shape;140;p3"/>
            <p:cNvSpPr/>
            <p:nvPr/>
          </p:nvSpPr>
          <p:spPr>
            <a:xfrm rot="10800000">
              <a:off x="0" y="924"/>
              <a:ext cx="5906181" cy="1987642"/>
            </a:xfrm>
            <a:prstGeom prst="upArrowCallout">
              <a:avLst>
                <a:gd name="adj1" fmla="val 25000"/>
                <a:gd name="adj2" fmla="val 25000"/>
                <a:gd name="adj3" fmla="val 25000"/>
                <a:gd name="adj4" fmla="val 64977"/>
              </a:avLst>
            </a:prstGeom>
            <a:solidFill>
              <a:srgbClr val="5A49DF"/>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txBox="1"/>
            <p:nvPr/>
          </p:nvSpPr>
          <p:spPr>
            <a:xfrm>
              <a:off x="0" y="924"/>
              <a:ext cx="5906181" cy="1291510"/>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Clr>
                  <a:schemeClr val="lt1"/>
                </a:buClr>
                <a:buSzPts val="1900"/>
                <a:buFont typeface="Geo"/>
                <a:buNone/>
              </a:pPr>
              <a:r>
                <a:rPr lang="en-US" sz="2000" b="0" i="0" u="none" strike="noStrike" cap="none">
                  <a:solidFill>
                    <a:schemeClr val="lt1"/>
                  </a:solidFill>
                  <a:latin typeface="Geo"/>
                  <a:ea typeface="Geo"/>
                  <a:cs typeface="Geo"/>
                  <a:sym typeface="Geo"/>
                </a:rPr>
                <a:t>SPLC (Southern Poverty Law Center) is a non-profit social justice organization dedicated to monitoring hate group activity in the United States. </a:t>
              </a:r>
              <a:endParaRPr sz="2000"/>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g6c0480faf7_0_0"/>
          <p:cNvPicPr preferRelativeResize="0"/>
          <p:nvPr/>
        </p:nvPicPr>
        <p:blipFill rotWithShape="1">
          <a:blip r:embed="rId3">
            <a:alphaModFix/>
          </a:blip>
          <a:srcRect/>
          <a:stretch/>
        </p:blipFill>
        <p:spPr>
          <a:xfrm>
            <a:off x="1825075" y="492850"/>
            <a:ext cx="8474925" cy="591665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907</Words>
  <Application>Microsoft Office PowerPoint</Application>
  <PresentationFormat>Widescreen</PresentationFormat>
  <Paragraphs>120</Paragraphs>
  <Slides>27</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Geo</vt:lpstr>
      <vt:lpstr>Simple Light</vt:lpstr>
      <vt:lpstr>HateCorp: Cross-Platform Data Collection for Online Hate Groups</vt:lpstr>
      <vt:lpstr>Motivation</vt:lpstr>
      <vt:lpstr>PowerPoint Presentation</vt:lpstr>
      <vt:lpstr>PowerPoint Presentation</vt:lpstr>
      <vt:lpstr>PowerPoint Presentation</vt:lpstr>
      <vt:lpstr>Research Questions</vt:lpstr>
      <vt:lpstr>HateCorp : Digital Library of Cross-Platform Hate Group Data</vt:lpstr>
      <vt:lpstr>Introduction</vt:lpstr>
      <vt:lpstr>PowerPoint Presentation</vt:lpstr>
      <vt:lpstr>Introduction</vt:lpstr>
      <vt:lpstr>Mapping Social Media Accounts Across Platforms</vt:lpstr>
      <vt:lpstr>Accounts and Data Points [1 April 2019 - 1 Oct 2019]</vt:lpstr>
      <vt:lpstr>PowerPoint Presentation</vt:lpstr>
      <vt:lpstr>PowerPoint Presentation</vt:lpstr>
      <vt:lpstr>PowerPoint Presentation</vt:lpstr>
      <vt:lpstr>Trends</vt:lpstr>
      <vt:lpstr>Indexing collected data into Elasticsearch</vt:lpstr>
      <vt:lpstr>Final fields in dataset after cleaning</vt:lpstr>
      <vt:lpstr>Word Count Visualization</vt:lpstr>
      <vt:lpstr>Most used word usage in each ideology visualization </vt:lpstr>
      <vt:lpstr>Reactions count over time in each ideology visualization</vt:lpstr>
      <vt:lpstr>Advanced Linguistic Trends </vt:lpstr>
      <vt:lpstr>Advanced Information Trends: Domain Networks</vt:lpstr>
      <vt:lpstr>PowerPoint Presentation</vt:lpstr>
      <vt:lpstr>PowerPoint Presentation</vt:lpstr>
      <vt:lpstr>Future work</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HateCorp: Cross-Platform Data Collection for Online Hate Groups</dc:title>
  <dc:creator>Rohit Chandaluri</dc:creator>
  <cp:lastModifiedBy>Rohit Chandaluri</cp:lastModifiedBy>
  <cp:revision>5</cp:revision>
  <dcterms:created xsi:type="dcterms:W3CDTF">2019-12-04T19:58:55Z</dcterms:created>
  <dcterms:modified xsi:type="dcterms:W3CDTF">2020-01-04T17:17:49Z</dcterms:modified>
</cp:coreProperties>
</file>