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4" r:id="rId2"/>
    <p:sldId id="373" r:id="rId3"/>
    <p:sldId id="469" r:id="rId4"/>
    <p:sldId id="467" r:id="rId5"/>
    <p:sldId id="372" r:id="rId6"/>
    <p:sldId id="460" r:id="rId7"/>
    <p:sldId id="477" r:id="rId8"/>
    <p:sldId id="432" r:id="rId9"/>
    <p:sldId id="479" r:id="rId10"/>
    <p:sldId id="481" r:id="rId11"/>
    <p:sldId id="402" r:id="rId12"/>
    <p:sldId id="484" r:id="rId13"/>
    <p:sldId id="465" r:id="rId14"/>
    <p:sldId id="485" r:id="rId15"/>
    <p:sldId id="486" r:id="rId16"/>
    <p:sldId id="442" r:id="rId17"/>
    <p:sldId id="364" r:id="rId18"/>
    <p:sldId id="488" r:id="rId19"/>
    <p:sldId id="487" r:id="rId20"/>
    <p:sldId id="470" r:id="rId21"/>
    <p:sldId id="482" r:id="rId22"/>
  </p:sldIdLst>
  <p:sldSz cx="9144000" cy="6858000" type="screen4x3"/>
  <p:notesSz cx="9180513" cy="6894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7171B"/>
    <a:srgbClr val="084DE8"/>
    <a:srgbClr val="E600E6"/>
    <a:srgbClr val="27E12B"/>
    <a:srgbClr val="6AB69E"/>
    <a:srgbClr val="CC0000"/>
    <a:srgbClr val="CDDC0A"/>
    <a:srgbClr val="E62626"/>
    <a:srgbClr val="000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165" autoAdjust="0"/>
  </p:normalViewPr>
  <p:slideViewPr>
    <p:cSldViewPr>
      <p:cViewPr varScale="1">
        <p:scale>
          <a:sx n="49" d="100"/>
          <a:sy n="49" d="100"/>
        </p:scale>
        <p:origin x="1238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14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978292" cy="3457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00108" y="1"/>
            <a:ext cx="3978292" cy="3457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682D1-DFEE-4E22-8967-2FCBFA3019C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548775"/>
            <a:ext cx="3978292" cy="34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00108" y="6548775"/>
            <a:ext cx="3978292" cy="34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07723-422F-4D02-82BB-3EB8F937E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8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78222" cy="344726"/>
          </a:xfrm>
          <a:prstGeom prst="rect">
            <a:avLst/>
          </a:prstGeom>
        </p:spPr>
        <p:txBody>
          <a:bodyPr vert="horz" lIns="91851" tIns="45926" rIns="91851" bIns="4592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00166" y="0"/>
            <a:ext cx="3978222" cy="344726"/>
          </a:xfrm>
          <a:prstGeom prst="rect">
            <a:avLst/>
          </a:prstGeom>
        </p:spPr>
        <p:txBody>
          <a:bodyPr vert="horz" lIns="91851" tIns="45926" rIns="91851" bIns="45926" rtlCol="0"/>
          <a:lstStyle>
            <a:lvl1pPr algn="r">
              <a:defRPr sz="1200"/>
            </a:lvl1pPr>
          </a:lstStyle>
          <a:p>
            <a:fld id="{02174807-D620-496A-BDE6-037FC7A3E46C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7025" y="517525"/>
            <a:ext cx="3446463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1" tIns="45926" rIns="91851" bIns="4592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8052" y="3274895"/>
            <a:ext cx="7344410" cy="3102531"/>
          </a:xfrm>
          <a:prstGeom prst="rect">
            <a:avLst/>
          </a:prstGeom>
        </p:spPr>
        <p:txBody>
          <a:bodyPr vert="horz" lIns="91851" tIns="45926" rIns="91851" bIns="4592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48591"/>
            <a:ext cx="3978222" cy="344726"/>
          </a:xfrm>
          <a:prstGeom prst="rect">
            <a:avLst/>
          </a:prstGeom>
        </p:spPr>
        <p:txBody>
          <a:bodyPr vert="horz" lIns="91851" tIns="45926" rIns="91851" bIns="4592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00166" y="6548591"/>
            <a:ext cx="3978222" cy="344726"/>
          </a:xfrm>
          <a:prstGeom prst="rect">
            <a:avLst/>
          </a:prstGeom>
        </p:spPr>
        <p:txBody>
          <a:bodyPr vert="horz" lIns="91851" tIns="45926" rIns="91851" bIns="45926" rtlCol="0" anchor="b"/>
          <a:lstStyle>
            <a:lvl1pPr algn="r">
              <a:defRPr sz="1200"/>
            </a:lvl1pPr>
          </a:lstStyle>
          <a:p>
            <a:fld id="{11BBC926-4AF8-4981-9884-59C9531D5F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91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991">
              <a:defRPr>
                <a:solidFill>
                  <a:schemeClr val="tx1"/>
                </a:solidFill>
                <a:latin typeface="Arial" charset="0"/>
              </a:defRPr>
            </a:lvl1pPr>
            <a:lvl2pPr marL="731442" indent="-281324" defTabSz="918991">
              <a:defRPr>
                <a:solidFill>
                  <a:schemeClr val="tx1"/>
                </a:solidFill>
                <a:latin typeface="Arial" charset="0"/>
              </a:defRPr>
            </a:lvl2pPr>
            <a:lvl3pPr marL="1125295" indent="-225059" defTabSz="918991">
              <a:defRPr>
                <a:solidFill>
                  <a:schemeClr val="tx1"/>
                </a:solidFill>
                <a:latin typeface="Arial" charset="0"/>
              </a:defRPr>
            </a:lvl3pPr>
            <a:lvl4pPr marL="1575414" indent="-225059" defTabSz="918991">
              <a:defRPr>
                <a:solidFill>
                  <a:schemeClr val="tx1"/>
                </a:solidFill>
                <a:latin typeface="Arial" charset="0"/>
              </a:defRPr>
            </a:lvl4pPr>
            <a:lvl5pPr marL="2025532" indent="-225059" defTabSz="918991">
              <a:defRPr>
                <a:solidFill>
                  <a:schemeClr val="tx1"/>
                </a:solidFill>
                <a:latin typeface="Arial" charset="0"/>
              </a:defRPr>
            </a:lvl5pPr>
            <a:lvl6pPr marL="2475650" indent="-225059" defTabSz="9189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25768" indent="-225059" defTabSz="9189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75886" indent="-225059" defTabSz="9189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26005" indent="-225059" defTabSz="9189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3ABB56-D1CE-47ED-8729-82379770315E}" type="slidenum">
              <a:rPr lang="en-US" altLang="en-US" smtClean="0"/>
              <a:pPr/>
              <a:t>1</a:t>
            </a:fld>
            <a:endParaRPr lang="en-US" altLang="en-US" dirty="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68613" y="517525"/>
            <a:ext cx="3446462" cy="25844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5059" indent="-225059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1295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2" defTabSz="918515"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Low Level Jets (LLJs) are well known phenomena in the Great Plains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9257" lvl="1" defTabSz="918515"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Frequently occurred within the rotor layer</a:t>
            </a:r>
          </a:p>
          <a:p>
            <a:pPr marL="459257" lvl="1" defTabSz="918515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Winds at higher height separate from the lower layer near the surface and accelerate creating the LLJ </a:t>
            </a:r>
            <a:endParaRPr lang="en-US" b="0" dirty="0" smtClean="0"/>
          </a:p>
          <a:p>
            <a:pPr marL="459257" lvl="1" defTabSz="918515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Strong wind shear trough the layer of the turbine blades span</a:t>
            </a:r>
          </a:p>
          <a:p>
            <a:pPr marL="459257" lvl="1" defTabSz="918515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strong shear below jet maxima produces larger values of </a:t>
            </a:r>
            <a:r>
              <a:rPr lang="en-US" dirty="0"/>
              <a:t>turbulence</a:t>
            </a:r>
          </a:p>
          <a:p>
            <a:pPr marL="459257" lvl="1" defTabSz="918515"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LLJ importance for Wind Energy operations</a:t>
            </a:r>
            <a:endParaRPr lang="en-US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918" indent="-398661"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</a:pPr>
            <a:r>
              <a:rPr lang="en-US" altLang="en-US" sz="2900" dirty="0">
                <a:latin typeface="Arial" panose="020B0604020202020204" pitchFamily="34" charset="0"/>
                <a:cs typeface="Arial" panose="020B0604020202020204" pitchFamily="34" charset="0"/>
              </a:rPr>
              <a:t>A major source of wind power and shear-generated turbulence</a:t>
            </a:r>
            <a:endParaRPr lang="en-US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918" indent="-398661"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</a:pPr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Damaging impact on wind turbines through increased loads and fatigue</a:t>
            </a:r>
          </a:p>
          <a:p>
            <a:pPr marL="459257" lvl="1" defTabSz="918515">
              <a:defRPr/>
            </a:pPr>
            <a:endParaRPr lang="en-US" dirty="0"/>
          </a:p>
          <a:p>
            <a:pPr defTabSz="918515">
              <a:defRPr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BC926-4AF8-4981-9884-59C9531D5F5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68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experiment </a:t>
            </a:r>
            <a:r>
              <a:rPr lang="en-US" sz="1200" dirty="0" smtClean="0">
                <a:solidFill>
                  <a:srgbClr val="FF0000"/>
                </a:solidFill>
              </a:rPr>
              <a:t>was designed to track urban pollution plumes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7D4DFB-03AC-4E76-ADB6-1B59BC42B79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95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8515">
              <a:defRPr/>
            </a:pPr>
            <a:r>
              <a:rPr lang="en-US" dirty="0"/>
              <a:t>Google map image of ship tracks during the NEAQS-04 experiments. Each yellow dot represents individual location of lidar measurements at a given time. A better resolution map, inserted on the bottom right corner, illustrates data points in the dense-measurement areas.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BC926-4AF8-4981-9884-59C9531D5F5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095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experiment-mean biases of 0.23 and 0.43 MW indicate losses in the power prediction for this period by using power-law relations with shear exponent (α) of 0.1 or 0.07, respectively. For sample period of August 11 (Fig.3.1) the bias in the power production were 1.6 and 2.2 MV, respectively.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BC926-4AF8-4981-9884-59C9531D5F5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50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sz="1300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81806" indent="-300695">
              <a:defRPr>
                <a:solidFill>
                  <a:schemeClr val="tx1"/>
                </a:solidFill>
                <a:latin typeface="Arial" charset="0"/>
              </a:defRPr>
            </a:lvl2pPr>
            <a:lvl3pPr marL="1202779" indent="-240556">
              <a:defRPr>
                <a:solidFill>
                  <a:schemeClr val="tx1"/>
                </a:solidFill>
                <a:latin typeface="Arial" charset="0"/>
              </a:defRPr>
            </a:lvl3pPr>
            <a:lvl4pPr marL="1683890" indent="-240556">
              <a:defRPr>
                <a:solidFill>
                  <a:schemeClr val="tx1"/>
                </a:solidFill>
                <a:latin typeface="Arial" charset="0"/>
              </a:defRPr>
            </a:lvl4pPr>
            <a:lvl5pPr marL="2165002" indent="-240556">
              <a:defRPr>
                <a:solidFill>
                  <a:schemeClr val="tx1"/>
                </a:solidFill>
                <a:latin typeface="Arial" charset="0"/>
              </a:defRPr>
            </a:lvl5pPr>
            <a:lvl6pPr marL="2646114" indent="-2405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127225" indent="-2405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08337" indent="-2405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89448" indent="-2405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61F2877-6536-44CF-8BC9-8871506DF54B}" type="slidenum">
              <a:rPr lang="en-US" altLang="en-US" smtClean="0"/>
              <a:pPr/>
              <a:t>12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6981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BC926-4AF8-4981-9884-59C9531D5F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84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was shown (Wagner 2009) for winds over flat terrain,  that the correlation between the electrical power and the wind speed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as the electrical power was plotted as a function of a weighted wind speed measured at more points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the vertical over the turbine swept rotor area. But their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work did not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include the inﬂuence of parameters like wind direction and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turbulence variations.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BC926-4AF8-4981-9884-59C9531D5F5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988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75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67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26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2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36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073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559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1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36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83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55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C4B2E-71CA-45CC-A2DB-319472531DFA}" type="datetimeFigureOut">
              <a:rPr lang="en-US" smtClean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FFCC6-55FB-4C18-82C4-8E2E41BF7F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28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2.png"/><Relationship Id="rId7" Type="http://schemas.openxmlformats.org/officeDocument/2006/relationships/image" Target="../media/image3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dirty="0">
              <a:solidFill>
                <a:srgbClr val="0000FF"/>
              </a:solidFill>
            </a:endParaRP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2193925" y="2170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0" y="228600"/>
            <a:ext cx="9144000" cy="5765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Level Jet 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</a:p>
          <a:p>
            <a:pPr algn="ctr"/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from lidar measurements</a:t>
            </a:r>
          </a:p>
          <a:p>
            <a:pPr algn="ctr"/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in the Gulf of 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Maine</a:t>
            </a:r>
          </a:p>
          <a:p>
            <a:pPr algn="ctr"/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 smtClean="0"/>
          </a:p>
          <a:p>
            <a:pPr algn="ctr"/>
            <a:r>
              <a:rPr lang="en-US" sz="2400" dirty="0" smtClean="0"/>
              <a:t>Yelena </a:t>
            </a:r>
            <a:r>
              <a:rPr lang="en-US" sz="2400" dirty="0"/>
              <a:t>Pichugina</a:t>
            </a:r>
            <a:r>
              <a:rPr lang="en-US" sz="2400" baseline="30000" dirty="0"/>
              <a:t>1,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</a:t>
            </a:r>
            <a:r>
              <a:rPr lang="en-US" sz="2400" baseline="30000" dirty="0" smtClean="0"/>
              <a:t> </a:t>
            </a:r>
            <a:r>
              <a:rPr lang="en-US" sz="2400" dirty="0"/>
              <a:t>Robert Banta</a:t>
            </a:r>
            <a:r>
              <a:rPr lang="en-US" sz="2400" baseline="30000" dirty="0"/>
              <a:t>2 </a:t>
            </a:r>
            <a:r>
              <a:rPr lang="en-US" sz="2400" dirty="0" smtClean="0"/>
              <a:t>, Alan </a:t>
            </a:r>
            <a:r>
              <a:rPr lang="en-US" sz="2400" dirty="0"/>
              <a:t>Brewer</a:t>
            </a:r>
            <a:r>
              <a:rPr lang="en-US" sz="2400" baseline="30000" dirty="0"/>
              <a:t>2</a:t>
            </a:r>
            <a:r>
              <a:rPr lang="en-US" sz="2400" dirty="0"/>
              <a:t>, Aditya Choukulkar</a:t>
            </a:r>
            <a:r>
              <a:rPr lang="en-US" sz="2400" baseline="30000" dirty="0"/>
              <a:t>1,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</a:t>
            </a:r>
            <a:r>
              <a:rPr lang="en-US" sz="2400" dirty="0"/>
              <a:t>Melinda Marquis</a:t>
            </a:r>
            <a:r>
              <a:rPr lang="en-US" sz="2400" baseline="30000" dirty="0"/>
              <a:t>2</a:t>
            </a:r>
            <a:r>
              <a:rPr lang="en-US" sz="2400" dirty="0"/>
              <a:t>, </a:t>
            </a:r>
            <a:r>
              <a:rPr lang="en-US" sz="2400" dirty="0" smtClean="0"/>
              <a:t>Mike </a:t>
            </a:r>
            <a:r>
              <a:rPr lang="en-US" sz="2400" dirty="0"/>
              <a:t>Hardesty</a:t>
            </a:r>
            <a:r>
              <a:rPr lang="en-US" sz="2400" baseline="30000" dirty="0"/>
              <a:t>1, 2</a:t>
            </a:r>
            <a:r>
              <a:rPr lang="en-US" sz="2400" dirty="0"/>
              <a:t>, </a:t>
            </a:r>
            <a:endParaRPr lang="en-US" sz="2400" dirty="0" smtClean="0"/>
          </a:p>
          <a:p>
            <a:pPr algn="ctr"/>
            <a:r>
              <a:rPr lang="en-US" sz="2400" dirty="0" smtClean="0"/>
              <a:t>Ann Weickmann</a:t>
            </a:r>
            <a:r>
              <a:rPr lang="en-US" sz="2400" baseline="30000" dirty="0" smtClean="0"/>
              <a:t>1</a:t>
            </a:r>
            <a:r>
              <a:rPr lang="en-US" sz="2400" baseline="30000" dirty="0"/>
              <a:t>,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and Scott </a:t>
            </a:r>
            <a:r>
              <a:rPr lang="en-US" sz="2400" dirty="0"/>
              <a:t>Sandberg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lang="en-US" sz="2400" baseline="30000" dirty="0" smtClean="0"/>
          </a:p>
          <a:p>
            <a:pPr algn="ctr"/>
            <a:endParaRPr lang="en-US" sz="2000" b="1" baseline="30000" dirty="0"/>
          </a:p>
          <a:p>
            <a:pPr algn="ctr"/>
            <a:endParaRPr lang="en-US" sz="1400" b="1" baseline="30000" dirty="0"/>
          </a:p>
          <a:p>
            <a:pPr algn="ctr"/>
            <a:r>
              <a:rPr lang="en-US" sz="2000" i="1" baseline="30000" dirty="0" smtClean="0"/>
              <a:t>1</a:t>
            </a:r>
            <a:r>
              <a:rPr lang="en-US" sz="2000" i="1" dirty="0" smtClean="0"/>
              <a:t>Cooperative </a:t>
            </a:r>
            <a:r>
              <a:rPr lang="en-US" sz="2000" i="1" dirty="0"/>
              <a:t>Institute for Research in Environmental Sciences, Boulder, CO</a:t>
            </a:r>
            <a:endParaRPr lang="en-US" sz="2000" dirty="0"/>
          </a:p>
          <a:p>
            <a:pPr algn="ctr"/>
            <a:r>
              <a:rPr lang="en-US" sz="2000" i="1" baseline="30000" dirty="0"/>
              <a:t>2</a:t>
            </a:r>
            <a:r>
              <a:rPr lang="en-US" sz="2000" i="1" dirty="0"/>
              <a:t>National Oceanic and Atmospheric Administration, Boulder, </a:t>
            </a:r>
            <a:r>
              <a:rPr lang="en-US" sz="2000" i="1" dirty="0" smtClean="0"/>
              <a:t>CO</a:t>
            </a:r>
          </a:p>
          <a:p>
            <a:pPr algn="ctr"/>
            <a:endParaRPr lang="en-US" i="1" dirty="0"/>
          </a:p>
          <a:p>
            <a:pPr algn="ctr"/>
            <a:endParaRPr lang="en-US" dirty="0" smtClean="0"/>
          </a:p>
          <a:p>
            <a:pPr algn="ctr" eaLnBrk="1" hangingPunct="1"/>
            <a:endParaRPr lang="en-US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4876800"/>
            <a:ext cx="9001828" cy="1524000"/>
            <a:chOff x="-264059" y="1775138"/>
            <a:chExt cx="9001828" cy="1524000"/>
          </a:xfrm>
        </p:grpSpPr>
        <p:pic>
          <p:nvPicPr>
            <p:cNvPr id="5" name="Picture 4" descr="NOAA_v8 [Converted].eps.ai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64059" y="1775138"/>
              <a:ext cx="1948868" cy="1524000"/>
            </a:xfrm>
            <a:prstGeom prst="rect">
              <a:avLst/>
            </a:prstGeom>
          </p:spPr>
        </p:pic>
        <p:pic>
          <p:nvPicPr>
            <p:cNvPr id="6" name="Picture 5" descr="CIRES-Logo_Transparent-HiRes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741" y="2201858"/>
              <a:ext cx="1458028" cy="68580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3200400" y="6439497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</a:rPr>
              <a:t>NAWEA  June </a:t>
            </a:r>
            <a:r>
              <a:rPr lang="en-US" sz="2000" dirty="0">
                <a:latin typeface="Arial" charset="0"/>
              </a:rPr>
              <a:t>11, </a:t>
            </a:r>
            <a:r>
              <a:rPr lang="en-US" sz="2000" dirty="0" smtClean="0">
                <a:latin typeface="Arial" charset="0"/>
              </a:rPr>
              <a:t>2015</a:t>
            </a: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20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400" y="0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Measured and computed winds at 100 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90800" y="5657671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Experiment- mean power bias:</a:t>
            </a: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0.23 MW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α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=0.10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	</a:t>
            </a: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0.42 MW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α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0.07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00200" y="990600"/>
            <a:ext cx="6096000" cy="4495800"/>
            <a:chOff x="3692125" y="1359952"/>
            <a:chExt cx="5172476" cy="382164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5612" t="12718" r="2585" b="64248"/>
            <a:stretch/>
          </p:blipFill>
          <p:spPr>
            <a:xfrm>
              <a:off x="3995879" y="1359952"/>
              <a:ext cx="4868722" cy="1729913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 rot="16200000">
              <a:off x="3323077" y="1926257"/>
              <a:ext cx="13500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∆</a:t>
              </a:r>
              <a:r>
                <a:rPr lang="en-US" sz="2000" dirty="0" err="1" smtClean="0"/>
                <a:t>ws</a:t>
              </a:r>
              <a:r>
                <a:rPr lang="en-US" sz="2000" dirty="0" smtClean="0"/>
                <a:t> (m s</a:t>
              </a:r>
              <a:r>
                <a:rPr lang="en-US" sz="2000" baseline="30000" dirty="0" smtClean="0"/>
                <a:t>-1</a:t>
              </a:r>
              <a:r>
                <a:rPr lang="en-US" sz="2000" dirty="0" smtClean="0"/>
                <a:t>)</a:t>
              </a:r>
              <a:endParaRPr lang="en-US" sz="2000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3330167" y="3932809"/>
              <a:ext cx="1124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∆P (MW)</a:t>
              </a:r>
              <a:endParaRPr lang="en-US" sz="2000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44918"/>
            <a:stretch/>
          </p:blipFill>
          <p:spPr>
            <a:xfrm>
              <a:off x="7219950" y="1393115"/>
              <a:ext cx="933067" cy="39758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/>
            <a:srcRect l="5757" t="41453" r="2800" b="30938"/>
            <a:stretch/>
          </p:blipFill>
          <p:spPr>
            <a:xfrm>
              <a:off x="4011481" y="3111224"/>
              <a:ext cx="4842633" cy="2070376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334328" y="3130610"/>
              <a:ext cx="20350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P=1/2 </a:t>
              </a:r>
              <a:r>
                <a:rPr lang="en-US" b="1" i="1" dirty="0"/>
                <a:t>ρ </a:t>
              </a:r>
              <a:r>
                <a:rPr lang="en-US" b="1" i="1" dirty="0" smtClean="0"/>
                <a:t>AU</a:t>
              </a:r>
              <a:r>
                <a:rPr lang="en-US" b="1" i="1" baseline="30000" dirty="0" smtClean="0"/>
                <a:t>3</a:t>
              </a:r>
              <a:r>
                <a:rPr lang="en-US" b="1" i="1" dirty="0" smtClean="0"/>
                <a:t>C</a:t>
              </a:r>
              <a:r>
                <a:rPr lang="en-US" b="1" i="1" baseline="-25000" dirty="0" smtClean="0"/>
                <a:t>P</a:t>
              </a:r>
            </a:p>
            <a:p>
              <a:r>
                <a:rPr lang="en-US" i="1" baseline="-25000" dirty="0"/>
                <a:t> </a:t>
              </a:r>
              <a:r>
                <a:rPr lang="en-US" sz="1200" i="1" dirty="0"/>
                <a:t>ρ </a:t>
              </a:r>
              <a:r>
                <a:rPr lang="en-US" sz="1200" i="1" dirty="0" smtClean="0"/>
                <a:t>=1.23 kg/m </a:t>
              </a:r>
              <a:r>
                <a:rPr lang="en-US" sz="1200" i="1" dirty="0"/>
                <a:t>air density </a:t>
              </a:r>
              <a:endParaRPr lang="en-US" sz="1200" i="1" dirty="0" smtClean="0"/>
            </a:p>
            <a:p>
              <a:r>
                <a:rPr lang="en-US" sz="1200" i="1" dirty="0" smtClean="0"/>
                <a:t>C</a:t>
              </a:r>
              <a:r>
                <a:rPr lang="en-US" sz="1200" i="1" baseline="-25000" dirty="0" smtClean="0"/>
                <a:t>P </a:t>
              </a:r>
              <a:r>
                <a:rPr lang="en-US" sz="1200" i="1" dirty="0" smtClean="0"/>
                <a:t>= 0.4  (</a:t>
              </a:r>
              <a:r>
                <a:rPr lang="en-US" sz="1200" dirty="0" smtClean="0"/>
                <a:t>power coefficient)</a:t>
              </a:r>
              <a:endParaRPr lang="en-US" sz="1200" i="1" dirty="0" smtClean="0"/>
            </a:p>
            <a:p>
              <a:r>
                <a:rPr lang="en-US" sz="1200" dirty="0" smtClean="0"/>
                <a:t> </a:t>
              </a:r>
              <a:r>
                <a:rPr lang="en-US" sz="1200" i="1" dirty="0" smtClean="0"/>
                <a:t>A= 7850 m</a:t>
              </a:r>
              <a:r>
                <a:rPr lang="en-US" sz="1200" i="1" baseline="30000" dirty="0" smtClean="0"/>
                <a:t>2</a:t>
              </a:r>
              <a:r>
                <a:rPr lang="en-US" sz="1200" baseline="30000" dirty="0" smtClean="0"/>
                <a:t>  </a:t>
              </a:r>
              <a:r>
                <a:rPr lang="en-US" sz="1200" dirty="0" smtClean="0"/>
                <a:t>(circle area, π R</a:t>
              </a:r>
              <a:r>
                <a:rPr lang="en-US" sz="1200" baseline="30000" dirty="0" smtClean="0"/>
                <a:t>2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3039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92112" y="3688601"/>
            <a:ext cx="8225521" cy="3096798"/>
            <a:chOff x="392112" y="3581399"/>
            <a:chExt cx="8225521" cy="309679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t="16692" r="18842" b="45836"/>
            <a:stretch/>
          </p:blipFill>
          <p:spPr>
            <a:xfrm>
              <a:off x="392112" y="3720629"/>
              <a:ext cx="4524375" cy="2957568"/>
            </a:xfrm>
            <a:prstGeom prst="rect">
              <a:avLst/>
            </a:prstGeom>
          </p:spPr>
        </p:pic>
        <p:pic>
          <p:nvPicPr>
            <p:cNvPr id="6" name="Picture 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35"/>
            <a:stretch/>
          </p:blipFill>
          <p:spPr>
            <a:xfrm>
              <a:off x="5036233" y="3581399"/>
              <a:ext cx="3581400" cy="3096797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1046403" y="0"/>
            <a:ext cx="74268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Can a value of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shear exponent (</a:t>
            </a:r>
            <a:r>
              <a:rPr lang="el-GR" sz="32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be found from measurements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4600" y="4038600"/>
            <a:ext cx="15953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ean:     0.16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edian:  0.15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ount:    1624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676400" y="990600"/>
            <a:ext cx="5850334" cy="2667000"/>
            <a:chOff x="1879600" y="997282"/>
            <a:chExt cx="5850334" cy="2667000"/>
          </a:xfrm>
        </p:grpSpPr>
        <p:sp>
          <p:nvSpPr>
            <p:cNvPr id="15" name="TextBox 14"/>
            <p:cNvSpPr txBox="1"/>
            <p:nvPr/>
          </p:nvSpPr>
          <p:spPr>
            <a:xfrm>
              <a:off x="7136502" y="2627986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0.07</a:t>
              </a:r>
              <a:endParaRPr lang="en-US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t="38889" r="14902" b="31197"/>
            <a:stretch/>
          </p:blipFill>
          <p:spPr>
            <a:xfrm>
              <a:off x="1879600" y="997282"/>
              <a:ext cx="5357813" cy="2667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117108" y="1786760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0.16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12591" y="1420717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33CC"/>
                  </a:solidFill>
                </a:rPr>
                <a:t>0.19</a:t>
              </a:r>
              <a:endParaRPr lang="en-US" dirty="0">
                <a:solidFill>
                  <a:srgbClr val="3333CC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23676" y="2164207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33CC"/>
                  </a:solidFill>
                </a:rPr>
                <a:t>0.12</a:t>
              </a:r>
              <a:endParaRPr lang="en-US" dirty="0">
                <a:solidFill>
                  <a:srgbClr val="3333CC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20826" y="2348873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7250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6"/>
          <p:cNvSpPr txBox="1">
            <a:spLocks noChangeArrowheads="1"/>
          </p:cNvSpPr>
          <p:nvPr/>
        </p:nvSpPr>
        <p:spPr bwMode="auto">
          <a:xfrm>
            <a:off x="685800" y="1905000"/>
            <a:ext cx="76634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/>
              <a:t>  </a:t>
            </a:r>
            <a:r>
              <a:rPr lang="en-US" altLang="en-US" dirty="0" smtClean="0"/>
              <a:t>      </a:t>
            </a:r>
            <a:r>
              <a:rPr lang="en-US" altLang="en-US" dirty="0">
                <a:latin typeface="+mn-lt"/>
              </a:rPr>
              <a:t>NOAA models used in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en-US" dirty="0">
                <a:latin typeface="+mn-lt"/>
              </a:rPr>
              <a:t> study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52400" y="2590800"/>
            <a:ext cx="8991600" cy="2133600"/>
            <a:chOff x="273294" y="596900"/>
            <a:chExt cx="9086647" cy="2133600"/>
          </a:xfrm>
        </p:grpSpPr>
        <p:sp>
          <p:nvSpPr>
            <p:cNvPr id="10" name="TextBox 9"/>
            <p:cNvSpPr txBox="1"/>
            <p:nvPr/>
          </p:nvSpPr>
          <p:spPr>
            <a:xfrm>
              <a:off x="295299" y="596900"/>
              <a:ext cx="9064642" cy="20159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§"/>
                <a:defRPr/>
              </a:pPr>
              <a:endParaRPr lang="en-US" sz="800" b="1" i="1" dirty="0"/>
            </a:p>
            <a:p>
              <a:pPr marL="288925" indent="-288925">
                <a:spcAft>
                  <a:spcPts val="0"/>
                </a:spcAft>
                <a:buClr>
                  <a:srgbClr val="FF0000"/>
                </a:buClr>
                <a:buSzPct val="130000"/>
                <a:buFont typeface="Wingdings" panose="05000000000000000000" pitchFamily="2" charset="2"/>
                <a:buChar char="§"/>
                <a:defRPr/>
              </a:pPr>
              <a:r>
                <a:rPr lang="en-US" sz="2800" b="1" i="1" dirty="0" smtClean="0"/>
                <a:t>Rapid </a:t>
              </a:r>
              <a:r>
                <a:rPr lang="en-US" sz="2800" b="1" i="1" dirty="0"/>
                <a:t>Refresh                          </a:t>
              </a:r>
              <a:r>
                <a:rPr lang="en-US" sz="2800" b="1" i="1" dirty="0" smtClean="0"/>
                <a:t>            </a:t>
              </a:r>
              <a:r>
                <a:rPr lang="en-US" sz="2800" b="1" dirty="0" smtClean="0"/>
                <a:t>RAP </a:t>
              </a:r>
              <a:r>
                <a:rPr lang="en-US" sz="2800" dirty="0" smtClean="0"/>
                <a:t>                    13 km </a:t>
              </a:r>
            </a:p>
            <a:p>
              <a:pPr marL="288925" indent="-288925">
                <a:spcAft>
                  <a:spcPts val="0"/>
                </a:spcAft>
                <a:buClr>
                  <a:srgbClr val="FF0000"/>
                </a:buClr>
                <a:buSzPct val="130000"/>
                <a:buFont typeface="Wingdings" panose="05000000000000000000" pitchFamily="2" charset="2"/>
                <a:buChar char="§"/>
                <a:defRPr/>
              </a:pPr>
              <a:r>
                <a:rPr lang="en-US" sz="2800" b="1" i="1" dirty="0"/>
                <a:t>High Resolution Rapid Refresh  </a:t>
              </a:r>
              <a:r>
                <a:rPr lang="en-US" sz="2800" b="1" i="1" dirty="0" smtClean="0"/>
                <a:t>       </a:t>
              </a:r>
              <a:r>
                <a:rPr lang="en-US" sz="2800" b="1" dirty="0" smtClean="0"/>
                <a:t>HRRR</a:t>
              </a:r>
              <a:r>
                <a:rPr lang="en-US" sz="2800" dirty="0" smtClean="0"/>
                <a:t>                    3 </a:t>
              </a:r>
              <a:r>
                <a:rPr lang="en-US" sz="2800" dirty="0"/>
                <a:t>km </a:t>
              </a:r>
              <a:endParaRPr lang="en-US" sz="2800" dirty="0" smtClean="0"/>
            </a:p>
            <a:p>
              <a:pPr marL="288925" indent="-288925">
                <a:spcAft>
                  <a:spcPts val="0"/>
                </a:spcAft>
                <a:buClr>
                  <a:srgbClr val="FF0000"/>
                </a:buClr>
                <a:buSzPct val="130000"/>
                <a:buFont typeface="Wingdings" panose="05000000000000000000" pitchFamily="2" charset="2"/>
                <a:buChar char="§"/>
                <a:defRPr/>
              </a:pPr>
              <a:r>
                <a:rPr lang="en-US" sz="2800" b="1" i="1" dirty="0"/>
                <a:t>North American </a:t>
              </a:r>
              <a:r>
                <a:rPr lang="en-US" sz="2800" b="1" i="1" dirty="0" smtClean="0"/>
                <a:t>Mesoscale RR         </a:t>
              </a:r>
              <a:r>
                <a:rPr lang="en-US" sz="2800" b="1" dirty="0" smtClean="0"/>
                <a:t>NAMRR              </a:t>
              </a:r>
              <a:r>
                <a:rPr lang="en-US" sz="2800" dirty="0" smtClean="0"/>
                <a:t>12 km</a:t>
              </a:r>
              <a:endParaRPr lang="en-US" sz="2800" dirty="0"/>
            </a:p>
            <a:p>
              <a:pPr marL="285750" indent="-285750">
                <a:spcAft>
                  <a:spcPts val="0"/>
                </a:spcAft>
                <a:buClr>
                  <a:srgbClr val="FF0000"/>
                </a:buClr>
                <a:buSzPct val="130000"/>
                <a:buFont typeface="Wingdings" panose="05000000000000000000" pitchFamily="2" charset="2"/>
                <a:buChar char="§"/>
                <a:defRPr/>
              </a:pPr>
              <a:r>
                <a:rPr lang="en-US" sz="2800" b="1" i="1" dirty="0" smtClean="0"/>
                <a:t>NAMRR Contiguous </a:t>
              </a:r>
              <a:r>
                <a:rPr lang="en-US" sz="2800" b="1" i="1" dirty="0"/>
                <a:t>United States </a:t>
              </a:r>
              <a:r>
                <a:rPr lang="en-US" sz="2800" b="1" i="1" dirty="0" smtClean="0"/>
                <a:t>  </a:t>
              </a:r>
              <a:r>
                <a:rPr lang="en-US" sz="2800" b="1" dirty="0" smtClean="0"/>
                <a:t>NAMRR Conus    </a:t>
              </a:r>
              <a:r>
                <a:rPr lang="en-US" sz="2800" dirty="0" smtClean="0"/>
                <a:t>4 km </a:t>
              </a:r>
              <a:endParaRPr lang="en-US" sz="2800" dirty="0"/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273294" y="598606"/>
              <a:ext cx="8932635" cy="213189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1215824" y="0"/>
            <a:ext cx="74486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Prediction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of Offshore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Wind Energy Resources (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18" descr="http://i1-news.softpedia-static.com/images/news-700/US-Department-of-Energy-Hacked-Details-of-Hundreds-of-Employees-Compromised.png%3F136005249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3" r="22092"/>
          <a:stretch/>
        </p:blipFill>
        <p:spPr bwMode="auto">
          <a:xfrm>
            <a:off x="2209800" y="5334000"/>
            <a:ext cx="1066800" cy="109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http://cires.colorado.edu/education/outreach/projects/images/CIRES_logo_tex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410200"/>
            <a:ext cx="1295400" cy="101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http://www.galvestonlab.sefsc.noaa.gov/stories/2013/ODD2013/images/noaa-logo.jpe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410200"/>
            <a:ext cx="1017814" cy="100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486400"/>
            <a:ext cx="121936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0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1219200" y="6253660"/>
            <a:ext cx="7310342" cy="523220"/>
            <a:chOff x="1254348" y="5505450"/>
            <a:chExt cx="7310342" cy="523220"/>
          </a:xfrm>
        </p:grpSpPr>
        <p:sp>
          <p:nvSpPr>
            <p:cNvPr id="21" name="TextBox 20"/>
            <p:cNvSpPr txBox="1"/>
            <p:nvPr/>
          </p:nvSpPr>
          <p:spPr>
            <a:xfrm>
              <a:off x="1301163" y="5505450"/>
              <a:ext cx="72635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Greater discrepancies  - for LLJ-like profiles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1254348" y="5505450"/>
              <a:ext cx="7260447" cy="523220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" y="1581335"/>
            <a:ext cx="9144000" cy="4626240"/>
            <a:chOff x="428880" y="950695"/>
            <a:chExt cx="8138251" cy="4029255"/>
          </a:xfrm>
        </p:grpSpPr>
        <p:grpSp>
          <p:nvGrpSpPr>
            <p:cNvPr id="42" name="Group 41"/>
            <p:cNvGrpSpPr/>
            <p:nvPr/>
          </p:nvGrpSpPr>
          <p:grpSpPr>
            <a:xfrm>
              <a:off x="428880" y="950695"/>
              <a:ext cx="8138251" cy="3805448"/>
              <a:chOff x="914400" y="743976"/>
              <a:chExt cx="7010400" cy="2910098"/>
            </a:xfrm>
          </p:grpSpPr>
          <p:sp>
            <p:nvSpPr>
              <p:cNvPr id="40" name="Rectangle 39"/>
              <p:cNvSpPr/>
              <p:nvPr/>
            </p:nvSpPr>
            <p:spPr bwMode="auto">
              <a:xfrm>
                <a:off x="914400" y="743976"/>
                <a:ext cx="7010400" cy="291009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1004892" y="891720"/>
                <a:ext cx="6861939" cy="2631645"/>
                <a:chOff x="398465" y="140983"/>
                <a:chExt cx="6861939" cy="2631645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398465" y="140983"/>
                  <a:ext cx="3425775" cy="2631645"/>
                  <a:chOff x="393700" y="376766"/>
                  <a:chExt cx="3425775" cy="2631645"/>
                </a:xfrm>
              </p:grpSpPr>
              <p:pic>
                <p:nvPicPr>
                  <p:cNvPr id="102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49" t="44054" r="47988" b="36419"/>
                  <a:stretch/>
                </p:blipFill>
                <p:spPr bwMode="auto">
                  <a:xfrm>
                    <a:off x="393700" y="376766"/>
                    <a:ext cx="1941830" cy="11599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50" t="69456" r="47988" b="5394"/>
                  <a:stretch/>
                </p:blipFill>
                <p:spPr bwMode="auto">
                  <a:xfrm>
                    <a:off x="393700" y="1514475"/>
                    <a:ext cx="1941830" cy="14939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2996" t="44054" r="1242" b="36419"/>
                  <a:stretch/>
                </p:blipFill>
                <p:spPr bwMode="auto">
                  <a:xfrm>
                    <a:off x="2318387" y="376766"/>
                    <a:ext cx="1501088" cy="11599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8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2995" t="69456" r="1471" b="5554"/>
                  <a:stretch/>
                </p:blipFill>
                <p:spPr bwMode="auto">
                  <a:xfrm>
                    <a:off x="2327912" y="1524001"/>
                    <a:ext cx="1491563" cy="14844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4" name="Group 3"/>
                <p:cNvGrpSpPr/>
                <p:nvPr/>
              </p:nvGrpSpPr>
              <p:grpSpPr>
                <a:xfrm>
                  <a:off x="3875039" y="140983"/>
                  <a:ext cx="3385365" cy="2631644"/>
                  <a:chOff x="4851399" y="1394629"/>
                  <a:chExt cx="3385365" cy="2631644"/>
                </a:xfrm>
              </p:grpSpPr>
              <p:pic>
                <p:nvPicPr>
                  <p:cNvPr id="1028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97" t="43734" r="48136" b="36468"/>
                  <a:stretch/>
                </p:blipFill>
                <p:spPr bwMode="auto">
                  <a:xfrm>
                    <a:off x="4851399" y="1394629"/>
                    <a:ext cx="1919219" cy="11684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0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98" t="69471" r="47819" b="5367"/>
                  <a:stretch/>
                </p:blipFill>
                <p:spPr bwMode="auto">
                  <a:xfrm>
                    <a:off x="4851400" y="2541256"/>
                    <a:ext cx="1932396" cy="14850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1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3351" t="43734" r="1435" b="36468"/>
                  <a:stretch/>
                </p:blipFill>
                <p:spPr bwMode="auto">
                  <a:xfrm>
                    <a:off x="6769712" y="1394629"/>
                    <a:ext cx="1467051" cy="11684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2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3351" t="69471" r="1774" b="5401"/>
                  <a:stretch/>
                </p:blipFill>
                <p:spPr bwMode="auto">
                  <a:xfrm>
                    <a:off x="6783796" y="2543321"/>
                    <a:ext cx="1452968" cy="14829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1769229" y="153683"/>
                  <a:ext cx="2000985" cy="1445481"/>
                  <a:chOff x="1769229" y="153683"/>
                  <a:chExt cx="2000985" cy="1445481"/>
                </a:xfrm>
              </p:grpSpPr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1807332" y="153683"/>
                    <a:ext cx="54053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02:00</a:t>
                    </a:r>
                    <a:endParaRPr lang="en-US" sz="1200" dirty="0"/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3200844" y="161315"/>
                    <a:ext cx="54053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03:00</a:t>
                    </a:r>
                    <a:endParaRPr lang="en-US" sz="1200" dirty="0"/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1769229" y="1302375"/>
                    <a:ext cx="54053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04:00</a:t>
                    </a:r>
                    <a:endParaRPr lang="en-US" sz="1200" dirty="0"/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3229681" y="1322165"/>
                    <a:ext cx="54053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05:00</a:t>
                    </a:r>
                    <a:endParaRPr lang="en-US" sz="1200" dirty="0"/>
                  </a:p>
                </p:txBody>
              </p:sp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5234676" y="167583"/>
                  <a:ext cx="2000985" cy="1445481"/>
                  <a:chOff x="1769229" y="153683"/>
                  <a:chExt cx="2000985" cy="1445481"/>
                </a:xfrm>
              </p:grpSpPr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1807332" y="153683"/>
                    <a:ext cx="54053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02:00</a:t>
                    </a:r>
                    <a:endParaRPr lang="en-US" sz="1200" dirty="0"/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3200844" y="161315"/>
                    <a:ext cx="54053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03:00</a:t>
                    </a:r>
                    <a:endParaRPr lang="en-US" sz="1200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769229" y="1302375"/>
                    <a:ext cx="54053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04:00</a:t>
                    </a:r>
                    <a:endParaRPr lang="en-US" sz="1200" dirty="0"/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3229681" y="1322165"/>
                    <a:ext cx="54053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05:00</a:t>
                    </a:r>
                    <a:endParaRPr lang="en-US" sz="1200" dirty="0"/>
                  </a:p>
                </p:txBody>
              </p:sp>
            </p:grpSp>
          </p:grpSp>
        </p:grpSp>
        <p:grpSp>
          <p:nvGrpSpPr>
            <p:cNvPr id="19" name="Group 18"/>
            <p:cNvGrpSpPr/>
            <p:nvPr/>
          </p:nvGrpSpPr>
          <p:grpSpPr>
            <a:xfrm>
              <a:off x="2318319" y="4585218"/>
              <a:ext cx="5210092" cy="394732"/>
              <a:chOff x="2286000" y="4934466"/>
              <a:chExt cx="5210092" cy="394732"/>
            </a:xfrm>
          </p:grpSpPr>
          <p:cxnSp>
            <p:nvCxnSpPr>
              <p:cNvPr id="14" name="Straight Connector 13"/>
              <p:cNvCxnSpPr/>
              <p:nvPr/>
            </p:nvCxnSpPr>
            <p:spPr bwMode="auto">
              <a:xfrm>
                <a:off x="2286000" y="5137666"/>
                <a:ext cx="3048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5" name="Straight Connector 54"/>
              <p:cNvCxnSpPr/>
              <p:nvPr/>
            </p:nvCxnSpPr>
            <p:spPr bwMode="auto">
              <a:xfrm>
                <a:off x="3594906" y="5137666"/>
                <a:ext cx="3048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6" name="Straight Connector 55"/>
              <p:cNvCxnSpPr/>
              <p:nvPr/>
            </p:nvCxnSpPr>
            <p:spPr bwMode="auto">
              <a:xfrm>
                <a:off x="5386668" y="5131832"/>
                <a:ext cx="3048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" name="TextBox 16"/>
              <p:cNvSpPr txBox="1"/>
              <p:nvPr/>
            </p:nvSpPr>
            <p:spPr>
              <a:xfrm>
                <a:off x="2590800" y="4959866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Lidar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910144" y="4953000"/>
                <a:ext cx="14244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RAP, HRRR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738175" y="4934466"/>
                <a:ext cx="17579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NAM P, NAM C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2212430" y="1384750"/>
            <a:ext cx="1068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July 16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506902" y="1396927"/>
            <a:ext cx="127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August 9</a:t>
            </a:r>
            <a:endParaRPr lang="en-US" dirty="0"/>
          </a:p>
        </p:txBody>
      </p:sp>
      <p:sp>
        <p:nvSpPr>
          <p:cNvPr id="44" name="TextBox 2"/>
          <p:cNvSpPr txBox="1">
            <a:spLocks noChangeArrowheads="1"/>
          </p:cNvSpPr>
          <p:nvPr/>
        </p:nvSpPr>
        <p:spPr bwMode="auto">
          <a:xfrm>
            <a:off x="1143000" y="21021"/>
            <a:ext cx="74486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Examples of lidar-measured and modeled wind profiles</a:t>
            </a:r>
          </a:p>
        </p:txBody>
      </p:sp>
    </p:spTree>
    <p:extLst>
      <p:ext uri="{BB962C8B-B14F-4D97-AF65-F5344CB8AC3E}">
        <p14:creationId xmlns:p14="http://schemas.microsoft.com/office/powerpoint/2010/main" val="255868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227368" y="21771"/>
            <a:ext cx="4783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Shear through the rotor layer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66800"/>
            <a:ext cx="7543800" cy="31242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752600" y="4495800"/>
            <a:ext cx="64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all cases power estimates using hub-height winds can produce significant errors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4904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57" t="58932" r="26092" b="21727"/>
          <a:stretch/>
        </p:blipFill>
        <p:spPr bwMode="auto">
          <a:xfrm>
            <a:off x="6629400" y="228600"/>
            <a:ext cx="2362200" cy="216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0"/>
            <a:ext cx="571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Techniques to compute the rotor equivalent wind speed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0" y="1263200"/>
            <a:ext cx="3444240" cy="1598238"/>
            <a:chOff x="838200" y="2655419"/>
            <a:chExt cx="3444240" cy="159823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l="47187" t="66111" r="36563" b="23333"/>
            <a:stretch/>
          </p:blipFill>
          <p:spPr>
            <a:xfrm>
              <a:off x="1108616" y="2655419"/>
              <a:ext cx="3173824" cy="115966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838200" y="2655419"/>
              <a:ext cx="3444240" cy="1598238"/>
            </a:xfrm>
            <a:prstGeom prst="rect">
              <a:avLst/>
            </a:prstGeom>
            <a:noFill/>
            <a:ln w="38100">
              <a:solidFill>
                <a:srgbClr val="084D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1000" y="3011208"/>
            <a:ext cx="8534400" cy="3657600"/>
            <a:chOff x="247603" y="3489505"/>
            <a:chExt cx="8534400" cy="36576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/>
            <a:srcRect l="30145" t="33879" r="27748" b="55683"/>
            <a:stretch/>
          </p:blipFill>
          <p:spPr>
            <a:xfrm>
              <a:off x="336737" y="3581944"/>
              <a:ext cx="8229600" cy="114698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247603" y="3489505"/>
              <a:ext cx="8534400" cy="3657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/>
            <a:srcRect l="23127" t="45010" r="35155" b="36960"/>
            <a:stretch/>
          </p:blipFill>
          <p:spPr>
            <a:xfrm>
              <a:off x="438103" y="4728926"/>
              <a:ext cx="8153400" cy="198120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470134" y="1643590"/>
            <a:ext cx="463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44968" y="3255915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(2)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438400"/>
            <a:ext cx="2859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Wagner et al., 2009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19400" y="6217654"/>
            <a:ext cx="3352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Choukulkar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al., 2015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1339" y="1045549"/>
            <a:ext cx="7646933" cy="5355251"/>
            <a:chOff x="887467" y="1045549"/>
            <a:chExt cx="7239000" cy="5126651"/>
          </a:xfrm>
        </p:grpSpPr>
        <p:grpSp>
          <p:nvGrpSpPr>
            <p:cNvPr id="5" name="Group 4"/>
            <p:cNvGrpSpPr/>
            <p:nvPr/>
          </p:nvGrpSpPr>
          <p:grpSpPr>
            <a:xfrm>
              <a:off x="887467" y="1045549"/>
              <a:ext cx="7239000" cy="5126651"/>
              <a:chOff x="1447800" y="457200"/>
              <a:chExt cx="6019800" cy="419100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3"/>
              <a:srcRect l="2799" t="47436" r="1589" b="32051"/>
              <a:stretch/>
            </p:blipFill>
            <p:spPr>
              <a:xfrm>
                <a:off x="1447800" y="457200"/>
                <a:ext cx="6019800" cy="1828800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4"/>
              <a:srcRect l="2799" t="21795" r="1589" b="52564"/>
              <a:stretch/>
            </p:blipFill>
            <p:spPr>
              <a:xfrm>
                <a:off x="1447800" y="2362200"/>
                <a:ext cx="6019800" cy="2286000"/>
              </a:xfrm>
              <a:prstGeom prst="rect">
                <a:avLst/>
              </a:prstGeom>
            </p:spPr>
          </p:pic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6300" y="1096349"/>
              <a:ext cx="1539975" cy="791549"/>
            </a:xfrm>
            <a:prstGeom prst="rect">
              <a:avLst/>
            </a:prstGeom>
          </p:spPr>
        </p:pic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9202090"/>
                </p:ext>
              </p:extLst>
            </p:nvPr>
          </p:nvGraphicFramePr>
          <p:xfrm>
            <a:off x="1923035" y="4864100"/>
            <a:ext cx="2507732" cy="685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0" name="Equation" r:id="rId6" imgW="1841500" imgH="508000" progId="Equation.3">
                    <p:embed/>
                  </p:oleObj>
                </mc:Choice>
                <mc:Fallback>
                  <p:oleObj name="Equation" r:id="rId6" imgW="1841500" imgH="508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3035" y="4864100"/>
                          <a:ext cx="2507732" cy="68580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2292935" y="2373886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  <a:r>
                <a:rPr lang="en-US" dirty="0" smtClean="0"/>
                <a:t>ean:</a:t>
              </a:r>
              <a:endParaRPr lang="en-US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292935" y="2674234"/>
              <a:ext cx="899030" cy="555848"/>
              <a:chOff x="2744145" y="1048588"/>
              <a:chExt cx="1683085" cy="512033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2744147" y="1204540"/>
                <a:ext cx="457235" cy="0"/>
              </a:xfrm>
              <a:prstGeom prst="line">
                <a:avLst/>
              </a:prstGeom>
              <a:ln w="19050">
                <a:solidFill>
                  <a:srgbClr val="084D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3101357" y="1048588"/>
                <a:ext cx="1303035" cy="311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1.04%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744145" y="1405342"/>
                <a:ext cx="45723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3124195" y="1248754"/>
                <a:ext cx="1303035" cy="311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1.49%</a:t>
                </a:r>
                <a:endParaRPr lang="en-US" sz="16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614183" y="3603683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  <a:r>
                <a:rPr lang="en-US" dirty="0" smtClean="0"/>
                <a:t>ean:</a:t>
              </a:r>
              <a:endParaRPr lang="en-US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430767" y="3828082"/>
              <a:ext cx="1017653" cy="555848"/>
              <a:chOff x="2744145" y="1048588"/>
              <a:chExt cx="1905161" cy="512033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2744147" y="1204540"/>
                <a:ext cx="457235" cy="0"/>
              </a:xfrm>
              <a:prstGeom prst="line">
                <a:avLst/>
              </a:prstGeom>
              <a:ln w="19050">
                <a:solidFill>
                  <a:srgbClr val="084D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3101357" y="1048588"/>
                <a:ext cx="1534112" cy="311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51.kWT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744145" y="1405342"/>
                <a:ext cx="45723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3124195" y="1248754"/>
                <a:ext cx="1525111" cy="311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52 </a:t>
                </a:r>
                <a:r>
                  <a:rPr lang="en-US" sz="1600" dirty="0" err="1" smtClean="0"/>
                  <a:t>kWT</a:t>
                </a:r>
                <a:endParaRPr lang="en-US" sz="1600" dirty="0"/>
              </a:p>
            </p:txBody>
          </p:sp>
        </p:grpSp>
      </p:grpSp>
      <p:sp>
        <p:nvSpPr>
          <p:cNvPr id="24" name="TextBox 23"/>
          <p:cNvSpPr txBox="1"/>
          <p:nvPr/>
        </p:nvSpPr>
        <p:spPr>
          <a:xfrm>
            <a:off x="152400" y="-16593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Normalized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bias of wind power computed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by the hub-height and the rotor equivalent wind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</a:p>
        </p:txBody>
      </p:sp>
    </p:spTree>
    <p:extLst>
      <p:ext uri="{BB962C8B-B14F-4D97-AF65-F5344CB8AC3E}">
        <p14:creationId xmlns:p14="http://schemas.microsoft.com/office/powerpoint/2010/main" val="95986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127125" y="1484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222912" y="0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609600"/>
            <a:ext cx="8915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/>
              <a:t>Wind profiles obtained from ship-borne Doppler lidar measurements often show LLJs </a:t>
            </a:r>
            <a:r>
              <a:rPr lang="en-US" sz="2400" dirty="0" smtClean="0"/>
              <a:t>within </a:t>
            </a:r>
            <a:r>
              <a:rPr lang="en-US" sz="2400" dirty="0"/>
              <a:t>turbine rotor heights</a:t>
            </a:r>
          </a:p>
          <a:p>
            <a:pPr>
              <a:buClr>
                <a:srgbClr val="FF0000"/>
              </a:buClr>
              <a:buSzPct val="100000"/>
            </a:pPr>
            <a:r>
              <a:rPr lang="en-US" sz="2000" dirty="0" smtClean="0"/>
              <a:t>          </a:t>
            </a:r>
            <a:r>
              <a:rPr lang="en-US" sz="2000" dirty="0"/>
              <a:t>- more frequently during nighttime hours</a:t>
            </a:r>
          </a:p>
          <a:p>
            <a:pPr marL="342900" indent="-342900">
              <a:buClr>
                <a:srgbClr val="FF000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/>
              <a:t>The maximum of jet speed varies from 5 to 20 ms</a:t>
            </a:r>
            <a:r>
              <a:rPr lang="en-US" sz="2400" baseline="30000" dirty="0"/>
              <a:t>-1</a:t>
            </a:r>
            <a:r>
              <a:rPr lang="en-US" sz="2400" dirty="0"/>
              <a:t>, with the mean value of 9.4 ms</a:t>
            </a:r>
            <a:r>
              <a:rPr lang="en-US" sz="2400" baseline="30000" dirty="0"/>
              <a:t>-1</a:t>
            </a:r>
            <a:r>
              <a:rPr lang="en-US" sz="2400" dirty="0"/>
              <a:t> </a:t>
            </a:r>
          </a:p>
          <a:p>
            <a:pPr marL="342900" indent="-342900">
              <a:buClr>
                <a:srgbClr val="FF000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/>
              <a:t>Jet heights are spread up to 600 m, with the mean value of 156.6 m </a:t>
            </a:r>
          </a:p>
          <a:p>
            <a:pPr marL="342900" indent="-342900">
              <a:buClr>
                <a:srgbClr val="FF000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/>
              <a:t>LLJs can significantly modify wind profiles producing vertical wind-shear of 0.03 s</a:t>
            </a:r>
            <a:r>
              <a:rPr lang="en-US" sz="2400" baseline="30000" dirty="0"/>
              <a:t>-1</a:t>
            </a:r>
            <a:r>
              <a:rPr lang="en-US" sz="2400" dirty="0"/>
              <a:t> or more across the rotor layer of 50-150 m </a:t>
            </a:r>
          </a:p>
          <a:p>
            <a:pPr marL="342900" indent="-342900">
              <a:buClr>
                <a:srgbClr val="FF000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/>
              <a:t>Extrapolation of near-surface winds to hub height power-law relation show  </a:t>
            </a:r>
            <a:r>
              <a:rPr lang="en-US" sz="2400" dirty="0" smtClean="0"/>
              <a:t>biases of 0.25 </a:t>
            </a:r>
            <a:r>
              <a:rPr lang="en-US" sz="2400" dirty="0"/>
              <a:t>s</a:t>
            </a:r>
            <a:r>
              <a:rPr lang="en-US" sz="2400" baseline="30000" dirty="0"/>
              <a:t>-1</a:t>
            </a:r>
            <a:r>
              <a:rPr lang="en-US" sz="2400" dirty="0"/>
              <a:t> </a:t>
            </a:r>
          </a:p>
          <a:p>
            <a:pPr marL="342900" indent="-342900">
              <a:buClr>
                <a:srgbClr val="FF000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/>
              <a:t>The shear exponent (</a:t>
            </a:r>
            <a:r>
              <a:rPr lang="el-GR" sz="2400" dirty="0"/>
              <a:t>α</a:t>
            </a:r>
            <a:r>
              <a:rPr lang="en-US" sz="2400" dirty="0"/>
              <a:t>), found from lidar data, show diurnal variations from 0.1 to 0. 25, with the mean value of </a:t>
            </a:r>
            <a:r>
              <a:rPr lang="en-US" sz="2400" dirty="0" smtClean="0"/>
              <a:t>0.16 </a:t>
            </a:r>
            <a:r>
              <a:rPr lang="en-US" sz="2400" dirty="0"/>
              <a:t>for the entire experiment</a:t>
            </a:r>
          </a:p>
          <a:p>
            <a:pPr marL="342900" lvl="0" indent="-342900">
              <a:buClr>
                <a:srgbClr val="FF000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/>
              <a:t>A two techniques for calculating rotor layer equivalent wind were tested </a:t>
            </a:r>
            <a:r>
              <a:rPr lang="en-US" sz="2400" dirty="0" smtClean="0"/>
              <a:t>and show </a:t>
            </a:r>
            <a:r>
              <a:rPr lang="en-US" sz="2400" dirty="0"/>
              <a:t>1-1.5% less power </a:t>
            </a:r>
            <a:r>
              <a:rPr lang="en-US" sz="2400" dirty="0" smtClean="0"/>
              <a:t>compare to the power estimated by hub-height wind.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57" b="10710"/>
          <a:stretch/>
        </p:blipFill>
        <p:spPr>
          <a:xfrm>
            <a:off x="0" y="-1"/>
            <a:ext cx="9144000" cy="70675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26979" y="138497"/>
            <a:ext cx="264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Thank you!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2902" y="1213944"/>
            <a:ext cx="50684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Questions?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Yelena.Pichugina@noaa.gov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5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1066800"/>
            <a:ext cx="7620000" cy="5105400"/>
            <a:chOff x="1084758" y="800677"/>
            <a:chExt cx="7162800" cy="4914323"/>
          </a:xfrm>
        </p:grpSpPr>
        <p:grpSp>
          <p:nvGrpSpPr>
            <p:cNvPr id="13" name="Group 12"/>
            <p:cNvGrpSpPr/>
            <p:nvPr/>
          </p:nvGrpSpPr>
          <p:grpSpPr>
            <a:xfrm>
              <a:off x="1084758" y="800677"/>
              <a:ext cx="7162800" cy="4914323"/>
              <a:chOff x="2133600" y="228600"/>
              <a:chExt cx="4432548" cy="2910714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133600" y="228600"/>
                <a:ext cx="4418953" cy="1626056"/>
                <a:chOff x="4623446" y="3015982"/>
                <a:chExt cx="4418953" cy="1626056"/>
              </a:xfrm>
            </p:grpSpPr>
            <p:sp>
              <p:nvSpPr>
                <p:cNvPr id="16" name="TextBox 15"/>
                <p:cNvSpPr txBox="1"/>
                <p:nvPr/>
              </p:nvSpPr>
              <p:spPr>
                <a:xfrm rot="16200000">
                  <a:off x="4258924" y="3446868"/>
                  <a:ext cx="103682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/>
                    <a:t>(P</a:t>
                  </a:r>
                  <a:r>
                    <a:rPr lang="en-US" sz="1400" i="1" baseline="-25000" dirty="0" smtClean="0"/>
                    <a:t>W </a:t>
                  </a:r>
                  <a:r>
                    <a:rPr lang="en-US" sz="1400" i="1" dirty="0"/>
                    <a:t>– </a:t>
                  </a:r>
                  <a:r>
                    <a:rPr lang="en-US" sz="1400" i="1" dirty="0" smtClean="0"/>
                    <a:t>P</a:t>
                  </a:r>
                  <a:r>
                    <a:rPr lang="en-US" sz="1400" i="1" baseline="-25000" dirty="0" smtClean="0"/>
                    <a:t>T</a:t>
                  </a:r>
                  <a:r>
                    <a:rPr lang="en-US" sz="1400" i="1" dirty="0" smtClean="0"/>
                    <a:t>)/P</a:t>
                  </a:r>
                  <a:r>
                    <a:rPr lang="en-US" sz="1400" i="1" baseline="-25000" dirty="0" smtClean="0"/>
                    <a:t>H</a:t>
                  </a:r>
                  <a:endParaRPr lang="en-US" sz="1400" i="1" baseline="-25000" dirty="0"/>
                </a:p>
              </p:txBody>
            </p:sp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619" t="21974" r="1604" b="52885"/>
                <a:stretch/>
              </p:blipFill>
              <p:spPr>
                <a:xfrm>
                  <a:off x="4849849" y="3015982"/>
                  <a:ext cx="4192550" cy="1626056"/>
                </a:xfrm>
                <a:prstGeom prst="rect">
                  <a:avLst/>
                </a:prstGeom>
              </p:spPr>
            </p:pic>
          </p:grpSp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4"/>
              <a:srcRect l="4383" t="48472" r="1797" b="27308"/>
              <a:stretch/>
            </p:blipFill>
            <p:spPr>
              <a:xfrm>
                <a:off x="2209799" y="1546671"/>
                <a:ext cx="4356349" cy="1592643"/>
              </a:xfrm>
              <a:prstGeom prst="rect">
                <a:avLst/>
              </a:prstGeom>
            </p:spPr>
          </p:pic>
        </p:grpSp>
        <p:graphicFrame>
          <p:nvGraphicFramePr>
            <p:cNvPr id="5" name="Object 4"/>
            <p:cNvGraphicFramePr>
              <a:graphicFrameLocks noChangeAspect="1"/>
            </p:cNvGraphicFramePr>
            <p:nvPr>
              <p:extLst/>
            </p:nvPr>
          </p:nvGraphicFramePr>
          <p:xfrm>
            <a:off x="5181600" y="3059964"/>
            <a:ext cx="2442435" cy="735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1" name="Equation" r:id="rId5" imgW="1701800" imgH="508000" progId="Equation.3">
                    <p:embed/>
                  </p:oleObj>
                </mc:Choice>
                <mc:Fallback>
                  <p:oleObj name="Equation" r:id="rId5" imgW="1701800" imgH="508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1600" y="3059964"/>
                          <a:ext cx="2442435" cy="73501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Box 21"/>
            <p:cNvSpPr txBox="1"/>
            <p:nvPr/>
          </p:nvSpPr>
          <p:spPr>
            <a:xfrm>
              <a:off x="1960671" y="2971800"/>
              <a:ext cx="1715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  <a:r>
                <a:rPr lang="en-US" dirty="0" smtClean="0"/>
                <a:t>ean: 3.52 </a:t>
              </a:r>
              <a:r>
                <a:rPr lang="en-US" dirty="0" err="1" smtClean="0"/>
                <a:t>kWT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22571" y="984416"/>
              <a:ext cx="1406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  <a:r>
                <a:rPr lang="en-US" dirty="0" smtClean="0"/>
                <a:t>ean: 0.45%</a:t>
              </a: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97916" y="-16593"/>
            <a:ext cx="7736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dirty="0" smtClean="0"/>
              <a:t>Normalized </a:t>
            </a:r>
            <a:r>
              <a:rPr lang="en-US" sz="2800" dirty="0"/>
              <a:t>bias of </a:t>
            </a:r>
            <a:r>
              <a:rPr lang="en-US" sz="2800" dirty="0" smtClean="0"/>
              <a:t>the power based on the rotor </a:t>
            </a:r>
            <a:r>
              <a:rPr lang="en-US" sz="2800" dirty="0"/>
              <a:t>equivalent </a:t>
            </a:r>
            <a:r>
              <a:rPr lang="en-US" sz="2800" dirty="0" smtClean="0"/>
              <a:t>wind </a:t>
            </a:r>
            <a:r>
              <a:rPr lang="en-US" sz="2800" dirty="0"/>
              <a:t>computed by using 2 </a:t>
            </a:r>
            <a:r>
              <a:rPr lang="en-US" sz="2800" dirty="0" smtClean="0"/>
              <a:t>techniques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828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10"/>
          <p:cNvSpPr>
            <a:spLocks noChangeArrowheads="1"/>
          </p:cNvSpPr>
          <p:nvPr/>
        </p:nvSpPr>
        <p:spPr bwMode="auto">
          <a:xfrm>
            <a:off x="186533" y="415444"/>
            <a:ext cx="86868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en-US" alt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90908" y="810906"/>
            <a:ext cx="2578282" cy="2479173"/>
            <a:chOff x="362546" y="1524000"/>
            <a:chExt cx="3741366" cy="3444240"/>
          </a:xfrm>
        </p:grpSpPr>
        <p:grpSp>
          <p:nvGrpSpPr>
            <p:cNvPr id="18" name="Group 19"/>
            <p:cNvGrpSpPr>
              <a:grpSpLocks/>
            </p:cNvGrpSpPr>
            <p:nvPr/>
          </p:nvGrpSpPr>
          <p:grpSpPr bwMode="auto">
            <a:xfrm>
              <a:off x="362546" y="1524000"/>
              <a:ext cx="3741366" cy="3444240"/>
              <a:chOff x="384" y="1056"/>
              <a:chExt cx="2133" cy="2400"/>
            </a:xfrm>
          </p:grpSpPr>
          <p:pic>
            <p:nvPicPr>
              <p:cNvPr id="19" name="Picture 20" descr="0"/>
              <p:cNvPicPr>
                <a:picLocks noChangeAspect="1" noChangeArrowheads="1" noCrop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1056"/>
                <a:ext cx="2133" cy="2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angle 21"/>
              <p:cNvSpPr>
                <a:spLocks noChangeArrowheads="1"/>
              </p:cNvSpPr>
              <p:nvPr/>
            </p:nvSpPr>
            <p:spPr bwMode="auto">
              <a:xfrm>
                <a:off x="384" y="1056"/>
                <a:ext cx="2124" cy="24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0" hangingPunct="0"/>
                <a:endParaRPr lang="en-US" altLang="en-US" dirty="0"/>
              </a:p>
            </p:txBody>
          </p:sp>
        </p:grpSp>
        <p:sp>
          <p:nvSpPr>
            <p:cNvPr id="16" name="Line 27"/>
            <p:cNvSpPr>
              <a:spLocks noChangeShapeType="1"/>
            </p:cNvSpPr>
            <p:nvPr/>
          </p:nvSpPr>
          <p:spPr bwMode="auto">
            <a:xfrm flipV="1">
              <a:off x="1078216" y="3881120"/>
              <a:ext cx="0" cy="56896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64001" y="13355"/>
            <a:ext cx="77684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LLJ features from lidar measurements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Box 16"/>
          <p:cNvSpPr txBox="1">
            <a:spLocks noChangeArrowheads="1"/>
          </p:cNvSpPr>
          <p:nvPr/>
        </p:nvSpPr>
        <p:spPr bwMode="auto">
          <a:xfrm>
            <a:off x="964595" y="1676635"/>
            <a:ext cx="7880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alt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LLJ</a:t>
            </a:r>
            <a:endParaRPr lang="en-U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250800" y="2045902"/>
            <a:ext cx="611373" cy="461665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3149153" y="808415"/>
            <a:ext cx="5859513" cy="2438400"/>
            <a:chOff x="3147235" y="827160"/>
            <a:chExt cx="5859513" cy="2438400"/>
          </a:xfrm>
        </p:grpSpPr>
        <p:grpSp>
          <p:nvGrpSpPr>
            <p:cNvPr id="9" name="Group 8"/>
            <p:cNvGrpSpPr/>
            <p:nvPr/>
          </p:nvGrpSpPr>
          <p:grpSpPr>
            <a:xfrm>
              <a:off x="3147235" y="827160"/>
              <a:ext cx="5429156" cy="2438400"/>
              <a:chOff x="4212772" y="2237668"/>
              <a:chExt cx="4721678" cy="2562932"/>
            </a:xfrm>
          </p:grpSpPr>
          <p:grpSp>
            <p:nvGrpSpPr>
              <p:cNvPr id="89090" name="Group 18"/>
              <p:cNvGrpSpPr>
                <a:grpSpLocks/>
              </p:cNvGrpSpPr>
              <p:nvPr/>
            </p:nvGrpSpPr>
            <p:grpSpPr bwMode="auto">
              <a:xfrm>
                <a:off x="4212772" y="2249201"/>
                <a:ext cx="4721678" cy="2551399"/>
                <a:chOff x="304802" y="2168445"/>
                <a:chExt cx="7527315" cy="3622753"/>
              </a:xfrm>
            </p:grpSpPr>
            <p:pic>
              <p:nvPicPr>
                <p:cNvPr id="89094" name="Picture 4" descr="15_one_hour_vad_profiles_vert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722" r="10196"/>
                <a:stretch/>
              </p:blipFill>
              <p:spPr bwMode="auto">
                <a:xfrm>
                  <a:off x="304802" y="2168445"/>
                  <a:ext cx="7527315" cy="36227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9095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1521619" y="3519444"/>
                  <a:ext cx="1350101" cy="5620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alt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sunset</a:t>
                  </a:r>
                </a:p>
              </p:txBody>
            </p:sp>
            <p:sp>
              <p:nvSpPr>
                <p:cNvPr id="89098" name="Line 8"/>
                <p:cNvSpPr>
                  <a:spLocks noChangeShapeType="1"/>
                </p:cNvSpPr>
                <p:nvPr/>
              </p:nvSpPr>
              <p:spPr bwMode="auto">
                <a:xfrm>
                  <a:off x="1219200" y="4495800"/>
                  <a:ext cx="0" cy="568325"/>
                </a:xfrm>
                <a:prstGeom prst="line">
                  <a:avLst/>
                </a:prstGeom>
                <a:noFill/>
                <a:ln w="762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pic>
              <p:nvPicPr>
                <p:cNvPr id="89099" name="Picture 9" descr="turbine_parts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8516"/>
                <a:stretch>
                  <a:fillRect/>
                </a:stretch>
              </p:blipFill>
              <p:spPr bwMode="auto">
                <a:xfrm>
                  <a:off x="1295400" y="4495800"/>
                  <a:ext cx="452438" cy="533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1" name="Text Box 5"/>
              <p:cNvSpPr txBox="1">
                <a:spLocks noChangeArrowheads="1"/>
              </p:cNvSpPr>
              <p:nvPr/>
            </p:nvSpPr>
            <p:spPr bwMode="auto">
              <a:xfrm>
                <a:off x="7587964" y="2237668"/>
                <a:ext cx="1060212" cy="395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midnight</a:t>
                </a:r>
              </a:p>
            </p:txBody>
          </p:sp>
          <p:cxnSp>
            <p:nvCxnSpPr>
              <p:cNvPr id="4" name="Straight Arrow Connector 3"/>
              <p:cNvCxnSpPr>
                <a:stCxn id="89095" idx="2"/>
              </p:cNvCxnSpPr>
              <p:nvPr/>
            </p:nvCxnSpPr>
            <p:spPr>
              <a:xfrm>
                <a:off x="5399489" y="3596477"/>
                <a:ext cx="425969" cy="501228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8329508" y="2668841"/>
                <a:ext cx="23708" cy="81676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8458200" y="861027"/>
              <a:ext cx="54854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>
                      <a:lumMod val="65000"/>
                    </a:schemeClr>
                  </a:solidFill>
                </a:rPr>
                <a:t> 1:00</a:t>
              </a:r>
            </a:p>
            <a:p>
              <a:r>
                <a:rPr lang="en-US" sz="1400" b="1" dirty="0" smtClean="0"/>
                <a:t> </a:t>
              </a:r>
              <a:r>
                <a:rPr lang="en-US" sz="1400" b="1" dirty="0" smtClean="0">
                  <a:solidFill>
                    <a:srgbClr val="62DB45"/>
                  </a:solidFill>
                </a:rPr>
                <a:t>2:00</a:t>
              </a:r>
            </a:p>
            <a:p>
              <a:r>
                <a:rPr lang="en-US" sz="1400" b="1" dirty="0" smtClean="0"/>
                <a:t> </a:t>
              </a:r>
              <a:r>
                <a:rPr lang="en-US" sz="1400" b="1" dirty="0" smtClean="0">
                  <a:solidFill>
                    <a:srgbClr val="34D6EC"/>
                  </a:solidFill>
                </a:rPr>
                <a:t>3:00</a:t>
              </a:r>
            </a:p>
            <a:p>
              <a:r>
                <a:rPr lang="en-US" sz="1400" b="1" dirty="0" smtClean="0"/>
                <a:t> </a:t>
              </a:r>
              <a:r>
                <a:rPr lang="en-US" sz="1400" b="1" dirty="0" smtClean="0">
                  <a:solidFill>
                    <a:srgbClr val="E68900"/>
                  </a:solidFill>
                </a:rPr>
                <a:t>4:00</a:t>
              </a:r>
            </a:p>
            <a:p>
              <a:r>
                <a:rPr lang="en-US" sz="1400" b="1" dirty="0" smtClean="0"/>
                <a:t> </a:t>
              </a:r>
              <a:r>
                <a:rPr lang="en-US" sz="1400" b="1" dirty="0" smtClean="0">
                  <a:solidFill>
                    <a:srgbClr val="084DE8"/>
                  </a:solidFill>
                </a:rPr>
                <a:t>5:00</a:t>
              </a:r>
            </a:p>
            <a:p>
              <a:r>
                <a:rPr lang="en-US" sz="1400" b="1" dirty="0" smtClean="0"/>
                <a:t> </a:t>
              </a:r>
              <a:r>
                <a:rPr lang="en-US" sz="1400" b="1" dirty="0" smtClean="0">
                  <a:solidFill>
                    <a:srgbClr val="E600E6"/>
                  </a:solidFill>
                </a:rPr>
                <a:t>6:00</a:t>
              </a:r>
            </a:p>
            <a:p>
              <a:r>
                <a:rPr lang="en-US" sz="1400" b="1" dirty="0" smtClean="0"/>
                <a:t> </a:t>
              </a:r>
              <a:r>
                <a:rPr lang="en-US" sz="1400" b="1" dirty="0" smtClean="0">
                  <a:solidFill>
                    <a:srgbClr val="6AB69E"/>
                  </a:solidFill>
                </a:rPr>
                <a:t>7:00</a:t>
              </a:r>
            </a:p>
            <a:p>
              <a:r>
                <a:rPr lang="en-US" sz="1400" b="1" dirty="0" smtClean="0"/>
                <a:t> </a:t>
              </a:r>
              <a:r>
                <a:rPr lang="en-US" sz="1400" b="1" dirty="0" smtClean="0">
                  <a:solidFill>
                    <a:srgbClr val="E62626"/>
                  </a:solidFill>
                </a:rPr>
                <a:t>8:00</a:t>
              </a:r>
            </a:p>
            <a:p>
              <a:r>
                <a:rPr lang="en-US" sz="1400" b="1" dirty="0" smtClean="0"/>
                <a:t> </a:t>
              </a:r>
              <a:r>
                <a:rPr lang="en-US" sz="1400" b="1" dirty="0" smtClean="0">
                  <a:solidFill>
                    <a:srgbClr val="000074"/>
                  </a:solidFill>
                </a:rPr>
                <a:t>9:00</a:t>
              </a:r>
              <a:endParaRPr lang="en-US" sz="1400" b="1" dirty="0">
                <a:solidFill>
                  <a:srgbClr val="000074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030622" y="3459751"/>
            <a:ext cx="4113378" cy="2926625"/>
            <a:chOff x="3092491" y="752482"/>
            <a:chExt cx="5289249" cy="3288375"/>
          </a:xfrm>
        </p:grpSpPr>
        <p:grpSp>
          <p:nvGrpSpPr>
            <p:cNvPr id="14" name="Group 13"/>
            <p:cNvGrpSpPr/>
            <p:nvPr/>
          </p:nvGrpSpPr>
          <p:grpSpPr>
            <a:xfrm>
              <a:off x="3092491" y="752482"/>
              <a:ext cx="4690380" cy="3288375"/>
              <a:chOff x="3767819" y="727518"/>
              <a:chExt cx="4690380" cy="3288375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767819" y="816429"/>
                <a:ext cx="4690380" cy="3199464"/>
                <a:chOff x="3767819" y="816429"/>
                <a:chExt cx="4690380" cy="3199464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3767819" y="816429"/>
                  <a:ext cx="4690380" cy="3199464"/>
                  <a:chOff x="3767819" y="816429"/>
                  <a:chExt cx="4690380" cy="3199464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3767819" y="816429"/>
                    <a:ext cx="4690380" cy="3199464"/>
                    <a:chOff x="3767819" y="816429"/>
                    <a:chExt cx="4690380" cy="3199464"/>
                  </a:xfrm>
                </p:grpSpPr>
                <p:pic>
                  <p:nvPicPr>
                    <p:cNvPr id="25" name="Picture 3" descr="rhi_5m_1min_15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3694" b="55980"/>
                    <a:stretch/>
                  </p:blipFill>
                  <p:spPr bwMode="auto">
                    <a:xfrm>
                      <a:off x="3767820" y="816429"/>
                      <a:ext cx="4690379" cy="14260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pic>
                  <p:nvPicPr>
                    <p:cNvPr id="29" name="Picture 3" descr="rhi_5m_1min_15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51408"/>
                    <a:stretch/>
                  </p:blipFill>
                  <p:spPr bwMode="auto">
                    <a:xfrm>
                      <a:off x="3767819" y="2297582"/>
                      <a:ext cx="4690379" cy="171831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  <p:sp>
                <p:nvSpPr>
                  <p:cNvPr id="7" name="Rectangle 6"/>
                  <p:cNvSpPr/>
                  <p:nvPr/>
                </p:nvSpPr>
                <p:spPr>
                  <a:xfrm>
                    <a:off x="6400800" y="2242456"/>
                    <a:ext cx="121919" cy="11974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2" name="Rectangle 31"/>
                <p:cNvSpPr/>
                <p:nvPr/>
              </p:nvSpPr>
              <p:spPr>
                <a:xfrm>
                  <a:off x="5944313" y="2276926"/>
                  <a:ext cx="121919" cy="1197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4" name="Rectangle 33"/>
              <p:cNvSpPr/>
              <p:nvPr/>
            </p:nvSpPr>
            <p:spPr>
              <a:xfrm>
                <a:off x="6324600" y="783163"/>
                <a:ext cx="315867" cy="1197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628446" y="783162"/>
                <a:ext cx="315867" cy="1197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6952312" y="727518"/>
                <a:ext cx="157933" cy="1197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8" name="Text Box 27"/>
            <p:cNvSpPr txBox="1">
              <a:spLocks noChangeArrowheads="1"/>
            </p:cNvSpPr>
            <p:nvPr/>
          </p:nvSpPr>
          <p:spPr bwMode="auto">
            <a:xfrm>
              <a:off x="6880854" y="2260416"/>
              <a:ext cx="1500886" cy="4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en-US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σ</a:t>
              </a:r>
              <a:r>
                <a:rPr lang="en-US" altLang="en-US" sz="2000" b="1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 </a:t>
              </a:r>
              <a:r>
                <a:rPr lang="en-US" altLang="en-US" sz="1400" b="1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</a:t>
              </a:r>
              <a:r>
                <a:rPr lang="en-US" altLang="en-US" sz="1400" b="1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 Box 21"/>
            <p:cNvSpPr txBox="1">
              <a:spLocks noChangeArrowheads="1"/>
            </p:cNvSpPr>
            <p:nvPr/>
          </p:nvSpPr>
          <p:spPr bwMode="auto">
            <a:xfrm>
              <a:off x="7046737" y="797018"/>
              <a:ext cx="906314" cy="372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altLang="en-US" sz="16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 s</a:t>
              </a:r>
              <a:r>
                <a:rPr lang="en-US" altLang="en-US" sz="1400" b="1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altLang="en-US" sz="14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3962400"/>
            <a:ext cx="4419600" cy="2209800"/>
            <a:chOff x="457200" y="3888696"/>
            <a:chExt cx="4419600" cy="2283504"/>
          </a:xfrm>
        </p:grpSpPr>
        <p:pic>
          <p:nvPicPr>
            <p:cNvPr id="45" name="Picture 5" descr="comp_sigma_co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88696"/>
              <a:ext cx="4419600" cy="228350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898386" y="4838711"/>
              <a:ext cx="704828" cy="33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altLang="en-US" sz="16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 s</a:t>
              </a:r>
              <a:r>
                <a:rPr lang="en-US" altLang="en-US" sz="1400" b="1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altLang="en-US" sz="14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 Box 27"/>
            <p:cNvSpPr txBox="1">
              <a:spLocks noChangeArrowheads="1"/>
            </p:cNvSpPr>
            <p:nvPr/>
          </p:nvSpPr>
          <p:spPr bwMode="auto">
            <a:xfrm>
              <a:off x="3433789" y="4830393"/>
              <a:ext cx="116721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en-US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σ</a:t>
              </a:r>
              <a:r>
                <a:rPr lang="en-US" altLang="en-US" sz="2000" b="1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 </a:t>
              </a:r>
              <a:r>
                <a:rPr lang="en-US" altLang="en-US" sz="1400" b="1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</a:t>
              </a:r>
              <a:r>
                <a:rPr lang="en-US" altLang="en-US" sz="1400" b="1" baseline="30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84097" y="4038600"/>
              <a:ext cx="182703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29752" y="4038600"/>
              <a:ext cx="413262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147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3730751"/>
            <a:ext cx="621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summer period during the experiment was characterized by the </a:t>
            </a:r>
            <a:r>
              <a:rPr lang="en-US" dirty="0" smtClean="0"/>
              <a:t>low winds and </a:t>
            </a:r>
            <a:r>
              <a:rPr lang="en-US" dirty="0"/>
              <a:t>the </a:t>
            </a:r>
            <a:r>
              <a:rPr lang="en-US" dirty="0" smtClean="0"/>
              <a:t>wave </a:t>
            </a:r>
            <a:r>
              <a:rPr lang="en-US" dirty="0"/>
              <a:t>height averaged over 10 </a:t>
            </a:r>
            <a:r>
              <a:rPr lang="en-US" dirty="0" smtClean="0"/>
              <a:t>years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3930" y="550366"/>
            <a:ext cx="7506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from the Lighted </a:t>
            </a:r>
            <a:r>
              <a:rPr lang="en-US" dirty="0"/>
              <a:t>Buoy BF NOAA 44013, located 16 n miles east of </a:t>
            </a:r>
            <a:r>
              <a:rPr lang="en-US" dirty="0" smtClean="0"/>
              <a:t>Boston</a:t>
            </a:r>
          </a:p>
          <a:p>
            <a:r>
              <a:rPr lang="en-US" dirty="0" smtClean="0"/>
              <a:t>		              (</a:t>
            </a:r>
            <a:r>
              <a:rPr lang="en-US" u="sng" dirty="0">
                <a:solidFill>
                  <a:srgbClr val="3333CC"/>
                </a:solidFill>
              </a:rPr>
              <a:t>www.ndbc.noaa.gov</a:t>
            </a:r>
            <a:r>
              <a:rPr lang="en-US" dirty="0"/>
              <a:t>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03457" y="-26602"/>
            <a:ext cx="3403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NCBD </a:t>
            </a:r>
            <a:r>
              <a:rPr lang="en-US" sz="2800" dirty="0"/>
              <a:t>buoy’s </a:t>
            </a:r>
            <a:r>
              <a:rPr lang="en-US" sz="2800" dirty="0" smtClean="0"/>
              <a:t>data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028703" y="1128289"/>
            <a:ext cx="6934199" cy="2667000"/>
            <a:chOff x="1066800" y="3534813"/>
            <a:chExt cx="6934199" cy="2667000"/>
          </a:xfrm>
        </p:grpSpPr>
        <p:pic>
          <p:nvPicPr>
            <p:cNvPr id="3" name="Picture 2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275"/>
            <a:stretch/>
          </p:blipFill>
          <p:spPr>
            <a:xfrm>
              <a:off x="1066800" y="3534813"/>
              <a:ext cx="6934199" cy="2667000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6324600" y="5469943"/>
              <a:ext cx="609600" cy="625580"/>
            </a:xfrm>
            <a:prstGeom prst="ellipse">
              <a:avLst/>
            </a:prstGeom>
            <a:noFill/>
            <a:ln>
              <a:solidFill>
                <a:srgbClr val="084D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849033" y="5242692"/>
              <a:ext cx="609600" cy="625580"/>
            </a:xfrm>
            <a:prstGeom prst="ellipse">
              <a:avLst/>
            </a:prstGeom>
            <a:noFill/>
            <a:ln>
              <a:solidFill>
                <a:srgbClr val="084D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1" t="50725" r="24176"/>
          <a:stretch/>
        </p:blipFill>
        <p:spPr>
          <a:xfrm>
            <a:off x="457201" y="4325243"/>
            <a:ext cx="3124200" cy="23630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05302" y="4859515"/>
            <a:ext cx="396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Buoy-based sonic anemometer measurements are not representative of the higher elevation winds due to the unknown shear/stability profiles [Sienkiewicz, 2014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28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04799" y="962156"/>
            <a:ext cx="7707282" cy="2977067"/>
            <a:chOff x="304799" y="962156"/>
            <a:chExt cx="7707282" cy="2977067"/>
          </a:xfrm>
        </p:grpSpPr>
        <p:grpSp>
          <p:nvGrpSpPr>
            <p:cNvPr id="20" name="Group 19"/>
            <p:cNvGrpSpPr/>
            <p:nvPr/>
          </p:nvGrpSpPr>
          <p:grpSpPr>
            <a:xfrm>
              <a:off x="304799" y="962156"/>
              <a:ext cx="4052772" cy="1476244"/>
              <a:chOff x="135321" y="562641"/>
              <a:chExt cx="2866138" cy="1146865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/>
              <a:srcRect l="2268" t="13249" r="2800" b="64657"/>
              <a:stretch/>
            </p:blipFill>
            <p:spPr>
              <a:xfrm>
                <a:off x="135321" y="584738"/>
                <a:ext cx="2866138" cy="1124768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2051422" y="562641"/>
                <a:ext cx="616933" cy="2151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n-US" sz="12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REF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=10m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11443" t="13433" r="2799" b="64722"/>
            <a:stretch/>
          </p:blipFill>
          <p:spPr>
            <a:xfrm>
              <a:off x="4351020" y="997946"/>
              <a:ext cx="3661061" cy="141728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2268" t="13248" r="2800" b="64704"/>
            <a:stretch/>
          </p:blipFill>
          <p:spPr>
            <a:xfrm>
              <a:off x="304799" y="2494390"/>
              <a:ext cx="4052772" cy="144483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11147" t="13438" r="2798" b="64717"/>
            <a:stretch/>
          </p:blipFill>
          <p:spPr>
            <a:xfrm>
              <a:off x="4334711" y="2517149"/>
              <a:ext cx="3673774" cy="1422074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2242291" y="717354"/>
            <a:ext cx="4382959" cy="289618"/>
            <a:chOff x="1659311" y="653487"/>
            <a:chExt cx="4382959" cy="289618"/>
          </a:xfrm>
        </p:grpSpPr>
        <p:grpSp>
          <p:nvGrpSpPr>
            <p:cNvPr id="17" name="Group 16"/>
            <p:cNvGrpSpPr/>
            <p:nvPr/>
          </p:nvGrpSpPr>
          <p:grpSpPr>
            <a:xfrm>
              <a:off x="3883584" y="659838"/>
              <a:ext cx="738561" cy="276999"/>
              <a:chOff x="914400" y="685157"/>
              <a:chExt cx="738561" cy="276999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914400" y="838200"/>
                <a:ext cx="152400" cy="0"/>
              </a:xfrm>
              <a:prstGeom prst="line">
                <a:avLst/>
              </a:prstGeom>
              <a:ln w="19050">
                <a:solidFill>
                  <a:srgbClr val="E6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990600" y="685157"/>
                <a:ext cx="6623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=0.16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659311" y="654608"/>
              <a:ext cx="738561" cy="276999"/>
              <a:chOff x="914400" y="685157"/>
              <a:chExt cx="738561" cy="276999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914400" y="838200"/>
                <a:ext cx="1524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990600" y="685157"/>
                <a:ext cx="6623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=0.07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2404601" y="657997"/>
              <a:ext cx="738561" cy="276999"/>
              <a:chOff x="914400" y="685157"/>
              <a:chExt cx="738561" cy="276999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914400" y="838200"/>
                <a:ext cx="152400" cy="0"/>
              </a:xfrm>
              <a:prstGeom prst="line">
                <a:avLst/>
              </a:prstGeom>
              <a:ln w="19050">
                <a:solidFill>
                  <a:srgbClr val="084D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990600" y="685157"/>
                <a:ext cx="6623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=0.10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143162" y="666106"/>
              <a:ext cx="738561" cy="276999"/>
              <a:chOff x="914400" y="685157"/>
              <a:chExt cx="738561" cy="276999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914400" y="838200"/>
                <a:ext cx="152400" cy="0"/>
              </a:xfrm>
              <a:prstGeom prst="line">
                <a:avLst/>
              </a:prstGeom>
              <a:ln w="19050">
                <a:solidFill>
                  <a:srgbClr val="1EE5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990600" y="685157"/>
                <a:ext cx="6623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=0.14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572000" y="662913"/>
              <a:ext cx="738561" cy="276999"/>
              <a:chOff x="914400" y="685157"/>
              <a:chExt cx="738561" cy="276999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914400" y="838200"/>
                <a:ext cx="152400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990600" y="685157"/>
                <a:ext cx="66236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=0.20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303709" y="653487"/>
              <a:ext cx="738561" cy="276999"/>
              <a:chOff x="914400" y="685157"/>
              <a:chExt cx="738561" cy="276999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914400" y="838200"/>
                <a:ext cx="152400" cy="0"/>
              </a:xfrm>
              <a:prstGeom prst="line">
                <a:avLst/>
              </a:prstGeom>
              <a:ln w="19050">
                <a:solidFill>
                  <a:srgbClr val="27E1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990600" y="685157"/>
                <a:ext cx="6623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=0.25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3014669" y="2484613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=25m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67500" y="977900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=15m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73850" y="2482850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=35m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9578" y="5688449"/>
            <a:ext cx="8991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Time series of the bias between measured hub-height wind and computed by the power-law by using six different values of shear exponent (</a:t>
            </a:r>
            <a:r>
              <a:rPr lang="el-GR" sz="1400" dirty="0" smtClean="0"/>
              <a:t>α</a:t>
            </a:r>
            <a:r>
              <a:rPr lang="en-US" sz="1400" dirty="0" smtClean="0"/>
              <a:t>)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 indicated by the color bar at the top of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figure. The referenced wind used in the computations are also lidar measured wind at the referenced height (Z</a:t>
            </a:r>
            <a:r>
              <a:rPr lang="en-US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 as indicated on the each panel.  Black lines and black diamond symbols in each panel show difference between winds measured at hub-height and referenced height.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6"/>
          <a:srcRect l="11709" t="13122" r="3404" b="59495"/>
          <a:stretch/>
        </p:blipFill>
        <p:spPr>
          <a:xfrm>
            <a:off x="4358641" y="3984814"/>
            <a:ext cx="3625597" cy="1783976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6705600" y="4016190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=55m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7"/>
          <a:srcRect l="3204" t="12964" r="3202" b="59500"/>
          <a:stretch/>
        </p:blipFill>
        <p:spPr>
          <a:xfrm>
            <a:off x="331695" y="3984686"/>
            <a:ext cx="4011706" cy="1797549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4311852" y="1023345"/>
            <a:ext cx="81855" cy="4412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3048000" y="4016190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=45m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4111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bias between measured hub-height wind and computed by the power-law by using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values of shear exponent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referenced heights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09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60"/>
          <a:stretch/>
        </p:blipFill>
        <p:spPr>
          <a:xfrm>
            <a:off x="-38100" y="0"/>
            <a:ext cx="927735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1143000"/>
            <a:ext cx="8915400" cy="4431983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457200" lvl="2">
              <a:buClr>
                <a:srgbClr val="FF0000"/>
              </a:buClr>
              <a:buSzPct val="130000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2">
              <a:buClr>
                <a:srgbClr val="FF0000"/>
              </a:buClr>
              <a:buSzPct val="130000"/>
            </a:pPr>
            <a:endParaRPr lang="en-US" sz="3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indent="-457200"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</a:pPr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LLJs be observed offshore?</a:t>
            </a:r>
          </a:p>
          <a:p>
            <a:pPr lvl="2" indent="-457200">
              <a:buClr>
                <a:srgbClr val="FF0000"/>
              </a:buClr>
              <a:buSzPct val="130000"/>
            </a:pPr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strength</a:t>
            </a: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height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</a:pPr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Magnitude </a:t>
            </a:r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shear within rotor layer?</a:t>
            </a:r>
          </a:p>
          <a:p>
            <a:pPr lvl="2" indent="-457200"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</a:pPr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accurate are hub-height winds calculated from surface measurements?</a:t>
            </a:r>
          </a:p>
          <a:p>
            <a:pPr lvl="2" indent="-457200"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</a:pPr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estimates based on hub-height wind speed vs rotor equivalent wind speed</a:t>
            </a:r>
          </a:p>
        </p:txBody>
      </p:sp>
    </p:spTree>
    <p:extLst>
      <p:ext uri="{BB962C8B-B14F-4D97-AF65-F5344CB8AC3E}">
        <p14:creationId xmlns:p14="http://schemas.microsoft.com/office/powerpoint/2010/main" val="413550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1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6" r="2315" b="12677"/>
          <a:stretch>
            <a:fillRect/>
          </a:stretch>
        </p:blipFill>
        <p:spPr bwMode="auto">
          <a:xfrm>
            <a:off x="304799" y="4285596"/>
            <a:ext cx="3750059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62000" y="6172198"/>
            <a:ext cx="347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NOAA Research Vessel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62000" y="0"/>
            <a:ext cx="8305800" cy="1631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85800" y="-10510"/>
            <a:ext cx="818532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Lidar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measurements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</a:t>
            </a:r>
          </a:p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New England Air Quality Study (NEAQS)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July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09-August  12,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2004</a:t>
            </a:r>
            <a:endParaRPr lang="en-US" sz="3200" dirty="0"/>
          </a:p>
        </p:txBody>
      </p:sp>
      <p:pic>
        <p:nvPicPr>
          <p:cNvPr id="45" name="Picture 5" descr="ship-rockandrol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3770"/>
            <a:ext cx="3733800" cy="248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5" cstate="print"/>
          <a:srcRect l="5778" r="5037" b="16667"/>
          <a:stretch>
            <a:fillRect/>
          </a:stretch>
        </p:blipFill>
        <p:spPr bwMode="auto">
          <a:xfrm>
            <a:off x="4572000" y="1676399"/>
            <a:ext cx="4191000" cy="49360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9" name="TextBox 11"/>
          <p:cNvSpPr txBox="1">
            <a:spLocks noChangeArrowheads="1"/>
          </p:cNvSpPr>
          <p:nvPr/>
        </p:nvSpPr>
        <p:spPr bwMode="auto">
          <a:xfrm>
            <a:off x="4953000" y="1828800"/>
            <a:ext cx="3733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7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 smtClean="0">
                <a:solidFill>
                  <a:schemeClr val="bg1"/>
                </a:solidFill>
              </a:rPr>
              <a:t>Pointing </a:t>
            </a:r>
            <a:r>
              <a:rPr lang="en-US" altLang="en-US" sz="2400" b="1" dirty="0">
                <a:solidFill>
                  <a:schemeClr val="bg1"/>
                </a:solidFill>
              </a:rPr>
              <a:t>angle error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&lt; 0.5º  - normal sea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&lt; 1º     - rough  sea</a:t>
            </a:r>
          </a:p>
        </p:txBody>
      </p:sp>
    </p:spTree>
    <p:extLst>
      <p:ext uri="{BB962C8B-B14F-4D97-AF65-F5344CB8AC3E}">
        <p14:creationId xmlns:p14="http://schemas.microsoft.com/office/powerpoint/2010/main" val="206509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8"/>
          <a:stretch/>
        </p:blipFill>
        <p:spPr>
          <a:xfrm>
            <a:off x="118533" y="1219200"/>
            <a:ext cx="4771161" cy="3581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-13633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Lidar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dataset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/>
          </a:p>
          <a:p>
            <a:pPr algn="ctr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15-min averaged profiles of wind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speed and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direction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876801" y="1349023"/>
            <a:ext cx="4267200" cy="2590800"/>
            <a:chOff x="2135580" y="626533"/>
            <a:chExt cx="5230420" cy="285776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2" t="8882" r="40998" b="51635"/>
            <a:stretch/>
          </p:blipFill>
          <p:spPr bwMode="auto">
            <a:xfrm>
              <a:off x="2135580" y="626533"/>
              <a:ext cx="2794001" cy="2785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09" t="51699" r="39543" b="7793"/>
            <a:stretch/>
          </p:blipFill>
          <p:spPr bwMode="auto">
            <a:xfrm>
              <a:off x="5020733" y="626533"/>
              <a:ext cx="2345267" cy="2857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003799" y="626533"/>
              <a:ext cx="141817" cy="23452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385978" y="4016023"/>
            <a:ext cx="373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Profiles of wind speed and direction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50292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About 2000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profiles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wind speed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were analyzed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indicate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LLJ properties (frequency, strength, height of jet maxima), and </a:t>
            </a: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wind shear through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layer of 50-150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03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69115" y="-4158"/>
            <a:ext cx="4622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LLJs along ship tracks       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429000"/>
            <a:ext cx="8317558" cy="2971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6600" y="574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10" t="26061" r="-833" b="18921"/>
          <a:stretch/>
        </p:blipFill>
        <p:spPr>
          <a:xfrm>
            <a:off x="746760" y="1143000"/>
            <a:ext cx="2606040" cy="18745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71600" y="838200"/>
            <a:ext cx="1121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August 11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4003964" y="2341418"/>
            <a:ext cx="34636" cy="207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04"/>
          <a:stretch/>
        </p:blipFill>
        <p:spPr>
          <a:xfrm>
            <a:off x="3276600" y="762000"/>
            <a:ext cx="53340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49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7805" y="914400"/>
            <a:ext cx="9017874" cy="3200400"/>
            <a:chOff x="653742" y="976184"/>
            <a:chExt cx="8416682" cy="2681416"/>
          </a:xfrm>
        </p:grpSpPr>
        <p:grpSp>
          <p:nvGrpSpPr>
            <p:cNvPr id="3" name="Group 2"/>
            <p:cNvGrpSpPr/>
            <p:nvPr/>
          </p:nvGrpSpPr>
          <p:grpSpPr>
            <a:xfrm>
              <a:off x="653742" y="1295400"/>
              <a:ext cx="8416682" cy="2362200"/>
              <a:chOff x="1811669" y="3421563"/>
              <a:chExt cx="6419598" cy="1761430"/>
            </a:xfrm>
          </p:grpSpPr>
          <p:pic>
            <p:nvPicPr>
              <p:cNvPr id="21" name="Picture 6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6" t="25656" r="6055" b="38564"/>
              <a:stretch/>
            </p:blipFill>
            <p:spPr bwMode="auto">
              <a:xfrm>
                <a:off x="1811669" y="3429001"/>
                <a:ext cx="3168650" cy="1753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6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49" t="61436" b="2785"/>
              <a:stretch/>
            </p:blipFill>
            <p:spPr bwMode="auto">
              <a:xfrm>
                <a:off x="5087139" y="3421563"/>
                <a:ext cx="3144128" cy="17539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2438400" y="1771968"/>
              <a:ext cx="18982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sz="16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mean=9.4 m s</a:t>
              </a:r>
              <a:r>
                <a:rPr lang="en-US" sz="16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US" sz="16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b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median=8.7 m </a:t>
              </a:r>
              <a:r>
                <a:rPr lang="en-US" sz="16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US" sz="1600" b="1" baseline="300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35551" y="976184"/>
              <a:ext cx="1367682" cy="418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LLJ speed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89390" y="1040027"/>
              <a:ext cx="1367682" cy="418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LLJ height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72968" y="1803434"/>
              <a:ext cx="1891865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sz="16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mean=156.6 m </a:t>
              </a:r>
              <a:endParaRPr lang="en-US" sz="16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b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median=124.7 m </a:t>
              </a:r>
              <a:endParaRPr lang="en-US" sz="16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713" y="30340"/>
            <a:ext cx="8611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72% of 15-min wind speed profiles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show LLJs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38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7160" y="1143000"/>
            <a:ext cx="8702040" cy="3810000"/>
            <a:chOff x="137160" y="1143000"/>
            <a:chExt cx="8244840" cy="3321596"/>
          </a:xfrm>
        </p:grpSpPr>
        <p:grpSp>
          <p:nvGrpSpPr>
            <p:cNvPr id="14" name="Group 13"/>
            <p:cNvGrpSpPr/>
            <p:nvPr/>
          </p:nvGrpSpPr>
          <p:grpSpPr>
            <a:xfrm>
              <a:off x="137160" y="1143000"/>
              <a:ext cx="8244840" cy="3321596"/>
              <a:chOff x="-2148840" y="752314"/>
              <a:chExt cx="11826240" cy="502168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581400" y="767554"/>
                <a:ext cx="6096000" cy="4939930"/>
                <a:chOff x="1066800" y="381000"/>
                <a:chExt cx="6096000" cy="4939930"/>
              </a:xfrm>
            </p:grpSpPr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379" t="29487" r="2799" b="45727"/>
                <a:stretch/>
              </p:blipFill>
              <p:spPr>
                <a:xfrm>
                  <a:off x="1066800" y="381000"/>
                  <a:ext cx="6096000" cy="2209800"/>
                </a:xfrm>
                <a:prstGeom prst="rect">
                  <a:avLst/>
                </a:prstGeom>
              </p:spPr>
            </p:pic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6430" t="61966" r="4008" b="8120"/>
                <a:stretch/>
              </p:blipFill>
              <p:spPr>
                <a:xfrm>
                  <a:off x="1447800" y="2653930"/>
                  <a:ext cx="5638800" cy="2667000"/>
                </a:xfrm>
                <a:prstGeom prst="rect">
                  <a:avLst/>
                </a:prstGeom>
              </p:spPr>
            </p:pic>
          </p:grpSp>
          <p:grpSp>
            <p:nvGrpSpPr>
              <p:cNvPr id="4" name="Group 3"/>
              <p:cNvGrpSpPr/>
              <p:nvPr/>
            </p:nvGrpSpPr>
            <p:grpSpPr>
              <a:xfrm>
                <a:off x="-2148840" y="752314"/>
                <a:ext cx="5688874" cy="5021686"/>
                <a:chOff x="6080760" y="633081"/>
                <a:chExt cx="5688874" cy="5021686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9924" t="29182" r="2843" b="45742"/>
                <a:stretch/>
              </p:blipFill>
              <p:spPr>
                <a:xfrm>
                  <a:off x="6210300" y="633081"/>
                  <a:ext cx="5559334" cy="2262519"/>
                </a:xfrm>
                <a:prstGeom prst="rect">
                  <a:avLst/>
                </a:prstGeom>
              </p:spPr>
            </p:pic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7895" t="61582" r="2843" b="7769"/>
                <a:stretch/>
              </p:blipFill>
              <p:spPr>
                <a:xfrm>
                  <a:off x="6080760" y="2889441"/>
                  <a:ext cx="5688622" cy="2765326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" name="Group 20"/>
            <p:cNvGrpSpPr/>
            <p:nvPr/>
          </p:nvGrpSpPr>
          <p:grpSpPr>
            <a:xfrm>
              <a:off x="2438400" y="1174633"/>
              <a:ext cx="858213" cy="549706"/>
              <a:chOff x="1210761" y="810206"/>
              <a:chExt cx="1231004" cy="83106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210761" y="1019595"/>
                <a:ext cx="457233" cy="0"/>
              </a:xfrm>
              <a:prstGeom prst="line">
                <a:avLst/>
              </a:prstGeom>
              <a:ln w="38100">
                <a:solidFill>
                  <a:srgbClr val="1035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667994" y="810206"/>
                <a:ext cx="754637" cy="418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50 m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1219167" y="1218147"/>
                <a:ext cx="45723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550791" y="1018486"/>
                <a:ext cx="876500" cy="418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1219167" y="1432560"/>
                <a:ext cx="457233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1565265" y="1222492"/>
                <a:ext cx="876500" cy="418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150 m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6934200" y="1153081"/>
              <a:ext cx="1209271" cy="549706"/>
              <a:chOff x="1210761" y="810206"/>
              <a:chExt cx="1734558" cy="831061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1210761" y="1019595"/>
                <a:ext cx="457233" cy="0"/>
              </a:xfrm>
              <a:prstGeom prst="line">
                <a:avLst/>
              </a:prstGeom>
              <a:ln w="38100">
                <a:solidFill>
                  <a:srgbClr val="1035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1559452" y="810206"/>
                <a:ext cx="1377745" cy="418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100 -150 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1219167" y="1218147"/>
                <a:ext cx="45723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614108" y="1018486"/>
                <a:ext cx="1317970" cy="418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50 -150 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1219167" y="1432560"/>
                <a:ext cx="457233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1565265" y="1222492"/>
                <a:ext cx="1380054" cy="418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50 -100 m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5286322" y="2359312"/>
            <a:ext cx="1952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Wind speed shear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62000" y="2412146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Wind speed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77385" y="4116827"/>
            <a:ext cx="2270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Wind directional shear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9481" y="4116827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Wind direction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53950" y="-31893"/>
            <a:ext cx="64892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Mean shear through the rotor layer</a:t>
            </a: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July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August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12)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42579" y="4919008"/>
            <a:ext cx="54010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Wind shear stronger: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- at night hours</a:t>
            </a:r>
          </a:p>
          <a:p>
            <a:r>
              <a:rPr lang="en-US" sz="2400" dirty="0" smtClean="0"/>
              <a:t>    - below hub-height</a:t>
            </a:r>
            <a:endParaRPr lang="en-US" sz="2400" dirty="0"/>
          </a:p>
          <a:p>
            <a:r>
              <a:rPr lang="en-US" sz="2400" dirty="0"/>
              <a:t>Wind </a:t>
            </a:r>
            <a:r>
              <a:rPr lang="en-US" sz="2400" dirty="0" smtClean="0"/>
              <a:t>directional shear is not significant</a:t>
            </a:r>
            <a:endParaRPr lang="en-US" sz="2400" dirty="0"/>
          </a:p>
          <a:p>
            <a:pPr marL="342900" indent="-342900">
              <a:buFontTx/>
              <a:buChar char="-"/>
            </a:pPr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59481" y="3657600"/>
            <a:ext cx="20567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902453" y="3810000"/>
            <a:ext cx="12885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60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2400" y="609600"/>
            <a:ext cx="2414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U=U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(Z/Z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l-GR" sz="2400" b="1" baseline="30000" dirty="0"/>
              <a:t>α</a:t>
            </a:r>
            <a:endParaRPr lang="en-US" sz="2400" b="1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2057400" y="-18393"/>
            <a:ext cx="5718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Surface and hub-height winds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81200" y="1066800"/>
            <a:ext cx="5791200" cy="5602011"/>
            <a:chOff x="1981200" y="914400"/>
            <a:chExt cx="5486400" cy="5181600"/>
          </a:xfrm>
        </p:grpSpPr>
        <p:grpSp>
          <p:nvGrpSpPr>
            <p:cNvPr id="16" name="Group 15"/>
            <p:cNvGrpSpPr/>
            <p:nvPr/>
          </p:nvGrpSpPr>
          <p:grpSpPr>
            <a:xfrm>
              <a:off x="1981200" y="914400"/>
              <a:ext cx="5486400" cy="2438400"/>
              <a:chOff x="1811896" y="935182"/>
              <a:chExt cx="5486400" cy="263246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/>
              <a:srcRect l="8737" t="29183" b="39888"/>
              <a:stretch/>
            </p:blipFill>
            <p:spPr>
              <a:xfrm>
                <a:off x="1811896" y="935182"/>
                <a:ext cx="5486400" cy="2632460"/>
              </a:xfrm>
              <a:prstGeom prst="rect">
                <a:avLst/>
              </a:prstGeom>
            </p:spPr>
          </p:pic>
          <p:grpSp>
            <p:nvGrpSpPr>
              <p:cNvPr id="7" name="Group 6"/>
              <p:cNvGrpSpPr/>
              <p:nvPr/>
            </p:nvGrpSpPr>
            <p:grpSpPr>
              <a:xfrm>
                <a:off x="4038600" y="1002764"/>
                <a:ext cx="2183253" cy="450252"/>
                <a:chOff x="2629099" y="1235501"/>
                <a:chExt cx="2106139" cy="400110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2629099" y="1247745"/>
                  <a:ext cx="923959" cy="355552"/>
                  <a:chOff x="2317749" y="1263134"/>
                  <a:chExt cx="923959" cy="355552"/>
                </a:xfrm>
              </p:grpSpPr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2514600" y="1263134"/>
                    <a:ext cx="727108" cy="35555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 m</a:t>
                    </a:r>
                    <a:endParaRPr lang="en-US" sz="2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2317749" y="1447800"/>
                    <a:ext cx="196851" cy="0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3641987" y="1235501"/>
                  <a:ext cx="1093251" cy="400110"/>
                  <a:chOff x="1579145" y="1247745"/>
                  <a:chExt cx="1093251" cy="400110"/>
                </a:xfrm>
              </p:grpSpPr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1775997" y="1247745"/>
                    <a:ext cx="896399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m</a:t>
                    </a:r>
                    <a:endParaRPr lang="en-US" sz="2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1" name="Straight Connector 10"/>
                  <p:cNvCxnSpPr/>
                  <p:nvPr/>
                </p:nvCxnSpPr>
                <p:spPr>
                  <a:xfrm>
                    <a:off x="1579145" y="1437765"/>
                    <a:ext cx="196851" cy="0"/>
                  </a:xfrm>
                  <a:prstGeom prst="line">
                    <a:avLst/>
                  </a:prstGeom>
                  <a:ln w="38100">
                    <a:solidFill>
                      <a:srgbClr val="084D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0" name="Group 19"/>
            <p:cNvGrpSpPr/>
            <p:nvPr/>
          </p:nvGrpSpPr>
          <p:grpSpPr>
            <a:xfrm>
              <a:off x="2362200" y="3505200"/>
              <a:ext cx="5100319" cy="2590800"/>
              <a:chOff x="1707923" y="4022834"/>
              <a:chExt cx="5100319" cy="2590800"/>
            </a:xfrm>
          </p:grpSpPr>
          <p:pic>
            <p:nvPicPr>
              <p:cNvPr id="21" name="Picture 20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07923" y="4022834"/>
                <a:ext cx="5100319" cy="2590800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3501428" y="5852286"/>
                <a:ext cx="2989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10 m</a:t>
                </a:r>
                <a:r>
                  <a:rPr lang="en-US" dirty="0" smtClean="0"/>
                  <a:t>                                 </a:t>
                </a:r>
                <a:r>
                  <a:rPr lang="en-US" b="1" dirty="0" smtClean="0"/>
                  <a:t>100 m</a:t>
                </a:r>
                <a:endParaRPr 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1932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6907</TotalTime>
  <Words>1200</Words>
  <Application>Microsoft Office PowerPoint</Application>
  <PresentationFormat>On-screen Show (4:3)</PresentationFormat>
  <Paragraphs>195</Paragraphs>
  <Slides>21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Yelena L. Pichugina</dc:creator>
  <cp:lastModifiedBy>Yelena L. Pichugina</cp:lastModifiedBy>
  <cp:revision>502</cp:revision>
  <cp:lastPrinted>2015-04-09T17:39:23Z</cp:lastPrinted>
  <dcterms:created xsi:type="dcterms:W3CDTF">2014-12-16T14:54:35Z</dcterms:created>
  <dcterms:modified xsi:type="dcterms:W3CDTF">2015-06-11T16:34:33Z</dcterms:modified>
</cp:coreProperties>
</file>