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embedTrueTypeFonts="1" saveSubsetFonts="1" autoCompressPictures="0">
  <p:sldMasterIdLst>
    <p:sldMasterId id="2147483659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5143500" type="screen16x9"/>
  <p:notesSz cx="6858000" cy="9144000"/>
  <p:embeddedFontLst>
    <p:embeddedFont>
      <p:font typeface="Lato" panose="020F0502020204030203" pitchFamily="34" charset="0"/>
      <p:regular r:id="rId11"/>
      <p:bold r:id="rId12"/>
      <p:italic r:id="rId13"/>
      <p:boldItalic r:id="rId14"/>
    </p:embeddedFont>
    <p:embeddedFont>
      <p:font typeface="Raleway" pitchFamily="2" charset="77"/>
      <p:regular r:id="rId15"/>
      <p:bold r:id="rId16"/>
      <p:italic r:id="rId17"/>
      <p:boldItalic r:id="rId18"/>
    </p:embeddedFont>
    <p:embeddedFont>
      <p:font typeface="Roboto" panose="02000000000000000000" pitchFamily="2" charset="0"/>
      <p:regular r:id="rId19"/>
      <p:bold r:id="rId20"/>
      <p:italic r:id="rId21"/>
      <p:boldItalic r:id="rId22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72"/>
    <p:restoredTop sz="94669"/>
  </p:normalViewPr>
  <p:slideViewPr>
    <p:cSldViewPr snapToGrid="0">
      <p:cViewPr varScale="1">
        <p:scale>
          <a:sx n="152" d="100"/>
          <a:sy n="152" d="100"/>
        </p:scale>
        <p:origin x="248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font" Target="fonts/font8.fntdata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11.fntdata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font" Target="fonts/font7.fntdata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font" Target="fonts/font6.fntdata"/><Relationship Id="rId20" Type="http://schemas.openxmlformats.org/officeDocument/2006/relationships/font" Target="fonts/font10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font" Target="fonts/font5.fntdata"/><Relationship Id="rId23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19" Type="http://schemas.openxmlformats.org/officeDocument/2006/relationships/font" Target="fonts/font9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Relationship Id="rId22" Type="http://schemas.openxmlformats.org/officeDocument/2006/relationships/font" Target="fonts/font12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0" name="Google Shape;70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2e47353307f_0_6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2e47353307f_0_65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g2e4e91e1f48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8" name="Google Shape;88;g2e4e91e1f48_0_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g2e4e91e1f48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5" name="Google Shape;95;g2e4e91e1f48_0_1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2e4e91e1f48_0_2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6" name="Google Shape;106;g2e4e91e1f48_0_24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" name="Google Shape;113;g2e4e91e1f48_0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14" name="Google Shape;114;g2e4e91e1f48_0_30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e4e91e1f48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2" name="Google Shape;122;g2e4e91e1f48_0_3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g2e4e91e1f48_0_4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8" name="Google Shape;128;g2e4e91e1f48_0_4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bg>
      <p:bgPr>
        <a:solidFill>
          <a:schemeClr val="dk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1" name="Google Shape;11;p2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" name="Google Shape;12;p2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" name="Google Shape;13;p2"/>
          <p:cNvSpPr txBox="1">
            <a:spLocks noGrp="1"/>
          </p:cNvSpPr>
          <p:nvPr>
            <p:ph type="ctrTitle"/>
          </p:nvPr>
        </p:nvSpPr>
        <p:spPr>
          <a:xfrm>
            <a:off x="2371725" y="630225"/>
            <a:ext cx="6331500" cy="1542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ubTitle" idx="1"/>
          </p:nvPr>
        </p:nvSpPr>
        <p:spPr>
          <a:xfrm>
            <a:off x="2390267" y="3238450"/>
            <a:ext cx="6331500" cy="1241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None/>
              <a:defRPr sz="1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15" name="Google Shape;15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1" name="Google Shape;61;p11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62" name="Google Shape;62;p11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63" name="Google Shape;63;p11"/>
          <p:cNvSpPr txBox="1">
            <a:spLocks noGrp="1"/>
          </p:cNvSpPr>
          <p:nvPr>
            <p:ph type="title" hasCustomPrompt="1"/>
          </p:nvPr>
        </p:nvSpPr>
        <p:spPr>
          <a:xfrm>
            <a:off x="853950" y="1304850"/>
            <a:ext cx="7436100" cy="15384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9600"/>
              <a:buFont typeface="Lato"/>
              <a:buNone/>
              <a:defRPr sz="9600">
                <a:solidFill>
                  <a:schemeClr val="dk1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r>
              <a:t>xx%</a:t>
            </a:r>
          </a:p>
        </p:txBody>
      </p:sp>
      <p:sp>
        <p:nvSpPr>
          <p:cNvPr id="64" name="Google Shape;64;p11"/>
          <p:cNvSpPr txBox="1">
            <a:spLocks noGrp="1"/>
          </p:cNvSpPr>
          <p:nvPr>
            <p:ph type="body" idx="1"/>
          </p:nvPr>
        </p:nvSpPr>
        <p:spPr>
          <a:xfrm>
            <a:off x="853950" y="2919450"/>
            <a:ext cx="7436100" cy="1071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65" name="Google Shape;65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bg>
      <p:bgPr>
        <a:solidFill>
          <a:schemeClr val="dk1"/>
        </a:solidFill>
        <a:effectLst/>
      </p:bgPr>
    </p:bg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7" name="Google Shape;17;p3"/>
          <p:cNvCxnSpPr/>
          <p:nvPr/>
        </p:nvCxnSpPr>
        <p:spPr>
          <a:xfrm>
            <a:off x="425200" y="415650"/>
            <a:ext cx="8296800" cy="0"/>
          </a:xfrm>
          <a:prstGeom prst="straightConnector1">
            <a:avLst/>
          </a:prstGeom>
          <a:noFill/>
          <a:ln w="3810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8" name="Google Shape;18;p3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9" name="Google Shape;19;p3"/>
          <p:cNvSpPr txBox="1">
            <a:spLocks noGrp="1"/>
          </p:cNvSpPr>
          <p:nvPr>
            <p:ph type="title"/>
          </p:nvPr>
        </p:nvSpPr>
        <p:spPr>
          <a:xfrm>
            <a:off x="406425" y="1806825"/>
            <a:ext cx="8296800" cy="15420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20" name="Google Shape;20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2" name="Google Shape;22;p4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3" name="Google Shape;23;p4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24" name="Google Shape;24;p4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25" name="Google Shape;25;p4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7" name="Google Shape;27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9" name="Google Shape;29;p5"/>
          <p:cNvCxnSpPr/>
          <p:nvPr/>
        </p:nvCxnSpPr>
        <p:spPr>
          <a:xfrm>
            <a:off x="2477724" y="415650"/>
            <a:ext cx="62442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0" name="Google Shape;30;p5"/>
          <p:cNvCxnSpPr/>
          <p:nvPr/>
        </p:nvCxnSpPr>
        <p:spPr>
          <a:xfrm>
            <a:off x="2477724" y="4740000"/>
            <a:ext cx="62442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31" name="Google Shape;31;p5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2" name="Google Shape;32;p5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3" name="Google Shape;33;p5"/>
          <p:cNvSpPr txBox="1">
            <a:spLocks noGrp="1"/>
          </p:cNvSpPr>
          <p:nvPr>
            <p:ph type="body" idx="1"/>
          </p:nvPr>
        </p:nvSpPr>
        <p:spPr>
          <a:xfrm>
            <a:off x="2400303" y="1602675"/>
            <a:ext cx="30714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4" name="Google Shape;34;p5"/>
          <p:cNvSpPr txBox="1">
            <a:spLocks noGrp="1"/>
          </p:cNvSpPr>
          <p:nvPr>
            <p:ph type="body" idx="2"/>
          </p:nvPr>
        </p:nvSpPr>
        <p:spPr>
          <a:xfrm>
            <a:off x="5650572" y="1602675"/>
            <a:ext cx="3071400" cy="3002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5" name="Google Shape;35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6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0" name="Google Shape;40;p7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1" name="Google Shape;41;p7"/>
          <p:cNvSpPr txBox="1">
            <a:spLocks noGrp="1"/>
          </p:cNvSpPr>
          <p:nvPr>
            <p:ph type="title"/>
          </p:nvPr>
        </p:nvSpPr>
        <p:spPr>
          <a:xfrm>
            <a:off x="319500" y="936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42" name="Google Shape;42;p7"/>
          <p:cNvSpPr txBox="1">
            <a:spLocks noGrp="1"/>
          </p:cNvSpPr>
          <p:nvPr>
            <p:ph type="body" idx="1"/>
          </p:nvPr>
        </p:nvSpPr>
        <p:spPr>
          <a:xfrm>
            <a:off x="319500" y="1846804"/>
            <a:ext cx="2808000" cy="28062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43" name="Google Shape;4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lt2"/>
        </a:solidFill>
        <a:effectLst/>
      </p:bgPr>
    </p:bg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5" name="Google Shape;45;p8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6" name="Google Shape;46;p8"/>
          <p:cNvSpPr txBox="1">
            <a:spLocks noGrp="1"/>
          </p:cNvSpPr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7" name="Google Shape;47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9"/>
          <p:cNvSpPr/>
          <p:nvPr/>
        </p:nvSpPr>
        <p:spPr>
          <a:xfrm>
            <a:off x="4572000" y="125"/>
            <a:ext cx="4572000" cy="5143500"/>
          </a:xfrm>
          <a:prstGeom prst="rect">
            <a:avLst/>
          </a:prstGeom>
          <a:solidFill>
            <a:schemeClr val="dk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50" name="Google Shape;50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1" name="Google Shape;51;p9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None/>
              <a:defRPr sz="3600">
                <a:solidFill>
                  <a:schemeClr val="dk1"/>
                </a:solidFill>
              </a:defRPr>
            </a:lvl9pPr>
          </a:lstStyle>
          <a:p>
            <a:endParaRPr/>
          </a:p>
        </p:txBody>
      </p:sp>
      <p:sp>
        <p:nvSpPr>
          <p:cNvPr id="52" name="Google Shape;52;p9"/>
          <p:cNvSpPr txBox="1">
            <a:spLocks noGrp="1"/>
          </p:cNvSpPr>
          <p:nvPr>
            <p:ph type="subTitle" idx="1"/>
          </p:nvPr>
        </p:nvSpPr>
        <p:spPr>
          <a:xfrm>
            <a:off x="265500" y="273537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53" name="Google Shape;53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4" name="Google Shape;54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6" name="Google Shape;56;p10"/>
          <p:cNvCxnSpPr/>
          <p:nvPr/>
        </p:nvCxnSpPr>
        <p:spPr>
          <a:xfrm>
            <a:off x="425200" y="4740000"/>
            <a:ext cx="82968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57" name="Google Shape;57;p10"/>
          <p:cNvCxnSpPr/>
          <p:nvPr/>
        </p:nvCxnSpPr>
        <p:spPr>
          <a:xfrm>
            <a:off x="425198" y="415650"/>
            <a:ext cx="183300" cy="0"/>
          </a:xfrm>
          <a:prstGeom prst="straightConnector1">
            <a:avLst/>
          </a:prstGeom>
          <a:noFill/>
          <a:ln w="19050" cap="flat" cmpd="sng">
            <a:solidFill>
              <a:schemeClr val="dk2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58" name="Google Shape;58;p10"/>
          <p:cNvSpPr txBox="1">
            <a:spLocks noGrp="1"/>
          </p:cNvSpPr>
          <p:nvPr>
            <p:ph type="body" idx="1"/>
          </p:nvPr>
        </p:nvSpPr>
        <p:spPr>
          <a:xfrm>
            <a:off x="328017" y="4226025"/>
            <a:ext cx="83886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>
            <a:endParaRPr/>
          </a:p>
        </p:txBody>
      </p:sp>
      <p:sp>
        <p:nvSpPr>
          <p:cNvPr id="59" name="Google Shape;59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swiss-2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2400250" y="575950"/>
            <a:ext cx="6321600" cy="635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2410112" y="1595776"/>
            <a:ext cx="6321600" cy="3002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Lato"/>
              <a:buChar char="●"/>
              <a:defRPr sz="18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marL="914400" lvl="1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marL="1371600" lvl="2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marL="1828800" lvl="3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marL="2286000" lvl="4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marL="2743200" lvl="5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marL="3200400" lvl="6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●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marL="3657600" lvl="7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○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marL="4114800" lvl="8" indent="-3175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Lato"/>
              <a:buChar char="■"/>
              <a:defRPr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mailto:vpannabe@vt.edu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hyperlink" Target="https://creativecommons.org/licenses/by-sa/4.0/deed.en" TargetMode="External"/><Relationship Id="rId4" Type="http://schemas.openxmlformats.org/officeDocument/2006/relationships/hyperlink" Target="https://bit.ly/PannabeckerPromptingBestPracticesGAIL2024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13" Type="http://schemas.openxmlformats.org/officeDocument/2006/relationships/hyperlink" Target="https://inventory.algorithmwatch.org/" TargetMode="External"/><Relationship Id="rId3" Type="http://schemas.openxmlformats.org/officeDocument/2006/relationships/hyperlink" Target="https://www.unesco.org/en/articles/guidance-generative-ai-education-and-research" TargetMode="External"/><Relationship Id="rId7" Type="http://schemas.openxmlformats.org/officeDocument/2006/relationships/hyperlink" Target="https://oecd.ai/en/ai-principles" TargetMode="External"/><Relationship Id="rId12" Type="http://schemas.openxmlformats.org/officeDocument/2006/relationships/hyperlink" Target="https://oecd.ai/en/catalogue/tools" TargetMode="External"/><Relationship Id="rId17" Type="http://schemas.openxmlformats.org/officeDocument/2006/relationships/hyperlink" Target="https://www.airespucrs.org/en/worldwide-ai-ethics" TargetMode="External"/><Relationship Id="rId2" Type="http://schemas.openxmlformats.org/officeDocument/2006/relationships/notesSlide" Target="../notesSlides/notesSlide4.xml"/><Relationship Id="rId16" Type="http://schemas.openxmlformats.org/officeDocument/2006/relationships/hyperlink" Target="https://www.linking-ai-principles.org/principles" TargetMode="External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.png"/><Relationship Id="rId11" Type="http://schemas.openxmlformats.org/officeDocument/2006/relationships/hyperlink" Target="https://oecd.ai/en/" TargetMode="External"/><Relationship Id="rId5" Type="http://schemas.openxmlformats.org/officeDocument/2006/relationships/hyperlink" Target="https://www.arl.org/resources/research-libraries-guiding-principles-for-artificial-intelligence/" TargetMode="External"/><Relationship Id="rId15" Type="http://schemas.openxmlformats.org/officeDocument/2006/relationships/hyperlink" Target="https://www.linking-ai-principles.org/" TargetMode="External"/><Relationship Id="rId10" Type="http://schemas.openxmlformats.org/officeDocument/2006/relationships/image" Target="../media/image5.png"/><Relationship Id="rId4" Type="http://schemas.openxmlformats.org/officeDocument/2006/relationships/image" Target="../media/image2.png"/><Relationship Id="rId9" Type="http://schemas.openxmlformats.org/officeDocument/2006/relationships/hyperlink" Target="https://www.ifla.org/g/ai/generative-ai/" TargetMode="External"/><Relationship Id="rId14" Type="http://schemas.openxmlformats.org/officeDocument/2006/relationships/hyperlink" Target="https://www.oxfordinsights.com/government-ai-readiness-index-2020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docs.google.com/spreadsheets/d/1zznG_Cv9xXrKkfPUqi-z0QDchUPmAd-Mcr1q8kDjMrg/edit#gid=0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drive.google.com/drive/folders/17JtyY6RNLfaLRZK-NInFHhArY_GPkr6m?usp=sharing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5.xml"/><Relationship Id="rId6" Type="http://schemas.openxmlformats.org/officeDocument/2006/relationships/hyperlink" Target="https://vtechworks.lib.vt.edu/home" TargetMode="External"/><Relationship Id="rId5" Type="http://schemas.openxmlformats.org/officeDocument/2006/relationships/hyperlink" Target="https://osf.io/meetings/GAIL2024" TargetMode="External"/><Relationship Id="rId4" Type="http://schemas.openxmlformats.org/officeDocument/2006/relationships/hyperlink" Target="https://www.youtube.com/@GenAILibraries202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3"/>
          <p:cNvSpPr txBox="1">
            <a:spLocks noGrp="1"/>
          </p:cNvSpPr>
          <p:nvPr>
            <p:ph type="ctrTitle"/>
          </p:nvPr>
        </p:nvSpPr>
        <p:spPr>
          <a:xfrm>
            <a:off x="390525" y="981075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Prompting Best Practices</a:t>
            </a:r>
            <a:endParaRPr/>
          </a:p>
        </p:txBody>
      </p:sp>
      <p:sp>
        <p:nvSpPr>
          <p:cNvPr id="73" name="Google Shape;73;p13"/>
          <p:cNvSpPr txBox="1">
            <a:spLocks noGrp="1"/>
          </p:cNvSpPr>
          <p:nvPr>
            <p:ph type="subTitle" idx="1"/>
          </p:nvPr>
        </p:nvSpPr>
        <p:spPr>
          <a:xfrm>
            <a:off x="390525" y="1874719"/>
            <a:ext cx="8222100" cy="9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852"/>
              <a:buNone/>
            </a:pPr>
            <a:r>
              <a:rPr lang="en" sz="2400"/>
              <a:t>How Are Libraries or Their Home Institutions Creating, Sharing, Applying, and Adapting GenAI Policies?</a:t>
            </a:r>
            <a:endParaRPr sz="2400"/>
          </a:p>
        </p:txBody>
      </p:sp>
      <p:sp>
        <p:nvSpPr>
          <p:cNvPr id="74" name="Google Shape;74;p13"/>
          <p:cNvSpPr txBox="1"/>
          <p:nvPr/>
        </p:nvSpPr>
        <p:spPr>
          <a:xfrm>
            <a:off x="825650" y="2878050"/>
            <a:ext cx="7286400" cy="93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Virginia (Ginny) Pannabecker (</a:t>
            </a:r>
            <a:r>
              <a:rPr lang="en" sz="1800" i="1" u="sng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vpannabe@vt.edu</a:t>
            </a:r>
            <a:r>
              <a:rPr lang="en" sz="18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) </a:t>
            </a:r>
            <a:endParaRPr sz="18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Assistant Dean and Director, Research Collaboration and Engagement</a:t>
            </a:r>
            <a:endParaRPr sz="18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i="1" dirty="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rPr>
              <a:t>University Libraries, Virginia Tech | June 11, 2024</a:t>
            </a:r>
            <a:endParaRPr sz="1800" i="1" dirty="0">
              <a:solidFill>
                <a:schemeClr val="lt1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75" name="Google Shape;75;p13"/>
          <p:cNvSpPr txBox="1"/>
          <p:nvPr/>
        </p:nvSpPr>
        <p:spPr>
          <a:xfrm>
            <a:off x="406350" y="4024486"/>
            <a:ext cx="5119200" cy="9336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600" dirty="0">
                <a:latin typeface="Lato"/>
                <a:ea typeface="Lato"/>
                <a:cs typeface="Lato"/>
                <a:sym typeface="Lato"/>
              </a:rPr>
              <a:t>Workshop Folder (temporarily available)</a:t>
            </a:r>
            <a:r>
              <a:rPr lang="en" sz="16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: </a:t>
            </a:r>
            <a:r>
              <a:rPr lang="en" sz="1600" u="sng" dirty="0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4"/>
              </a:rPr>
              <a:t>bit.ly/PannabeckerPromptingBestPracticesGAIL2024</a:t>
            </a:r>
            <a:r>
              <a:rPr lang="en" sz="1600" u="sng" dirty="0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</a:rPr>
              <a:t>. </a:t>
            </a:r>
            <a:r>
              <a:rPr lang="en" sz="1600" i="1" dirty="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rPr>
              <a:t>Archived materials linked on Slide 8 (last slide)</a:t>
            </a:r>
            <a:endParaRPr sz="1600" i="1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76" name="Google Shape;76;p13"/>
          <p:cNvSpPr txBox="1"/>
          <p:nvPr/>
        </p:nvSpPr>
        <p:spPr>
          <a:xfrm>
            <a:off x="5975000" y="4435350"/>
            <a:ext cx="2415021" cy="384900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5"/>
              </a:rPr>
              <a:t>CC-BY SA 4.0 License</a:t>
            </a:r>
            <a:endParaRPr sz="180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pic>
        <p:nvPicPr>
          <p:cNvPr id="77" name="Google Shape;77;p13">
            <a:extLst>
              <a:ext uri="{C183D7F6-B498-43B3-948B-1728B52AA6E4}">
                <adec:decorative xmlns:adec="http://schemas.microsoft.com/office/drawing/2017/decorative" val="1"/>
              </a:ext>
            </a:extLst>
          </p:cNvPr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7443600" y="4049175"/>
            <a:ext cx="1309225" cy="4594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4"/>
          <p:cNvSpPr txBox="1">
            <a:spLocks noGrp="1"/>
          </p:cNvSpPr>
          <p:nvPr>
            <p:ph type="title"/>
          </p:nvPr>
        </p:nvSpPr>
        <p:spPr>
          <a:xfrm>
            <a:off x="616277" y="816285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Agenda</a:t>
            </a:r>
            <a:endParaRPr dirty="0"/>
          </a:p>
        </p:txBody>
      </p:sp>
      <p:sp>
        <p:nvSpPr>
          <p:cNvPr id="83" name="Google Shape;83;p14"/>
          <p:cNvSpPr txBox="1"/>
          <p:nvPr/>
        </p:nvSpPr>
        <p:spPr>
          <a:xfrm>
            <a:off x="2127974" y="457128"/>
            <a:ext cx="6696525" cy="448384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rmAutofit fontScale="85000" lnSpcReduction="10000"/>
          </a:bodyPr>
          <a:lstStyle/>
          <a:p>
            <a:pPr marL="457200" lvl="0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1:15 - 1:18   </a:t>
            </a:r>
            <a:r>
              <a:rPr lang="en" b="1" dirty="0"/>
              <a:t>Welcome and Agenda</a:t>
            </a:r>
            <a:endParaRPr b="1" dirty="0"/>
          </a:p>
          <a:p>
            <a:pPr marL="457200" lvl="0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1:18 - 1:30   </a:t>
            </a:r>
            <a:r>
              <a:rPr lang="en" b="1" dirty="0"/>
              <a:t>Brief review of select policies</a:t>
            </a:r>
            <a:r>
              <a:rPr lang="en" dirty="0"/>
              <a:t> on Gen AI in Teaching, Learning, Research</a:t>
            </a:r>
            <a:endParaRPr dirty="0"/>
          </a:p>
          <a:p>
            <a:pPr marL="457200" lvl="0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1:30 - 1:45   </a:t>
            </a:r>
            <a:r>
              <a:rPr lang="en" b="1" dirty="0"/>
              <a:t>Breakout Groups Discussion</a:t>
            </a:r>
            <a:endParaRPr b="1" dirty="0"/>
          </a:p>
          <a:p>
            <a:pPr marL="914400" lvl="1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○"/>
            </a:pPr>
            <a:r>
              <a:rPr lang="en" dirty="0"/>
              <a:t>You will be assigned to a breakout room for group discussion</a:t>
            </a:r>
            <a:endParaRPr dirty="0"/>
          </a:p>
          <a:p>
            <a:pPr marL="914400" lvl="1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○"/>
            </a:pPr>
            <a:r>
              <a:rPr lang="en" dirty="0"/>
              <a:t>Introduce yourselves to each other with:</a:t>
            </a:r>
            <a:endParaRPr dirty="0"/>
          </a:p>
          <a:p>
            <a:pPr marL="1371600" lvl="2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■"/>
            </a:pPr>
            <a:r>
              <a:rPr lang="en" i="1" dirty="0"/>
              <a:t>Your name, institution, title, (pronouns if you’d like to share) </a:t>
            </a:r>
            <a:endParaRPr i="1" dirty="0"/>
          </a:p>
          <a:p>
            <a:pPr marL="1371600" lvl="2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■"/>
            </a:pPr>
            <a:r>
              <a:rPr lang="en" i="1" dirty="0"/>
              <a:t>One comment about (and a link if you have one) for a policy on Gen AI in teaching, learning, or research at your institution, a policy you’ve seen elsewhere, or a comment on such policies in general</a:t>
            </a:r>
            <a:endParaRPr i="1" dirty="0"/>
          </a:p>
          <a:p>
            <a:pPr marL="914400" lvl="1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○"/>
            </a:pPr>
            <a:r>
              <a:rPr lang="en" dirty="0"/>
              <a:t>Identify Someone to be the Group Recorder and Reporter </a:t>
            </a:r>
            <a:endParaRPr dirty="0"/>
          </a:p>
          <a:p>
            <a:pPr marL="1371600" lvl="2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■"/>
            </a:pPr>
            <a:r>
              <a:rPr lang="en" i="1" dirty="0"/>
              <a:t>Please add notes to your group’s notes document [LINK]</a:t>
            </a:r>
            <a:endParaRPr i="1" dirty="0"/>
          </a:p>
          <a:p>
            <a:pPr marL="914400" lvl="1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○"/>
            </a:pPr>
            <a:r>
              <a:rPr lang="en" dirty="0"/>
              <a:t>Discuss example policies shared in the overview or in your group’s introductions</a:t>
            </a:r>
            <a:endParaRPr dirty="0"/>
          </a:p>
          <a:p>
            <a:pPr marL="1371600" lvl="2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■"/>
            </a:pPr>
            <a:r>
              <a:rPr lang="en" i="1" dirty="0"/>
              <a:t>What is useful or essential in these policies?</a:t>
            </a:r>
            <a:endParaRPr i="1" dirty="0"/>
          </a:p>
          <a:p>
            <a:pPr marL="1371600" lvl="2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■"/>
            </a:pPr>
            <a:r>
              <a:rPr lang="en" i="1" dirty="0"/>
              <a:t>How are you or others in your institution applying them in your work or recommending them to others?</a:t>
            </a:r>
            <a:endParaRPr i="1" dirty="0"/>
          </a:p>
          <a:p>
            <a:pPr marL="1371600" lvl="2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■"/>
            </a:pPr>
            <a:r>
              <a:rPr lang="en" i="1" dirty="0"/>
              <a:t>What would you add to existing policies?</a:t>
            </a:r>
            <a:endParaRPr i="1" dirty="0"/>
          </a:p>
          <a:p>
            <a:pPr marL="1371600" lvl="2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■"/>
            </a:pPr>
            <a:r>
              <a:rPr lang="en" i="1" dirty="0"/>
              <a:t>What questions or concerns do you have?</a:t>
            </a:r>
            <a:endParaRPr i="1" dirty="0"/>
          </a:p>
          <a:p>
            <a:pPr marL="1371600" lvl="2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■"/>
            </a:pPr>
            <a:r>
              <a:rPr lang="en" i="1" dirty="0"/>
              <a:t>How do these policies or institutions approach policy updates?</a:t>
            </a:r>
            <a:endParaRPr i="1" dirty="0"/>
          </a:p>
          <a:p>
            <a:pPr marL="457200" lvl="0" indent="-310832" algn="l" rtl="0">
              <a:spcBef>
                <a:spcPts val="400"/>
              </a:spcBef>
              <a:spcAft>
                <a:spcPts val="0"/>
              </a:spcAft>
              <a:buSzPct val="100000"/>
              <a:buChar char="●"/>
            </a:pPr>
            <a:r>
              <a:rPr lang="en" dirty="0"/>
              <a:t>1:45-1:55   </a:t>
            </a:r>
            <a:r>
              <a:rPr lang="en" b="1" dirty="0"/>
              <a:t>Group Report Backs</a:t>
            </a:r>
            <a:r>
              <a:rPr lang="en" dirty="0"/>
              <a:t> 1-2 minute report back from each group </a:t>
            </a:r>
            <a:endParaRPr dirty="0"/>
          </a:p>
          <a:p>
            <a:pPr marL="457200" lvl="0" indent="-310832" algn="l" rtl="0">
              <a:spcBef>
                <a:spcPts val="400"/>
              </a:spcBef>
              <a:spcAft>
                <a:spcPts val="400"/>
              </a:spcAft>
              <a:buSzPct val="77777"/>
              <a:buChar char="●"/>
            </a:pPr>
            <a:r>
              <a:rPr lang="en" dirty="0"/>
              <a:t>1:55-1:58   </a:t>
            </a:r>
            <a:r>
              <a:rPr lang="en" b="1" dirty="0"/>
              <a:t>Wrap up </a:t>
            </a:r>
            <a:r>
              <a:rPr lang="en" dirty="0"/>
              <a:t>and links to the shared discussion documents for reference.</a:t>
            </a:r>
            <a:endParaRPr sz="1800" dirty="0">
              <a:solidFill>
                <a:schemeClr val="lt2"/>
              </a:solidFill>
              <a:latin typeface="Roboto"/>
              <a:ea typeface="Roboto"/>
              <a:cs typeface="Roboto"/>
              <a:sym typeface="Roboto"/>
            </a:endParaRPr>
          </a:p>
        </p:txBody>
      </p:sp>
      <p:sp>
        <p:nvSpPr>
          <p:cNvPr id="84" name="Google Shape;84;p14"/>
          <p:cNvSpPr/>
          <p:nvPr/>
        </p:nvSpPr>
        <p:spPr>
          <a:xfrm>
            <a:off x="286039" y="2031725"/>
            <a:ext cx="2042100" cy="1892700"/>
          </a:xfrm>
          <a:prstGeom prst="roundRect">
            <a:avLst>
              <a:gd name="adj" fmla="val 16667"/>
            </a:avLst>
          </a:prstGeom>
          <a:solidFill>
            <a:schemeClr val="accent4">
              <a:lumMod val="40000"/>
              <a:lumOff val="60000"/>
            </a:schemeClr>
          </a:solidFill>
          <a:ln w="9525" cap="flat" cmpd="sng">
            <a:solidFill>
              <a:schemeClr val="accent4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 dirty="0">
                <a:latin typeface="Lato"/>
                <a:ea typeface="Lato"/>
                <a:cs typeface="Lato"/>
                <a:sym typeface="Lato"/>
              </a:rPr>
              <a:t>A note on language: I’m using ‘policy’ as a placeholder for formal policies or less formal institutional guidance and similar</a:t>
            </a:r>
            <a:endParaRPr i="1" dirty="0"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8E1B08-4FF8-4525-DD08-643CE5C4C312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2</a:t>
            </a:fld>
            <a:endParaRPr lang="en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15"/>
          <p:cNvSpPr txBox="1">
            <a:spLocks noGrp="1"/>
          </p:cNvSpPr>
          <p:nvPr>
            <p:ph type="title"/>
          </p:nvPr>
        </p:nvSpPr>
        <p:spPr>
          <a:xfrm>
            <a:off x="283100" y="789400"/>
            <a:ext cx="5133000" cy="3758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dirty="0"/>
              <a:t>What is important to include in policies on Gen AI in teaching, learning, or research?</a:t>
            </a:r>
            <a:endParaRPr dirty="0"/>
          </a:p>
        </p:txBody>
      </p:sp>
      <p:sp>
        <p:nvSpPr>
          <p:cNvPr id="91" name="Google Shape;91;p15"/>
          <p:cNvSpPr/>
          <p:nvPr/>
        </p:nvSpPr>
        <p:spPr>
          <a:xfrm>
            <a:off x="6183375" y="1017725"/>
            <a:ext cx="2431236" cy="2590500"/>
          </a:xfrm>
          <a:prstGeom prst="wedgeRoundRectCallout">
            <a:avLst>
              <a:gd name="adj1" fmla="val -80681"/>
              <a:gd name="adj2" fmla="val 48619"/>
              <a:gd name="adj3" fmla="val 0"/>
            </a:avLst>
          </a:prstGeom>
          <a:solidFill>
            <a:schemeClr val="accent3">
              <a:lumMod val="40000"/>
              <a:lumOff val="60000"/>
            </a:schemeClr>
          </a:solidFill>
          <a:ln w="9525" cap="flat" cmpd="sng">
            <a:solidFill>
              <a:schemeClr val="accent3">
                <a:lumMod val="40000"/>
                <a:lumOff val="60000"/>
              </a:schemeClr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dirty="0"/>
              <a:t>Share your thoughts in chat </a:t>
            </a:r>
            <a:endParaRPr sz="3000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F0E77F7-A4F0-160F-7F98-25AFB626EE0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3</a:t>
            </a:fld>
            <a:endParaRPr lang="en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6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 Resources</a:t>
            </a:r>
            <a:endParaRPr/>
          </a:p>
        </p:txBody>
      </p:sp>
      <p:pic>
        <p:nvPicPr>
          <p:cNvPr id="98" name="Google Shape;98;p16" descr="screenshot - UNESCO Guidance for Generative AI in Education and Research cover page https://www.unesco.org/en/articles/guidance-generative-ai-education-and-research">
            <a:hlinkClick r:id="rId3"/>
          </p:cNvPr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201211" y="991167"/>
            <a:ext cx="1999400" cy="2867050"/>
          </a:xfrm>
          <a:prstGeom prst="rect">
            <a:avLst/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0" name="Google Shape;100;p16" descr="Screenshot - document linked from image hyperlinked page - Research Libraries Guiding Principles for Artificial Intelligence https://www.arl.org/resources/research-libraries-guiding-principles-for-artificial-intelligence/ ">
            <a:hlinkClick r:id="rId5"/>
          </p:cNvPr>
          <p:cNvPicPr preferRelativeResize="0"/>
          <p:nvPr/>
        </p:nvPicPr>
        <p:blipFill rotWithShape="1">
          <a:blip r:embed="rId6">
            <a:alphaModFix/>
          </a:blip>
          <a:srcRect l="6914" t="10265" r="8661"/>
          <a:stretch/>
        </p:blipFill>
        <p:spPr>
          <a:xfrm>
            <a:off x="2053388" y="1051175"/>
            <a:ext cx="2598237" cy="1828383"/>
          </a:xfrm>
          <a:prstGeom prst="rect">
            <a:avLst/>
          </a:prstGeom>
          <a:noFill/>
          <a:ln w="19050" cap="flat" cmpd="sng">
            <a:solidFill>
              <a:srgbClr val="999999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1" name="Google Shape;101;p16" descr="Screenshot - OECD AI Principles Overview web page https://oecd.ai/en/ai-principles">
            <a:hlinkClick r:id="rId7"/>
          </p:cNvPr>
          <p:cNvPicPr preferRelativeResize="0"/>
          <p:nvPr/>
        </p:nvPicPr>
        <p:blipFill rotWithShape="1">
          <a:blip r:embed="rId8">
            <a:alphaModFix/>
          </a:blip>
          <a:srcRect r="27156" b="41145"/>
          <a:stretch/>
        </p:blipFill>
        <p:spPr>
          <a:xfrm>
            <a:off x="119091" y="3519158"/>
            <a:ext cx="2281873" cy="1307749"/>
          </a:xfrm>
          <a:prstGeom prst="rect">
            <a:avLst/>
          </a:prstGeom>
          <a:noFill/>
          <a:ln w="1905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</p:pic>
      <p:pic>
        <p:nvPicPr>
          <p:cNvPr id="102" name="Google Shape;102;p16" descr="Screenshot webpage - IFLA - Generative AI for library and information professionals https://www.ifla.org/g/ai/generative-ai/">
            <a:hlinkClick r:id="rId9"/>
          </p:cNvPr>
          <p:cNvPicPr preferRelativeResize="0"/>
          <p:nvPr/>
        </p:nvPicPr>
        <p:blipFill rotWithShape="1">
          <a:blip r:embed="rId10">
            <a:alphaModFix/>
          </a:blip>
          <a:srcRect r="12854"/>
          <a:stretch/>
        </p:blipFill>
        <p:spPr>
          <a:xfrm>
            <a:off x="2202475" y="2571750"/>
            <a:ext cx="2369526" cy="2051158"/>
          </a:xfrm>
          <a:prstGeom prst="rect">
            <a:avLst/>
          </a:prstGeom>
          <a:noFill/>
          <a:ln w="19050" cap="flat" cmpd="sng">
            <a:solidFill>
              <a:srgbClr val="B7B7B7"/>
            </a:solidFill>
            <a:prstDash val="solid"/>
            <a:round/>
            <a:headEnd type="none" w="sm" len="sm"/>
            <a:tailEnd type="none" w="sm" len="sm"/>
          </a:ln>
        </p:spPr>
      </p:pic>
      <p:sp>
        <p:nvSpPr>
          <p:cNvPr id="99" name="Google Shape;99;p16"/>
          <p:cNvSpPr txBox="1"/>
          <p:nvPr/>
        </p:nvSpPr>
        <p:spPr>
          <a:xfrm>
            <a:off x="4724400" y="630950"/>
            <a:ext cx="4251900" cy="4157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b="1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Collections</a:t>
            </a:r>
            <a:endParaRPr sz="1800" b="1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11"/>
              </a:rPr>
              <a:t>OECD AI Policy Observatory</a:t>
            </a:r>
            <a:r>
              <a:rPr lang="en"/>
              <a:t> which provides 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/>
              <a:t>Information on over 6000 AI Policy initiatives from 60 countries, territories and the EU (OECD.AI, 2021)</a:t>
            </a:r>
            <a:endParaRPr/>
          </a:p>
          <a:p>
            <a:pPr marL="914400" lvl="1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○"/>
            </a:pPr>
            <a:r>
              <a:rPr lang="en" u="sng">
                <a:solidFill>
                  <a:schemeClr val="hlink"/>
                </a:solidFill>
                <a:hlinkClick r:id="rId12"/>
              </a:rPr>
              <a:t>OECD AI Tools and Metrics Catalogue</a:t>
            </a:r>
            <a:r>
              <a:rPr lang="en"/>
              <a:t> to develop and use AI that is trustworthy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13"/>
              </a:rPr>
              <a:t>AI Ethics Guidelines Global Inventory</a:t>
            </a:r>
            <a:r>
              <a:rPr lang="en"/>
              <a:t> from AlgorithmWatch (AW)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14"/>
              </a:rPr>
              <a:t>2020 AI Readiness Index</a:t>
            </a:r>
            <a:r>
              <a:rPr lang="en"/>
              <a:t> developed by Oxford Insights and the International Research Development Centre (IDRC) 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15"/>
              </a:rPr>
              <a:t>Linking Artificial Intelligence Principles</a:t>
            </a:r>
            <a:r>
              <a:rPr lang="en"/>
              <a:t> (LAIP) Dashboard -- </a:t>
            </a:r>
            <a:r>
              <a:rPr lang="en" u="sng">
                <a:solidFill>
                  <a:schemeClr val="hlink"/>
                </a:solidFill>
                <a:hlinkClick r:id="rId16"/>
              </a:rPr>
              <a:t>AI Principles / statements collection</a:t>
            </a:r>
            <a:endParaRPr/>
          </a:p>
          <a:p>
            <a:pPr marL="457200" lvl="0" indent="-317500" algn="l" rtl="0">
              <a:spcBef>
                <a:spcPts val="0"/>
              </a:spcBef>
              <a:spcAft>
                <a:spcPts val="0"/>
              </a:spcAft>
              <a:buSzPts val="1400"/>
              <a:buChar char="●"/>
            </a:pPr>
            <a:r>
              <a:rPr lang="en" u="sng">
                <a:solidFill>
                  <a:schemeClr val="hlink"/>
                </a:solidFill>
                <a:hlinkClick r:id="rId17"/>
              </a:rPr>
              <a:t>Worldwide AI Ethics dashboard</a:t>
            </a:r>
            <a:r>
              <a:rPr lang="en"/>
              <a:t> developed by AI Robotics Ethics Society researchers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597D001-2E02-9075-66E3-F23B3AC0C10F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4</a:t>
            </a:fld>
            <a:endParaRPr lang="en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17"/>
          <p:cNvSpPr txBox="1">
            <a:spLocks noGrp="1"/>
          </p:cNvSpPr>
          <p:nvPr>
            <p:ph type="title"/>
          </p:nvPr>
        </p:nvSpPr>
        <p:spPr>
          <a:xfrm>
            <a:off x="303300" y="303291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Highlights of Selected Policies</a:t>
            </a:r>
            <a:endParaRPr/>
          </a:p>
        </p:txBody>
      </p:sp>
      <p:sp>
        <p:nvSpPr>
          <p:cNvPr id="110" name="Google Shape;110;p17"/>
          <p:cNvSpPr txBox="1"/>
          <p:nvPr/>
        </p:nvSpPr>
        <p:spPr>
          <a:xfrm>
            <a:off x="296699" y="886856"/>
            <a:ext cx="8750000" cy="46163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sp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u="sng" dirty="0">
                <a:solidFill>
                  <a:schemeClr val="hlink"/>
                </a:solidFill>
                <a:latin typeface="Lato"/>
                <a:ea typeface="Lato"/>
                <a:cs typeface="Lato"/>
                <a:sym typeface="Lato"/>
                <a:hlinkClick r:id="rId3"/>
              </a:rPr>
              <a:t>Spreadsheet</a:t>
            </a:r>
            <a:r>
              <a:rPr lang="en" sz="1800" i="1" dirty="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rPr>
              <a:t> </a:t>
            </a:r>
            <a:r>
              <a:rPr lang="en" sz="1600" i="1" dirty="0">
                <a:solidFill>
                  <a:schemeClr val="bg2"/>
                </a:solidFill>
                <a:latin typeface="Lato"/>
                <a:ea typeface="Lato"/>
                <a:cs typeface="Lato"/>
                <a:sym typeface="Lato"/>
              </a:rPr>
              <a:t>(Text links to temporary workshop folder. See Slide 8 (last slide) for archived materials) </a:t>
            </a:r>
            <a:endParaRPr sz="1600" i="1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09" name="Google Shape;109;p17"/>
          <p:cNvSpPr txBox="1"/>
          <p:nvPr/>
        </p:nvSpPr>
        <p:spPr>
          <a:xfrm>
            <a:off x="426375" y="1344657"/>
            <a:ext cx="8520600" cy="360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Introduction to AI, Gen AI</a:t>
            </a:r>
            <a:endParaRPr sz="2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Why it matters (in education, in research, to audience addressed)</a:t>
            </a:r>
            <a:endParaRPr sz="2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Institutional Approach</a:t>
            </a:r>
            <a:endParaRPr sz="2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Specific Guidelines in contexts</a:t>
            </a:r>
            <a:endParaRPr sz="2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Limitations -- Accuracy, transparency (or lack), intellectual property (IP)</a:t>
            </a:r>
            <a:endParaRPr sz="2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Data Privacy and Security</a:t>
            </a:r>
            <a:endParaRPr sz="2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Practice: Responsibility for your work / teaching, Accuracy, Reflection, Evaluation of tools, Ethical Use, Human / Technology Balance, Explore, Disciplinary differences, Citation / appropriate use</a:t>
            </a:r>
            <a:endParaRPr sz="2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Examples, Resources, Training</a:t>
            </a:r>
            <a:endParaRPr sz="2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Lato"/>
              <a:buChar char="●"/>
            </a:pPr>
            <a:r>
              <a:rPr lang="en" sz="20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Other specifics like Social and Environmental Impact, Accessibility</a:t>
            </a:r>
            <a:endParaRPr sz="20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E82AF831-CE25-7816-9FBB-4B5A716F2141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5</a:t>
            </a:fld>
            <a:endParaRPr lang="en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18"/>
          <p:cNvSpPr txBox="1">
            <a:spLocks noGrp="1"/>
          </p:cNvSpPr>
          <p:nvPr>
            <p:ph type="title"/>
          </p:nvPr>
        </p:nvSpPr>
        <p:spPr>
          <a:xfrm>
            <a:off x="265500" y="1397350"/>
            <a:ext cx="4045200" cy="13182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rm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Breakout Discussions</a:t>
            </a:r>
            <a:endParaRPr/>
          </a:p>
        </p:txBody>
      </p:sp>
      <p:sp>
        <p:nvSpPr>
          <p:cNvPr id="117" name="Google Shape;117;p18"/>
          <p:cNvSpPr txBox="1">
            <a:spLocks noGrp="1"/>
          </p:cNvSpPr>
          <p:nvPr>
            <p:ph type="body" idx="2"/>
          </p:nvPr>
        </p:nvSpPr>
        <p:spPr>
          <a:xfrm>
            <a:off x="4555958" y="194810"/>
            <a:ext cx="4496100" cy="470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 fontScale="92500" lnSpcReduction="20000"/>
          </a:bodyPr>
          <a:lstStyle/>
          <a:p>
            <a:pPr marL="4572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b="1" dirty="0"/>
              <a:t>Introduce yourselves </a:t>
            </a:r>
            <a:r>
              <a:rPr lang="en" dirty="0"/>
              <a:t>to each other with:</a:t>
            </a:r>
            <a:endParaRPr dirty="0"/>
          </a:p>
          <a:p>
            <a:pPr marL="9144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dirty="0"/>
              <a:t>Your name, institution, title, (pronouns if you’d like to share) </a:t>
            </a:r>
            <a:endParaRPr dirty="0"/>
          </a:p>
          <a:p>
            <a:pPr marL="9144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dirty="0"/>
              <a:t>One comment about (and a link if you have one) for a policy on Gen AI in teaching, learning, or research at your institution, a policy you’ve seen elsewhere, or a comment on such policies in general</a:t>
            </a:r>
            <a:endParaRPr dirty="0"/>
          </a:p>
          <a:p>
            <a:pPr marL="4572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b="1" dirty="0"/>
              <a:t>Identify Someone to be the Group Recorder and Reporter</a:t>
            </a:r>
            <a:r>
              <a:rPr lang="en" dirty="0"/>
              <a:t> </a:t>
            </a:r>
            <a:endParaRPr dirty="0"/>
          </a:p>
          <a:p>
            <a:pPr marL="9144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dirty="0"/>
              <a:t>Please add notes to your group’s notes document</a:t>
            </a:r>
            <a:endParaRPr dirty="0"/>
          </a:p>
          <a:p>
            <a:pPr marL="457200" lvl="1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○"/>
            </a:pPr>
            <a:r>
              <a:rPr lang="en" b="1" dirty="0"/>
              <a:t>Discuss example policies shared in the overview or in your group’s introductions</a:t>
            </a:r>
            <a:endParaRPr b="1" dirty="0"/>
          </a:p>
          <a:p>
            <a:pPr marL="9144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dirty="0"/>
              <a:t>What is useful or essential in these policies?</a:t>
            </a:r>
            <a:endParaRPr dirty="0"/>
          </a:p>
          <a:p>
            <a:pPr marL="9144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dirty="0"/>
              <a:t>How are you or others in your institution applying them in your work or recommending them to others?</a:t>
            </a:r>
            <a:endParaRPr dirty="0"/>
          </a:p>
          <a:p>
            <a:pPr marL="9144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dirty="0"/>
              <a:t>What would you add to existing policies?</a:t>
            </a:r>
            <a:endParaRPr dirty="0"/>
          </a:p>
          <a:p>
            <a:pPr marL="9144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dirty="0"/>
              <a:t>What questions or concerns do you have?</a:t>
            </a:r>
            <a:endParaRPr dirty="0"/>
          </a:p>
          <a:p>
            <a:pPr marL="914400" lvl="2" indent="-310832" algn="l" rtl="0">
              <a:spcBef>
                <a:spcPts val="0"/>
              </a:spcBef>
              <a:spcAft>
                <a:spcPts val="0"/>
              </a:spcAft>
              <a:buSzPct val="100000"/>
              <a:buChar char="■"/>
            </a:pPr>
            <a:r>
              <a:rPr lang="en" dirty="0"/>
              <a:t>How do these policies or institutions approach policy updates?</a:t>
            </a:r>
            <a:endParaRPr dirty="0"/>
          </a:p>
          <a:p>
            <a:pPr marL="0" lvl="0" indent="0" algn="l" rtl="0">
              <a:spcBef>
                <a:spcPts val="1200"/>
              </a:spcBef>
              <a:spcAft>
                <a:spcPts val="1200"/>
              </a:spcAft>
              <a:buNone/>
            </a:pPr>
            <a:endParaRPr dirty="0"/>
          </a:p>
        </p:txBody>
      </p:sp>
      <p:sp>
        <p:nvSpPr>
          <p:cNvPr id="118" name="Google Shape;118;p18"/>
          <p:cNvSpPr txBox="1"/>
          <p:nvPr/>
        </p:nvSpPr>
        <p:spPr>
          <a:xfrm>
            <a:off x="449125" y="3398687"/>
            <a:ext cx="3657000" cy="14745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1800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Group Notes: </a:t>
            </a:r>
            <a:r>
              <a:rPr lang="en" sz="1800" i="1" dirty="0">
                <a:solidFill>
                  <a:schemeClr val="dk2"/>
                </a:solidFill>
                <a:latin typeface="Lato"/>
                <a:ea typeface="Lato"/>
                <a:cs typeface="Lato"/>
                <a:sym typeface="Lato"/>
              </a:rPr>
              <a:t>see the links to materials on Slide 8 – during the presentation, a link was shared in chat to the group shared documents</a:t>
            </a:r>
            <a:endParaRPr sz="1800" dirty="0">
              <a:solidFill>
                <a:schemeClr val="dk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4EA10D9-0C22-9DCA-0B16-FC6A93D26B64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6</a:t>
            </a:fld>
            <a:endParaRPr lang="en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9"/>
          <p:cNvSpPr txBox="1">
            <a:spLocks noGrp="1"/>
          </p:cNvSpPr>
          <p:nvPr>
            <p:ph type="title"/>
          </p:nvPr>
        </p:nvSpPr>
        <p:spPr>
          <a:xfrm>
            <a:off x="283103" y="712141"/>
            <a:ext cx="6244200" cy="38355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rm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Groups Report Back</a:t>
            </a:r>
            <a:endParaRPr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4DF14009-0534-CCAB-C463-122E2F5A0B90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7</a:t>
            </a:fld>
            <a:endParaRPr lang="en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Google Shape;130;p20"/>
          <p:cNvSpPr txBox="1">
            <a:spLocks noGrp="1"/>
          </p:cNvSpPr>
          <p:nvPr>
            <p:ph type="title"/>
          </p:nvPr>
        </p:nvSpPr>
        <p:spPr>
          <a:xfrm>
            <a:off x="303300" y="411575"/>
            <a:ext cx="8520600" cy="6396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rmAutofit fontScale="90000"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Thank you! Questions?</a:t>
            </a:r>
            <a:endParaRPr/>
          </a:p>
        </p:txBody>
      </p:sp>
      <p:sp>
        <p:nvSpPr>
          <p:cNvPr id="131" name="Google Shape;131;p20"/>
          <p:cNvSpPr/>
          <p:nvPr/>
        </p:nvSpPr>
        <p:spPr>
          <a:xfrm>
            <a:off x="1069325" y="1622675"/>
            <a:ext cx="5607900" cy="2909220"/>
          </a:xfrm>
          <a:prstGeom prst="roundRect">
            <a:avLst>
              <a:gd name="adj" fmla="val 16667"/>
            </a:avLst>
          </a:prstGeom>
          <a:solidFill>
            <a:schemeClr val="accent3"/>
          </a:solidFill>
          <a:ln w="9525" cap="flat" cmpd="sng">
            <a:solidFill>
              <a:schemeClr val="accent3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3000" u="sng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Presentation Folder</a:t>
            </a:r>
            <a:endParaRPr sz="30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20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(Presentation Google Drive folder will be available for a limited time. Recording at </a:t>
            </a:r>
            <a:r>
              <a:rPr lang="en" sz="2000" dirty="0">
                <a:solidFill>
                  <a:schemeClr val="bg1"/>
                </a:solidFill>
                <a:latin typeface="Lato"/>
                <a:ea typeface="Lato"/>
                <a:cs typeface="Lato"/>
                <a:sym typeface="Lato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GAIL YouTube channel</a:t>
            </a:r>
            <a:r>
              <a:rPr lang="en" sz="20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. Slides and materials archived in </a:t>
            </a:r>
            <a:r>
              <a:rPr lang="en" sz="2000" u="sng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GAIL 2024 OSF</a:t>
            </a:r>
            <a:r>
              <a:rPr lang="en" sz="20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 and at </a:t>
            </a:r>
            <a:r>
              <a:rPr lang="en" sz="2000" u="sng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  <a:hlinkClick r:id="rId6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VTechWorks institutional repository</a:t>
            </a:r>
            <a:r>
              <a:rPr lang="en" sz="2000" dirty="0">
                <a:solidFill>
                  <a:schemeClr val="lt1"/>
                </a:solidFill>
                <a:latin typeface="Lato"/>
                <a:ea typeface="Lato"/>
                <a:cs typeface="Lato"/>
                <a:sym typeface="Lato"/>
              </a:rPr>
              <a:t>.</a:t>
            </a:r>
            <a:endParaRPr sz="2000" dirty="0">
              <a:solidFill>
                <a:schemeClr val="lt1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00BE3AFC-9F2D-4782-A513-FB1C3FB8735E}"/>
              </a:ext>
            </a:extLst>
          </p:cNvPr>
          <p:cNvSpPr>
            <a:spLocks noGrp="1"/>
          </p:cNvSpPr>
          <p:nvPr>
            <p:ph type="sldNum" idx="12"/>
          </p:nvPr>
        </p:nvSpPr>
        <p:spPr/>
        <p:txBody>
          <a:bodyPr/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 smtClean="0"/>
              <a:t>8</a:t>
            </a:fld>
            <a:endParaRPr lang="en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wiss">
  <a:themeElements>
    <a:clrScheme name="Swiss">
      <a:dk1>
        <a:srgbClr val="F46524"/>
      </a:dk1>
      <a:lt1>
        <a:srgbClr val="FFFFFF"/>
      </a:lt1>
      <a:dk2>
        <a:srgbClr val="000000"/>
      </a:dk2>
      <a:lt2>
        <a:srgbClr val="757575"/>
      </a:lt2>
      <a:accent1>
        <a:srgbClr val="01579B"/>
      </a:accent1>
      <a:accent2>
        <a:srgbClr val="27C7BD"/>
      </a:accent2>
      <a:accent3>
        <a:srgbClr val="0099E8"/>
      </a:accent3>
      <a:accent4>
        <a:srgbClr val="51B9A3"/>
      </a:accent4>
      <a:accent5>
        <a:srgbClr val="FB8C00"/>
      </a:accent5>
      <a:accent6>
        <a:srgbClr val="FFAE88"/>
      </a:accent6>
      <a:hlink>
        <a:srgbClr val="0277BD"/>
      </a:hlink>
      <a:folHlink>
        <a:srgbClr val="0277BD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780</Words>
  <Application>Microsoft Macintosh PowerPoint</Application>
  <PresentationFormat>On-screen Show (16:9)</PresentationFormat>
  <Paragraphs>73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3" baseType="lpstr">
      <vt:lpstr>Lato</vt:lpstr>
      <vt:lpstr>Roboto</vt:lpstr>
      <vt:lpstr>Raleway</vt:lpstr>
      <vt:lpstr>Arial</vt:lpstr>
      <vt:lpstr>Swiss</vt:lpstr>
      <vt:lpstr>Prompting Best Practices</vt:lpstr>
      <vt:lpstr>Agenda</vt:lpstr>
      <vt:lpstr>What is important to include in policies on Gen AI in teaching, learning, or research?</vt:lpstr>
      <vt:lpstr>General Resources</vt:lpstr>
      <vt:lpstr>Highlights of Selected Policies</vt:lpstr>
      <vt:lpstr>Breakout Discussions</vt:lpstr>
      <vt:lpstr>Groups Report Back</vt:lpstr>
      <vt:lpstr>Thank you! 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Pannabecker, Virginia</cp:lastModifiedBy>
  <cp:revision>5</cp:revision>
  <dcterms:modified xsi:type="dcterms:W3CDTF">2025-03-15T01:22:23Z</dcterms:modified>
</cp:coreProperties>
</file>