
<file path=[Content_Types].xml><?xml version="1.0" encoding="utf-8"?>
<Types xmlns="http://schemas.openxmlformats.org/package/2006/content-types">
  <Default Extension="xml" ContentType="application/xml"/>
  <Default Extension="jpeg" ContentType="image/jpeg"/>
  <Default Extension="tiff" ContentType="image/tiff"/>
  <Default Extension="jpg" ContentType="image/jpeg"/>
  <Default Extension="xlsx" ContentType="application/vnd.openxmlformats-officedocument.spreadsheetml.sheet"/>
  <Default Extension="rels" ContentType="application/vnd.openxmlformats-package.relationships+xml"/>
  <Default Extension="vml" ContentType="application/vnd.openxmlformats-officedocument.vmlDrawing"/>
  <Default Extension="gif" ContentType="image/gif"/>
  <Default Extension="m4a" ContentType="audio/unknown"/>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media/audio1.bin" ContentType="audio/unknown"/>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2"/>
  </p:notesMasterIdLst>
  <p:handoutMasterIdLst>
    <p:handoutMasterId r:id="rId73"/>
  </p:handoutMasterIdLst>
  <p:sldIdLst>
    <p:sldId id="276" r:id="rId2"/>
    <p:sldId id="277" r:id="rId3"/>
    <p:sldId id="256" r:id="rId4"/>
    <p:sldId id="257" r:id="rId5"/>
    <p:sldId id="270" r:id="rId6"/>
    <p:sldId id="258" r:id="rId7"/>
    <p:sldId id="273" r:id="rId8"/>
    <p:sldId id="271" r:id="rId9"/>
    <p:sldId id="300" r:id="rId10"/>
    <p:sldId id="301" r:id="rId11"/>
    <p:sldId id="262" r:id="rId12"/>
    <p:sldId id="275" r:id="rId13"/>
    <p:sldId id="280" r:id="rId14"/>
    <p:sldId id="281" r:id="rId15"/>
    <p:sldId id="266" r:id="rId16"/>
    <p:sldId id="286" r:id="rId17"/>
    <p:sldId id="272" r:id="rId18"/>
    <p:sldId id="292" r:id="rId19"/>
    <p:sldId id="282" r:id="rId20"/>
    <p:sldId id="293" r:id="rId21"/>
    <p:sldId id="294" r:id="rId22"/>
    <p:sldId id="283" r:id="rId23"/>
    <p:sldId id="302" r:id="rId24"/>
    <p:sldId id="303" r:id="rId25"/>
    <p:sldId id="304" r:id="rId26"/>
    <p:sldId id="305" r:id="rId27"/>
    <p:sldId id="306" r:id="rId28"/>
    <p:sldId id="261" r:id="rId29"/>
    <p:sldId id="289" r:id="rId30"/>
    <p:sldId id="291" r:id="rId31"/>
    <p:sldId id="288" r:id="rId32"/>
    <p:sldId id="290" r:id="rId33"/>
    <p:sldId id="307" r:id="rId34"/>
    <p:sldId id="308" r:id="rId35"/>
    <p:sldId id="309" r:id="rId36"/>
    <p:sldId id="310" r:id="rId37"/>
    <p:sldId id="311" r:id="rId38"/>
    <p:sldId id="312" r:id="rId39"/>
    <p:sldId id="313" r:id="rId40"/>
    <p:sldId id="314" r:id="rId41"/>
    <p:sldId id="315" r:id="rId42"/>
    <p:sldId id="316" r:id="rId43"/>
    <p:sldId id="317" r:id="rId44"/>
    <p:sldId id="326" r:id="rId45"/>
    <p:sldId id="327" r:id="rId46"/>
    <p:sldId id="328" r:id="rId47"/>
    <p:sldId id="329" r:id="rId48"/>
    <p:sldId id="330" r:id="rId49"/>
    <p:sldId id="331" r:id="rId50"/>
    <p:sldId id="332" r:id="rId51"/>
    <p:sldId id="333" r:id="rId52"/>
    <p:sldId id="334" r:id="rId53"/>
    <p:sldId id="335" r:id="rId54"/>
    <p:sldId id="336" r:id="rId55"/>
    <p:sldId id="337" r:id="rId56"/>
    <p:sldId id="338" r:id="rId57"/>
    <p:sldId id="318" r:id="rId58"/>
    <p:sldId id="321" r:id="rId59"/>
    <p:sldId id="322" r:id="rId60"/>
    <p:sldId id="323" r:id="rId61"/>
    <p:sldId id="324" r:id="rId62"/>
    <p:sldId id="325" r:id="rId63"/>
    <p:sldId id="339" r:id="rId64"/>
    <p:sldId id="340" r:id="rId65"/>
    <p:sldId id="341" r:id="rId66"/>
    <p:sldId id="342" r:id="rId67"/>
    <p:sldId id="343" r:id="rId68"/>
    <p:sldId id="344" r:id="rId69"/>
    <p:sldId id="345" r:id="rId70"/>
    <p:sldId id="346" r:id="rId7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clrMru>
    <a:srgbClr val="DAD8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295" autoAdjust="0"/>
  </p:normalViewPr>
  <p:slideViewPr>
    <p:cSldViewPr snapToGrid="0" snapToObjects="1">
      <p:cViewPr varScale="1">
        <p:scale>
          <a:sx n="156" d="100"/>
          <a:sy n="156" d="100"/>
        </p:scale>
        <p:origin x="-4056" y="-104"/>
      </p:cViewPr>
      <p:guideLst>
        <p:guide orient="horz" pos="2160"/>
        <p:guide pos="2880"/>
      </p:guideLst>
    </p:cSldViewPr>
  </p:slideViewPr>
  <p:notesTextViewPr>
    <p:cViewPr>
      <p:scale>
        <a:sx n="150" d="100"/>
        <a:sy n="150" d="100"/>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notesMaster" Target="notesMasters/notesMaster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handoutMaster" Target="handoutMasters/handoutMaster1.xml"/><Relationship Id="rId74" Type="http://schemas.openxmlformats.org/officeDocument/2006/relationships/printerSettings" Target="printerSettings/printerSettings1.bin"/><Relationship Id="rId75" Type="http://schemas.openxmlformats.org/officeDocument/2006/relationships/presProps" Target="presProps.xml"/><Relationship Id="rId76" Type="http://schemas.openxmlformats.org/officeDocument/2006/relationships/viewProps" Target="viewProps.xml"/><Relationship Id="rId77" Type="http://schemas.openxmlformats.org/officeDocument/2006/relationships/theme" Target="theme/theme1.xml"/><Relationship Id="rId78"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Workbook2" TargetMode="External"/><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oleObject" Target="Workbook2"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Workbook2"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Accessibility of VT's Scanned T/Ds</a:t>
            </a:r>
          </a:p>
        </c:rich>
      </c:tx>
      <c:layout/>
      <c:overlay val="0"/>
    </c:title>
    <c:autoTitleDeleted val="0"/>
    <c:plotArea>
      <c:layout/>
      <c:pieChart>
        <c:varyColors val="1"/>
        <c:ser>
          <c:idx val="0"/>
          <c:order val="0"/>
          <c:dLbls>
            <c:dLbl>
              <c:idx val="0"/>
              <c:layout>
                <c:manualLayout>
                  <c:x val="0.297778215223097"/>
                  <c:y val="0.177083333333333"/>
                </c:manualLayout>
              </c:layout>
              <c:showLegendKey val="0"/>
              <c:showVal val="0"/>
              <c:showCatName val="1"/>
              <c:showSerName val="0"/>
              <c:showPercent val="1"/>
              <c:showBubbleSize val="0"/>
            </c:dLbl>
            <c:txPr>
              <a:bodyPr/>
              <a:lstStyle/>
              <a:p>
                <a:pPr>
                  <a:defRPr>
                    <a:latin typeface="Arial Black"/>
                    <a:cs typeface="Arial Black"/>
                  </a:defRPr>
                </a:pPr>
                <a:endParaRPr lang="en-US"/>
              </a:p>
            </c:txPr>
            <c:showLegendKey val="0"/>
            <c:showVal val="0"/>
            <c:showCatName val="1"/>
            <c:showSerName val="0"/>
            <c:showPercent val="1"/>
            <c:showBubbleSize val="0"/>
            <c:showLeaderLines val="0"/>
          </c:dLbls>
          <c:cat>
            <c:strRef>
              <c:f>Sheet1!$E$15:$E$17</c:f>
              <c:strCache>
                <c:ptCount val="3"/>
                <c:pt idx="0">
                  <c:v>Open Access  Digitized</c:v>
                </c:pt>
                <c:pt idx="2">
                  <c:v>VT-only digitized</c:v>
                </c:pt>
              </c:strCache>
            </c:strRef>
          </c:cat>
          <c:val>
            <c:numRef>
              <c:f>Sheet1!$F$15:$F$17</c:f>
              <c:numCache>
                <c:formatCode>General</c:formatCode>
                <c:ptCount val="3"/>
                <c:pt idx="0" formatCode="0%">
                  <c:v>0.0358750511526395</c:v>
                </c:pt>
                <c:pt idx="2" formatCode="0%">
                  <c:v>0.964124948847361</c:v>
                </c:pt>
              </c:numCache>
            </c:numRef>
          </c:val>
        </c:ser>
        <c:ser>
          <c:idx val="1"/>
          <c:order val="1"/>
          <c:cat>
            <c:strRef>
              <c:f>Sheet1!$E$15:$E$17</c:f>
              <c:strCache>
                <c:ptCount val="3"/>
                <c:pt idx="0">
                  <c:v>Open Access  Digitized</c:v>
                </c:pt>
                <c:pt idx="2">
                  <c:v>VT-only digitized</c:v>
                </c:pt>
              </c:strCache>
            </c:strRef>
          </c:cat>
          <c:val>
            <c:numRef>
              <c:f>Sheet1!$G$15:$G$17</c:f>
              <c:numCache>
                <c:formatCode>General</c:formatCode>
                <c:ptCount val="3"/>
                <c:pt idx="0" formatCode="0">
                  <c:v>263.0</c:v>
                </c:pt>
                <c:pt idx="2" formatCode="0">
                  <c:v>7068.0</c:v>
                </c:pt>
              </c:numCache>
            </c:numRef>
          </c:val>
        </c:ser>
        <c:dLbls>
          <c:showLegendKey val="0"/>
          <c:showVal val="0"/>
          <c:showCatName val="1"/>
          <c:showSerName val="0"/>
          <c:showPercent val="1"/>
          <c:showBubbleSize val="0"/>
          <c:showLeaderLines val="0"/>
        </c:dLbls>
        <c:firstSliceAng val="0"/>
      </c:pieChart>
    </c:plotArea>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68055555555556"/>
          <c:y val="0.321759259259259"/>
          <c:w val="0.338888888888889"/>
          <c:h val="0.564814814814815"/>
        </c:manualLayout>
      </c:layout>
      <c:pieChart>
        <c:varyColors val="1"/>
        <c:ser>
          <c:idx val="0"/>
          <c:order val="0"/>
          <c:dPt>
            <c:idx val="1"/>
            <c:bubble3D val="0"/>
            <c:spPr>
              <a:solidFill>
                <a:schemeClr val="accent3">
                  <a:lumMod val="75000"/>
                </a:schemeClr>
              </a:solidFill>
            </c:spPr>
          </c:dPt>
          <c:dPt>
            <c:idx val="2"/>
            <c:bubble3D val="0"/>
            <c:spPr>
              <a:solidFill>
                <a:srgbClr val="FFFF00"/>
              </a:solidFill>
            </c:spPr>
          </c:dPt>
          <c:dLbls>
            <c:txPr>
              <a:bodyPr/>
              <a:lstStyle/>
              <a:p>
                <a:pPr>
                  <a:defRPr sz="1000">
                    <a:latin typeface="Arial Black"/>
                    <a:cs typeface="Arial Black"/>
                  </a:defRPr>
                </a:pPr>
                <a:endParaRPr lang="en-US"/>
              </a:p>
            </c:txPr>
            <c:showLegendKey val="0"/>
            <c:showVal val="0"/>
            <c:showCatName val="1"/>
            <c:showSerName val="0"/>
            <c:showPercent val="1"/>
            <c:showBubbleSize val="0"/>
            <c:showLeaderLines val="1"/>
          </c:dLbls>
          <c:cat>
            <c:strRef>
              <c:f>Sheet1!$G$3:$G$6</c:f>
              <c:strCache>
                <c:ptCount val="4"/>
                <c:pt idx="0">
                  <c:v>OA ETDs</c:v>
                </c:pt>
                <c:pt idx="1">
                  <c:v>VT-only ETDs</c:v>
                </c:pt>
                <c:pt idx="2">
                  <c:v>Mixed ETDs</c:v>
                </c:pt>
                <c:pt idx="3">
                  <c:v>Withheld ETDs</c:v>
                </c:pt>
              </c:strCache>
            </c:strRef>
          </c:cat>
          <c:val>
            <c:numRef>
              <c:f>Sheet1!$H$3:$H$6</c:f>
              <c:numCache>
                <c:formatCode>General</c:formatCode>
                <c:ptCount val="4"/>
                <c:pt idx="0">
                  <c:v>10510.0</c:v>
                </c:pt>
                <c:pt idx="1">
                  <c:v>8541.0</c:v>
                </c:pt>
                <c:pt idx="2">
                  <c:v>93.0</c:v>
                </c:pt>
                <c:pt idx="3">
                  <c:v>700.0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4"/>
    </mc:Choice>
    <mc:Fallback>
      <c:style val="34"/>
    </mc:Fallback>
  </mc:AlternateContent>
  <c:chart>
    <c:title>
      <c:tx>
        <c:rich>
          <a:bodyPr/>
          <a:lstStyle/>
          <a:p>
            <a:pPr>
              <a:defRPr/>
            </a:pPr>
            <a:r>
              <a:rPr lang="en-US"/>
              <a:t>Accessibility of VT's Born Digital ETDs</a:t>
            </a:r>
          </a:p>
        </c:rich>
      </c:tx>
      <c:layout/>
      <c:overlay val="0"/>
    </c:title>
    <c:autoTitleDeleted val="0"/>
    <c:plotArea>
      <c:layout>
        <c:manualLayout>
          <c:layoutTarget val="inner"/>
          <c:xMode val="edge"/>
          <c:yMode val="edge"/>
          <c:x val="0.251879249490023"/>
          <c:y val="0.268462042224846"/>
          <c:w val="0.496241283104373"/>
          <c:h val="0.687884009149159"/>
        </c:manualLayout>
      </c:layout>
      <c:pieChart>
        <c:varyColors val="1"/>
        <c:ser>
          <c:idx val="0"/>
          <c:order val="0"/>
          <c:dPt>
            <c:idx val="4"/>
            <c:bubble3D val="0"/>
            <c:spPr>
              <a:solidFill>
                <a:srgbClr val="FFFF00"/>
              </a:solidFill>
            </c:spPr>
          </c:dPt>
          <c:dPt>
            <c:idx val="6"/>
            <c:bubble3D val="0"/>
            <c:spPr>
              <a:solidFill>
                <a:schemeClr val="accent4">
                  <a:lumMod val="60000"/>
                  <a:lumOff val="40000"/>
                </a:schemeClr>
              </a:solidFill>
            </c:spPr>
          </c:dPt>
          <c:dLbls>
            <c:dLbl>
              <c:idx val="0"/>
              <c:layout>
                <c:manualLayout>
                  <c:x val="-0.126675164579837"/>
                  <c:y val="-0.229859645222367"/>
                </c:manualLayout>
              </c:layout>
              <c:showLegendKey val="0"/>
              <c:showVal val="0"/>
              <c:showCatName val="1"/>
              <c:showSerName val="0"/>
              <c:showPercent val="1"/>
              <c:showBubbleSize val="0"/>
            </c:dLbl>
            <c:dLbl>
              <c:idx val="2"/>
              <c:layout>
                <c:manualLayout>
                  <c:x val="-0.0264113079615048"/>
                  <c:y val="0.0929527559055118"/>
                </c:manualLayout>
              </c:layout>
              <c:showLegendKey val="0"/>
              <c:showVal val="0"/>
              <c:showCatName val="1"/>
              <c:showSerName val="0"/>
              <c:showPercent val="1"/>
              <c:showBubbleSize val="0"/>
            </c:dLbl>
            <c:txPr>
              <a:bodyPr/>
              <a:lstStyle/>
              <a:p>
                <a:pPr>
                  <a:defRPr sz="1000">
                    <a:latin typeface="Arial Black"/>
                    <a:cs typeface="Arial Black"/>
                  </a:defRPr>
                </a:pPr>
                <a:endParaRPr lang="en-US"/>
              </a:p>
            </c:txPr>
            <c:showLegendKey val="0"/>
            <c:showVal val="0"/>
            <c:showCatName val="1"/>
            <c:showSerName val="0"/>
            <c:showPercent val="1"/>
            <c:showBubbleSize val="0"/>
            <c:showLeaderLines val="0"/>
          </c:dLbls>
          <c:cat>
            <c:strRef>
              <c:f>Sheet1!$A$15:$A$21</c:f>
              <c:strCache>
                <c:ptCount val="7"/>
                <c:pt idx="0">
                  <c:v>Open Access</c:v>
                </c:pt>
                <c:pt idx="2">
                  <c:v>VT-only</c:v>
                </c:pt>
                <c:pt idx="4">
                  <c:v>Mixed</c:v>
                </c:pt>
                <c:pt idx="6">
                  <c:v>Withheld</c:v>
                </c:pt>
              </c:strCache>
            </c:strRef>
          </c:cat>
          <c:val>
            <c:numRef>
              <c:f>Sheet1!$B$15:$B$21</c:f>
              <c:numCache>
                <c:formatCode>General</c:formatCode>
                <c:ptCount val="7"/>
                <c:pt idx="0" formatCode="0%">
                  <c:v>0.819563304806846</c:v>
                </c:pt>
                <c:pt idx="2" formatCode="0%">
                  <c:v>0.117811725185955</c:v>
                </c:pt>
                <c:pt idx="4" formatCode="0%">
                  <c:v>0.00743821482844117</c:v>
                </c:pt>
                <c:pt idx="6" formatCode="0%">
                  <c:v>0.055986563224826</c:v>
                </c:pt>
              </c:numCache>
            </c:numRef>
          </c:val>
        </c:ser>
        <c:ser>
          <c:idx val="1"/>
          <c:order val="1"/>
          <c:cat>
            <c:strRef>
              <c:f>Sheet1!$A$15:$A$21</c:f>
              <c:strCache>
                <c:ptCount val="7"/>
                <c:pt idx="0">
                  <c:v>Open Access</c:v>
                </c:pt>
                <c:pt idx="2">
                  <c:v>VT-only</c:v>
                </c:pt>
                <c:pt idx="4">
                  <c:v>Mixed</c:v>
                </c:pt>
                <c:pt idx="6">
                  <c:v>Withheld</c:v>
                </c:pt>
              </c:strCache>
            </c:strRef>
          </c:cat>
          <c:val>
            <c:numRef>
              <c:f>Sheet1!$C$15:$C$21</c:f>
              <c:numCache>
                <c:formatCode>General</c:formatCode>
                <c:ptCount val="7"/>
                <c:pt idx="0" formatCode="0">
                  <c:v>10247.0</c:v>
                </c:pt>
                <c:pt idx="2" formatCode="0">
                  <c:v>1473.0</c:v>
                </c:pt>
                <c:pt idx="4" formatCode="0">
                  <c:v>93.0</c:v>
                </c:pt>
                <c:pt idx="6" formatCode="0">
                  <c:v>700.0</c:v>
                </c:pt>
              </c:numCache>
            </c:numRef>
          </c:val>
        </c:ser>
        <c:dLbls>
          <c:showLegendKey val="0"/>
          <c:showVal val="0"/>
          <c:showCatName val="1"/>
          <c:showSerName val="0"/>
          <c:showPercent val="1"/>
          <c:showBubbleSize val="0"/>
          <c:showLeaderLines val="0"/>
        </c:dLbls>
        <c:firstSliceAng val="0"/>
      </c:pieChart>
    </c:plotArea>
    <c:plotVisOnly val="1"/>
    <c:dispBlanksAs val="gap"/>
    <c:showDLblsOverMax val="0"/>
  </c:chart>
  <c:spPr>
    <a:ln>
      <a:noFill/>
    </a:ln>
  </c:sp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32B002-978A-2C4C-A0DA-5DBAE9FB4880}" type="doc">
      <dgm:prSet loTypeId="urn:microsoft.com/office/officeart/2008/layout/RadialCluster" loCatId="" qsTypeId="urn:microsoft.com/office/officeart/2005/8/quickstyle/simple4" qsCatId="simple" csTypeId="urn:microsoft.com/office/officeart/2005/8/colors/accent1_2" csCatId="accent1" phldr="1"/>
      <dgm:spPr/>
      <dgm:t>
        <a:bodyPr/>
        <a:lstStyle/>
        <a:p>
          <a:endParaRPr lang="en-US"/>
        </a:p>
      </dgm:t>
    </dgm:pt>
    <dgm:pt modelId="{52013525-B961-8340-BF9D-6B0EC08DB130}">
      <dgm:prSet phldrT="[Text]"/>
      <dgm:spPr/>
      <dgm:t>
        <a:bodyPr/>
        <a:lstStyle/>
        <a:p>
          <a:r>
            <a:rPr lang="en-US" dirty="0" smtClean="0"/>
            <a:t>Library initiatives</a:t>
          </a:r>
          <a:endParaRPr lang="en-US" dirty="0"/>
        </a:p>
      </dgm:t>
    </dgm:pt>
    <dgm:pt modelId="{B72C9911-0A5D-084C-AD2D-ACC6900817B8}" type="parTrans" cxnId="{1A10C03D-CE7D-284B-87D6-D0E55ADDCEE4}">
      <dgm:prSet/>
      <dgm:spPr/>
      <dgm:t>
        <a:bodyPr/>
        <a:lstStyle/>
        <a:p>
          <a:endParaRPr lang="en-US"/>
        </a:p>
      </dgm:t>
    </dgm:pt>
    <dgm:pt modelId="{E2A77188-3509-4844-B061-B83D57A769D6}" type="sibTrans" cxnId="{1A10C03D-CE7D-284B-87D6-D0E55ADDCEE4}">
      <dgm:prSet/>
      <dgm:spPr/>
      <dgm:t>
        <a:bodyPr/>
        <a:lstStyle/>
        <a:p>
          <a:endParaRPr lang="en-US"/>
        </a:p>
      </dgm:t>
    </dgm:pt>
    <dgm:pt modelId="{E8FCF305-701B-1C4B-A835-02AE2FE300DA}">
      <dgm:prSet phldrT="[Text]" custT="1"/>
      <dgm:spPr/>
      <dgm:t>
        <a:bodyPr/>
        <a:lstStyle/>
        <a:p>
          <a:r>
            <a:rPr lang="en-US" sz="2800" dirty="0" smtClean="0"/>
            <a:t>Research and Informatics</a:t>
          </a:r>
          <a:endParaRPr lang="en-US" sz="2800" dirty="0"/>
        </a:p>
      </dgm:t>
    </dgm:pt>
    <dgm:pt modelId="{1050F999-284F-464A-A558-9F577F64089B}" type="parTrans" cxnId="{136660D6-2E02-2143-AE20-323A78DCC878}">
      <dgm:prSet/>
      <dgm:spPr>
        <a:ln w="19050">
          <a:solidFill>
            <a:schemeClr val="accent1"/>
          </a:solidFill>
          <a:tailEnd type="triangle" w="lg" len="lg"/>
        </a:ln>
      </dgm:spPr>
      <dgm:t>
        <a:bodyPr/>
        <a:lstStyle/>
        <a:p>
          <a:endParaRPr lang="en-US"/>
        </a:p>
      </dgm:t>
    </dgm:pt>
    <dgm:pt modelId="{5FE77333-504D-0F4E-8C7A-0B228E93378A}" type="sibTrans" cxnId="{136660D6-2E02-2143-AE20-323A78DCC878}">
      <dgm:prSet/>
      <dgm:spPr/>
      <dgm:t>
        <a:bodyPr/>
        <a:lstStyle/>
        <a:p>
          <a:endParaRPr lang="en-US"/>
        </a:p>
      </dgm:t>
    </dgm:pt>
    <dgm:pt modelId="{B2C02061-46BD-3A4A-A226-5CCF617D5242}">
      <dgm:prSet phldrT="[Text]" custT="1"/>
      <dgm:spPr/>
      <dgm:t>
        <a:bodyPr/>
        <a:lstStyle/>
        <a:p>
          <a:r>
            <a:rPr lang="en-US" sz="2800" dirty="0" smtClean="0"/>
            <a:t>Learning and Outreach</a:t>
          </a:r>
          <a:endParaRPr lang="en-US" sz="2800" dirty="0"/>
        </a:p>
      </dgm:t>
    </dgm:pt>
    <dgm:pt modelId="{67DD6B82-19B5-E148-BFED-E590E9A1CDE7}" type="parTrans" cxnId="{6448E983-D56C-9A46-AA7B-56D37D0741F0}">
      <dgm:prSet/>
      <dgm:spPr>
        <a:ln w="19050">
          <a:solidFill>
            <a:schemeClr val="accent1"/>
          </a:solidFill>
          <a:tailEnd type="triangle" w="lg" len="lg"/>
        </a:ln>
      </dgm:spPr>
      <dgm:t>
        <a:bodyPr/>
        <a:lstStyle/>
        <a:p>
          <a:endParaRPr lang="en-US"/>
        </a:p>
      </dgm:t>
    </dgm:pt>
    <dgm:pt modelId="{5D3CA36C-7F39-F446-A124-D224562C69B3}" type="sibTrans" cxnId="{6448E983-D56C-9A46-AA7B-56D37D0741F0}">
      <dgm:prSet/>
      <dgm:spPr/>
      <dgm:t>
        <a:bodyPr/>
        <a:lstStyle/>
        <a:p>
          <a:endParaRPr lang="en-US"/>
        </a:p>
      </dgm:t>
    </dgm:pt>
    <dgm:pt modelId="{3104BC47-2609-FE4C-BEC5-ACE78115CF59}" type="pres">
      <dgm:prSet presAssocID="{6F32B002-978A-2C4C-A0DA-5DBAE9FB4880}" presName="Name0" presStyleCnt="0">
        <dgm:presLayoutVars>
          <dgm:chMax val="1"/>
          <dgm:chPref val="1"/>
          <dgm:dir/>
          <dgm:animOne val="branch"/>
          <dgm:animLvl val="lvl"/>
        </dgm:presLayoutVars>
      </dgm:prSet>
      <dgm:spPr/>
      <dgm:t>
        <a:bodyPr/>
        <a:lstStyle/>
        <a:p>
          <a:endParaRPr lang="en-US"/>
        </a:p>
      </dgm:t>
    </dgm:pt>
    <dgm:pt modelId="{89D1C3CF-6160-F64D-BFCF-3BB41E2A40A4}" type="pres">
      <dgm:prSet presAssocID="{52013525-B961-8340-BF9D-6B0EC08DB130}" presName="singleCycle" presStyleCnt="0"/>
      <dgm:spPr/>
    </dgm:pt>
    <dgm:pt modelId="{5F54CD70-E736-0D42-AF3D-40CFA115218C}" type="pres">
      <dgm:prSet presAssocID="{52013525-B961-8340-BF9D-6B0EC08DB130}" presName="singleCenter" presStyleLbl="node1" presStyleIdx="0" presStyleCnt="3" custScaleX="395568" custScaleY="82004" custLinFactNeighborY="-46057">
        <dgm:presLayoutVars>
          <dgm:chMax val="7"/>
          <dgm:chPref val="7"/>
        </dgm:presLayoutVars>
      </dgm:prSet>
      <dgm:spPr/>
      <dgm:t>
        <a:bodyPr/>
        <a:lstStyle/>
        <a:p>
          <a:endParaRPr lang="en-US"/>
        </a:p>
      </dgm:t>
    </dgm:pt>
    <dgm:pt modelId="{5FC47175-696D-2445-B078-8F8E0E529A9F}" type="pres">
      <dgm:prSet presAssocID="{1050F999-284F-464A-A558-9F577F64089B}" presName="Name56" presStyleLbl="parChTrans1D2" presStyleIdx="0" presStyleCnt="2"/>
      <dgm:spPr/>
      <dgm:t>
        <a:bodyPr/>
        <a:lstStyle/>
        <a:p>
          <a:endParaRPr lang="en-US"/>
        </a:p>
      </dgm:t>
    </dgm:pt>
    <dgm:pt modelId="{C5627D58-FFAC-7E47-9853-101A5F3C7C99}" type="pres">
      <dgm:prSet presAssocID="{E8FCF305-701B-1C4B-A835-02AE2FE300DA}" presName="text0" presStyleLbl="node1" presStyleIdx="1" presStyleCnt="3" custScaleX="263474" custScaleY="172828" custRadScaleRad="83209" custRadScaleInc="-109624">
        <dgm:presLayoutVars>
          <dgm:bulletEnabled val="1"/>
        </dgm:presLayoutVars>
      </dgm:prSet>
      <dgm:spPr/>
      <dgm:t>
        <a:bodyPr/>
        <a:lstStyle/>
        <a:p>
          <a:endParaRPr lang="en-US"/>
        </a:p>
      </dgm:t>
    </dgm:pt>
    <dgm:pt modelId="{4F91C3A3-14A0-4F4A-B486-671C8AC8050A}" type="pres">
      <dgm:prSet presAssocID="{67DD6B82-19B5-E148-BFED-E590E9A1CDE7}" presName="Name56" presStyleLbl="parChTrans1D2" presStyleIdx="1" presStyleCnt="2"/>
      <dgm:spPr/>
      <dgm:t>
        <a:bodyPr/>
        <a:lstStyle/>
        <a:p>
          <a:endParaRPr lang="en-US"/>
        </a:p>
      </dgm:t>
    </dgm:pt>
    <dgm:pt modelId="{55B00984-9958-024E-BFE5-8B1A63237AED}" type="pres">
      <dgm:prSet presAssocID="{B2C02061-46BD-3A4A-A226-5CCF617D5242}" presName="text0" presStyleLbl="node1" presStyleIdx="2" presStyleCnt="3" custScaleX="285912" custScaleY="173758" custRadScaleRad="77587" custRadScaleInc="-89867">
        <dgm:presLayoutVars>
          <dgm:bulletEnabled val="1"/>
        </dgm:presLayoutVars>
      </dgm:prSet>
      <dgm:spPr/>
      <dgm:t>
        <a:bodyPr/>
        <a:lstStyle/>
        <a:p>
          <a:endParaRPr lang="en-US"/>
        </a:p>
      </dgm:t>
    </dgm:pt>
  </dgm:ptLst>
  <dgm:cxnLst>
    <dgm:cxn modelId="{1A10C03D-CE7D-284B-87D6-D0E55ADDCEE4}" srcId="{6F32B002-978A-2C4C-A0DA-5DBAE9FB4880}" destId="{52013525-B961-8340-BF9D-6B0EC08DB130}" srcOrd="0" destOrd="0" parTransId="{B72C9911-0A5D-084C-AD2D-ACC6900817B8}" sibTransId="{E2A77188-3509-4844-B061-B83D57A769D6}"/>
    <dgm:cxn modelId="{8F454AA5-7DF7-C64C-BBD7-C25538FE916D}" type="presOf" srcId="{E8FCF305-701B-1C4B-A835-02AE2FE300DA}" destId="{C5627D58-FFAC-7E47-9853-101A5F3C7C99}" srcOrd="0" destOrd="0" presId="urn:microsoft.com/office/officeart/2008/layout/RadialCluster"/>
    <dgm:cxn modelId="{2B398383-0D23-8342-A4E9-B2056C87AB99}" type="presOf" srcId="{67DD6B82-19B5-E148-BFED-E590E9A1CDE7}" destId="{4F91C3A3-14A0-4F4A-B486-671C8AC8050A}" srcOrd="0" destOrd="0" presId="urn:microsoft.com/office/officeart/2008/layout/RadialCluster"/>
    <dgm:cxn modelId="{466B9C9C-D81B-B846-BBFC-A20DDB818AB5}" type="presOf" srcId="{B2C02061-46BD-3A4A-A226-5CCF617D5242}" destId="{55B00984-9958-024E-BFE5-8B1A63237AED}" srcOrd="0" destOrd="0" presId="urn:microsoft.com/office/officeart/2008/layout/RadialCluster"/>
    <dgm:cxn modelId="{6448E983-D56C-9A46-AA7B-56D37D0741F0}" srcId="{52013525-B961-8340-BF9D-6B0EC08DB130}" destId="{B2C02061-46BD-3A4A-A226-5CCF617D5242}" srcOrd="1" destOrd="0" parTransId="{67DD6B82-19B5-E148-BFED-E590E9A1CDE7}" sibTransId="{5D3CA36C-7F39-F446-A124-D224562C69B3}"/>
    <dgm:cxn modelId="{136660D6-2E02-2143-AE20-323A78DCC878}" srcId="{52013525-B961-8340-BF9D-6B0EC08DB130}" destId="{E8FCF305-701B-1C4B-A835-02AE2FE300DA}" srcOrd="0" destOrd="0" parTransId="{1050F999-284F-464A-A558-9F577F64089B}" sibTransId="{5FE77333-504D-0F4E-8C7A-0B228E93378A}"/>
    <dgm:cxn modelId="{37579B24-8D31-D64D-8F1E-EF3CF09906C5}" type="presOf" srcId="{52013525-B961-8340-BF9D-6B0EC08DB130}" destId="{5F54CD70-E736-0D42-AF3D-40CFA115218C}" srcOrd="0" destOrd="0" presId="urn:microsoft.com/office/officeart/2008/layout/RadialCluster"/>
    <dgm:cxn modelId="{C2F9B4DC-DA8E-F347-AA57-DFDBBD33C281}" type="presOf" srcId="{6F32B002-978A-2C4C-A0DA-5DBAE9FB4880}" destId="{3104BC47-2609-FE4C-BEC5-ACE78115CF59}" srcOrd="0" destOrd="0" presId="urn:microsoft.com/office/officeart/2008/layout/RadialCluster"/>
    <dgm:cxn modelId="{DFCC09A8-27D1-8F40-95CC-7735890D558E}" type="presOf" srcId="{1050F999-284F-464A-A558-9F577F64089B}" destId="{5FC47175-696D-2445-B078-8F8E0E529A9F}" srcOrd="0" destOrd="0" presId="urn:microsoft.com/office/officeart/2008/layout/RadialCluster"/>
    <dgm:cxn modelId="{09E6A893-23FB-DB4F-B38C-3AE87929246D}" type="presParOf" srcId="{3104BC47-2609-FE4C-BEC5-ACE78115CF59}" destId="{89D1C3CF-6160-F64D-BFCF-3BB41E2A40A4}" srcOrd="0" destOrd="0" presId="urn:microsoft.com/office/officeart/2008/layout/RadialCluster"/>
    <dgm:cxn modelId="{4503A571-9946-A54D-926D-A256CAAAE445}" type="presParOf" srcId="{89D1C3CF-6160-F64D-BFCF-3BB41E2A40A4}" destId="{5F54CD70-E736-0D42-AF3D-40CFA115218C}" srcOrd="0" destOrd="0" presId="urn:microsoft.com/office/officeart/2008/layout/RadialCluster"/>
    <dgm:cxn modelId="{294A1DE0-8E9E-BA45-ACBD-46AFA0C470E4}" type="presParOf" srcId="{89D1C3CF-6160-F64D-BFCF-3BB41E2A40A4}" destId="{5FC47175-696D-2445-B078-8F8E0E529A9F}" srcOrd="1" destOrd="0" presId="urn:microsoft.com/office/officeart/2008/layout/RadialCluster"/>
    <dgm:cxn modelId="{742D085C-1F3E-2B42-82AF-D2BD56A7BD8B}" type="presParOf" srcId="{89D1C3CF-6160-F64D-BFCF-3BB41E2A40A4}" destId="{C5627D58-FFAC-7E47-9853-101A5F3C7C99}" srcOrd="2" destOrd="0" presId="urn:microsoft.com/office/officeart/2008/layout/RadialCluster"/>
    <dgm:cxn modelId="{D3189F90-BE2D-C547-9D40-B66A68B8C88C}" type="presParOf" srcId="{89D1C3CF-6160-F64D-BFCF-3BB41E2A40A4}" destId="{4F91C3A3-14A0-4F4A-B486-671C8AC8050A}" srcOrd="3" destOrd="0" presId="urn:microsoft.com/office/officeart/2008/layout/RadialCluster"/>
    <dgm:cxn modelId="{14FBAB26-8B4F-CC47-84E1-59C2072243DB}" type="presParOf" srcId="{89D1C3CF-6160-F64D-BFCF-3BB41E2A40A4}" destId="{55B00984-9958-024E-BFE5-8B1A63237AED}" srcOrd="4"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F32B002-978A-2C4C-A0DA-5DBAE9FB4880}" type="doc">
      <dgm:prSet loTypeId="urn:microsoft.com/office/officeart/2008/layout/RadialCluster" loCatId="" qsTypeId="urn:microsoft.com/office/officeart/2005/8/quickstyle/simple4" qsCatId="simple" csTypeId="urn:microsoft.com/office/officeart/2005/8/colors/accent1_2" csCatId="accent1" phldr="1"/>
      <dgm:spPr/>
      <dgm:t>
        <a:bodyPr/>
        <a:lstStyle/>
        <a:p>
          <a:endParaRPr lang="en-US"/>
        </a:p>
      </dgm:t>
    </dgm:pt>
    <dgm:pt modelId="{52013525-B961-8340-BF9D-6B0EC08DB130}">
      <dgm:prSet phldrT="[Text]"/>
      <dgm:spPr/>
      <dgm:t>
        <a:bodyPr/>
        <a:lstStyle/>
        <a:p>
          <a:r>
            <a:rPr lang="en-US" dirty="0" smtClean="0"/>
            <a:t>Library initiatives</a:t>
          </a:r>
          <a:endParaRPr lang="en-US" dirty="0"/>
        </a:p>
      </dgm:t>
    </dgm:pt>
    <dgm:pt modelId="{B72C9911-0A5D-084C-AD2D-ACC6900817B8}" type="parTrans" cxnId="{1A10C03D-CE7D-284B-87D6-D0E55ADDCEE4}">
      <dgm:prSet/>
      <dgm:spPr/>
      <dgm:t>
        <a:bodyPr/>
        <a:lstStyle/>
        <a:p>
          <a:endParaRPr lang="en-US"/>
        </a:p>
      </dgm:t>
    </dgm:pt>
    <dgm:pt modelId="{E2A77188-3509-4844-B061-B83D57A769D6}" type="sibTrans" cxnId="{1A10C03D-CE7D-284B-87D6-D0E55ADDCEE4}">
      <dgm:prSet/>
      <dgm:spPr/>
      <dgm:t>
        <a:bodyPr/>
        <a:lstStyle/>
        <a:p>
          <a:endParaRPr lang="en-US"/>
        </a:p>
      </dgm:t>
    </dgm:pt>
    <dgm:pt modelId="{E8FCF305-701B-1C4B-A835-02AE2FE300DA}">
      <dgm:prSet phldrT="[Text]" custT="1"/>
      <dgm:spPr/>
      <dgm:t>
        <a:bodyPr/>
        <a:lstStyle/>
        <a:p>
          <a:r>
            <a:rPr lang="en-US" sz="1600" dirty="0" smtClean="0"/>
            <a:t>Research and Informatics</a:t>
          </a:r>
          <a:endParaRPr lang="en-US" sz="1600" dirty="0"/>
        </a:p>
      </dgm:t>
    </dgm:pt>
    <dgm:pt modelId="{1050F999-284F-464A-A558-9F577F64089B}" type="parTrans" cxnId="{136660D6-2E02-2143-AE20-323A78DCC878}">
      <dgm:prSet/>
      <dgm:spPr>
        <a:ln w="19050">
          <a:solidFill>
            <a:schemeClr val="accent1"/>
          </a:solidFill>
          <a:tailEnd type="triangle" w="lg" len="lg"/>
        </a:ln>
      </dgm:spPr>
      <dgm:t>
        <a:bodyPr/>
        <a:lstStyle/>
        <a:p>
          <a:endParaRPr lang="en-US"/>
        </a:p>
      </dgm:t>
    </dgm:pt>
    <dgm:pt modelId="{5FE77333-504D-0F4E-8C7A-0B228E93378A}" type="sibTrans" cxnId="{136660D6-2E02-2143-AE20-323A78DCC878}">
      <dgm:prSet/>
      <dgm:spPr/>
      <dgm:t>
        <a:bodyPr/>
        <a:lstStyle/>
        <a:p>
          <a:endParaRPr lang="en-US"/>
        </a:p>
      </dgm:t>
    </dgm:pt>
    <dgm:pt modelId="{B2C02061-46BD-3A4A-A226-5CCF617D5242}">
      <dgm:prSet phldrT="[Text]" custT="1"/>
      <dgm:spPr/>
      <dgm:t>
        <a:bodyPr/>
        <a:lstStyle/>
        <a:p>
          <a:r>
            <a:rPr lang="en-US" sz="1600" dirty="0" smtClean="0"/>
            <a:t>Learning and Outreach</a:t>
          </a:r>
          <a:endParaRPr lang="en-US" sz="1600" dirty="0"/>
        </a:p>
      </dgm:t>
    </dgm:pt>
    <dgm:pt modelId="{67DD6B82-19B5-E148-BFED-E590E9A1CDE7}" type="parTrans" cxnId="{6448E983-D56C-9A46-AA7B-56D37D0741F0}">
      <dgm:prSet/>
      <dgm:spPr>
        <a:ln w="19050">
          <a:solidFill>
            <a:schemeClr val="accent1"/>
          </a:solidFill>
          <a:tailEnd type="triangle" w="lg" len="lg"/>
        </a:ln>
      </dgm:spPr>
      <dgm:t>
        <a:bodyPr/>
        <a:lstStyle/>
        <a:p>
          <a:endParaRPr lang="en-US"/>
        </a:p>
      </dgm:t>
    </dgm:pt>
    <dgm:pt modelId="{5D3CA36C-7F39-F446-A124-D224562C69B3}" type="sibTrans" cxnId="{6448E983-D56C-9A46-AA7B-56D37D0741F0}">
      <dgm:prSet/>
      <dgm:spPr/>
      <dgm:t>
        <a:bodyPr/>
        <a:lstStyle/>
        <a:p>
          <a:endParaRPr lang="en-US"/>
        </a:p>
      </dgm:t>
    </dgm:pt>
    <dgm:pt modelId="{7DEBBE30-3737-0A4D-B3B2-DE6B7C593DEF}">
      <dgm:prSet phldrT="[Text]" custScaleX="330077" custScaleY="38649" custLinFactNeighborX="-227" custLinFactNeighborY="4253"/>
      <dgm:spPr/>
    </dgm:pt>
    <dgm:pt modelId="{D69DDDB8-CA0D-124F-AB50-60A1E121BD12}" type="parTrans" cxnId="{B2048FA1-FD4A-F145-BA23-1337B876DF5E}">
      <dgm:prSet/>
      <dgm:spPr/>
      <dgm:t>
        <a:bodyPr/>
        <a:lstStyle/>
        <a:p>
          <a:endParaRPr lang="en-US"/>
        </a:p>
      </dgm:t>
    </dgm:pt>
    <dgm:pt modelId="{9691CA8E-4698-8B4E-A048-AFDF3624359F}" type="sibTrans" cxnId="{B2048FA1-FD4A-F145-BA23-1337B876DF5E}">
      <dgm:prSet/>
      <dgm:spPr/>
      <dgm:t>
        <a:bodyPr/>
        <a:lstStyle/>
        <a:p>
          <a:endParaRPr lang="en-US"/>
        </a:p>
      </dgm:t>
    </dgm:pt>
    <dgm:pt modelId="{3104BC47-2609-FE4C-BEC5-ACE78115CF59}" type="pres">
      <dgm:prSet presAssocID="{6F32B002-978A-2C4C-A0DA-5DBAE9FB4880}" presName="Name0" presStyleCnt="0">
        <dgm:presLayoutVars>
          <dgm:chMax val="1"/>
          <dgm:chPref val="1"/>
          <dgm:dir/>
          <dgm:animOne val="branch"/>
          <dgm:animLvl val="lvl"/>
        </dgm:presLayoutVars>
      </dgm:prSet>
      <dgm:spPr/>
      <dgm:t>
        <a:bodyPr/>
        <a:lstStyle/>
        <a:p>
          <a:endParaRPr lang="en-US"/>
        </a:p>
      </dgm:t>
    </dgm:pt>
    <dgm:pt modelId="{89D1C3CF-6160-F64D-BFCF-3BB41E2A40A4}" type="pres">
      <dgm:prSet presAssocID="{52013525-B961-8340-BF9D-6B0EC08DB130}" presName="singleCycle" presStyleCnt="0"/>
      <dgm:spPr/>
    </dgm:pt>
    <dgm:pt modelId="{5F54CD70-E736-0D42-AF3D-40CFA115218C}" type="pres">
      <dgm:prSet presAssocID="{52013525-B961-8340-BF9D-6B0EC08DB130}" presName="singleCenter" presStyleLbl="node1" presStyleIdx="0" presStyleCnt="3" custScaleX="330077" custScaleY="81518" custLinFactNeighborX="-1080" custLinFactNeighborY="-32440">
        <dgm:presLayoutVars>
          <dgm:chMax val="7"/>
          <dgm:chPref val="7"/>
        </dgm:presLayoutVars>
      </dgm:prSet>
      <dgm:spPr/>
      <dgm:t>
        <a:bodyPr/>
        <a:lstStyle/>
        <a:p>
          <a:endParaRPr lang="en-US"/>
        </a:p>
      </dgm:t>
    </dgm:pt>
    <dgm:pt modelId="{5FC47175-696D-2445-B078-8F8E0E529A9F}" type="pres">
      <dgm:prSet presAssocID="{1050F999-284F-464A-A558-9F577F64089B}" presName="Name56" presStyleLbl="parChTrans1D2" presStyleIdx="0" presStyleCnt="2"/>
      <dgm:spPr/>
      <dgm:t>
        <a:bodyPr/>
        <a:lstStyle/>
        <a:p>
          <a:endParaRPr lang="en-US"/>
        </a:p>
      </dgm:t>
    </dgm:pt>
    <dgm:pt modelId="{C5627D58-FFAC-7E47-9853-101A5F3C7C99}" type="pres">
      <dgm:prSet presAssocID="{E8FCF305-701B-1C4B-A835-02AE2FE300DA}" presName="text0" presStyleLbl="node1" presStyleIdx="1" presStyleCnt="3" custScaleX="258886" custScaleY="194477" custRadScaleRad="115819" custRadScaleInc="-149356">
        <dgm:presLayoutVars>
          <dgm:bulletEnabled val="1"/>
        </dgm:presLayoutVars>
      </dgm:prSet>
      <dgm:spPr/>
      <dgm:t>
        <a:bodyPr/>
        <a:lstStyle/>
        <a:p>
          <a:endParaRPr lang="en-US"/>
        </a:p>
      </dgm:t>
    </dgm:pt>
    <dgm:pt modelId="{4F91C3A3-14A0-4F4A-B486-671C8AC8050A}" type="pres">
      <dgm:prSet presAssocID="{67DD6B82-19B5-E148-BFED-E590E9A1CDE7}" presName="Name56" presStyleLbl="parChTrans1D2" presStyleIdx="1" presStyleCnt="2"/>
      <dgm:spPr/>
      <dgm:t>
        <a:bodyPr/>
        <a:lstStyle/>
        <a:p>
          <a:endParaRPr lang="en-US"/>
        </a:p>
      </dgm:t>
    </dgm:pt>
    <dgm:pt modelId="{55B00984-9958-024E-BFE5-8B1A63237AED}" type="pres">
      <dgm:prSet presAssocID="{B2C02061-46BD-3A4A-A226-5CCF617D5242}" presName="text0" presStyleLbl="node1" presStyleIdx="2" presStyleCnt="3" custScaleX="267403" custScaleY="183543" custRadScaleRad="111065" custRadScaleInc="-48098">
        <dgm:presLayoutVars>
          <dgm:bulletEnabled val="1"/>
        </dgm:presLayoutVars>
      </dgm:prSet>
      <dgm:spPr/>
      <dgm:t>
        <a:bodyPr/>
        <a:lstStyle/>
        <a:p>
          <a:endParaRPr lang="en-US"/>
        </a:p>
      </dgm:t>
    </dgm:pt>
  </dgm:ptLst>
  <dgm:cxnLst>
    <dgm:cxn modelId="{022DFCD5-1FAB-0A43-B1DC-D2E37443A700}" type="presOf" srcId="{E8FCF305-701B-1C4B-A835-02AE2FE300DA}" destId="{C5627D58-FFAC-7E47-9853-101A5F3C7C99}" srcOrd="0" destOrd="0" presId="urn:microsoft.com/office/officeart/2008/layout/RadialCluster"/>
    <dgm:cxn modelId="{B2048FA1-FD4A-F145-BA23-1337B876DF5E}" srcId="{6F32B002-978A-2C4C-A0DA-5DBAE9FB4880}" destId="{7DEBBE30-3737-0A4D-B3B2-DE6B7C593DEF}" srcOrd="1" destOrd="0" parTransId="{D69DDDB8-CA0D-124F-AB50-60A1E121BD12}" sibTransId="{9691CA8E-4698-8B4E-A048-AFDF3624359F}"/>
    <dgm:cxn modelId="{81269455-3401-8640-9057-5754CE6C0388}" type="presOf" srcId="{B2C02061-46BD-3A4A-A226-5CCF617D5242}" destId="{55B00984-9958-024E-BFE5-8B1A63237AED}" srcOrd="0" destOrd="0" presId="urn:microsoft.com/office/officeart/2008/layout/RadialCluster"/>
    <dgm:cxn modelId="{4E8B4F22-E509-2B48-AE79-F27CF17F7BDC}" type="presOf" srcId="{52013525-B961-8340-BF9D-6B0EC08DB130}" destId="{5F54CD70-E736-0D42-AF3D-40CFA115218C}" srcOrd="0" destOrd="0" presId="urn:microsoft.com/office/officeart/2008/layout/RadialCluster"/>
    <dgm:cxn modelId="{44DB5B5F-EBC8-6448-B2EB-0EB9FCEC5466}" type="presOf" srcId="{6F32B002-978A-2C4C-A0DA-5DBAE9FB4880}" destId="{3104BC47-2609-FE4C-BEC5-ACE78115CF59}" srcOrd="0" destOrd="0" presId="urn:microsoft.com/office/officeart/2008/layout/RadialCluster"/>
    <dgm:cxn modelId="{F445931A-6119-4845-8C6A-81EB2BAE5FD9}" type="presOf" srcId="{67DD6B82-19B5-E148-BFED-E590E9A1CDE7}" destId="{4F91C3A3-14A0-4F4A-B486-671C8AC8050A}" srcOrd="0" destOrd="0" presId="urn:microsoft.com/office/officeart/2008/layout/RadialCluster"/>
    <dgm:cxn modelId="{6448E983-D56C-9A46-AA7B-56D37D0741F0}" srcId="{52013525-B961-8340-BF9D-6B0EC08DB130}" destId="{B2C02061-46BD-3A4A-A226-5CCF617D5242}" srcOrd="1" destOrd="0" parTransId="{67DD6B82-19B5-E148-BFED-E590E9A1CDE7}" sibTransId="{5D3CA36C-7F39-F446-A124-D224562C69B3}"/>
    <dgm:cxn modelId="{84756319-E051-4849-B11A-95EFB8C42D96}" type="presOf" srcId="{1050F999-284F-464A-A558-9F577F64089B}" destId="{5FC47175-696D-2445-B078-8F8E0E529A9F}" srcOrd="0" destOrd="0" presId="urn:microsoft.com/office/officeart/2008/layout/RadialCluster"/>
    <dgm:cxn modelId="{1A10C03D-CE7D-284B-87D6-D0E55ADDCEE4}" srcId="{6F32B002-978A-2C4C-A0DA-5DBAE9FB4880}" destId="{52013525-B961-8340-BF9D-6B0EC08DB130}" srcOrd="0" destOrd="0" parTransId="{B72C9911-0A5D-084C-AD2D-ACC6900817B8}" sibTransId="{E2A77188-3509-4844-B061-B83D57A769D6}"/>
    <dgm:cxn modelId="{136660D6-2E02-2143-AE20-323A78DCC878}" srcId="{52013525-B961-8340-BF9D-6B0EC08DB130}" destId="{E8FCF305-701B-1C4B-A835-02AE2FE300DA}" srcOrd="0" destOrd="0" parTransId="{1050F999-284F-464A-A558-9F577F64089B}" sibTransId="{5FE77333-504D-0F4E-8C7A-0B228E93378A}"/>
    <dgm:cxn modelId="{63639599-7C3C-CE40-BF1D-C42D1AFF408E}" type="presParOf" srcId="{3104BC47-2609-FE4C-BEC5-ACE78115CF59}" destId="{89D1C3CF-6160-F64D-BFCF-3BB41E2A40A4}" srcOrd="0" destOrd="0" presId="urn:microsoft.com/office/officeart/2008/layout/RadialCluster"/>
    <dgm:cxn modelId="{AA58560C-26CD-B948-9B7A-49801286A918}" type="presParOf" srcId="{89D1C3CF-6160-F64D-BFCF-3BB41E2A40A4}" destId="{5F54CD70-E736-0D42-AF3D-40CFA115218C}" srcOrd="0" destOrd="0" presId="urn:microsoft.com/office/officeart/2008/layout/RadialCluster"/>
    <dgm:cxn modelId="{33D82E15-0BDD-5244-BE93-CBFFDE513431}" type="presParOf" srcId="{89D1C3CF-6160-F64D-BFCF-3BB41E2A40A4}" destId="{5FC47175-696D-2445-B078-8F8E0E529A9F}" srcOrd="1" destOrd="0" presId="urn:microsoft.com/office/officeart/2008/layout/RadialCluster"/>
    <dgm:cxn modelId="{7FA39612-F3E1-0842-9456-2B46975422A5}" type="presParOf" srcId="{89D1C3CF-6160-F64D-BFCF-3BB41E2A40A4}" destId="{C5627D58-FFAC-7E47-9853-101A5F3C7C99}" srcOrd="2" destOrd="0" presId="urn:microsoft.com/office/officeart/2008/layout/RadialCluster"/>
    <dgm:cxn modelId="{5FCC5FA4-392C-004B-A857-82B94EA664D5}" type="presParOf" srcId="{89D1C3CF-6160-F64D-BFCF-3BB41E2A40A4}" destId="{4F91C3A3-14A0-4F4A-B486-671C8AC8050A}" srcOrd="3" destOrd="0" presId="urn:microsoft.com/office/officeart/2008/layout/RadialCluster"/>
    <dgm:cxn modelId="{EDE191F7-3FEA-E84B-B7EC-C6D0DEDC9D25}" type="presParOf" srcId="{89D1C3CF-6160-F64D-BFCF-3BB41E2A40A4}" destId="{55B00984-9958-024E-BFE5-8B1A63237AED}" srcOrd="4"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54CD70-E736-0D42-AF3D-40CFA115218C}">
      <dsp:nvSpPr>
        <dsp:cNvPr id="0" name=""/>
        <dsp:cNvSpPr/>
      </dsp:nvSpPr>
      <dsp:spPr>
        <a:xfrm>
          <a:off x="-3" y="44230"/>
          <a:ext cx="6096007" cy="1263744"/>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6360" tIns="86360" rIns="86360" bIns="86360" numCol="1" spcCol="1270" anchor="ctr" anchorCtr="0">
          <a:noAutofit/>
        </a:bodyPr>
        <a:lstStyle/>
        <a:p>
          <a:pPr lvl="0" algn="ctr" defTabSz="1511300">
            <a:lnSpc>
              <a:spcPct val="90000"/>
            </a:lnSpc>
            <a:spcBef>
              <a:spcPct val="0"/>
            </a:spcBef>
            <a:spcAft>
              <a:spcPct val="35000"/>
            </a:spcAft>
          </a:pPr>
          <a:r>
            <a:rPr lang="en-US" sz="3400" kern="1200" dirty="0" smtClean="0"/>
            <a:t>Library initiatives</a:t>
          </a:r>
          <a:endParaRPr lang="en-US" sz="3400" kern="1200" dirty="0"/>
        </a:p>
      </dsp:txBody>
      <dsp:txXfrm>
        <a:off x="61688" y="105921"/>
        <a:ext cx="5972625" cy="1140362"/>
      </dsp:txXfrm>
    </dsp:sp>
    <dsp:sp modelId="{5FC47175-696D-2445-B078-8F8E0E529A9F}">
      <dsp:nvSpPr>
        <dsp:cNvPr id="0" name=""/>
        <dsp:cNvSpPr/>
      </dsp:nvSpPr>
      <dsp:spPr>
        <a:xfrm rot="7690222">
          <a:off x="1910258" y="1619451"/>
          <a:ext cx="792380" cy="0"/>
        </a:xfrm>
        <a:custGeom>
          <a:avLst/>
          <a:gdLst/>
          <a:ahLst/>
          <a:cxnLst/>
          <a:rect l="0" t="0" r="0" b="0"/>
          <a:pathLst>
            <a:path>
              <a:moveTo>
                <a:pt x="0" y="0"/>
              </a:moveTo>
              <a:lnTo>
                <a:pt x="792380" y="0"/>
              </a:lnTo>
            </a:path>
          </a:pathLst>
        </a:custGeom>
        <a:noFill/>
        <a:ln w="19050" cap="flat" cmpd="sng" algn="ctr">
          <a:solidFill>
            <a:schemeClr val="accent1"/>
          </a:solidFill>
          <a:prstDash val="solid"/>
          <a:tailEnd type="triangle" w="lg" len="lg"/>
        </a:ln>
        <a:effectLst/>
      </dsp:spPr>
      <dsp:style>
        <a:lnRef idx="1">
          <a:scrgbClr r="0" g="0" b="0"/>
        </a:lnRef>
        <a:fillRef idx="0">
          <a:scrgbClr r="0" g="0" b="0"/>
        </a:fillRef>
        <a:effectRef idx="0">
          <a:scrgbClr r="0" g="0" b="0"/>
        </a:effectRef>
        <a:fontRef idx="minor"/>
      </dsp:style>
    </dsp:sp>
    <dsp:sp modelId="{C5627D58-FFAC-7E47-9853-101A5F3C7C99}">
      <dsp:nvSpPr>
        <dsp:cNvPr id="0" name=""/>
        <dsp:cNvSpPr/>
      </dsp:nvSpPr>
      <dsp:spPr>
        <a:xfrm>
          <a:off x="9" y="1930926"/>
          <a:ext cx="2720425" cy="1784486"/>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en-US" sz="2800" kern="1200" dirty="0" smtClean="0"/>
            <a:t>Research and Informatics</a:t>
          </a:r>
          <a:endParaRPr lang="en-US" sz="2800" kern="1200" dirty="0"/>
        </a:p>
      </dsp:txBody>
      <dsp:txXfrm>
        <a:off x="87120" y="2018037"/>
        <a:ext cx="2546203" cy="1610264"/>
      </dsp:txXfrm>
    </dsp:sp>
    <dsp:sp modelId="{4F91C3A3-14A0-4F4A-B486-671C8AC8050A}">
      <dsp:nvSpPr>
        <dsp:cNvPr id="0" name=""/>
        <dsp:cNvSpPr/>
      </dsp:nvSpPr>
      <dsp:spPr>
        <a:xfrm rot="3223958">
          <a:off x="3356243" y="1614652"/>
          <a:ext cx="760733" cy="0"/>
        </a:xfrm>
        <a:custGeom>
          <a:avLst/>
          <a:gdLst/>
          <a:ahLst/>
          <a:cxnLst/>
          <a:rect l="0" t="0" r="0" b="0"/>
          <a:pathLst>
            <a:path>
              <a:moveTo>
                <a:pt x="0" y="0"/>
              </a:moveTo>
              <a:lnTo>
                <a:pt x="760733" y="0"/>
              </a:lnTo>
            </a:path>
          </a:pathLst>
        </a:custGeom>
        <a:noFill/>
        <a:ln w="19050" cap="flat" cmpd="sng" algn="ctr">
          <a:solidFill>
            <a:schemeClr val="accent1"/>
          </a:solidFill>
          <a:prstDash val="solid"/>
          <a:tailEnd type="triangle" w="lg" len="lg"/>
        </a:ln>
        <a:effectLst/>
      </dsp:spPr>
      <dsp:style>
        <a:lnRef idx="1">
          <a:scrgbClr r="0" g="0" b="0"/>
        </a:lnRef>
        <a:fillRef idx="0">
          <a:scrgbClr r="0" g="0" b="0"/>
        </a:fillRef>
        <a:effectRef idx="0">
          <a:scrgbClr r="0" g="0" b="0"/>
        </a:effectRef>
        <a:fontRef idx="minor"/>
      </dsp:style>
    </dsp:sp>
    <dsp:sp modelId="{55B00984-9958-024E-BFE5-8B1A63237AED}">
      <dsp:nvSpPr>
        <dsp:cNvPr id="0" name=""/>
        <dsp:cNvSpPr/>
      </dsp:nvSpPr>
      <dsp:spPr>
        <a:xfrm>
          <a:off x="3143724" y="1921328"/>
          <a:ext cx="2952102" cy="1794088"/>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en-US" sz="2800" kern="1200" dirty="0" smtClean="0"/>
            <a:t>Learning and Outreach</a:t>
          </a:r>
          <a:endParaRPr lang="en-US" sz="2800" kern="1200" dirty="0"/>
        </a:p>
      </dsp:txBody>
      <dsp:txXfrm>
        <a:off x="3231304" y="2008908"/>
        <a:ext cx="2776942" cy="16189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54CD70-E736-0D42-AF3D-40CFA115218C}">
      <dsp:nvSpPr>
        <dsp:cNvPr id="0" name=""/>
        <dsp:cNvSpPr/>
      </dsp:nvSpPr>
      <dsp:spPr>
        <a:xfrm>
          <a:off x="220208" y="339969"/>
          <a:ext cx="2713213" cy="670073"/>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en-US" sz="2800" kern="1200" dirty="0" smtClean="0"/>
            <a:t>Library initiatives</a:t>
          </a:r>
          <a:endParaRPr lang="en-US" sz="2800" kern="1200" dirty="0"/>
        </a:p>
      </dsp:txBody>
      <dsp:txXfrm>
        <a:off x="252918" y="372679"/>
        <a:ext cx="2647793" cy="604653"/>
      </dsp:txXfrm>
    </dsp:sp>
    <dsp:sp modelId="{5FC47175-696D-2445-B078-8F8E0E529A9F}">
      <dsp:nvSpPr>
        <dsp:cNvPr id="0" name=""/>
        <dsp:cNvSpPr/>
      </dsp:nvSpPr>
      <dsp:spPr>
        <a:xfrm rot="7167626">
          <a:off x="823111" y="1339484"/>
          <a:ext cx="756731" cy="0"/>
        </a:xfrm>
        <a:custGeom>
          <a:avLst/>
          <a:gdLst/>
          <a:ahLst/>
          <a:cxnLst/>
          <a:rect l="0" t="0" r="0" b="0"/>
          <a:pathLst>
            <a:path>
              <a:moveTo>
                <a:pt x="0" y="0"/>
              </a:moveTo>
              <a:lnTo>
                <a:pt x="756731" y="0"/>
              </a:lnTo>
            </a:path>
          </a:pathLst>
        </a:custGeom>
        <a:noFill/>
        <a:ln w="19050" cap="flat" cmpd="sng" algn="ctr">
          <a:solidFill>
            <a:schemeClr val="accent1"/>
          </a:solidFill>
          <a:prstDash val="solid"/>
          <a:tailEnd type="triangle" w="lg" len="lg"/>
        </a:ln>
        <a:effectLst/>
      </dsp:spPr>
      <dsp:style>
        <a:lnRef idx="1">
          <a:scrgbClr r="0" g="0" b="0"/>
        </a:lnRef>
        <a:fillRef idx="0">
          <a:scrgbClr r="0" g="0" b="0"/>
        </a:fillRef>
        <a:effectRef idx="0">
          <a:scrgbClr r="0" g="0" b="0"/>
        </a:effectRef>
        <a:fontRef idx="minor"/>
      </dsp:style>
    </dsp:sp>
    <dsp:sp modelId="{C5627D58-FFAC-7E47-9853-101A5F3C7C99}">
      <dsp:nvSpPr>
        <dsp:cNvPr id="0" name=""/>
        <dsp:cNvSpPr/>
      </dsp:nvSpPr>
      <dsp:spPr>
        <a:xfrm>
          <a:off x="0" y="1668925"/>
          <a:ext cx="1425778" cy="1071054"/>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en-US" sz="1600" kern="1200" dirty="0" smtClean="0"/>
            <a:t>Research and Informatics</a:t>
          </a:r>
          <a:endParaRPr lang="en-US" sz="1600" kern="1200" dirty="0"/>
        </a:p>
      </dsp:txBody>
      <dsp:txXfrm>
        <a:off x="52285" y="1721210"/>
        <a:ext cx="1321208" cy="966484"/>
      </dsp:txXfrm>
    </dsp:sp>
    <dsp:sp modelId="{4F91C3A3-14A0-4F4A-B486-671C8AC8050A}">
      <dsp:nvSpPr>
        <dsp:cNvPr id="0" name=""/>
        <dsp:cNvSpPr/>
      </dsp:nvSpPr>
      <dsp:spPr>
        <a:xfrm rot="3704771">
          <a:off x="1531371" y="1387216"/>
          <a:ext cx="856377" cy="0"/>
        </a:xfrm>
        <a:custGeom>
          <a:avLst/>
          <a:gdLst/>
          <a:ahLst/>
          <a:cxnLst/>
          <a:rect l="0" t="0" r="0" b="0"/>
          <a:pathLst>
            <a:path>
              <a:moveTo>
                <a:pt x="0" y="0"/>
              </a:moveTo>
              <a:lnTo>
                <a:pt x="856377" y="0"/>
              </a:lnTo>
            </a:path>
          </a:pathLst>
        </a:custGeom>
        <a:noFill/>
        <a:ln w="19050" cap="flat" cmpd="sng" algn="ctr">
          <a:solidFill>
            <a:schemeClr val="accent1"/>
          </a:solidFill>
          <a:prstDash val="solid"/>
          <a:tailEnd type="triangle" w="lg" len="lg"/>
        </a:ln>
        <a:effectLst/>
      </dsp:spPr>
      <dsp:style>
        <a:lnRef idx="1">
          <a:scrgbClr r="0" g="0" b="0"/>
        </a:lnRef>
        <a:fillRef idx="0">
          <a:scrgbClr r="0" g="0" b="0"/>
        </a:fillRef>
        <a:effectRef idx="0">
          <a:scrgbClr r="0" g="0" b="0"/>
        </a:effectRef>
        <a:fontRef idx="minor"/>
      </dsp:style>
    </dsp:sp>
    <dsp:sp modelId="{55B00984-9958-024E-BFE5-8B1A63237AED}">
      <dsp:nvSpPr>
        <dsp:cNvPr id="0" name=""/>
        <dsp:cNvSpPr/>
      </dsp:nvSpPr>
      <dsp:spPr>
        <a:xfrm>
          <a:off x="1697527" y="1764390"/>
          <a:ext cx="1472684" cy="1010837"/>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en-US" sz="1600" kern="1200" dirty="0" smtClean="0"/>
            <a:t>Learning and Outreach</a:t>
          </a:r>
          <a:endParaRPr lang="en-US" sz="1600" kern="1200" dirty="0"/>
        </a:p>
      </dsp:txBody>
      <dsp:txXfrm>
        <a:off x="1746872" y="1813735"/>
        <a:ext cx="1373994" cy="912147"/>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5.png"/></Relationships>
</file>

<file path=ppt/drawings/drawing1.xml><?xml version="1.0" encoding="utf-8"?>
<c:userShapes xmlns:c="http://schemas.openxmlformats.org/drawingml/2006/chart">
  <cdr:relSizeAnchor xmlns:cdr="http://schemas.openxmlformats.org/drawingml/2006/chartDrawing">
    <cdr:from>
      <cdr:x>0.53012</cdr:x>
      <cdr:y>0.26667</cdr:y>
    </cdr:from>
    <cdr:to>
      <cdr:x>0.78514</cdr:x>
      <cdr:y>0.30513</cdr:y>
    </cdr:to>
    <cdr:sp macro="" textlink="">
      <cdr:nvSpPr>
        <cdr:cNvPr id="5" name="Straight Connector 4"/>
        <cdr:cNvSpPr/>
      </cdr:nvSpPr>
      <cdr:spPr>
        <a:xfrm xmlns:a="http://schemas.openxmlformats.org/drawingml/2006/main" flipV="1">
          <a:off x="2235199" y="880533"/>
          <a:ext cx="1075267" cy="127000"/>
        </a:xfrm>
        <a:prstGeom xmlns:a="http://schemas.openxmlformats.org/drawingml/2006/main" prst="line">
          <a:avLst/>
        </a:prstGeom>
        <a:ln xmlns:a="http://schemas.openxmlformats.org/drawingml/2006/main" w="3175" cap="flat" cmpd="sng" algn="ctr">
          <a:solidFill>
            <a:schemeClr val="tx1"/>
          </a:solidFill>
          <a:prstDash val="solid"/>
          <a:round/>
          <a:headEnd type="none" w="med" len="med"/>
          <a:tailEnd type="none" w="med" len="med"/>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9497415F-AE09-4F48-89A6-6B146D69F9ED}" type="datetimeFigureOut">
              <a:rPr lang="en-US" smtClean="0"/>
              <a:pPr/>
              <a:t>5/16/12</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A3551BCA-FA67-F84A-B18D-55E22452D8A7}" type="slidenum">
              <a:rPr lang="en-US" smtClean="0"/>
              <a:pPr/>
              <a:t>‹#›</a:t>
            </a:fld>
            <a:endParaRPr lang="en-US"/>
          </a:p>
        </p:txBody>
      </p:sp>
    </p:spTree>
    <p:extLst>
      <p:ext uri="{BB962C8B-B14F-4D97-AF65-F5344CB8AC3E}">
        <p14:creationId xmlns:p14="http://schemas.microsoft.com/office/powerpoint/2010/main" val="20689192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E469DF65-440C-884B-8DC9-3C56A4A7BE1A}" type="datetimeFigureOut">
              <a:rPr lang="en-US" smtClean="0"/>
              <a:pPr/>
              <a:t>5/16/12</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6F8BDBB5-34BF-BF42-A1BC-149574E50852}" type="slidenum">
              <a:rPr lang="en-US" smtClean="0"/>
              <a:pPr/>
              <a:t>‹#›</a:t>
            </a:fld>
            <a:endParaRPr lang="en-US"/>
          </a:p>
        </p:txBody>
      </p:sp>
    </p:spTree>
    <p:extLst>
      <p:ext uri="{BB962C8B-B14F-4D97-AF65-F5344CB8AC3E}">
        <p14:creationId xmlns:p14="http://schemas.microsoft.com/office/powerpoint/2010/main" val="64508876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 Id="rId3" Type="http://schemas.openxmlformats.org/officeDocument/2006/relationships/hyperlink" Target="http://en.wikipedia.org/wiki/Veronica_(computer)" TargetMode="Externa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r>
              <a:rPr lang="en-US" baseline="0" dirty="0" smtClean="0"/>
              <a:t> </a:t>
            </a:r>
          </a:p>
          <a:p>
            <a:r>
              <a:rPr lang="en-US" dirty="0" smtClean="0"/>
              <a:t>Opener</a:t>
            </a:r>
            <a:r>
              <a:rPr lang="en-US" baseline="0" dirty="0" smtClean="0"/>
              <a:t> for our session.</a:t>
            </a:r>
            <a:endParaRPr lang="en-US" dirty="0"/>
          </a:p>
        </p:txBody>
      </p:sp>
      <p:sp>
        <p:nvSpPr>
          <p:cNvPr id="4" name="Slide Number Placeholder 3"/>
          <p:cNvSpPr>
            <a:spLocks noGrp="1"/>
          </p:cNvSpPr>
          <p:nvPr>
            <p:ph type="sldNum" sz="quarter" idx="10"/>
          </p:nvPr>
        </p:nvSpPr>
        <p:spPr/>
        <p:txBody>
          <a:bodyPr/>
          <a:lstStyle/>
          <a:p>
            <a:fld id="{6F8BDBB5-34BF-BF42-A1BC-149574E5085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2001 we added a search function and linked</a:t>
            </a:r>
            <a:r>
              <a:rPr lang="en-US" baseline="0" dirty="0" smtClean="0"/>
              <a:t> to Ask a Librarian.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err="1" smtClean="0"/>
              <a:t>Collaboeations</a:t>
            </a:r>
            <a:r>
              <a:rPr lang="en-US" baseline="0" dirty="0" smtClean="0"/>
              <a:t> across the university and across the state (VHP) and the region—Ulster Scots, South Atlantic Humanities Center (NEH funded: VT, VHF, </a:t>
            </a:r>
            <a:r>
              <a:rPr lang="en-US" baseline="0" dirty="0" err="1" smtClean="0"/>
              <a:t>UVa</a:t>
            </a:r>
            <a:r>
              <a:rPr lang="en-US" baseline="0" dirty="0" smtClean="0"/>
              <a:t> </a:t>
            </a:r>
            <a:r>
              <a:rPr lang="en-US" baseline="0" dirty="0" err="1" smtClean="0"/>
              <a:t>collab</a:t>
            </a:r>
            <a:r>
              <a:rPr lang="en-US" baseline="0" dirty="0" smtClean="0"/>
              <a:t>).</a:t>
            </a:r>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6F8BDBB5-34BF-BF42-A1BC-149574E50852}"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r>
              <a:rPr lang="en-US" dirty="0" smtClean="0"/>
              <a:t>Through collaboration with Landmark Communications, SCP began providing access to local and regional news reports for the Virginia Tech university community and the Blacksburg Electronic Village (BEV). </a:t>
            </a:r>
          </a:p>
          <a:p>
            <a:endParaRPr lang="en-US" dirty="0" smtClean="0"/>
          </a:p>
          <a:p>
            <a:r>
              <a:rPr lang="en-US" dirty="0" smtClean="0"/>
              <a:t>Roanoke Times 1992-</a:t>
            </a:r>
          </a:p>
          <a:p>
            <a:r>
              <a:rPr lang="en-US" dirty="0" smtClean="0"/>
              <a:t>Virginian Pilot  1994-</a:t>
            </a:r>
          </a:p>
          <a:p>
            <a:r>
              <a:rPr lang="en-US" dirty="0" smtClean="0"/>
              <a:t>WDBJ7 (CBS</a:t>
            </a:r>
            <a:r>
              <a:rPr lang="en-US" baseline="0" dirty="0" smtClean="0"/>
              <a:t> affiliate)  1995-2008</a:t>
            </a:r>
          </a:p>
          <a:p>
            <a:endParaRPr lang="en-US" baseline="0" dirty="0" smtClean="0"/>
          </a:p>
          <a:p>
            <a:r>
              <a:rPr lang="en-US" baseline="0" dirty="0" smtClean="0"/>
              <a:t>International News  1997-</a:t>
            </a:r>
            <a:endParaRPr lang="en-US" dirty="0"/>
          </a:p>
        </p:txBody>
      </p:sp>
      <p:sp>
        <p:nvSpPr>
          <p:cNvPr id="4" name="Slide Number Placeholder 3"/>
          <p:cNvSpPr>
            <a:spLocks noGrp="1"/>
          </p:cNvSpPr>
          <p:nvPr>
            <p:ph type="sldNum" sz="quarter" idx="10"/>
          </p:nvPr>
        </p:nvSpPr>
        <p:spPr/>
        <p:txBody>
          <a:bodyPr/>
          <a:lstStyle/>
          <a:p>
            <a:fld id="{6F8BDBB5-34BF-BF42-A1BC-149574E50852}"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r>
              <a:rPr lang="en-US" dirty="0" smtClean="0"/>
              <a:t>2001 IAWA Bio DB</a:t>
            </a:r>
            <a:endParaRPr lang="en-US" dirty="0"/>
          </a:p>
        </p:txBody>
      </p:sp>
      <p:sp>
        <p:nvSpPr>
          <p:cNvPr id="4" name="Slide Number Placeholder 3"/>
          <p:cNvSpPr>
            <a:spLocks noGrp="1"/>
          </p:cNvSpPr>
          <p:nvPr>
            <p:ph type="sldNum" sz="quarter" idx="10"/>
          </p:nvPr>
        </p:nvSpPr>
        <p:spPr/>
        <p:txBody>
          <a:bodyPr/>
          <a:lstStyle/>
          <a:p>
            <a:fld id="{6F8BDBB5-34BF-BF42-A1BC-149574E50852}"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r>
              <a:rPr lang="en-US" dirty="0" smtClean="0"/>
              <a:t>2004 ASPIRES grant</a:t>
            </a:r>
          </a:p>
          <a:p>
            <a:r>
              <a:rPr lang="en-US" dirty="0" smtClean="0"/>
              <a:t>The same look and functionality today</a:t>
            </a:r>
            <a:endParaRPr lang="en-US" dirty="0"/>
          </a:p>
        </p:txBody>
      </p:sp>
      <p:sp>
        <p:nvSpPr>
          <p:cNvPr id="4" name="Slide Number Placeholder 3"/>
          <p:cNvSpPr>
            <a:spLocks noGrp="1"/>
          </p:cNvSpPr>
          <p:nvPr>
            <p:ph type="sldNum" sz="quarter" idx="10"/>
          </p:nvPr>
        </p:nvSpPr>
        <p:spPr/>
        <p:txBody>
          <a:bodyPr/>
          <a:lstStyle/>
          <a:p>
            <a:fld id="{6F8BDBB5-34BF-BF42-A1BC-149574E50852}"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r>
              <a:rPr lang="en-US" dirty="0" smtClean="0"/>
              <a:t>2005  First year we had a template for most</a:t>
            </a:r>
            <a:r>
              <a:rPr lang="en-US" baseline="0" dirty="0" smtClean="0"/>
              <a:t> of our web pages</a:t>
            </a:r>
            <a:endParaRPr lang="en-US" dirty="0" smtClean="0"/>
          </a:p>
          <a:p>
            <a:endParaRPr lang="en-US" dirty="0" smtClean="0"/>
          </a:p>
          <a:p>
            <a:r>
              <a:rPr lang="en-US" dirty="0" smtClean="0"/>
              <a:t>Carolyn</a:t>
            </a:r>
            <a:r>
              <a:rPr lang="en-US" baseline="0" dirty="0" smtClean="0"/>
              <a:t> </a:t>
            </a:r>
            <a:r>
              <a:rPr lang="en-US" baseline="0" dirty="0" err="1" smtClean="0"/>
              <a:t>Kletnieks</a:t>
            </a:r>
            <a:r>
              <a:rPr lang="en-US" baseline="0" dirty="0" smtClean="0"/>
              <a:t>, designed logo, used 2005-2010</a:t>
            </a:r>
          </a:p>
          <a:p>
            <a:endParaRPr lang="en-US" baseline="0" dirty="0" smtClean="0"/>
          </a:p>
          <a:p>
            <a:r>
              <a:rPr lang="en-US" baseline="0" dirty="0" smtClean="0"/>
              <a:t>Finish up </a:t>
            </a:r>
            <a:r>
              <a:rPr lang="en-US" baseline="0" dirty="0" err="1" smtClean="0"/>
              <a:t>w</a:t>
            </a:r>
            <a:r>
              <a:rPr lang="en-US" baseline="0" dirty="0" smtClean="0"/>
              <a:t>/ETDs</a:t>
            </a:r>
          </a:p>
          <a:p>
            <a:r>
              <a:rPr lang="en-US" baseline="0" dirty="0" smtClean="0"/>
              <a:t>	4 quadrants—users adapting our system, students submitting ETDs, scanning </a:t>
            </a:r>
            <a:r>
              <a:rPr lang="en-US" baseline="0" dirty="0" err="1" smtClean="0"/>
              <a:t>BTDs</a:t>
            </a:r>
            <a:r>
              <a:rPr lang="en-US" baseline="0" dirty="0" smtClean="0"/>
              <a:t> (Bound Theses and Dissertations), and the NDLTD.</a:t>
            </a:r>
            <a:endParaRPr lang="en-US" dirty="0"/>
          </a:p>
        </p:txBody>
      </p:sp>
      <p:sp>
        <p:nvSpPr>
          <p:cNvPr id="4" name="Slide Number Placeholder 3"/>
          <p:cNvSpPr>
            <a:spLocks noGrp="1"/>
          </p:cNvSpPr>
          <p:nvPr>
            <p:ph type="sldNum" sz="quarter" idx="10"/>
          </p:nvPr>
        </p:nvSpPr>
        <p:spPr/>
        <p:txBody>
          <a:bodyPr/>
          <a:lstStyle/>
          <a:p>
            <a:fld id="{6F8BDBB5-34BF-BF42-A1BC-149574E50852}"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r>
              <a:rPr lang="en-US" dirty="0" smtClean="0"/>
              <a:t>2010 we finally</a:t>
            </a:r>
            <a:r>
              <a:rPr lang="en-US" baseline="0" dirty="0" smtClean="0"/>
              <a:t> adopted the VT look for our web site, tabs for our areas of responsibility.</a:t>
            </a:r>
          </a:p>
          <a:p>
            <a:r>
              <a:rPr lang="en-US" baseline="0" dirty="0" smtClean="0"/>
              <a:t>	separate web sites for universities wanting to adapt our ETD system and another for our students </a:t>
            </a:r>
            <a:endParaRPr lang="en-US" dirty="0"/>
          </a:p>
        </p:txBody>
      </p:sp>
      <p:sp>
        <p:nvSpPr>
          <p:cNvPr id="4" name="Slide Number Placeholder 3"/>
          <p:cNvSpPr>
            <a:spLocks noGrp="1"/>
          </p:cNvSpPr>
          <p:nvPr>
            <p:ph type="sldNum" sz="quarter" idx="10"/>
          </p:nvPr>
        </p:nvSpPr>
        <p:spPr/>
        <p:txBody>
          <a:bodyPr/>
          <a:lstStyle/>
          <a:p>
            <a:fld id="{6F8BDBB5-34BF-BF42-A1BC-149574E50852}"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r>
              <a:rPr lang="en-US" dirty="0" smtClean="0"/>
              <a:t>Most asked question:</a:t>
            </a:r>
            <a:r>
              <a:rPr lang="en-US" baseline="0" dirty="0" smtClean="0"/>
              <a:t> how many do we have and do students make them publicly available?</a:t>
            </a:r>
            <a:endParaRPr lang="en-US" dirty="0"/>
          </a:p>
        </p:txBody>
      </p:sp>
      <p:sp>
        <p:nvSpPr>
          <p:cNvPr id="4" name="Slide Number Placeholder 3"/>
          <p:cNvSpPr>
            <a:spLocks noGrp="1"/>
          </p:cNvSpPr>
          <p:nvPr>
            <p:ph type="sldNum" sz="quarter" idx="10"/>
          </p:nvPr>
        </p:nvSpPr>
        <p:spPr/>
        <p:txBody>
          <a:bodyPr/>
          <a:lstStyle/>
          <a:p>
            <a:fld id="{6F8BDBB5-34BF-BF42-A1BC-149574E50852}"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r>
              <a:rPr lang="en-US" dirty="0" smtClean="0"/>
              <a:t>Pass the baton to </a:t>
            </a:r>
            <a:r>
              <a:rPr lang="en-US" dirty="0" err="1" smtClean="0"/>
              <a:t>Kimberli</a:t>
            </a:r>
            <a:r>
              <a:rPr lang="en-US" dirty="0" smtClean="0"/>
              <a:t> who</a:t>
            </a:r>
            <a:r>
              <a:rPr lang="en-US" baseline="0" dirty="0" smtClean="0"/>
              <a:t> will talk more about DLA services and the standards and best practices to which we try </a:t>
            </a:r>
            <a:r>
              <a:rPr lang="en-US" baseline="0" smtClean="0"/>
              <a:t>to adhere.</a:t>
            </a:r>
            <a:endParaRPr lang="en-US"/>
          </a:p>
        </p:txBody>
      </p:sp>
      <p:sp>
        <p:nvSpPr>
          <p:cNvPr id="4" name="Slide Number Placeholder 3"/>
          <p:cNvSpPr>
            <a:spLocks noGrp="1"/>
          </p:cNvSpPr>
          <p:nvPr>
            <p:ph type="sldNum" sz="quarter" idx="10"/>
          </p:nvPr>
        </p:nvSpPr>
        <p:spPr/>
        <p:txBody>
          <a:bodyPr/>
          <a:lstStyle/>
          <a:p>
            <a:fld id="{6F8BDBB5-34BF-BF42-A1BC-149574E50852}" type="slidenum">
              <a:rPr lang="en-US" smtClean="0"/>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57EF275-CF5D-3D40-B52D-2DB0CBAC8B74}" type="slidenum">
              <a:rPr lang="en-US" sz="1200"/>
              <a:pPr eaLnBrk="1" hangingPunct="1"/>
              <a:t>25</a:t>
            </a:fld>
            <a:endParaRPr 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r>
              <a:rPr lang="en-US" dirty="0" smtClean="0"/>
              <a:t>2001 and 2012 VT</a:t>
            </a:r>
            <a:r>
              <a:rPr lang="en-US" baseline="0" dirty="0" smtClean="0"/>
              <a:t> </a:t>
            </a:r>
            <a:r>
              <a:rPr lang="en-US" baseline="0" dirty="0" err="1" smtClean="0"/>
              <a:t>ImageBase</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F8BDBB5-34BF-BF42-A1BC-149574E50852}" type="slidenum">
              <a:rPr lang="en-US" smtClean="0"/>
              <a:pPr/>
              <a:t>28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r>
              <a:rPr lang="en-US" dirty="0" smtClean="0"/>
              <a:t>Introductions:</a:t>
            </a:r>
            <a:r>
              <a:rPr lang="en-US" baseline="0" dirty="0" smtClean="0"/>
              <a:t> Who (stand up) and what</a:t>
            </a:r>
          </a:p>
          <a:p>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6F8BDBB5-34BF-BF42-A1BC-149574E50852}"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ns4968</a:t>
            </a:r>
            <a:r>
              <a:rPr lang="en-US" dirty="0" smtClean="0"/>
              <a:t> </a:t>
            </a:r>
          </a:p>
          <a:p>
            <a:endParaRPr lang="en-US" dirty="0" smtClean="0"/>
          </a:p>
          <a:p>
            <a:r>
              <a:rPr lang="en-US" dirty="0" smtClean="0"/>
              <a:t>Title Railroad </a:t>
            </a:r>
            <a:r>
              <a:rPr lang="en-US" dirty="0" err="1" smtClean="0"/>
              <a:t>farriers</a:t>
            </a:r>
            <a:endParaRPr lang="en-US" dirty="0" smtClean="0"/>
          </a:p>
          <a:p>
            <a:endParaRPr lang="en-US" dirty="0" smtClean="0"/>
          </a:p>
          <a:p>
            <a:r>
              <a:rPr lang="en-US" dirty="0" smtClean="0"/>
              <a:t>notes The "men in funny skirts" are </a:t>
            </a:r>
            <a:r>
              <a:rPr lang="en-US" dirty="0" err="1" smtClean="0"/>
              <a:t>farriers</a:t>
            </a:r>
            <a:r>
              <a:rPr lang="en-US" dirty="0" smtClean="0"/>
              <a:t>; they shoe horses. The technique they use is blacksmithing, but </a:t>
            </a:r>
            <a:r>
              <a:rPr lang="en-US" dirty="0" err="1" smtClean="0"/>
              <a:t>farriers</a:t>
            </a:r>
            <a:r>
              <a:rPr lang="en-US" dirty="0" smtClean="0"/>
              <a:t> are specific usually. There is a horse in the upper right of the picture (the back end of one). The </a:t>
            </a:r>
            <a:r>
              <a:rPr lang="en-US" dirty="0" err="1" smtClean="0"/>
              <a:t>farrier</a:t>
            </a:r>
            <a:r>
              <a:rPr lang="en-US" dirty="0" smtClean="0"/>
              <a:t> would put the horses hoof in the lap of the skirt. It would keep him from getting kicked in the privates! From William Rogers 9/17/02 </a:t>
            </a:r>
          </a:p>
          <a:p>
            <a:endParaRPr lang="en-US" dirty="0" smtClean="0"/>
          </a:p>
          <a:p>
            <a:r>
              <a:rPr lang="en-US" dirty="0" smtClean="0"/>
              <a:t>source Norfolk &amp; Western Historical Photograph Collection</a:t>
            </a:r>
            <a:endParaRPr lang="en-US" dirty="0"/>
          </a:p>
        </p:txBody>
      </p:sp>
      <p:sp>
        <p:nvSpPr>
          <p:cNvPr id="4" name="Slide Number Placeholder 3"/>
          <p:cNvSpPr>
            <a:spLocks noGrp="1"/>
          </p:cNvSpPr>
          <p:nvPr>
            <p:ph type="sldNum" sz="quarter" idx="10"/>
          </p:nvPr>
        </p:nvSpPr>
        <p:spPr/>
        <p:txBody>
          <a:bodyPr/>
          <a:lstStyle/>
          <a:p>
            <a:fld id="{6F8BDBB5-34BF-BF42-A1BC-149574E50852}" type="slidenum">
              <a:rPr lang="en-US" smtClean="0"/>
              <a:pPr/>
              <a:t>31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Hi.</a:t>
            </a:r>
            <a:r>
              <a:rPr lang="en-US" sz="1200" kern="1200" baseline="0" dirty="0" smtClean="0">
                <a:solidFill>
                  <a:schemeClr val="tx1"/>
                </a:solidFill>
                <a:effectLst/>
                <a:latin typeface="+mn-lt"/>
                <a:ea typeface="+mn-ea"/>
                <a:cs typeface="+mn-cs"/>
              </a:rPr>
              <a:t>  I’m Anne Lawrence, DLA Online Editor.  </a:t>
            </a:r>
            <a:r>
              <a:rPr lang="en-US" sz="1200" kern="1200" dirty="0" smtClean="0">
                <a:solidFill>
                  <a:schemeClr val="tx1"/>
                </a:solidFill>
                <a:effectLst/>
                <a:latin typeface="+mn-lt"/>
                <a:ea typeface="+mn-ea"/>
                <a:cs typeface="+mn-cs"/>
              </a:rPr>
              <a:t>DLA hosts 38 electronic open access journals.  Topics include literature, education, and technology.  In the next few minutes I’ll briefly explain our procedure</a:t>
            </a:r>
            <a:r>
              <a:rPr lang="en-US" sz="1200" kern="1200" baseline="0" dirty="0" smtClean="0">
                <a:solidFill>
                  <a:schemeClr val="tx1"/>
                </a:solidFill>
                <a:effectLst/>
                <a:latin typeface="+mn-lt"/>
                <a:ea typeface="+mn-ea"/>
                <a:cs typeface="+mn-cs"/>
              </a:rPr>
              <a:t> for posting journals and how this relates to other areas of the library.</a:t>
            </a:r>
            <a:endParaRPr lang="en-US" dirty="0"/>
          </a:p>
        </p:txBody>
      </p:sp>
      <p:sp>
        <p:nvSpPr>
          <p:cNvPr id="4" name="Slide Number Placeholder 3"/>
          <p:cNvSpPr>
            <a:spLocks noGrp="1"/>
          </p:cNvSpPr>
          <p:nvPr>
            <p:ph type="sldNum" sz="quarter" idx="10"/>
          </p:nvPr>
        </p:nvSpPr>
        <p:spPr/>
        <p:txBody>
          <a:bodyPr/>
          <a:lstStyle/>
          <a:p>
            <a:fld id="{38C072F5-A9EC-BA4E-8FF7-0B3B826D058C}" type="slidenum">
              <a:rPr lang="en-US" smtClean="0"/>
              <a:t>33</a:t>
            </a:fld>
            <a:endParaRPr lang="en-US"/>
          </a:p>
        </p:txBody>
      </p:sp>
    </p:spTree>
    <p:extLst>
      <p:ext uri="{BB962C8B-B14F-4D97-AF65-F5344CB8AC3E}">
        <p14:creationId xmlns:p14="http://schemas.microsoft.com/office/powerpoint/2010/main" val="1101273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A familiar</a:t>
            </a:r>
            <a:r>
              <a:rPr lang="en-US" sz="1200" kern="1200" baseline="0" dirty="0" smtClean="0">
                <a:solidFill>
                  <a:schemeClr val="tx1"/>
                </a:solidFill>
                <a:effectLst/>
                <a:latin typeface="+mn-lt"/>
                <a:ea typeface="+mn-ea"/>
                <a:cs typeface="+mn-cs"/>
              </a:rPr>
              <a:t> title to many of us is Virginia Libraries, the quarterly publication of the Virginia Library Association.  DLA hosts the full text version covering 1996 to the present.  This is a PDF of the cover of the most recent issue.  I will explain our process using this issue and this cover article, “The Tokyo Trial at Richmond” as an example.</a:t>
            </a:r>
            <a:endParaRPr lang="en-US" dirty="0" smtClean="0"/>
          </a:p>
          <a:p>
            <a:r>
              <a:rPr lang="en-US" dirty="0" smtClean="0"/>
              <a:t>We typically receive</a:t>
            </a:r>
            <a:r>
              <a:rPr lang="en-US" baseline="0" dirty="0" smtClean="0"/>
              <a:t> a PDF of an issue.  We prepare the PDF file for posting by embed the fonts in the pdf, extracting images to create the HTML version, splitting the PDF into article length files, and add metadata to each file.</a:t>
            </a:r>
            <a:endParaRPr lang="en-US" dirty="0"/>
          </a:p>
        </p:txBody>
      </p:sp>
      <p:sp>
        <p:nvSpPr>
          <p:cNvPr id="4" name="Slide Number Placeholder 3"/>
          <p:cNvSpPr>
            <a:spLocks noGrp="1"/>
          </p:cNvSpPr>
          <p:nvPr>
            <p:ph type="sldNum" sz="quarter" idx="10"/>
          </p:nvPr>
        </p:nvSpPr>
        <p:spPr/>
        <p:txBody>
          <a:bodyPr/>
          <a:lstStyle/>
          <a:p>
            <a:fld id="{38C072F5-A9EC-BA4E-8FF7-0B3B826D058C}" type="slidenum">
              <a:rPr lang="en-US" smtClean="0"/>
              <a:t>34</a:t>
            </a:fld>
            <a:endParaRPr lang="en-US"/>
          </a:p>
        </p:txBody>
      </p:sp>
    </p:spTree>
    <p:extLst>
      <p:ext uri="{BB962C8B-B14F-4D97-AF65-F5344CB8AC3E}">
        <p14:creationId xmlns:p14="http://schemas.microsoft.com/office/powerpoint/2010/main" val="18473378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Next, we create an HTML version</a:t>
            </a:r>
            <a:r>
              <a:rPr lang="en-US" baseline="0" dirty="0" smtClean="0"/>
              <a:t> of the Table of Contents, with links after each article for each file format, usually PDF and HTML.  We create metadata as COinS for each article and add it after each article.  I’ll explain more about COinS shortly.  The COinS are usually not visible.  However, the </a:t>
            </a:r>
            <a:r>
              <a:rPr lang="en-US" baseline="0" dirty="0" err="1" smtClean="0"/>
              <a:t>LibX</a:t>
            </a:r>
            <a:r>
              <a:rPr lang="en-US" baseline="0" dirty="0" smtClean="0"/>
              <a:t> plugin recognizes COinS and displays an icon for each one.</a:t>
            </a:r>
          </a:p>
        </p:txBody>
      </p:sp>
      <p:sp>
        <p:nvSpPr>
          <p:cNvPr id="4" name="Slide Number Placeholder 3"/>
          <p:cNvSpPr>
            <a:spLocks noGrp="1"/>
          </p:cNvSpPr>
          <p:nvPr>
            <p:ph type="sldNum" sz="quarter" idx="10"/>
          </p:nvPr>
        </p:nvSpPr>
        <p:spPr/>
        <p:txBody>
          <a:bodyPr/>
          <a:lstStyle/>
          <a:p>
            <a:fld id="{38C072F5-A9EC-BA4E-8FF7-0B3B826D058C}" type="slidenum">
              <a:rPr lang="en-US" smtClean="0"/>
              <a:t>35</a:t>
            </a:fld>
            <a:endParaRPr lang="en-US"/>
          </a:p>
        </p:txBody>
      </p:sp>
    </p:spTree>
    <p:extLst>
      <p:ext uri="{BB962C8B-B14F-4D97-AF65-F5344CB8AC3E}">
        <p14:creationId xmlns:p14="http://schemas.microsoft.com/office/powerpoint/2010/main" val="25605715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Next, we prepare the articles.  This is the beginning of the</a:t>
            </a:r>
            <a:r>
              <a:rPr lang="en-US" baseline="0" dirty="0" smtClean="0"/>
              <a:t> cover article, which we received as a PDF.   We create an HTML version that meets all university and federal accessibility requirements.  It will also reflow well on mobile devices.  We use a text editor to create clean HTML and cascading style sheets and server side includes to format our pages in a maintainable way.</a:t>
            </a:r>
            <a:endParaRPr lang="en-US" dirty="0"/>
          </a:p>
        </p:txBody>
      </p:sp>
      <p:sp>
        <p:nvSpPr>
          <p:cNvPr id="4" name="Slide Number Placeholder 3"/>
          <p:cNvSpPr>
            <a:spLocks noGrp="1"/>
          </p:cNvSpPr>
          <p:nvPr>
            <p:ph type="sldNum" sz="quarter" idx="10"/>
          </p:nvPr>
        </p:nvSpPr>
        <p:spPr/>
        <p:txBody>
          <a:bodyPr/>
          <a:lstStyle/>
          <a:p>
            <a:fld id="{38C072F5-A9EC-BA4E-8FF7-0B3B826D058C}" type="slidenum">
              <a:rPr lang="en-US" smtClean="0"/>
              <a:t>36</a:t>
            </a:fld>
            <a:endParaRPr lang="en-US"/>
          </a:p>
        </p:txBody>
      </p:sp>
    </p:spTree>
    <p:extLst>
      <p:ext uri="{BB962C8B-B14F-4D97-AF65-F5344CB8AC3E}">
        <p14:creationId xmlns:p14="http://schemas.microsoft.com/office/powerpoint/2010/main" val="10092063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We add a series</a:t>
            </a:r>
            <a:r>
              <a:rPr lang="en-US" baseline="0" dirty="0" smtClean="0"/>
              <a:t> of metadata tags to the head of each HTML file.  The metadata is based on </a:t>
            </a:r>
            <a:r>
              <a:rPr lang="en-US" b="1" dirty="0" smtClean="0"/>
              <a:t>Guidelines for Encoding Bibliographic Citation Information in Dublin Core Metadata</a:t>
            </a:r>
            <a:r>
              <a:rPr lang="en-US" baseline="0" dirty="0" smtClean="0"/>
              <a:t>.  This metadata is collected by DLA’s OAI-PMH harvester to provide metadata for Summon.  Search engines such as Google, also harvest the metadata.  Since adopting this set of metatags, our listings in Google Scholar are more accurate and have increased significantly in number.  The  metadata fields include a </a:t>
            </a:r>
            <a:r>
              <a:rPr lang="en-US" baseline="0" dirty="0" err="1" smtClean="0"/>
              <a:t>bibliographicCitation</a:t>
            </a:r>
            <a:r>
              <a:rPr lang="en-US" baseline="0" dirty="0" smtClean="0"/>
              <a:t> field which relates the article to the journal issue from which it came.  The Guidelines recommend repeating this field in both human and machine readable form.</a:t>
            </a:r>
            <a:endParaRPr lang="en-US" dirty="0"/>
          </a:p>
        </p:txBody>
      </p:sp>
      <p:sp>
        <p:nvSpPr>
          <p:cNvPr id="4" name="Slide Number Placeholder 3"/>
          <p:cNvSpPr>
            <a:spLocks noGrp="1"/>
          </p:cNvSpPr>
          <p:nvPr>
            <p:ph type="sldNum" sz="quarter" idx="10"/>
          </p:nvPr>
        </p:nvSpPr>
        <p:spPr/>
        <p:txBody>
          <a:bodyPr/>
          <a:lstStyle/>
          <a:p>
            <a:fld id="{38C072F5-A9EC-BA4E-8FF7-0B3B826D058C}" type="slidenum">
              <a:rPr lang="en-US" smtClean="0"/>
              <a:t>37</a:t>
            </a:fld>
            <a:endParaRPr lang="en-US"/>
          </a:p>
        </p:txBody>
      </p:sp>
    </p:spTree>
    <p:extLst>
      <p:ext uri="{BB962C8B-B14F-4D97-AF65-F5344CB8AC3E}">
        <p14:creationId xmlns:p14="http://schemas.microsoft.com/office/powerpoint/2010/main" val="28821490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recommended machine</a:t>
            </a:r>
            <a:r>
              <a:rPr lang="en-US" baseline="0" dirty="0" smtClean="0"/>
              <a:t> readable form of the </a:t>
            </a:r>
            <a:r>
              <a:rPr lang="en-US" baseline="0" dirty="0" err="1" smtClean="0"/>
              <a:t>bibliographicCitation</a:t>
            </a:r>
            <a:r>
              <a:rPr lang="en-US" baseline="0" dirty="0" smtClean="0"/>
              <a:t> field is a </a:t>
            </a:r>
            <a:r>
              <a:rPr lang="en-US" baseline="0" dirty="0" err="1" smtClean="0"/>
              <a:t>ContextObject</a:t>
            </a:r>
            <a:r>
              <a:rPr lang="en-US" baseline="0" dirty="0" smtClean="0"/>
              <a:t>. </a:t>
            </a:r>
            <a:r>
              <a:rPr lang="en-US" baseline="0" dirty="0" err="1" smtClean="0"/>
              <a:t>ContextObjects</a:t>
            </a:r>
            <a:r>
              <a:rPr lang="en-US" baseline="0" dirty="0" smtClean="0"/>
              <a:t> are used in the NISO </a:t>
            </a:r>
            <a:r>
              <a:rPr lang="en-US" baseline="0" dirty="0" err="1" smtClean="0"/>
              <a:t>OpenURL</a:t>
            </a:r>
            <a:r>
              <a:rPr lang="en-US" baseline="0" dirty="0" smtClean="0"/>
              <a:t> standard, Z39.88.  It is necessary for our library’s link resolver from Serials Solution. </a:t>
            </a:r>
            <a:r>
              <a:rPr lang="en-US" baseline="0" dirty="0" err="1" smtClean="0"/>
              <a:t>ContextObjects</a:t>
            </a:r>
            <a:r>
              <a:rPr lang="en-US" baseline="0" dirty="0" smtClean="0"/>
              <a:t> are also used by bibliographic citation software, such as </a:t>
            </a:r>
            <a:r>
              <a:rPr lang="en-US" baseline="0" dirty="0" err="1" smtClean="0"/>
              <a:t>Zotero</a:t>
            </a:r>
            <a:r>
              <a:rPr lang="en-US" baseline="0" dirty="0" smtClean="0"/>
              <a:t>. </a:t>
            </a:r>
            <a:r>
              <a:rPr lang="en-US" dirty="0" smtClean="0"/>
              <a:t>COinS is</a:t>
            </a:r>
            <a:r>
              <a:rPr lang="en-US" baseline="0" dirty="0" smtClean="0"/>
              <a:t> an acronym for </a:t>
            </a:r>
            <a:r>
              <a:rPr lang="en-US" baseline="0" dirty="0" err="1" smtClean="0"/>
              <a:t>ContextObject</a:t>
            </a:r>
            <a:r>
              <a:rPr lang="en-US" baseline="0" dirty="0" smtClean="0"/>
              <a:t> in Spans.  It is a way of placing a </a:t>
            </a:r>
            <a:r>
              <a:rPr lang="en-US" baseline="0" dirty="0" err="1" smtClean="0"/>
              <a:t>ContextObject</a:t>
            </a:r>
            <a:r>
              <a:rPr lang="en-US" baseline="0" dirty="0" smtClean="0"/>
              <a:t> in the body of an HTML page.  Shown is the Online COinS Generator.  It contains metadata for this article</a:t>
            </a:r>
            <a:endParaRPr lang="en-US" b="1" dirty="0" smtClean="0"/>
          </a:p>
        </p:txBody>
      </p:sp>
      <p:sp>
        <p:nvSpPr>
          <p:cNvPr id="4" name="Slide Number Placeholder 3"/>
          <p:cNvSpPr>
            <a:spLocks noGrp="1"/>
          </p:cNvSpPr>
          <p:nvPr>
            <p:ph type="sldNum" sz="quarter" idx="10"/>
          </p:nvPr>
        </p:nvSpPr>
        <p:spPr/>
        <p:txBody>
          <a:bodyPr/>
          <a:lstStyle/>
          <a:p>
            <a:fld id="{38C072F5-A9EC-BA4E-8FF7-0B3B826D058C}" type="slidenum">
              <a:rPr lang="en-US" smtClean="0"/>
              <a:t>38</a:t>
            </a:fld>
            <a:endParaRPr lang="en-US"/>
          </a:p>
        </p:txBody>
      </p:sp>
    </p:spTree>
    <p:extLst>
      <p:ext uri="{BB962C8B-B14F-4D97-AF65-F5344CB8AC3E}">
        <p14:creationId xmlns:p14="http://schemas.microsoft.com/office/powerpoint/2010/main" val="20994432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This is the result of the COinS Generator.</a:t>
            </a:r>
            <a:r>
              <a:rPr lang="en-US" baseline="0" dirty="0" smtClean="0"/>
              <a:t>  </a:t>
            </a:r>
            <a:r>
              <a:rPr lang="en-US" dirty="0" smtClean="0"/>
              <a:t>The </a:t>
            </a:r>
            <a:r>
              <a:rPr lang="en-US" dirty="0" err="1" smtClean="0"/>
              <a:t>ContextObject</a:t>
            </a:r>
            <a:r>
              <a:rPr lang="en-US" baseline="0" dirty="0" smtClean="0"/>
              <a:t> consists of key value pairs.  The results are copied into the metatag in the head of the article HTML file, and as a COinS in the table of contents and in the body of the article.  </a:t>
            </a:r>
            <a:r>
              <a:rPr lang="en-US" baseline="0" dirty="0" err="1" smtClean="0"/>
              <a:t>Zotero</a:t>
            </a:r>
            <a:r>
              <a:rPr lang="en-US" baseline="0" dirty="0" smtClean="0"/>
              <a:t> and </a:t>
            </a:r>
            <a:r>
              <a:rPr lang="en-US" baseline="0" dirty="0" err="1" smtClean="0"/>
              <a:t>LibX</a:t>
            </a:r>
            <a:r>
              <a:rPr lang="en-US" baseline="0" dirty="0" smtClean="0"/>
              <a:t> recognize the COinS in the body.</a:t>
            </a:r>
            <a:endParaRPr lang="en-US" dirty="0"/>
          </a:p>
        </p:txBody>
      </p:sp>
      <p:sp>
        <p:nvSpPr>
          <p:cNvPr id="4" name="Slide Number Placeholder 3"/>
          <p:cNvSpPr>
            <a:spLocks noGrp="1"/>
          </p:cNvSpPr>
          <p:nvPr>
            <p:ph type="sldNum" sz="quarter" idx="10"/>
          </p:nvPr>
        </p:nvSpPr>
        <p:spPr/>
        <p:txBody>
          <a:bodyPr/>
          <a:lstStyle/>
          <a:p>
            <a:fld id="{38C072F5-A9EC-BA4E-8FF7-0B3B826D058C}" type="slidenum">
              <a:rPr lang="en-US" smtClean="0"/>
              <a:t>39</a:t>
            </a:fld>
            <a:endParaRPr lang="en-US"/>
          </a:p>
        </p:txBody>
      </p:sp>
    </p:spTree>
    <p:extLst>
      <p:ext uri="{BB962C8B-B14F-4D97-AF65-F5344CB8AC3E}">
        <p14:creationId xmlns:p14="http://schemas.microsoft.com/office/powerpoint/2010/main" val="42135282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This view</a:t>
            </a:r>
            <a:r>
              <a:rPr lang="en-US" baseline="0" dirty="0" smtClean="0"/>
              <a:t> of the HTML source shows the COinS for this article.</a:t>
            </a:r>
          </a:p>
          <a:p>
            <a:endParaRPr lang="en-US" baseline="0" dirty="0" smtClean="0"/>
          </a:p>
          <a:p>
            <a:r>
              <a:rPr lang="en-US" i="1" baseline="0" dirty="0" smtClean="0"/>
              <a:t>Circle the COinS</a:t>
            </a:r>
            <a:endParaRPr lang="en-US" i="1" dirty="0"/>
          </a:p>
        </p:txBody>
      </p:sp>
      <p:sp>
        <p:nvSpPr>
          <p:cNvPr id="4" name="Slide Number Placeholder 3"/>
          <p:cNvSpPr>
            <a:spLocks noGrp="1"/>
          </p:cNvSpPr>
          <p:nvPr>
            <p:ph type="sldNum" sz="quarter" idx="10"/>
          </p:nvPr>
        </p:nvSpPr>
        <p:spPr/>
        <p:txBody>
          <a:bodyPr/>
          <a:lstStyle/>
          <a:p>
            <a:fld id="{38C072F5-A9EC-BA4E-8FF7-0B3B826D058C}" type="slidenum">
              <a:rPr lang="en-US" smtClean="0"/>
              <a:t>40</a:t>
            </a:fld>
            <a:endParaRPr lang="en-US"/>
          </a:p>
        </p:txBody>
      </p:sp>
    </p:spTree>
    <p:extLst>
      <p:ext uri="{BB962C8B-B14F-4D97-AF65-F5344CB8AC3E}">
        <p14:creationId xmlns:p14="http://schemas.microsoft.com/office/powerpoint/2010/main" val="16280513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And here is the finished</a:t>
            </a:r>
            <a:r>
              <a:rPr lang="en-US" baseline="0" dirty="0" smtClean="0"/>
              <a:t> HTML version of the article.  The beginning </a:t>
            </a:r>
            <a:r>
              <a:rPr lang="en-US" baseline="0" dirty="0" err="1" smtClean="0"/>
              <a:t>LibX</a:t>
            </a:r>
            <a:r>
              <a:rPr lang="en-US" baseline="0" dirty="0" smtClean="0"/>
              <a:t> icon is visible because of the COinS added to the beginning of the article.</a:t>
            </a:r>
            <a:endParaRPr lang="en-US" dirty="0"/>
          </a:p>
        </p:txBody>
      </p:sp>
      <p:sp>
        <p:nvSpPr>
          <p:cNvPr id="4" name="Slide Number Placeholder 3"/>
          <p:cNvSpPr>
            <a:spLocks noGrp="1"/>
          </p:cNvSpPr>
          <p:nvPr>
            <p:ph type="sldNum" sz="quarter" idx="10"/>
          </p:nvPr>
        </p:nvSpPr>
        <p:spPr/>
        <p:txBody>
          <a:bodyPr/>
          <a:lstStyle/>
          <a:p>
            <a:fld id="{38C072F5-A9EC-BA4E-8FF7-0B3B826D058C}" type="slidenum">
              <a:rPr lang="en-US" smtClean="0"/>
              <a:t>41</a:t>
            </a:fld>
            <a:endParaRPr lang="en-US"/>
          </a:p>
        </p:txBody>
      </p:sp>
    </p:spTree>
    <p:extLst>
      <p:ext uri="{BB962C8B-B14F-4D97-AF65-F5344CB8AC3E}">
        <p14:creationId xmlns:p14="http://schemas.microsoft.com/office/powerpoint/2010/main" val="3233681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r>
              <a:rPr lang="en-US" baseline="0" dirty="0" smtClean="0"/>
              <a:t>5 minute history of the department.</a:t>
            </a:r>
          </a:p>
        </p:txBody>
      </p:sp>
      <p:sp>
        <p:nvSpPr>
          <p:cNvPr id="4" name="Slide Number Placeholder 3"/>
          <p:cNvSpPr>
            <a:spLocks noGrp="1"/>
          </p:cNvSpPr>
          <p:nvPr>
            <p:ph type="sldNum" sz="quarter" idx="10"/>
          </p:nvPr>
        </p:nvSpPr>
        <p:spPr/>
        <p:txBody>
          <a:bodyPr/>
          <a:lstStyle/>
          <a:p>
            <a:fld id="{6F8BDBB5-34BF-BF42-A1BC-149574E50852}"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This view of the Table of Contents</a:t>
            </a:r>
            <a:r>
              <a:rPr lang="en-US" baseline="0" dirty="0" smtClean="0"/>
              <a:t> shows the  </a:t>
            </a:r>
            <a:r>
              <a:rPr lang="en-US" dirty="0" err="1" smtClean="0"/>
              <a:t>Zotero</a:t>
            </a:r>
            <a:r>
              <a:rPr lang="en-US" dirty="0" smtClean="0"/>
              <a:t> listings at the bottom of the page</a:t>
            </a:r>
            <a:r>
              <a:rPr lang="en-US" baseline="0" dirty="0" smtClean="0"/>
              <a:t>.  The left column lists all the articles in the table of contents.  The right column shows the fields for the cover article.  </a:t>
            </a:r>
            <a:r>
              <a:rPr lang="en-US" baseline="0" dirty="0" err="1" smtClean="0"/>
              <a:t>Zotero</a:t>
            </a:r>
            <a:r>
              <a:rPr lang="en-US" baseline="0" dirty="0" smtClean="0"/>
              <a:t> has extracted this bibliographic information from the COinS on this page.</a:t>
            </a:r>
          </a:p>
          <a:p>
            <a:endParaRPr lang="en-US" i="1" baseline="0" dirty="0" smtClean="0"/>
          </a:p>
        </p:txBody>
      </p:sp>
      <p:sp>
        <p:nvSpPr>
          <p:cNvPr id="4" name="Slide Number Placeholder 3"/>
          <p:cNvSpPr>
            <a:spLocks noGrp="1"/>
          </p:cNvSpPr>
          <p:nvPr>
            <p:ph type="sldNum" sz="quarter" idx="10"/>
          </p:nvPr>
        </p:nvSpPr>
        <p:spPr/>
        <p:txBody>
          <a:bodyPr/>
          <a:lstStyle/>
          <a:p>
            <a:fld id="{38C072F5-A9EC-BA4E-8FF7-0B3B826D058C}" type="slidenum">
              <a:rPr lang="en-US" smtClean="0"/>
              <a:t>42</a:t>
            </a:fld>
            <a:endParaRPr lang="en-US"/>
          </a:p>
        </p:txBody>
      </p:sp>
    </p:spTree>
    <p:extLst>
      <p:ext uri="{BB962C8B-B14F-4D97-AF65-F5344CB8AC3E}">
        <p14:creationId xmlns:p14="http://schemas.microsoft.com/office/powerpoint/2010/main" val="32683723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This</a:t>
            </a:r>
            <a:r>
              <a:rPr lang="en-US" baseline="0" dirty="0" smtClean="0"/>
              <a:t> is the access data for ejournals through 2010.  We changed our statistics package for the 2008 and later data, which explains the break in numbers.  We served 2.7 million pages in 2010, with almost a million </a:t>
            </a:r>
            <a:r>
              <a:rPr lang="en-US" baseline="0" smtClean="0"/>
              <a:t>unique visitors.  </a:t>
            </a:r>
            <a:r>
              <a:rPr lang="en-US" baseline="0" dirty="0" smtClean="0"/>
              <a:t>It is a popular international resource.</a:t>
            </a:r>
            <a:endParaRPr lang="en-US" dirty="0"/>
          </a:p>
        </p:txBody>
      </p:sp>
      <p:sp>
        <p:nvSpPr>
          <p:cNvPr id="4" name="Slide Number Placeholder 3"/>
          <p:cNvSpPr>
            <a:spLocks noGrp="1"/>
          </p:cNvSpPr>
          <p:nvPr>
            <p:ph type="sldNum" sz="quarter" idx="10"/>
          </p:nvPr>
        </p:nvSpPr>
        <p:spPr/>
        <p:txBody>
          <a:bodyPr/>
          <a:lstStyle/>
          <a:p>
            <a:fld id="{38C072F5-A9EC-BA4E-8FF7-0B3B826D058C}" type="slidenum">
              <a:rPr lang="en-US" smtClean="0"/>
              <a:t>43</a:t>
            </a:fld>
            <a:endParaRPr lang="en-US"/>
          </a:p>
        </p:txBody>
      </p:sp>
    </p:spTree>
    <p:extLst>
      <p:ext uri="{BB962C8B-B14F-4D97-AF65-F5344CB8AC3E}">
        <p14:creationId xmlns:p14="http://schemas.microsoft.com/office/powerpoint/2010/main" val="22151802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This set of slides is a</a:t>
            </a:r>
            <a:r>
              <a:rPr lang="en-US" baseline="0" dirty="0" smtClean="0"/>
              <a:t> comparison of open source and open access, and is intended to help those who know about one of these philosophies to understand the other.</a:t>
            </a:r>
            <a:endParaRPr lang="en-US" dirty="0"/>
          </a:p>
        </p:txBody>
      </p:sp>
      <p:sp>
        <p:nvSpPr>
          <p:cNvPr id="4" name="Slide Number Placeholder 3"/>
          <p:cNvSpPr>
            <a:spLocks noGrp="1"/>
          </p:cNvSpPr>
          <p:nvPr>
            <p:ph type="sldNum" sz="quarter" idx="10"/>
          </p:nvPr>
        </p:nvSpPr>
        <p:spPr/>
        <p:txBody>
          <a:bodyPr/>
          <a:lstStyle/>
          <a:p>
            <a:fld id="{CA6EED66-04E6-C743-9959-958B34E07697}" type="slidenum">
              <a:rPr lang="en-US" smtClean="0"/>
              <a:t>44</a:t>
            </a:fld>
            <a:endParaRPr lang="en-US"/>
          </a:p>
        </p:txBody>
      </p:sp>
    </p:spTree>
    <p:extLst>
      <p:ext uri="{BB962C8B-B14F-4D97-AF65-F5344CB8AC3E}">
        <p14:creationId xmlns:p14="http://schemas.microsoft.com/office/powerpoint/2010/main" val="557342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Computer software is</a:t>
            </a:r>
            <a:r>
              <a:rPr lang="en-US" baseline="0" dirty="0" smtClean="0"/>
              <a:t> typically</a:t>
            </a:r>
            <a:r>
              <a:rPr lang="en-US" dirty="0" smtClean="0"/>
              <a:t> created by computer</a:t>
            </a:r>
            <a:r>
              <a:rPr lang="en-US" baseline="0" dirty="0" smtClean="0"/>
              <a:t> programmers who write instructions for the computer in specialized code called programming languages.  The programming language is then translated to another code that is easier for computers to understand, but very difficult for humans.  In some commercially purchased software, the programming language code, or source code, is not made available with the software.  Open Source is a movement to make software source code available to all users, lowering the cost of software maintenance and customization.</a:t>
            </a:r>
            <a:endParaRPr lang="en-US" dirty="0"/>
          </a:p>
        </p:txBody>
      </p:sp>
      <p:sp>
        <p:nvSpPr>
          <p:cNvPr id="4" name="Slide Number Placeholder 3"/>
          <p:cNvSpPr>
            <a:spLocks noGrp="1"/>
          </p:cNvSpPr>
          <p:nvPr>
            <p:ph type="sldNum" sz="quarter" idx="10"/>
          </p:nvPr>
        </p:nvSpPr>
        <p:spPr/>
        <p:txBody>
          <a:bodyPr/>
          <a:lstStyle/>
          <a:p>
            <a:fld id="{CA6EED66-04E6-C743-9959-958B34E07697}" type="slidenum">
              <a:rPr lang="en-US" smtClean="0"/>
              <a:t>45</a:t>
            </a:fld>
            <a:endParaRPr lang="en-US"/>
          </a:p>
        </p:txBody>
      </p:sp>
    </p:spTree>
    <p:extLst>
      <p:ext uri="{BB962C8B-B14F-4D97-AF65-F5344CB8AC3E}">
        <p14:creationId xmlns:p14="http://schemas.microsoft.com/office/powerpoint/2010/main" val="42446754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Academic</a:t>
            </a:r>
            <a:r>
              <a:rPr lang="en-US" baseline="0" dirty="0" smtClean="0"/>
              <a:t> researchers typically write articles about their work, and publish the articles in academic journals. Many articles in traditional journals are made accessible through subscription charges paid by libraries to vendors or organizations.  Open Access is a movement to make scholarly works available to everyone, without cost barriers.</a:t>
            </a:r>
            <a:endParaRPr lang="en-US" dirty="0"/>
          </a:p>
        </p:txBody>
      </p:sp>
      <p:sp>
        <p:nvSpPr>
          <p:cNvPr id="4" name="Slide Number Placeholder 3"/>
          <p:cNvSpPr>
            <a:spLocks noGrp="1"/>
          </p:cNvSpPr>
          <p:nvPr>
            <p:ph type="sldNum" sz="quarter" idx="10"/>
          </p:nvPr>
        </p:nvSpPr>
        <p:spPr/>
        <p:txBody>
          <a:bodyPr/>
          <a:lstStyle/>
          <a:p>
            <a:fld id="{CA6EED66-04E6-C743-9959-958B34E07697}" type="slidenum">
              <a:rPr lang="en-US" smtClean="0"/>
              <a:t>46</a:t>
            </a:fld>
            <a:endParaRPr lang="en-US"/>
          </a:p>
        </p:txBody>
      </p:sp>
    </p:spTree>
    <p:extLst>
      <p:ext uri="{BB962C8B-B14F-4D97-AF65-F5344CB8AC3E}">
        <p14:creationId xmlns:p14="http://schemas.microsoft.com/office/powerpoint/2010/main" val="4124179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Advocates</a:t>
            </a:r>
            <a:r>
              <a:rPr lang="en-US" baseline="0" dirty="0" smtClean="0"/>
              <a:t> of open source and open access claim that the benefits of these approaches lead to cost efficiencies and quality improvements over typical approaches.  Open Source advocates believe that the cost of software production and maintenance is lower with open source techniques, and that new technologies are incorporated sooner.  Open Access advocates believe that these techniques will lower the cost of scholarly communication and increase the pace of research advances.</a:t>
            </a:r>
            <a:endParaRPr lang="en-US" dirty="0"/>
          </a:p>
        </p:txBody>
      </p:sp>
      <p:sp>
        <p:nvSpPr>
          <p:cNvPr id="4" name="Slide Number Placeholder 3"/>
          <p:cNvSpPr>
            <a:spLocks noGrp="1"/>
          </p:cNvSpPr>
          <p:nvPr>
            <p:ph type="sldNum" sz="quarter" idx="10"/>
          </p:nvPr>
        </p:nvSpPr>
        <p:spPr/>
        <p:txBody>
          <a:bodyPr/>
          <a:lstStyle/>
          <a:p>
            <a:fld id="{CA6EED66-04E6-C743-9959-958B34E07697}" type="slidenum">
              <a:rPr lang="en-US" smtClean="0"/>
              <a:t>47</a:t>
            </a:fld>
            <a:endParaRPr lang="en-US"/>
          </a:p>
        </p:txBody>
      </p:sp>
    </p:spTree>
    <p:extLst>
      <p:ext uri="{BB962C8B-B14F-4D97-AF65-F5344CB8AC3E}">
        <p14:creationId xmlns:p14="http://schemas.microsoft.com/office/powerpoint/2010/main" val="36867670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Open Source and Open Access</a:t>
            </a:r>
            <a:r>
              <a:rPr lang="en-US" baseline="0" dirty="0" smtClean="0"/>
              <a:t> principles both saw initial experimentation at the hands of computer scientists and academics, but spread to a larger population after other groups applied these practices.  Open source became widely accepted after usage by Fortune 500 companies.  The Open Access movement was strengthened when Fields Medalist mathematician Timothy </a:t>
            </a:r>
            <a:r>
              <a:rPr lang="en-US" baseline="0" dirty="0" err="1" smtClean="0"/>
              <a:t>Gowers</a:t>
            </a:r>
            <a:r>
              <a:rPr lang="en-US" baseline="0" dirty="0" smtClean="0"/>
              <a:t> organized a boycott of Elsevier, a publisher of high cost academic journals.</a:t>
            </a:r>
            <a:endParaRPr lang="en-US" dirty="0"/>
          </a:p>
        </p:txBody>
      </p:sp>
      <p:sp>
        <p:nvSpPr>
          <p:cNvPr id="4" name="Slide Number Placeholder 3"/>
          <p:cNvSpPr>
            <a:spLocks noGrp="1"/>
          </p:cNvSpPr>
          <p:nvPr>
            <p:ph type="sldNum" sz="quarter" idx="10"/>
          </p:nvPr>
        </p:nvSpPr>
        <p:spPr/>
        <p:txBody>
          <a:bodyPr/>
          <a:lstStyle/>
          <a:p>
            <a:fld id="{CA6EED66-04E6-C743-9959-958B34E07697}" type="slidenum">
              <a:rPr lang="en-US" smtClean="0"/>
              <a:t>48</a:t>
            </a:fld>
            <a:endParaRPr lang="en-US"/>
          </a:p>
        </p:txBody>
      </p:sp>
    </p:spTree>
    <p:extLst>
      <p:ext uri="{BB962C8B-B14F-4D97-AF65-F5344CB8AC3E}">
        <p14:creationId xmlns:p14="http://schemas.microsoft.com/office/powerpoint/2010/main" val="6877676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The Internet</a:t>
            </a:r>
            <a:r>
              <a:rPr lang="en-US" baseline="0" dirty="0" smtClean="0"/>
              <a:t> has been important in the development of open source and open access movements, because it has enabled easy global communication and made self publication easy.</a:t>
            </a:r>
            <a:endParaRPr lang="en-US" dirty="0"/>
          </a:p>
        </p:txBody>
      </p:sp>
      <p:sp>
        <p:nvSpPr>
          <p:cNvPr id="4" name="Slide Number Placeholder 3"/>
          <p:cNvSpPr>
            <a:spLocks noGrp="1"/>
          </p:cNvSpPr>
          <p:nvPr>
            <p:ph type="sldNum" sz="quarter" idx="10"/>
          </p:nvPr>
        </p:nvSpPr>
        <p:spPr/>
        <p:txBody>
          <a:bodyPr/>
          <a:lstStyle/>
          <a:p>
            <a:fld id="{CA6EED66-04E6-C743-9959-958B34E07697}" type="slidenum">
              <a:rPr lang="en-US" smtClean="0"/>
              <a:t>49</a:t>
            </a:fld>
            <a:endParaRPr lang="en-US"/>
          </a:p>
        </p:txBody>
      </p:sp>
    </p:spTree>
    <p:extLst>
      <p:ext uri="{BB962C8B-B14F-4D97-AF65-F5344CB8AC3E}">
        <p14:creationId xmlns:p14="http://schemas.microsoft.com/office/powerpoint/2010/main" val="424467541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The terms “open source” and “open access” appear to have been in widespread</a:t>
            </a:r>
            <a:r>
              <a:rPr lang="en-US" baseline="0" dirty="0" smtClean="0"/>
              <a:t> use near the beginning of the 2000 decade.</a:t>
            </a:r>
            <a:endParaRPr lang="en-US" dirty="0"/>
          </a:p>
        </p:txBody>
      </p:sp>
      <p:sp>
        <p:nvSpPr>
          <p:cNvPr id="4" name="Slide Number Placeholder 3"/>
          <p:cNvSpPr>
            <a:spLocks noGrp="1"/>
          </p:cNvSpPr>
          <p:nvPr>
            <p:ph type="sldNum" sz="quarter" idx="10"/>
          </p:nvPr>
        </p:nvSpPr>
        <p:spPr/>
        <p:txBody>
          <a:bodyPr/>
          <a:lstStyle/>
          <a:p>
            <a:fld id="{CA6EED66-04E6-C743-9959-958B34E07697}" type="slidenum">
              <a:rPr lang="en-US" smtClean="0"/>
              <a:t>50</a:t>
            </a:fld>
            <a:endParaRPr lang="en-US"/>
          </a:p>
        </p:txBody>
      </p:sp>
    </p:spTree>
    <p:extLst>
      <p:ext uri="{BB962C8B-B14F-4D97-AF65-F5344CB8AC3E}">
        <p14:creationId xmlns:p14="http://schemas.microsoft.com/office/powerpoint/2010/main" val="19202130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Open Source and traditional academic publishing </a:t>
            </a:r>
            <a:r>
              <a:rPr lang="en-US" baseline="0" dirty="0" smtClean="0"/>
              <a:t>have both been called gift economies.  In traditional academic publishing, the term has been used in a negative fashion to illustrate that academic researchers, often sponsored through public funds, are donating work to publishers that then build a business from their sweat. In Open Source, the term has been applied positively because some of the early founders of the movement were idealists who claimed to be creating and distributing software primarily through their goodwill and for the benefit of humanity.</a:t>
            </a:r>
            <a:endParaRPr lang="en-US" dirty="0"/>
          </a:p>
        </p:txBody>
      </p:sp>
      <p:sp>
        <p:nvSpPr>
          <p:cNvPr id="4" name="Slide Number Placeholder 3"/>
          <p:cNvSpPr>
            <a:spLocks noGrp="1"/>
          </p:cNvSpPr>
          <p:nvPr>
            <p:ph type="sldNum" sz="quarter" idx="10"/>
          </p:nvPr>
        </p:nvSpPr>
        <p:spPr/>
        <p:txBody>
          <a:bodyPr/>
          <a:lstStyle/>
          <a:p>
            <a:fld id="{CA6EED66-04E6-C743-9959-958B34E07697}" type="slidenum">
              <a:rPr lang="en-US" smtClean="0"/>
              <a:t>51</a:t>
            </a:fld>
            <a:endParaRPr lang="en-US"/>
          </a:p>
        </p:txBody>
      </p:sp>
    </p:spTree>
    <p:extLst>
      <p:ext uri="{BB962C8B-B14F-4D97-AF65-F5344CB8AC3E}">
        <p14:creationId xmlns:p14="http://schemas.microsoft.com/office/powerpoint/2010/main" val="17198128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r>
              <a:rPr lang="en-US" dirty="0" smtClean="0"/>
              <a:t>Oct. 1996 first server named </a:t>
            </a:r>
            <a:r>
              <a:rPr lang="en-US" dirty="0" err="1" smtClean="0"/>
              <a:t>borg</a:t>
            </a:r>
            <a:endParaRPr lang="en-US" dirty="0" smtClean="0"/>
          </a:p>
          <a:p>
            <a:r>
              <a:rPr lang="en-US" dirty="0" smtClean="0"/>
              <a:t>James</a:t>
            </a:r>
            <a:r>
              <a:rPr lang="en-US" baseline="0" dirty="0" smtClean="0"/>
              <a:t> Powell created our logo—SCP was the missing piece of the puzzle of your brain. Used until 2000</a:t>
            </a:r>
          </a:p>
          <a:p>
            <a:endParaRPr lang="en-US" baseline="0" dirty="0" smtClean="0"/>
          </a:p>
          <a:p>
            <a:r>
              <a:rPr lang="en-US" dirty="0" smtClean="0"/>
              <a:t>Yes, it’s hard to read but </a:t>
            </a:r>
            <a:r>
              <a:rPr lang="en-US" baseline="0" dirty="0" smtClean="0"/>
              <a:t>that tiled background! Tables! Pictures!</a:t>
            </a:r>
          </a:p>
          <a:p>
            <a:r>
              <a:rPr lang="en-US" dirty="0" smtClean="0"/>
              <a:t>1</a:t>
            </a:r>
            <a:r>
              <a:rPr lang="en-US" baseline="30000" dirty="0" smtClean="0"/>
              <a:t>st</a:t>
            </a:r>
            <a:r>
              <a:rPr lang="en-US" dirty="0" smtClean="0"/>
              <a:t> </a:t>
            </a:r>
            <a:r>
              <a:rPr lang="en-US" dirty="0" err="1" smtClean="0"/>
              <a:t>ej</a:t>
            </a:r>
            <a:r>
              <a:rPr lang="en-US" dirty="0" smtClean="0"/>
              <a:t>: JIAHR,</a:t>
            </a:r>
            <a:r>
              <a:rPr lang="en-US" baseline="0" dirty="0" smtClean="0"/>
              <a:t> 1990—brand new pub, </a:t>
            </a:r>
            <a:r>
              <a:rPr lang="en-US" baseline="0" dirty="0" err="1" smtClean="0"/>
              <a:t>e</a:t>
            </a:r>
            <a:r>
              <a:rPr lang="en-US" baseline="0" dirty="0" smtClean="0"/>
              <a:t>-only</a:t>
            </a:r>
          </a:p>
          <a:p>
            <a:r>
              <a:rPr lang="en-US" baseline="0" dirty="0" smtClean="0"/>
              <a:t>2</a:t>
            </a:r>
            <a:r>
              <a:rPr lang="en-US" baseline="30000" dirty="0" smtClean="0"/>
              <a:t>nd</a:t>
            </a:r>
            <a:r>
              <a:rPr lang="en-US" baseline="0" dirty="0" smtClean="0"/>
              <a:t> </a:t>
            </a:r>
            <a:r>
              <a:rPr lang="en-US" baseline="0" dirty="0" err="1" smtClean="0"/>
              <a:t>ej</a:t>
            </a:r>
            <a:r>
              <a:rPr lang="en-US" baseline="0" dirty="0" smtClean="0"/>
              <a:t>: Catalyst, began dual formats 1991</a:t>
            </a:r>
          </a:p>
          <a:p>
            <a:r>
              <a:rPr lang="en-US" baseline="0" dirty="0" smtClean="0"/>
              <a:t>3rd, JTE, 1992—began dual formats 1992 but had issues back to beginning, 1989</a:t>
            </a:r>
          </a:p>
          <a:p>
            <a:endParaRPr lang="en-US" dirty="0"/>
          </a:p>
        </p:txBody>
      </p:sp>
      <p:sp>
        <p:nvSpPr>
          <p:cNvPr id="4" name="Slide Number Placeholder 3"/>
          <p:cNvSpPr>
            <a:spLocks noGrp="1"/>
          </p:cNvSpPr>
          <p:nvPr>
            <p:ph type="sldNum" sz="quarter" idx="10"/>
          </p:nvPr>
        </p:nvSpPr>
        <p:spPr/>
        <p:txBody>
          <a:bodyPr/>
          <a:lstStyle/>
          <a:p>
            <a:fld id="{6F8BDBB5-34BF-BF42-A1BC-149574E50852}"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Open Source</a:t>
            </a:r>
            <a:r>
              <a:rPr lang="en-US" baseline="0" dirty="0" smtClean="0"/>
              <a:t> software developers and academics both gain reputation points by making their work widely available to others.  There are differences between the two cultures in expression and emphasis of this idea.</a:t>
            </a:r>
            <a:endParaRPr lang="en-US" dirty="0"/>
          </a:p>
        </p:txBody>
      </p:sp>
      <p:sp>
        <p:nvSpPr>
          <p:cNvPr id="4" name="Slide Number Placeholder 3"/>
          <p:cNvSpPr>
            <a:spLocks noGrp="1"/>
          </p:cNvSpPr>
          <p:nvPr>
            <p:ph type="sldNum" sz="quarter" idx="10"/>
          </p:nvPr>
        </p:nvSpPr>
        <p:spPr/>
        <p:txBody>
          <a:bodyPr/>
          <a:lstStyle/>
          <a:p>
            <a:fld id="{CA6EED66-04E6-C743-9959-958B34E07697}" type="slidenum">
              <a:rPr lang="en-US" smtClean="0"/>
              <a:t>52</a:t>
            </a:fld>
            <a:endParaRPr lang="en-US"/>
          </a:p>
        </p:txBody>
      </p:sp>
    </p:spTree>
    <p:extLst>
      <p:ext uri="{BB962C8B-B14F-4D97-AF65-F5344CB8AC3E}">
        <p14:creationId xmlns:p14="http://schemas.microsoft.com/office/powerpoint/2010/main" val="38876764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Peer review is</a:t>
            </a:r>
            <a:r>
              <a:rPr lang="en-US" baseline="0" dirty="0" smtClean="0"/>
              <a:t> important in the open source and open access movements. In open source, peer review is more prominent than in traditional development processes, because the work of programmers is on display for all to see. In the open source movement, you might say that software code is published first before it is fully reviewed. In the open access movement, peer review follows models for traditional academic publishing, which means that peer review largely occurs before publication.</a:t>
            </a:r>
            <a:endParaRPr lang="en-US" dirty="0"/>
          </a:p>
        </p:txBody>
      </p:sp>
      <p:sp>
        <p:nvSpPr>
          <p:cNvPr id="4" name="Slide Number Placeholder 3"/>
          <p:cNvSpPr>
            <a:spLocks noGrp="1"/>
          </p:cNvSpPr>
          <p:nvPr>
            <p:ph type="sldNum" sz="quarter" idx="10"/>
          </p:nvPr>
        </p:nvSpPr>
        <p:spPr/>
        <p:txBody>
          <a:bodyPr/>
          <a:lstStyle/>
          <a:p>
            <a:fld id="{CA6EED66-04E6-C743-9959-958B34E07697}" type="slidenum">
              <a:rPr lang="en-US" smtClean="0"/>
              <a:t>53</a:t>
            </a:fld>
            <a:endParaRPr lang="en-US"/>
          </a:p>
        </p:txBody>
      </p:sp>
    </p:spTree>
    <p:extLst>
      <p:ext uri="{BB962C8B-B14F-4D97-AF65-F5344CB8AC3E}">
        <p14:creationId xmlns:p14="http://schemas.microsoft.com/office/powerpoint/2010/main" val="12901643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Quality in software,</a:t>
            </a:r>
            <a:r>
              <a:rPr lang="en-US" baseline="0" dirty="0" smtClean="0"/>
              <a:t> both open source and closed source, varies widely from project to project. Trained systems administrators and programmers, depending on their backgrounds, tend to view open source software as higher quality than closed source software.  Non-technical software users often view open source software as lower quality, perhaps because it has traditionally been designed for use by other programmers.  In the academic publishing world, there is some perception that traditionally published journals, which include established, leading journals, are currently of higher quality.  The perception may change as the open access movement continues to evolve.</a:t>
            </a:r>
            <a:endParaRPr lang="en-US" dirty="0"/>
          </a:p>
        </p:txBody>
      </p:sp>
      <p:sp>
        <p:nvSpPr>
          <p:cNvPr id="4" name="Slide Number Placeholder 3"/>
          <p:cNvSpPr>
            <a:spLocks noGrp="1"/>
          </p:cNvSpPr>
          <p:nvPr>
            <p:ph type="sldNum" sz="quarter" idx="10"/>
          </p:nvPr>
        </p:nvSpPr>
        <p:spPr/>
        <p:txBody>
          <a:bodyPr/>
          <a:lstStyle/>
          <a:p>
            <a:fld id="{CA6EED66-04E6-C743-9959-958B34E07697}" type="slidenum">
              <a:rPr lang="en-US" smtClean="0"/>
              <a:t>54</a:t>
            </a:fld>
            <a:endParaRPr lang="en-US"/>
          </a:p>
        </p:txBody>
      </p:sp>
    </p:spTree>
    <p:extLst>
      <p:ext uri="{BB962C8B-B14F-4D97-AF65-F5344CB8AC3E}">
        <p14:creationId xmlns:p14="http://schemas.microsoft.com/office/powerpoint/2010/main" val="35135973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These websites contain</a:t>
            </a:r>
            <a:r>
              <a:rPr lang="en-US" baseline="0" dirty="0" smtClean="0"/>
              <a:t> lists of open source software that is useful in library projects, as well as decision making tools about when to use open source versus closed source software.</a:t>
            </a:r>
            <a:endParaRPr lang="en-US" dirty="0"/>
          </a:p>
        </p:txBody>
      </p:sp>
      <p:sp>
        <p:nvSpPr>
          <p:cNvPr id="4" name="Slide Number Placeholder 3"/>
          <p:cNvSpPr>
            <a:spLocks noGrp="1"/>
          </p:cNvSpPr>
          <p:nvPr>
            <p:ph type="sldNum" sz="quarter" idx="10"/>
          </p:nvPr>
        </p:nvSpPr>
        <p:spPr/>
        <p:txBody>
          <a:bodyPr/>
          <a:lstStyle/>
          <a:p>
            <a:fld id="{CA6EED66-04E6-C743-9959-958B34E07697}" type="slidenum">
              <a:rPr lang="en-US" smtClean="0"/>
              <a:t>55</a:t>
            </a:fld>
            <a:endParaRPr lang="en-US"/>
          </a:p>
        </p:txBody>
      </p:sp>
    </p:spTree>
    <p:extLst>
      <p:ext uri="{BB962C8B-B14F-4D97-AF65-F5344CB8AC3E}">
        <p14:creationId xmlns:p14="http://schemas.microsoft.com/office/powerpoint/2010/main" val="187048316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Virginia Tech University Libraries</a:t>
            </a:r>
            <a:r>
              <a:rPr lang="en-US" baseline="0" dirty="0" smtClean="0"/>
              <a:t> use many open source software projects.  Here are some examples.</a:t>
            </a:r>
            <a:endParaRPr lang="en-US" dirty="0"/>
          </a:p>
        </p:txBody>
      </p:sp>
      <p:sp>
        <p:nvSpPr>
          <p:cNvPr id="4" name="Slide Number Placeholder 3"/>
          <p:cNvSpPr>
            <a:spLocks noGrp="1"/>
          </p:cNvSpPr>
          <p:nvPr>
            <p:ph type="sldNum" sz="quarter" idx="10"/>
          </p:nvPr>
        </p:nvSpPr>
        <p:spPr/>
        <p:txBody>
          <a:bodyPr/>
          <a:lstStyle/>
          <a:p>
            <a:fld id="{CA6EED66-04E6-C743-9959-958B34E07697}" type="slidenum">
              <a:rPr lang="en-US" smtClean="0"/>
              <a:t>56</a:t>
            </a:fld>
            <a:endParaRPr lang="en-US"/>
          </a:p>
        </p:txBody>
      </p:sp>
    </p:spTree>
    <p:extLst>
      <p:ext uri="{BB962C8B-B14F-4D97-AF65-F5344CB8AC3E}">
        <p14:creationId xmlns:p14="http://schemas.microsoft.com/office/powerpoint/2010/main" val="30067822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D7C4FA88-A001-1D47-8060-473AA0D72D0D}" type="slidenum">
              <a:rPr lang="en-US" sz="1200"/>
              <a:pPr/>
              <a:t>57</a:t>
            </a:fld>
            <a:endParaRPr lang="en-US" sz="1200"/>
          </a:p>
        </p:txBody>
      </p:sp>
      <p:sp>
        <p:nvSpPr>
          <p:cNvPr id="13315" name="Rectangle 1026"/>
          <p:cNvSpPr>
            <a:spLocks noGrp="1" noRot="1" noChangeAspect="1" noChangeArrowheads="1" noTextEdit="1"/>
          </p:cNvSpPr>
          <p:nvPr>
            <p:ph type="sldImg"/>
          </p:nvPr>
        </p:nvSpPr>
        <p:spPr>
          <a:xfrm>
            <a:off x="2857500" y="514350"/>
            <a:ext cx="3429000" cy="2571750"/>
          </a:xfrm>
          <a:ln/>
        </p:spPr>
      </p:sp>
      <p:sp>
        <p:nvSpPr>
          <p:cNvPr id="15363" name="Rectangle 1027"/>
          <p:cNvSpPr>
            <a:spLocks noGrp="1" noChangeArrowheads="1"/>
          </p:cNvSpPr>
          <p:nvPr>
            <p:ph type="body" idx="1"/>
          </p:nvPr>
        </p:nvSpPr>
        <p:spPr>
          <a:noFill/>
        </p:spPr>
        <p:txBody>
          <a:bodyPr/>
          <a:lstStyle/>
          <a:p>
            <a:pPr eaLnBrk="1" hangingPunct="1"/>
            <a:r>
              <a:rPr lang="en-US" dirty="0" smtClean="0">
                <a:ea typeface="ＭＳ Ｐゴシック" charset="0"/>
              </a:rPr>
              <a:t>Many funding agencies, most notably NSF,</a:t>
            </a:r>
            <a:r>
              <a:rPr lang="en-US" baseline="0" dirty="0" smtClean="0">
                <a:ea typeface="ＭＳ Ｐゴシック" charset="0"/>
              </a:rPr>
              <a:t> NEH, and NIH, now require data management planning as a prerequisite for grant application. We at DLA is working towards helping the VT faculty members to fulfill these requirements.</a:t>
            </a:r>
            <a:endParaRPr lang="en-US" altLang="zh-CN" dirty="0">
              <a:ea typeface="ＭＳ Ｐゴシック"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xfrm>
            <a:off x="2857500" y="514350"/>
            <a:ext cx="3429000" cy="2571750"/>
          </a:xfrm>
          <a:ln/>
        </p:spPr>
      </p:sp>
      <p:sp>
        <p:nvSpPr>
          <p:cNvPr id="21506" name="Notes Placeholder 2"/>
          <p:cNvSpPr>
            <a:spLocks noGrp="1"/>
          </p:cNvSpPr>
          <p:nvPr>
            <p:ph type="body" idx="1"/>
          </p:nvPr>
        </p:nvSpPr>
        <p:spPr>
          <a:noFill/>
        </p:spPr>
        <p:txBody>
          <a:bodyPr/>
          <a:lstStyle/>
          <a:p>
            <a:r>
              <a:rPr lang="en-US" dirty="0">
                <a:ea typeface="ＭＳ Ｐゴシック" charset="0"/>
              </a:rPr>
              <a:t>So what do we do? First, we assist DMP; second, we develop the repository and the IT infrastructure, and finally we work on a few exemplary projects to showcase our capabilities.</a:t>
            </a:r>
          </a:p>
        </p:txBody>
      </p:sp>
      <p:sp>
        <p:nvSpPr>
          <p:cNvPr id="21507" name="Slide Number Placeholder 3"/>
          <p:cNvSpPr>
            <a:spLocks noGrp="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4A74C40-A5B1-0D45-869E-7E26370D6D18}" type="slidenum">
              <a:rPr lang="en-US" sz="1200"/>
              <a:pPr/>
              <a:t>58</a:t>
            </a:fld>
            <a:endParaRPr lang="en-US" sz="120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xfrm>
            <a:off x="2857500" y="514350"/>
            <a:ext cx="3429000" cy="2571750"/>
          </a:xfrm>
          <a:ln/>
        </p:spPr>
      </p:sp>
      <p:sp>
        <p:nvSpPr>
          <p:cNvPr id="23554" name="Notes Placeholder 2"/>
          <p:cNvSpPr>
            <a:spLocks noGrp="1"/>
          </p:cNvSpPr>
          <p:nvPr>
            <p:ph type="body" idx="1"/>
          </p:nvPr>
        </p:nvSpPr>
        <p:spPr>
          <a:noFill/>
        </p:spPr>
        <p:txBody>
          <a:bodyPr/>
          <a:lstStyle/>
          <a:p>
            <a:pPr eaLnBrk="1" hangingPunct="1"/>
            <a:r>
              <a:rPr lang="en-US" dirty="0">
                <a:ea typeface="ＭＳ Ｐゴシック" charset="0"/>
              </a:rPr>
              <a:t>To assist DMP, starting from this semester we offer a 2-hour long data management </a:t>
            </a:r>
            <a:r>
              <a:rPr lang="en-US" altLang="ja-JP" dirty="0">
                <a:ea typeface="ＭＳ Ｐゴシック" charset="0"/>
              </a:rPr>
              <a:t>workshop to VT faculties through the Faculty Development Institute or FDI.</a:t>
            </a:r>
          </a:p>
          <a:p>
            <a:pPr eaLnBrk="1" hangingPunct="1"/>
            <a:endParaRPr lang="en-US" dirty="0">
              <a:ea typeface="ＭＳ Ｐゴシック" charset="0"/>
            </a:endParaRPr>
          </a:p>
          <a:p>
            <a:pPr eaLnBrk="1" hangingPunct="1"/>
            <a:r>
              <a:rPr lang="en-US" dirty="0">
                <a:ea typeface="ＭＳ Ｐゴシック" charset="0"/>
              </a:rPr>
              <a:t>Starting with little fanfare, our attendance grows from13 to 25 then to a record-breaking 73 </a:t>
            </a:r>
            <a:r>
              <a:rPr lang="en-US" dirty="0" smtClean="0">
                <a:ea typeface="ＭＳ Ｐゴシック" charset="0"/>
              </a:rPr>
              <a:t>people.</a:t>
            </a:r>
          </a:p>
          <a:p>
            <a:pPr eaLnBrk="1" hangingPunct="1"/>
            <a:endParaRPr lang="en-US" dirty="0" smtClean="0">
              <a:ea typeface="ＭＳ Ｐゴシック" charset="0"/>
            </a:endParaRPr>
          </a:p>
          <a:p>
            <a:pPr eaLnBrk="1" hangingPunct="1"/>
            <a:r>
              <a:rPr lang="en-US" dirty="0" smtClean="0">
                <a:ea typeface="ＭＳ Ｐゴシック" charset="0"/>
              </a:rPr>
              <a:t>The </a:t>
            </a:r>
            <a:r>
              <a:rPr lang="en-US" dirty="0">
                <a:ea typeface="ＭＳ Ｐゴシック" charset="0"/>
              </a:rPr>
              <a:t>experience so far clearly demonstrates the enthusiasm as well as the strong demands for the data services across all VT campuses.</a:t>
            </a:r>
          </a:p>
          <a:p>
            <a:pPr eaLnBrk="1" hangingPunct="1"/>
            <a:endParaRPr lang="en-US" dirty="0">
              <a:ea typeface="ＭＳ Ｐゴシック" charset="0"/>
            </a:endParaRPr>
          </a:p>
          <a:p>
            <a:pPr eaLnBrk="1" hangingPunct="1"/>
            <a:r>
              <a:rPr lang="en-US" dirty="0">
                <a:ea typeface="ＭＳ Ｐゴシック" charset="0"/>
              </a:rPr>
              <a:t>We also run a wiki-style web site called data policy watch via </a:t>
            </a:r>
            <a:r>
              <a:rPr lang="en-US" i="1" dirty="0">
                <a:ea typeface="ＭＳ Ｐゴシック" charset="0"/>
              </a:rPr>
              <a:t>ASERL</a:t>
            </a:r>
            <a:r>
              <a:rPr lang="en-US" dirty="0">
                <a:ea typeface="ＭＳ Ｐゴシック" charset="0"/>
              </a:rPr>
              <a:t> to track changes in federal, state, and institutional data policies within ASERL and SURA members.</a:t>
            </a:r>
          </a:p>
          <a:p>
            <a:pPr eaLnBrk="1" hangingPunct="1"/>
            <a:endParaRPr lang="en-US" dirty="0">
              <a:ea typeface="ＭＳ Ｐゴシック" charset="0"/>
            </a:endParaRPr>
          </a:p>
          <a:p>
            <a:pPr eaLnBrk="1" hangingPunct="1"/>
            <a:r>
              <a:rPr lang="en-US" dirty="0">
                <a:ea typeface="ＭＳ Ｐゴシック" charset="0"/>
              </a:rPr>
              <a:t>Of course we also do one-on-one consultation and review DMPs for the faculties. This got us, mostly Nathan, quite some last-minute requests.</a:t>
            </a:r>
          </a:p>
        </p:txBody>
      </p:sp>
      <p:sp>
        <p:nvSpPr>
          <p:cNvPr id="23555" name="Slide Number Placeholder 3"/>
          <p:cNvSpPr>
            <a:spLocks noGrp="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311B1AE-3403-8649-99D5-1620EFA4A119}" type="slidenum">
              <a:rPr lang="en-US" sz="1200"/>
              <a:pPr/>
              <a:t>59</a:t>
            </a:fld>
            <a:endParaRPr lang="en-US" sz="120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63788" y="514350"/>
            <a:ext cx="2162175" cy="1622425"/>
          </a:xfrm>
        </p:spPr>
      </p:sp>
      <p:sp>
        <p:nvSpPr>
          <p:cNvPr id="25602" name="Notes Placeholder 2"/>
          <p:cNvSpPr>
            <a:spLocks noGrp="1"/>
          </p:cNvSpPr>
          <p:nvPr>
            <p:ph type="body" idx="1"/>
          </p:nvPr>
        </p:nvSpPr>
        <p:spPr>
          <a:xfrm>
            <a:off x="1219200" y="2256235"/>
            <a:ext cx="6705600" cy="3913584"/>
          </a:xfrm>
          <a:noFill/>
        </p:spPr>
        <p:txBody>
          <a:bodyPr/>
          <a:lstStyle/>
          <a:p>
            <a:r>
              <a:rPr lang="en-US" dirty="0">
                <a:ea typeface="ＭＳ Ｐゴシック" charset="0"/>
              </a:rPr>
              <a:t>Data preservation carries its unique challenges and opportunities. </a:t>
            </a:r>
            <a:endParaRPr lang="en-US" dirty="0" smtClean="0">
              <a:ea typeface="ＭＳ Ｐゴシック" charset="0"/>
            </a:endParaRPr>
          </a:p>
          <a:p>
            <a:endParaRPr lang="en-US" dirty="0">
              <a:ea typeface="ＭＳ Ｐゴシック" charset="0"/>
            </a:endParaRPr>
          </a:p>
          <a:p>
            <a:r>
              <a:rPr lang="en-US" dirty="0" smtClean="0">
                <a:ea typeface="ＭＳ Ｐゴシック" charset="0"/>
              </a:rPr>
              <a:t>One of the challenges </a:t>
            </a:r>
            <a:r>
              <a:rPr lang="en-US" dirty="0">
                <a:ea typeface="ＭＳ Ｐゴシック" charset="0"/>
              </a:rPr>
              <a:t>is </a:t>
            </a:r>
            <a:r>
              <a:rPr lang="en-US" dirty="0" smtClean="0">
                <a:ea typeface="ＭＳ Ｐゴシック" charset="0"/>
              </a:rPr>
              <a:t>on the </a:t>
            </a:r>
            <a:r>
              <a:rPr lang="en-US" dirty="0">
                <a:ea typeface="ＭＳ Ｐゴシック" charset="0"/>
              </a:rPr>
              <a:t>institutional repository or IR. Many universities run IRs these days. The question is, can we just dump the research data into the IR the same way we archive and open access our research articles and images, </a:t>
            </a:r>
            <a:r>
              <a:rPr lang="en-US" dirty="0" err="1">
                <a:ea typeface="ＭＳ Ｐゴシック" charset="0"/>
              </a:rPr>
              <a:t>etc</a:t>
            </a:r>
            <a:r>
              <a:rPr lang="en-US" dirty="0">
                <a:ea typeface="ＭＳ Ｐゴシック" charset="0"/>
              </a:rPr>
              <a:t>?</a:t>
            </a:r>
          </a:p>
          <a:p>
            <a:endParaRPr lang="en-US" dirty="0">
              <a:ea typeface="ＭＳ Ｐゴシック" charset="0"/>
            </a:endParaRPr>
          </a:p>
          <a:p>
            <a:r>
              <a:rPr lang="en-US" dirty="0">
                <a:ea typeface="ＭＳ Ｐゴシック" charset="0"/>
              </a:rPr>
              <a:t>We realize that research data can be too diverse to be lumped into one big category. Astronomical observation data can be totally different from the DNA sequencing data or the computational fluid dynamics simulation data. It’s not quite realistic to require all research data be transformed into a handful of fixed file formats. Even if we can, indexing, searching, presenting and using these data in a meaningful way are still major challenges. Looking at these problems, I started to think, maybe we shouldn’t even consider doing all these within an archival repository.</a:t>
            </a:r>
          </a:p>
          <a:p>
            <a:endParaRPr lang="en-US" dirty="0">
              <a:ea typeface="ＭＳ Ｐゴシック" charset="0"/>
            </a:endParaRPr>
          </a:p>
          <a:p>
            <a:r>
              <a:rPr lang="en-US" dirty="0">
                <a:ea typeface="ＭＳ Ｐゴシック" charset="0"/>
              </a:rPr>
              <a:t>What we need is to clearly define the core services we provide for research data. If some services are not provided, maybe the IR should provide enabling APIs so that these services can be provided elsewhere, and in this sense we form an eco-system to foster value-addition. I believe this approach is not only in line with the OAIS reference model but also reflects the age-old computer science wisdom of separation of concerns. I would think a layering cake or linked data model would be suitable for this type of implementation.</a:t>
            </a:r>
          </a:p>
        </p:txBody>
      </p:sp>
      <p:sp>
        <p:nvSpPr>
          <p:cNvPr id="25603" name="Slide Number Placeholder 3"/>
          <p:cNvSpPr>
            <a:spLocks noGrp="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0134CE5-3750-474A-A0F7-BF37119D2860}" type="slidenum">
              <a:rPr lang="en-US" sz="1200"/>
              <a:pPr/>
              <a:t>60</a:t>
            </a:fld>
            <a:endParaRPr lang="en-US" sz="120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xfrm>
            <a:off x="2465388" y="514350"/>
            <a:ext cx="2420937" cy="1816100"/>
          </a:xfrm>
          <a:ln/>
        </p:spPr>
      </p:sp>
      <p:sp>
        <p:nvSpPr>
          <p:cNvPr id="27650" name="Notes Placeholder 2"/>
          <p:cNvSpPr>
            <a:spLocks noGrp="1"/>
          </p:cNvSpPr>
          <p:nvPr>
            <p:ph type="body" idx="1"/>
          </p:nvPr>
        </p:nvSpPr>
        <p:spPr>
          <a:xfrm>
            <a:off x="1219200" y="2389585"/>
            <a:ext cx="6936317" cy="4125515"/>
          </a:xfrm>
          <a:noFill/>
        </p:spPr>
        <p:txBody>
          <a:bodyPr/>
          <a:lstStyle/>
          <a:p>
            <a:pPr eaLnBrk="1" hangingPunct="1"/>
            <a:r>
              <a:rPr lang="en-US" dirty="0">
                <a:ea typeface="ＭＳ Ｐゴシック" charset="0"/>
              </a:rPr>
              <a:t>During our workshops and consultations we were frequently asked questions such as, here</a:t>
            </a:r>
            <a:r>
              <a:rPr lang="ja-JP" altLang="en-US" dirty="0">
                <a:ea typeface="ＭＳ Ｐゴシック" charset="0"/>
              </a:rPr>
              <a:t>’</a:t>
            </a:r>
            <a:r>
              <a:rPr lang="en-US" altLang="ja-JP" dirty="0">
                <a:ea typeface="ＭＳ Ｐゴシック" charset="0"/>
              </a:rPr>
              <a:t>s 2 T of data, can you take it from us today? Or, we</a:t>
            </a:r>
            <a:r>
              <a:rPr lang="ja-JP" altLang="en-US" dirty="0">
                <a:ea typeface="ＭＳ Ｐゴシック" charset="0"/>
              </a:rPr>
              <a:t>’</a:t>
            </a:r>
            <a:r>
              <a:rPr lang="en-US" altLang="ja-JP" dirty="0">
                <a:ea typeface="ＭＳ Ｐゴシック" charset="0"/>
              </a:rPr>
              <a:t>re generating 500M of data per day, can you guys put them online for us? The underlying message is clear, that the research communities need better storage and access solutions for data. And we may not be able to solve this problem alone, therefore collaborations across the department and even the university boundaries seems not only beneficial but also necessary.</a:t>
            </a:r>
          </a:p>
          <a:p>
            <a:pPr eaLnBrk="1" hangingPunct="1"/>
            <a:endParaRPr lang="en-US" altLang="ja-JP" dirty="0">
              <a:ea typeface="ＭＳ Ｐゴシック" charset="0"/>
            </a:endParaRPr>
          </a:p>
          <a:p>
            <a:pPr eaLnBrk="1" hangingPunct="1"/>
            <a:r>
              <a:rPr lang="en-US" altLang="ja-JP" dirty="0">
                <a:ea typeface="ＭＳ Ｐゴシック" charset="0"/>
              </a:rPr>
              <a:t>At VT we started to approach the issue by differentiating the storage needs. We started to approach the University IT to tap into the so-called near line storage system. A pilot project with the VT Center for Geospatial Information Technology put in a request to store about 14 TB of geospatial data to the near line storage.</a:t>
            </a:r>
          </a:p>
          <a:p>
            <a:pPr eaLnBrk="1" hangingPunct="1"/>
            <a:endParaRPr lang="en-US" altLang="ja-JP" dirty="0">
              <a:ea typeface="ＭＳ Ｐゴシック" charset="0"/>
            </a:endParaRPr>
          </a:p>
          <a:p>
            <a:pPr eaLnBrk="1" hangingPunct="1"/>
            <a:r>
              <a:rPr lang="en-US" altLang="ja-JP" dirty="0">
                <a:ea typeface="ＭＳ Ｐゴシック" charset="0"/>
              </a:rPr>
              <a:t>Another option is the cloud storage. A very interesting feature of the cloud storage is that, if extensive data processing is required to use the data, these processing can be done in the same cloud data center that stores them. This eliminates the burden for the the users to download the datasets first, and at the same time saves us quite a lot of bandwidth cost. This is the model that Amazon uses to run its public datasets and we may borrow this for our storage needs. The cloud storage can also be a good fit if near line storage is unavailable or we need temporary overflow storage space until we expand other options. One other feature of the cloud storage is that, the more we use, the cheaper the unit cost is, so there may be concrete gains for multiple universities to bundle up and negotiate a better rate. We VA universities could benefit even more because the largest Amazon cloud region is located in Northern Virginia.</a:t>
            </a:r>
          </a:p>
        </p:txBody>
      </p:sp>
      <p:sp>
        <p:nvSpPr>
          <p:cNvPr id="27651" name="Slide Number Placeholder 3"/>
          <p:cNvSpPr>
            <a:spLocks noGrp="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2DD0085-A015-834B-993F-6D2E387704CC}" type="slidenum">
              <a:rPr lang="en-US" sz="1200"/>
              <a:pPr/>
              <a:t>61</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r>
              <a:rPr lang="en-US" dirty="0" smtClean="0"/>
              <a:t>Gopher was an Internet</a:t>
            </a:r>
            <a:r>
              <a:rPr lang="en-US" baseline="0" dirty="0" smtClean="0"/>
              <a:t> interface or protocol from U Minnesota. Text only.</a:t>
            </a:r>
          </a:p>
          <a:p>
            <a:r>
              <a:rPr lang="en-US" baseline="0" dirty="0" smtClean="0"/>
              <a:t>	It began 1991, we began using it in 1993, the year the WWW went public. We quickly migrated and even I could create web pages with minimal training from James.</a:t>
            </a:r>
          </a:p>
          <a:p>
            <a:endParaRPr lang="en-US" dirty="0" smtClean="0"/>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Journal of the International Academy</a:t>
            </a:r>
            <a:r>
              <a:rPr lang="en-US" baseline="0" dirty="0" smtClean="0"/>
              <a:t> </a:t>
            </a:r>
            <a:r>
              <a:rPr lang="en-US" dirty="0" smtClean="0"/>
              <a:t>of Hospitality Research 	ASCII; PostScript with no. 6</a:t>
            </a:r>
          </a:p>
          <a:p>
            <a:r>
              <a:rPr lang="en-US" dirty="0" smtClean="0"/>
              <a:t>Community Services Catalyst 	full text</a:t>
            </a:r>
          </a:p>
          <a:p>
            <a:r>
              <a:rPr lang="en-US" dirty="0" smtClean="0"/>
              <a:t>Journal of Fluids Engineering 	raw data only</a:t>
            </a:r>
          </a:p>
          <a:p>
            <a:r>
              <a:rPr lang="en-US" dirty="0" smtClean="0"/>
              <a:t>Journal of Technology Education 	text + graphics</a:t>
            </a:r>
          </a:p>
          <a:p>
            <a:r>
              <a:rPr lang="en-US" dirty="0" smtClean="0"/>
              <a:t>Journal of Analytical and Experimental</a:t>
            </a:r>
            <a:r>
              <a:rPr lang="en-US" baseline="0" dirty="0" smtClean="0"/>
              <a:t> </a:t>
            </a:r>
            <a:r>
              <a:rPr lang="en-US" dirty="0" smtClean="0"/>
              <a:t>Modal Analysis 	article abstracts</a:t>
            </a:r>
          </a:p>
          <a:p>
            <a:endParaRPr lang="en-US" dirty="0" smtClean="0"/>
          </a:p>
          <a:p>
            <a:r>
              <a:rPr lang="en-US" dirty="0" smtClean="0">
                <a:hlinkClick r:id="rId3" tooltip="Veronica (computer)"/>
              </a:rPr>
              <a:t>Veronica</a:t>
            </a:r>
            <a:r>
              <a:rPr lang="en-US" dirty="0" smtClean="0"/>
              <a:t> – the search engine system for the Gopher protocol, an acronym for "Very Easy Rodent-Oriented Net-wide Index to Computer Archives"</a:t>
            </a:r>
            <a:endParaRPr lang="en-US" dirty="0"/>
          </a:p>
        </p:txBody>
      </p:sp>
      <p:sp>
        <p:nvSpPr>
          <p:cNvPr id="4" name="Slide Number Placeholder 3"/>
          <p:cNvSpPr>
            <a:spLocks noGrp="1"/>
          </p:cNvSpPr>
          <p:nvPr>
            <p:ph type="sldNum" sz="quarter" idx="10"/>
          </p:nvPr>
        </p:nvSpPr>
        <p:spPr/>
        <p:txBody>
          <a:bodyPr/>
          <a:lstStyle/>
          <a:p>
            <a:fld id="{6F8BDBB5-34BF-BF42-A1BC-149574E50852}"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29698" name="Notes Placeholder 2"/>
          <p:cNvSpPr>
            <a:spLocks noGrp="1"/>
          </p:cNvSpPr>
          <p:nvPr>
            <p:ph type="body" idx="1"/>
          </p:nvPr>
        </p:nvSpPr>
        <p:spPr>
          <a:noFill/>
        </p:spPr>
        <p:txBody>
          <a:bodyPr/>
          <a:lstStyle/>
          <a:p>
            <a:r>
              <a:rPr lang="en-US">
                <a:ea typeface="ＭＳ Ｐゴシック" charset="0"/>
              </a:rPr>
              <a:t>In this slide I’ll briefly share another pilot data project we’re currently working on. The FishTraits project starts from a database created by Prof. Frimpong from VT Department of Fish and Wildlife Conservation. The database contains various traits of more than 700 species of fish. We plan to dump the database file into VTechWorks, VT’s IR, then use the data and metadata to not only drive a live database that allows database queries, analysis, and partial downloads in different formats, but also another server used to visualize the data in different ways. On top of that, the data may also be shared with the DataONE network via a compliant interface. This project may be considered an example of the repository architecture I mentioned earlier.</a:t>
            </a:r>
          </a:p>
        </p:txBody>
      </p:sp>
      <p:sp>
        <p:nvSpPr>
          <p:cNvPr id="29699" name="Slide Number Placeholder 3"/>
          <p:cNvSpPr>
            <a:spLocks noGrp="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1BA6DC2-C398-EF4B-8CDA-36045032A90D}" type="slidenum">
              <a:rPr lang="en-US" sz="1200"/>
              <a:pPr/>
              <a:t>62</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r>
              <a:rPr lang="en-US" baseline="0" dirty="0" smtClean="0"/>
              <a:t>1997</a:t>
            </a:r>
          </a:p>
          <a:p>
            <a:endParaRPr lang="en-US" baseline="0" dirty="0" smtClean="0"/>
          </a:p>
          <a:p>
            <a:r>
              <a:rPr lang="en-US" baseline="0" dirty="0" smtClean="0"/>
              <a:t>International interest in what we were doing.</a:t>
            </a:r>
            <a:endParaRPr lang="en-US" dirty="0"/>
          </a:p>
        </p:txBody>
      </p:sp>
      <p:sp>
        <p:nvSpPr>
          <p:cNvPr id="4" name="Slide Number Placeholder 3"/>
          <p:cNvSpPr>
            <a:spLocks noGrp="1"/>
          </p:cNvSpPr>
          <p:nvPr>
            <p:ph type="sldNum" sz="quarter" idx="10"/>
          </p:nvPr>
        </p:nvSpPr>
        <p:spPr/>
        <p:txBody>
          <a:bodyPr/>
          <a:lstStyle/>
          <a:p>
            <a:fld id="{6F8BDBB5-34BF-BF42-A1BC-149574E5085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r>
              <a:rPr lang="en-US" dirty="0" smtClean="0"/>
              <a:t>Graduate School dean approached the library—were we interested in talking about ETDs?</a:t>
            </a:r>
          </a:p>
          <a:p>
            <a:endParaRPr lang="en-US" dirty="0" smtClean="0"/>
          </a:p>
          <a:p>
            <a:r>
              <a:rPr lang="en-US" dirty="0" smtClean="0"/>
              <a:t>Duh!</a:t>
            </a:r>
          </a:p>
          <a:p>
            <a:endParaRPr lang="en-US" dirty="0" smtClean="0"/>
          </a:p>
          <a:p>
            <a:r>
              <a:rPr lang="en-US" dirty="0" smtClean="0"/>
              <a:t>Immediately created a web page so</a:t>
            </a:r>
            <a:r>
              <a:rPr lang="en-US" baseline="0" dirty="0" smtClean="0"/>
              <a:t> everybody (students, faculty, Grad School personnel, Library personnel) could see the process and the results.</a:t>
            </a:r>
          </a:p>
          <a:p>
            <a:endParaRPr lang="en-US" baseline="0" dirty="0" smtClean="0"/>
          </a:p>
          <a:p>
            <a:r>
              <a:rPr lang="en-US" baseline="0" dirty="0" smtClean="0"/>
              <a:t>1</a:t>
            </a:r>
            <a:r>
              <a:rPr lang="en-US" baseline="30000" dirty="0" smtClean="0"/>
              <a:t>st</a:t>
            </a:r>
            <a:r>
              <a:rPr lang="en-US" baseline="0" dirty="0" smtClean="0"/>
              <a:t> </a:t>
            </a:r>
            <a:r>
              <a:rPr lang="en-US" baseline="0" dirty="0" err="1" smtClean="0"/>
              <a:t>uni</a:t>
            </a:r>
            <a:r>
              <a:rPr lang="en-US" baseline="0" dirty="0" smtClean="0"/>
              <a:t> to require Jan. 1, 1997.</a:t>
            </a:r>
          </a:p>
          <a:p>
            <a:endParaRPr lang="en-US" baseline="0" dirty="0" smtClean="0"/>
          </a:p>
          <a:p>
            <a:r>
              <a:rPr lang="en-US" baseline="0" dirty="0" smtClean="0"/>
              <a:t>More about ETDs later.</a:t>
            </a:r>
            <a:endParaRPr lang="en-US" dirty="0"/>
          </a:p>
        </p:txBody>
      </p:sp>
      <p:sp>
        <p:nvSpPr>
          <p:cNvPr id="4" name="Slide Number Placeholder 3"/>
          <p:cNvSpPr>
            <a:spLocks noGrp="1"/>
          </p:cNvSpPr>
          <p:nvPr>
            <p:ph type="sldNum" sz="quarter" idx="10"/>
          </p:nvPr>
        </p:nvSpPr>
        <p:spPr/>
        <p:txBody>
          <a:bodyPr/>
          <a:lstStyle/>
          <a:p>
            <a:fld id="{6F8BDBB5-34BF-BF42-A1BC-149574E5085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1995-2007 Spec and SCP were</a:t>
            </a:r>
            <a:r>
              <a:rPr lang="en-US" baseline="0" dirty="0" smtClean="0"/>
              <a:t> under one department head.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1996—first web page—no</a:t>
            </a:r>
            <a:r>
              <a:rPr lang="en-US" baseline="0" dirty="0" smtClean="0"/>
              <a:t> templates, not models, no standards.</a:t>
            </a:r>
            <a:endParaRPr lang="en-US" dirty="0" smtClean="0"/>
          </a:p>
          <a:p>
            <a:r>
              <a:rPr lang="en-US" dirty="0" smtClean="0"/>
              <a:t> </a:t>
            </a:r>
          </a:p>
          <a:p>
            <a:endParaRPr lang="en-US" dirty="0"/>
          </a:p>
        </p:txBody>
      </p:sp>
      <p:sp>
        <p:nvSpPr>
          <p:cNvPr id="4" name="Slide Number Placeholder 3"/>
          <p:cNvSpPr>
            <a:spLocks noGrp="1"/>
          </p:cNvSpPr>
          <p:nvPr>
            <p:ph type="sldNum" sz="quarter" idx="10"/>
          </p:nvPr>
        </p:nvSpPr>
        <p:spPr/>
        <p:txBody>
          <a:bodyPr/>
          <a:lstStyle/>
          <a:p>
            <a:fld id="{6F8BDBB5-34BF-BF42-A1BC-149574E5085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r>
              <a:rPr lang="en-US" dirty="0" smtClean="0"/>
              <a:t>Financial support from VIVA during 1996/98 contributed to hiring student assistants and digitizing local, regional, and Civil War history images housed in University Libraries' Special Collections. </a:t>
            </a:r>
            <a:endParaRPr lang="en-US" dirty="0"/>
          </a:p>
        </p:txBody>
      </p:sp>
      <p:sp>
        <p:nvSpPr>
          <p:cNvPr id="4" name="Slide Number Placeholder 3"/>
          <p:cNvSpPr>
            <a:spLocks noGrp="1"/>
          </p:cNvSpPr>
          <p:nvPr>
            <p:ph type="sldNum" sz="quarter" idx="10"/>
          </p:nvPr>
        </p:nvSpPr>
        <p:spPr/>
        <p:txBody>
          <a:bodyPr/>
          <a:lstStyle/>
          <a:p>
            <a:fld id="{6F8BDBB5-34BF-BF42-A1BC-149574E5085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A377FCF-09EA-044D-BD9F-FEFC7A1D8CE6}" type="datetimeFigureOut">
              <a:rPr lang="en-US" smtClean="0"/>
              <a:pPr/>
              <a:t>5/16/12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9D2538-4875-2B43-90C0-99B9BE700CD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377FCF-09EA-044D-BD9F-FEFC7A1D8CE6}" type="datetimeFigureOut">
              <a:rPr lang="en-US" smtClean="0"/>
              <a:pPr/>
              <a:t>5/16/12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9D2538-4875-2B43-90C0-99B9BE700CD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377FCF-09EA-044D-BD9F-FEFC7A1D8CE6}" type="datetimeFigureOut">
              <a:rPr lang="en-US" smtClean="0"/>
              <a:pPr/>
              <a:t>5/16/12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9D2538-4875-2B43-90C0-99B9BE700CD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377FCF-09EA-044D-BD9F-FEFC7A1D8CE6}" type="datetimeFigureOut">
              <a:rPr lang="en-US" smtClean="0"/>
              <a:pPr/>
              <a:t>5/16/12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9D2538-4875-2B43-90C0-99B9BE700CD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377FCF-09EA-044D-BD9F-FEFC7A1D8CE6}" type="datetimeFigureOut">
              <a:rPr lang="en-US" smtClean="0"/>
              <a:pPr/>
              <a:t>5/16/12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9D2538-4875-2B43-90C0-99B9BE700CD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A377FCF-09EA-044D-BD9F-FEFC7A1D8CE6}" type="datetimeFigureOut">
              <a:rPr lang="en-US" smtClean="0"/>
              <a:pPr/>
              <a:t>5/16/12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9D2538-4875-2B43-90C0-99B9BE700CD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A377FCF-09EA-044D-BD9F-FEFC7A1D8CE6}" type="datetimeFigureOut">
              <a:rPr lang="en-US" smtClean="0"/>
              <a:pPr/>
              <a:t>5/16/12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9D2538-4875-2B43-90C0-99B9BE700CD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377FCF-09EA-044D-BD9F-FEFC7A1D8CE6}" type="datetimeFigureOut">
              <a:rPr lang="en-US" smtClean="0"/>
              <a:pPr/>
              <a:t>5/16/12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9D2538-4875-2B43-90C0-99B9BE700C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377FCF-09EA-044D-BD9F-FEFC7A1D8CE6}" type="datetimeFigureOut">
              <a:rPr lang="en-US" smtClean="0"/>
              <a:pPr/>
              <a:t>5/16/12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9D2538-4875-2B43-90C0-99B9BE700C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377FCF-09EA-044D-BD9F-FEFC7A1D8CE6}" type="datetimeFigureOut">
              <a:rPr lang="en-US" smtClean="0"/>
              <a:pPr/>
              <a:t>5/16/12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9D2538-4875-2B43-90C0-99B9BE700CD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377FCF-09EA-044D-BD9F-FEFC7A1D8CE6}" type="datetimeFigureOut">
              <a:rPr lang="en-US" smtClean="0"/>
              <a:pPr/>
              <a:t>5/16/12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9D2538-4875-2B43-90C0-99B9BE700CD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377FCF-09EA-044D-BD9F-FEFC7A1D8CE6}" type="datetimeFigureOut">
              <a:rPr lang="en-US" smtClean="0"/>
              <a:pPr/>
              <a:t>5/16/12</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9D2538-4875-2B43-90C0-99B9BE700CD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tiff"/></Relationships>
</file>

<file path=ppt/slides/_rels/slide11.xml.rels><?xml version="1.0" encoding="UTF-8" standalone="yes"?>
<Relationships xmlns="http://schemas.openxmlformats.org/package/2006/relationships"><Relationship Id="rId3" Type="http://schemas.openxmlformats.org/officeDocument/2006/relationships/image" Target="../media/image15.gif"/><Relationship Id="rId4" Type="http://schemas.openxmlformats.org/officeDocument/2006/relationships/image" Target="../media/image16.tiff"/><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17.tiff"/><Relationship Id="rId4" Type="http://schemas.openxmlformats.org/officeDocument/2006/relationships/image" Target="../media/image18.tiff"/><Relationship Id="rId5" Type="http://schemas.openxmlformats.org/officeDocument/2006/relationships/image" Target="../media/image19.tiff"/><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20.tiff"/></Relationships>
</file>

<file path=ppt/slides/_rels/slide14.xml.rels><?xml version="1.0" encoding="UTF-8" standalone="yes"?>
<Relationships xmlns="http://schemas.openxmlformats.org/package/2006/relationships"><Relationship Id="rId3" Type="http://schemas.openxmlformats.org/officeDocument/2006/relationships/image" Target="../media/image21.tiff"/><Relationship Id="rId4" Type="http://schemas.openxmlformats.org/officeDocument/2006/relationships/image" Target="../media/image22.jpeg"/><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23.tif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24.tiff"/></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chart" Target="../charts/chart1.xml"/><Relationship Id="rId5" Type="http://schemas.openxmlformats.org/officeDocument/2006/relationships/chart" Target="../charts/chart2.xml"/><Relationship Id="rId6" Type="http://schemas.openxmlformats.org/officeDocument/2006/relationships/chart" Target="../charts/chart3.xml"/><Relationship Id="rId7" Type="http://schemas.openxmlformats.org/officeDocument/2006/relationships/package" Target="../embeddings/Microsoft_Excel_Sheet1.xlsx"/><Relationship Id="rId8" Type="http://schemas.openxmlformats.org/officeDocument/2006/relationships/image" Target="../media/image25.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tif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tiff"/></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4"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tif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tif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30.tif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audio" Target="../media/audio1.bin"/><Relationship Id="rId4" Type="http://schemas.openxmlformats.org/officeDocument/2006/relationships/image" Target="../media/image32.jpe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6.xml.rels><?xml version="1.0" encoding="UTF-8" standalone="yes"?>
<Relationships xmlns="http://schemas.openxmlformats.org/package/2006/relationships"><Relationship Id="rId9" Type="http://schemas.openxmlformats.org/officeDocument/2006/relationships/image" Target="../media/image40.png"/><Relationship Id="rId20" Type="http://schemas.openxmlformats.org/officeDocument/2006/relationships/image" Target="../media/image51.png"/><Relationship Id="rId21" Type="http://schemas.openxmlformats.org/officeDocument/2006/relationships/image" Target="../media/image52.png"/><Relationship Id="rId10" Type="http://schemas.openxmlformats.org/officeDocument/2006/relationships/image" Target="../media/image41.png"/><Relationship Id="rId11" Type="http://schemas.openxmlformats.org/officeDocument/2006/relationships/image" Target="../media/image42.png"/><Relationship Id="rId12" Type="http://schemas.openxmlformats.org/officeDocument/2006/relationships/image" Target="../media/image43.png"/><Relationship Id="rId13" Type="http://schemas.openxmlformats.org/officeDocument/2006/relationships/image" Target="../media/image44.png"/><Relationship Id="rId14" Type="http://schemas.openxmlformats.org/officeDocument/2006/relationships/image" Target="../media/image45.png"/><Relationship Id="rId15" Type="http://schemas.openxmlformats.org/officeDocument/2006/relationships/image" Target="../media/image46.png"/><Relationship Id="rId16" Type="http://schemas.openxmlformats.org/officeDocument/2006/relationships/image" Target="../media/image47.png"/><Relationship Id="rId17" Type="http://schemas.openxmlformats.org/officeDocument/2006/relationships/image" Target="../media/image48.png"/><Relationship Id="rId18" Type="http://schemas.openxmlformats.org/officeDocument/2006/relationships/image" Target="../media/image49.png"/><Relationship Id="rId19" Type="http://schemas.openxmlformats.org/officeDocument/2006/relationships/image" Target="../media/image50.png"/><Relationship Id="rId1" Type="http://schemas.openxmlformats.org/officeDocument/2006/relationships/slideLayout" Target="../slideLayouts/slideLayout7.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 Id="rId6" Type="http://schemas.openxmlformats.org/officeDocument/2006/relationships/image" Target="../media/image37.png"/><Relationship Id="rId7" Type="http://schemas.openxmlformats.org/officeDocument/2006/relationships/image" Target="../media/image38.png"/><Relationship Id="rId8" Type="http://schemas.openxmlformats.org/officeDocument/2006/relationships/image" Target="../media/image39.png"/></Relationships>
</file>

<file path=ppt/slides/_rels/slide27.xml.rels><?xml version="1.0" encoding="UTF-8" standalone="yes"?>
<Relationships xmlns="http://schemas.openxmlformats.org/package/2006/relationships"><Relationship Id="rId11" Type="http://schemas.openxmlformats.org/officeDocument/2006/relationships/hyperlink" Target="http://www.metaarchive.org/" TargetMode="External"/><Relationship Id="rId12" Type="http://schemas.openxmlformats.org/officeDocument/2006/relationships/hyperlink" Target="https://dmp.cdlib.org/" TargetMode="External"/><Relationship Id="rId13" Type="http://schemas.openxmlformats.org/officeDocument/2006/relationships/hyperlink" Target="http://www.getty.edu/research/publications/electronic_publications/intrometadata/crosswalks.html" TargetMode="External"/><Relationship Id="rId14" Type="http://schemas.openxmlformats.org/officeDocument/2006/relationships/hyperlink" Target="http://www.nationalarchives.gov.uk/PRONOM/Format/proFormatSearch.aspx?status=new" TargetMode="External"/><Relationship Id="rId15" Type="http://schemas.openxmlformats.org/officeDocument/2006/relationships/hyperlink" Target="http://www.data.gov/" TargetMode="External"/><Relationship Id="rId16" Type="http://schemas.openxmlformats.org/officeDocument/2006/relationships/hyperlink" Target="http://www.w3.org/standards/semanticweb/" TargetMode="External"/><Relationship Id="rId17" Type="http://schemas.openxmlformats.org/officeDocument/2006/relationships/hyperlink" Target="http://www.linkeddatatools.com/index.php" TargetMode="External"/><Relationship Id="rId18" Type="http://schemas.openxmlformats.org/officeDocument/2006/relationships/hyperlink" Target="http://viewshare.org/about/community/" TargetMode="External"/><Relationship Id="rId19" Type="http://schemas.openxmlformats.org/officeDocument/2006/relationships/hyperlink" Target="http://www.openarchives.org/ore/" TargetMode="External"/><Relationship Id="rId1" Type="http://schemas.openxmlformats.org/officeDocument/2006/relationships/slideLayout" Target="../slideLayouts/slideLayout7.xml"/><Relationship Id="rId2" Type="http://schemas.openxmlformats.org/officeDocument/2006/relationships/hyperlink" Target="http://digitalpreservation.ncdcr.gov/newtodp.html" TargetMode="External"/><Relationship Id="rId3" Type="http://schemas.openxmlformats.org/officeDocument/2006/relationships/hyperlink" Target="http://www.dpworkshop.org/dpm-eng/eng_index.html" TargetMode="External"/><Relationship Id="rId4" Type="http://schemas.openxmlformats.org/officeDocument/2006/relationships/hyperlink" Target="http://www.opendoar.org/" TargetMode="External"/><Relationship Id="rId5" Type="http://schemas.openxmlformats.org/officeDocument/2006/relationships/hyperlink" Target="http://www.youtube.com/watch?v=pbBa6Oam7-w" TargetMode="External"/><Relationship Id="rId6" Type="http://schemas.openxmlformats.org/officeDocument/2006/relationships/hyperlink" Target="http://www.getty.edu/research/publications/electronic_publications/" TargetMode="External"/><Relationship Id="rId7" Type="http://schemas.openxmlformats.org/officeDocument/2006/relationships/hyperlink" Target="http://www.records.ncdcr.gov/tutorial_erecs_20081027/index.html" TargetMode="External"/><Relationship Id="rId8" Type="http://schemas.openxmlformats.org/officeDocument/2006/relationships/hyperlink" Target="http://www.jisc.ac.uk/publications/programmerelated/2010/openaccessmainbrochure.aspx" TargetMode="External"/><Relationship Id="rId9" Type="http://schemas.openxmlformats.org/officeDocument/2006/relationships/hyperlink" Target="http://www.digitalpreservation.gov/formats/index.shtml" TargetMode="External"/><Relationship Id="rId10" Type="http://schemas.openxmlformats.org/officeDocument/2006/relationships/hyperlink" Target="http://www.accessvt.atc.vt.edu/index.html"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53.tif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4.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5.tif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5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7.tif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58.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59.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60.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61.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62.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63.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64.jpg"/></Relationships>
</file>

<file path=ppt/slides/_rels/slide4.xml.rels><?xml version="1.0" encoding="UTF-8" standalone="yes"?>
<Relationships xmlns="http://schemas.openxmlformats.org/package/2006/relationships"><Relationship Id="rId3" Type="http://schemas.openxmlformats.org/officeDocument/2006/relationships/image" Target="../media/image4.tiff"/><Relationship Id="rId4" Type="http://schemas.openxmlformats.org/officeDocument/2006/relationships/image" Target="../media/image5.gif"/><Relationship Id="rId5" Type="http://schemas.openxmlformats.org/officeDocument/2006/relationships/image" Target="../media/image6.gif"/><Relationship Id="rId6" Type="http://schemas.openxmlformats.org/officeDocument/2006/relationships/image" Target="../media/image7.gif"/><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 Id="rId3" Type="http://schemas.openxmlformats.org/officeDocument/2006/relationships/image" Target="../media/image65.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 Id="rId3" Type="http://schemas.openxmlformats.org/officeDocument/2006/relationships/image" Target="../media/image66.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 Id="rId3" Type="http://schemas.openxmlformats.org/officeDocument/2006/relationships/image" Target="../media/image67.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 Id="rId3" Type="http://schemas.openxmlformats.org/officeDocument/2006/relationships/image" Target="../media/image68.jp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notesSlide" Target="../notesSlides/notesSlide32.xml"/><Relationship Id="rId5" Type="http://schemas.openxmlformats.org/officeDocument/2006/relationships/image" Target="../media/image69.png"/><Relationship Id="rId1" Type="http://schemas.microsoft.com/office/2007/relationships/media" Target="../media/media1.m4a"/><Relationship Id="rId2" Type="http://schemas.openxmlformats.org/officeDocument/2006/relationships/audio" Target="../media/media1.m4a"/></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3.xml"/><Relationship Id="rId5" Type="http://schemas.openxmlformats.org/officeDocument/2006/relationships/hyperlink" Target="http://www.opensource.org/osd.html" TargetMode="External"/><Relationship Id="rId6" Type="http://schemas.openxmlformats.org/officeDocument/2006/relationships/image" Target="../media/image69.png"/><Relationship Id="rId1" Type="http://schemas.microsoft.com/office/2007/relationships/media" Target="../media/media2.m4a"/><Relationship Id="rId2" Type="http://schemas.openxmlformats.org/officeDocument/2006/relationships/audio" Target="../media/media2.m4a"/></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4.xml"/><Relationship Id="rId5" Type="http://schemas.openxmlformats.org/officeDocument/2006/relationships/hyperlink" Target="http://www.earlham.edu/~peters/fos/overview.htm" TargetMode="External"/><Relationship Id="rId6" Type="http://schemas.openxmlformats.org/officeDocument/2006/relationships/image" Target="../media/image69.png"/><Relationship Id="rId1" Type="http://schemas.microsoft.com/office/2007/relationships/media" Target="../media/media3.m4a"/><Relationship Id="rId2" Type="http://schemas.openxmlformats.org/officeDocument/2006/relationships/audio" Target="../media/media3.m4a"/></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5.xml"/><Relationship Id="rId4" Type="http://schemas.openxmlformats.org/officeDocument/2006/relationships/notesSlide" Target="../notesSlides/notesSlide35.xml"/><Relationship Id="rId5" Type="http://schemas.openxmlformats.org/officeDocument/2006/relationships/image" Target="../media/image69.png"/><Relationship Id="rId1" Type="http://schemas.microsoft.com/office/2007/relationships/media" Target="../media/media4.m4a"/><Relationship Id="rId2" Type="http://schemas.openxmlformats.org/officeDocument/2006/relationships/audio" Target="../media/media4.m4a"/></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5.xml"/><Relationship Id="rId4" Type="http://schemas.openxmlformats.org/officeDocument/2006/relationships/notesSlide" Target="../notesSlides/notesSlide36.xml"/><Relationship Id="rId5" Type="http://schemas.openxmlformats.org/officeDocument/2006/relationships/image" Target="../media/image69.png"/><Relationship Id="rId1" Type="http://schemas.microsoft.com/office/2007/relationships/media" Target="../media/media5.m4a"/><Relationship Id="rId2" Type="http://schemas.openxmlformats.org/officeDocument/2006/relationships/audio" Target="../media/media5.m4a"/></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7.xml"/><Relationship Id="rId5" Type="http://schemas.openxmlformats.org/officeDocument/2006/relationships/image" Target="../media/image69.png"/><Relationship Id="rId1" Type="http://schemas.microsoft.com/office/2007/relationships/media" Target="../media/media6.m4a"/><Relationship Id="rId2" Type="http://schemas.openxmlformats.org/officeDocument/2006/relationships/audio" Target="../media/media6.m4a"/></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tiff"/></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5.xml"/><Relationship Id="rId4" Type="http://schemas.openxmlformats.org/officeDocument/2006/relationships/notesSlide" Target="../notesSlides/notesSlide38.xml"/><Relationship Id="rId5" Type="http://schemas.openxmlformats.org/officeDocument/2006/relationships/image" Target="../media/image69.png"/><Relationship Id="rId1" Type="http://schemas.microsoft.com/office/2007/relationships/media" Target="../media/media7.m4a"/><Relationship Id="rId2" Type="http://schemas.openxmlformats.org/officeDocument/2006/relationships/audio" Target="../media/media7.m4a"/></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5.xml"/><Relationship Id="rId4" Type="http://schemas.openxmlformats.org/officeDocument/2006/relationships/notesSlide" Target="../notesSlides/notesSlide39.xml"/><Relationship Id="rId5" Type="http://schemas.openxmlformats.org/officeDocument/2006/relationships/image" Target="../media/image69.png"/><Relationship Id="rId1" Type="http://schemas.microsoft.com/office/2007/relationships/media" Target="../media/media8.m4a"/><Relationship Id="rId2" Type="http://schemas.openxmlformats.org/officeDocument/2006/relationships/audio" Target="../media/media8.m4a"/></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5.xml"/><Relationship Id="rId4" Type="http://schemas.openxmlformats.org/officeDocument/2006/relationships/notesSlide" Target="../notesSlides/notesSlide40.xml"/><Relationship Id="rId5" Type="http://schemas.openxmlformats.org/officeDocument/2006/relationships/image" Target="../media/image69.png"/><Relationship Id="rId1" Type="http://schemas.microsoft.com/office/2007/relationships/media" Target="../media/media9.m4a"/><Relationship Id="rId2" Type="http://schemas.openxmlformats.org/officeDocument/2006/relationships/audio" Target="../media/media9.m4a"/></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5.xml"/><Relationship Id="rId4" Type="http://schemas.openxmlformats.org/officeDocument/2006/relationships/notesSlide" Target="../notesSlides/notesSlide41.xml"/><Relationship Id="rId5" Type="http://schemas.openxmlformats.org/officeDocument/2006/relationships/image" Target="../media/image69.png"/><Relationship Id="rId1" Type="http://schemas.microsoft.com/office/2007/relationships/media" Target="../media/media10.m4a"/><Relationship Id="rId2" Type="http://schemas.openxmlformats.org/officeDocument/2006/relationships/audio" Target="../media/media10.m4a"/></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5.xml"/><Relationship Id="rId4" Type="http://schemas.openxmlformats.org/officeDocument/2006/relationships/notesSlide" Target="../notesSlides/notesSlide42.xml"/><Relationship Id="rId5" Type="http://schemas.openxmlformats.org/officeDocument/2006/relationships/image" Target="../media/image69.png"/><Relationship Id="rId1" Type="http://schemas.microsoft.com/office/2007/relationships/media" Target="../media/media11.m4a"/><Relationship Id="rId2" Type="http://schemas.openxmlformats.org/officeDocument/2006/relationships/audio" Target="../media/media11.m4a"/></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3.xml"/><Relationship Id="rId5" Type="http://schemas.openxmlformats.org/officeDocument/2006/relationships/hyperlink" Target="http://www.eifl.net/foss" TargetMode="External"/><Relationship Id="rId6" Type="http://schemas.openxmlformats.org/officeDocument/2006/relationships/hyperlink" Target="http://foss4lib.org" TargetMode="External"/><Relationship Id="rId7" Type="http://schemas.openxmlformats.org/officeDocument/2006/relationships/hyperlink" Target="mailto:Peter.Murray@lyrasis.org" TargetMode="External"/><Relationship Id="rId8" Type="http://schemas.openxmlformats.org/officeDocument/2006/relationships/image" Target="../media/image69.png"/><Relationship Id="rId1" Type="http://schemas.microsoft.com/office/2007/relationships/media" Target="../media/media12.m4a"/><Relationship Id="rId2" Type="http://schemas.openxmlformats.org/officeDocument/2006/relationships/audio" Target="../media/media12.m4a"/></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4.xml"/><Relationship Id="rId5" Type="http://schemas.openxmlformats.org/officeDocument/2006/relationships/image" Target="../media/image69.png"/><Relationship Id="rId1" Type="http://schemas.microsoft.com/office/2007/relationships/media" Target="../media/media13.m4a"/><Relationship Id="rId2" Type="http://schemas.openxmlformats.org/officeDocument/2006/relationships/audio" Target="../media/media13.m4a"/></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9.tiff"/></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62.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1.png"/><Relationship Id="rId5" Type="http://schemas.openxmlformats.org/officeDocument/2006/relationships/image" Target="../media/image72.png"/><Relationship Id="rId6" Type="http://schemas.openxmlformats.org/officeDocument/2006/relationships/image" Target="../media/image73.png"/><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4.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5.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6.jp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7.jpg"/></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0.tiff"/></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9.jpg"/></Relationships>
</file>

<file path=ppt/slides/_rels/slide8.xml.rels><?xml version="1.0" encoding="UTF-8" standalone="yes"?>
<Relationships xmlns="http://schemas.openxmlformats.org/package/2006/relationships"><Relationship Id="rId3" Type="http://schemas.openxmlformats.org/officeDocument/2006/relationships/image" Target="../media/image11.tiff"/><Relationship Id="rId4"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3.tif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90000"/>
            <a:alpha val="40000"/>
          </a:schemeClr>
        </a:solidFill>
        <a:effectLst/>
      </p:bgPr>
    </p:bg>
    <p:spTree>
      <p:nvGrpSpPr>
        <p:cNvPr id="1" name=""/>
        <p:cNvGrpSpPr/>
        <p:nvPr/>
      </p:nvGrpSpPr>
      <p:grpSpPr>
        <a:xfrm>
          <a:off x="0" y="0"/>
          <a:ext cx="0" cy="0"/>
          <a:chOff x="0" y="0"/>
          <a:chExt cx="0" cy="0"/>
        </a:xfrm>
      </p:grpSpPr>
      <p:pic>
        <p:nvPicPr>
          <p:cNvPr id="5" name="Picture 4" descr="2012DLAhp.tiff"/>
          <p:cNvPicPr>
            <a:picLocks noChangeAspect="1"/>
          </p:cNvPicPr>
          <p:nvPr/>
        </p:nvPicPr>
        <p:blipFill>
          <a:blip r:embed="rId3"/>
          <a:stretch>
            <a:fillRect/>
          </a:stretch>
        </p:blipFill>
        <p:spPr>
          <a:xfrm>
            <a:off x="1700656" y="-29329"/>
            <a:ext cx="5487544" cy="688732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Uniforms.tiff"/>
          <p:cNvPicPr>
            <a:picLocks noChangeAspect="1"/>
          </p:cNvPicPr>
          <p:nvPr/>
        </p:nvPicPr>
        <p:blipFill>
          <a:blip r:embed="rId2"/>
          <a:stretch>
            <a:fillRect/>
          </a:stretch>
        </p:blipFill>
        <p:spPr>
          <a:xfrm>
            <a:off x="79835" y="0"/>
            <a:ext cx="8984331"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onyeyes.gif"/>
          <p:cNvPicPr>
            <a:picLocks noChangeAspect="1"/>
          </p:cNvPicPr>
          <p:nvPr/>
        </p:nvPicPr>
        <p:blipFill>
          <a:blip r:embed="rId3"/>
          <a:stretch>
            <a:fillRect/>
          </a:stretch>
        </p:blipFill>
        <p:spPr>
          <a:xfrm>
            <a:off x="204094" y="4775201"/>
            <a:ext cx="2150533" cy="1612900"/>
          </a:xfrm>
          <a:prstGeom prst="rect">
            <a:avLst/>
          </a:prstGeom>
        </p:spPr>
      </p:pic>
      <p:pic>
        <p:nvPicPr>
          <p:cNvPr id="4" name="Picture 3" descr="2002scholar.tiff"/>
          <p:cNvPicPr>
            <a:picLocks noChangeAspect="1"/>
          </p:cNvPicPr>
          <p:nvPr/>
        </p:nvPicPr>
        <p:blipFill>
          <a:blip r:embed="rId4"/>
          <a:stretch>
            <a:fillRect/>
          </a:stretch>
        </p:blipFill>
        <p:spPr>
          <a:xfrm>
            <a:off x="2131651" y="0"/>
            <a:ext cx="5439499"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atlNews.tiff"/>
          <p:cNvPicPr>
            <a:picLocks noChangeAspect="1"/>
          </p:cNvPicPr>
          <p:nvPr/>
        </p:nvPicPr>
        <p:blipFill>
          <a:blip r:embed="rId3"/>
          <a:stretch>
            <a:fillRect/>
          </a:stretch>
        </p:blipFill>
        <p:spPr>
          <a:xfrm>
            <a:off x="0" y="3158066"/>
            <a:ext cx="9144000" cy="3239247"/>
          </a:xfrm>
          <a:prstGeom prst="rect">
            <a:avLst/>
          </a:prstGeom>
        </p:spPr>
      </p:pic>
      <p:pic>
        <p:nvPicPr>
          <p:cNvPr id="7" name="Picture 6" descr="VaNews.tiff"/>
          <p:cNvPicPr>
            <a:picLocks noChangeAspect="1"/>
          </p:cNvPicPr>
          <p:nvPr/>
        </p:nvPicPr>
        <p:blipFill>
          <a:blip r:embed="rId4"/>
          <a:stretch>
            <a:fillRect/>
          </a:stretch>
        </p:blipFill>
        <p:spPr>
          <a:xfrm>
            <a:off x="342902" y="542065"/>
            <a:ext cx="2072767" cy="1269803"/>
          </a:xfrm>
          <a:prstGeom prst="rect">
            <a:avLst/>
          </a:prstGeom>
        </p:spPr>
      </p:pic>
      <p:pic>
        <p:nvPicPr>
          <p:cNvPr id="8" name="Picture 7" descr="VaNewsAll.tiff"/>
          <p:cNvPicPr>
            <a:picLocks noChangeAspect="1"/>
          </p:cNvPicPr>
          <p:nvPr/>
        </p:nvPicPr>
        <p:blipFill>
          <a:blip r:embed="rId5"/>
          <a:stretch>
            <a:fillRect/>
          </a:stretch>
        </p:blipFill>
        <p:spPr>
          <a:xfrm>
            <a:off x="2751667" y="277814"/>
            <a:ext cx="6019800" cy="25273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01IAWAbiodb.tiff"/>
          <p:cNvPicPr>
            <a:picLocks noChangeAspect="1"/>
          </p:cNvPicPr>
          <p:nvPr/>
        </p:nvPicPr>
        <p:blipFill>
          <a:blip r:embed="rId3"/>
          <a:stretch>
            <a:fillRect/>
          </a:stretch>
        </p:blipFill>
        <p:spPr>
          <a:xfrm>
            <a:off x="-56430" y="-270932"/>
            <a:ext cx="9200431" cy="718471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04IAWAbiodb.tiff"/>
          <p:cNvPicPr>
            <a:picLocks noChangeAspect="1"/>
          </p:cNvPicPr>
          <p:nvPr/>
        </p:nvPicPr>
        <p:blipFill>
          <a:blip r:embed="rId3"/>
          <a:stretch>
            <a:fillRect/>
          </a:stretch>
        </p:blipFill>
        <p:spPr>
          <a:xfrm>
            <a:off x="1" y="585789"/>
            <a:ext cx="9144001" cy="5194300"/>
          </a:xfrm>
          <a:prstGeom prst="rect">
            <a:avLst/>
          </a:prstGeom>
        </p:spPr>
      </p:pic>
      <p:pic>
        <p:nvPicPr>
          <p:cNvPr id="3" name="Picture 2" descr="mark.jpg"/>
          <p:cNvPicPr>
            <a:picLocks noChangeAspect="1"/>
          </p:cNvPicPr>
          <p:nvPr/>
        </p:nvPicPr>
        <p:blipFill>
          <a:blip r:embed="rId4"/>
          <a:stretch>
            <a:fillRect/>
          </a:stretch>
        </p:blipFill>
        <p:spPr>
          <a:xfrm>
            <a:off x="7302499" y="4827485"/>
            <a:ext cx="1631951" cy="190520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09ETDs.tiff"/>
          <p:cNvPicPr>
            <a:picLocks noChangeAspect="1"/>
          </p:cNvPicPr>
          <p:nvPr/>
        </p:nvPicPr>
        <p:blipFill>
          <a:blip r:embed="rId3"/>
          <a:stretch>
            <a:fillRect/>
          </a:stretch>
        </p:blipFill>
        <p:spPr>
          <a:xfrm>
            <a:off x="2348080" y="0"/>
            <a:ext cx="4447840"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lumMod val="90000"/>
            <a:alpha val="42000"/>
          </a:schemeClr>
        </a:solidFill>
        <a:effectLst/>
      </p:bgPr>
    </p:bg>
    <p:spTree>
      <p:nvGrpSpPr>
        <p:cNvPr id="1" name=""/>
        <p:cNvGrpSpPr/>
        <p:nvPr/>
      </p:nvGrpSpPr>
      <p:grpSpPr>
        <a:xfrm>
          <a:off x="0" y="0"/>
          <a:ext cx="0" cy="0"/>
          <a:chOff x="0" y="0"/>
          <a:chExt cx="0" cy="0"/>
        </a:xfrm>
      </p:grpSpPr>
      <p:pic>
        <p:nvPicPr>
          <p:cNvPr id="2" name="Picture 1" descr="2012ETDsAtVT.tiff"/>
          <p:cNvPicPr>
            <a:picLocks noChangeAspect="1"/>
          </p:cNvPicPr>
          <p:nvPr/>
        </p:nvPicPr>
        <p:blipFill>
          <a:blip r:embed="rId3"/>
          <a:stretch>
            <a:fillRect/>
          </a:stretch>
        </p:blipFill>
        <p:spPr>
          <a:xfrm>
            <a:off x="0" y="220135"/>
            <a:ext cx="9144000" cy="5892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nvGraphicFramePr>
        <p:xfrm>
          <a:off x="4682069" y="781048"/>
          <a:ext cx="4195233" cy="320463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Chart 3"/>
          <p:cNvGraphicFramePr/>
          <p:nvPr/>
        </p:nvGraphicFramePr>
        <p:xfrm>
          <a:off x="2590800" y="3790950"/>
          <a:ext cx="4572000" cy="27432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Chart 5"/>
          <p:cNvGraphicFramePr/>
          <p:nvPr/>
        </p:nvGraphicFramePr>
        <p:xfrm>
          <a:off x="381002" y="781048"/>
          <a:ext cx="4567767" cy="3213101"/>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6386" name="Object 2"/>
          <p:cNvGraphicFramePr>
            <a:graphicFrameLocks noChangeAspect="1"/>
          </p:cNvGraphicFramePr>
          <p:nvPr/>
        </p:nvGraphicFramePr>
        <p:xfrm>
          <a:off x="5759451" y="5162550"/>
          <a:ext cx="2806700" cy="876300"/>
        </p:xfrm>
        <a:graphic>
          <a:graphicData uri="http://schemas.openxmlformats.org/presentationml/2006/ole">
            <mc:AlternateContent xmlns:mc="http://schemas.openxmlformats.org/markup-compatibility/2006">
              <mc:Choice xmlns:v="urn:schemas-microsoft-com:vml" Requires="v">
                <p:oleObj spid="_x0000_s16397" name="Worksheet" r:id="rId7" imgW="2806700" imgH="876300" progId="Excel.Sheet.12">
                  <p:embed/>
                </p:oleObj>
              </mc:Choice>
              <mc:Fallback>
                <p:oleObj name="Worksheet" r:id="rId7" imgW="2806700" imgH="876300" progId="Excel.Sheet.12">
                  <p:embed/>
                  <p:pic>
                    <p:nvPicPr>
                      <p:cNvPr id="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59451" y="5162550"/>
                        <a:ext cx="2806700" cy="876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etaArchive4ACRL.tiff"/>
          <p:cNvPicPr>
            <a:picLocks noChangeAspect="1"/>
          </p:cNvPicPr>
          <p:nvPr/>
        </p:nvPicPr>
        <p:blipFill>
          <a:blip r:embed="rId2"/>
          <a:stretch>
            <a:fillRect/>
          </a:stretch>
        </p:blipFill>
        <p:spPr>
          <a:xfrm>
            <a:off x="0" y="396356"/>
            <a:ext cx="9144000" cy="606529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40000"/>
          </a:schemeClr>
        </a:solidFill>
        <a:effectLst/>
      </p:bgPr>
    </p:bg>
    <p:spTree>
      <p:nvGrpSpPr>
        <p:cNvPr id="1" name=""/>
        <p:cNvGrpSpPr/>
        <p:nvPr/>
      </p:nvGrpSpPr>
      <p:grpSpPr>
        <a:xfrm>
          <a:off x="0" y="0"/>
          <a:ext cx="0" cy="0"/>
          <a:chOff x="0" y="0"/>
          <a:chExt cx="0" cy="0"/>
        </a:xfrm>
      </p:grpSpPr>
      <p:pic>
        <p:nvPicPr>
          <p:cNvPr id="2" name="Picture 1" descr="2012MetaArchiveMembers.tiff"/>
          <p:cNvPicPr>
            <a:picLocks noChangeAspect="1"/>
          </p:cNvPicPr>
          <p:nvPr/>
        </p:nvPicPr>
        <p:blipFill>
          <a:blip r:embed="rId2"/>
          <a:stretch>
            <a:fillRect/>
          </a:stretch>
        </p:blipFill>
        <p:spPr>
          <a:xfrm>
            <a:off x="1159405" y="-1"/>
            <a:ext cx="6045200" cy="685800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endParaRPr lang="en-US"/>
          </a:p>
        </p:txBody>
      </p:sp>
      <p:sp>
        <p:nvSpPr>
          <p:cNvPr id="10" name="Content Placeholder 9"/>
          <p:cNvSpPr>
            <a:spLocks noGrp="1"/>
          </p:cNvSpPr>
          <p:nvPr>
            <p:ph sz="half" idx="1"/>
          </p:nvPr>
        </p:nvSpPr>
        <p:spPr>
          <a:xfrm>
            <a:off x="702733" y="1600201"/>
            <a:ext cx="3793067" cy="4525963"/>
          </a:xfrm>
        </p:spPr>
        <p:txBody>
          <a:bodyPr>
            <a:normAutofit fontScale="92500" lnSpcReduction="20000"/>
          </a:bodyPr>
          <a:lstStyle/>
          <a:p>
            <a:r>
              <a:rPr lang="en-US" dirty="0" smtClean="0"/>
              <a:t>Gail McMillan</a:t>
            </a:r>
          </a:p>
          <a:p>
            <a:r>
              <a:rPr lang="en-US" dirty="0" err="1" smtClean="0"/>
              <a:t>Kimberli</a:t>
            </a:r>
            <a:r>
              <a:rPr lang="en-US" dirty="0" smtClean="0"/>
              <a:t> Weeks</a:t>
            </a:r>
          </a:p>
          <a:p>
            <a:r>
              <a:rPr lang="en-US" dirty="0" smtClean="0"/>
              <a:t>Jane Wills</a:t>
            </a:r>
          </a:p>
          <a:p>
            <a:r>
              <a:rPr lang="en-US" dirty="0" smtClean="0"/>
              <a:t>Anne Lawrence</a:t>
            </a:r>
          </a:p>
          <a:p>
            <a:r>
              <a:rPr lang="en-US" dirty="0" smtClean="0"/>
              <a:t>Keith Gilbertson</a:t>
            </a:r>
          </a:p>
          <a:p>
            <a:r>
              <a:rPr lang="en-US" dirty="0" err="1" smtClean="0"/>
              <a:t>Zhiwu</a:t>
            </a:r>
            <a:r>
              <a:rPr lang="en-US" dirty="0" smtClean="0"/>
              <a:t> </a:t>
            </a:r>
            <a:r>
              <a:rPr lang="en-US" dirty="0" err="1" smtClean="0"/>
              <a:t>Xie</a:t>
            </a:r>
            <a:endParaRPr lang="en-US" dirty="0" smtClean="0"/>
          </a:p>
          <a:p>
            <a:r>
              <a:rPr lang="en-US" dirty="0" smtClean="0"/>
              <a:t>Nathan Hall</a:t>
            </a:r>
          </a:p>
          <a:p>
            <a:endParaRPr lang="en-US" dirty="0" smtClean="0"/>
          </a:p>
          <a:p>
            <a:r>
              <a:rPr lang="en-US" dirty="0" smtClean="0"/>
              <a:t>Paul Mather</a:t>
            </a:r>
          </a:p>
          <a:p>
            <a:r>
              <a:rPr lang="en-US" dirty="0" smtClean="0"/>
              <a:t>Tracy Gilmore</a:t>
            </a:r>
          </a:p>
          <a:p>
            <a:r>
              <a:rPr lang="en-US" dirty="0" smtClean="0"/>
              <a:t>Students</a:t>
            </a:r>
            <a:endParaRPr lang="en-US" dirty="0"/>
          </a:p>
        </p:txBody>
      </p:sp>
      <p:sp>
        <p:nvSpPr>
          <p:cNvPr id="11" name="Content Placeholder 10"/>
          <p:cNvSpPr>
            <a:spLocks noGrp="1"/>
          </p:cNvSpPr>
          <p:nvPr>
            <p:ph sz="half" idx="2"/>
          </p:nvPr>
        </p:nvSpPr>
        <p:spPr>
          <a:xfrm>
            <a:off x="4241800" y="1600201"/>
            <a:ext cx="4445000" cy="4525963"/>
          </a:xfrm>
        </p:spPr>
        <p:txBody>
          <a:bodyPr>
            <a:normAutofit fontScale="92500" lnSpcReduction="20000"/>
          </a:bodyPr>
          <a:lstStyle/>
          <a:p>
            <a:r>
              <a:rPr lang="en-US" dirty="0" smtClean="0"/>
              <a:t>History, ETDs, Preservation</a:t>
            </a:r>
          </a:p>
          <a:p>
            <a:r>
              <a:rPr lang="en-US" dirty="0" smtClean="0"/>
              <a:t>Services &amp; Standards</a:t>
            </a:r>
          </a:p>
          <a:p>
            <a:r>
              <a:rPr lang="en-US" dirty="0" smtClean="0"/>
              <a:t>VT </a:t>
            </a:r>
            <a:r>
              <a:rPr lang="en-US" dirty="0" err="1" smtClean="0"/>
              <a:t>ImageBase</a:t>
            </a:r>
            <a:r>
              <a:rPr lang="en-US" dirty="0" smtClean="0"/>
              <a:t>, Metadata</a:t>
            </a:r>
          </a:p>
          <a:p>
            <a:r>
              <a:rPr lang="en-US" dirty="0" err="1" smtClean="0"/>
              <a:t>EJournals</a:t>
            </a:r>
            <a:r>
              <a:rPr lang="en-US" dirty="0" smtClean="0"/>
              <a:t>, Metadata</a:t>
            </a:r>
          </a:p>
          <a:p>
            <a:r>
              <a:rPr lang="en-US" dirty="0" smtClean="0"/>
              <a:t>Open Source</a:t>
            </a:r>
          </a:p>
          <a:p>
            <a:r>
              <a:rPr lang="en-US" dirty="0" smtClean="0"/>
              <a:t>Data Management</a:t>
            </a:r>
          </a:p>
          <a:p>
            <a:r>
              <a:rPr lang="en-US" dirty="0" err="1" smtClean="0"/>
              <a:t>VTechWorks</a:t>
            </a:r>
            <a:endParaRPr lang="en-US" dirty="0" smtClean="0"/>
          </a:p>
          <a:p>
            <a:pPr>
              <a:buNone/>
            </a:pPr>
            <a:endParaRPr lang="en-US" dirty="0"/>
          </a:p>
        </p:txBody>
      </p:sp>
      <p:pic>
        <p:nvPicPr>
          <p:cNvPr id="7" name="Picture 6" descr="DLA.tiff"/>
          <p:cNvPicPr>
            <a:picLocks noChangeAspect="1"/>
          </p:cNvPicPr>
          <p:nvPr/>
        </p:nvPicPr>
        <p:blipFill>
          <a:blip r:embed="rId3"/>
          <a:stretch>
            <a:fillRect/>
          </a:stretch>
        </p:blipFill>
        <p:spPr>
          <a:xfrm>
            <a:off x="550332" y="173832"/>
            <a:ext cx="8043333" cy="1030552"/>
          </a:xfrm>
          <a:prstGeom prst="rect">
            <a:avLst/>
          </a:prstGeom>
        </p:spPr>
      </p:pic>
      <p:pic>
        <p:nvPicPr>
          <p:cNvPr id="15" name="Picture 14" descr="DLAstaff2012.jpg"/>
          <p:cNvPicPr>
            <a:picLocks noChangeAspect="1"/>
          </p:cNvPicPr>
          <p:nvPr/>
        </p:nvPicPr>
        <p:blipFill>
          <a:blip r:embed="rId4"/>
          <a:stretch>
            <a:fillRect/>
          </a:stretch>
        </p:blipFill>
        <p:spPr>
          <a:xfrm>
            <a:off x="4686300" y="4979989"/>
            <a:ext cx="3657600" cy="229235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ifecycleETDsPoster.tiff"/>
          <p:cNvPicPr>
            <a:picLocks noChangeAspect="1"/>
          </p:cNvPicPr>
          <p:nvPr/>
        </p:nvPicPr>
        <p:blipFill>
          <a:blip r:embed="rId2"/>
          <a:stretch>
            <a:fillRect/>
          </a:stretch>
        </p:blipFill>
        <p:spPr>
          <a:xfrm>
            <a:off x="0" y="1922"/>
            <a:ext cx="9144000" cy="685415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roniclesPoster.tiff"/>
          <p:cNvPicPr>
            <a:picLocks noChangeAspect="1"/>
          </p:cNvPicPr>
          <p:nvPr/>
        </p:nvPicPr>
        <p:blipFill>
          <a:blip r:embed="rId2"/>
          <a:stretch>
            <a:fillRect/>
          </a:stretch>
        </p:blipFill>
        <p:spPr>
          <a:xfrm>
            <a:off x="1625291" y="0"/>
            <a:ext cx="5893420"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lumMod val="90000"/>
            <a:alpha val="40000"/>
          </a:schemeClr>
        </a:solidFill>
        <a:effectLst/>
      </p:bgPr>
    </p:bg>
    <p:spTree>
      <p:nvGrpSpPr>
        <p:cNvPr id="1" name=""/>
        <p:cNvGrpSpPr/>
        <p:nvPr/>
      </p:nvGrpSpPr>
      <p:grpSpPr>
        <a:xfrm>
          <a:off x="0" y="0"/>
          <a:ext cx="0" cy="0"/>
          <a:chOff x="0" y="0"/>
          <a:chExt cx="0" cy="0"/>
        </a:xfrm>
      </p:grpSpPr>
      <p:pic>
        <p:nvPicPr>
          <p:cNvPr id="2" name="Picture 1" descr="2012DLAtodayTrimmed.tiff"/>
          <p:cNvPicPr>
            <a:picLocks noChangeAspect="1"/>
          </p:cNvPicPr>
          <p:nvPr/>
        </p:nvPicPr>
        <p:blipFill>
          <a:blip r:embed="rId3"/>
          <a:stretch>
            <a:fillRect/>
          </a:stretch>
        </p:blipFill>
        <p:spPr>
          <a:xfrm>
            <a:off x="1879600" y="0"/>
            <a:ext cx="5410200"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txBox="1">
            <a:spLocks/>
          </p:cNvSpPr>
          <p:nvPr/>
        </p:nvSpPr>
        <p:spPr bwMode="auto">
          <a:xfrm>
            <a:off x="457200" y="533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4000">
                <a:solidFill>
                  <a:srgbClr val="D2533C"/>
                </a:solidFill>
                <a:latin typeface="Arial" charset="0"/>
                <a:cs typeface="Arial" charset="0"/>
              </a:rPr>
              <a:t>Who are we and what do we do?</a:t>
            </a:r>
          </a:p>
        </p:txBody>
      </p:sp>
      <p:sp>
        <p:nvSpPr>
          <p:cNvPr id="14339" name="Content Placeholder 2"/>
          <p:cNvSpPr txBox="1">
            <a:spLocks/>
          </p:cNvSpPr>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273050"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spcBef>
                <a:spcPct val="20000"/>
              </a:spcBef>
              <a:buFont typeface="Arial" charset="0"/>
              <a:buNone/>
            </a:pPr>
            <a:endParaRPr lang="en-US" sz="2000"/>
          </a:p>
          <a:p>
            <a:pPr eaLnBrk="1" hangingPunct="1">
              <a:spcBef>
                <a:spcPct val="20000"/>
              </a:spcBef>
              <a:buFont typeface="Arial" charset="0"/>
              <a:buNone/>
            </a:pPr>
            <a:r>
              <a:rPr lang="en-US" sz="2000">
                <a:solidFill>
                  <a:srgbClr val="292934"/>
                </a:solidFill>
                <a:latin typeface="Arial" charset="0"/>
                <a:cs typeface="Arial" charset="0"/>
              </a:rPr>
              <a:t>We are a </a:t>
            </a:r>
            <a:r>
              <a:rPr lang="en-US" sz="2000">
                <a:solidFill>
                  <a:srgbClr val="D2533C"/>
                </a:solidFill>
                <a:latin typeface="Arial" charset="0"/>
                <a:cs typeface="Arial" charset="0"/>
              </a:rPr>
              <a:t>digital library</a:t>
            </a:r>
            <a:r>
              <a:rPr lang="en-US" sz="2000">
                <a:latin typeface="Arial" charset="0"/>
                <a:cs typeface="Arial" charset="0"/>
              </a:rPr>
              <a:t>, </a:t>
            </a:r>
          </a:p>
          <a:p>
            <a:pPr eaLnBrk="1" hangingPunct="1">
              <a:spcBef>
                <a:spcPct val="20000"/>
              </a:spcBef>
              <a:buFont typeface="Arial" charset="0"/>
              <a:buNone/>
            </a:pPr>
            <a:r>
              <a:rPr lang="en-US" sz="2000">
                <a:latin typeface="Arial" charset="0"/>
                <a:cs typeface="Arial" charset="0"/>
              </a:rPr>
              <a:t>		</a:t>
            </a:r>
            <a:r>
              <a:rPr lang="en-US" sz="2000">
                <a:solidFill>
                  <a:srgbClr val="292934"/>
                </a:solidFill>
                <a:latin typeface="Arial" charset="0"/>
                <a:cs typeface="Arial" charset="0"/>
              </a:rPr>
              <a:t>specializing in </a:t>
            </a:r>
            <a:r>
              <a:rPr lang="en-US" sz="2000">
                <a:solidFill>
                  <a:srgbClr val="D2533C"/>
                </a:solidFill>
                <a:latin typeface="Arial" charset="0"/>
                <a:cs typeface="Arial" charset="0"/>
              </a:rPr>
              <a:t>digital archiving</a:t>
            </a:r>
            <a:r>
              <a:rPr lang="en-US" sz="2000">
                <a:latin typeface="Arial" charset="0"/>
                <a:cs typeface="Arial" charset="0"/>
              </a:rPr>
              <a:t>,</a:t>
            </a:r>
          </a:p>
          <a:p>
            <a:pPr eaLnBrk="1" hangingPunct="1">
              <a:spcBef>
                <a:spcPct val="20000"/>
              </a:spcBef>
              <a:buFont typeface="Arial" charset="0"/>
              <a:buNone/>
            </a:pPr>
            <a:r>
              <a:rPr lang="en-US" sz="2000">
                <a:latin typeface="Arial" charset="0"/>
                <a:cs typeface="Arial" charset="0"/>
              </a:rPr>
              <a:t>			</a:t>
            </a:r>
            <a:r>
              <a:rPr lang="en-US" sz="2000">
                <a:solidFill>
                  <a:srgbClr val="292934"/>
                </a:solidFill>
                <a:latin typeface="Arial" charset="0"/>
                <a:cs typeface="Arial" charset="0"/>
              </a:rPr>
              <a:t>and growing a </a:t>
            </a:r>
            <a:r>
              <a:rPr lang="en-US" sz="2000">
                <a:solidFill>
                  <a:srgbClr val="D2533C"/>
                </a:solidFill>
                <a:latin typeface="Arial" charset="0"/>
                <a:cs typeface="Arial" charset="0"/>
              </a:rPr>
              <a:t>digital repository</a:t>
            </a:r>
            <a:r>
              <a:rPr lang="en-US" sz="2000">
                <a:latin typeface="Arial" charset="0"/>
                <a:cs typeface="Arial" charset="0"/>
              </a:rPr>
              <a:t>.</a:t>
            </a:r>
          </a:p>
          <a:p>
            <a:pPr lvl="1" eaLnBrk="1" hangingPunct="1">
              <a:spcBef>
                <a:spcPct val="20000"/>
              </a:spcBef>
              <a:buFont typeface="Arial" charset="0"/>
              <a:buNone/>
            </a:pPr>
            <a:endParaRPr lang="en-US" sz="2000">
              <a:latin typeface="Arial" charset="0"/>
              <a:cs typeface="Arial" charset="0"/>
            </a:endParaRPr>
          </a:p>
          <a:p>
            <a:pPr lvl="1" eaLnBrk="1" hangingPunct="1">
              <a:spcBef>
                <a:spcPct val="20000"/>
              </a:spcBef>
              <a:buFont typeface="Arial" charset="0"/>
              <a:buNone/>
            </a:pPr>
            <a:endParaRPr lang="en-US" sz="2800"/>
          </a:p>
          <a:p>
            <a:pPr lvl="1" eaLnBrk="1" hangingPunct="1">
              <a:spcBef>
                <a:spcPct val="20000"/>
              </a:spcBef>
              <a:buFont typeface="Arial" charset="0"/>
              <a:buNone/>
            </a:pPr>
            <a:endParaRPr lang="en-US" sz="2800"/>
          </a:p>
          <a:p>
            <a:pPr lvl="1" eaLnBrk="1" hangingPunct="1">
              <a:spcBef>
                <a:spcPct val="20000"/>
              </a:spcBef>
              <a:buFont typeface="Arial" charset="0"/>
              <a:buNone/>
            </a:pPr>
            <a:endParaRPr lang="en-US" sz="2800"/>
          </a:p>
        </p:txBody>
      </p:sp>
      <p:sp>
        <p:nvSpPr>
          <p:cNvPr id="14340" name="TextBox 4"/>
          <p:cNvSpPr txBox="1">
            <a:spLocks noChangeArrowheads="1"/>
          </p:cNvSpPr>
          <p:nvPr/>
        </p:nvSpPr>
        <p:spPr bwMode="auto">
          <a:xfrm>
            <a:off x="679451" y="4321177"/>
            <a:ext cx="45212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273050"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b="1">
                <a:solidFill>
                  <a:srgbClr val="292934"/>
                </a:solidFill>
                <a:latin typeface="Arial" charset="0"/>
                <a:cs typeface="Arial" charset="0"/>
              </a:rPr>
              <a:t>Digital Libraries</a:t>
            </a:r>
            <a:endParaRPr lang="en-US" sz="1800">
              <a:solidFill>
                <a:srgbClr val="292934"/>
              </a:solidFill>
              <a:latin typeface="Arial" charset="0"/>
              <a:cs typeface="Arial" charset="0"/>
            </a:endParaRPr>
          </a:p>
          <a:p>
            <a:pPr eaLnBrk="1" hangingPunct="1"/>
            <a:r>
              <a:rPr lang="en-US" sz="1800">
                <a:solidFill>
                  <a:srgbClr val="292934"/>
                </a:solidFill>
                <a:latin typeface="Arial" charset="0"/>
                <a:cs typeface="Arial" charset="0"/>
              </a:rPr>
              <a:t>Collect and provide access to digital information, and provide library services surrounding that information.</a:t>
            </a:r>
          </a:p>
          <a:p>
            <a:pPr lvl="1" eaLnBrk="1" hangingPunct="1"/>
            <a:r>
              <a:rPr lang="en-US" sz="1800"/>
              <a:t>		</a:t>
            </a:r>
          </a:p>
        </p:txBody>
      </p:sp>
      <p:cxnSp>
        <p:nvCxnSpPr>
          <p:cNvPr id="6" name="Straight Connector 5"/>
          <p:cNvCxnSpPr/>
          <p:nvPr/>
        </p:nvCxnSpPr>
        <p:spPr>
          <a:xfrm>
            <a:off x="457200" y="1381125"/>
            <a:ext cx="7848600" cy="0"/>
          </a:xfrm>
          <a:prstGeom prst="line">
            <a:avLst/>
          </a:prstGeom>
          <a:ln>
            <a:solidFill>
              <a:srgbClr val="D2533C"/>
            </a:solidFill>
          </a:ln>
        </p:spPr>
        <p:style>
          <a:lnRef idx="2">
            <a:schemeClr val="accent2"/>
          </a:lnRef>
          <a:fillRef idx="0">
            <a:schemeClr val="accent2"/>
          </a:fillRef>
          <a:effectRef idx="1">
            <a:schemeClr val="accent2"/>
          </a:effectRef>
          <a:fontRef idx="minor">
            <a:schemeClr val="tx1"/>
          </a:fontRef>
        </p:style>
      </p:cxnSp>
      <p:pic>
        <p:nvPicPr>
          <p:cNvPr id="14342" name="Picture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27676" y="3946526"/>
            <a:ext cx="2778125" cy="185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814095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455613"/>
            <a:ext cx="8229600" cy="925512"/>
          </a:xfrm>
          <a:prstGeom prst="rect">
            <a:avLst/>
          </a:prstGeom>
        </p:spPr>
        <p:txBody>
          <a:bodyPr>
            <a:normAutofit/>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lnSpc>
                <a:spcPct val="90000"/>
              </a:lnSpc>
            </a:pPr>
            <a:r>
              <a:rPr lang="en-US" sz="3600">
                <a:solidFill>
                  <a:srgbClr val="D2533C"/>
                </a:solidFill>
              </a:rPr>
              <a:t>2010-11 ASERL Digital Collection Reports</a:t>
            </a:r>
            <a:r>
              <a:rPr lang="en-US" sz="3600"/>
              <a:t/>
            </a:r>
            <a:br>
              <a:rPr lang="en-US" sz="3600"/>
            </a:br>
            <a:r>
              <a:rPr lang="en-US" sz="2200">
                <a:solidFill>
                  <a:srgbClr val="4C5A6A"/>
                </a:solidFill>
              </a:rPr>
              <a:t>What is some of DLA</a:t>
            </a:r>
            <a:r>
              <a:rPr lang="ja-JP" altLang="en-US" sz="2200">
                <a:solidFill>
                  <a:srgbClr val="4C5A6A"/>
                </a:solidFill>
              </a:rPr>
              <a:t>’</a:t>
            </a:r>
            <a:r>
              <a:rPr lang="en-US" sz="2200">
                <a:solidFill>
                  <a:srgbClr val="4C5A6A"/>
                </a:solidFill>
              </a:rPr>
              <a:t>s digital information?</a:t>
            </a:r>
          </a:p>
        </p:txBody>
      </p:sp>
      <p:graphicFrame>
        <p:nvGraphicFramePr>
          <p:cNvPr id="3" name="Content Placeholder 3"/>
          <p:cNvGraphicFramePr>
            <a:graphicFrameLocks/>
          </p:cNvGraphicFramePr>
          <p:nvPr>
            <p:extLst>
              <p:ext uri="{D42A27DB-BD31-4B8C-83A1-F6EECF244321}">
                <p14:modId xmlns:p14="http://schemas.microsoft.com/office/powerpoint/2010/main" val="927348203"/>
              </p:ext>
            </p:extLst>
          </p:nvPr>
        </p:nvGraphicFramePr>
        <p:xfrm>
          <a:off x="457200" y="1613500"/>
          <a:ext cx="8091850" cy="4647133"/>
        </p:xfrm>
        <a:graphic>
          <a:graphicData uri="http://schemas.openxmlformats.org/drawingml/2006/table">
            <a:tbl>
              <a:tblPr firstRow="1" bandRow="1">
                <a:tableStyleId>{3C2FFA5D-87B4-456A-9821-1D502468CF0F}</a:tableStyleId>
              </a:tblPr>
              <a:tblGrid>
                <a:gridCol w="3159075"/>
                <a:gridCol w="1374880"/>
                <a:gridCol w="1710728"/>
                <a:gridCol w="1847167"/>
              </a:tblGrid>
              <a:tr h="590888">
                <a:tc>
                  <a:txBody>
                    <a:bodyPr/>
                    <a:lstStyle/>
                    <a:p>
                      <a:pPr marL="0" marR="0" algn="ctr">
                        <a:spcBef>
                          <a:spcPts val="0"/>
                        </a:spcBef>
                        <a:spcAft>
                          <a:spcPts val="0"/>
                        </a:spcAft>
                      </a:pPr>
                      <a:r>
                        <a:rPr lang="en-US" sz="1400" dirty="0">
                          <a:effectLst/>
                          <a:latin typeface="Arial"/>
                          <a:cs typeface="Arial"/>
                        </a:rPr>
                        <a:t>Collection</a:t>
                      </a:r>
                      <a:endParaRPr lang="en-US" sz="1400" dirty="0">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rgbClr val="93A299"/>
                    </a:solidFill>
                  </a:tcPr>
                </a:tc>
                <a:tc>
                  <a:txBody>
                    <a:bodyPr/>
                    <a:lstStyle/>
                    <a:p>
                      <a:pPr marL="0" marR="0" algn="ctr">
                        <a:spcBef>
                          <a:spcPts val="0"/>
                        </a:spcBef>
                        <a:spcAft>
                          <a:spcPts val="0"/>
                        </a:spcAft>
                      </a:pPr>
                      <a:r>
                        <a:rPr lang="en-US" sz="1400" dirty="0">
                          <a:effectLst/>
                          <a:latin typeface="Arial"/>
                          <a:cs typeface="Arial"/>
                        </a:rPr>
                        <a:t>Current Total No. of Files:</a:t>
                      </a:r>
                      <a:endParaRPr lang="en-US" sz="1400" dirty="0">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rgbClr val="93A299"/>
                    </a:solidFill>
                  </a:tcPr>
                </a:tc>
                <a:tc>
                  <a:txBody>
                    <a:bodyPr/>
                    <a:lstStyle/>
                    <a:p>
                      <a:pPr marL="0" marR="0" algn="ctr">
                        <a:spcBef>
                          <a:spcPts val="0"/>
                        </a:spcBef>
                        <a:spcAft>
                          <a:spcPts val="0"/>
                        </a:spcAft>
                      </a:pPr>
                      <a:r>
                        <a:rPr lang="en-US" sz="1400" dirty="0">
                          <a:effectLst/>
                          <a:latin typeface="Arial"/>
                          <a:cs typeface="Arial"/>
                        </a:rPr>
                        <a:t>Current Total File Size in GB</a:t>
                      </a:r>
                      <a:endParaRPr lang="en-US" sz="1400" dirty="0">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rgbClr val="93A299"/>
                    </a:solidFill>
                  </a:tcPr>
                </a:tc>
                <a:tc>
                  <a:txBody>
                    <a:bodyPr/>
                    <a:lstStyle/>
                    <a:p>
                      <a:pPr marL="0" marR="0" algn="ctr">
                        <a:spcBef>
                          <a:spcPts val="0"/>
                        </a:spcBef>
                        <a:spcAft>
                          <a:spcPts val="0"/>
                        </a:spcAft>
                      </a:pPr>
                      <a:r>
                        <a:rPr lang="en-US" sz="1400" dirty="0">
                          <a:effectLst/>
                          <a:latin typeface="Arial"/>
                          <a:cs typeface="Arial"/>
                        </a:rPr>
                        <a:t>Number of times items accessed</a:t>
                      </a:r>
                      <a:endParaRPr lang="en-US" sz="1400" dirty="0">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rgbClr val="93A299"/>
                    </a:solidFill>
                  </a:tcPr>
                </a:tc>
              </a:tr>
              <a:tr h="364102">
                <a:tc>
                  <a:txBody>
                    <a:bodyPr/>
                    <a:lstStyle/>
                    <a:p>
                      <a:pPr marL="0" marR="0">
                        <a:spcBef>
                          <a:spcPts val="0"/>
                        </a:spcBef>
                        <a:spcAft>
                          <a:spcPts val="0"/>
                        </a:spcAft>
                      </a:pPr>
                      <a:r>
                        <a:rPr lang="en-US" sz="1400" dirty="0">
                          <a:solidFill>
                            <a:srgbClr val="57576E"/>
                          </a:solidFill>
                          <a:effectLst/>
                          <a:latin typeface="Arial"/>
                          <a:cs typeface="Arial"/>
                        </a:rPr>
                        <a:t>ETDs and BTDs (Files)</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28575" cap="flat" cmpd="sng" algn="ctr">
                      <a:solidFill>
                        <a:prstClr val="white"/>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c>
                  <a:txBody>
                    <a:bodyPr/>
                    <a:lstStyle/>
                    <a:p>
                      <a:pPr marL="0" marR="0" algn="r">
                        <a:spcBef>
                          <a:spcPts val="0"/>
                        </a:spcBef>
                        <a:spcAft>
                          <a:spcPts val="0"/>
                        </a:spcAft>
                      </a:pPr>
                      <a:r>
                        <a:rPr lang="en-US" sz="1400" dirty="0">
                          <a:solidFill>
                            <a:srgbClr val="57576E"/>
                          </a:solidFill>
                          <a:effectLst/>
                          <a:latin typeface="Arial"/>
                          <a:cs typeface="Arial"/>
                        </a:rPr>
                        <a:t>33,037</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28575" cap="flat" cmpd="sng" algn="ctr">
                      <a:solidFill>
                        <a:prstClr val="white"/>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c>
                  <a:txBody>
                    <a:bodyPr/>
                    <a:lstStyle/>
                    <a:p>
                      <a:pPr marL="0" marR="0" algn="r">
                        <a:spcBef>
                          <a:spcPts val="0"/>
                        </a:spcBef>
                        <a:spcAft>
                          <a:spcPts val="0"/>
                        </a:spcAft>
                      </a:pPr>
                      <a:r>
                        <a:rPr lang="en-US" sz="1400" dirty="0">
                          <a:solidFill>
                            <a:srgbClr val="57576E"/>
                          </a:solidFill>
                          <a:effectLst/>
                          <a:latin typeface="Arial"/>
                          <a:cs typeface="Arial"/>
                        </a:rPr>
                        <a:t>200.07</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28575" cap="flat" cmpd="sng" algn="ctr">
                      <a:solidFill>
                        <a:prstClr val="white"/>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c>
                  <a:txBody>
                    <a:bodyPr/>
                    <a:lstStyle/>
                    <a:p>
                      <a:pPr marL="0" marR="0" algn="r">
                        <a:spcBef>
                          <a:spcPts val="0"/>
                        </a:spcBef>
                        <a:spcAft>
                          <a:spcPts val="0"/>
                        </a:spcAft>
                      </a:pPr>
                      <a:r>
                        <a:rPr lang="en-US" sz="1400" dirty="0">
                          <a:solidFill>
                            <a:srgbClr val="57576E"/>
                          </a:solidFill>
                          <a:effectLst/>
                          <a:latin typeface="Arial"/>
                          <a:cs typeface="Arial"/>
                        </a:rPr>
                        <a:t>6,874,543</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28575" cap="flat" cmpd="sng" algn="ctr">
                      <a:solidFill>
                        <a:prstClr val="white"/>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r>
              <a:tr h="340168">
                <a:tc>
                  <a:txBody>
                    <a:bodyPr/>
                    <a:lstStyle/>
                    <a:p>
                      <a:pPr marL="0" marR="0">
                        <a:spcBef>
                          <a:spcPts val="0"/>
                        </a:spcBef>
                        <a:spcAft>
                          <a:spcPts val="0"/>
                        </a:spcAft>
                      </a:pPr>
                      <a:r>
                        <a:rPr lang="en-US" sz="1400" dirty="0">
                          <a:solidFill>
                            <a:srgbClr val="57576E"/>
                          </a:solidFill>
                          <a:effectLst/>
                          <a:latin typeface="Arial"/>
                          <a:cs typeface="Arial"/>
                        </a:rPr>
                        <a:t>Ejournal  Articles</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c>
                  <a:txBody>
                    <a:bodyPr/>
                    <a:lstStyle/>
                    <a:p>
                      <a:pPr marL="0" marR="0" algn="r">
                        <a:spcBef>
                          <a:spcPts val="0"/>
                        </a:spcBef>
                        <a:spcAft>
                          <a:spcPts val="0"/>
                        </a:spcAft>
                      </a:pPr>
                      <a:r>
                        <a:rPr lang="en-US" sz="1400" dirty="0">
                          <a:solidFill>
                            <a:srgbClr val="57576E"/>
                          </a:solidFill>
                          <a:effectLst/>
                          <a:latin typeface="Arial"/>
                          <a:cs typeface="Arial"/>
                        </a:rPr>
                        <a:t>15,473</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c>
                  <a:txBody>
                    <a:bodyPr/>
                    <a:lstStyle/>
                    <a:p>
                      <a:pPr marL="0" marR="0" algn="r">
                        <a:spcBef>
                          <a:spcPts val="0"/>
                        </a:spcBef>
                        <a:spcAft>
                          <a:spcPts val="0"/>
                        </a:spcAft>
                      </a:pPr>
                      <a:r>
                        <a:rPr lang="en-US" sz="1400" dirty="0">
                          <a:solidFill>
                            <a:srgbClr val="57576E"/>
                          </a:solidFill>
                          <a:effectLst/>
                          <a:latin typeface="Arial"/>
                          <a:cs typeface="Arial"/>
                        </a:rPr>
                        <a:t>3.54</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c>
                  <a:txBody>
                    <a:bodyPr/>
                    <a:lstStyle/>
                    <a:p>
                      <a:pPr marL="0" marR="0" algn="r">
                        <a:spcBef>
                          <a:spcPts val="0"/>
                        </a:spcBef>
                        <a:spcAft>
                          <a:spcPts val="0"/>
                        </a:spcAft>
                      </a:pPr>
                      <a:r>
                        <a:rPr lang="en-US" sz="1400" dirty="0">
                          <a:solidFill>
                            <a:srgbClr val="57576E"/>
                          </a:solidFill>
                          <a:effectLst/>
                          <a:latin typeface="Arial"/>
                          <a:cs typeface="Arial"/>
                        </a:rPr>
                        <a:t>2,709,748</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r>
              <a:tr h="330730">
                <a:tc>
                  <a:txBody>
                    <a:bodyPr/>
                    <a:lstStyle/>
                    <a:p>
                      <a:pPr marL="0" marR="0">
                        <a:spcBef>
                          <a:spcPts val="0"/>
                        </a:spcBef>
                        <a:spcAft>
                          <a:spcPts val="0"/>
                        </a:spcAft>
                      </a:pPr>
                      <a:r>
                        <a:rPr lang="en-US" sz="1400" dirty="0">
                          <a:solidFill>
                            <a:srgbClr val="57576E"/>
                          </a:solidFill>
                          <a:effectLst/>
                          <a:latin typeface="Arial"/>
                          <a:cs typeface="Arial"/>
                        </a:rPr>
                        <a:t>Digital images</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c>
                  <a:txBody>
                    <a:bodyPr/>
                    <a:lstStyle/>
                    <a:p>
                      <a:pPr marL="0" marR="0" algn="r">
                        <a:spcBef>
                          <a:spcPts val="0"/>
                        </a:spcBef>
                        <a:spcAft>
                          <a:spcPts val="0"/>
                        </a:spcAft>
                      </a:pPr>
                      <a:r>
                        <a:rPr lang="en-US" sz="1400" dirty="0">
                          <a:solidFill>
                            <a:srgbClr val="57576E"/>
                          </a:solidFill>
                          <a:effectLst/>
                          <a:latin typeface="Arial"/>
                          <a:cs typeface="Arial"/>
                        </a:rPr>
                        <a:t>208,762</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c>
                  <a:txBody>
                    <a:bodyPr/>
                    <a:lstStyle/>
                    <a:p>
                      <a:pPr marL="0" marR="0" algn="r">
                        <a:spcBef>
                          <a:spcPts val="0"/>
                        </a:spcBef>
                        <a:spcAft>
                          <a:spcPts val="0"/>
                        </a:spcAft>
                      </a:pPr>
                      <a:r>
                        <a:rPr lang="en-US" sz="1400" dirty="0">
                          <a:solidFill>
                            <a:srgbClr val="57576E"/>
                          </a:solidFill>
                          <a:effectLst/>
                          <a:latin typeface="Arial"/>
                          <a:cs typeface="Arial"/>
                        </a:rPr>
                        <a:t>2,592.33</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c>
                  <a:txBody>
                    <a:bodyPr/>
                    <a:lstStyle/>
                    <a:p>
                      <a:pPr marL="0" marR="0" algn="r">
                        <a:spcBef>
                          <a:spcPts val="0"/>
                        </a:spcBef>
                        <a:spcAft>
                          <a:spcPts val="0"/>
                        </a:spcAft>
                      </a:pPr>
                      <a:r>
                        <a:rPr lang="en-US" sz="1400" dirty="0">
                          <a:solidFill>
                            <a:srgbClr val="57576E"/>
                          </a:solidFill>
                          <a:effectLst/>
                          <a:latin typeface="Arial"/>
                          <a:cs typeface="Arial"/>
                        </a:rPr>
                        <a:t>3,578,614</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r>
              <a:tr h="376933">
                <a:tc>
                  <a:txBody>
                    <a:bodyPr/>
                    <a:lstStyle/>
                    <a:p>
                      <a:pPr marL="0" marR="0">
                        <a:spcBef>
                          <a:spcPts val="0"/>
                        </a:spcBef>
                        <a:spcAft>
                          <a:spcPts val="0"/>
                        </a:spcAft>
                      </a:pPr>
                      <a:r>
                        <a:rPr lang="en-US" sz="1400" dirty="0">
                          <a:solidFill>
                            <a:srgbClr val="57576E"/>
                          </a:solidFill>
                          <a:effectLst/>
                          <a:latin typeface="Arial"/>
                          <a:cs typeface="Arial"/>
                        </a:rPr>
                        <a:t>Digital Books</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c>
                  <a:txBody>
                    <a:bodyPr/>
                    <a:lstStyle/>
                    <a:p>
                      <a:pPr marL="0" marR="0" algn="r">
                        <a:spcBef>
                          <a:spcPts val="0"/>
                        </a:spcBef>
                        <a:spcAft>
                          <a:spcPts val="0"/>
                        </a:spcAft>
                      </a:pPr>
                      <a:r>
                        <a:rPr lang="en-US" sz="1400" dirty="0">
                          <a:solidFill>
                            <a:srgbClr val="57576E"/>
                          </a:solidFill>
                          <a:effectLst/>
                          <a:latin typeface="Arial"/>
                          <a:cs typeface="Arial"/>
                        </a:rPr>
                        <a:t>221</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c>
                  <a:txBody>
                    <a:bodyPr/>
                    <a:lstStyle/>
                    <a:p>
                      <a:pPr marL="0" marR="0" algn="r">
                        <a:spcBef>
                          <a:spcPts val="0"/>
                        </a:spcBef>
                        <a:spcAft>
                          <a:spcPts val="0"/>
                        </a:spcAft>
                      </a:pPr>
                      <a:r>
                        <a:rPr lang="en-US" sz="1400" dirty="0">
                          <a:solidFill>
                            <a:srgbClr val="57576E"/>
                          </a:solidFill>
                          <a:effectLst/>
                          <a:latin typeface="Arial"/>
                          <a:cs typeface="Arial"/>
                        </a:rPr>
                        <a:t>9.19</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c>
                  <a:txBody>
                    <a:bodyPr/>
                    <a:lstStyle/>
                    <a:p>
                      <a:pPr marL="0" marR="0" algn="r">
                        <a:spcBef>
                          <a:spcPts val="0"/>
                        </a:spcBef>
                        <a:spcAft>
                          <a:spcPts val="0"/>
                        </a:spcAft>
                      </a:pPr>
                      <a:r>
                        <a:rPr lang="en-US" sz="1400" dirty="0">
                          <a:solidFill>
                            <a:srgbClr val="57576E"/>
                          </a:solidFill>
                          <a:effectLst/>
                          <a:latin typeface="Arial"/>
                          <a:cs typeface="Arial"/>
                        </a:rPr>
                        <a:t>20,581</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r>
              <a:tr h="376933">
                <a:tc>
                  <a:txBody>
                    <a:bodyPr/>
                    <a:lstStyle/>
                    <a:p>
                      <a:pPr marL="0" marR="0">
                        <a:spcBef>
                          <a:spcPts val="0"/>
                        </a:spcBef>
                        <a:spcAft>
                          <a:spcPts val="0"/>
                        </a:spcAft>
                      </a:pPr>
                      <a:r>
                        <a:rPr lang="en-US" sz="1400" dirty="0">
                          <a:solidFill>
                            <a:srgbClr val="57576E"/>
                          </a:solidFill>
                          <a:effectLst/>
                          <a:latin typeface="Arial"/>
                          <a:cs typeface="Arial"/>
                        </a:rPr>
                        <a:t>Faculty Archives</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c>
                  <a:txBody>
                    <a:bodyPr/>
                    <a:lstStyle/>
                    <a:p>
                      <a:pPr marL="0" marR="0" algn="r">
                        <a:spcBef>
                          <a:spcPts val="0"/>
                        </a:spcBef>
                        <a:spcAft>
                          <a:spcPts val="0"/>
                        </a:spcAft>
                      </a:pPr>
                      <a:r>
                        <a:rPr lang="en-US" sz="1400" dirty="0">
                          <a:solidFill>
                            <a:srgbClr val="57576E"/>
                          </a:solidFill>
                          <a:effectLst/>
                          <a:latin typeface="Arial"/>
                          <a:cs typeface="Arial"/>
                        </a:rPr>
                        <a:t>1,299</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c>
                  <a:txBody>
                    <a:bodyPr/>
                    <a:lstStyle/>
                    <a:p>
                      <a:pPr marL="0" marR="0" algn="r">
                        <a:spcBef>
                          <a:spcPts val="0"/>
                        </a:spcBef>
                        <a:spcAft>
                          <a:spcPts val="0"/>
                        </a:spcAft>
                      </a:pPr>
                      <a:r>
                        <a:rPr lang="en-US" sz="1400" dirty="0">
                          <a:solidFill>
                            <a:srgbClr val="57576E"/>
                          </a:solidFill>
                          <a:effectLst/>
                          <a:latin typeface="Arial"/>
                          <a:cs typeface="Arial"/>
                        </a:rPr>
                        <a:t>1.18</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c>
                  <a:txBody>
                    <a:bodyPr/>
                    <a:lstStyle/>
                    <a:p>
                      <a:pPr marL="0" marR="0" algn="r">
                        <a:spcBef>
                          <a:spcPts val="0"/>
                        </a:spcBef>
                        <a:spcAft>
                          <a:spcPts val="0"/>
                        </a:spcAft>
                      </a:pPr>
                      <a:r>
                        <a:rPr lang="en-US" sz="1400" dirty="0">
                          <a:solidFill>
                            <a:srgbClr val="57576E"/>
                          </a:solidFill>
                          <a:effectLst/>
                          <a:latin typeface="Arial"/>
                          <a:cs typeface="Arial"/>
                        </a:rPr>
                        <a:t>75,076</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r>
              <a:tr h="304718">
                <a:tc>
                  <a:txBody>
                    <a:bodyPr/>
                    <a:lstStyle/>
                    <a:p>
                      <a:pPr marL="0" marR="0">
                        <a:spcBef>
                          <a:spcPts val="0"/>
                        </a:spcBef>
                        <a:spcAft>
                          <a:spcPts val="0"/>
                        </a:spcAft>
                      </a:pPr>
                      <a:r>
                        <a:rPr lang="en-US" sz="1400" dirty="0">
                          <a:solidFill>
                            <a:srgbClr val="57576E"/>
                          </a:solidFill>
                          <a:effectLst/>
                          <a:latin typeface="Arial"/>
                          <a:cs typeface="Arial"/>
                        </a:rPr>
                        <a:t>IAWA</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c>
                  <a:txBody>
                    <a:bodyPr/>
                    <a:lstStyle/>
                    <a:p>
                      <a:pPr marL="0" marR="0" algn="r">
                        <a:spcBef>
                          <a:spcPts val="0"/>
                        </a:spcBef>
                        <a:spcAft>
                          <a:spcPts val="0"/>
                        </a:spcAft>
                      </a:pPr>
                      <a:r>
                        <a:rPr lang="en-US" sz="1400" dirty="0">
                          <a:solidFill>
                            <a:srgbClr val="57576E"/>
                          </a:solidFill>
                          <a:effectLst/>
                          <a:latin typeface="Arial"/>
                          <a:cs typeface="Arial"/>
                        </a:rPr>
                        <a:t>2,030</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c>
                  <a:txBody>
                    <a:bodyPr/>
                    <a:lstStyle/>
                    <a:p>
                      <a:pPr marL="0" marR="0" algn="r">
                        <a:spcBef>
                          <a:spcPts val="0"/>
                        </a:spcBef>
                        <a:spcAft>
                          <a:spcPts val="0"/>
                        </a:spcAft>
                      </a:pPr>
                      <a:r>
                        <a:rPr lang="en-US" sz="1400" dirty="0">
                          <a:solidFill>
                            <a:srgbClr val="57576E"/>
                          </a:solidFill>
                          <a:effectLst/>
                          <a:latin typeface="Arial"/>
                          <a:cs typeface="Arial"/>
                        </a:rPr>
                        <a:t>0.02</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c>
                  <a:txBody>
                    <a:bodyPr/>
                    <a:lstStyle/>
                    <a:p>
                      <a:pPr marL="0" marR="0" algn="r">
                        <a:spcBef>
                          <a:spcPts val="0"/>
                        </a:spcBef>
                        <a:spcAft>
                          <a:spcPts val="0"/>
                        </a:spcAft>
                      </a:pPr>
                      <a:r>
                        <a:rPr lang="en-US" sz="1400" dirty="0">
                          <a:solidFill>
                            <a:srgbClr val="57576E"/>
                          </a:solidFill>
                          <a:effectLst/>
                          <a:latin typeface="Arial"/>
                          <a:cs typeface="Arial"/>
                        </a:rPr>
                        <a:t>440,334</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r>
              <a:tr h="915451">
                <a:tc>
                  <a:txBody>
                    <a:bodyPr/>
                    <a:lstStyle/>
                    <a:p>
                      <a:pPr marL="0" marR="0">
                        <a:spcBef>
                          <a:spcPts val="0"/>
                        </a:spcBef>
                        <a:spcAft>
                          <a:spcPts val="0"/>
                        </a:spcAft>
                      </a:pPr>
                      <a:r>
                        <a:rPr lang="en-US" sz="1400" dirty="0">
                          <a:solidFill>
                            <a:srgbClr val="57576E"/>
                          </a:solidFill>
                          <a:effectLst/>
                          <a:latin typeface="Arial"/>
                          <a:cs typeface="Arial"/>
                        </a:rPr>
                        <a:t>VA Tech Pubs (</a:t>
                      </a:r>
                      <a:r>
                        <a:rPr lang="en-US" sz="1400" dirty="0" smtClean="0">
                          <a:solidFill>
                            <a:srgbClr val="57576E"/>
                          </a:solidFill>
                          <a:effectLst/>
                          <a:latin typeface="Arial"/>
                          <a:cs typeface="Arial"/>
                        </a:rPr>
                        <a:t>Employee </a:t>
                      </a:r>
                      <a:r>
                        <a:rPr lang="en-US" sz="1400" dirty="0">
                          <a:solidFill>
                            <a:srgbClr val="57576E"/>
                          </a:solidFill>
                          <a:effectLst/>
                          <a:latin typeface="Arial"/>
                          <a:cs typeface="Arial"/>
                        </a:rPr>
                        <a:t>of Week, Library &amp; DLA Annual </a:t>
                      </a:r>
                      <a:r>
                        <a:rPr lang="en-US" sz="1400" dirty="0" smtClean="0">
                          <a:solidFill>
                            <a:srgbClr val="57576E"/>
                          </a:solidFill>
                          <a:effectLst/>
                          <a:latin typeface="Arial"/>
                          <a:cs typeface="Arial"/>
                        </a:rPr>
                        <a:t>Reports, </a:t>
                      </a:r>
                      <a:r>
                        <a:rPr lang="en-US" sz="1400" dirty="0">
                          <a:solidFill>
                            <a:srgbClr val="57576E"/>
                          </a:solidFill>
                          <a:effectLst/>
                          <a:latin typeface="Arial"/>
                          <a:cs typeface="Arial"/>
                        </a:rPr>
                        <a:t>VT Magazine Archive, Collegiate Times, Spectrum, Conductor, Graduate </a:t>
                      </a:r>
                      <a:r>
                        <a:rPr lang="en-US" sz="1400" dirty="0" smtClean="0">
                          <a:solidFill>
                            <a:srgbClr val="57576E"/>
                          </a:solidFill>
                          <a:effectLst/>
                          <a:latin typeface="Arial"/>
                          <a:cs typeface="Arial"/>
                        </a:rPr>
                        <a:t>News</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c>
                  <a:txBody>
                    <a:bodyPr/>
                    <a:lstStyle/>
                    <a:p>
                      <a:pPr marL="0" marR="0" algn="r">
                        <a:spcBef>
                          <a:spcPts val="0"/>
                        </a:spcBef>
                        <a:spcAft>
                          <a:spcPts val="0"/>
                        </a:spcAft>
                      </a:pPr>
                      <a:r>
                        <a:rPr lang="en-US" sz="1400" dirty="0">
                          <a:solidFill>
                            <a:srgbClr val="57576E"/>
                          </a:solidFill>
                          <a:effectLst/>
                          <a:latin typeface="Arial"/>
                          <a:cs typeface="Arial"/>
                        </a:rPr>
                        <a:t>3,329</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c>
                  <a:txBody>
                    <a:bodyPr/>
                    <a:lstStyle/>
                    <a:p>
                      <a:pPr marL="0" marR="0" algn="r">
                        <a:spcBef>
                          <a:spcPts val="0"/>
                        </a:spcBef>
                        <a:spcAft>
                          <a:spcPts val="0"/>
                        </a:spcAft>
                      </a:pPr>
                      <a:r>
                        <a:rPr lang="en-US" sz="1400" dirty="0">
                          <a:solidFill>
                            <a:srgbClr val="57576E"/>
                          </a:solidFill>
                          <a:effectLst/>
                          <a:latin typeface="Arial"/>
                          <a:cs typeface="Arial"/>
                        </a:rPr>
                        <a:t>1.82</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c>
                  <a:txBody>
                    <a:bodyPr/>
                    <a:lstStyle/>
                    <a:p>
                      <a:pPr marL="0" marR="0" algn="r">
                        <a:spcBef>
                          <a:spcPts val="0"/>
                        </a:spcBef>
                        <a:spcAft>
                          <a:spcPts val="0"/>
                        </a:spcAft>
                      </a:pPr>
                      <a:r>
                        <a:rPr lang="en-US" sz="1400" dirty="0">
                          <a:solidFill>
                            <a:srgbClr val="57576E"/>
                          </a:solidFill>
                          <a:effectLst/>
                          <a:latin typeface="Arial"/>
                          <a:cs typeface="Arial"/>
                        </a:rPr>
                        <a:t>167,712</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r>
              <a:tr h="347551">
                <a:tc>
                  <a:txBody>
                    <a:bodyPr/>
                    <a:lstStyle/>
                    <a:p>
                      <a:pPr marL="0" marR="0">
                        <a:spcBef>
                          <a:spcPts val="0"/>
                        </a:spcBef>
                        <a:spcAft>
                          <a:spcPts val="0"/>
                        </a:spcAft>
                      </a:pPr>
                      <a:r>
                        <a:rPr lang="en-US" sz="1400" dirty="0" smtClean="0">
                          <a:solidFill>
                            <a:srgbClr val="57576E"/>
                          </a:solidFill>
                          <a:effectLst/>
                          <a:latin typeface="Arial"/>
                          <a:cs typeface="Arial"/>
                        </a:rPr>
                        <a:t>Virginia News Collection</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c>
                  <a:txBody>
                    <a:bodyPr/>
                    <a:lstStyle/>
                    <a:p>
                      <a:pPr marL="0" marR="0" algn="r">
                        <a:spcBef>
                          <a:spcPts val="0"/>
                        </a:spcBef>
                        <a:spcAft>
                          <a:spcPts val="0"/>
                        </a:spcAft>
                      </a:pPr>
                      <a:r>
                        <a:rPr lang="en-US" sz="1400" dirty="0">
                          <a:solidFill>
                            <a:srgbClr val="57576E"/>
                          </a:solidFill>
                          <a:effectLst/>
                          <a:latin typeface="Arial"/>
                          <a:cs typeface="Arial"/>
                        </a:rPr>
                        <a:t>361,010</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c>
                  <a:txBody>
                    <a:bodyPr/>
                    <a:lstStyle/>
                    <a:p>
                      <a:pPr marL="0" marR="0" algn="r">
                        <a:spcBef>
                          <a:spcPts val="0"/>
                        </a:spcBef>
                        <a:spcAft>
                          <a:spcPts val="0"/>
                        </a:spcAft>
                      </a:pPr>
                      <a:r>
                        <a:rPr lang="en-US" sz="1400" dirty="0">
                          <a:solidFill>
                            <a:srgbClr val="57576E"/>
                          </a:solidFill>
                          <a:effectLst/>
                          <a:latin typeface="Arial"/>
                          <a:cs typeface="Arial"/>
                        </a:rPr>
                        <a:t>3.58</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c>
                  <a:txBody>
                    <a:bodyPr/>
                    <a:lstStyle/>
                    <a:p>
                      <a:pPr marL="0" marR="0" algn="r">
                        <a:spcBef>
                          <a:spcPts val="0"/>
                        </a:spcBef>
                        <a:spcAft>
                          <a:spcPts val="0"/>
                        </a:spcAft>
                      </a:pPr>
                      <a:r>
                        <a:rPr lang="en-US" sz="1400" dirty="0">
                          <a:solidFill>
                            <a:srgbClr val="57576E"/>
                          </a:solidFill>
                          <a:effectLst/>
                          <a:latin typeface="Arial"/>
                          <a:cs typeface="Arial"/>
                        </a:rPr>
                        <a:t>66,158</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r>
              <a:tr h="322726">
                <a:tc>
                  <a:txBody>
                    <a:bodyPr/>
                    <a:lstStyle/>
                    <a:p>
                      <a:pPr marL="0" marR="0">
                        <a:spcBef>
                          <a:spcPts val="0"/>
                        </a:spcBef>
                        <a:spcAft>
                          <a:spcPts val="0"/>
                        </a:spcAft>
                      </a:pPr>
                      <a:r>
                        <a:rPr lang="en-US" sz="1400" dirty="0" smtClean="0">
                          <a:solidFill>
                            <a:srgbClr val="57576E"/>
                          </a:solidFill>
                          <a:effectLst/>
                          <a:latin typeface="Arial"/>
                          <a:cs typeface="Arial"/>
                        </a:rPr>
                        <a:t>International News Collection</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c>
                  <a:txBody>
                    <a:bodyPr/>
                    <a:lstStyle/>
                    <a:p>
                      <a:pPr marL="0" marR="0" algn="r">
                        <a:spcBef>
                          <a:spcPts val="0"/>
                        </a:spcBef>
                        <a:spcAft>
                          <a:spcPts val="0"/>
                        </a:spcAft>
                      </a:pPr>
                      <a:r>
                        <a:rPr lang="en-US" sz="1400" dirty="0">
                          <a:solidFill>
                            <a:srgbClr val="57576E"/>
                          </a:solidFill>
                          <a:effectLst/>
                          <a:latin typeface="Arial"/>
                          <a:cs typeface="Arial"/>
                        </a:rPr>
                        <a:t>2,356</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c>
                  <a:txBody>
                    <a:bodyPr/>
                    <a:lstStyle/>
                    <a:p>
                      <a:pPr marL="0" marR="0" algn="r">
                        <a:spcBef>
                          <a:spcPts val="0"/>
                        </a:spcBef>
                        <a:spcAft>
                          <a:spcPts val="0"/>
                        </a:spcAft>
                      </a:pPr>
                      <a:r>
                        <a:rPr lang="en-US" sz="1400" dirty="0">
                          <a:solidFill>
                            <a:srgbClr val="57576E"/>
                          </a:solidFill>
                          <a:effectLst/>
                          <a:latin typeface="Arial"/>
                          <a:cs typeface="Arial"/>
                        </a:rPr>
                        <a:t>15.00</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c>
                  <a:txBody>
                    <a:bodyPr/>
                    <a:lstStyle/>
                    <a:p>
                      <a:pPr marL="0" marR="0" algn="r">
                        <a:spcBef>
                          <a:spcPts val="0"/>
                        </a:spcBef>
                        <a:spcAft>
                          <a:spcPts val="0"/>
                        </a:spcAft>
                      </a:pPr>
                      <a:r>
                        <a:rPr lang="en-US" sz="1400" dirty="0">
                          <a:solidFill>
                            <a:srgbClr val="57576E"/>
                          </a:solidFill>
                          <a:effectLst/>
                          <a:latin typeface="Arial"/>
                          <a:cs typeface="Arial"/>
                        </a:rPr>
                        <a:t>14,651</a:t>
                      </a:r>
                      <a:endParaRPr lang="en-US" sz="1400" dirty="0">
                        <a:solidFill>
                          <a:srgbClr val="57576E"/>
                        </a:solidFill>
                        <a:effectLst/>
                        <a:latin typeface="Arial"/>
                        <a:ea typeface="ＭＳ 明朝"/>
                        <a:cs typeface="Arial"/>
                      </a:endParaRPr>
                    </a:p>
                  </a:txBody>
                  <a:tcPr marL="68580" marR="68580" marT="0" marB="0">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D4DAD6"/>
                    </a:solidFill>
                  </a:tcPr>
                </a:tc>
              </a:tr>
              <a:tr h="376933">
                <a:tc>
                  <a:txBody>
                    <a:bodyPr/>
                    <a:lstStyle/>
                    <a:p>
                      <a:pPr marL="0" marR="0" algn="l">
                        <a:spcBef>
                          <a:spcPts val="0"/>
                        </a:spcBef>
                        <a:spcAft>
                          <a:spcPts val="0"/>
                        </a:spcAft>
                      </a:pPr>
                      <a:r>
                        <a:rPr lang="en-US" sz="1400" b="1" dirty="0">
                          <a:solidFill>
                            <a:srgbClr val="57576E"/>
                          </a:solidFill>
                          <a:effectLst/>
                          <a:latin typeface="Arial"/>
                          <a:cs typeface="Arial"/>
                        </a:rPr>
                        <a:t>Totals</a:t>
                      </a:r>
                      <a:endParaRPr lang="en-US" sz="1400" b="1" dirty="0">
                        <a:solidFill>
                          <a:srgbClr val="57576E"/>
                        </a:solidFill>
                        <a:effectLst/>
                        <a:latin typeface="Arial"/>
                        <a:ea typeface="ＭＳ 明朝"/>
                        <a:cs typeface="Arial"/>
                      </a:endParaRPr>
                    </a:p>
                  </a:txBody>
                  <a:tcPr marL="68580" marR="68580" marT="0" marB="0" anchor="ctr">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c>
                  <a:txBody>
                    <a:bodyPr/>
                    <a:lstStyle/>
                    <a:p>
                      <a:pPr marL="0" marR="0" algn="r">
                        <a:spcBef>
                          <a:spcPts val="0"/>
                        </a:spcBef>
                        <a:spcAft>
                          <a:spcPts val="0"/>
                        </a:spcAft>
                      </a:pPr>
                      <a:r>
                        <a:rPr lang="en-US" sz="1400" b="1" dirty="0">
                          <a:solidFill>
                            <a:srgbClr val="57576E"/>
                          </a:solidFill>
                          <a:effectLst/>
                          <a:latin typeface="Arial"/>
                          <a:cs typeface="Arial"/>
                        </a:rPr>
                        <a:t>627,517</a:t>
                      </a:r>
                      <a:endParaRPr lang="en-US" sz="1400" b="1" dirty="0">
                        <a:solidFill>
                          <a:srgbClr val="57576E"/>
                        </a:solidFill>
                        <a:effectLst/>
                        <a:latin typeface="Arial"/>
                        <a:ea typeface="ＭＳ 明朝"/>
                        <a:cs typeface="Arial"/>
                      </a:endParaRPr>
                    </a:p>
                  </a:txBody>
                  <a:tcPr marL="68580" marR="68580" marT="0" marB="0" anchor="ctr">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c>
                  <a:txBody>
                    <a:bodyPr/>
                    <a:lstStyle/>
                    <a:p>
                      <a:pPr marL="0" marR="0" algn="r">
                        <a:spcBef>
                          <a:spcPts val="0"/>
                        </a:spcBef>
                        <a:spcAft>
                          <a:spcPts val="0"/>
                        </a:spcAft>
                      </a:pPr>
                      <a:r>
                        <a:rPr lang="en-US" sz="1400" b="1" dirty="0">
                          <a:solidFill>
                            <a:srgbClr val="57576E"/>
                          </a:solidFill>
                          <a:effectLst/>
                          <a:latin typeface="Arial"/>
                          <a:cs typeface="Arial"/>
                        </a:rPr>
                        <a:t>2,827</a:t>
                      </a:r>
                      <a:endParaRPr lang="en-US" sz="1400" b="1" dirty="0">
                        <a:solidFill>
                          <a:srgbClr val="57576E"/>
                        </a:solidFill>
                        <a:effectLst/>
                        <a:latin typeface="Arial"/>
                        <a:ea typeface="ＭＳ 明朝"/>
                        <a:cs typeface="Arial"/>
                      </a:endParaRPr>
                    </a:p>
                  </a:txBody>
                  <a:tcPr marL="68580" marR="68580" marT="0" marB="0" anchor="ctr">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c>
                  <a:txBody>
                    <a:bodyPr/>
                    <a:lstStyle/>
                    <a:p>
                      <a:pPr marL="0" marR="0" algn="r">
                        <a:spcBef>
                          <a:spcPts val="0"/>
                        </a:spcBef>
                        <a:spcAft>
                          <a:spcPts val="0"/>
                        </a:spcAft>
                      </a:pPr>
                      <a:r>
                        <a:rPr lang="en-US" sz="1400" b="1" dirty="0">
                          <a:solidFill>
                            <a:srgbClr val="57576E"/>
                          </a:solidFill>
                          <a:effectLst/>
                          <a:latin typeface="Arial"/>
                          <a:cs typeface="Arial"/>
                        </a:rPr>
                        <a:t>13,947,417</a:t>
                      </a:r>
                      <a:endParaRPr lang="en-US" sz="1400" b="1" dirty="0">
                        <a:solidFill>
                          <a:srgbClr val="57576E"/>
                        </a:solidFill>
                        <a:effectLst/>
                        <a:latin typeface="Arial"/>
                        <a:ea typeface="ＭＳ 明朝"/>
                        <a:cs typeface="Arial"/>
                      </a:endParaRPr>
                    </a:p>
                  </a:txBody>
                  <a:tcPr marL="68580" marR="68580" marT="0" marB="0" anchor="ctr">
                    <a:lnL w="12700" cap="flat" cmpd="sng" algn="ctr">
                      <a:solidFill>
                        <a:srgbClr val="93A299"/>
                      </a:solidFill>
                      <a:prstDash val="solid"/>
                      <a:round/>
                      <a:headEnd type="none" w="med" len="med"/>
                      <a:tailEnd type="none" w="med" len="med"/>
                    </a:lnL>
                    <a:lnR w="12700" cap="flat" cmpd="sng" algn="ctr">
                      <a:solidFill>
                        <a:srgbClr val="93A299"/>
                      </a:solidFill>
                      <a:prstDash val="solid"/>
                      <a:round/>
                      <a:headEnd type="none" w="med" len="med"/>
                      <a:tailEnd type="none" w="med" len="med"/>
                    </a:lnR>
                    <a:lnT w="12700" cap="flat" cmpd="sng" algn="ctr">
                      <a:solidFill>
                        <a:srgbClr val="93A299"/>
                      </a:solidFill>
                      <a:prstDash val="solid"/>
                      <a:round/>
                      <a:headEnd type="none" w="med" len="med"/>
                      <a:tailEnd type="none" w="med" len="med"/>
                    </a:lnT>
                    <a:lnB w="12700" cap="flat" cmpd="sng" algn="ctr">
                      <a:solidFill>
                        <a:srgbClr val="93A299"/>
                      </a:solidFill>
                      <a:prstDash val="solid"/>
                      <a:round/>
                      <a:headEnd type="none" w="med" len="med"/>
                      <a:tailEnd type="none" w="med" len="med"/>
                    </a:lnB>
                    <a:solidFill>
                      <a:srgbClr val="E9ECEB"/>
                    </a:solidFill>
                  </a:tcPr>
                </a:tc>
              </a:tr>
            </a:tbl>
          </a:graphicData>
        </a:graphic>
      </p:graphicFrame>
    </p:spTree>
    <p:extLst>
      <p:ext uri="{BB962C8B-B14F-4D97-AF65-F5344CB8AC3E}">
        <p14:creationId xmlns:p14="http://schemas.microsoft.com/office/powerpoint/2010/main" val="130663368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z="4000">
                <a:solidFill>
                  <a:srgbClr val="D2533C"/>
                </a:solidFill>
                <a:latin typeface="Arial" charset="0"/>
                <a:cs typeface="Arial" charset="0"/>
              </a:rPr>
              <a:t>Digital Library Services</a:t>
            </a:r>
          </a:p>
        </p:txBody>
      </p:sp>
      <p:sp>
        <p:nvSpPr>
          <p:cNvPr id="4" name="Rectangle 3"/>
          <p:cNvSpPr>
            <a:spLocks noChangeAspect="1"/>
          </p:cNvSpPr>
          <p:nvPr/>
        </p:nvSpPr>
        <p:spPr>
          <a:xfrm rot="1787654">
            <a:off x="3194819" y="3739103"/>
            <a:ext cx="2604947" cy="461665"/>
          </a:xfrm>
          <a:prstGeom prst="rect">
            <a:avLst/>
          </a:prstGeom>
          <a:noFill/>
          <a:effectLst>
            <a:glow rad="139700">
              <a:schemeClr val="accent2">
                <a:satMod val="175000"/>
                <a:alpha val="40000"/>
              </a:schemeClr>
            </a:glow>
          </a:effectLst>
          <a:scene3d>
            <a:camera prst="isometricTopUp"/>
            <a:lightRig rig="threePt" dir="t"/>
          </a:scene3d>
        </p:spPr>
        <p:txBody>
          <a:bodyPr spcFirstLastPara="1">
            <a:prstTxWarp prst="textArchUp">
              <a:avLst/>
            </a:prstTxWarp>
            <a:spAutoFit/>
          </a:bodyPr>
          <a:lstStyle/>
          <a:p>
            <a:pPr algn="ctr" fontAlgn="auto">
              <a:spcBef>
                <a:spcPts val="0"/>
              </a:spcBef>
              <a:spcAft>
                <a:spcPts val="0"/>
              </a:spcAft>
              <a:defRPr/>
            </a:pPr>
            <a:r>
              <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rPr>
              <a:t>Ejournal Articles</a:t>
            </a:r>
          </a:p>
        </p:txBody>
      </p:sp>
      <p:sp>
        <p:nvSpPr>
          <p:cNvPr id="7" name="Content Placeholder 6"/>
          <p:cNvSpPr>
            <a:spLocks noGrp="1" noChangeAspect="1"/>
          </p:cNvSpPr>
          <p:nvPr>
            <p:ph idx="1"/>
          </p:nvPr>
        </p:nvSpPr>
        <p:spPr>
          <a:xfrm>
            <a:off x="1996667" y="3122434"/>
            <a:ext cx="2956784" cy="461665"/>
          </a:xfrm>
          <a:ln>
            <a:miter lim="800000"/>
            <a:headEnd/>
            <a:tailEnd/>
          </a:ln>
          <a:scene3d>
            <a:camera prst="isometricTopUp"/>
            <a:lightRig rig="threePt" dir="t"/>
          </a:scene3d>
          <a:extLst/>
        </p:spPr>
        <p:txBody>
          <a:bodyPr rtlCol="0">
            <a:spAutoFit/>
          </a:bodyPr>
          <a:lstStyle/>
          <a:p>
            <a:pPr marL="0" indent="0" algn="ctr" eaLnBrk="1" fontAlgn="auto" hangingPunct="1">
              <a:spcAft>
                <a:spcPts val="0"/>
              </a:spcAft>
              <a:buFont typeface="Arial"/>
              <a:buNone/>
              <a:defRPr/>
            </a:pPr>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n-ea"/>
                <a:cs typeface="+mn-cs"/>
              </a:rPr>
              <a:t>ETDs and BTDs</a:t>
            </a:r>
            <a:endPar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n-ea"/>
              <a:cs typeface="+mn-cs"/>
            </a:endParaRPr>
          </a:p>
        </p:txBody>
      </p:sp>
      <p:sp>
        <p:nvSpPr>
          <p:cNvPr id="9" name="Rectangle 8"/>
          <p:cNvSpPr/>
          <p:nvPr/>
        </p:nvSpPr>
        <p:spPr>
          <a:xfrm>
            <a:off x="3475057" y="3276812"/>
            <a:ext cx="2328312" cy="384721"/>
          </a:xfrm>
          <a:prstGeom prst="rect">
            <a:avLst/>
          </a:prstGeom>
          <a:noFill/>
        </p:spPr>
        <p:txBody>
          <a:bodyPr>
            <a:spAutoFit/>
          </a:bodyPr>
          <a:lstStyle/>
          <a:p>
            <a:pPr algn="ctr" fontAlgn="auto">
              <a:spcBef>
                <a:spcPts val="0"/>
              </a:spcBef>
              <a:spcAft>
                <a:spcPts val="0"/>
              </a:spcAft>
              <a:defRPr/>
            </a:pPr>
            <a:r>
              <a:rPr lang="en-US" sz="19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rPr>
              <a:t>Digital images </a:t>
            </a:r>
          </a:p>
        </p:txBody>
      </p:sp>
      <p:sp>
        <p:nvSpPr>
          <p:cNvPr id="10" name="Content Placeholder 6"/>
          <p:cNvSpPr txBox="1">
            <a:spLocks noChangeAspect="1"/>
          </p:cNvSpPr>
          <p:nvPr/>
        </p:nvSpPr>
        <p:spPr>
          <a:xfrm rot="2403874">
            <a:off x="4043116" y="2891601"/>
            <a:ext cx="2956784" cy="461665"/>
          </a:xfrm>
          <a:prstGeom prst="rect">
            <a:avLst/>
          </a:prstGeom>
          <a:noFill/>
          <a:scene3d>
            <a:camera prst="isometricTopUp"/>
            <a:lightRig rig="threePt" dir="t"/>
          </a:scene3d>
        </p:spPr>
        <p:txBody>
          <a:bodyPr>
            <a:sp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Faculty Archives</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1" name="Rectangle 10"/>
          <p:cNvSpPr/>
          <p:nvPr/>
        </p:nvSpPr>
        <p:spPr>
          <a:xfrm>
            <a:off x="5142681" y="3439796"/>
            <a:ext cx="1544135" cy="384721"/>
          </a:xfrm>
          <a:prstGeom prst="rect">
            <a:avLst/>
          </a:prstGeom>
          <a:noFill/>
        </p:spPr>
        <p:txBody>
          <a:bodyPr>
            <a:spAutoFit/>
          </a:bodyPr>
          <a:lstStyle/>
          <a:p>
            <a:pPr algn="ctr" fontAlgn="auto">
              <a:spcBef>
                <a:spcPts val="0"/>
              </a:spcBef>
              <a:spcAft>
                <a:spcPts val="0"/>
              </a:spcAft>
              <a:defRPr/>
            </a:pPr>
            <a:r>
              <a:rPr lang="en-US" sz="19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rPr>
              <a:t>IAWA</a:t>
            </a:r>
          </a:p>
        </p:txBody>
      </p:sp>
      <p:sp>
        <p:nvSpPr>
          <p:cNvPr id="12" name="Content Placeholder 6"/>
          <p:cNvSpPr txBox="1">
            <a:spLocks noChangeAspect="1"/>
          </p:cNvSpPr>
          <p:nvPr/>
        </p:nvSpPr>
        <p:spPr>
          <a:xfrm rot="1645445">
            <a:off x="2563037" y="3912975"/>
            <a:ext cx="2956784" cy="461665"/>
          </a:xfrm>
          <a:prstGeom prst="rect">
            <a:avLst/>
          </a:prstGeom>
          <a:noFill/>
          <a:scene3d>
            <a:camera prst="isometricTopUp"/>
            <a:lightRig rig="threePt" dir="t"/>
          </a:scene3d>
        </p:spPr>
        <p:txBody>
          <a:bodyPr>
            <a:sp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VA Tech Pubs</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3" name="Content Placeholder 6"/>
          <p:cNvSpPr txBox="1">
            <a:spLocks noChangeAspect="1"/>
          </p:cNvSpPr>
          <p:nvPr/>
        </p:nvSpPr>
        <p:spPr>
          <a:xfrm>
            <a:off x="4168060" y="3853893"/>
            <a:ext cx="2956784" cy="584776"/>
          </a:xfrm>
          <a:prstGeom prst="rect">
            <a:avLst/>
          </a:prstGeom>
          <a:noFill/>
          <a:scene3d>
            <a:camera prst="isometricTopUp"/>
            <a:lightRig rig="threePt" dir="t"/>
          </a:scene3d>
        </p:spPr>
        <p:txBody>
          <a:bodyPr>
            <a:sp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VA News</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4" name="Rectangle 13"/>
          <p:cNvSpPr>
            <a:spLocks noChangeAspect="1"/>
          </p:cNvSpPr>
          <p:nvPr/>
        </p:nvSpPr>
        <p:spPr>
          <a:xfrm rot="2365116">
            <a:off x="2549081" y="4195828"/>
            <a:ext cx="2604947" cy="461665"/>
          </a:xfrm>
          <a:prstGeom prst="rect">
            <a:avLst/>
          </a:prstGeom>
          <a:noFill/>
          <a:effectLst>
            <a:glow rad="139700">
              <a:schemeClr val="accent2">
                <a:satMod val="175000"/>
                <a:alpha val="40000"/>
              </a:schemeClr>
            </a:glow>
          </a:effectLst>
          <a:scene3d>
            <a:camera prst="isometricTopUp"/>
            <a:lightRig rig="threePt" dir="t"/>
          </a:scene3d>
        </p:spPr>
        <p:txBody>
          <a:bodyPr>
            <a:prstTxWarp prst="textCurveUp">
              <a:avLst/>
            </a:prstTxWarp>
            <a:spAutoFit/>
          </a:bodyPr>
          <a:lstStyle/>
          <a:p>
            <a:pPr algn="ctr" fontAlgn="auto">
              <a:spcBef>
                <a:spcPts val="0"/>
              </a:spcBef>
              <a:spcAft>
                <a:spcPts val="0"/>
              </a:spcAft>
              <a:defRPr/>
            </a:pPr>
            <a:r>
              <a:rPr lang="en-US" sz="17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rPr>
              <a:t>InterNews</a:t>
            </a:r>
          </a:p>
        </p:txBody>
      </p:sp>
      <p:sp>
        <p:nvSpPr>
          <p:cNvPr id="16" name="Oval 15"/>
          <p:cNvSpPr/>
          <p:nvPr/>
        </p:nvSpPr>
        <p:spPr>
          <a:xfrm>
            <a:off x="2352676" y="2700339"/>
            <a:ext cx="4500563" cy="2117725"/>
          </a:xfrm>
          <a:prstGeom prst="ellipse">
            <a:avLst/>
          </a:prstGeom>
          <a:solidFill>
            <a:srgbClr val="93A299">
              <a:alpha val="43000"/>
            </a:srgbClr>
          </a:solidFill>
          <a:ln>
            <a:solidFill>
              <a:srgbClr val="93A299"/>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396" name="TextBox 16"/>
          <p:cNvSpPr txBox="1">
            <a:spLocks noChangeArrowheads="1"/>
          </p:cNvSpPr>
          <p:nvPr/>
        </p:nvSpPr>
        <p:spPr bwMode="auto">
          <a:xfrm>
            <a:off x="5803901" y="1970089"/>
            <a:ext cx="25971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solidFill>
                  <a:srgbClr val="4C5A6A"/>
                </a:solidFill>
                <a:latin typeface="Arial" charset="0"/>
                <a:cs typeface="Arial" charset="0"/>
              </a:rPr>
              <a:t>Collection Development</a:t>
            </a:r>
          </a:p>
        </p:txBody>
      </p:sp>
      <p:sp>
        <p:nvSpPr>
          <p:cNvPr id="16397" name="TextBox 17"/>
          <p:cNvSpPr txBox="1">
            <a:spLocks noChangeArrowheads="1"/>
          </p:cNvSpPr>
          <p:nvPr/>
        </p:nvSpPr>
        <p:spPr bwMode="auto">
          <a:xfrm>
            <a:off x="2824163" y="1450975"/>
            <a:ext cx="37385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solidFill>
                  <a:srgbClr val="4C5A6A"/>
                </a:solidFill>
                <a:latin typeface="Arial" charset="0"/>
                <a:cs typeface="Arial" charset="0"/>
              </a:rPr>
              <a:t>Intellectual property advisement </a:t>
            </a:r>
          </a:p>
        </p:txBody>
      </p:sp>
      <p:sp>
        <p:nvSpPr>
          <p:cNvPr id="16398" name="Rectangle 18"/>
          <p:cNvSpPr>
            <a:spLocks noChangeArrowheads="1"/>
          </p:cNvSpPr>
          <p:nvPr/>
        </p:nvSpPr>
        <p:spPr bwMode="auto">
          <a:xfrm>
            <a:off x="979102" y="1970089"/>
            <a:ext cx="23915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solidFill>
                  <a:srgbClr val="4C5A6A"/>
                </a:solidFill>
                <a:latin typeface="Arial" charset="0"/>
                <a:cs typeface="Arial" charset="0"/>
              </a:rPr>
              <a:t>Technical advisement</a:t>
            </a:r>
          </a:p>
        </p:txBody>
      </p:sp>
      <p:sp>
        <p:nvSpPr>
          <p:cNvPr id="16399" name="TextBox 21"/>
          <p:cNvSpPr txBox="1">
            <a:spLocks noChangeArrowheads="1"/>
          </p:cNvSpPr>
          <p:nvPr/>
        </p:nvSpPr>
        <p:spPr bwMode="auto">
          <a:xfrm>
            <a:off x="6686551" y="4692650"/>
            <a:ext cx="24288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solidFill>
                  <a:srgbClr val="4C5A6A"/>
                </a:solidFill>
                <a:latin typeface="Arial" charset="0"/>
                <a:cs typeface="Arial" charset="0"/>
              </a:rPr>
              <a:t>Acquisitions</a:t>
            </a:r>
          </a:p>
        </p:txBody>
      </p:sp>
      <p:sp>
        <p:nvSpPr>
          <p:cNvPr id="16400" name="TextBox 22"/>
          <p:cNvSpPr txBox="1">
            <a:spLocks noChangeArrowheads="1"/>
          </p:cNvSpPr>
          <p:nvPr/>
        </p:nvSpPr>
        <p:spPr bwMode="auto">
          <a:xfrm>
            <a:off x="2698751" y="5029201"/>
            <a:ext cx="3736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solidFill>
                  <a:srgbClr val="4C5A6A"/>
                </a:solidFill>
                <a:latin typeface="Arial" charset="0"/>
                <a:cs typeface="Arial" charset="0"/>
              </a:rPr>
              <a:t>Identifying / Cataloging / Metadata</a:t>
            </a:r>
          </a:p>
        </p:txBody>
      </p:sp>
      <p:sp>
        <p:nvSpPr>
          <p:cNvPr id="16401" name="Rectangle 23"/>
          <p:cNvSpPr>
            <a:spLocks noChangeArrowheads="1"/>
          </p:cNvSpPr>
          <p:nvPr/>
        </p:nvSpPr>
        <p:spPr bwMode="auto">
          <a:xfrm>
            <a:off x="285838" y="5616575"/>
            <a:ext cx="24128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solidFill>
                  <a:srgbClr val="4C5A6A"/>
                </a:solidFill>
                <a:latin typeface="Arial" charset="0"/>
                <a:cs typeface="Arial" charset="0"/>
              </a:rPr>
              <a:t>Availability / Embargo</a:t>
            </a:r>
          </a:p>
        </p:txBody>
      </p:sp>
      <p:sp>
        <p:nvSpPr>
          <p:cNvPr id="16402" name="Rectangle 24"/>
          <p:cNvSpPr>
            <a:spLocks noChangeArrowheads="1"/>
          </p:cNvSpPr>
          <p:nvPr/>
        </p:nvSpPr>
        <p:spPr bwMode="auto">
          <a:xfrm>
            <a:off x="311450" y="2497138"/>
            <a:ext cx="22250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solidFill>
                  <a:srgbClr val="4C5A6A"/>
                </a:solidFill>
                <a:latin typeface="Arial" charset="0"/>
                <a:cs typeface="Arial" charset="0"/>
              </a:rPr>
              <a:t>Indexing, Searching</a:t>
            </a:r>
          </a:p>
        </p:txBody>
      </p:sp>
      <p:sp>
        <p:nvSpPr>
          <p:cNvPr id="16403" name="Rectangle 25"/>
          <p:cNvSpPr>
            <a:spLocks noChangeArrowheads="1"/>
          </p:cNvSpPr>
          <p:nvPr/>
        </p:nvSpPr>
        <p:spPr bwMode="auto">
          <a:xfrm>
            <a:off x="6256083" y="2517775"/>
            <a:ext cx="28659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solidFill>
                  <a:srgbClr val="4C5A6A"/>
                </a:solidFill>
                <a:latin typeface="Arial" charset="0"/>
                <a:cs typeface="Arial" charset="0"/>
              </a:rPr>
              <a:t>User Interface &amp; Browsing</a:t>
            </a:r>
          </a:p>
        </p:txBody>
      </p:sp>
      <p:sp>
        <p:nvSpPr>
          <p:cNvPr id="16404" name="Rectangle 26"/>
          <p:cNvSpPr>
            <a:spLocks noChangeArrowheads="1"/>
          </p:cNvSpPr>
          <p:nvPr/>
        </p:nvSpPr>
        <p:spPr bwMode="auto">
          <a:xfrm>
            <a:off x="251418" y="4983164"/>
            <a:ext cx="145455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solidFill>
                  <a:srgbClr val="4C5A6A"/>
                </a:solidFill>
                <a:latin typeface="Arial" charset="0"/>
                <a:cs typeface="Arial" charset="0"/>
              </a:rPr>
              <a:t>Accessibility</a:t>
            </a:r>
          </a:p>
        </p:txBody>
      </p:sp>
      <p:sp>
        <p:nvSpPr>
          <p:cNvPr id="16405" name="TextBox 27"/>
          <p:cNvSpPr txBox="1">
            <a:spLocks noChangeArrowheads="1"/>
          </p:cNvSpPr>
          <p:nvPr/>
        </p:nvSpPr>
        <p:spPr bwMode="auto">
          <a:xfrm>
            <a:off x="2470151" y="6257926"/>
            <a:ext cx="4330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solidFill>
                  <a:srgbClr val="4C5A6A"/>
                </a:solidFill>
                <a:latin typeface="Arial" charset="0"/>
                <a:cs typeface="Arial" charset="0"/>
              </a:rPr>
              <a:t>Patrons – World Wide Access &amp; Support</a:t>
            </a:r>
          </a:p>
        </p:txBody>
      </p:sp>
      <p:sp>
        <p:nvSpPr>
          <p:cNvPr id="16406" name="Rectangle 28"/>
          <p:cNvSpPr>
            <a:spLocks noChangeArrowheads="1"/>
          </p:cNvSpPr>
          <p:nvPr/>
        </p:nvSpPr>
        <p:spPr bwMode="auto">
          <a:xfrm>
            <a:off x="6435774" y="5616575"/>
            <a:ext cx="26478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solidFill>
                  <a:srgbClr val="4C5A6A"/>
                </a:solidFill>
                <a:latin typeface="Arial" charset="0"/>
                <a:cs typeface="Arial" charset="0"/>
              </a:rPr>
              <a:t>Donor (Faculty) Support</a:t>
            </a:r>
          </a:p>
        </p:txBody>
      </p:sp>
      <p:sp>
        <p:nvSpPr>
          <p:cNvPr id="16407" name="TextBox 29"/>
          <p:cNvSpPr txBox="1">
            <a:spLocks noChangeArrowheads="1"/>
          </p:cNvSpPr>
          <p:nvPr/>
        </p:nvSpPr>
        <p:spPr bwMode="auto">
          <a:xfrm>
            <a:off x="2" y="3224213"/>
            <a:ext cx="237966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solidFill>
                  <a:srgbClr val="4C5A6A"/>
                </a:solidFill>
                <a:latin typeface="Arial" charset="0"/>
                <a:cs typeface="Arial" charset="0"/>
              </a:rPr>
              <a:t>Research test bed (short-term project support, long-term maintenance)</a:t>
            </a:r>
          </a:p>
        </p:txBody>
      </p:sp>
      <p:sp>
        <p:nvSpPr>
          <p:cNvPr id="16408" name="TextBox 30"/>
          <p:cNvSpPr txBox="1">
            <a:spLocks noChangeArrowheads="1"/>
          </p:cNvSpPr>
          <p:nvPr/>
        </p:nvSpPr>
        <p:spPr bwMode="auto">
          <a:xfrm>
            <a:off x="6862763" y="3440112"/>
            <a:ext cx="22780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solidFill>
                  <a:srgbClr val="4C5A6A"/>
                </a:solidFill>
                <a:latin typeface="Arial" charset="0"/>
                <a:cs typeface="Arial" charset="0"/>
              </a:rPr>
              <a:t>Collection Reports, Use Statistics</a:t>
            </a:r>
          </a:p>
        </p:txBody>
      </p:sp>
      <p:grpSp>
        <p:nvGrpSpPr>
          <p:cNvPr id="2" name="Group 36"/>
          <p:cNvGrpSpPr>
            <a:grpSpLocks/>
          </p:cNvGrpSpPr>
          <p:nvPr/>
        </p:nvGrpSpPr>
        <p:grpSpPr bwMode="auto">
          <a:xfrm>
            <a:off x="2352676" y="2681289"/>
            <a:ext cx="4500563" cy="2117725"/>
            <a:chOff x="2379039" y="2700544"/>
            <a:chExt cx="4500059" cy="2116892"/>
          </a:xfrm>
        </p:grpSpPr>
        <p:sp>
          <p:nvSpPr>
            <p:cNvPr id="32" name="Oval 31"/>
            <p:cNvSpPr/>
            <p:nvPr/>
          </p:nvSpPr>
          <p:spPr>
            <a:xfrm>
              <a:off x="2379039" y="2700544"/>
              <a:ext cx="4500059" cy="2116892"/>
            </a:xfrm>
            <a:prstGeom prst="ellipse">
              <a:avLst/>
            </a:prstGeom>
            <a:solidFill>
              <a:srgbClr val="93A299">
                <a:alpha val="43000"/>
              </a:srgbClr>
            </a:solidFill>
            <a:ln>
              <a:solidFill>
                <a:srgbClr val="93A299"/>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6414" name="Picture 32" descr="vtechworksmini.jpe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76942" y="3381395"/>
              <a:ext cx="2552700" cy="6858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35" name="TextBox 34"/>
          <p:cNvSpPr txBox="1">
            <a:spLocks noChangeArrowheads="1"/>
          </p:cNvSpPr>
          <p:nvPr/>
        </p:nvSpPr>
        <p:spPr bwMode="auto">
          <a:xfrm>
            <a:off x="3370264" y="2173289"/>
            <a:ext cx="24288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solidFill>
                  <a:srgbClr val="4C5A6A"/>
                </a:solidFill>
                <a:latin typeface="Arial" charset="0"/>
                <a:cs typeface="Arial" charset="0"/>
              </a:rPr>
              <a:t>Scholarly Publishing</a:t>
            </a:r>
          </a:p>
        </p:txBody>
      </p:sp>
      <p:sp>
        <p:nvSpPr>
          <p:cNvPr id="16411" name="TextBox 35"/>
          <p:cNvSpPr txBox="1">
            <a:spLocks noChangeArrowheads="1"/>
          </p:cNvSpPr>
          <p:nvPr/>
        </p:nvSpPr>
        <p:spPr bwMode="auto">
          <a:xfrm>
            <a:off x="2622551" y="5616575"/>
            <a:ext cx="37385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solidFill>
                  <a:srgbClr val="4C5A6A"/>
                </a:solidFill>
                <a:latin typeface="Arial" charset="0"/>
                <a:cs typeface="Arial" charset="0"/>
              </a:rPr>
              <a:t>Interoperability &amp; Sharing</a:t>
            </a:r>
          </a:p>
        </p:txBody>
      </p:sp>
      <p:sp>
        <p:nvSpPr>
          <p:cNvPr id="38" name="TextBox 37"/>
          <p:cNvSpPr txBox="1">
            <a:spLocks noChangeArrowheads="1"/>
          </p:cNvSpPr>
          <p:nvPr/>
        </p:nvSpPr>
        <p:spPr bwMode="auto">
          <a:xfrm>
            <a:off x="3370264" y="2155825"/>
            <a:ext cx="24288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solidFill>
                  <a:srgbClr val="4C5A6A"/>
                </a:solidFill>
                <a:latin typeface="Arial" charset="0"/>
                <a:cs typeface="Arial" charset="0"/>
              </a:rPr>
              <a:t>Scholarly Publishing</a:t>
            </a:r>
          </a:p>
        </p:txBody>
      </p:sp>
    </p:spTree>
    <p:extLst>
      <p:ext uri="{BB962C8B-B14F-4D97-AF65-F5344CB8AC3E}">
        <p14:creationId xmlns:p14="http://schemas.microsoft.com/office/powerpoint/2010/main" val="35877705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xit" presetSubtype="2" accel="50000" decel="50000" fill="hold" grpId="0" nodeType="clickEffect">
                                  <p:stCondLst>
                                    <p:cond delay="0"/>
                                  </p:stCondLst>
                                  <p:childTnLst>
                                    <p:anim calcmode="lin" valueType="num">
                                      <p:cBhvr additive="base">
                                        <p:cTn id="6" dur="1000"/>
                                        <p:tgtEl>
                                          <p:spTgt spid="35"/>
                                        </p:tgtEl>
                                        <p:attrNameLst>
                                          <p:attrName>ppt_x</p:attrName>
                                        </p:attrNameLst>
                                      </p:cBhvr>
                                      <p:tavLst>
                                        <p:tav tm="0">
                                          <p:val>
                                            <p:strVal val="ppt_x"/>
                                          </p:val>
                                        </p:tav>
                                        <p:tav tm="100000">
                                          <p:val>
                                            <p:strVal val="1+ppt_w/2"/>
                                          </p:val>
                                        </p:tav>
                                      </p:tavLst>
                                    </p:anim>
                                    <p:anim calcmode="lin" valueType="num">
                                      <p:cBhvr additive="base">
                                        <p:cTn id="7" dur="1000"/>
                                        <p:tgtEl>
                                          <p:spTgt spid="35"/>
                                        </p:tgtEl>
                                        <p:attrNameLst>
                                          <p:attrName>ppt_y</p:attrName>
                                        </p:attrNameLst>
                                      </p:cBhvr>
                                      <p:tavLst>
                                        <p:tav tm="0">
                                          <p:val>
                                            <p:strVal val="ppt_y"/>
                                          </p:val>
                                        </p:tav>
                                        <p:tav tm="100000">
                                          <p:val>
                                            <p:strVal val="ppt_y"/>
                                          </p:val>
                                        </p:tav>
                                      </p:tavLst>
                                    </p:anim>
                                    <p:set>
                                      <p:cBhvr>
                                        <p:cTn id="8" dur="1" fill="hold">
                                          <p:stCondLst>
                                            <p:cond delay="999"/>
                                          </p:stCondLst>
                                        </p:cTn>
                                        <p:tgtEl>
                                          <p:spTgt spid="35"/>
                                        </p:tgtEl>
                                        <p:attrNameLst>
                                          <p:attrName>style.visibility</p:attrName>
                                        </p:attrNameLst>
                                      </p:cBhvr>
                                      <p:to>
                                        <p:strVal val="hidden"/>
                                      </p:to>
                                    </p:set>
                                  </p:childTnLst>
                                  <p:subTnLst>
                                    <p:audio>
                                      <p:cMediaNode>
                                        <p:cTn display="0" masterRel="sameClick">
                                          <p:stCondLst>
                                            <p:cond evt="begin" delay="0">
                                              <p:tn val="5"/>
                                            </p:cond>
                                          </p:stCondLst>
                                          <p:endCondLst>
                                            <p:cond evt="onStopAudio" delay="0">
                                              <p:tgtEl>
                                                <p:sldTgt/>
                                              </p:tgtEl>
                                            </p:cond>
                                          </p:endCondLst>
                                        </p:cTn>
                                        <p:tgtEl>
                                          <p:sndTgt r:embed="rId3" name="Plane"/>
                                        </p:tgtEl>
                                      </p:cMediaNode>
                                    </p:audio>
                                  </p:subTnLst>
                                </p:cTn>
                              </p:par>
                            </p:childTnLst>
                          </p:cTn>
                        </p:par>
                        <p:par>
                          <p:cTn id="9" fill="hold" nodeType="afterGroup">
                            <p:stCondLst>
                              <p:cond delay="1000"/>
                            </p:stCondLst>
                            <p:childTnLst>
                              <p:par>
                                <p:cTn id="10" presetID="2" presetClass="entr" presetSubtype="8" accel="50000" decel="50000"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fill="hold"/>
                                        <p:tgtEl>
                                          <p:spTgt spid="38"/>
                                        </p:tgtEl>
                                        <p:attrNameLst>
                                          <p:attrName>ppt_x</p:attrName>
                                        </p:attrNameLst>
                                      </p:cBhvr>
                                      <p:tavLst>
                                        <p:tav tm="0">
                                          <p:val>
                                            <p:strVal val="0-#ppt_w/2"/>
                                          </p:val>
                                        </p:tav>
                                        <p:tav tm="100000">
                                          <p:val>
                                            <p:strVal val="#ppt_x"/>
                                          </p:val>
                                        </p:tav>
                                      </p:tavLst>
                                    </p:anim>
                                    <p:anim calcmode="lin" valueType="num">
                                      <p:cBhvr additive="base">
                                        <p:cTn id="13"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738035">
            <a:off x="3032125" y="5203825"/>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5"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1385534">
            <a:off x="746125" y="2576513"/>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342443">
            <a:off x="762000" y="1244600"/>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716404">
            <a:off x="4756151" y="5124450"/>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rot="962915">
            <a:off x="2181225" y="3294063"/>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rot="-3130473">
            <a:off x="3705225" y="5713413"/>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0" name="Picture 8"/>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rot="-1300325">
            <a:off x="3171825" y="4322763"/>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1" name="Picture 9"/>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rot="-1111053">
            <a:off x="1531939" y="3606800"/>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2" name="Picture 10"/>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808288" y="2427288"/>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1"/>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rot="-1174811">
            <a:off x="3871913" y="3814763"/>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4" name="Picture 12"/>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4700588" y="4041775"/>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5" name="Picture 13"/>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rot="1669619">
            <a:off x="1792290" y="1516064"/>
            <a:ext cx="1120775"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6" name="Picture 14"/>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rot="1913143">
            <a:off x="3581401" y="2832101"/>
            <a:ext cx="9525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7" name="Picture 15"/>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854075" y="3668713"/>
            <a:ext cx="5969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8" name="Picture 16"/>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1450975" y="2354264"/>
            <a:ext cx="9525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9" name="Picture 17"/>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2043113" y="4119563"/>
            <a:ext cx="71596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0" name="Picture 18"/>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rot="-2762476">
            <a:off x="1052515" y="4584701"/>
            <a:ext cx="890587"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1" name="Picture 19"/>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rot="-886540">
            <a:off x="2867026" y="3475039"/>
            <a:ext cx="644525"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2" name="Picture 20"/>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3871914" y="4702176"/>
            <a:ext cx="7747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91" name="Picture 22"/>
          <p:cNvPicPr>
            <a:picLocks noChangeAspect="1"/>
          </p:cNvPicPr>
          <p:nvPr/>
        </p:nvPicPr>
        <p:blipFill>
          <a:blip r:embed="rId21">
            <a:extLst>
              <a:ext uri="{28A0092B-C50C-407E-A947-70E740481C1C}">
                <a14:useLocalDpi xmlns:a14="http://schemas.microsoft.com/office/drawing/2010/main" val="0"/>
              </a:ext>
            </a:extLst>
          </a:blip>
          <a:srcRect l="10898" t="25575" r="73982" b="11626"/>
          <a:stretch>
            <a:fillRect/>
          </a:stretch>
        </p:blipFill>
        <p:spPr bwMode="auto">
          <a:xfrm>
            <a:off x="2120901" y="5067301"/>
            <a:ext cx="696913"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2" name="Table 21"/>
          <p:cNvGraphicFramePr>
            <a:graphicFrameLocks noGrp="1"/>
          </p:cNvGraphicFramePr>
          <p:nvPr>
            <p:extLst>
              <p:ext uri="{D42A27DB-BD31-4B8C-83A1-F6EECF244321}">
                <p14:modId xmlns:p14="http://schemas.microsoft.com/office/powerpoint/2010/main" val="4091487147"/>
              </p:ext>
            </p:extLst>
          </p:nvPr>
        </p:nvGraphicFramePr>
        <p:xfrm>
          <a:off x="5894364" y="-2302825"/>
          <a:ext cx="2514600" cy="6811709"/>
        </p:xfrm>
        <a:graphic>
          <a:graphicData uri="http://schemas.openxmlformats.org/drawingml/2006/table">
            <a:tbl>
              <a:tblPr/>
              <a:tblGrid>
                <a:gridCol w="2514600"/>
              </a:tblGrid>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Calibri" charset="0"/>
                          <a:ea typeface="ＭＳ Ｐゴシック" charset="0"/>
                          <a:cs typeface="ＭＳ Ｐゴシック" charset="0"/>
                        </a:rPr>
                        <a:t>Lotus notes</a:t>
                      </a:r>
                    </a:p>
                  </a:txBody>
                  <a:tcPr marL="91408" marR="91408" marT="45714" marB="45714"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5400" cap="flat" cmpd="sng" algn="ctr">
                      <a:solidFill>
                        <a:srgbClr val="4BACC6"/>
                      </a:solidFill>
                      <a:prstDash val="solid"/>
                      <a:round/>
                      <a:headEnd type="none" w="med" len="med"/>
                      <a:tailEnd type="none" w="med" len="med"/>
                    </a:lnB>
                    <a:lnTlToBr>
                      <a:noFill/>
                    </a:lnTlToBr>
                    <a:lnBlToTr>
                      <a:noFill/>
                    </a:lnBlToTr>
                    <a:no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charset="0"/>
                          <a:ea typeface="ＭＳ Ｐゴシック" charset="0"/>
                          <a:cs typeface="ＭＳ Ｐゴシック" charset="0"/>
                        </a:rPr>
                        <a:t>Word Perfect</a:t>
                      </a:r>
                    </a:p>
                  </a:txBody>
                  <a:tcPr marL="91408" marR="91408" marT="45714" marB="45714"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54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20000"/>
                      </a:srgbClr>
                    </a:solidFill>
                  </a:tcPr>
                </a:tc>
              </a:tr>
              <a:tr h="64006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charset="0"/>
                          <a:ea typeface="ＭＳ Ｐゴシック" charset="0"/>
                          <a:cs typeface="ＭＳ Ｐゴシック" charset="0"/>
                        </a:rPr>
                        <a:t>MS Office documents</a:t>
                      </a:r>
                    </a:p>
                  </a:txBody>
                  <a:tcPr marL="91408" marR="91408" marT="45714" marB="45714"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charset="0"/>
                          <a:ea typeface="ＭＳ Ｐゴシック" charset="0"/>
                          <a:cs typeface="ＭＳ Ｐゴシック" charset="0"/>
                        </a:rPr>
                        <a:t>HTML files</a:t>
                      </a:r>
                    </a:p>
                  </a:txBody>
                  <a:tcPr marL="91408" marR="91408" marT="45714" marB="45714"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20000"/>
                      </a:srgbClr>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charset="0"/>
                          <a:ea typeface="ＭＳ Ｐゴシック" charset="0"/>
                          <a:cs typeface="ＭＳ Ｐゴシック" charset="0"/>
                        </a:rPr>
                        <a:t>Folders / Files</a:t>
                      </a:r>
                    </a:p>
                  </a:txBody>
                  <a:tcPr marL="91408" marR="91408" marT="45714" marB="45714"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charset="0"/>
                          <a:ea typeface="ＭＳ Ｐゴシック" charset="0"/>
                          <a:cs typeface="ＭＳ Ｐゴシック" charset="0"/>
                        </a:rPr>
                        <a:t>Images</a:t>
                      </a:r>
                    </a:p>
                  </a:txBody>
                  <a:tcPr marL="91408" marR="91408" marT="45714" marB="45714"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20000"/>
                      </a:srgbClr>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ＭＳ Ｐゴシック" charset="0"/>
                          <a:cs typeface="ＭＳ Ｐゴシック" charset="0"/>
                        </a:rPr>
                        <a:t>Sound</a:t>
                      </a:r>
                    </a:p>
                  </a:txBody>
                  <a:tcPr marL="91408" marR="91408" marT="45714" marB="45714"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ＭＳ Ｐゴシック" charset="0"/>
                          <a:cs typeface="ＭＳ Ｐゴシック" charset="0"/>
                        </a:rPr>
                        <a:t>Video</a:t>
                      </a:r>
                    </a:p>
                  </a:txBody>
                  <a:tcPr marL="91408" marR="91408" marT="45714" marB="45714"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20000"/>
                      </a:srgbClr>
                    </a:solidFill>
                  </a:tcPr>
                </a:tc>
              </a:tr>
              <a:tr h="38804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charset="0"/>
                          <a:ea typeface="ＭＳ Ｐゴシック" charset="0"/>
                          <a:cs typeface="ＭＳ Ｐゴシック" charset="0"/>
                        </a:rPr>
                        <a:t>Relational Data</a:t>
                      </a:r>
                    </a:p>
                  </a:txBody>
                  <a:tcPr marL="91408" marR="91408" marT="45714" marB="45714"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r>
              <a:tr h="37803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ＭＳ Ｐゴシック" charset="0"/>
                          <a:cs typeface="ＭＳ Ｐゴシック" charset="0"/>
                        </a:rPr>
                        <a:t>Dynamic Web Apps</a:t>
                      </a:r>
                    </a:p>
                  </a:txBody>
                  <a:tcPr marL="91408" marR="91408" marT="45714" marB="45714"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20000"/>
                      </a:srgbClr>
                    </a:solidFill>
                  </a:tcPr>
                </a:tc>
              </a:tr>
              <a:tr h="39060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ＭＳ Ｐゴシック" charset="0"/>
                          <a:cs typeface="ＭＳ Ｐゴシック" charset="0"/>
                        </a:rPr>
                        <a:t>******* </a:t>
                      </a:r>
                      <a:r>
                        <a:rPr kumimoji="0" lang="en-US" sz="1800" b="1" i="0" u="none" strike="noStrike" cap="none" normalizeH="0" baseline="0" dirty="0">
                          <a:ln>
                            <a:noFill/>
                          </a:ln>
                          <a:solidFill>
                            <a:schemeClr val="tx1"/>
                          </a:solidFill>
                          <a:effectLst/>
                          <a:latin typeface="Calibri" charset="0"/>
                          <a:ea typeface="ＭＳ Ｐゴシック" charset="0"/>
                          <a:cs typeface="ＭＳ Ｐゴシック" charset="0"/>
                        </a:rPr>
                        <a:t>HELP</a:t>
                      </a:r>
                      <a:r>
                        <a:rPr kumimoji="0" lang="en-US" sz="1800" b="0" i="0" u="none" strike="noStrike" cap="none" normalizeH="0" baseline="0" dirty="0">
                          <a:ln>
                            <a:noFill/>
                          </a:ln>
                          <a:solidFill>
                            <a:schemeClr val="tx1"/>
                          </a:solidFill>
                          <a:effectLst/>
                          <a:latin typeface="Calibri" charset="0"/>
                          <a:ea typeface="ＭＳ Ｐゴシック" charset="0"/>
                          <a:cs typeface="ＭＳ Ｐゴシック" charset="0"/>
                        </a:rPr>
                        <a:t> *******</a:t>
                      </a:r>
                    </a:p>
                  </a:txBody>
                  <a:tcPr marL="91408" marR="91408" marT="45714" marB="45714"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r>
              <a:tr h="389164">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ＭＳ Ｐゴシック" charset="0"/>
                          <a:cs typeface="ＭＳ Ｐゴシック" charset="0"/>
                        </a:rPr>
                        <a:t>Metadata Crosswalks</a:t>
                      </a:r>
                    </a:p>
                  </a:txBody>
                  <a:tcPr marL="91408" marR="91408" marT="45714" marB="45714"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20000"/>
                      </a:srgbClr>
                    </a:solidFill>
                  </a:tcPr>
                </a:tc>
              </a:tr>
              <a:tr h="428374">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ＭＳ Ｐゴシック" charset="0"/>
                          <a:cs typeface="ＭＳ Ｐゴシック" charset="0"/>
                        </a:rPr>
                        <a:t>Scripting Crosswalks</a:t>
                      </a:r>
                    </a:p>
                  </a:txBody>
                  <a:tcPr marL="91408" marR="91408" marT="45714" marB="45714"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ＭＳ Ｐゴシック" charset="0"/>
                          <a:cs typeface="ＭＳ Ｐゴシック" charset="0"/>
                        </a:rPr>
                        <a:t>ISO Standards </a:t>
                      </a:r>
                    </a:p>
                  </a:txBody>
                  <a:tcPr marL="91408" marR="91408" marT="45714" marB="45714"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20000"/>
                      </a:srgbClr>
                    </a:solidFill>
                  </a:tcPr>
                </a:tc>
              </a:tr>
              <a:tr h="430826">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charset="0"/>
                          <a:ea typeface="ＭＳ Ｐゴシック" charset="0"/>
                          <a:cs typeface="ＭＳ Ｐゴシック" charset="0"/>
                        </a:rPr>
                        <a:t>Archival File formats</a:t>
                      </a:r>
                    </a:p>
                  </a:txBody>
                  <a:tcPr marL="91408" marR="91408" marT="45714" marB="45714"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r>
              <a:tr h="42331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charset="0"/>
                          <a:ea typeface="ＭＳ Ｐゴシック" charset="0"/>
                          <a:cs typeface="ＭＳ Ｐゴシック" charset="0"/>
                        </a:rPr>
                        <a:t>IANA / </a:t>
                      </a:r>
                      <a:r>
                        <a:rPr kumimoji="0" lang="en-US" sz="1800" b="0" i="0" u="none" strike="noStrike" cap="none" normalizeH="0" baseline="0" dirty="0" smtClean="0">
                          <a:ln>
                            <a:noFill/>
                          </a:ln>
                          <a:solidFill>
                            <a:schemeClr val="tx1"/>
                          </a:solidFill>
                          <a:effectLst/>
                          <a:latin typeface="Calibri" charset="0"/>
                          <a:ea typeface="ＭＳ Ｐゴシック" charset="0"/>
                          <a:cs typeface="ＭＳ Ｐゴシック" charset="0"/>
                        </a:rPr>
                        <a:t>PRONON</a:t>
                      </a:r>
                      <a:endParaRPr kumimoji="0" lang="en-US" sz="1800" b="0" i="0" u="none" strike="noStrike" cap="none" normalizeH="0" baseline="0" dirty="0">
                        <a:ln>
                          <a:noFill/>
                        </a:ln>
                        <a:solidFill>
                          <a:schemeClr val="tx1"/>
                        </a:solidFill>
                        <a:effectLst/>
                        <a:latin typeface="Calibri" charset="0"/>
                        <a:ea typeface="ＭＳ Ｐゴシック" charset="0"/>
                        <a:cs typeface="ＭＳ Ｐゴシック" charset="0"/>
                      </a:endParaRPr>
                    </a:p>
                  </a:txBody>
                  <a:tcPr marL="91408" marR="91408" marT="45714" marB="45714"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4BACC6">
                        <a:alpha val="20000"/>
                      </a:srgbClr>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latin typeface="Calibri" charset="0"/>
                          <a:ea typeface="ＭＳ Ｐゴシック" charset="0"/>
                          <a:cs typeface="ＭＳ Ｐゴシック" charset="0"/>
                        </a:rPr>
                        <a:t>Contact DLA</a:t>
                      </a:r>
                    </a:p>
                  </a:txBody>
                  <a:tcPr marL="91408" marR="91408" marT="45714" marB="45714"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noFill/>
                  </a:tcPr>
                </a:tc>
              </a:tr>
            </a:tbl>
          </a:graphicData>
        </a:graphic>
      </p:graphicFrame>
      <p:sp>
        <p:nvSpPr>
          <p:cNvPr id="26" name="Rectangle 25"/>
          <p:cNvSpPr/>
          <p:nvPr/>
        </p:nvSpPr>
        <p:spPr>
          <a:xfrm>
            <a:off x="5894364" y="1"/>
            <a:ext cx="2835275" cy="169327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 name="Rectangle 24"/>
          <p:cNvSpPr/>
          <p:nvPr/>
        </p:nvSpPr>
        <p:spPr>
          <a:xfrm>
            <a:off x="5726113" y="4552951"/>
            <a:ext cx="2835275" cy="22971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 name="Rectangle 23"/>
          <p:cNvSpPr/>
          <p:nvPr/>
        </p:nvSpPr>
        <p:spPr>
          <a:xfrm>
            <a:off x="5726113" y="0"/>
            <a:ext cx="2835275" cy="169327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493" name="Title 1"/>
          <p:cNvSpPr txBox="1">
            <a:spLocks/>
          </p:cNvSpPr>
          <p:nvPr/>
        </p:nvSpPr>
        <p:spPr bwMode="auto">
          <a:xfrm>
            <a:off x="520700" y="373063"/>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4000" dirty="0">
                <a:solidFill>
                  <a:srgbClr val="D2533C"/>
                </a:solidFill>
                <a:latin typeface="Arial" charset="0"/>
                <a:cs typeface="Arial" charset="0"/>
              </a:rPr>
              <a:t>Digital Archives</a:t>
            </a:r>
          </a:p>
        </p:txBody>
      </p:sp>
    </p:spTree>
    <p:extLst>
      <p:ext uri="{BB962C8B-B14F-4D97-AF65-F5344CB8AC3E}">
        <p14:creationId xmlns:p14="http://schemas.microsoft.com/office/powerpoint/2010/main" val="34034947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accel="50000" decel="50000" fill="hold" nodeType="afterEffect">
                                  <p:stCondLst>
                                    <p:cond delay="100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0" fill="hold"/>
                                        <p:tgtEl>
                                          <p:spTgt spid="22"/>
                                        </p:tgtEl>
                                        <p:attrNameLst>
                                          <p:attrName>ppt_x</p:attrName>
                                        </p:attrNameLst>
                                      </p:cBhvr>
                                      <p:tavLst>
                                        <p:tav tm="0">
                                          <p:val>
                                            <p:strVal val="#ppt_x"/>
                                          </p:val>
                                        </p:tav>
                                        <p:tav tm="100000">
                                          <p:val>
                                            <p:strVal val="#ppt_x"/>
                                          </p:val>
                                        </p:tav>
                                      </p:tavLst>
                                    </p:anim>
                                    <p:anim calcmode="lin" valueType="num">
                                      <p:cBhvr additive="base">
                                        <p:cTn id="8" dur="50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3100" fill="hold"/>
                                        <p:tgtEl>
                                          <p:spTgt spid="22"/>
                                        </p:tgtEl>
                                        <p:attrNameLst>
                                          <p:attrName>ppt_x</p:attrName>
                                        </p:attrNameLst>
                                      </p:cBhvr>
                                      <p:tavLst>
                                        <p:tav tm="0">
                                          <p:val>
                                            <p:strVal val="#ppt_x"/>
                                          </p:val>
                                        </p:tav>
                                        <p:tav tm="100000">
                                          <p:val>
                                            <p:strVal val="#ppt_x"/>
                                          </p:val>
                                        </p:tav>
                                      </p:tavLst>
                                    </p:anim>
                                    <p:anim calcmode="lin" valueType="num">
                                      <p:cBhvr additive="base">
                                        <p:cTn id="14" dur="31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742208730"/>
              </p:ext>
            </p:extLst>
          </p:nvPr>
        </p:nvGraphicFramePr>
        <p:xfrm>
          <a:off x="19691" y="19690"/>
          <a:ext cx="9144000" cy="6838310"/>
        </p:xfrm>
        <a:graphic>
          <a:graphicData uri="http://schemas.openxmlformats.org/drawingml/2006/table">
            <a:tbl>
              <a:tblPr/>
              <a:tblGrid>
                <a:gridCol w="4141788"/>
                <a:gridCol w="5002212"/>
              </a:tblGrid>
              <a:tr h="374680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D2533C"/>
                          </a:solidFill>
                          <a:effectLst/>
                          <a:latin typeface="Arial" charset="0"/>
                          <a:ea typeface="ＭＳ Ｐゴシック" charset="0"/>
                          <a:cs typeface="Arial" charset="0"/>
                        </a:rPr>
                        <a:t>A PLACE TO START . . .</a:t>
                      </a:r>
                    </a:p>
                    <a:p>
                      <a:pPr marL="0" marR="0" lvl="0" indent="0" algn="l" defTabSz="457200" rtl="0" eaLnBrk="1" fontAlgn="base" latinLnBrk="0" hangingPunct="1">
                        <a:lnSpc>
                          <a:spcPts val="1000"/>
                        </a:lnSpc>
                        <a:spcBef>
                          <a:spcPct val="0"/>
                        </a:spcBef>
                        <a:spcAft>
                          <a:spcPct val="0"/>
                        </a:spcAft>
                        <a:buClrTx/>
                        <a:buSzTx/>
                        <a:buFontTx/>
                        <a:buNone/>
                        <a:tabLst/>
                      </a:pPr>
                      <a:endParaRPr kumimoji="0" lang="en-US" sz="1600" b="1" i="0" u="none" strike="noStrike" cap="none" normalizeH="0" baseline="0" dirty="0">
                        <a:ln>
                          <a:noFill/>
                        </a:ln>
                        <a:solidFill>
                          <a:srgbClr val="292934"/>
                        </a:solidFill>
                        <a:effectLst/>
                        <a:latin typeface="Arial" charset="0"/>
                        <a:ea typeface="ＭＳ Ｐゴシック" charset="0"/>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292934"/>
                          </a:solidFill>
                          <a:effectLst/>
                          <a:latin typeface="Arial" charset="0"/>
                          <a:ea typeface="ＭＳ Ｐゴシック" charset="0"/>
                          <a:cs typeface="Arial" charset="0"/>
                        </a:rPr>
                        <a:t>New to Digital Preservation </a:t>
                      </a:r>
                      <a:r>
                        <a:rPr kumimoji="0" lang="en-US" sz="1600" b="0" i="0" u="none" strike="noStrike" cap="none" normalizeH="0" baseline="0" dirty="0">
                          <a:ln>
                            <a:noFill/>
                          </a:ln>
                          <a:solidFill>
                            <a:srgbClr val="292934"/>
                          </a:solidFill>
                          <a:effectLst/>
                          <a:latin typeface="Arial" charset="0"/>
                          <a:ea typeface="ＭＳ Ｐゴシック" charset="0"/>
                          <a:cs typeface="Arial" charset="0"/>
                          <a:hlinkClick r:id="rId2"/>
                        </a:rPr>
                        <a:t>http://digitalpreservation.ncdcr.gov/newtodp.html</a:t>
                      </a:r>
                      <a:endParaRPr kumimoji="0" lang="en-US" sz="1600" b="0" i="0" u="none" strike="noStrike" cap="none" normalizeH="0" baseline="0" dirty="0">
                        <a:ln>
                          <a:noFill/>
                        </a:ln>
                        <a:solidFill>
                          <a:srgbClr val="292934"/>
                        </a:solidFill>
                        <a:effectLst/>
                        <a:latin typeface="Arial" charset="0"/>
                        <a:ea typeface="ＭＳ Ｐゴシック" charset="0"/>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292934"/>
                          </a:solidFill>
                          <a:effectLst/>
                          <a:latin typeface="Arial" charset="0"/>
                          <a:ea typeface="ＭＳ Ｐゴシック" charset="0"/>
                          <a:cs typeface="Arial" charset="0"/>
                        </a:rPr>
                        <a:t>Digital Preservation Tutorial </a:t>
                      </a:r>
                      <a:r>
                        <a:rPr kumimoji="0" lang="en-US" sz="1600" b="0" i="0" u="none" strike="noStrike" cap="none" normalizeH="0" baseline="0" dirty="0">
                          <a:ln>
                            <a:noFill/>
                          </a:ln>
                          <a:solidFill>
                            <a:srgbClr val="292934"/>
                          </a:solidFill>
                          <a:effectLst/>
                          <a:latin typeface="Arial" charset="0"/>
                          <a:ea typeface="ＭＳ Ｐゴシック" charset="0"/>
                          <a:cs typeface="Arial" charset="0"/>
                          <a:hlinkClick r:id="rId3"/>
                        </a:rPr>
                        <a:t>http://www.dpworkshop.org/dpm-eng/eng_index.html</a:t>
                      </a:r>
                      <a:endParaRPr kumimoji="0" lang="en-US" sz="1600" b="0" i="0" u="none" strike="noStrike" cap="none" normalizeH="0" baseline="0" dirty="0">
                        <a:ln>
                          <a:noFill/>
                        </a:ln>
                        <a:solidFill>
                          <a:srgbClr val="292934"/>
                        </a:solidFill>
                        <a:effectLst/>
                        <a:latin typeface="Arial" charset="0"/>
                        <a:ea typeface="ＭＳ Ｐゴシック" charset="0"/>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a:ln>
                            <a:noFill/>
                          </a:ln>
                          <a:solidFill>
                            <a:srgbClr val="292934"/>
                          </a:solidFill>
                          <a:effectLst/>
                          <a:latin typeface="Arial" charset="0"/>
                          <a:ea typeface="ＭＳ Ｐゴシック" charset="0"/>
                          <a:cs typeface="Arial" charset="0"/>
                        </a:rPr>
                        <a:t>OpenDOAR</a:t>
                      </a:r>
                      <a:r>
                        <a:rPr kumimoji="0" lang="en-US" sz="1800" b="1" i="0" u="none" strike="noStrike" cap="none" normalizeH="0" baseline="0" dirty="0">
                          <a:ln>
                            <a:noFill/>
                          </a:ln>
                          <a:solidFill>
                            <a:srgbClr val="292934"/>
                          </a:solidFill>
                          <a:effectLst/>
                          <a:latin typeface="Arial" charset="0"/>
                          <a:ea typeface="ＭＳ Ｐゴシック" charset="0"/>
                          <a:cs typeface="Arial" charset="0"/>
                        </a:rPr>
                        <a:t> </a:t>
                      </a:r>
                      <a:r>
                        <a:rPr kumimoji="0" lang="en-US" sz="1800" b="0" i="0" u="none" strike="noStrike" cap="none" normalizeH="0" baseline="0" dirty="0">
                          <a:ln>
                            <a:noFill/>
                          </a:ln>
                          <a:solidFill>
                            <a:srgbClr val="292934"/>
                          </a:solidFill>
                          <a:effectLst/>
                          <a:latin typeface="Arial" charset="0"/>
                          <a:ea typeface="ＭＳ Ｐゴシック" charset="0"/>
                          <a:cs typeface="Arial" charset="0"/>
                        </a:rPr>
                        <a:t>- </a:t>
                      </a:r>
                      <a:r>
                        <a:rPr kumimoji="0" lang="en-US" sz="1600" b="0" i="0" u="none" strike="noStrike" cap="none" normalizeH="0" baseline="0" dirty="0">
                          <a:ln>
                            <a:noFill/>
                          </a:ln>
                          <a:solidFill>
                            <a:srgbClr val="292934"/>
                          </a:solidFill>
                          <a:effectLst/>
                          <a:latin typeface="Arial" charset="0"/>
                          <a:ea typeface="ＭＳ Ｐゴシック" charset="0"/>
                          <a:cs typeface="Arial" charset="0"/>
                          <a:hlinkClick r:id="rId4"/>
                        </a:rPr>
                        <a:t>http://www.opendoar.org/</a:t>
                      </a:r>
                      <a:endParaRPr kumimoji="0" lang="en-US" sz="1600" b="0" i="0" u="none" strike="noStrike" cap="none" normalizeH="0" baseline="0" dirty="0">
                        <a:ln>
                          <a:noFill/>
                        </a:ln>
                        <a:solidFill>
                          <a:srgbClr val="292934"/>
                        </a:solidFill>
                        <a:effectLst/>
                        <a:latin typeface="Arial" charset="0"/>
                        <a:ea typeface="ＭＳ Ｐゴシック" charset="0"/>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292934"/>
                          </a:solidFill>
                          <a:effectLst/>
                          <a:latin typeface="Arial" charset="0"/>
                          <a:ea typeface="ＭＳ Ｐゴシック" charset="0"/>
                          <a:cs typeface="Arial" charset="0"/>
                        </a:rPr>
                        <a:t>Digital Preservation - 36,000+ Views </a:t>
                      </a:r>
                      <a:r>
                        <a:rPr kumimoji="0" lang="en-US" sz="1600" b="0" i="0" u="none" strike="noStrike" cap="none" normalizeH="0" baseline="0" dirty="0">
                          <a:ln>
                            <a:noFill/>
                          </a:ln>
                          <a:solidFill>
                            <a:srgbClr val="292934"/>
                          </a:solidFill>
                          <a:effectLst/>
                          <a:latin typeface="Arial" charset="0"/>
                          <a:ea typeface="ＭＳ Ｐゴシック" charset="0"/>
                          <a:cs typeface="Arial" charset="0"/>
                          <a:hlinkClick r:id="rId5"/>
                        </a:rPr>
                        <a:t>http://www.youtube.com/watch?v=pbBa6Oam7-w</a:t>
                      </a:r>
                      <a:r>
                        <a:rPr kumimoji="0" lang="en-US" sz="1600" b="0" i="0" u="none" strike="noStrike" cap="none" normalizeH="0" baseline="0" dirty="0">
                          <a:ln>
                            <a:noFill/>
                          </a:ln>
                          <a:solidFill>
                            <a:srgbClr val="292934"/>
                          </a:solidFill>
                          <a:effectLst/>
                          <a:latin typeface="Arial" charset="0"/>
                          <a:ea typeface="ＭＳ Ｐゴシック" charset="0"/>
                          <a:cs typeface="Arial" charset="0"/>
                        </a:rPr>
                        <a:t>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292934"/>
                          </a:solidFill>
                          <a:effectLst/>
                          <a:latin typeface="Arial" charset="0"/>
                          <a:ea typeface="ＭＳ Ｐゴシック" charset="0"/>
                          <a:cs typeface="Arial" charset="0"/>
                        </a:rPr>
                        <a:t>Getty – Electronic Publications </a:t>
                      </a:r>
                      <a:r>
                        <a:rPr kumimoji="0" lang="en-US" sz="1600" b="1" i="0" u="none" strike="noStrike" cap="none" normalizeH="0" baseline="0" dirty="0">
                          <a:ln>
                            <a:noFill/>
                          </a:ln>
                          <a:solidFill>
                            <a:srgbClr val="292934"/>
                          </a:solidFill>
                          <a:effectLst/>
                          <a:latin typeface="Arial" charset="0"/>
                          <a:ea typeface="ＭＳ Ｐゴシック" charset="0"/>
                          <a:cs typeface="Arial" charset="0"/>
                          <a:hlinkClick r:id="rId6"/>
                        </a:rPr>
                        <a:t>http://www.getty.edu/research/publications/electronic_publications/</a:t>
                      </a:r>
                      <a:r>
                        <a:rPr kumimoji="0" lang="en-US" sz="1600" b="1" i="0" u="none" strike="noStrike" cap="none" normalizeH="0" baseline="0" dirty="0">
                          <a:ln>
                            <a:noFill/>
                          </a:ln>
                          <a:solidFill>
                            <a:srgbClr val="292934"/>
                          </a:solidFill>
                          <a:effectLst/>
                          <a:latin typeface="Arial" charset="0"/>
                          <a:ea typeface="ＭＳ Ｐゴシック" charset="0"/>
                          <a:cs typeface="Arial" charset="0"/>
                        </a:rPr>
                        <a:t> </a:t>
                      </a:r>
                      <a:endParaRPr kumimoji="0" lang="en-US" sz="1600" b="1" i="0" u="none" strike="noStrike" cap="none" normalizeH="0" baseline="0" dirty="0">
                        <a:ln>
                          <a:noFill/>
                        </a:ln>
                        <a:solidFill>
                          <a:srgbClr val="57576E"/>
                        </a:solidFill>
                        <a:effectLst/>
                        <a:latin typeface="Arial" charset="0"/>
                        <a:ea typeface="ＭＳ Ｐゴシック" charset="0"/>
                        <a:cs typeface="Arial" charset="0"/>
                      </a:endParaRPr>
                    </a:p>
                  </a:txBody>
                  <a:tcPr marL="91452" marR="91452" marT="45724" marB="45724" horzOverflow="overflow">
                    <a:lnL w="28575" cap="flat" cmpd="sng" algn="ctr">
                      <a:solidFill>
                        <a:srgbClr val="4C5A6A"/>
                      </a:solidFill>
                      <a:prstDash val="solid"/>
                      <a:round/>
                      <a:headEnd type="none" w="med" len="med"/>
                      <a:tailEnd type="none" w="med" len="med"/>
                    </a:lnL>
                    <a:lnR w="28575" cap="flat" cmpd="sng" algn="ctr">
                      <a:solidFill>
                        <a:srgbClr val="4C5A6A"/>
                      </a:solidFill>
                      <a:prstDash val="solid"/>
                      <a:round/>
                      <a:headEnd type="none" w="med" len="med"/>
                      <a:tailEnd type="none" w="med" len="med"/>
                    </a:lnR>
                    <a:lnT w="28575" cap="flat" cmpd="sng" algn="ctr">
                      <a:solidFill>
                        <a:srgbClr val="4C5A6A"/>
                      </a:solidFill>
                      <a:prstDash val="solid"/>
                      <a:round/>
                      <a:headEnd type="none" w="med" len="med"/>
                      <a:tailEnd type="none" w="med" len="med"/>
                    </a:lnT>
                    <a:lnB w="28575" cap="flat" cmpd="sng" algn="ctr">
                      <a:solidFill>
                        <a:srgbClr val="4C5A6A"/>
                      </a:solidFill>
                      <a:prstDash val="solid"/>
                      <a:round/>
                      <a:headEnd type="none" w="med" len="med"/>
                      <a:tailEnd type="none" w="med" len="med"/>
                    </a:lnB>
                    <a:lnTlToBr>
                      <a:noFill/>
                    </a:lnTlToBr>
                    <a:lnBlToTr>
                      <a:noFill/>
                    </a:lnBlToTr>
                    <a:solidFill>
                      <a:srgbClr val="E9ECEB"/>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D2533C"/>
                          </a:solidFill>
                          <a:effectLst/>
                          <a:latin typeface="Arial" charset="0"/>
                          <a:ea typeface="ＭＳ Ｐゴシック" charset="0"/>
                          <a:cs typeface="Arial" charset="0"/>
                        </a:rPr>
                        <a:t>I KNOW THE BASICS . . .</a:t>
                      </a:r>
                    </a:p>
                    <a:p>
                      <a:pPr marL="0" marR="0" lvl="0" indent="0" algn="l" defTabSz="457200" rtl="0" eaLnBrk="1" fontAlgn="base" latinLnBrk="0" hangingPunct="1">
                        <a:lnSpc>
                          <a:spcPts val="1000"/>
                        </a:lnSpc>
                        <a:spcBef>
                          <a:spcPct val="0"/>
                        </a:spcBef>
                        <a:spcAft>
                          <a:spcPct val="0"/>
                        </a:spcAft>
                        <a:buClrTx/>
                        <a:buSzTx/>
                        <a:buFontTx/>
                        <a:buNone/>
                        <a:tabLst/>
                      </a:pPr>
                      <a:endParaRPr kumimoji="0" lang="en-US" sz="1600" b="1" i="0" u="none" strike="noStrike" cap="none" normalizeH="0" baseline="0">
                        <a:ln>
                          <a:noFill/>
                        </a:ln>
                        <a:solidFill>
                          <a:srgbClr val="292934"/>
                        </a:solidFill>
                        <a:effectLst/>
                        <a:latin typeface="Arial" charset="0"/>
                        <a:ea typeface="ＭＳ Ｐゴシック" charset="0"/>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292934"/>
                          </a:solidFill>
                          <a:effectLst/>
                          <a:latin typeface="Arial" charset="0"/>
                          <a:ea typeface="ＭＳ Ｐゴシック" charset="0"/>
                          <a:cs typeface="Arial" charset="0"/>
                        </a:rPr>
                        <a:t>Managing Electronic Public Records Recognizing Perils &amp; Avoiding Pitfalls </a:t>
                      </a:r>
                      <a:r>
                        <a:rPr kumimoji="0" lang="en-US" sz="1600" b="0" i="0" u="none" strike="noStrike" cap="none" normalizeH="0" baseline="0">
                          <a:ln>
                            <a:noFill/>
                          </a:ln>
                          <a:solidFill>
                            <a:srgbClr val="292934"/>
                          </a:solidFill>
                          <a:effectLst/>
                          <a:latin typeface="Arial" charset="0"/>
                          <a:ea typeface="ＭＳ Ｐゴシック" charset="0"/>
                          <a:cs typeface="Arial" charset="0"/>
                          <a:hlinkClick r:id="rId7"/>
                        </a:rPr>
                        <a:t>http://www.records.ncdcr.gov/tutorial_erecs_20081027/index.html</a:t>
                      </a:r>
                      <a:r>
                        <a:rPr kumimoji="0" lang="en-US" sz="1600" b="0" i="0" u="none" strike="noStrike" cap="none" normalizeH="0" baseline="0">
                          <a:ln>
                            <a:noFill/>
                          </a:ln>
                          <a:solidFill>
                            <a:srgbClr val="292934"/>
                          </a:solidFill>
                          <a:effectLst/>
                          <a:latin typeface="Arial" charset="0"/>
                          <a:ea typeface="ＭＳ Ｐゴシック" charset="0"/>
                          <a:cs typeface="Arial" charset="0"/>
                        </a:rPr>
                        <a:t>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292934"/>
                          </a:solidFill>
                          <a:effectLst/>
                          <a:latin typeface="Arial" charset="0"/>
                          <a:ea typeface="ＭＳ Ｐゴシック" charset="0"/>
                          <a:cs typeface="Arial" charset="0"/>
                        </a:rPr>
                        <a:t>Open Access </a:t>
                      </a:r>
                      <a:r>
                        <a:rPr kumimoji="0" lang="en-US" sz="1600" b="0" i="0" u="none" strike="noStrike" cap="none" normalizeH="0" baseline="0">
                          <a:ln>
                            <a:noFill/>
                          </a:ln>
                          <a:solidFill>
                            <a:srgbClr val="292934"/>
                          </a:solidFill>
                          <a:effectLst/>
                          <a:latin typeface="Arial" charset="0"/>
                          <a:ea typeface="ＭＳ Ｐゴシック" charset="0"/>
                          <a:cs typeface="Arial" charset="0"/>
                        </a:rPr>
                        <a:t>-</a:t>
                      </a:r>
                      <a:r>
                        <a:rPr kumimoji="0" lang="en-US" sz="1600" b="0" i="0" u="none" strike="noStrike" cap="none" normalizeH="0" baseline="0">
                          <a:ln>
                            <a:noFill/>
                          </a:ln>
                          <a:solidFill>
                            <a:srgbClr val="292934"/>
                          </a:solidFill>
                          <a:effectLst/>
                          <a:latin typeface="Arial" charset="0"/>
                          <a:ea typeface="ＭＳ Ｐゴシック" charset="0"/>
                          <a:cs typeface="Arial" charset="0"/>
                          <a:hlinkClick r:id="rId8"/>
                        </a:rPr>
                        <a:t>http://www.jisc.ac.uk/publications/programmerelated/2010/openaccessmainbrochure.aspx</a:t>
                      </a:r>
                      <a:endParaRPr kumimoji="0" lang="en-US" sz="1600" b="0" i="0" u="none" strike="noStrike" cap="none" normalizeH="0" baseline="0">
                        <a:ln>
                          <a:noFill/>
                        </a:ln>
                        <a:solidFill>
                          <a:srgbClr val="292934"/>
                        </a:solidFill>
                        <a:effectLst/>
                        <a:latin typeface="Arial" charset="0"/>
                        <a:ea typeface="ＭＳ Ｐゴシック" charset="0"/>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292934"/>
                          </a:solidFill>
                          <a:effectLst/>
                          <a:latin typeface="Arial" charset="0"/>
                          <a:ea typeface="ＭＳ Ｐゴシック" charset="0"/>
                          <a:cs typeface="Arial" charset="0"/>
                        </a:rPr>
                        <a:t>Library of Congress Digital Preservation Formats</a:t>
                      </a:r>
                      <a:r>
                        <a:rPr kumimoji="0" lang="en-US" sz="1600" b="0" i="0" u="none" strike="noStrike" cap="none" normalizeH="0" baseline="0">
                          <a:ln>
                            <a:noFill/>
                          </a:ln>
                          <a:solidFill>
                            <a:srgbClr val="292934"/>
                          </a:solidFill>
                          <a:effectLst/>
                          <a:latin typeface="Arial" charset="0"/>
                          <a:ea typeface="ＭＳ Ｐゴシック" charset="0"/>
                          <a:cs typeface="Arial" charset="0"/>
                        </a:rPr>
                        <a:t> </a:t>
                      </a:r>
                      <a:r>
                        <a:rPr kumimoji="0" lang="en-US" sz="1600" b="0" i="0" u="none" strike="noStrike" cap="none" normalizeH="0" baseline="0">
                          <a:ln>
                            <a:noFill/>
                          </a:ln>
                          <a:solidFill>
                            <a:srgbClr val="292934"/>
                          </a:solidFill>
                          <a:effectLst/>
                          <a:latin typeface="Arial" charset="0"/>
                          <a:ea typeface="ＭＳ Ｐゴシック" charset="0"/>
                          <a:cs typeface="Arial" charset="0"/>
                          <a:hlinkClick r:id="rId9"/>
                        </a:rPr>
                        <a:t>http://www.digitalpreservation.gov/formats/index.shtml</a:t>
                      </a:r>
                      <a:r>
                        <a:rPr kumimoji="0" lang="en-US" sz="1600" b="0" i="0" u="none" strike="noStrike" cap="none" normalizeH="0" baseline="0">
                          <a:ln>
                            <a:noFill/>
                          </a:ln>
                          <a:solidFill>
                            <a:srgbClr val="292934"/>
                          </a:solidFill>
                          <a:effectLst/>
                          <a:latin typeface="Arial" charset="0"/>
                          <a:ea typeface="ＭＳ Ｐゴシック" charset="0"/>
                          <a:cs typeface="Arial" charset="0"/>
                        </a:rPr>
                        <a:t>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292934"/>
                          </a:solidFill>
                          <a:effectLst/>
                          <a:latin typeface="Arial" charset="0"/>
                          <a:ea typeface="ＭＳ Ｐゴシック" charset="0"/>
                          <a:cs typeface="Arial" charset="0"/>
                        </a:rPr>
                        <a:t>Virginia Tech</a:t>
                      </a:r>
                      <a:r>
                        <a:rPr kumimoji="0" lang="ja-JP" altLang="en-US" sz="1600" b="1" i="0" u="none" strike="noStrike" cap="none" normalizeH="0" baseline="0">
                          <a:ln>
                            <a:noFill/>
                          </a:ln>
                          <a:solidFill>
                            <a:srgbClr val="292934"/>
                          </a:solidFill>
                          <a:effectLst/>
                          <a:latin typeface="Arial" charset="0"/>
                          <a:ea typeface="ＭＳ Ｐゴシック" charset="0"/>
                          <a:cs typeface="Arial" charset="0"/>
                        </a:rPr>
                        <a:t>’</a:t>
                      </a:r>
                      <a:r>
                        <a:rPr kumimoji="0" lang="en-US" sz="1600" b="1" i="0" u="none" strike="noStrike" cap="none" normalizeH="0" baseline="0">
                          <a:ln>
                            <a:noFill/>
                          </a:ln>
                          <a:solidFill>
                            <a:srgbClr val="292934"/>
                          </a:solidFill>
                          <a:effectLst/>
                          <a:latin typeface="Arial" charset="0"/>
                          <a:ea typeface="ＭＳ Ｐゴシック" charset="0"/>
                          <a:cs typeface="Arial" charset="0"/>
                        </a:rPr>
                        <a:t>s Web Accessibility Guidelines</a:t>
                      </a:r>
                      <a:r>
                        <a:rPr kumimoji="0" lang="en-US" sz="1600" b="0" i="0" u="none" strike="noStrike" cap="none" normalizeH="0" baseline="0">
                          <a:ln>
                            <a:noFill/>
                          </a:ln>
                          <a:solidFill>
                            <a:srgbClr val="292934"/>
                          </a:solidFill>
                          <a:effectLst/>
                          <a:latin typeface="Arial" charset="0"/>
                          <a:ea typeface="ＭＳ Ｐゴシック" charset="0"/>
                          <a:cs typeface="Arial" charset="0"/>
                        </a:rPr>
                        <a:t> </a:t>
                      </a:r>
                      <a:r>
                        <a:rPr kumimoji="0" lang="en-US" sz="1600" b="0" i="0" u="none" strike="noStrike" cap="none" normalizeH="0" baseline="0">
                          <a:ln>
                            <a:noFill/>
                          </a:ln>
                          <a:solidFill>
                            <a:srgbClr val="292934"/>
                          </a:solidFill>
                          <a:effectLst/>
                          <a:latin typeface="Arial" charset="0"/>
                          <a:ea typeface="ＭＳ Ｐゴシック" charset="0"/>
                          <a:cs typeface="Arial" charset="0"/>
                          <a:hlinkClick r:id="rId10"/>
                        </a:rPr>
                        <a:t>http://www.accessvt.atc.vt.edu/index.html</a:t>
                      </a:r>
                      <a:r>
                        <a:rPr kumimoji="0" lang="en-US" sz="1600" b="0" i="0" u="none" strike="noStrike" cap="none" normalizeH="0" baseline="0">
                          <a:ln>
                            <a:noFill/>
                          </a:ln>
                          <a:solidFill>
                            <a:srgbClr val="292934"/>
                          </a:solidFill>
                          <a:effectLst/>
                          <a:latin typeface="Arial" charset="0"/>
                          <a:ea typeface="ＭＳ Ｐゴシック" charset="0"/>
                          <a:cs typeface="Arial" charset="0"/>
                        </a:rPr>
                        <a:t>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292934"/>
                          </a:solidFill>
                          <a:effectLst/>
                          <a:latin typeface="Arial" charset="0"/>
                          <a:ea typeface="ＭＳ Ｐゴシック" charset="0"/>
                          <a:cs typeface="Arial" charset="0"/>
                        </a:rPr>
                        <a:t>MetaArchive </a:t>
                      </a:r>
                      <a:r>
                        <a:rPr kumimoji="0" lang="en-US" sz="1600" b="1" i="0" u="none" strike="noStrike" cap="none" normalizeH="0" baseline="0">
                          <a:ln>
                            <a:noFill/>
                          </a:ln>
                          <a:solidFill>
                            <a:srgbClr val="292934"/>
                          </a:solidFill>
                          <a:effectLst/>
                          <a:latin typeface="Arial" charset="0"/>
                          <a:ea typeface="ＭＳ Ｐゴシック" charset="0"/>
                          <a:cs typeface="Arial" charset="0"/>
                          <a:hlinkClick r:id="rId11"/>
                        </a:rPr>
                        <a:t>http://www.metaarchive.org/</a:t>
                      </a:r>
                      <a:r>
                        <a:rPr kumimoji="0" lang="en-US" sz="1600" b="1" i="0" u="none" strike="noStrike" cap="none" normalizeH="0" baseline="0">
                          <a:ln>
                            <a:noFill/>
                          </a:ln>
                          <a:solidFill>
                            <a:srgbClr val="292934"/>
                          </a:solidFill>
                          <a:effectLst/>
                          <a:latin typeface="Arial" charset="0"/>
                          <a:ea typeface="ＭＳ Ｐゴシック" charset="0"/>
                          <a:cs typeface="Arial" charset="0"/>
                        </a:rPr>
                        <a:t> </a:t>
                      </a:r>
                    </a:p>
                  </a:txBody>
                  <a:tcPr marL="91452" marR="91452" marT="45724" marB="45724" horzOverflow="overflow">
                    <a:lnL w="28575" cap="flat" cmpd="sng" algn="ctr">
                      <a:solidFill>
                        <a:srgbClr val="4C5A6A"/>
                      </a:solidFill>
                      <a:prstDash val="solid"/>
                      <a:round/>
                      <a:headEnd type="none" w="med" len="med"/>
                      <a:tailEnd type="none" w="med" len="med"/>
                    </a:lnL>
                    <a:lnR w="28575" cap="flat" cmpd="sng" algn="ctr">
                      <a:solidFill>
                        <a:srgbClr val="4C5A6A"/>
                      </a:solidFill>
                      <a:prstDash val="solid"/>
                      <a:round/>
                      <a:headEnd type="none" w="med" len="med"/>
                      <a:tailEnd type="none" w="med" len="med"/>
                    </a:lnR>
                    <a:lnT w="28575" cap="flat" cmpd="sng" algn="ctr">
                      <a:solidFill>
                        <a:srgbClr val="4C5A6A"/>
                      </a:solidFill>
                      <a:prstDash val="solid"/>
                      <a:round/>
                      <a:headEnd type="none" w="med" len="med"/>
                      <a:tailEnd type="none" w="med" len="med"/>
                    </a:lnT>
                    <a:lnB w="28575" cap="flat" cmpd="sng" algn="ctr">
                      <a:solidFill>
                        <a:srgbClr val="4C5A6A"/>
                      </a:solidFill>
                      <a:prstDash val="solid"/>
                      <a:round/>
                      <a:headEnd type="none" w="med" len="med"/>
                      <a:tailEnd type="none" w="med" len="med"/>
                    </a:lnB>
                    <a:lnTlToBr>
                      <a:noFill/>
                    </a:lnTlToBr>
                    <a:lnBlToTr>
                      <a:noFill/>
                    </a:lnBlToTr>
                    <a:solidFill>
                      <a:srgbClr val="D4DAD6"/>
                    </a:solidFill>
                  </a:tcPr>
                </a:tc>
              </a:tr>
              <a:tr h="3091501">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D2533C"/>
                          </a:solidFill>
                          <a:effectLst/>
                          <a:latin typeface="Arial" charset="0"/>
                          <a:ea typeface="ＭＳ Ｐゴシック" charset="0"/>
                          <a:cs typeface="Arial" charset="0"/>
                        </a:rPr>
                        <a:t>SHOW ME MORE . . .</a:t>
                      </a:r>
                    </a:p>
                    <a:p>
                      <a:pPr marL="0" marR="0" lvl="0" indent="0" algn="l" defTabSz="457200" rtl="0" eaLnBrk="1" fontAlgn="base" latinLnBrk="0" hangingPunct="1">
                        <a:lnSpc>
                          <a:spcPts val="1000"/>
                        </a:lnSpc>
                        <a:spcBef>
                          <a:spcPct val="0"/>
                        </a:spcBef>
                        <a:spcAft>
                          <a:spcPct val="0"/>
                        </a:spcAft>
                        <a:buClrTx/>
                        <a:buSzTx/>
                        <a:buFontTx/>
                        <a:buNone/>
                        <a:tabLst/>
                      </a:pPr>
                      <a:endParaRPr kumimoji="0" lang="en-US" sz="1800" b="0" i="0" u="none" strike="noStrike" cap="none" normalizeH="0" baseline="0" dirty="0">
                        <a:ln>
                          <a:noFill/>
                        </a:ln>
                        <a:solidFill>
                          <a:srgbClr val="292934"/>
                        </a:solidFill>
                        <a:effectLst/>
                        <a:latin typeface="Arial" charset="0"/>
                        <a:ea typeface="ＭＳ Ｐゴシック" charset="0"/>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292934"/>
                          </a:solidFill>
                          <a:effectLst/>
                          <a:latin typeface="Arial" charset="0"/>
                          <a:ea typeface="ＭＳ Ｐゴシック" charset="0"/>
                          <a:cs typeface="Arial" charset="0"/>
                        </a:rPr>
                        <a:t>DMP Tool </a:t>
                      </a:r>
                      <a:r>
                        <a:rPr kumimoji="0" lang="en-US" sz="1800" b="0" i="0" u="none" strike="noStrike" cap="none" normalizeH="0" baseline="0" dirty="0">
                          <a:ln>
                            <a:noFill/>
                          </a:ln>
                          <a:solidFill>
                            <a:srgbClr val="292934"/>
                          </a:solidFill>
                          <a:effectLst/>
                          <a:latin typeface="Arial" charset="0"/>
                          <a:ea typeface="ＭＳ Ｐゴシック" charset="0"/>
                          <a:cs typeface="Arial" charset="0"/>
                        </a:rPr>
                        <a:t>- </a:t>
                      </a:r>
                      <a:r>
                        <a:rPr kumimoji="0" lang="en-US" sz="1800" b="0" i="0" u="none" strike="noStrike" cap="none" normalizeH="0" baseline="0" dirty="0">
                          <a:ln>
                            <a:noFill/>
                          </a:ln>
                          <a:solidFill>
                            <a:srgbClr val="292934"/>
                          </a:solidFill>
                          <a:effectLst/>
                          <a:latin typeface="Arial" charset="0"/>
                          <a:ea typeface="ＭＳ Ｐゴシック" charset="0"/>
                          <a:cs typeface="Arial" charset="0"/>
                          <a:hlinkClick r:id="rId12"/>
                        </a:rPr>
                        <a:t>https://dmp.cdlib.org/</a:t>
                      </a:r>
                      <a:endParaRPr kumimoji="0" lang="en-US" sz="1800" b="0" i="0" u="none" strike="noStrike" cap="none" normalizeH="0" baseline="0" dirty="0">
                        <a:ln>
                          <a:noFill/>
                        </a:ln>
                        <a:solidFill>
                          <a:srgbClr val="292934"/>
                        </a:solidFill>
                        <a:effectLst/>
                        <a:latin typeface="Arial" charset="0"/>
                        <a:ea typeface="ＭＳ Ｐゴシック" charset="0"/>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292934"/>
                          </a:solidFill>
                          <a:effectLst/>
                          <a:latin typeface="Arial" charset="0"/>
                          <a:ea typeface="ＭＳ Ｐゴシック" charset="0"/>
                          <a:cs typeface="Arial" charset="0"/>
                        </a:rPr>
                        <a:t>Metadata Standards Crosswalk </a:t>
                      </a:r>
                      <a:r>
                        <a:rPr kumimoji="0" lang="en-US" sz="1800" b="0" i="0" u="none" strike="noStrike" cap="none" normalizeH="0" baseline="0" dirty="0">
                          <a:ln>
                            <a:noFill/>
                          </a:ln>
                          <a:solidFill>
                            <a:srgbClr val="292934"/>
                          </a:solidFill>
                          <a:effectLst/>
                          <a:latin typeface="Arial" charset="0"/>
                          <a:ea typeface="ＭＳ Ｐゴシック" charset="0"/>
                          <a:cs typeface="Arial" charset="0"/>
                        </a:rPr>
                        <a:t> </a:t>
                      </a:r>
                      <a:r>
                        <a:rPr kumimoji="0" lang="en-US" sz="1800" b="0" i="0" u="none" strike="noStrike" cap="none" normalizeH="0" baseline="0" dirty="0">
                          <a:ln>
                            <a:noFill/>
                          </a:ln>
                          <a:solidFill>
                            <a:srgbClr val="292934"/>
                          </a:solidFill>
                          <a:effectLst/>
                          <a:latin typeface="Arial" charset="0"/>
                          <a:ea typeface="ＭＳ Ｐゴシック" charset="0"/>
                          <a:cs typeface="Arial" charset="0"/>
                          <a:hlinkClick r:id="rId13"/>
                        </a:rPr>
                        <a:t>http://www.getty.edu/research/publications/electronic_publications/intrometadata/crosswalks.html</a:t>
                      </a:r>
                      <a:r>
                        <a:rPr kumimoji="0" lang="en-US" sz="1800" b="0" i="0" u="none" strike="noStrike" cap="none" normalizeH="0" baseline="0" dirty="0">
                          <a:ln>
                            <a:noFill/>
                          </a:ln>
                          <a:solidFill>
                            <a:srgbClr val="292934"/>
                          </a:solidFill>
                          <a:effectLst/>
                          <a:latin typeface="Arial" charset="0"/>
                          <a:ea typeface="ＭＳ Ｐゴシック" charset="0"/>
                          <a:cs typeface="Arial" charset="0"/>
                        </a:rPr>
                        <a:t>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292934"/>
                          </a:solidFill>
                          <a:effectLst/>
                          <a:latin typeface="Arial" charset="0"/>
                          <a:ea typeface="ＭＳ Ｐゴシック" charset="0"/>
                          <a:cs typeface="Arial" charset="0"/>
                        </a:rPr>
                        <a:t>File Format Conversion Tool </a:t>
                      </a:r>
                      <a:r>
                        <a:rPr kumimoji="0" lang="en-US" sz="1800" b="0" i="0" u="none" strike="noStrike" cap="none" normalizeH="0" baseline="0" dirty="0">
                          <a:ln>
                            <a:noFill/>
                          </a:ln>
                          <a:solidFill>
                            <a:srgbClr val="292934"/>
                          </a:solidFill>
                          <a:effectLst/>
                          <a:latin typeface="Arial" charset="0"/>
                          <a:ea typeface="ＭＳ Ｐゴシック" charset="0"/>
                          <a:cs typeface="Arial" charset="0"/>
                        </a:rPr>
                        <a:t>- </a:t>
                      </a:r>
                      <a:r>
                        <a:rPr kumimoji="0" lang="en-US" sz="1800" b="0" i="0" u="none" strike="noStrike" cap="none" normalizeH="0" baseline="0" dirty="0">
                          <a:ln>
                            <a:noFill/>
                          </a:ln>
                          <a:solidFill>
                            <a:srgbClr val="292934"/>
                          </a:solidFill>
                          <a:effectLst/>
                          <a:latin typeface="Arial" charset="0"/>
                          <a:ea typeface="ＭＳ Ｐゴシック" charset="0"/>
                          <a:cs typeface="Arial" charset="0"/>
                          <a:hlinkClick r:id="rId14"/>
                        </a:rPr>
                        <a:t>http://www.nationalarchives.gov.uk/PRONOM/Format/proFormatSearch.aspx?status=new</a:t>
                      </a:r>
                      <a:r>
                        <a:rPr kumimoji="0" lang="en-US" sz="1800" b="0" i="0" u="none" strike="noStrike" cap="none" normalizeH="0" baseline="0" dirty="0">
                          <a:ln>
                            <a:noFill/>
                          </a:ln>
                          <a:solidFill>
                            <a:srgbClr val="292934"/>
                          </a:solidFill>
                          <a:effectLst/>
                          <a:latin typeface="Arial" charset="0"/>
                          <a:ea typeface="ＭＳ Ｐゴシック" charset="0"/>
                          <a:cs typeface="Arial" charset="0"/>
                        </a:rPr>
                        <a:t> </a:t>
                      </a:r>
                    </a:p>
                  </a:txBody>
                  <a:tcPr marL="91452" marR="91452" marT="45724" marB="45724" horzOverflow="overflow">
                    <a:lnL w="28575" cap="flat" cmpd="sng" algn="ctr">
                      <a:solidFill>
                        <a:srgbClr val="4C5A6A"/>
                      </a:solidFill>
                      <a:prstDash val="solid"/>
                      <a:round/>
                      <a:headEnd type="none" w="med" len="med"/>
                      <a:tailEnd type="none" w="med" len="med"/>
                    </a:lnL>
                    <a:lnR w="28575" cap="flat" cmpd="sng" algn="ctr">
                      <a:solidFill>
                        <a:srgbClr val="4C5A6A"/>
                      </a:solidFill>
                      <a:prstDash val="solid"/>
                      <a:round/>
                      <a:headEnd type="none" w="med" len="med"/>
                      <a:tailEnd type="none" w="med" len="med"/>
                    </a:lnR>
                    <a:lnT w="28575" cap="flat" cmpd="sng" algn="ctr">
                      <a:solidFill>
                        <a:srgbClr val="4C5A6A"/>
                      </a:solidFill>
                      <a:prstDash val="solid"/>
                      <a:round/>
                      <a:headEnd type="none" w="med" len="med"/>
                      <a:tailEnd type="none" w="med" len="med"/>
                    </a:lnT>
                    <a:lnB w="28575" cap="flat" cmpd="sng" algn="ctr">
                      <a:solidFill>
                        <a:srgbClr val="4C5A6A"/>
                      </a:solidFill>
                      <a:prstDash val="solid"/>
                      <a:round/>
                      <a:headEnd type="none" w="med" len="med"/>
                      <a:tailEnd type="none" w="med" len="med"/>
                    </a:lnB>
                    <a:lnTlToBr>
                      <a:noFill/>
                    </a:lnTlToBr>
                    <a:lnBlToTr>
                      <a:noFill/>
                    </a:lnBlToTr>
                    <a:solidFill>
                      <a:srgbClr val="D4DAD6"/>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D2533C"/>
                          </a:solidFill>
                          <a:effectLst/>
                          <a:latin typeface="Arial" charset="0"/>
                          <a:ea typeface="ＭＳ Ｐゴシック" charset="0"/>
                          <a:cs typeface="Arial" charset="0"/>
                        </a:rPr>
                        <a:t>INTERESTING PLACES TO RESEARCH . . . </a:t>
                      </a:r>
                    </a:p>
                    <a:p>
                      <a:pPr marL="0" marR="0" lvl="0" indent="0" algn="l" defTabSz="457200" rtl="0" eaLnBrk="1" fontAlgn="base" latinLnBrk="0" hangingPunct="1">
                        <a:lnSpc>
                          <a:spcPts val="1000"/>
                        </a:lnSpc>
                        <a:spcBef>
                          <a:spcPct val="0"/>
                        </a:spcBef>
                        <a:spcAft>
                          <a:spcPct val="0"/>
                        </a:spcAft>
                        <a:buClrTx/>
                        <a:buSzTx/>
                        <a:buFontTx/>
                        <a:buNone/>
                        <a:tabLst/>
                      </a:pPr>
                      <a:endParaRPr kumimoji="0" lang="en-US" sz="1800" b="1" i="0" u="none" strike="noStrike" cap="none" normalizeH="0" baseline="0" dirty="0">
                        <a:ln>
                          <a:noFill/>
                        </a:ln>
                        <a:solidFill>
                          <a:srgbClr val="57576E"/>
                        </a:solidFill>
                        <a:effectLst/>
                        <a:latin typeface="Arial" charset="0"/>
                        <a:ea typeface="ＭＳ Ｐゴシック" charset="0"/>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a:ln>
                            <a:noFill/>
                          </a:ln>
                          <a:solidFill>
                            <a:srgbClr val="57576E"/>
                          </a:solidFill>
                          <a:effectLst/>
                          <a:latin typeface="Arial" charset="0"/>
                          <a:ea typeface="ＭＳ Ｐゴシック" charset="0"/>
                          <a:cs typeface="Arial" charset="0"/>
                        </a:rPr>
                        <a:t>Data.gov</a:t>
                      </a:r>
                      <a:r>
                        <a:rPr kumimoji="0" lang="en-US" sz="1800" b="1" i="0" u="none" strike="noStrike" cap="none" normalizeH="0" baseline="0" dirty="0">
                          <a:ln>
                            <a:noFill/>
                          </a:ln>
                          <a:solidFill>
                            <a:srgbClr val="57576E"/>
                          </a:solidFill>
                          <a:effectLst/>
                          <a:latin typeface="Arial" charset="0"/>
                          <a:ea typeface="ＭＳ Ｐゴシック" charset="0"/>
                          <a:cs typeface="Arial" charset="0"/>
                        </a:rPr>
                        <a:t> - </a:t>
                      </a:r>
                      <a:r>
                        <a:rPr kumimoji="0" lang="en-US" sz="1800" b="1" i="0" u="none" strike="noStrike" cap="none" normalizeH="0" baseline="0" dirty="0">
                          <a:ln>
                            <a:noFill/>
                          </a:ln>
                          <a:solidFill>
                            <a:srgbClr val="57576E"/>
                          </a:solidFill>
                          <a:effectLst/>
                          <a:latin typeface="Arial" charset="0"/>
                          <a:ea typeface="ＭＳ Ｐゴシック" charset="0"/>
                          <a:cs typeface="Arial" charset="0"/>
                          <a:hlinkClick r:id="rId15"/>
                        </a:rPr>
                        <a:t>http://www.data.gov/</a:t>
                      </a:r>
                      <a:endParaRPr kumimoji="0" lang="en-US" sz="1800" b="1" i="0" u="none" strike="noStrike" cap="none" normalizeH="0" baseline="0" dirty="0">
                        <a:ln>
                          <a:noFill/>
                        </a:ln>
                        <a:solidFill>
                          <a:srgbClr val="57576E"/>
                        </a:solidFill>
                        <a:effectLst/>
                        <a:latin typeface="Arial" charset="0"/>
                        <a:ea typeface="ＭＳ Ｐゴシック" charset="0"/>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57576E"/>
                          </a:solidFill>
                          <a:effectLst/>
                          <a:latin typeface="Arial" charset="0"/>
                          <a:ea typeface="ＭＳ Ｐゴシック" charset="0"/>
                          <a:cs typeface="Arial" charset="0"/>
                        </a:rPr>
                        <a:t>W3C – Semantic Web - </a:t>
                      </a:r>
                      <a:r>
                        <a:rPr kumimoji="0" lang="en-US" sz="1800" b="1" i="0" u="none" strike="noStrike" cap="none" normalizeH="0" baseline="0" dirty="0">
                          <a:ln>
                            <a:noFill/>
                          </a:ln>
                          <a:solidFill>
                            <a:srgbClr val="57576E"/>
                          </a:solidFill>
                          <a:effectLst/>
                          <a:latin typeface="Arial" charset="0"/>
                          <a:ea typeface="ＭＳ Ｐゴシック" charset="0"/>
                          <a:cs typeface="Arial" charset="0"/>
                          <a:hlinkClick r:id="rId16"/>
                        </a:rPr>
                        <a:t>http://www.w3.org/standards/semanticweb/</a:t>
                      </a:r>
                      <a:r>
                        <a:rPr kumimoji="0" lang="en-US" sz="1800" b="1" i="0" u="none" strike="noStrike" cap="none" normalizeH="0" baseline="0" dirty="0">
                          <a:ln>
                            <a:noFill/>
                          </a:ln>
                          <a:solidFill>
                            <a:srgbClr val="57576E"/>
                          </a:solidFill>
                          <a:effectLst/>
                          <a:latin typeface="Arial" charset="0"/>
                          <a:ea typeface="ＭＳ Ｐゴシック" charset="0"/>
                          <a:cs typeface="Arial" charset="0"/>
                        </a:rPr>
                        <a:t>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57576E"/>
                          </a:solidFill>
                          <a:effectLst/>
                          <a:latin typeface="Arial" charset="0"/>
                          <a:ea typeface="ＭＳ Ｐゴシック" charset="0"/>
                          <a:cs typeface="Arial" charset="0"/>
                        </a:rPr>
                        <a:t>Linked Data Tools - </a:t>
                      </a:r>
                      <a:r>
                        <a:rPr kumimoji="0" lang="en-US" sz="1800" b="1" i="0" u="none" strike="noStrike" cap="none" normalizeH="0" baseline="0" dirty="0">
                          <a:ln>
                            <a:noFill/>
                          </a:ln>
                          <a:solidFill>
                            <a:srgbClr val="57576E"/>
                          </a:solidFill>
                          <a:effectLst/>
                          <a:latin typeface="Arial" charset="0"/>
                          <a:ea typeface="ＭＳ Ｐゴシック" charset="0"/>
                          <a:cs typeface="Arial" charset="0"/>
                          <a:hlinkClick r:id="rId17"/>
                        </a:rPr>
                        <a:t>http://www.linkeddatatools.com/index.php</a:t>
                      </a:r>
                      <a:endParaRPr kumimoji="0" lang="en-US" sz="1800" b="1" i="0" u="none" strike="noStrike" cap="none" normalizeH="0" baseline="0" dirty="0">
                        <a:ln>
                          <a:noFill/>
                        </a:ln>
                        <a:solidFill>
                          <a:srgbClr val="57576E"/>
                        </a:solidFill>
                        <a:effectLst/>
                        <a:latin typeface="Arial" charset="0"/>
                        <a:ea typeface="ＭＳ Ｐゴシック" charset="0"/>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a:ln>
                            <a:noFill/>
                          </a:ln>
                          <a:solidFill>
                            <a:srgbClr val="57576E"/>
                          </a:solidFill>
                          <a:effectLst/>
                          <a:latin typeface="Arial" charset="0"/>
                          <a:ea typeface="ＭＳ Ｐゴシック" charset="0"/>
                          <a:cs typeface="Arial" charset="0"/>
                        </a:rPr>
                        <a:t>DataOne</a:t>
                      </a:r>
                      <a:r>
                        <a:rPr kumimoji="0" lang="en-US" sz="1800" b="1" i="0" u="none" strike="noStrike" cap="none" normalizeH="0" baseline="0" dirty="0">
                          <a:ln>
                            <a:noFill/>
                          </a:ln>
                          <a:solidFill>
                            <a:srgbClr val="57576E"/>
                          </a:solidFill>
                          <a:effectLst/>
                          <a:latin typeface="Arial" charset="0"/>
                          <a:ea typeface="ＭＳ Ｐゴシック" charset="0"/>
                          <a:cs typeface="Arial" charset="0"/>
                        </a:rPr>
                        <a:t> - http://</a:t>
                      </a:r>
                      <a:r>
                        <a:rPr kumimoji="0" lang="en-US" sz="1800" b="1" i="0" u="none" strike="noStrike" cap="none" normalizeH="0" baseline="0" dirty="0" err="1">
                          <a:ln>
                            <a:noFill/>
                          </a:ln>
                          <a:solidFill>
                            <a:srgbClr val="57576E"/>
                          </a:solidFill>
                          <a:effectLst/>
                          <a:latin typeface="Arial" charset="0"/>
                          <a:ea typeface="ＭＳ Ｐゴシック" charset="0"/>
                          <a:cs typeface="Arial" charset="0"/>
                        </a:rPr>
                        <a:t>www.dataone.org</a:t>
                      </a:r>
                      <a:r>
                        <a:rPr kumimoji="0" lang="en-US" sz="1800" b="1" i="0" u="none" strike="noStrike" cap="none" normalizeH="0" baseline="0" dirty="0">
                          <a:ln>
                            <a:noFill/>
                          </a:ln>
                          <a:solidFill>
                            <a:srgbClr val="57576E"/>
                          </a:solidFill>
                          <a:effectLst/>
                          <a:latin typeface="Arial" charset="0"/>
                          <a:ea typeface="ＭＳ Ｐゴシック" charset="0"/>
                          <a:cs typeface="Arial" charset="0"/>
                        </a:rPr>
                        <a:t>/</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a:ln>
                            <a:noFill/>
                          </a:ln>
                          <a:solidFill>
                            <a:srgbClr val="57576E"/>
                          </a:solidFill>
                          <a:effectLst/>
                          <a:latin typeface="Arial" charset="0"/>
                          <a:ea typeface="ＭＳ Ｐゴシック" charset="0"/>
                          <a:cs typeface="Arial" charset="0"/>
                        </a:rPr>
                        <a:t>Viewshare</a:t>
                      </a:r>
                      <a:r>
                        <a:rPr kumimoji="0" lang="en-US" sz="1800" b="1" i="0" u="none" strike="noStrike" cap="none" normalizeH="0" baseline="0" dirty="0">
                          <a:ln>
                            <a:noFill/>
                          </a:ln>
                          <a:solidFill>
                            <a:srgbClr val="57576E"/>
                          </a:solidFill>
                          <a:effectLst/>
                          <a:latin typeface="Arial" charset="0"/>
                          <a:ea typeface="ＭＳ Ｐゴシック" charset="0"/>
                          <a:cs typeface="Arial" charset="0"/>
                        </a:rPr>
                        <a:t> </a:t>
                      </a:r>
                      <a:r>
                        <a:rPr kumimoji="0" lang="en-US" sz="1800" b="1" i="0" u="none" strike="noStrike" cap="none" normalizeH="0" baseline="0" dirty="0">
                          <a:ln>
                            <a:noFill/>
                          </a:ln>
                          <a:solidFill>
                            <a:srgbClr val="57576E"/>
                          </a:solidFill>
                          <a:effectLst/>
                          <a:latin typeface="Arial" charset="0"/>
                          <a:ea typeface="ＭＳ Ｐゴシック" charset="0"/>
                          <a:cs typeface="Arial" charset="0"/>
                          <a:hlinkClick r:id="rId18"/>
                        </a:rPr>
                        <a:t>http://viewshare.org/about/community/</a:t>
                      </a:r>
                      <a:endParaRPr kumimoji="0" lang="en-US" sz="1800" b="1" i="0" u="none" strike="noStrike" cap="none" normalizeH="0" baseline="0" dirty="0">
                        <a:ln>
                          <a:noFill/>
                        </a:ln>
                        <a:solidFill>
                          <a:srgbClr val="57576E"/>
                        </a:solidFill>
                        <a:effectLst/>
                        <a:latin typeface="Arial" charset="0"/>
                        <a:ea typeface="ＭＳ Ｐゴシック" charset="0"/>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57576E"/>
                          </a:solidFill>
                          <a:effectLst/>
                          <a:latin typeface="Arial" charset="0"/>
                          <a:ea typeface="ＭＳ Ｐゴシック" charset="0"/>
                          <a:cs typeface="Arial" charset="0"/>
                        </a:rPr>
                        <a:t>OAI-ORE </a:t>
                      </a:r>
                      <a:r>
                        <a:rPr kumimoji="0" lang="en-US" sz="1800" b="1" i="0" u="none" strike="noStrike" cap="none" normalizeH="0" baseline="0" dirty="0">
                          <a:ln>
                            <a:noFill/>
                          </a:ln>
                          <a:solidFill>
                            <a:srgbClr val="57576E"/>
                          </a:solidFill>
                          <a:effectLst/>
                          <a:latin typeface="Arial" charset="0"/>
                          <a:ea typeface="ＭＳ Ｐゴシック" charset="0"/>
                          <a:cs typeface="Arial" charset="0"/>
                          <a:hlinkClick r:id="rId19"/>
                        </a:rPr>
                        <a:t>http://www.openarchives.org/ore/</a:t>
                      </a:r>
                      <a:r>
                        <a:rPr kumimoji="0" lang="en-US" sz="1800" b="1" i="0" u="none" strike="noStrike" cap="none" normalizeH="0" baseline="0" dirty="0">
                          <a:ln>
                            <a:noFill/>
                          </a:ln>
                          <a:solidFill>
                            <a:srgbClr val="57576E"/>
                          </a:solidFill>
                          <a:effectLst/>
                          <a:latin typeface="Arial" charset="0"/>
                          <a:ea typeface="ＭＳ Ｐゴシック" charset="0"/>
                          <a:cs typeface="Arial" charset="0"/>
                        </a:rPr>
                        <a:t> </a:t>
                      </a:r>
                    </a:p>
                  </a:txBody>
                  <a:tcPr marL="91452" marR="91452" marT="45724" marB="45724" horzOverflow="overflow">
                    <a:lnL w="28575" cap="flat" cmpd="sng" algn="ctr">
                      <a:solidFill>
                        <a:srgbClr val="4C5A6A"/>
                      </a:solidFill>
                      <a:prstDash val="solid"/>
                      <a:round/>
                      <a:headEnd type="none" w="med" len="med"/>
                      <a:tailEnd type="none" w="med" len="med"/>
                    </a:lnL>
                    <a:lnR w="28575" cap="flat" cmpd="sng" algn="ctr">
                      <a:solidFill>
                        <a:srgbClr val="4C5A6A"/>
                      </a:solidFill>
                      <a:prstDash val="solid"/>
                      <a:round/>
                      <a:headEnd type="none" w="med" len="med"/>
                      <a:tailEnd type="none" w="med" len="med"/>
                    </a:lnR>
                    <a:lnT w="28575" cap="flat" cmpd="sng" algn="ctr">
                      <a:solidFill>
                        <a:srgbClr val="4C5A6A"/>
                      </a:solidFill>
                      <a:prstDash val="solid"/>
                      <a:round/>
                      <a:headEnd type="none" w="med" len="med"/>
                      <a:tailEnd type="none" w="med" len="med"/>
                    </a:lnT>
                    <a:lnB w="28575" cap="flat" cmpd="sng" algn="ctr">
                      <a:solidFill>
                        <a:srgbClr val="4C5A6A"/>
                      </a:solidFill>
                      <a:prstDash val="solid"/>
                      <a:round/>
                      <a:headEnd type="none" w="med" len="med"/>
                      <a:tailEnd type="none" w="med" len="med"/>
                    </a:lnB>
                    <a:lnTlToBr>
                      <a:noFill/>
                    </a:lnTlToBr>
                    <a:lnBlToTr>
                      <a:noFill/>
                    </a:lnBlToTr>
                    <a:solidFill>
                      <a:srgbClr val="E9ECEB"/>
                    </a:solidFill>
                  </a:tcPr>
                </a:tc>
              </a:tr>
            </a:tbl>
          </a:graphicData>
        </a:graphic>
      </p:graphicFrame>
    </p:spTree>
    <p:extLst>
      <p:ext uri="{BB962C8B-B14F-4D97-AF65-F5344CB8AC3E}">
        <p14:creationId xmlns:p14="http://schemas.microsoft.com/office/powerpoint/2010/main" val="240211999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2IBase.tiff"/>
          <p:cNvPicPr>
            <a:picLocks noChangeAspect="1"/>
          </p:cNvPicPr>
          <p:nvPr/>
        </p:nvPicPr>
        <p:blipFill>
          <a:blip r:embed="rId3"/>
          <a:stretch>
            <a:fillRect/>
          </a:stretch>
        </p:blipFill>
        <p:spPr>
          <a:xfrm>
            <a:off x="431800" y="0"/>
            <a:ext cx="8302627"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12IBaseBrowse2.tiff"/>
          <p:cNvPicPr>
            <a:picLocks noChangeAspect="1"/>
          </p:cNvPicPr>
          <p:nvPr/>
        </p:nvPicPr>
        <p:blipFill>
          <a:blip r:embed="rId2"/>
          <a:stretch>
            <a:fillRect/>
          </a:stretch>
        </p:blipFill>
        <p:spPr>
          <a:xfrm>
            <a:off x="660400" y="0"/>
            <a:ext cx="7772400"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A Little History:</a:t>
            </a:r>
            <a:br>
              <a:rPr lang="en-US" dirty="0" smtClean="0"/>
            </a:br>
            <a:r>
              <a:rPr lang="en-US" sz="3111" dirty="0" smtClean="0"/>
              <a:t>From the Scholarly Communications Project </a:t>
            </a:r>
            <a:br>
              <a:rPr lang="en-US" sz="3111" dirty="0" smtClean="0"/>
            </a:br>
            <a:r>
              <a:rPr lang="en-US" sz="3111" dirty="0" smtClean="0"/>
              <a:t>to the Digital Library and Archives</a:t>
            </a:r>
            <a:r>
              <a:rPr lang="en-US" dirty="0" smtClean="0"/>
              <a:t/>
            </a:r>
            <a:br>
              <a:rPr lang="en-US" dirty="0" smtClean="0"/>
            </a:br>
            <a:endParaRPr lang="en-US" dirty="0"/>
          </a:p>
        </p:txBody>
      </p:sp>
      <p:sp>
        <p:nvSpPr>
          <p:cNvPr id="3" name="Subtitle 2"/>
          <p:cNvSpPr>
            <a:spLocks noGrp="1"/>
          </p:cNvSpPr>
          <p:nvPr>
            <p:ph type="subTitle" idx="1"/>
          </p:nvPr>
        </p:nvSpPr>
        <p:spPr/>
        <p:txBody>
          <a:bodyPr>
            <a:normAutofit/>
          </a:bodyPr>
          <a:lstStyle/>
          <a:p>
            <a:r>
              <a:rPr lang="en-US" sz="2400" dirty="0" smtClean="0"/>
              <a:t>Thanks to Internet Archive’s </a:t>
            </a:r>
            <a:r>
              <a:rPr lang="en-US" sz="2400" dirty="0" err="1" smtClean="0"/>
              <a:t>Wayback</a:t>
            </a:r>
            <a:r>
              <a:rPr lang="en-US" sz="2400" dirty="0" smtClean="0"/>
              <a:t> Machine</a:t>
            </a:r>
          </a:p>
          <a:p>
            <a:r>
              <a:rPr lang="en-US" sz="2400" dirty="0" smtClean="0"/>
              <a:t>http://</a:t>
            </a:r>
            <a:r>
              <a:rPr lang="en-US" sz="2400" dirty="0" err="1" smtClean="0"/>
              <a:t>archive.org/web/web.php</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arrierSearch.tiff"/>
          <p:cNvPicPr>
            <a:picLocks noChangeAspect="1"/>
          </p:cNvPicPr>
          <p:nvPr/>
        </p:nvPicPr>
        <p:blipFill>
          <a:blip r:embed="rId2"/>
          <a:stretch>
            <a:fillRect/>
          </a:stretch>
        </p:blipFill>
        <p:spPr>
          <a:xfrm>
            <a:off x="1468439" y="0"/>
            <a:ext cx="6486525"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08000" y="-279400"/>
            <a:ext cx="10160000" cy="7416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arrierMetadata.tiff"/>
          <p:cNvPicPr>
            <a:picLocks noChangeAspect="1"/>
          </p:cNvPicPr>
          <p:nvPr/>
        </p:nvPicPr>
        <p:blipFill>
          <a:blip r:embed="rId2"/>
          <a:stretch>
            <a:fillRect/>
          </a:stretch>
        </p:blipFill>
        <p:spPr>
          <a:xfrm>
            <a:off x="1808163" y="0"/>
            <a:ext cx="5426076"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journalHom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01329852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VL-58n1-cov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2800" y="127004"/>
            <a:ext cx="4795243" cy="6607969"/>
          </a:xfrm>
          <a:prstGeom prst="rect">
            <a:avLst/>
          </a:prstGeom>
        </p:spPr>
      </p:pic>
    </p:spTree>
    <p:extLst>
      <p:ext uri="{BB962C8B-B14F-4D97-AF65-F5344CB8AC3E}">
        <p14:creationId xmlns:p14="http://schemas.microsoft.com/office/powerpoint/2010/main" val="308982474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ALibv58n1TO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0155"/>
            <a:ext cx="9144000" cy="6858000"/>
          </a:xfrm>
          <a:prstGeom prst="rect">
            <a:avLst/>
          </a:prstGeom>
        </p:spPr>
      </p:pic>
      <p:sp>
        <p:nvSpPr>
          <p:cNvPr id="3" name="Oval Callout 2"/>
          <p:cNvSpPr/>
          <p:nvPr/>
        </p:nvSpPr>
        <p:spPr>
          <a:xfrm>
            <a:off x="4342058" y="2586781"/>
            <a:ext cx="1223247" cy="612648"/>
          </a:xfrm>
          <a:prstGeom prst="wedgeEllipseCallou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err="1" smtClean="0"/>
              <a:t>LibX</a:t>
            </a:r>
            <a:endParaRPr lang="en-US" sz="2400" dirty="0"/>
          </a:p>
        </p:txBody>
      </p:sp>
    </p:spTree>
    <p:extLst>
      <p:ext uri="{BB962C8B-B14F-4D97-AF65-F5344CB8AC3E}">
        <p14:creationId xmlns:p14="http://schemas.microsoft.com/office/powerpoint/2010/main" val="58354511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ges-from-kemp-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9008759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kempSourceHea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9101" y="0"/>
            <a:ext cx="5761339" cy="6858000"/>
          </a:xfrm>
          <a:prstGeom prst="rect">
            <a:avLst/>
          </a:prstGeom>
        </p:spPr>
      </p:pic>
    </p:spTree>
    <p:extLst>
      <p:ext uri="{BB962C8B-B14F-4D97-AF65-F5344CB8AC3E}">
        <p14:creationId xmlns:p14="http://schemas.microsoft.com/office/powerpoint/2010/main" val="379115956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OinSGenerato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75172102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inSGenerator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1300" y="0"/>
            <a:ext cx="6107907" cy="6858000"/>
          </a:xfrm>
          <a:prstGeom prst="rect">
            <a:avLst/>
          </a:prstGeom>
        </p:spPr>
      </p:pic>
    </p:spTree>
    <p:extLst>
      <p:ext uri="{BB962C8B-B14F-4D97-AF65-F5344CB8AC3E}">
        <p14:creationId xmlns:p14="http://schemas.microsoft.com/office/powerpoint/2010/main" val="308076780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Content Placeholder 5" descr="1996borgTrimmed.tiff"/>
          <p:cNvPicPr>
            <a:picLocks noGrp="1" noChangeAspect="1"/>
          </p:cNvPicPr>
          <p:nvPr>
            <p:ph idx="4294967295"/>
          </p:nvPr>
        </p:nvPicPr>
        <p:blipFill>
          <a:blip r:embed="rId3"/>
          <a:srcRect l="-25526" r="-25526"/>
          <a:stretch>
            <a:fillRect/>
          </a:stretch>
        </p:blipFill>
        <p:spPr>
          <a:xfrm>
            <a:off x="-2678113" y="0"/>
            <a:ext cx="12469813" cy="6858000"/>
          </a:xfrm>
        </p:spPr>
      </p:pic>
      <p:pic>
        <p:nvPicPr>
          <p:cNvPr id="4" name="Picture 3" descr="newlogo2.gif"/>
          <p:cNvPicPr>
            <a:picLocks noChangeAspect="1"/>
          </p:cNvPicPr>
          <p:nvPr/>
        </p:nvPicPr>
        <p:blipFill>
          <a:blip r:embed="rId4"/>
          <a:stretch>
            <a:fillRect/>
          </a:stretch>
        </p:blipFill>
        <p:spPr>
          <a:xfrm>
            <a:off x="7658101" y="0"/>
            <a:ext cx="1485900" cy="2625768"/>
          </a:xfrm>
          <a:prstGeom prst="rect">
            <a:avLst/>
          </a:prstGeom>
        </p:spPr>
      </p:pic>
      <p:pic>
        <p:nvPicPr>
          <p:cNvPr id="5" name="Picture 4" descr="staffshot.gif"/>
          <p:cNvPicPr>
            <a:picLocks noChangeAspect="1"/>
          </p:cNvPicPr>
          <p:nvPr/>
        </p:nvPicPr>
        <p:blipFill>
          <a:blip r:embed="rId5"/>
          <a:stretch>
            <a:fillRect/>
          </a:stretch>
        </p:blipFill>
        <p:spPr>
          <a:xfrm>
            <a:off x="6951764" y="4991100"/>
            <a:ext cx="2192237" cy="1651000"/>
          </a:xfrm>
          <a:prstGeom prst="rect">
            <a:avLst/>
          </a:prstGeom>
        </p:spPr>
      </p:pic>
      <p:pic>
        <p:nvPicPr>
          <p:cNvPr id="7" name="Picture 6" descr="silhouette.gif"/>
          <p:cNvPicPr>
            <a:picLocks noChangeAspect="1"/>
          </p:cNvPicPr>
          <p:nvPr/>
        </p:nvPicPr>
        <p:blipFill>
          <a:blip r:embed="rId6"/>
          <a:stretch>
            <a:fillRect/>
          </a:stretch>
        </p:blipFill>
        <p:spPr>
          <a:xfrm>
            <a:off x="7835791" y="3048000"/>
            <a:ext cx="1216549" cy="19431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kempSourceBod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01" y="0"/>
            <a:ext cx="6581180" cy="6858000"/>
          </a:xfrm>
          <a:prstGeom prst="rect">
            <a:avLst/>
          </a:prstGeom>
        </p:spPr>
      </p:pic>
      <p:sp>
        <p:nvSpPr>
          <p:cNvPr id="3" name="Frame 2"/>
          <p:cNvSpPr/>
          <p:nvPr/>
        </p:nvSpPr>
        <p:spPr>
          <a:xfrm>
            <a:off x="1269999" y="2306626"/>
            <a:ext cx="6695109" cy="1540861"/>
          </a:xfrm>
          <a:prstGeom prst="frame">
            <a:avLst>
              <a:gd name="adj1" fmla="val 3004"/>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269666933"/>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kemp_htm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1576885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Zoter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Oval Callout 1"/>
          <p:cNvSpPr/>
          <p:nvPr/>
        </p:nvSpPr>
        <p:spPr>
          <a:xfrm>
            <a:off x="7750340" y="5858970"/>
            <a:ext cx="1699472" cy="612648"/>
          </a:xfrm>
          <a:prstGeom prst="wedgeEllipse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err="1" smtClean="0"/>
              <a:t>Zotero</a:t>
            </a:r>
            <a:endParaRPr lang="en-US" sz="2400" dirty="0" smtClean="0"/>
          </a:p>
          <a:p>
            <a:pPr algn="ctr"/>
            <a:r>
              <a:rPr lang="en-US" sz="2400" dirty="0" smtClean="0"/>
              <a:t>plugin</a:t>
            </a:r>
            <a:endParaRPr lang="en-US" sz="2400" dirty="0"/>
          </a:p>
        </p:txBody>
      </p:sp>
    </p:spTree>
    <p:extLst>
      <p:ext uri="{BB962C8B-B14F-4D97-AF65-F5344CB8AC3E}">
        <p14:creationId xmlns:p14="http://schemas.microsoft.com/office/powerpoint/2010/main" val="448883879"/>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tat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10861462"/>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Openness in libraries</a:t>
            </a:r>
            <a:endParaRPr lang="en-US" dirty="0"/>
          </a:p>
        </p:txBody>
      </p:sp>
      <p:sp>
        <p:nvSpPr>
          <p:cNvPr id="3" name="Subtitle 2"/>
          <p:cNvSpPr>
            <a:spLocks noGrp="1"/>
          </p:cNvSpPr>
          <p:nvPr>
            <p:ph type="subTitle" idx="1"/>
          </p:nvPr>
        </p:nvSpPr>
        <p:spPr/>
        <p:txBody>
          <a:bodyPr/>
          <a:lstStyle/>
          <a:p>
            <a:r>
              <a:rPr lang="en-US" dirty="0" smtClean="0"/>
              <a:t>An underdeveloped and yawn-inducing comparison of open source and open access for library folk</a:t>
            </a:r>
            <a:endParaRPr lang="en-US" dirty="0"/>
          </a:p>
        </p:txBody>
      </p:sp>
      <p:pic>
        <p:nvPicPr>
          <p:cNvPr id="7" name="1.m4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452883" y="4851401"/>
            <a:ext cx="812800" cy="812800"/>
          </a:xfrm>
          <a:prstGeom prst="rect">
            <a:avLst/>
          </a:prstGeom>
        </p:spPr>
      </p:pic>
    </p:spTree>
    <p:extLst>
      <p:ext uri="{BB962C8B-B14F-4D97-AF65-F5344CB8AC3E}">
        <p14:creationId xmlns:p14="http://schemas.microsoft.com/office/powerpoint/2010/main" val="4268023813"/>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589" fill="hold"/>
                                        <p:tgtEl>
                                          <p:spTgt spid="7"/>
                                        </p:tgtEl>
                                      </p:cBhvr>
                                    </p:cmd>
                                  </p:childTnLst>
                                </p:cTn>
                              </p:par>
                            </p:childTnLst>
                          </p:cTn>
                        </p:par>
                      </p:childTnLst>
                    </p:cTn>
                  </p:par>
                </p:childTnLst>
              </p:cTn>
              <p:nextCondLst>
                <p:cond evt="onClick" delay="0">
                  <p:tgtEl>
                    <p:spTgt spid="7"/>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Source</a:t>
            </a:r>
            <a:endParaRPr lang="en-US" dirty="0"/>
          </a:p>
        </p:txBody>
      </p:sp>
      <p:sp>
        <p:nvSpPr>
          <p:cNvPr id="3" name="Content Placeholder 2"/>
          <p:cNvSpPr>
            <a:spLocks noGrp="1"/>
          </p:cNvSpPr>
          <p:nvPr>
            <p:ph idx="1"/>
          </p:nvPr>
        </p:nvSpPr>
        <p:spPr/>
        <p:txBody>
          <a:bodyPr>
            <a:normAutofit lnSpcReduction="10000"/>
          </a:bodyPr>
          <a:lstStyle/>
          <a:p>
            <a:r>
              <a:rPr lang="en-US" dirty="0" smtClean="0"/>
              <a:t>Software with free availability of the source code used by programmers in the creation of the software, with a license that does not impose burdensome restrictions on distribution or use</a:t>
            </a:r>
          </a:p>
          <a:p>
            <a:endParaRPr lang="en-US" dirty="0"/>
          </a:p>
          <a:p>
            <a:r>
              <a:rPr lang="en-US" dirty="0" smtClean="0"/>
              <a:t>Condensed from the Open Source Definition of the Open Source Initiative  (</a:t>
            </a:r>
            <a:r>
              <a:rPr lang="en-US" dirty="0" smtClean="0">
                <a:hlinkClick r:id="rId5"/>
              </a:rPr>
              <a:t>http://www.opensource.org/osd.html</a:t>
            </a:r>
            <a:r>
              <a:rPr lang="en-US" dirty="0" smtClean="0"/>
              <a:t>)</a:t>
            </a:r>
          </a:p>
          <a:p>
            <a:endParaRPr lang="en-US" dirty="0"/>
          </a:p>
        </p:txBody>
      </p:sp>
      <p:pic>
        <p:nvPicPr>
          <p:cNvPr id="4" name="2.m4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6053615" y="4996127"/>
            <a:ext cx="812800" cy="812800"/>
          </a:xfrm>
          <a:prstGeom prst="rect">
            <a:avLst/>
          </a:prstGeom>
        </p:spPr>
      </p:pic>
    </p:spTree>
    <p:extLst>
      <p:ext uri="{BB962C8B-B14F-4D97-AF65-F5344CB8AC3E}">
        <p14:creationId xmlns:p14="http://schemas.microsoft.com/office/powerpoint/2010/main" val="2154141542"/>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4620"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Access</a:t>
            </a:r>
            <a:endParaRPr lang="en-US" dirty="0"/>
          </a:p>
        </p:txBody>
      </p:sp>
      <p:sp>
        <p:nvSpPr>
          <p:cNvPr id="3" name="Content Placeholder 2"/>
          <p:cNvSpPr>
            <a:spLocks noGrp="1"/>
          </p:cNvSpPr>
          <p:nvPr>
            <p:ph idx="1"/>
          </p:nvPr>
        </p:nvSpPr>
        <p:spPr/>
        <p:txBody>
          <a:bodyPr/>
          <a:lstStyle/>
          <a:p>
            <a:r>
              <a:rPr lang="en-US" dirty="0" smtClean="0"/>
              <a:t>Making academic works, especially scholarly journal articles, available at no charge and without licensing restrictions</a:t>
            </a:r>
          </a:p>
          <a:p>
            <a:endParaRPr lang="en-US" dirty="0"/>
          </a:p>
          <a:p>
            <a:r>
              <a:rPr lang="en-US" dirty="0" smtClean="0"/>
              <a:t>Based on Peter </a:t>
            </a:r>
            <a:r>
              <a:rPr lang="en-US" dirty="0" err="1" smtClean="0"/>
              <a:t>Suber’s</a:t>
            </a:r>
            <a:r>
              <a:rPr lang="en-US" dirty="0" smtClean="0"/>
              <a:t> Open Access Overview</a:t>
            </a:r>
          </a:p>
          <a:p>
            <a:r>
              <a:rPr lang="en-US" dirty="0"/>
              <a:t>(</a:t>
            </a:r>
            <a:r>
              <a:rPr lang="en-US" dirty="0">
                <a:hlinkClick r:id="rId5"/>
              </a:rPr>
              <a:t>http://www.earlham.edu/~peters/fos/</a:t>
            </a:r>
            <a:r>
              <a:rPr lang="en-US" dirty="0" smtClean="0">
                <a:hlinkClick r:id="rId5"/>
              </a:rPr>
              <a:t>overview.htm</a:t>
            </a:r>
            <a:r>
              <a:rPr lang="en-US" dirty="0" smtClean="0"/>
              <a:t>)</a:t>
            </a:r>
          </a:p>
          <a:p>
            <a:endParaRPr lang="en-US" dirty="0"/>
          </a:p>
        </p:txBody>
      </p:sp>
      <p:pic>
        <p:nvPicPr>
          <p:cNvPr id="4" name="3.m4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6156599" y="4996125"/>
            <a:ext cx="812800" cy="812800"/>
          </a:xfrm>
          <a:prstGeom prst="rect">
            <a:avLst/>
          </a:prstGeom>
        </p:spPr>
      </p:pic>
    </p:spTree>
    <p:extLst>
      <p:ext uri="{BB962C8B-B14F-4D97-AF65-F5344CB8AC3E}">
        <p14:creationId xmlns:p14="http://schemas.microsoft.com/office/powerpoint/2010/main" val="1242056682"/>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1269"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Claimed Advantages</a:t>
            </a:r>
            <a:endParaRPr lang="en-US" dirty="0"/>
          </a:p>
        </p:txBody>
      </p:sp>
      <p:sp>
        <p:nvSpPr>
          <p:cNvPr id="4" name="Text Placeholder 3"/>
          <p:cNvSpPr>
            <a:spLocks noGrp="1"/>
          </p:cNvSpPr>
          <p:nvPr>
            <p:ph type="body" idx="1"/>
          </p:nvPr>
        </p:nvSpPr>
        <p:spPr/>
        <p:txBody>
          <a:bodyPr/>
          <a:lstStyle/>
          <a:p>
            <a:r>
              <a:rPr lang="en-US" dirty="0" smtClean="0"/>
              <a:t>Open Source</a:t>
            </a:r>
            <a:endParaRPr lang="en-US" dirty="0"/>
          </a:p>
        </p:txBody>
      </p:sp>
      <p:sp>
        <p:nvSpPr>
          <p:cNvPr id="5" name="Content Placeholder 4"/>
          <p:cNvSpPr>
            <a:spLocks noGrp="1"/>
          </p:cNvSpPr>
          <p:nvPr>
            <p:ph sz="half" idx="2"/>
          </p:nvPr>
        </p:nvSpPr>
        <p:spPr/>
        <p:txBody>
          <a:bodyPr>
            <a:normAutofit fontScale="92500" lnSpcReduction="10000"/>
          </a:bodyPr>
          <a:lstStyle/>
          <a:p>
            <a:r>
              <a:rPr lang="en-US" dirty="0" smtClean="0"/>
              <a:t>Allows for easier software maintenance, which is 75% of the typical software life cycle</a:t>
            </a:r>
          </a:p>
          <a:p>
            <a:r>
              <a:rPr lang="en-US" dirty="0" smtClean="0"/>
              <a:t>Most open source software is available free of monetary charge, making tools available for those who might not afford them</a:t>
            </a:r>
          </a:p>
          <a:p>
            <a:r>
              <a:rPr lang="en-US" dirty="0" smtClean="0"/>
              <a:t>With high availability of source code, software bugs in popular projects can be detected and fixed sooner</a:t>
            </a:r>
          </a:p>
          <a:p>
            <a:endParaRPr lang="en-US" dirty="0"/>
          </a:p>
        </p:txBody>
      </p:sp>
      <p:sp>
        <p:nvSpPr>
          <p:cNvPr id="6" name="Text Placeholder 5"/>
          <p:cNvSpPr>
            <a:spLocks noGrp="1"/>
          </p:cNvSpPr>
          <p:nvPr>
            <p:ph type="body" sz="quarter" idx="3"/>
          </p:nvPr>
        </p:nvSpPr>
        <p:spPr/>
        <p:txBody>
          <a:bodyPr/>
          <a:lstStyle/>
          <a:p>
            <a:r>
              <a:rPr lang="en-US" dirty="0" smtClean="0"/>
              <a:t>Open Access</a:t>
            </a:r>
            <a:endParaRPr lang="en-US" dirty="0"/>
          </a:p>
        </p:txBody>
      </p:sp>
      <p:sp>
        <p:nvSpPr>
          <p:cNvPr id="7" name="Content Placeholder 6"/>
          <p:cNvSpPr>
            <a:spLocks noGrp="1"/>
          </p:cNvSpPr>
          <p:nvPr>
            <p:ph sz="quarter" idx="4"/>
          </p:nvPr>
        </p:nvSpPr>
        <p:spPr/>
        <p:txBody>
          <a:bodyPr>
            <a:normAutofit/>
          </a:bodyPr>
          <a:lstStyle/>
          <a:p>
            <a:r>
              <a:rPr lang="en-US" dirty="0" smtClean="0"/>
              <a:t>Possible increase in citations for open access works</a:t>
            </a:r>
          </a:p>
          <a:p>
            <a:r>
              <a:rPr lang="en-US" dirty="0" smtClean="0"/>
              <a:t>Making research widely available increases the rate of progress in academic fields</a:t>
            </a:r>
          </a:p>
          <a:p>
            <a:r>
              <a:rPr lang="en-US" dirty="0" smtClean="0"/>
              <a:t>Librarians hope that the movement will eventually result in lower journal costs</a:t>
            </a:r>
          </a:p>
          <a:p>
            <a:endParaRPr lang="en-US" dirty="0" smtClean="0"/>
          </a:p>
          <a:p>
            <a:endParaRPr lang="en-US" dirty="0" smtClean="0"/>
          </a:p>
          <a:p>
            <a:endParaRPr lang="en-US" dirty="0"/>
          </a:p>
        </p:txBody>
      </p:sp>
      <p:pic>
        <p:nvPicPr>
          <p:cNvPr id="8" name="4.m4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322132" y="327468"/>
            <a:ext cx="812800" cy="812800"/>
          </a:xfrm>
          <a:prstGeom prst="rect">
            <a:avLst/>
          </a:prstGeom>
        </p:spPr>
      </p:pic>
    </p:spTree>
    <p:extLst>
      <p:ext uri="{BB962C8B-B14F-4D97-AF65-F5344CB8AC3E}">
        <p14:creationId xmlns:p14="http://schemas.microsoft.com/office/powerpoint/2010/main" val="3084699991"/>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6981" fill="hold"/>
                                        <p:tgtEl>
                                          <p:spTgt spid="8"/>
                                        </p:tgtEl>
                                      </p:cBhvr>
                                    </p:cmd>
                                  </p:childTnLst>
                                </p:cTn>
                              </p:par>
                            </p:childTnLst>
                          </p:cTn>
                        </p:par>
                      </p:childTnLst>
                    </p:cTn>
                  </p:par>
                </p:childTnLst>
              </p:cTn>
              <p:nextCondLst>
                <p:cond evt="onClick" delay="0">
                  <p:tgtEl>
                    <p:spTgt spid="8"/>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Popularization</a:t>
            </a:r>
            <a:endParaRPr lang="en-US" dirty="0"/>
          </a:p>
        </p:txBody>
      </p:sp>
      <p:sp>
        <p:nvSpPr>
          <p:cNvPr id="3" name="Text Placeholder 2"/>
          <p:cNvSpPr>
            <a:spLocks noGrp="1"/>
          </p:cNvSpPr>
          <p:nvPr>
            <p:ph type="body" idx="1"/>
          </p:nvPr>
        </p:nvSpPr>
        <p:spPr/>
        <p:txBody>
          <a:bodyPr/>
          <a:lstStyle/>
          <a:p>
            <a:r>
              <a:rPr lang="en-US" dirty="0" smtClean="0"/>
              <a:t>Open Source</a:t>
            </a:r>
            <a:endParaRPr lang="en-US" dirty="0"/>
          </a:p>
        </p:txBody>
      </p:sp>
      <p:sp>
        <p:nvSpPr>
          <p:cNvPr id="4" name="Content Placeholder 3"/>
          <p:cNvSpPr>
            <a:spLocks noGrp="1"/>
          </p:cNvSpPr>
          <p:nvPr>
            <p:ph sz="half" idx="2"/>
          </p:nvPr>
        </p:nvSpPr>
        <p:spPr/>
        <p:txBody>
          <a:bodyPr>
            <a:normAutofit lnSpcReduction="10000"/>
          </a:bodyPr>
          <a:lstStyle/>
          <a:p>
            <a:r>
              <a:rPr lang="en-US" dirty="0" smtClean="0"/>
              <a:t>Started by computer scientists with a background in academia</a:t>
            </a:r>
          </a:p>
          <a:p>
            <a:r>
              <a:rPr lang="en-US" dirty="0" smtClean="0"/>
              <a:t>Made widespread by hackers (computer professionals and hobbyists with high ideals)</a:t>
            </a:r>
          </a:p>
          <a:p>
            <a:r>
              <a:rPr lang="en-US" dirty="0" smtClean="0"/>
              <a:t>Marketed to Fortune 500 companies, and popularized after they began using the software</a:t>
            </a:r>
          </a:p>
          <a:p>
            <a:endParaRPr lang="en-US" dirty="0"/>
          </a:p>
        </p:txBody>
      </p:sp>
      <p:sp>
        <p:nvSpPr>
          <p:cNvPr id="5" name="Text Placeholder 4"/>
          <p:cNvSpPr>
            <a:spLocks noGrp="1"/>
          </p:cNvSpPr>
          <p:nvPr>
            <p:ph type="body" sz="quarter" idx="3"/>
          </p:nvPr>
        </p:nvSpPr>
        <p:spPr/>
        <p:txBody>
          <a:bodyPr/>
          <a:lstStyle/>
          <a:p>
            <a:r>
              <a:rPr lang="en-US" dirty="0" smtClean="0"/>
              <a:t>Open Access</a:t>
            </a:r>
            <a:endParaRPr lang="en-US" dirty="0"/>
          </a:p>
        </p:txBody>
      </p:sp>
      <p:sp>
        <p:nvSpPr>
          <p:cNvPr id="6" name="Content Placeholder 5"/>
          <p:cNvSpPr>
            <a:spLocks noGrp="1"/>
          </p:cNvSpPr>
          <p:nvPr>
            <p:ph sz="quarter" idx="4"/>
          </p:nvPr>
        </p:nvSpPr>
        <p:spPr/>
        <p:txBody>
          <a:bodyPr>
            <a:normAutofit lnSpcReduction="10000"/>
          </a:bodyPr>
          <a:lstStyle/>
          <a:p>
            <a:r>
              <a:rPr lang="en-US" dirty="0" smtClean="0"/>
              <a:t>Started by academics with a background in computer science. </a:t>
            </a:r>
          </a:p>
          <a:p>
            <a:r>
              <a:rPr lang="en-US" dirty="0" smtClean="0"/>
              <a:t>Executed in a more organized, more complete fashion by physicists</a:t>
            </a:r>
          </a:p>
          <a:p>
            <a:r>
              <a:rPr lang="en-US" dirty="0" smtClean="0"/>
              <a:t>Awareness created by librarians</a:t>
            </a:r>
          </a:p>
          <a:p>
            <a:r>
              <a:rPr lang="en-US" dirty="0" smtClean="0"/>
              <a:t>Push carried on by academics</a:t>
            </a:r>
          </a:p>
          <a:p>
            <a:endParaRPr lang="en-US" dirty="0" smtClean="0"/>
          </a:p>
          <a:p>
            <a:endParaRPr lang="en-US" dirty="0"/>
          </a:p>
        </p:txBody>
      </p:sp>
      <p:pic>
        <p:nvPicPr>
          <p:cNvPr id="7" name="5.m4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025391" y="127001"/>
            <a:ext cx="812800" cy="812800"/>
          </a:xfrm>
          <a:prstGeom prst="rect">
            <a:avLst/>
          </a:prstGeom>
        </p:spPr>
      </p:pic>
    </p:spTree>
    <p:extLst>
      <p:ext uri="{BB962C8B-B14F-4D97-AF65-F5344CB8AC3E}">
        <p14:creationId xmlns:p14="http://schemas.microsoft.com/office/powerpoint/2010/main" val="1478522283"/>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8862" fill="hold"/>
                                        <p:tgtEl>
                                          <p:spTgt spid="7"/>
                                        </p:tgtEl>
                                      </p:cBhvr>
                                    </p:cmd>
                                  </p:childTnLst>
                                </p:cTn>
                              </p:par>
                            </p:childTnLst>
                          </p:cTn>
                        </p:par>
                      </p:childTnLst>
                    </p:cTn>
                  </p:par>
                </p:childTnLst>
              </p:cTn>
              <p:nextCondLst>
                <p:cond evt="onClick" delay="0">
                  <p:tgtEl>
                    <p:spTgt spid="7"/>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Enablement through Internet technology</a:t>
            </a:r>
            <a:endParaRPr lang="en-US" dirty="0"/>
          </a:p>
        </p:txBody>
      </p:sp>
      <p:sp>
        <p:nvSpPr>
          <p:cNvPr id="3" name="Content Placeholder 2"/>
          <p:cNvSpPr>
            <a:spLocks noGrp="1"/>
          </p:cNvSpPr>
          <p:nvPr>
            <p:ph idx="1"/>
          </p:nvPr>
        </p:nvSpPr>
        <p:spPr/>
        <p:txBody>
          <a:bodyPr/>
          <a:lstStyle/>
          <a:p>
            <a:r>
              <a:rPr lang="en-US" dirty="0" smtClean="0"/>
              <a:t>The popularity of open source computer software, and the opportunity for widespread, open access availability of research articles were both made possible through Internet, and especially World Wide Web technologies.</a:t>
            </a:r>
          </a:p>
          <a:p>
            <a:endParaRPr lang="en-US" dirty="0"/>
          </a:p>
          <a:p>
            <a:endParaRPr lang="en-US" dirty="0"/>
          </a:p>
        </p:txBody>
      </p:sp>
      <p:pic>
        <p:nvPicPr>
          <p:cNvPr id="4" name="6.m4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641685" y="4517865"/>
            <a:ext cx="812800" cy="812800"/>
          </a:xfrm>
          <a:prstGeom prst="rect">
            <a:avLst/>
          </a:prstGeom>
        </p:spPr>
      </p:pic>
    </p:spTree>
    <p:extLst>
      <p:ext uri="{BB962C8B-B14F-4D97-AF65-F5344CB8AC3E}">
        <p14:creationId xmlns:p14="http://schemas.microsoft.com/office/powerpoint/2010/main" val="1626197006"/>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379"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lumMod val="90000"/>
            <a:alpha val="41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Before the Web there was the Gopher</a:t>
            </a:r>
            <a:endParaRPr lang="en-US" dirty="0"/>
          </a:p>
        </p:txBody>
      </p:sp>
      <p:pic>
        <p:nvPicPr>
          <p:cNvPr id="4" name="Content Placeholder 3" descr="19931995ejs.tiff"/>
          <p:cNvPicPr>
            <a:picLocks noGrp="1" noChangeAspect="1"/>
          </p:cNvPicPr>
          <p:nvPr>
            <p:ph idx="1"/>
          </p:nvPr>
        </p:nvPicPr>
        <p:blipFill>
          <a:blip r:embed="rId3"/>
          <a:srcRect l="-6065" r="-6065"/>
          <a:stretch>
            <a:fillRect/>
          </a:stretch>
        </p:blipFill>
        <p:spPr/>
      </p:pic>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Naming</a:t>
            </a:r>
            <a:endParaRPr lang="en-US" dirty="0"/>
          </a:p>
        </p:txBody>
      </p:sp>
      <p:sp>
        <p:nvSpPr>
          <p:cNvPr id="6" name="Text Placeholder 5"/>
          <p:cNvSpPr>
            <a:spLocks noGrp="1"/>
          </p:cNvSpPr>
          <p:nvPr>
            <p:ph type="body" idx="1"/>
          </p:nvPr>
        </p:nvSpPr>
        <p:spPr/>
        <p:txBody>
          <a:bodyPr/>
          <a:lstStyle/>
          <a:p>
            <a:r>
              <a:rPr lang="en-US" dirty="0" smtClean="0"/>
              <a:t>Open Source</a:t>
            </a:r>
            <a:endParaRPr lang="en-US" dirty="0"/>
          </a:p>
        </p:txBody>
      </p:sp>
      <p:sp>
        <p:nvSpPr>
          <p:cNvPr id="7" name="Content Placeholder 6"/>
          <p:cNvSpPr>
            <a:spLocks noGrp="1"/>
          </p:cNvSpPr>
          <p:nvPr>
            <p:ph sz="half" idx="2"/>
          </p:nvPr>
        </p:nvSpPr>
        <p:spPr/>
        <p:txBody>
          <a:bodyPr/>
          <a:lstStyle/>
          <a:p>
            <a:r>
              <a:rPr lang="en-US" dirty="0" smtClean="0"/>
              <a:t>The term “open source”</a:t>
            </a:r>
            <a:r>
              <a:rPr lang="en-US" dirty="0"/>
              <a:t> </a:t>
            </a:r>
            <a:r>
              <a:rPr lang="en-US" dirty="0" smtClean="0"/>
              <a:t>was coined by open source developer Eric Raymond and chosen at a software summit in December 1998 as a useful term for hackers to market the concept to others</a:t>
            </a:r>
            <a:endParaRPr lang="en-US" dirty="0"/>
          </a:p>
        </p:txBody>
      </p:sp>
      <p:sp>
        <p:nvSpPr>
          <p:cNvPr id="8" name="Text Placeholder 7"/>
          <p:cNvSpPr>
            <a:spLocks noGrp="1"/>
          </p:cNvSpPr>
          <p:nvPr>
            <p:ph type="body" sz="quarter" idx="3"/>
          </p:nvPr>
        </p:nvSpPr>
        <p:spPr/>
        <p:txBody>
          <a:bodyPr/>
          <a:lstStyle/>
          <a:p>
            <a:r>
              <a:rPr lang="en-US" dirty="0" smtClean="0"/>
              <a:t>Open Access</a:t>
            </a:r>
            <a:endParaRPr lang="en-US" dirty="0"/>
          </a:p>
        </p:txBody>
      </p:sp>
      <p:sp>
        <p:nvSpPr>
          <p:cNvPr id="9" name="Content Placeholder 8"/>
          <p:cNvSpPr>
            <a:spLocks noGrp="1"/>
          </p:cNvSpPr>
          <p:nvPr>
            <p:ph sz="quarter" idx="4"/>
          </p:nvPr>
        </p:nvSpPr>
        <p:spPr/>
        <p:txBody>
          <a:bodyPr/>
          <a:lstStyle/>
          <a:p>
            <a:r>
              <a:rPr lang="en-US" dirty="0" smtClean="0"/>
              <a:t>I have not yet tracked down the origin of the term, but it appears to have been in wide use after the Budapest Open Access Initiative in December of 2001</a:t>
            </a:r>
            <a:endParaRPr lang="en-US" dirty="0"/>
          </a:p>
        </p:txBody>
      </p:sp>
      <p:pic>
        <p:nvPicPr>
          <p:cNvPr id="10" name="7.m4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636155" y="345471"/>
            <a:ext cx="812800" cy="812800"/>
          </a:xfrm>
          <a:prstGeom prst="rect">
            <a:avLst/>
          </a:prstGeom>
        </p:spPr>
      </p:pic>
    </p:spTree>
    <p:extLst>
      <p:ext uri="{BB962C8B-B14F-4D97-AF65-F5344CB8AC3E}">
        <p14:creationId xmlns:p14="http://schemas.microsoft.com/office/powerpoint/2010/main" val="12607014"/>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219" fill="hold"/>
                                        <p:tgtEl>
                                          <p:spTgt spid="10"/>
                                        </p:tgtEl>
                                      </p:cBhvr>
                                    </p:cmd>
                                  </p:childTnLst>
                                </p:cTn>
                              </p:par>
                            </p:childTnLst>
                          </p:cTn>
                        </p:par>
                      </p:childTnLst>
                    </p:cTn>
                  </p:par>
                </p:childTnLst>
              </p:cTn>
              <p:nextCondLst>
                <p:cond evt="onClick" delay="0">
                  <p:tgtEl>
                    <p:spTgt spid="10"/>
                  </p:tgtEl>
                </p:cond>
              </p:nextCondLst>
            </p:seq>
            <p:audio>
              <p:cMediaNode vol="80000">
                <p:cTn id="7" fill="hold" display="0">
                  <p:stCondLst>
                    <p:cond delay="indefinite"/>
                  </p:stCondLst>
                  <p:endCondLst>
                    <p:cond evt="onStopAudio" delay="0">
                      <p:tgtEl>
                        <p:sldTgt/>
                      </p:tgtEl>
                    </p:cond>
                  </p:endCondLst>
                </p:cTn>
                <p:tgtEl>
                  <p:spTgt spid="10"/>
                </p:tgtEl>
              </p:cMediaNode>
            </p:audio>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Gift Economy/ Gift Culture</a:t>
            </a:r>
            <a:endParaRPr lang="en-US" dirty="0"/>
          </a:p>
        </p:txBody>
      </p:sp>
      <p:sp>
        <p:nvSpPr>
          <p:cNvPr id="4" name="Text Placeholder 3"/>
          <p:cNvSpPr>
            <a:spLocks noGrp="1"/>
          </p:cNvSpPr>
          <p:nvPr>
            <p:ph type="body" idx="1"/>
          </p:nvPr>
        </p:nvSpPr>
        <p:spPr/>
        <p:txBody>
          <a:bodyPr/>
          <a:lstStyle/>
          <a:p>
            <a:r>
              <a:rPr lang="en-US" dirty="0" smtClean="0"/>
              <a:t>Open Source</a:t>
            </a:r>
            <a:endParaRPr lang="en-US" dirty="0"/>
          </a:p>
        </p:txBody>
      </p:sp>
      <p:sp>
        <p:nvSpPr>
          <p:cNvPr id="5" name="Content Placeholder 4"/>
          <p:cNvSpPr>
            <a:spLocks noGrp="1"/>
          </p:cNvSpPr>
          <p:nvPr>
            <p:ph sz="half" idx="2"/>
          </p:nvPr>
        </p:nvSpPr>
        <p:spPr/>
        <p:txBody>
          <a:bodyPr/>
          <a:lstStyle/>
          <a:p>
            <a:r>
              <a:rPr lang="en-US" dirty="0" smtClean="0"/>
              <a:t>Open Source has been referred to as a gift economy, where software developers (or their sponsors) benefit the world by giving software away for free.</a:t>
            </a:r>
            <a:endParaRPr lang="en-US" dirty="0"/>
          </a:p>
        </p:txBody>
      </p:sp>
      <p:sp>
        <p:nvSpPr>
          <p:cNvPr id="6" name="Text Placeholder 5"/>
          <p:cNvSpPr>
            <a:spLocks noGrp="1"/>
          </p:cNvSpPr>
          <p:nvPr>
            <p:ph type="body" sz="quarter" idx="3"/>
          </p:nvPr>
        </p:nvSpPr>
        <p:spPr/>
        <p:txBody>
          <a:bodyPr/>
          <a:lstStyle/>
          <a:p>
            <a:r>
              <a:rPr lang="en-US" dirty="0" smtClean="0"/>
              <a:t>Open Access</a:t>
            </a:r>
            <a:endParaRPr lang="en-US" dirty="0"/>
          </a:p>
        </p:txBody>
      </p:sp>
      <p:sp>
        <p:nvSpPr>
          <p:cNvPr id="7" name="Content Placeholder 6"/>
          <p:cNvSpPr>
            <a:spLocks noGrp="1"/>
          </p:cNvSpPr>
          <p:nvPr>
            <p:ph sz="quarter" idx="4"/>
          </p:nvPr>
        </p:nvSpPr>
        <p:spPr/>
        <p:txBody>
          <a:bodyPr>
            <a:normAutofit lnSpcReduction="10000"/>
          </a:bodyPr>
          <a:lstStyle/>
          <a:p>
            <a:r>
              <a:rPr lang="en-US" dirty="0" smtClean="0"/>
              <a:t>Traditional Journal publishing has been called a gift economy, but with some bitterness because journal publishers are believed to be the primary beneficiaries</a:t>
            </a:r>
          </a:p>
          <a:p>
            <a:r>
              <a:rPr lang="en-US" dirty="0" smtClean="0"/>
              <a:t>Open Access can shift the benefits of the gift economy from journal publishers to other academics</a:t>
            </a:r>
            <a:endParaRPr lang="en-US" dirty="0"/>
          </a:p>
        </p:txBody>
      </p:sp>
      <p:pic>
        <p:nvPicPr>
          <p:cNvPr id="8" name="8.m4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105947" y="5170488"/>
            <a:ext cx="812800" cy="812800"/>
          </a:xfrm>
          <a:prstGeom prst="rect">
            <a:avLst/>
          </a:prstGeom>
        </p:spPr>
      </p:pic>
    </p:spTree>
    <p:extLst>
      <p:ext uri="{BB962C8B-B14F-4D97-AF65-F5344CB8AC3E}">
        <p14:creationId xmlns:p14="http://schemas.microsoft.com/office/powerpoint/2010/main" val="2577154645"/>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3088" fill="hold"/>
                                        <p:tgtEl>
                                          <p:spTgt spid="8"/>
                                        </p:tgtEl>
                                      </p:cBhvr>
                                    </p:cmd>
                                  </p:childTnLst>
                                </p:cTn>
                              </p:par>
                            </p:childTnLst>
                          </p:cTn>
                        </p:par>
                      </p:childTnLst>
                    </p:cTn>
                  </p:par>
                </p:childTnLst>
              </p:cTn>
              <p:nextCondLst>
                <p:cond evt="onClick" delay="0">
                  <p:tgtEl>
                    <p:spTgt spid="8"/>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Reputation: A motivation for participation</a:t>
            </a:r>
            <a:endParaRPr lang="en-US" dirty="0"/>
          </a:p>
        </p:txBody>
      </p:sp>
      <p:sp>
        <p:nvSpPr>
          <p:cNvPr id="4" name="Text Placeholder 3"/>
          <p:cNvSpPr>
            <a:spLocks noGrp="1"/>
          </p:cNvSpPr>
          <p:nvPr>
            <p:ph type="body" idx="1"/>
          </p:nvPr>
        </p:nvSpPr>
        <p:spPr/>
        <p:txBody>
          <a:bodyPr/>
          <a:lstStyle/>
          <a:p>
            <a:r>
              <a:rPr lang="en-US" dirty="0" smtClean="0"/>
              <a:t>Open Source</a:t>
            </a:r>
            <a:endParaRPr lang="en-US" dirty="0"/>
          </a:p>
        </p:txBody>
      </p:sp>
      <p:sp>
        <p:nvSpPr>
          <p:cNvPr id="5" name="Content Placeholder 4"/>
          <p:cNvSpPr>
            <a:spLocks noGrp="1"/>
          </p:cNvSpPr>
          <p:nvPr>
            <p:ph sz="half" idx="2"/>
          </p:nvPr>
        </p:nvSpPr>
        <p:spPr/>
        <p:txBody>
          <a:bodyPr>
            <a:normAutofit/>
          </a:bodyPr>
          <a:lstStyle/>
          <a:p>
            <a:r>
              <a:rPr lang="en-US" dirty="0" smtClean="0"/>
              <a:t>Software developers and users gain reputation in the open source community by initiating or contributing projects</a:t>
            </a:r>
          </a:p>
          <a:p>
            <a:r>
              <a:rPr lang="en-US" dirty="0" smtClean="0"/>
              <a:t>According to Eric Raymond, this motivation has been underplayed because of the idealist nature of early founders</a:t>
            </a:r>
          </a:p>
        </p:txBody>
      </p:sp>
      <p:sp>
        <p:nvSpPr>
          <p:cNvPr id="6" name="Text Placeholder 5"/>
          <p:cNvSpPr>
            <a:spLocks noGrp="1"/>
          </p:cNvSpPr>
          <p:nvPr>
            <p:ph type="body" sz="quarter" idx="3"/>
          </p:nvPr>
        </p:nvSpPr>
        <p:spPr/>
        <p:txBody>
          <a:bodyPr/>
          <a:lstStyle/>
          <a:p>
            <a:r>
              <a:rPr lang="en-US" dirty="0" smtClean="0"/>
              <a:t>Open Access</a:t>
            </a:r>
            <a:endParaRPr lang="en-US" dirty="0"/>
          </a:p>
        </p:txBody>
      </p:sp>
      <p:sp>
        <p:nvSpPr>
          <p:cNvPr id="7" name="Content Placeholder 6"/>
          <p:cNvSpPr>
            <a:spLocks noGrp="1"/>
          </p:cNvSpPr>
          <p:nvPr>
            <p:ph sz="quarter" idx="4"/>
          </p:nvPr>
        </p:nvSpPr>
        <p:spPr/>
        <p:txBody>
          <a:bodyPr>
            <a:normAutofit/>
          </a:bodyPr>
          <a:lstStyle/>
          <a:p>
            <a:r>
              <a:rPr lang="en-US" dirty="0" smtClean="0"/>
              <a:t>Academics gain reputation by publishing in academic journals, whether open access or closed access</a:t>
            </a:r>
          </a:p>
          <a:p>
            <a:r>
              <a:rPr lang="en-US" dirty="0" smtClean="0"/>
              <a:t>This has long been commonly accepted, especially with the notion that tenure-track academics must “publish-or-perish”</a:t>
            </a:r>
            <a:endParaRPr lang="en-US" dirty="0"/>
          </a:p>
        </p:txBody>
      </p:sp>
      <p:pic>
        <p:nvPicPr>
          <p:cNvPr id="8" name="9.m4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754880" y="1165746"/>
            <a:ext cx="812800" cy="812800"/>
          </a:xfrm>
          <a:prstGeom prst="rect">
            <a:avLst/>
          </a:prstGeom>
        </p:spPr>
      </p:pic>
    </p:spTree>
    <p:extLst>
      <p:ext uri="{BB962C8B-B14F-4D97-AF65-F5344CB8AC3E}">
        <p14:creationId xmlns:p14="http://schemas.microsoft.com/office/powerpoint/2010/main" val="441467584"/>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770" fill="hold"/>
                                        <p:tgtEl>
                                          <p:spTgt spid="8"/>
                                        </p:tgtEl>
                                      </p:cBhvr>
                                    </p:cmd>
                                  </p:childTnLst>
                                </p:cTn>
                              </p:par>
                            </p:childTnLst>
                          </p:cTn>
                        </p:par>
                      </p:childTnLst>
                    </p:cTn>
                  </p:par>
                </p:childTnLst>
              </p:cTn>
              <p:nextCondLst>
                <p:cond evt="onClick" delay="0">
                  <p:tgtEl>
                    <p:spTgt spid="8"/>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Peer Review</a:t>
            </a:r>
            <a:endParaRPr lang="en-US" dirty="0"/>
          </a:p>
        </p:txBody>
      </p:sp>
      <p:sp>
        <p:nvSpPr>
          <p:cNvPr id="3" name="Text Placeholder 2"/>
          <p:cNvSpPr>
            <a:spLocks noGrp="1"/>
          </p:cNvSpPr>
          <p:nvPr>
            <p:ph type="body" idx="1"/>
          </p:nvPr>
        </p:nvSpPr>
        <p:spPr/>
        <p:txBody>
          <a:bodyPr/>
          <a:lstStyle/>
          <a:p>
            <a:r>
              <a:rPr lang="en-US" dirty="0" smtClean="0"/>
              <a:t>Open Source</a:t>
            </a:r>
            <a:endParaRPr lang="en-US" dirty="0"/>
          </a:p>
        </p:txBody>
      </p:sp>
      <p:sp>
        <p:nvSpPr>
          <p:cNvPr id="4" name="Content Placeholder 3"/>
          <p:cNvSpPr>
            <a:spLocks noGrp="1"/>
          </p:cNvSpPr>
          <p:nvPr>
            <p:ph sz="half" idx="2"/>
          </p:nvPr>
        </p:nvSpPr>
        <p:spPr/>
        <p:txBody>
          <a:bodyPr>
            <a:normAutofit/>
          </a:bodyPr>
          <a:lstStyle/>
          <a:p>
            <a:r>
              <a:rPr lang="en-US" dirty="0" smtClean="0"/>
              <a:t>Review of work from other programmers before it is included in a project</a:t>
            </a:r>
          </a:p>
          <a:p>
            <a:r>
              <a:rPr lang="en-US" dirty="0" smtClean="0"/>
              <a:t>Continuing review of work from users and more programmers as the software becomes widely used and software bugs are discovered</a:t>
            </a:r>
          </a:p>
          <a:p>
            <a:r>
              <a:rPr lang="en-US" dirty="0" smtClean="0"/>
              <a:t>Not blind reviews</a:t>
            </a:r>
          </a:p>
          <a:p>
            <a:endParaRPr lang="en-US" dirty="0"/>
          </a:p>
        </p:txBody>
      </p:sp>
      <p:sp>
        <p:nvSpPr>
          <p:cNvPr id="5" name="Text Placeholder 4"/>
          <p:cNvSpPr>
            <a:spLocks noGrp="1"/>
          </p:cNvSpPr>
          <p:nvPr>
            <p:ph type="body" sz="quarter" idx="3"/>
          </p:nvPr>
        </p:nvSpPr>
        <p:spPr/>
        <p:txBody>
          <a:bodyPr/>
          <a:lstStyle/>
          <a:p>
            <a:r>
              <a:rPr lang="en-US" dirty="0" smtClean="0"/>
              <a:t>Open Access</a:t>
            </a:r>
            <a:endParaRPr lang="en-US" dirty="0"/>
          </a:p>
        </p:txBody>
      </p:sp>
      <p:sp>
        <p:nvSpPr>
          <p:cNvPr id="6" name="Content Placeholder 5"/>
          <p:cNvSpPr>
            <a:spLocks noGrp="1"/>
          </p:cNvSpPr>
          <p:nvPr>
            <p:ph sz="quarter" idx="4"/>
          </p:nvPr>
        </p:nvSpPr>
        <p:spPr/>
        <p:txBody>
          <a:bodyPr>
            <a:normAutofit fontScale="92500"/>
          </a:bodyPr>
          <a:lstStyle/>
          <a:p>
            <a:r>
              <a:rPr lang="en-US" dirty="0" smtClean="0"/>
              <a:t>Follows typical models for peer review in academic publishing, including overall impact and merit of research processes and results</a:t>
            </a:r>
          </a:p>
          <a:p>
            <a:r>
              <a:rPr lang="en-US" dirty="0" smtClean="0"/>
              <a:t>After publication, other researchers may attempt to replicate or criticize the research results</a:t>
            </a:r>
          </a:p>
          <a:p>
            <a:r>
              <a:rPr lang="en-US" dirty="0" smtClean="0"/>
              <a:t>Sometimes blind or dual-blind reviews</a:t>
            </a:r>
            <a:endParaRPr lang="en-US" dirty="0"/>
          </a:p>
        </p:txBody>
      </p:sp>
      <p:pic>
        <p:nvPicPr>
          <p:cNvPr id="7" name="10.m4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105107" y="127001"/>
            <a:ext cx="812800" cy="812800"/>
          </a:xfrm>
          <a:prstGeom prst="rect">
            <a:avLst/>
          </a:prstGeom>
        </p:spPr>
      </p:pic>
    </p:spTree>
    <p:extLst>
      <p:ext uri="{BB962C8B-B14F-4D97-AF65-F5344CB8AC3E}">
        <p14:creationId xmlns:p14="http://schemas.microsoft.com/office/powerpoint/2010/main" val="3602955711"/>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0998" fill="hold"/>
                                        <p:tgtEl>
                                          <p:spTgt spid="7"/>
                                        </p:tgtEl>
                                      </p:cBhvr>
                                    </p:cmd>
                                  </p:childTnLst>
                                </p:cTn>
                              </p:par>
                            </p:childTnLst>
                          </p:cTn>
                        </p:par>
                      </p:childTnLst>
                    </p:cTn>
                  </p:par>
                </p:childTnLst>
              </p:cTn>
              <p:nextCondLst>
                <p:cond evt="onClick" delay="0">
                  <p:tgtEl>
                    <p:spTgt spid="7"/>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Perceptions</a:t>
            </a:r>
            <a:endParaRPr lang="en-US" dirty="0"/>
          </a:p>
        </p:txBody>
      </p:sp>
      <p:sp>
        <p:nvSpPr>
          <p:cNvPr id="4" name="Text Placeholder 3"/>
          <p:cNvSpPr>
            <a:spLocks noGrp="1"/>
          </p:cNvSpPr>
          <p:nvPr>
            <p:ph type="body" idx="1"/>
          </p:nvPr>
        </p:nvSpPr>
        <p:spPr/>
        <p:txBody>
          <a:bodyPr/>
          <a:lstStyle/>
          <a:p>
            <a:r>
              <a:rPr lang="en-US" dirty="0" smtClean="0"/>
              <a:t>Open Source</a:t>
            </a:r>
            <a:endParaRPr lang="en-US" dirty="0"/>
          </a:p>
        </p:txBody>
      </p:sp>
      <p:sp>
        <p:nvSpPr>
          <p:cNvPr id="5" name="Content Placeholder 4"/>
          <p:cNvSpPr>
            <a:spLocks noGrp="1"/>
          </p:cNvSpPr>
          <p:nvPr>
            <p:ph sz="half" idx="2"/>
          </p:nvPr>
        </p:nvSpPr>
        <p:spPr/>
        <p:txBody>
          <a:bodyPr>
            <a:normAutofit fontScale="92500" lnSpcReduction="20000"/>
          </a:bodyPr>
          <a:lstStyle/>
          <a:p>
            <a:r>
              <a:rPr lang="en-US" dirty="0" smtClean="0"/>
              <a:t>Several studies show that large open source projects have fewer bugs and security issues than traditional software</a:t>
            </a:r>
          </a:p>
          <a:p>
            <a:r>
              <a:rPr lang="en-US" dirty="0" smtClean="0"/>
              <a:t>Some non-technical users perceive open source software to be of low quality, because the user interface and documentation are often designed for other programmers</a:t>
            </a:r>
          </a:p>
          <a:p>
            <a:r>
              <a:rPr lang="en-US" dirty="0" smtClean="0"/>
              <a:t>Varies widely by project</a:t>
            </a:r>
          </a:p>
          <a:p>
            <a:endParaRPr lang="en-US" dirty="0"/>
          </a:p>
        </p:txBody>
      </p:sp>
      <p:sp>
        <p:nvSpPr>
          <p:cNvPr id="6" name="Text Placeholder 5"/>
          <p:cNvSpPr>
            <a:spLocks noGrp="1"/>
          </p:cNvSpPr>
          <p:nvPr>
            <p:ph type="body" sz="quarter" idx="3"/>
          </p:nvPr>
        </p:nvSpPr>
        <p:spPr/>
        <p:txBody>
          <a:bodyPr/>
          <a:lstStyle/>
          <a:p>
            <a:r>
              <a:rPr lang="en-US" dirty="0" smtClean="0"/>
              <a:t>Open Access</a:t>
            </a:r>
            <a:endParaRPr lang="en-US" dirty="0"/>
          </a:p>
        </p:txBody>
      </p:sp>
      <p:sp>
        <p:nvSpPr>
          <p:cNvPr id="7" name="Content Placeholder 6"/>
          <p:cNvSpPr>
            <a:spLocks noGrp="1"/>
          </p:cNvSpPr>
          <p:nvPr>
            <p:ph sz="quarter" idx="4"/>
          </p:nvPr>
        </p:nvSpPr>
        <p:spPr/>
        <p:txBody>
          <a:bodyPr>
            <a:normAutofit fontScale="92500" lnSpcReduction="20000"/>
          </a:bodyPr>
          <a:lstStyle/>
          <a:p>
            <a:r>
              <a:rPr lang="en-US" dirty="0" smtClean="0"/>
              <a:t>At present, traditionally published journals in some fields may be perceived to be of higher quality than traditional journals. Established, leading journals tend to be traditionally published.</a:t>
            </a:r>
          </a:p>
          <a:p>
            <a:r>
              <a:rPr lang="en-US" dirty="0" smtClean="0"/>
              <a:t>Perceptions may adjust when more researchers begin publishing in open access journals, and when tenure committees consider the open access movement</a:t>
            </a:r>
            <a:endParaRPr lang="en-US" dirty="0"/>
          </a:p>
        </p:txBody>
      </p:sp>
      <p:pic>
        <p:nvPicPr>
          <p:cNvPr id="8" name="11.m4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482709" y="379793"/>
            <a:ext cx="812800" cy="812800"/>
          </a:xfrm>
          <a:prstGeom prst="rect">
            <a:avLst/>
          </a:prstGeom>
        </p:spPr>
      </p:pic>
    </p:spTree>
    <p:extLst>
      <p:ext uri="{BB962C8B-B14F-4D97-AF65-F5344CB8AC3E}">
        <p14:creationId xmlns:p14="http://schemas.microsoft.com/office/powerpoint/2010/main" val="64891271"/>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3281" fill="hold"/>
                                        <p:tgtEl>
                                          <p:spTgt spid="8"/>
                                        </p:tgtEl>
                                      </p:cBhvr>
                                    </p:cmd>
                                  </p:childTnLst>
                                </p:cTn>
                              </p:par>
                            </p:childTnLst>
                          </p:cTn>
                        </p:par>
                      </p:childTnLst>
                    </p:cTn>
                  </p:par>
                </p:childTnLst>
              </p:cTn>
              <p:nextCondLst>
                <p:cond evt="onClick" delay="0">
                  <p:tgtEl>
                    <p:spTgt spid="8"/>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Websites for Free and Open Source Software in Libraries</a:t>
            </a:r>
            <a:endParaRPr lang="en-US" dirty="0"/>
          </a:p>
        </p:txBody>
      </p:sp>
      <p:sp>
        <p:nvSpPr>
          <p:cNvPr id="3" name="Content Placeholder 2"/>
          <p:cNvSpPr>
            <a:spLocks noGrp="1"/>
          </p:cNvSpPr>
          <p:nvPr>
            <p:ph idx="1"/>
          </p:nvPr>
        </p:nvSpPr>
        <p:spPr/>
        <p:txBody>
          <a:bodyPr/>
          <a:lstStyle/>
          <a:p>
            <a:r>
              <a:rPr lang="en-US" dirty="0" smtClean="0"/>
              <a:t>EIFL-FOSS: </a:t>
            </a:r>
            <a:r>
              <a:rPr lang="en-US" dirty="0" smtClean="0">
                <a:hlinkClick r:id="rId5"/>
              </a:rPr>
              <a:t>http://www.eifl.net/foss</a:t>
            </a:r>
            <a:endParaRPr lang="en-US" dirty="0" smtClean="0"/>
          </a:p>
          <a:p>
            <a:r>
              <a:rPr lang="en-US" dirty="0" smtClean="0"/>
              <a:t>FOSS4LIB: </a:t>
            </a:r>
            <a:r>
              <a:rPr lang="en-US" dirty="0" smtClean="0">
                <a:hlinkClick r:id="rId6"/>
              </a:rPr>
              <a:t>http://foss4lib.org</a:t>
            </a:r>
            <a:endParaRPr lang="en-US" dirty="0" smtClean="0"/>
          </a:p>
          <a:p>
            <a:endParaRPr lang="en-US" dirty="0" smtClean="0"/>
          </a:p>
          <a:p>
            <a:r>
              <a:rPr lang="en-US" dirty="0" smtClean="0"/>
              <a:t>LYRASIS, maintainer of the FOSS4LIB site, has also been hosting webinars about open source in libraries. Contact </a:t>
            </a:r>
            <a:r>
              <a:rPr lang="en-US" dirty="0" smtClean="0">
                <a:hlinkClick r:id="rId7"/>
              </a:rPr>
              <a:t>Peter.Murray@lyrasis.org</a:t>
            </a:r>
            <a:r>
              <a:rPr lang="en-US" dirty="0" smtClean="0"/>
              <a:t> for more information.</a:t>
            </a:r>
            <a:endParaRPr lang="en-US" dirty="0"/>
          </a:p>
        </p:txBody>
      </p:sp>
      <p:pic>
        <p:nvPicPr>
          <p:cNvPr id="4" name="12.m4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6465547" y="5202060"/>
            <a:ext cx="812800" cy="812800"/>
          </a:xfrm>
          <a:prstGeom prst="rect">
            <a:avLst/>
          </a:prstGeom>
        </p:spPr>
      </p:pic>
    </p:spTree>
    <p:extLst>
      <p:ext uri="{BB962C8B-B14F-4D97-AF65-F5344CB8AC3E}">
        <p14:creationId xmlns:p14="http://schemas.microsoft.com/office/powerpoint/2010/main" val="3133114246"/>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238"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of Open Source at VT Library</a:t>
            </a:r>
            <a:endParaRPr lang="en-US" dirty="0"/>
          </a:p>
        </p:txBody>
      </p:sp>
      <p:sp>
        <p:nvSpPr>
          <p:cNvPr id="3" name="Content Placeholder 2"/>
          <p:cNvSpPr>
            <a:spLocks noGrp="1"/>
          </p:cNvSpPr>
          <p:nvPr>
            <p:ph idx="1"/>
          </p:nvPr>
        </p:nvSpPr>
        <p:spPr/>
        <p:txBody>
          <a:bodyPr/>
          <a:lstStyle/>
          <a:p>
            <a:r>
              <a:rPr lang="en-US" dirty="0" smtClean="0"/>
              <a:t>Linux and BSD based operating systems on the servers</a:t>
            </a:r>
          </a:p>
          <a:p>
            <a:r>
              <a:rPr lang="en-US" dirty="0" smtClean="0"/>
              <a:t>Apache http web server</a:t>
            </a:r>
          </a:p>
          <a:p>
            <a:r>
              <a:rPr lang="en-US" dirty="0" err="1" smtClean="0"/>
              <a:t>LibX</a:t>
            </a:r>
            <a:r>
              <a:rPr lang="en-US" dirty="0" smtClean="0"/>
              <a:t> library toolbar</a:t>
            </a:r>
          </a:p>
          <a:p>
            <a:r>
              <a:rPr lang="en-US" dirty="0" err="1" smtClean="0"/>
              <a:t>DSpace</a:t>
            </a:r>
            <a:r>
              <a:rPr lang="en-US" dirty="0" smtClean="0"/>
              <a:t>, </a:t>
            </a:r>
            <a:r>
              <a:rPr lang="en-US" dirty="0" err="1" smtClean="0"/>
              <a:t>Postgresql</a:t>
            </a:r>
            <a:r>
              <a:rPr lang="en-US" dirty="0" smtClean="0"/>
              <a:t> database, and other software components that build </a:t>
            </a:r>
            <a:r>
              <a:rPr lang="en-US" dirty="0" err="1" smtClean="0"/>
              <a:t>VTechWorks</a:t>
            </a:r>
            <a:r>
              <a:rPr lang="en-US" dirty="0" smtClean="0"/>
              <a:t>, the institutional </a:t>
            </a:r>
            <a:r>
              <a:rPr lang="en-US" dirty="0"/>
              <a:t>r</a:t>
            </a:r>
            <a:r>
              <a:rPr lang="en-US" dirty="0" smtClean="0"/>
              <a:t>epository</a:t>
            </a:r>
            <a:endParaRPr lang="en-US" dirty="0"/>
          </a:p>
        </p:txBody>
      </p:sp>
      <p:pic>
        <p:nvPicPr>
          <p:cNvPr id="4" name="13.m4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362563" y="4618581"/>
            <a:ext cx="812800" cy="812800"/>
          </a:xfrm>
          <a:prstGeom prst="rect">
            <a:avLst/>
          </a:prstGeom>
        </p:spPr>
      </p:pic>
    </p:spTree>
    <p:extLst>
      <p:ext uri="{BB962C8B-B14F-4D97-AF65-F5344CB8AC3E}">
        <p14:creationId xmlns:p14="http://schemas.microsoft.com/office/powerpoint/2010/main" val="3304967853"/>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989"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effectLst>
            <a:outerShdw blurRad="63500" dist="25399" dir="2700000" algn="ctr" rotWithShape="0">
              <a:schemeClr val="bg2">
                <a:alpha val="31000"/>
              </a:schemeClr>
            </a:outerShdw>
          </a:effectLst>
        </p:spPr>
        <p:txBody>
          <a:bodyPr/>
          <a:lstStyle/>
          <a:p>
            <a:pPr eaLnBrk="1" hangingPunct="1">
              <a:defRPr/>
            </a:pPr>
            <a:r>
              <a:rPr lang="en-US" altLang="zh-CN" dirty="0">
                <a:latin typeface="Arial" charset="0"/>
                <a:ea typeface="ＭＳ Ｐゴシック" charset="0"/>
              </a:rPr>
              <a:t>Data Management @ </a:t>
            </a:r>
            <a:r>
              <a:rPr lang="en-US" altLang="zh-CN" dirty="0" smtClean="0">
                <a:latin typeface="Arial" charset="0"/>
                <a:ea typeface="ＭＳ Ｐゴシック" charset="0"/>
              </a:rPr>
              <a:t>DLA</a:t>
            </a:r>
            <a:endParaRPr lang="en-US" dirty="0">
              <a:latin typeface="Arial" charset="0"/>
              <a:ea typeface="ＭＳ Ｐゴシック" charset="0"/>
            </a:endParaRPr>
          </a:p>
        </p:txBody>
      </p:sp>
    </p:spTree>
    <p:extLst>
      <p:ext uri="{BB962C8B-B14F-4D97-AF65-F5344CB8AC3E}">
        <p14:creationId xmlns:p14="http://schemas.microsoft.com/office/powerpoint/2010/main" val="3842105179"/>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defRPr/>
            </a:pPr>
            <a:r>
              <a:rPr lang="en-US">
                <a:latin typeface="Arial" charset="0"/>
                <a:ea typeface="ＭＳ Ｐゴシック" charset="0"/>
              </a:rPr>
              <a:t>What We Do</a:t>
            </a:r>
          </a:p>
        </p:txBody>
      </p:sp>
      <p:sp>
        <p:nvSpPr>
          <p:cNvPr id="20482" name="Content Placeholder 2"/>
          <p:cNvSpPr>
            <a:spLocks noGrp="1"/>
          </p:cNvSpPr>
          <p:nvPr>
            <p:ph idx="1"/>
          </p:nvPr>
        </p:nvSpPr>
        <p:spPr/>
        <p:txBody>
          <a:bodyPr/>
          <a:lstStyle/>
          <a:p>
            <a:pPr eaLnBrk="1" hangingPunct="1"/>
            <a:r>
              <a:rPr lang="en-US">
                <a:latin typeface="Arial" charset="0"/>
                <a:ea typeface="ＭＳ Ｐゴシック" charset="0"/>
              </a:rPr>
              <a:t>Assist data management planning</a:t>
            </a:r>
          </a:p>
          <a:p>
            <a:pPr eaLnBrk="1" hangingPunct="1"/>
            <a:r>
              <a:rPr lang="en-US" altLang="zh-CN">
                <a:latin typeface="Arial" charset="0"/>
                <a:ea typeface="ＭＳ Ｐゴシック" charset="0"/>
              </a:rPr>
              <a:t>Develop repository and infrastructure</a:t>
            </a:r>
            <a:endParaRPr lang="en-US">
              <a:latin typeface="Arial" charset="0"/>
              <a:ea typeface="ＭＳ Ｐゴシック" charset="0"/>
            </a:endParaRPr>
          </a:p>
          <a:p>
            <a:pPr eaLnBrk="1" hangingPunct="1"/>
            <a:r>
              <a:rPr lang="en-US">
                <a:latin typeface="Arial" charset="0"/>
                <a:ea typeface="ＭＳ Ｐゴシック" charset="0"/>
              </a:rPr>
              <a:t>Exemplary p</a:t>
            </a:r>
            <a:r>
              <a:rPr lang="en-US" altLang="zh-CN">
                <a:latin typeface="Arial" charset="0"/>
                <a:ea typeface="ＭＳ Ｐゴシック" charset="0"/>
              </a:rPr>
              <a:t>rojects</a:t>
            </a:r>
          </a:p>
          <a:p>
            <a:pPr eaLnBrk="1" hangingPunct="1"/>
            <a:endParaRPr lang="en-US">
              <a:latin typeface="Arial" charset="0"/>
              <a:ea typeface="ＭＳ Ｐゴシック" charset="0"/>
            </a:endParaRPr>
          </a:p>
        </p:txBody>
      </p:sp>
      <p:sp>
        <p:nvSpPr>
          <p:cNvPr id="20483" name="Slide Number Placeholder 3"/>
          <p:cNvSpPr>
            <a:spLocks noGrp="1"/>
          </p:cNvSpPr>
          <p:nvPr>
            <p:ph type="sldNum" sz="quarter" idx="10"/>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7F5E432-D836-184A-BA90-6E91ACE79A71}" type="slidenum">
              <a:rPr lang="en-US" sz="1000"/>
              <a:pPr/>
              <a:t>58</a:t>
            </a:fld>
            <a:endParaRPr lang="en-US" sz="1000"/>
          </a:p>
        </p:txBody>
      </p:sp>
    </p:spTree>
    <p:extLst>
      <p:ext uri="{BB962C8B-B14F-4D97-AF65-F5344CB8AC3E}">
        <p14:creationId xmlns:p14="http://schemas.microsoft.com/office/powerpoint/2010/main" val="4262971094"/>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fontScale="90000"/>
          </a:bodyPr>
          <a:lstStyle/>
          <a:p>
            <a:pPr eaLnBrk="1" hangingPunct="1">
              <a:defRPr/>
            </a:pPr>
            <a:r>
              <a:rPr lang="en-US">
                <a:latin typeface="Arial" charset="0"/>
                <a:ea typeface="ＭＳ Ｐゴシック" charset="0"/>
              </a:rPr>
              <a:t>Assist DMP</a:t>
            </a:r>
            <a:br>
              <a:rPr lang="en-US">
                <a:latin typeface="Arial" charset="0"/>
                <a:ea typeface="ＭＳ Ｐゴシック" charset="0"/>
              </a:rPr>
            </a:br>
            <a:endParaRPr lang="en-US">
              <a:latin typeface="Arial" charset="0"/>
              <a:ea typeface="ＭＳ Ｐゴシック" charset="0"/>
            </a:endParaRPr>
          </a:p>
        </p:txBody>
      </p:sp>
      <p:sp>
        <p:nvSpPr>
          <p:cNvPr id="22530" name="Content Placeholder 2"/>
          <p:cNvSpPr>
            <a:spLocks noGrp="1"/>
          </p:cNvSpPr>
          <p:nvPr>
            <p:ph idx="1"/>
          </p:nvPr>
        </p:nvSpPr>
        <p:spPr/>
        <p:txBody>
          <a:bodyPr/>
          <a:lstStyle/>
          <a:p>
            <a:pPr eaLnBrk="1" hangingPunct="1"/>
            <a:r>
              <a:rPr lang="ja-JP" altLang="en-US" sz="2400">
                <a:latin typeface="Arial" charset="0"/>
                <a:ea typeface="ＭＳ Ｐゴシック" charset="0"/>
              </a:rPr>
              <a:t>“</a:t>
            </a:r>
            <a:r>
              <a:rPr lang="en-US" altLang="ja-JP" sz="2400">
                <a:latin typeface="Arial" charset="0"/>
                <a:ea typeface="ＭＳ Ｐゴシック" charset="0"/>
              </a:rPr>
              <a:t>Data Management Planning for Research Grants</a:t>
            </a:r>
            <a:r>
              <a:rPr lang="ja-JP" altLang="en-US" sz="2400">
                <a:latin typeface="Arial" charset="0"/>
                <a:ea typeface="ＭＳ Ｐゴシック" charset="0"/>
              </a:rPr>
              <a:t>”</a:t>
            </a:r>
            <a:endParaRPr lang="en-US" altLang="ja-JP" sz="2400">
              <a:latin typeface="Arial" charset="0"/>
              <a:ea typeface="ＭＳ Ｐゴシック" charset="0"/>
            </a:endParaRPr>
          </a:p>
          <a:p>
            <a:pPr lvl="1" eaLnBrk="1" hangingPunct="1"/>
            <a:r>
              <a:rPr lang="en-US" altLang="zh-CN" sz="2000">
                <a:latin typeface="Arial" charset="0"/>
                <a:ea typeface="ＭＳ Ｐゴシック" charset="0"/>
              </a:rPr>
              <a:t>VT </a:t>
            </a:r>
            <a:r>
              <a:rPr lang="en-US" sz="2000">
                <a:latin typeface="Arial" charset="0"/>
                <a:ea typeface="ＭＳ Ｐゴシック" charset="0"/>
              </a:rPr>
              <a:t>Faculty Development Institute (FDI) workshop</a:t>
            </a:r>
          </a:p>
          <a:p>
            <a:pPr lvl="1" eaLnBrk="1" hangingPunct="1"/>
            <a:r>
              <a:rPr lang="en-US" sz="2000">
                <a:latin typeface="Arial" charset="0"/>
                <a:ea typeface="ＭＳ Ｐゴシック" charset="0"/>
              </a:rPr>
              <a:t>VT Research Administrator Program</a:t>
            </a:r>
          </a:p>
          <a:p>
            <a:pPr eaLnBrk="1" hangingPunct="1"/>
            <a:r>
              <a:rPr lang="en-US" sz="2400">
                <a:latin typeface="Arial" charset="0"/>
                <a:ea typeface="ＭＳ Ｐゴシック" charset="0"/>
              </a:rPr>
              <a:t>ASERL Data policies: </a:t>
            </a:r>
            <a:br>
              <a:rPr lang="en-US" sz="2400">
                <a:latin typeface="Arial" charset="0"/>
                <a:ea typeface="ＭＳ Ｐゴシック" charset="0"/>
              </a:rPr>
            </a:br>
            <a:r>
              <a:rPr lang="en-US" sz="2400">
                <a:latin typeface="Arial" charset="0"/>
                <a:ea typeface="ＭＳ Ｐゴシック" charset="0"/>
              </a:rPr>
              <a:t>http://datapolicywatch.pbworks.com</a:t>
            </a:r>
          </a:p>
          <a:p>
            <a:pPr eaLnBrk="1" hangingPunct="1"/>
            <a:r>
              <a:rPr lang="en-US" sz="2400">
                <a:latin typeface="Arial" charset="0"/>
                <a:ea typeface="ＭＳ Ｐゴシック" charset="0"/>
              </a:rPr>
              <a:t>One-on-one consultation</a:t>
            </a:r>
          </a:p>
        </p:txBody>
      </p:sp>
      <p:sp>
        <p:nvSpPr>
          <p:cNvPr id="22531" name="Slide Number Placeholder 3"/>
          <p:cNvSpPr>
            <a:spLocks noGrp="1"/>
          </p:cNvSpPr>
          <p:nvPr>
            <p:ph type="sldNum" sz="quarter" idx="10"/>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3475C19-22C9-4140-9EE0-489B9CE7B32B}" type="slidenum">
              <a:rPr lang="en-US" sz="1000"/>
              <a:pPr/>
              <a:t>59</a:t>
            </a:fld>
            <a:endParaRPr lang="en-US" sz="1000"/>
          </a:p>
        </p:txBody>
      </p:sp>
    </p:spTree>
    <p:extLst>
      <p:ext uri="{BB962C8B-B14F-4D97-AF65-F5344CB8AC3E}">
        <p14:creationId xmlns:p14="http://schemas.microsoft.com/office/powerpoint/2010/main" val="36794318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75000"/>
            <a:alpha val="29000"/>
          </a:schemeClr>
        </a:solidFill>
        <a:effectLst/>
      </p:bgPr>
    </p:bg>
    <p:spTree>
      <p:nvGrpSpPr>
        <p:cNvPr id="1" name=""/>
        <p:cNvGrpSpPr/>
        <p:nvPr/>
      </p:nvGrpSpPr>
      <p:grpSpPr>
        <a:xfrm>
          <a:off x="0" y="0"/>
          <a:ext cx="0" cy="0"/>
          <a:chOff x="0" y="0"/>
          <a:chExt cx="0" cy="0"/>
        </a:xfrm>
      </p:grpSpPr>
      <p:pic>
        <p:nvPicPr>
          <p:cNvPr id="6" name="Content Placeholder 5" descr="1998borg.tiff"/>
          <p:cNvPicPr>
            <a:picLocks noGrp="1" noChangeAspect="1"/>
          </p:cNvPicPr>
          <p:nvPr>
            <p:ph idx="4294967295"/>
          </p:nvPr>
        </p:nvPicPr>
        <p:blipFill>
          <a:blip r:embed="rId3"/>
          <a:srcRect l="-46083" r="-46083"/>
          <a:stretch>
            <a:fillRect/>
          </a:stretch>
        </p:blipFill>
        <p:spPr>
          <a:xfrm>
            <a:off x="-3648473" y="-444500"/>
            <a:ext cx="16903524" cy="9296400"/>
          </a:xfrm>
        </p:spPr>
      </p:pic>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762000" y="1371600"/>
            <a:ext cx="8077200" cy="838200"/>
          </a:xfrm>
        </p:spPr>
        <p:txBody>
          <a:bodyPr>
            <a:normAutofit/>
          </a:bodyPr>
          <a:lstStyle/>
          <a:p>
            <a:pPr eaLnBrk="1" hangingPunct="1">
              <a:defRPr/>
            </a:pPr>
            <a:r>
              <a:rPr lang="en-US" altLang="zh-CN" dirty="0">
                <a:latin typeface="Arial" charset="0"/>
                <a:ea typeface="ＭＳ Ｐゴシック" charset="0"/>
              </a:rPr>
              <a:t>A One-Size-Fits-All Repository?</a:t>
            </a:r>
            <a:endParaRPr lang="en-US" dirty="0">
              <a:latin typeface="Arial" charset="0"/>
              <a:ea typeface="ＭＳ Ｐゴシック" charset="0"/>
            </a:endParaRPr>
          </a:p>
        </p:txBody>
      </p:sp>
      <p:sp>
        <p:nvSpPr>
          <p:cNvPr id="24578" name="Content Placeholder 2"/>
          <p:cNvSpPr>
            <a:spLocks noGrp="1"/>
          </p:cNvSpPr>
          <p:nvPr>
            <p:ph idx="1"/>
          </p:nvPr>
        </p:nvSpPr>
        <p:spPr>
          <a:xfrm>
            <a:off x="762000" y="2209800"/>
            <a:ext cx="8153400" cy="3657600"/>
          </a:xfrm>
        </p:spPr>
        <p:txBody>
          <a:bodyPr/>
          <a:lstStyle/>
          <a:p>
            <a:r>
              <a:rPr lang="en-US">
                <a:latin typeface="Arial" charset="0"/>
                <a:ea typeface="ＭＳ Ｐゴシック" charset="0"/>
              </a:rPr>
              <a:t>Data diversity</a:t>
            </a:r>
          </a:p>
          <a:p>
            <a:r>
              <a:rPr lang="en-US">
                <a:latin typeface="Arial" charset="0"/>
                <a:ea typeface="ＭＳ Ｐゴシック" charset="0"/>
              </a:rPr>
              <a:t>Separation of concerns</a:t>
            </a:r>
          </a:p>
          <a:p>
            <a:r>
              <a:rPr lang="en-US">
                <a:latin typeface="Arial" charset="0"/>
                <a:ea typeface="ＭＳ Ｐゴシック" charset="0"/>
              </a:rPr>
              <a:t>Core competencies of the IR</a:t>
            </a:r>
          </a:p>
          <a:p>
            <a:r>
              <a:rPr lang="en-US">
                <a:latin typeface="Arial" charset="0"/>
                <a:ea typeface="ＭＳ Ｐゴシック" charset="0"/>
              </a:rPr>
              <a:t>Layering cake and linked data</a:t>
            </a:r>
          </a:p>
          <a:p>
            <a:pPr eaLnBrk="1" hangingPunct="1"/>
            <a:endParaRPr lang="en-US">
              <a:latin typeface="Arial" charset="0"/>
              <a:ea typeface="ＭＳ Ｐゴシック" charset="0"/>
            </a:endParaRPr>
          </a:p>
        </p:txBody>
      </p:sp>
      <p:sp>
        <p:nvSpPr>
          <p:cNvPr id="24579" name="Slide Number Placeholder 3"/>
          <p:cNvSpPr>
            <a:spLocks noGrp="1"/>
          </p:cNvSpPr>
          <p:nvPr>
            <p:ph type="sldNum" sz="quarter" idx="10"/>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DB714FD-657F-014E-8E87-82DACA6FC669}" type="slidenum">
              <a:rPr lang="en-US" sz="1000"/>
              <a:pPr/>
              <a:t>60</a:t>
            </a:fld>
            <a:endParaRPr lang="en-US" sz="1000"/>
          </a:p>
        </p:txBody>
      </p:sp>
    </p:spTree>
    <p:extLst>
      <p:ext uri="{BB962C8B-B14F-4D97-AF65-F5344CB8AC3E}">
        <p14:creationId xmlns:p14="http://schemas.microsoft.com/office/powerpoint/2010/main" val="345779017"/>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defRPr/>
            </a:pPr>
            <a:r>
              <a:rPr lang="en-US" dirty="0" smtClean="0">
                <a:latin typeface="Arial" charset="0"/>
                <a:ea typeface="ＭＳ Ｐゴシック" charset="0"/>
              </a:rPr>
              <a:t>Differentiate </a:t>
            </a:r>
            <a:r>
              <a:rPr lang="en-US" dirty="0">
                <a:latin typeface="Arial" charset="0"/>
                <a:ea typeface="ＭＳ Ｐゴシック" charset="0"/>
              </a:rPr>
              <a:t>Storage Needs</a:t>
            </a:r>
          </a:p>
        </p:txBody>
      </p:sp>
      <p:sp>
        <p:nvSpPr>
          <p:cNvPr id="26626" name="Content Placeholder 2"/>
          <p:cNvSpPr>
            <a:spLocks noGrp="1"/>
          </p:cNvSpPr>
          <p:nvPr>
            <p:ph idx="1"/>
          </p:nvPr>
        </p:nvSpPr>
        <p:spPr/>
        <p:txBody>
          <a:bodyPr/>
          <a:lstStyle/>
          <a:p>
            <a:pPr eaLnBrk="1" hangingPunct="1"/>
            <a:r>
              <a:rPr lang="en-US">
                <a:latin typeface="Arial" charset="0"/>
                <a:ea typeface="ＭＳ Ｐゴシック" charset="0"/>
              </a:rPr>
              <a:t>Local Storage</a:t>
            </a:r>
          </a:p>
          <a:p>
            <a:pPr eaLnBrk="1" hangingPunct="1"/>
            <a:r>
              <a:rPr lang="en-US">
                <a:latin typeface="Arial" charset="0"/>
                <a:ea typeface="ＭＳ Ｐゴシック" charset="0"/>
              </a:rPr>
              <a:t>Near Line Storage</a:t>
            </a:r>
          </a:p>
          <a:p>
            <a:pPr eaLnBrk="1" hangingPunct="1"/>
            <a:r>
              <a:rPr lang="en-US">
                <a:latin typeface="Arial" charset="0"/>
                <a:ea typeface="ＭＳ Ｐゴシック" charset="0"/>
              </a:rPr>
              <a:t>Cloud Storage</a:t>
            </a:r>
          </a:p>
        </p:txBody>
      </p:sp>
      <p:sp>
        <p:nvSpPr>
          <p:cNvPr id="26627" name="Slide Number Placeholder 3"/>
          <p:cNvSpPr>
            <a:spLocks noGrp="1"/>
          </p:cNvSpPr>
          <p:nvPr>
            <p:ph type="sldNum" sz="quarter" idx="10"/>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4BD40B68-0850-7F43-B94E-A3C30D5F8882}" type="slidenum">
              <a:rPr lang="en-US" sz="1000"/>
              <a:pPr/>
              <a:t>61</a:t>
            </a:fld>
            <a:endParaRPr lang="en-US" sz="1000"/>
          </a:p>
        </p:txBody>
      </p:sp>
    </p:spTree>
    <p:extLst>
      <p:ext uri="{BB962C8B-B14F-4D97-AF65-F5344CB8AC3E}">
        <p14:creationId xmlns:p14="http://schemas.microsoft.com/office/powerpoint/2010/main" val="3499901619"/>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defRPr/>
            </a:pPr>
            <a:r>
              <a:rPr lang="en-US" dirty="0">
                <a:latin typeface="Arial" charset="0"/>
                <a:ea typeface="ＭＳ Ｐゴシック" charset="0"/>
              </a:rPr>
              <a:t>Exemplary </a:t>
            </a:r>
            <a:r>
              <a:rPr lang="en-US" dirty="0" smtClean="0">
                <a:latin typeface="Arial" charset="0"/>
                <a:ea typeface="ＭＳ Ｐゴシック" charset="0"/>
              </a:rPr>
              <a:t>Project</a:t>
            </a:r>
            <a:endParaRPr lang="en-US" dirty="0">
              <a:latin typeface="Arial" charset="0"/>
              <a:ea typeface="ＭＳ Ｐゴシック" charset="0"/>
            </a:endParaRPr>
          </a:p>
        </p:txBody>
      </p:sp>
      <p:sp>
        <p:nvSpPr>
          <p:cNvPr id="28674" name="Slide Number Placeholder 3"/>
          <p:cNvSpPr>
            <a:spLocks noGrp="1"/>
          </p:cNvSpPr>
          <p:nvPr>
            <p:ph type="sldNum" sz="quarter" idx="10"/>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78B84AC-6903-BC48-B637-A32A5CC2E8D7}" type="slidenum">
              <a:rPr lang="en-US" sz="1000"/>
              <a:pPr/>
              <a:t>62</a:t>
            </a:fld>
            <a:endParaRPr lang="en-US" sz="1000"/>
          </a:p>
        </p:txBody>
      </p:sp>
      <p:sp>
        <p:nvSpPr>
          <p:cNvPr id="28675" name="TextBox 1"/>
          <p:cNvSpPr txBox="1">
            <a:spLocks noChangeArrowheads="1"/>
          </p:cNvSpPr>
          <p:nvPr/>
        </p:nvSpPr>
        <p:spPr bwMode="auto">
          <a:xfrm>
            <a:off x="3810001" y="2209801"/>
            <a:ext cx="19064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VTechWorks</a:t>
            </a:r>
          </a:p>
        </p:txBody>
      </p:sp>
      <p:pic>
        <p:nvPicPr>
          <p:cNvPr id="2867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2743200"/>
            <a:ext cx="17526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6"/>
          <p:cNvSpPr/>
          <p:nvPr/>
        </p:nvSpPr>
        <p:spPr>
          <a:xfrm>
            <a:off x="5105401" y="3276600"/>
            <a:ext cx="342900" cy="3429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defRPr/>
            </a:pPr>
            <a:endParaRPr lang="en-US"/>
          </a:p>
        </p:txBody>
      </p:sp>
      <p:sp>
        <p:nvSpPr>
          <p:cNvPr id="8" name="Text Box 68"/>
          <p:cNvSpPr txBox="1"/>
          <p:nvPr/>
        </p:nvSpPr>
        <p:spPr>
          <a:xfrm>
            <a:off x="4419600" y="2895600"/>
            <a:ext cx="2057400" cy="3810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a:lstStyle/>
          <a:p>
            <a:pPr>
              <a:spcBef>
                <a:spcPts val="0"/>
              </a:spcBef>
              <a:spcAft>
                <a:spcPts val="0"/>
              </a:spcAft>
              <a:defRPr/>
            </a:pPr>
            <a:r>
              <a:rPr lang="en-US" sz="2000" dirty="0" err="1">
                <a:ea typeface="ＭＳ 明朝"/>
                <a:cs typeface="Times New Roman"/>
              </a:rPr>
              <a:t>FishTraits</a:t>
            </a:r>
            <a:r>
              <a:rPr lang="en-US" sz="2000" dirty="0">
                <a:ea typeface="ＭＳ 明朝"/>
                <a:cs typeface="Times New Roman"/>
              </a:rPr>
              <a:t> Data</a:t>
            </a:r>
            <a:endParaRPr lang="en-US" sz="1200" dirty="0">
              <a:ea typeface="ＭＳ 明朝"/>
              <a:cs typeface="Times New Roman"/>
            </a:endParaRPr>
          </a:p>
        </p:txBody>
      </p:sp>
      <p:cxnSp>
        <p:nvCxnSpPr>
          <p:cNvPr id="9" name="Straight Arrow Connector 8"/>
          <p:cNvCxnSpPr/>
          <p:nvPr/>
        </p:nvCxnSpPr>
        <p:spPr>
          <a:xfrm>
            <a:off x="5410200" y="3429000"/>
            <a:ext cx="1676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868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2819400"/>
            <a:ext cx="12954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1" name="TextBox 14"/>
          <p:cNvSpPr txBox="1">
            <a:spLocks noChangeArrowheads="1"/>
          </p:cNvSpPr>
          <p:nvPr/>
        </p:nvSpPr>
        <p:spPr bwMode="auto">
          <a:xfrm>
            <a:off x="6705600" y="2209801"/>
            <a:ext cx="19123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fishtraits.info</a:t>
            </a:r>
          </a:p>
        </p:txBody>
      </p:sp>
      <p:sp>
        <p:nvSpPr>
          <p:cNvPr id="16" name="Text Box 68"/>
          <p:cNvSpPr txBox="1"/>
          <p:nvPr/>
        </p:nvSpPr>
        <p:spPr>
          <a:xfrm>
            <a:off x="5943601" y="3429000"/>
            <a:ext cx="1485900" cy="4572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a:lstStyle/>
          <a:p>
            <a:pPr>
              <a:spcBef>
                <a:spcPts val="0"/>
              </a:spcBef>
              <a:spcAft>
                <a:spcPts val="0"/>
              </a:spcAft>
              <a:defRPr/>
            </a:pPr>
            <a:r>
              <a:rPr lang="en-US" sz="2000" dirty="0">
                <a:ea typeface="ＭＳ 明朝"/>
                <a:cs typeface="Times New Roman"/>
              </a:rPr>
              <a:t>drives</a:t>
            </a:r>
            <a:endParaRPr lang="en-US" sz="1200" dirty="0">
              <a:ea typeface="ＭＳ 明朝"/>
              <a:cs typeface="Times New Roman"/>
            </a:endParaRPr>
          </a:p>
        </p:txBody>
      </p:sp>
      <p:sp>
        <p:nvSpPr>
          <p:cNvPr id="17" name="Text Box 68"/>
          <p:cNvSpPr txBox="1"/>
          <p:nvPr/>
        </p:nvSpPr>
        <p:spPr>
          <a:xfrm>
            <a:off x="6934201" y="4038600"/>
            <a:ext cx="1485900" cy="13716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a:lstStyle/>
          <a:p>
            <a:pPr>
              <a:spcBef>
                <a:spcPts val="0"/>
              </a:spcBef>
              <a:spcAft>
                <a:spcPts val="0"/>
              </a:spcAft>
              <a:defRPr/>
            </a:pPr>
            <a:r>
              <a:rPr lang="en-US" sz="2000" dirty="0">
                <a:ea typeface="ＭＳ 明朝"/>
                <a:cs typeface="Times New Roman"/>
              </a:rPr>
              <a:t>queries,</a:t>
            </a:r>
          </a:p>
          <a:p>
            <a:pPr>
              <a:spcBef>
                <a:spcPts val="0"/>
              </a:spcBef>
              <a:spcAft>
                <a:spcPts val="0"/>
              </a:spcAft>
              <a:defRPr/>
            </a:pPr>
            <a:r>
              <a:rPr lang="en-US" sz="2000" dirty="0">
                <a:ea typeface="ＭＳ 明朝"/>
                <a:cs typeface="Times New Roman"/>
              </a:rPr>
              <a:t>analysis,</a:t>
            </a:r>
          </a:p>
          <a:p>
            <a:pPr>
              <a:spcBef>
                <a:spcPts val="0"/>
              </a:spcBef>
              <a:spcAft>
                <a:spcPts val="0"/>
              </a:spcAft>
              <a:defRPr/>
            </a:pPr>
            <a:r>
              <a:rPr lang="en-US" sz="2000" dirty="0">
                <a:ea typeface="ＭＳ 明朝"/>
                <a:cs typeface="Times New Roman"/>
              </a:rPr>
              <a:t>comments,</a:t>
            </a:r>
          </a:p>
          <a:p>
            <a:pPr>
              <a:spcBef>
                <a:spcPts val="0"/>
              </a:spcBef>
              <a:spcAft>
                <a:spcPts val="0"/>
              </a:spcAft>
              <a:defRPr/>
            </a:pPr>
            <a:r>
              <a:rPr lang="en-US" sz="2000" dirty="0">
                <a:ea typeface="ＭＳ 明朝"/>
                <a:cs typeface="Times New Roman"/>
              </a:rPr>
              <a:t>…</a:t>
            </a:r>
            <a:endParaRPr lang="en-US" sz="1200" dirty="0">
              <a:ea typeface="ＭＳ 明朝"/>
              <a:cs typeface="Times New Roman"/>
            </a:endParaRPr>
          </a:p>
        </p:txBody>
      </p:sp>
      <p:sp>
        <p:nvSpPr>
          <p:cNvPr id="19" name="Regular Pentagon 18"/>
          <p:cNvSpPr/>
          <p:nvPr/>
        </p:nvSpPr>
        <p:spPr>
          <a:xfrm>
            <a:off x="4724401" y="4038600"/>
            <a:ext cx="342900" cy="342900"/>
          </a:xfrm>
          <a:prstGeom prst="pentagon">
            <a:avLst/>
          </a:prstGeom>
        </p:spPr>
        <p:style>
          <a:lnRef idx="1">
            <a:schemeClr val="accent1"/>
          </a:lnRef>
          <a:fillRef idx="3">
            <a:schemeClr val="accent1"/>
          </a:fillRef>
          <a:effectRef idx="2">
            <a:schemeClr val="accent1"/>
          </a:effectRef>
          <a:fontRef idx="minor">
            <a:schemeClr val="lt1"/>
          </a:fontRef>
        </p:style>
        <p:txBody>
          <a:bodyPr anchor="ctr"/>
          <a:lstStyle/>
          <a:p>
            <a:pPr>
              <a:defRPr/>
            </a:pPr>
            <a:endParaRPr lang="en-US"/>
          </a:p>
        </p:txBody>
      </p:sp>
      <p:sp>
        <p:nvSpPr>
          <p:cNvPr id="20" name="Text Box 68"/>
          <p:cNvSpPr txBox="1"/>
          <p:nvPr/>
        </p:nvSpPr>
        <p:spPr>
          <a:xfrm>
            <a:off x="2286000" y="4038600"/>
            <a:ext cx="2590800" cy="3810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a:lstStyle/>
          <a:p>
            <a:pPr>
              <a:spcBef>
                <a:spcPts val="0"/>
              </a:spcBef>
              <a:spcAft>
                <a:spcPts val="0"/>
              </a:spcAft>
              <a:defRPr/>
            </a:pPr>
            <a:r>
              <a:rPr lang="en-US" sz="2000" dirty="0" err="1">
                <a:ea typeface="ＭＳ 明朝"/>
                <a:cs typeface="Times New Roman"/>
              </a:rPr>
              <a:t>FishTraits</a:t>
            </a:r>
            <a:r>
              <a:rPr lang="en-US" sz="2000" dirty="0">
                <a:ea typeface="ＭＳ 明朝"/>
                <a:cs typeface="Times New Roman"/>
              </a:rPr>
              <a:t> metadata</a:t>
            </a:r>
            <a:endParaRPr lang="en-US" sz="1200" dirty="0">
              <a:ea typeface="ＭＳ 明朝"/>
              <a:cs typeface="Times New Roman"/>
            </a:endParaRPr>
          </a:p>
        </p:txBody>
      </p:sp>
      <p:cxnSp>
        <p:nvCxnSpPr>
          <p:cNvPr id="21" name="Straight Arrow Connector 20"/>
          <p:cNvCxnSpPr>
            <a:stCxn id="19" idx="3"/>
          </p:cNvCxnSpPr>
          <p:nvPr/>
        </p:nvCxnSpPr>
        <p:spPr>
          <a:xfrm flipH="1">
            <a:off x="4876800" y="4381500"/>
            <a:ext cx="19051" cy="723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8687" name="Picture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5029200"/>
            <a:ext cx="12954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8" name="TextBox 24"/>
          <p:cNvSpPr txBox="1">
            <a:spLocks noChangeArrowheads="1"/>
          </p:cNvSpPr>
          <p:nvPr/>
        </p:nvSpPr>
        <p:spPr bwMode="auto">
          <a:xfrm>
            <a:off x="5410200" y="5334001"/>
            <a:ext cx="174143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recollection</a:t>
            </a:r>
          </a:p>
          <a:p>
            <a:r>
              <a:rPr lang="en-US"/>
              <a:t>server</a:t>
            </a:r>
          </a:p>
        </p:txBody>
      </p:sp>
      <p:cxnSp>
        <p:nvCxnSpPr>
          <p:cNvPr id="26" name="Straight Arrow Connector 25"/>
          <p:cNvCxnSpPr>
            <a:endCxn id="28690" idx="3"/>
          </p:cNvCxnSpPr>
          <p:nvPr/>
        </p:nvCxnSpPr>
        <p:spPr>
          <a:xfrm flipH="1">
            <a:off x="3168650" y="5715000"/>
            <a:ext cx="117475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8690" name="Picture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5257800"/>
            <a:ext cx="2101851"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 Box 68"/>
          <p:cNvSpPr txBox="1"/>
          <p:nvPr/>
        </p:nvSpPr>
        <p:spPr>
          <a:xfrm>
            <a:off x="3200401" y="5334000"/>
            <a:ext cx="1485900" cy="4572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a:lstStyle/>
          <a:p>
            <a:pPr>
              <a:spcBef>
                <a:spcPts val="0"/>
              </a:spcBef>
              <a:spcAft>
                <a:spcPts val="0"/>
              </a:spcAft>
              <a:defRPr/>
            </a:pPr>
            <a:r>
              <a:rPr lang="en-US" sz="2000" dirty="0">
                <a:ea typeface="ＭＳ 明朝"/>
                <a:cs typeface="Times New Roman"/>
              </a:rPr>
              <a:t>map</a:t>
            </a:r>
          </a:p>
          <a:p>
            <a:pPr>
              <a:spcBef>
                <a:spcPts val="0"/>
              </a:spcBef>
              <a:spcAft>
                <a:spcPts val="0"/>
              </a:spcAft>
              <a:defRPr/>
            </a:pPr>
            <a:r>
              <a:rPr lang="en-US" sz="2000" dirty="0">
                <a:ea typeface="ＭＳ 明朝"/>
                <a:cs typeface="Times New Roman"/>
              </a:rPr>
              <a:t>visualize</a:t>
            </a:r>
            <a:endParaRPr lang="en-US" sz="1200" dirty="0">
              <a:ea typeface="ＭＳ 明朝"/>
              <a:cs typeface="Times New Roman"/>
            </a:endParaRPr>
          </a:p>
        </p:txBody>
      </p:sp>
      <p:pic>
        <p:nvPicPr>
          <p:cNvPr id="28692" name="Picture 2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7201" y="3429001"/>
            <a:ext cx="1884363"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3" name="Straight Arrow Connector 32"/>
          <p:cNvCxnSpPr/>
          <p:nvPr/>
        </p:nvCxnSpPr>
        <p:spPr>
          <a:xfrm>
            <a:off x="2514600" y="3657600"/>
            <a:ext cx="1371600"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36" name="Text Box 68"/>
          <p:cNvSpPr txBox="1"/>
          <p:nvPr/>
        </p:nvSpPr>
        <p:spPr>
          <a:xfrm>
            <a:off x="2590801" y="3276600"/>
            <a:ext cx="1485900" cy="4572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a:lstStyle/>
          <a:p>
            <a:pPr>
              <a:spcBef>
                <a:spcPts val="0"/>
              </a:spcBef>
              <a:spcAft>
                <a:spcPts val="0"/>
              </a:spcAft>
              <a:defRPr/>
            </a:pPr>
            <a:r>
              <a:rPr lang="en-US" sz="2000" dirty="0">
                <a:ea typeface="ＭＳ 明朝"/>
                <a:cs typeface="Times New Roman"/>
              </a:rPr>
              <a:t>exchange</a:t>
            </a:r>
            <a:endParaRPr lang="en-US" sz="1200" dirty="0">
              <a:ea typeface="ＭＳ 明朝"/>
              <a:cs typeface="Times New Roman"/>
            </a:endParaRPr>
          </a:p>
        </p:txBody>
      </p:sp>
    </p:spTree>
    <p:extLst>
      <p:ext uri="{BB962C8B-B14F-4D97-AF65-F5344CB8AC3E}">
        <p14:creationId xmlns:p14="http://schemas.microsoft.com/office/powerpoint/2010/main" val="420889310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solidFill>
                  <a:schemeClr val="accent1"/>
                </a:solidFill>
              </a:rPr>
              <a:t>VTechWorks</a:t>
            </a:r>
            <a:r>
              <a:rPr lang="en-US" dirty="0" smtClean="0">
                <a:solidFill>
                  <a:schemeClr val="accent1"/>
                </a:solidFill>
              </a:rPr>
              <a:t> Collections</a:t>
            </a:r>
            <a:endParaRPr lang="en-US" dirty="0">
              <a:solidFill>
                <a:schemeClr val="accent1"/>
              </a:solidFill>
            </a:endParaRPr>
          </a:p>
        </p:txBody>
      </p:sp>
      <p:graphicFrame>
        <p:nvGraphicFramePr>
          <p:cNvPr id="6" name="Diagram 5"/>
          <p:cNvGraphicFramePr/>
          <p:nvPr>
            <p:extLst>
              <p:ext uri="{D42A27DB-BD31-4B8C-83A1-F6EECF244321}">
                <p14:modId xmlns:p14="http://schemas.microsoft.com/office/powerpoint/2010/main" val="2449695673"/>
              </p:ext>
            </p:extLst>
          </p:nvPr>
        </p:nvGraphicFramePr>
        <p:xfrm>
          <a:off x="1524000" y="1397000"/>
          <a:ext cx="6096000" cy="51369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1676402" y="5573331"/>
            <a:ext cx="2526535" cy="1200329"/>
          </a:xfrm>
          <a:prstGeom prst="rect">
            <a:avLst/>
          </a:prstGeom>
          <a:noFill/>
        </p:spPr>
        <p:txBody>
          <a:bodyPr wrap="square" rtlCol="0">
            <a:spAutoFit/>
          </a:bodyPr>
          <a:lstStyle/>
          <a:p>
            <a:r>
              <a:rPr lang="en-US" dirty="0" smtClean="0"/>
              <a:t>Articles</a:t>
            </a:r>
          </a:p>
          <a:p>
            <a:r>
              <a:rPr lang="en-US" dirty="0" smtClean="0"/>
              <a:t>Data sets</a:t>
            </a:r>
          </a:p>
          <a:p>
            <a:r>
              <a:rPr lang="en-US" dirty="0" smtClean="0"/>
              <a:t>Proceedings</a:t>
            </a:r>
          </a:p>
          <a:p>
            <a:endParaRPr lang="en-US" dirty="0"/>
          </a:p>
        </p:txBody>
      </p:sp>
      <p:sp>
        <p:nvSpPr>
          <p:cNvPr id="10" name="TextBox 9"/>
          <p:cNvSpPr txBox="1"/>
          <p:nvPr/>
        </p:nvSpPr>
        <p:spPr>
          <a:xfrm>
            <a:off x="4700480" y="5573330"/>
            <a:ext cx="2919521" cy="923330"/>
          </a:xfrm>
          <a:prstGeom prst="rect">
            <a:avLst/>
          </a:prstGeom>
          <a:noFill/>
        </p:spPr>
        <p:txBody>
          <a:bodyPr wrap="square" rtlCol="0">
            <a:spAutoFit/>
          </a:bodyPr>
          <a:lstStyle/>
          <a:p>
            <a:r>
              <a:rPr lang="en-US" dirty="0" smtClean="0"/>
              <a:t>Student journals</a:t>
            </a:r>
          </a:p>
          <a:p>
            <a:r>
              <a:rPr lang="en-US" dirty="0" smtClean="0"/>
              <a:t>Student presentations</a:t>
            </a:r>
          </a:p>
          <a:p>
            <a:r>
              <a:rPr lang="en-US" dirty="0" smtClean="0"/>
              <a:t>Final projects (coursework)</a:t>
            </a:r>
            <a:endParaRPr lang="en-US" dirty="0"/>
          </a:p>
        </p:txBody>
      </p:sp>
    </p:spTree>
    <p:extLst>
      <p:ext uri="{BB962C8B-B14F-4D97-AF65-F5344CB8AC3E}">
        <p14:creationId xmlns:p14="http://schemas.microsoft.com/office/powerpoint/2010/main" val="3095641113"/>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aculty work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6833" y="0"/>
            <a:ext cx="5931449" cy="6858000"/>
          </a:xfrm>
          <a:prstGeom prst="rect">
            <a:avLst/>
          </a:prstGeom>
        </p:spPr>
      </p:pic>
    </p:spTree>
    <p:extLst>
      <p:ext uri="{BB962C8B-B14F-4D97-AF65-F5344CB8AC3E}">
        <p14:creationId xmlns:p14="http://schemas.microsoft.com/office/powerpoint/2010/main" val="16668465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ata se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140" y="0"/>
            <a:ext cx="8327141" cy="6858000"/>
          </a:xfrm>
          <a:prstGeom prst="rect">
            <a:avLst/>
          </a:prstGeom>
        </p:spPr>
      </p:pic>
    </p:spTree>
    <p:extLst>
      <p:ext uri="{BB962C8B-B14F-4D97-AF65-F5344CB8AC3E}">
        <p14:creationId xmlns:p14="http://schemas.microsoft.com/office/powerpoint/2010/main" val="216391213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F scree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7900" y="0"/>
            <a:ext cx="6501848" cy="6858000"/>
          </a:xfrm>
          <a:prstGeom prst="rect">
            <a:avLst/>
          </a:prstGeom>
        </p:spPr>
      </p:pic>
    </p:spTree>
    <p:extLst>
      <p:ext uri="{BB962C8B-B14F-4D97-AF65-F5344CB8AC3E}">
        <p14:creationId xmlns:p14="http://schemas.microsoft.com/office/powerpoint/2010/main" val="288217807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s462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9750" y="0"/>
            <a:ext cx="5869663" cy="6858000"/>
          </a:xfrm>
          <a:prstGeom prst="rect">
            <a:avLst/>
          </a:prstGeom>
        </p:spPr>
      </p:pic>
    </p:spTree>
    <p:extLst>
      <p:ext uri="{BB962C8B-B14F-4D97-AF65-F5344CB8AC3E}">
        <p14:creationId xmlns:p14="http://schemas.microsoft.com/office/powerpoint/2010/main" val="1819042924"/>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solidFill>
                  <a:schemeClr val="accent1"/>
                </a:solidFill>
              </a:rPr>
              <a:t>VTechWorks</a:t>
            </a:r>
            <a:r>
              <a:rPr lang="en-US" dirty="0" smtClean="0">
                <a:solidFill>
                  <a:schemeClr val="accent1"/>
                </a:solidFill>
              </a:rPr>
              <a:t> Collections</a:t>
            </a:r>
            <a:endParaRPr lang="en-US" dirty="0">
              <a:solidFill>
                <a:schemeClr val="accent1"/>
              </a:solidFill>
            </a:endParaRPr>
          </a:p>
        </p:txBody>
      </p:sp>
      <p:graphicFrame>
        <p:nvGraphicFramePr>
          <p:cNvPr id="6" name="Diagram 5"/>
          <p:cNvGraphicFramePr/>
          <p:nvPr>
            <p:extLst>
              <p:ext uri="{D42A27DB-BD31-4B8C-83A1-F6EECF244321}">
                <p14:modId xmlns:p14="http://schemas.microsoft.com/office/powerpoint/2010/main" val="3482109166"/>
              </p:ext>
            </p:extLst>
          </p:nvPr>
        </p:nvGraphicFramePr>
        <p:xfrm>
          <a:off x="384441" y="1863928"/>
          <a:ext cx="3200907" cy="27399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p:cNvSpPr/>
          <p:nvPr/>
        </p:nvSpPr>
        <p:spPr>
          <a:xfrm>
            <a:off x="289120" y="2026466"/>
            <a:ext cx="3389605" cy="270511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ounded Rectangle 2"/>
          <p:cNvSpPr/>
          <p:nvPr/>
        </p:nvSpPr>
        <p:spPr>
          <a:xfrm>
            <a:off x="4080602" y="2545643"/>
            <a:ext cx="4398473" cy="112062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t>Library Collections and Services</a:t>
            </a:r>
            <a:endParaRPr lang="en-US" sz="2800" dirty="0"/>
          </a:p>
        </p:txBody>
      </p:sp>
    </p:spTree>
    <p:extLst>
      <p:ext uri="{BB962C8B-B14F-4D97-AF65-F5344CB8AC3E}">
        <p14:creationId xmlns:p14="http://schemas.microsoft.com/office/powerpoint/2010/main" val="3853427439"/>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ugle scree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3303" y="0"/>
            <a:ext cx="6283843" cy="6858000"/>
          </a:xfrm>
          <a:prstGeom prst="rect">
            <a:avLst/>
          </a:prstGeom>
        </p:spPr>
      </p:pic>
    </p:spTree>
    <p:extLst>
      <p:ext uri="{BB962C8B-B14F-4D97-AF65-F5344CB8AC3E}">
        <p14:creationId xmlns:p14="http://schemas.microsoft.com/office/powerpoint/2010/main" val="3924630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998ETDs.tiff"/>
          <p:cNvPicPr>
            <a:picLocks noChangeAspect="1"/>
          </p:cNvPicPr>
          <p:nvPr/>
        </p:nvPicPr>
        <p:blipFill>
          <a:blip r:embed="rId3"/>
          <a:stretch>
            <a:fillRect/>
          </a:stretch>
        </p:blipFill>
        <p:spPr>
          <a:xfrm>
            <a:off x="-1975033" y="1"/>
            <a:ext cx="12922433" cy="661414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utriti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331" y="0"/>
            <a:ext cx="5978964" cy="6858000"/>
          </a:xfrm>
          <a:prstGeom prst="rect">
            <a:avLst/>
          </a:prstGeom>
        </p:spPr>
      </p:pic>
    </p:spTree>
    <p:extLst>
      <p:ext uri="{BB962C8B-B14F-4D97-AF65-F5344CB8AC3E}">
        <p14:creationId xmlns:p14="http://schemas.microsoft.com/office/powerpoint/2010/main" val="191659866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90000"/>
            <a:alpha val="66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1996Spec.tiff"/>
          <p:cNvPicPr>
            <a:picLocks noGrp="1" noChangeAspect="1"/>
          </p:cNvPicPr>
          <p:nvPr>
            <p:ph idx="1"/>
          </p:nvPr>
        </p:nvPicPr>
        <p:blipFill>
          <a:blip r:embed="rId3"/>
          <a:srcRect l="-32337" r="-32337"/>
          <a:stretch>
            <a:fillRect/>
          </a:stretch>
        </p:blipFill>
        <p:spPr>
          <a:xfrm>
            <a:off x="-2731858" y="0"/>
            <a:ext cx="14017164" cy="7708900"/>
          </a:xfrm>
        </p:spPr>
      </p:pic>
      <p:pic>
        <p:nvPicPr>
          <p:cNvPr id="7" name="Picture 6" descr="CUL2ANN0025.jpg"/>
          <p:cNvPicPr>
            <a:picLocks noChangeAspect="1"/>
          </p:cNvPicPr>
          <p:nvPr/>
        </p:nvPicPr>
        <p:blipFill>
          <a:blip r:embed="rId4"/>
          <a:stretch>
            <a:fillRect/>
          </a:stretch>
        </p:blipFill>
        <p:spPr>
          <a:xfrm>
            <a:off x="6553200" y="5105400"/>
            <a:ext cx="2362200" cy="1574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s.tiff"/>
          <p:cNvPicPr>
            <a:picLocks noChangeAspect="1"/>
          </p:cNvPicPr>
          <p:nvPr/>
        </p:nvPicPr>
        <p:blipFill>
          <a:blip r:embed="rId3"/>
          <a:stretch>
            <a:fillRect/>
          </a:stretch>
        </p:blipFill>
        <p:spPr>
          <a:xfrm>
            <a:off x="1290402" y="0"/>
            <a:ext cx="6563199"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1534</TotalTime>
  <Words>4626</Words>
  <Application>Microsoft Macintosh PowerPoint</Application>
  <PresentationFormat>On-screen Show (4:3)</PresentationFormat>
  <Paragraphs>459</Paragraphs>
  <Slides>70</Slides>
  <Notes>50</Notes>
  <HiddenSlides>0</HiddenSlides>
  <MMClips>13</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70</vt:i4>
      </vt:variant>
    </vt:vector>
  </HeadingPairs>
  <TitlesOfParts>
    <vt:vector size="72" baseType="lpstr">
      <vt:lpstr>Office Theme</vt:lpstr>
      <vt:lpstr>Worksheet</vt:lpstr>
      <vt:lpstr>PowerPoint Presentation</vt:lpstr>
      <vt:lpstr>PowerPoint Presentation</vt:lpstr>
      <vt:lpstr>A Little History: From the Scholarly Communications Project  to the Digital Library and Archives </vt:lpstr>
      <vt:lpstr>PowerPoint Presentation</vt:lpstr>
      <vt:lpstr>Before the Web there was the Gopher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Digital Library Services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Openness in libraries</vt:lpstr>
      <vt:lpstr>Open Source</vt:lpstr>
      <vt:lpstr>Open Access</vt:lpstr>
      <vt:lpstr>Claimed Advantages</vt:lpstr>
      <vt:lpstr>Popularization</vt:lpstr>
      <vt:lpstr>Enablement through Internet technology</vt:lpstr>
      <vt:lpstr>Naming</vt:lpstr>
      <vt:lpstr>Gift Economy/ Gift Culture</vt:lpstr>
      <vt:lpstr>Reputation: A motivation for participation</vt:lpstr>
      <vt:lpstr>Peer Review</vt:lpstr>
      <vt:lpstr>Quality Perceptions</vt:lpstr>
      <vt:lpstr>Websites for Free and Open Source Software in Libraries</vt:lpstr>
      <vt:lpstr>Examples of Open Source at VT Library</vt:lpstr>
      <vt:lpstr>Data Management @ DLA</vt:lpstr>
      <vt:lpstr>What We Do</vt:lpstr>
      <vt:lpstr>Assist DMP </vt:lpstr>
      <vt:lpstr>A One-Size-Fits-All Repository?</vt:lpstr>
      <vt:lpstr>Differentiate Storage Needs</vt:lpstr>
      <vt:lpstr>Exemplary Project</vt:lpstr>
      <vt:lpstr>VTechWorks Collections</vt:lpstr>
      <vt:lpstr>PowerPoint Presentation</vt:lpstr>
      <vt:lpstr>PowerPoint Presentation</vt:lpstr>
      <vt:lpstr>PowerPoint Presentation</vt:lpstr>
      <vt:lpstr>PowerPoint Presentation</vt:lpstr>
      <vt:lpstr>VTechWorks Collections</vt:lpstr>
      <vt:lpstr>PowerPoint Presentation</vt:lpstr>
      <vt:lpstr>PowerPoint Presentation</vt:lpstr>
    </vt:vector>
  </TitlesOfParts>
  <Manager/>
  <Company>Digital Library and Archives, Virginia Tech</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DLA History for In Service Day 2012</dc:title>
  <dc:subject/>
  <dc:creator>Gail McMillan</dc:creator>
  <cp:keywords/>
  <dc:description/>
  <cp:lastModifiedBy>Zhiwu Xie</cp:lastModifiedBy>
  <cp:revision>20</cp:revision>
  <cp:lastPrinted>2012-05-16T21:44:38Z</cp:lastPrinted>
  <dcterms:created xsi:type="dcterms:W3CDTF">2012-05-16T16:06:58Z</dcterms:created>
  <dcterms:modified xsi:type="dcterms:W3CDTF">2012-05-16T22:08:25Z</dcterms:modified>
  <cp:category/>
</cp:coreProperties>
</file>