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0" r:id="rId4"/>
    <p:sldId id="285" r:id="rId5"/>
    <p:sldId id="274" r:id="rId6"/>
    <p:sldId id="277" r:id="rId7"/>
    <p:sldId id="278" r:id="rId8"/>
    <p:sldId id="295" r:id="rId9"/>
    <p:sldId id="296" r:id="rId10"/>
    <p:sldId id="311" r:id="rId11"/>
    <p:sldId id="310" r:id="rId12"/>
    <p:sldId id="312" r:id="rId13"/>
    <p:sldId id="313" r:id="rId14"/>
    <p:sldId id="291" r:id="rId15"/>
    <p:sldId id="293" r:id="rId16"/>
    <p:sldId id="294" r:id="rId17"/>
    <p:sldId id="305" r:id="rId18"/>
    <p:sldId id="307" r:id="rId19"/>
    <p:sldId id="308" r:id="rId20"/>
    <p:sldId id="314" r:id="rId21"/>
    <p:sldId id="284" r:id="rId22"/>
  </p:sldIdLst>
  <p:sldSz cx="9144000" cy="6858000" type="screen4x3"/>
  <p:notesSz cx="7099300" cy="10234613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9B7"/>
    <a:srgbClr val="EE7532"/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45" autoAdjust="0"/>
    <p:restoredTop sz="63851" autoAdjust="0"/>
  </p:normalViewPr>
  <p:slideViewPr>
    <p:cSldViewPr>
      <p:cViewPr>
        <p:scale>
          <a:sx n="61" d="100"/>
          <a:sy n="61" d="100"/>
        </p:scale>
        <p:origin x="-185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36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2937" y="0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644" y="0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/>
          <a:lstStyle>
            <a:lvl1pPr algn="l">
              <a:defRPr sz="1200"/>
            </a:lvl1pPr>
          </a:lstStyle>
          <a:p>
            <a:fld id="{EFBCCEE5-E8C3-4686-BB71-56A413F44DC1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022937" y="9721106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644" y="9721106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 anchor="b"/>
          <a:lstStyle>
            <a:lvl1pPr algn="l">
              <a:defRPr sz="1200"/>
            </a:lvl1pPr>
          </a:lstStyle>
          <a:p>
            <a:fld id="{B055F371-91AF-45A5-9732-B026C7BF22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09843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2937" y="0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44" y="0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/>
          <a:lstStyle>
            <a:lvl1pPr algn="l">
              <a:defRPr sz="1200"/>
            </a:lvl1pPr>
          </a:lstStyle>
          <a:p>
            <a:fld id="{4C18AE02-6F12-4706-9A80-126971944368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11" tIns="47156" rIns="94311" bIns="47156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4311" tIns="47156" rIns="94311" bIns="47156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022937" y="9721106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44" y="9721106"/>
            <a:ext cx="3076363" cy="511731"/>
          </a:xfrm>
          <a:prstGeom prst="rect">
            <a:avLst/>
          </a:prstGeom>
        </p:spPr>
        <p:txBody>
          <a:bodyPr vert="horz" lIns="94311" tIns="47156" rIns="94311" bIns="47156" rtlCol="1" anchor="b"/>
          <a:lstStyle>
            <a:lvl1pPr algn="l">
              <a:defRPr sz="1200"/>
            </a:lvl1pPr>
          </a:lstStyle>
          <a:p>
            <a:fld id="{D8417AD1-A773-4C3C-9C51-166EC7E53C7F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4789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56731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Example</a:t>
            </a:r>
          </a:p>
          <a:p>
            <a:pPr algn="l" rtl="0"/>
            <a:r>
              <a:rPr lang="en-US" dirty="0" smtClean="0"/>
              <a:t>This is</a:t>
            </a:r>
            <a:r>
              <a:rPr lang="en-US" baseline="0" dirty="0" smtClean="0"/>
              <a:t> an example showing 4 Docs</a:t>
            </a:r>
          </a:p>
          <a:p>
            <a:pPr algn="l" rtl="0"/>
            <a:r>
              <a:rPr lang="en-US" baseline="0" dirty="0" smtClean="0"/>
              <a:t>These docs are made manually because working with real documents will results in a large number of terms that can not be displayed here 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10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470540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First </a:t>
            </a:r>
          </a:p>
          <a:p>
            <a:pPr algn="l" rtl="0"/>
            <a:r>
              <a:rPr lang="en-US" dirty="0" smtClean="0"/>
              <a:t>The FE finds the count</a:t>
            </a:r>
            <a:r>
              <a:rPr lang="en-US" baseline="0" dirty="0" smtClean="0"/>
              <a:t> for each term in each doc.</a:t>
            </a:r>
          </a:p>
          <a:p>
            <a:pPr algn="l" rtl="0"/>
            <a:r>
              <a:rPr lang="en-US" baseline="0" dirty="0" smtClean="0"/>
              <a:t>And then find the term frequency </a:t>
            </a:r>
            <a:r>
              <a:rPr lang="en-US" dirty="0" smtClean="0"/>
              <a:t> dividing the term count by the number of terms in its</a:t>
            </a:r>
            <a:r>
              <a:rPr lang="en-US" baseline="0" dirty="0" smtClean="0"/>
              <a:t> doc</a:t>
            </a:r>
          </a:p>
          <a:p>
            <a:pPr algn="l" rtl="0"/>
            <a:r>
              <a:rPr lang="en-US" baseline="0" dirty="0" smtClean="0"/>
              <a:t>Then find the </a:t>
            </a:r>
            <a:r>
              <a:rPr lang="en-US" baseline="0" dirty="0" err="1" smtClean="0"/>
              <a:t>df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idf</a:t>
            </a:r>
            <a:r>
              <a:rPr lang="en-US" baseline="0" dirty="0" smtClean="0"/>
              <a:t> and finally the </a:t>
            </a:r>
            <a:r>
              <a:rPr lang="en-US" baseline="0" dirty="0" err="1" smtClean="0"/>
              <a:t>tf.idf</a:t>
            </a:r>
            <a:endParaRPr lang="en-US" baseline="0" dirty="0" smtClean="0"/>
          </a:p>
          <a:p>
            <a:pPr algn="l" rtl="0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338220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To find the highest</a:t>
            </a:r>
            <a:r>
              <a:rPr lang="en-US" baseline="0" dirty="0" smtClean="0"/>
              <a:t> term weights</a:t>
            </a:r>
          </a:p>
          <a:p>
            <a:pPr algn="l" rtl="0"/>
            <a:r>
              <a:rPr lang="en-US" baseline="0" dirty="0" smtClean="0"/>
              <a:t>The EF sums the </a:t>
            </a:r>
            <a:r>
              <a:rPr lang="en-US" baseline="0" dirty="0" err="1" smtClean="0"/>
              <a:t>tf.idf</a:t>
            </a:r>
            <a:r>
              <a:rPr lang="en-US" baseline="0" dirty="0" smtClean="0"/>
              <a:t> for each term and find selects the terms with the max weights</a:t>
            </a:r>
          </a:p>
          <a:p>
            <a:pPr algn="l" rtl="0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280398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the selected terms and weights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13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25880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</a:t>
            </a:r>
            <a:r>
              <a:rPr lang="en-US" baseline="0" dirty="0" smtClean="0"/>
              <a:t> is the output matrex for the feature extractor which is used for building the classifier model, it is Composed of term weights and the classes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The same processing is done for the test data except we do not need to find weights for all terms but only the top selected terms </a:t>
            </a:r>
          </a:p>
          <a:p>
            <a:pPr algn="l" rtl="0"/>
            <a:r>
              <a:rPr lang="en-US" baseline="0" dirty="0" smtClean="0"/>
              <a:t> 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853573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classification we have two main phases</a:t>
            </a:r>
          </a:p>
          <a:p>
            <a:endParaRPr lang="en-US" dirty="0" smtClean="0"/>
          </a:p>
          <a:p>
            <a:r>
              <a:rPr lang="en-US" dirty="0" err="1" smtClean="0"/>
              <a:t>Modle</a:t>
            </a:r>
            <a:r>
              <a:rPr lang="en-US" baseline="0" dirty="0" smtClean="0"/>
              <a:t> building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 testing</a:t>
            </a:r>
          </a:p>
          <a:p>
            <a:endParaRPr lang="en-US" baseline="0" dirty="0" smtClean="0"/>
          </a:p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15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161071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find the </a:t>
            </a:r>
            <a:r>
              <a:rPr lang="en-US" dirty="0" err="1" smtClean="0"/>
              <a:t>accuarcy</a:t>
            </a:r>
            <a:r>
              <a:rPr lang="en-US" dirty="0" smtClean="0"/>
              <a:t> of the algorithm I ran</a:t>
            </a:r>
            <a:r>
              <a:rPr lang="en-US" baseline="0" dirty="0" smtClean="0"/>
              <a:t> the model tem times and find the accuracy in each time</a:t>
            </a:r>
          </a:p>
          <a:p>
            <a:r>
              <a:rPr lang="en-US" baseline="0" dirty="0" smtClean="0"/>
              <a:t>These are the specifications for the run</a:t>
            </a:r>
            <a:endParaRPr lang="ar-EG" baseline="0" dirty="0" smtClean="0"/>
          </a:p>
          <a:p>
            <a:endParaRPr lang="ar-EG" baseline="0" dirty="0" smtClean="0"/>
          </a:p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16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42034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accuracy and the correlation coefficient for the 4 algorithms</a:t>
            </a:r>
          </a:p>
          <a:p>
            <a:r>
              <a:rPr lang="en-US" dirty="0" smtClean="0"/>
              <a:t>It</a:t>
            </a:r>
            <a:r>
              <a:rPr lang="en-US" baseline="0" dirty="0" smtClean="0"/>
              <a:t> is clear that SVM and KNN are correlated which means they behave similarly when changing the data sets  </a:t>
            </a:r>
            <a:r>
              <a:rPr lang="en-US" dirty="0" smtClean="0"/>
              <a:t> 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17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846312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18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73915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building the model and the classification not for previous</a:t>
            </a:r>
            <a:r>
              <a:rPr lang="en-US" baseline="0" dirty="0" smtClean="0"/>
              <a:t> 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19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63813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2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23234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students can use this model to check the effect of the feature ratio on the performance</a:t>
            </a:r>
          </a:p>
          <a:p>
            <a:endParaRPr lang="en-US" dirty="0" smtClean="0"/>
          </a:p>
          <a:p>
            <a:r>
              <a:rPr lang="en-US" dirty="0" smtClean="0"/>
              <a:t>Can</a:t>
            </a:r>
            <a:r>
              <a:rPr lang="en-US" baseline="0" dirty="0" smtClean="0"/>
              <a:t> also ad chi2 parameter as a selection criteria and compare between different selectors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Also can study the effect different classification algorithms parameters such as K for the KNN </a:t>
            </a:r>
          </a:p>
          <a:p>
            <a:r>
              <a:rPr lang="en-US" baseline="0" dirty="0" smtClean="0"/>
              <a:t>And finally can statistically analyze the algorithm to find the relation between them</a:t>
            </a:r>
            <a:endParaRPr lang="ar-S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20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431349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21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55327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Here I just want</a:t>
            </a:r>
            <a:r>
              <a:rPr lang="en-US" baseline="0" dirty="0" smtClean="0"/>
              <a:t> to recall the motivation for ATC </a:t>
            </a:r>
          </a:p>
          <a:p>
            <a:pPr algn="l"/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3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72767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Challenges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Due to the great</a:t>
            </a:r>
            <a:r>
              <a:rPr lang="en-US" baseline="0" dirty="0" smtClean="0"/>
              <a:t> </a:t>
            </a:r>
            <a:r>
              <a:rPr lang="en-US" dirty="0" smtClean="0"/>
              <a:t>difference </a:t>
            </a:r>
            <a:r>
              <a:rPr lang="en-US" baseline="0" dirty="0" smtClean="0"/>
              <a:t> between Arabic and other language in </a:t>
            </a:r>
            <a:r>
              <a:rPr lang="en-US" i="1" dirty="0" smtClean="0"/>
              <a:t>morphology </a:t>
            </a:r>
            <a:r>
              <a:rPr lang="en-US" i="1" baseline="0" dirty="0" smtClean="0"/>
              <a:t> Syntax  structure and grammar, </a:t>
            </a:r>
            <a:r>
              <a:rPr lang="en-US" dirty="0" smtClean="0"/>
              <a:t> </a:t>
            </a:r>
            <a:r>
              <a:rPr lang="en-US" b="1" i="1" dirty="0" smtClean="0"/>
              <a:t>Techniques built for other language processing may not apply to Arabic because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38092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Project model</a:t>
            </a:r>
          </a:p>
          <a:p>
            <a:pPr algn="l" rtl="0"/>
            <a:r>
              <a:rPr lang="en-US" dirty="0" smtClean="0"/>
              <a:t>For tokenization</a:t>
            </a:r>
            <a:r>
              <a:rPr lang="en-US" baseline="0" dirty="0" smtClean="0"/>
              <a:t> and stemming I used a ready built java program and played with its code to add some functions.</a:t>
            </a:r>
          </a:p>
          <a:p>
            <a:pPr algn="l" rtl="0"/>
            <a:r>
              <a:rPr lang="en-US" baseline="0" dirty="0" smtClean="0"/>
              <a:t>For the Feature extirpation  and classification I implemented them using </a:t>
            </a:r>
            <a:r>
              <a:rPr lang="en-US" baseline="0" dirty="0" err="1" smtClean="0"/>
              <a:t>Matlab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5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34240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6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49174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Scan</a:t>
            </a:r>
            <a:r>
              <a:rPr lang="en-US" baseline="0" dirty="0" smtClean="0"/>
              <a:t> the doc word by word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1- Remove  stop words (, Pronouns, Prepositions,..),</a:t>
            </a:r>
            <a:r>
              <a:rPr lang="en-US" baseline="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2-Remove non-</a:t>
            </a:r>
            <a:r>
              <a:rPr lang="en-US" dirty="0" err="1" smtClean="0"/>
              <a:t>arabic</a:t>
            </a:r>
            <a:r>
              <a:rPr lang="en-US" dirty="0" smtClean="0"/>
              <a:t> letters , numbers and punctuations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3- Names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Removing names is not an easy</a:t>
            </a:r>
            <a:r>
              <a:rPr lang="en-US" baseline="0" dirty="0" smtClean="0"/>
              <a:t> task</a:t>
            </a:r>
          </a:p>
          <a:p>
            <a:pPr algn="l" rtl="0"/>
            <a:r>
              <a:rPr lang="en-US" baseline="0" dirty="0" smtClean="0"/>
              <a:t>1- no capital letters, In English for example names are identified by capital letters, But in Arabic the concept of capital letters does not exist s we need another techniques</a:t>
            </a:r>
          </a:p>
          <a:p>
            <a:pPr algn="l" rtl="0"/>
            <a:r>
              <a:rPr lang="en-US" baseline="0" dirty="0" smtClean="0"/>
              <a:t>2- most Arabic names actually come from verbs and can be used as adjectives</a:t>
            </a:r>
          </a:p>
          <a:p>
            <a:pPr algn="l" rtl="0"/>
            <a:r>
              <a:rPr lang="en-US" baseline="0" dirty="0" smtClean="0"/>
              <a:t>3- some tech. may be  based on sentence analysis</a:t>
            </a:r>
          </a:p>
          <a:p>
            <a:pPr algn="l" rtl="0"/>
            <a:r>
              <a:rPr lang="en-US" baseline="0" dirty="0" smtClean="0"/>
              <a:t>But the problem is complexity of </a:t>
            </a:r>
            <a:r>
              <a:rPr lang="en-US" baseline="0" dirty="0" err="1" smtClean="0"/>
              <a:t>aarabic</a:t>
            </a:r>
            <a:r>
              <a:rPr lang="en-US" baseline="0" dirty="0" smtClean="0"/>
              <a:t> </a:t>
            </a:r>
          </a:p>
          <a:p>
            <a:pPr algn="l" rtl="0"/>
            <a:r>
              <a:rPr lang="en-US" baseline="0" dirty="0" smtClean="0"/>
              <a:t>i.e.  that basic sentence structure for Arabic is very flexible</a:t>
            </a:r>
          </a:p>
          <a:p>
            <a:pPr algn="l" rtl="0"/>
            <a:r>
              <a:rPr lang="en-US" baseline="0" dirty="0" smtClean="0"/>
              <a:t>	subject verb object</a:t>
            </a:r>
          </a:p>
          <a:p>
            <a:pPr algn="l" rtl="0"/>
            <a:r>
              <a:rPr lang="en-US" baseline="0" dirty="0" smtClean="0"/>
              <a:t>	verb subject  object</a:t>
            </a:r>
          </a:p>
          <a:p>
            <a:pPr algn="l" rtl="0"/>
            <a:r>
              <a:rPr lang="en-US" baseline="0" dirty="0" smtClean="0"/>
              <a:t>	verb object subject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So to solve this problem, I played with the code of the ready built Arabic stemmer by using a list of names</a:t>
            </a:r>
          </a:p>
          <a:p>
            <a:pPr algn="l" rtl="0"/>
            <a:r>
              <a:rPr lang="en-US" baseline="0" dirty="0" smtClean="0"/>
              <a:t>But also this solution is not effective since we need to add all names in this list</a:t>
            </a:r>
          </a:p>
          <a:p>
            <a:pPr algn="l" rtl="0"/>
            <a:r>
              <a:rPr lang="en-US" baseline="0" dirty="0" smtClean="0"/>
              <a:t>As well, it can not deal with the compound names </a:t>
            </a:r>
          </a:p>
          <a:p>
            <a:pPr algn="l" rtl="0"/>
            <a:r>
              <a:rPr lang="en-US" baseline="0" dirty="0" smtClean="0"/>
              <a:t> </a:t>
            </a:r>
          </a:p>
          <a:p>
            <a:pPr algn="l" rtl="0"/>
            <a:endParaRPr lang="en-US" baseline="0" dirty="0" smtClean="0"/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	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tokenizes</a:t>
            </a:r>
          </a:p>
          <a:p>
            <a:pPr algn="l" rtl="0"/>
            <a:r>
              <a:rPr lang="en-US" dirty="0" smtClean="0"/>
              <a:t>Names detection, is a </a:t>
            </a:r>
            <a:r>
              <a:rPr lang="en-US" baseline="0" dirty="0" smtClean="0"/>
              <a:t>performance-complexity tradeoffs (removing names, working with diacritics)</a:t>
            </a:r>
          </a:p>
          <a:p>
            <a:pPr algn="l" rtl="0"/>
            <a:r>
              <a:rPr lang="en-US" baseline="0" dirty="0" smtClean="0"/>
              <a:t>removing names: some name are actually from verbs + language complexity (structure of the sentence)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For stemmer:</a:t>
            </a:r>
          </a:p>
          <a:p>
            <a:pPr algn="l" rtl="0"/>
            <a:r>
              <a:rPr lang="en-US" baseline="0" dirty="0" smtClean="0"/>
              <a:t>working with diacritics </a:t>
            </a:r>
            <a:r>
              <a:rPr lang="en-US" dirty="0" smtClean="0"/>
              <a:t>is a </a:t>
            </a:r>
            <a:r>
              <a:rPr lang="en-US" baseline="0" dirty="0" smtClean="0"/>
              <a:t>performance-complexity tradeoffs,  increases the complexity , without reducing the efficiency (the words gold &amp; go)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 </a:t>
            </a:r>
            <a:endParaRPr lang="en-US" dirty="0" smtClean="0"/>
          </a:p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7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88678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Finds</a:t>
            </a:r>
            <a:r>
              <a:rPr lang="en-US" baseline="0" dirty="0" smtClean="0"/>
              <a:t> the stem for each word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An important </a:t>
            </a:r>
            <a:r>
              <a:rPr lang="en-US" baseline="0" dirty="0" smtClean="0"/>
              <a:t>tradeoff here is “working with diacritics”</a:t>
            </a:r>
          </a:p>
          <a:p>
            <a:pPr algn="l" rtl="0"/>
            <a:r>
              <a:rPr lang="en-US" baseline="0" dirty="0" smtClean="0"/>
              <a:t>To show the importance of diacritics we use the example  words gold &amp; go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en-US" dirty="0" smtClean="0"/>
              <a:t>diacritics</a:t>
            </a:r>
            <a:r>
              <a:rPr lang="en-US" baseline="0" dirty="0" smtClean="0"/>
              <a:t> are important, to differentiate between words with the same characters sequence but with different meanings.</a:t>
            </a:r>
          </a:p>
          <a:p>
            <a:pPr algn="l" rtl="0"/>
            <a:endParaRPr lang="en-US" baseline="0" dirty="0" smtClean="0"/>
          </a:p>
          <a:p>
            <a:pPr algn="l" rtl="0"/>
            <a:r>
              <a:rPr lang="ar-EG" baseline="0" dirty="0" smtClean="0"/>
              <a:t>ذهب </a:t>
            </a:r>
            <a:r>
              <a:rPr lang="en-US" baseline="0" dirty="0" smtClean="0"/>
              <a:t> can appear in many docs with out identifying a certain topic or category</a:t>
            </a:r>
          </a:p>
          <a:p>
            <a:pPr algn="l" rtl="0"/>
            <a:r>
              <a:rPr lang="en-US" baseline="0" dirty="0" smtClean="0"/>
              <a:t>But when we see the word </a:t>
            </a:r>
            <a:r>
              <a:rPr lang="ar-EG" baseline="0" dirty="0" smtClean="0"/>
              <a:t>ذهب </a:t>
            </a:r>
            <a:r>
              <a:rPr lang="en-US" baseline="0" dirty="0" smtClean="0"/>
              <a:t>Gold this may be an identifier that the documents are about economics, money ,..</a:t>
            </a:r>
          </a:p>
          <a:p>
            <a:pPr algn="l" rtl="0"/>
            <a:r>
              <a:rPr lang="en-US" dirty="0" smtClean="0"/>
              <a:t>So we need to differentiate between these two words, we can not do this without diacritics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But on the other hand working</a:t>
            </a:r>
            <a:r>
              <a:rPr lang="en-US" baseline="0" dirty="0" smtClean="0"/>
              <a:t> with dictated docs is very difficult not only because it increases the character pace from 28 letters to &gt; 300 char.</a:t>
            </a:r>
          </a:p>
          <a:p>
            <a:pPr algn="l" rtl="0"/>
            <a:r>
              <a:rPr lang="en-US" baseline="0" dirty="0" smtClean="0"/>
              <a:t>But also diacritics are subjected to many complex Arabic grammars. So If  we want to consider the diacritics we have to consider the Arabic grammar and syntax which is a very complex problem.</a:t>
            </a:r>
          </a:p>
          <a:p>
            <a:pPr algn="l" rtl="0"/>
            <a:r>
              <a:rPr lang="en-US" baseline="0" dirty="0" smtClean="0"/>
              <a:t>So in the project I used docs that are not dilacerated or with very little diacritics.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aseline="0" dirty="0" smtClean="0"/>
              <a:t>For stemmer:</a:t>
            </a:r>
          </a:p>
          <a:p>
            <a:pPr algn="l" rtl="0"/>
            <a:r>
              <a:rPr lang="en-US" baseline="0" dirty="0" smtClean="0"/>
              <a:t>working with diacritics </a:t>
            </a:r>
            <a:r>
              <a:rPr lang="en-US" dirty="0" smtClean="0"/>
              <a:t>is a </a:t>
            </a:r>
            <a:r>
              <a:rPr lang="en-US" baseline="0" dirty="0" smtClean="0"/>
              <a:t>performance-complexity tradeoffs,  increases the complexity , without reducing the efficiency (the words gold &amp; go)</a:t>
            </a:r>
          </a:p>
          <a:p>
            <a:pPr algn="l" rtl="0"/>
            <a:endParaRPr lang="en-US" baseline="0" dirty="0" smtClean="0"/>
          </a:p>
          <a:p>
            <a:pPr algn="l" rtl="0"/>
            <a:endParaRPr lang="en-US" baseline="0" dirty="0" smtClean="0"/>
          </a:p>
          <a:p>
            <a:pPr algn="l" rtl="0"/>
            <a:r>
              <a:rPr lang="en-US" baseline="0" dirty="0" smtClean="0"/>
              <a:t> </a:t>
            </a:r>
            <a:endParaRPr lang="en-US" dirty="0" smtClean="0"/>
          </a:p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8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88678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Feature Extraction : extract the most informative terms from documents.</a:t>
            </a:r>
          </a:p>
          <a:p>
            <a:pPr lvl="1" algn="l" rtl="0"/>
            <a:r>
              <a:rPr lang="en-US" dirty="0" smtClean="0"/>
              <a:t>Reduce the processing requirements (Time, Memory, &amp; Disk space)</a:t>
            </a:r>
          </a:p>
          <a:p>
            <a:pPr lvl="1" algn="l" rtl="0"/>
            <a:r>
              <a:rPr lang="en-US" dirty="0" smtClean="0"/>
              <a:t>Increases classifier efficiency by removing noise features and avoiding over fitting</a:t>
            </a:r>
          </a:p>
          <a:p>
            <a:pPr algn="l" rtl="0"/>
            <a:r>
              <a:rPr lang="en-US" dirty="0" smtClean="0"/>
              <a:t>Using only the highest  10%  may not affect classifier accuracy</a:t>
            </a:r>
            <a:r>
              <a:rPr lang="en-US" baseline="30000" dirty="0" smtClean="0"/>
              <a:t>*</a:t>
            </a:r>
          </a:p>
          <a:p>
            <a:pPr algn="l" rtl="0"/>
            <a:r>
              <a:rPr lang="en-US" dirty="0" smtClean="0"/>
              <a:t>Many techniques could be used</a:t>
            </a:r>
          </a:p>
          <a:p>
            <a:pPr lvl="2" algn="l" rtl="0"/>
            <a:r>
              <a:rPr lang="en-US" i="1" dirty="0" smtClean="0"/>
              <a:t>Term Frequency</a:t>
            </a:r>
          </a:p>
          <a:p>
            <a:pPr lvl="2" algn="l" rtl="0"/>
            <a:r>
              <a:rPr lang="en-US" b="1" i="1" dirty="0" err="1" smtClean="0"/>
              <a:t>Tf.idf</a:t>
            </a:r>
            <a:endParaRPr lang="en-US" b="1" i="1" dirty="0" smtClean="0"/>
          </a:p>
          <a:p>
            <a:pPr lvl="2" algn="l" rtl="0"/>
            <a:r>
              <a:rPr lang="en-US" dirty="0" smtClean="0"/>
              <a:t>Correlation Coefficient </a:t>
            </a:r>
            <a:r>
              <a:rPr lang="en-US" i="1" dirty="0" smtClean="0"/>
              <a:t>Chi</a:t>
            </a:r>
            <a:r>
              <a:rPr lang="en-US" i="1" baseline="30000" dirty="0" smtClean="0"/>
              <a:t>2</a:t>
            </a:r>
          </a:p>
          <a:p>
            <a:pPr lvl="2" algn="l" rtl="0"/>
            <a:r>
              <a:rPr lang="en-US" i="1" dirty="0" smtClean="0"/>
              <a:t>Information Gain (IG)</a:t>
            </a:r>
          </a:p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17AD1-A773-4C3C-9C51-166EC7E53C7F}" type="slidenum">
              <a:rPr lang="ar-EG" smtClean="0"/>
              <a:t>9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588678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770691" y="1396753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977956" y="14224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985908-2AA4-40AC-9857-08B398F7E462}" type="datetimeFigureOut">
              <a:rPr lang="ar-EG" smtClean="0"/>
              <a:t>06/02/1434</a:t>
            </a:fld>
            <a:endParaRPr lang="ar-E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1D0672-FCC4-48D6-AC74-5630D51075D4}" type="slidenum">
              <a:rPr lang="ar-EG" smtClean="0"/>
              <a:t>‹#›</a:t>
            </a:fld>
            <a:endParaRPr lang="ar-E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Classification of Arabic </a:t>
            </a:r>
            <a:r>
              <a:rPr lang="en-US" dirty="0" smtClean="0"/>
              <a:t>Documents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7790918" cy="1752600"/>
          </a:xfrm>
        </p:spPr>
        <p:txBody>
          <a:bodyPr>
            <a:noAutofit/>
          </a:bodyPr>
          <a:lstStyle/>
          <a:p>
            <a:pPr rtl="0"/>
            <a:r>
              <a:rPr lang="en-US" sz="24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Project Final </a:t>
            </a:r>
            <a:r>
              <a:rPr lang="en-US" sz="24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Presentation –  Dec. 6, 2012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CS 5604 :  Information </a:t>
            </a:r>
            <a:r>
              <a:rPr lang="en-US" sz="2400" dirty="0"/>
              <a:t>Storage and </a:t>
            </a:r>
            <a:r>
              <a:rPr lang="en-US" sz="2400" dirty="0" smtClean="0"/>
              <a:t>Retrieval</a:t>
            </a:r>
          </a:p>
          <a:p>
            <a:pPr algn="l" rtl="0"/>
            <a:r>
              <a:rPr lang="en-US" sz="2400" dirty="0" smtClean="0"/>
              <a:t>Instructor</a:t>
            </a:r>
            <a:r>
              <a:rPr lang="en-US" sz="2400" dirty="0"/>
              <a:t>: </a:t>
            </a:r>
            <a:r>
              <a:rPr lang="en-US" sz="2400" dirty="0" smtClean="0"/>
              <a:t>Prof. </a:t>
            </a:r>
            <a:r>
              <a:rPr lang="en-US" sz="2400" dirty="0"/>
              <a:t>Edward </a:t>
            </a:r>
            <a:r>
              <a:rPr lang="en-US" sz="2400" dirty="0" smtClean="0"/>
              <a:t>Fox</a:t>
            </a:r>
          </a:p>
          <a:p>
            <a:pPr algn="l" rtl="0"/>
            <a:r>
              <a:rPr lang="en-US" sz="2400" dirty="0" smtClean="0"/>
              <a:t>GTA : </a:t>
            </a:r>
            <a:r>
              <a:rPr lang="en-US" sz="2400" dirty="0" err="1"/>
              <a:t>Tarek</a:t>
            </a:r>
            <a:r>
              <a:rPr lang="en-US" sz="2400" dirty="0"/>
              <a:t> </a:t>
            </a:r>
            <a:r>
              <a:rPr lang="en-US" sz="2400" dirty="0" err="1"/>
              <a:t>Kanan</a:t>
            </a:r>
            <a:endParaRPr lang="en-US" sz="2400" dirty="0" smtClean="0"/>
          </a:p>
          <a:p>
            <a:pPr algn="l" rtl="0"/>
            <a:r>
              <a:rPr lang="en-US" sz="2400" dirty="0" err="1" smtClean="0"/>
              <a:t>ProjArabic</a:t>
            </a:r>
            <a:r>
              <a:rPr lang="en-US" sz="2400" dirty="0" smtClean="0"/>
              <a:t>  </a:t>
            </a:r>
            <a:r>
              <a:rPr lang="en-US" sz="2400" dirty="0" smtClean="0"/>
              <a:t>Team</a:t>
            </a:r>
            <a:endParaRPr lang="en-US" sz="2400" dirty="0" smtClean="0"/>
          </a:p>
          <a:p>
            <a:pPr algn="l" rtl="0"/>
            <a:endParaRPr lang="en-US" sz="2400" dirty="0"/>
          </a:p>
          <a:p>
            <a:pPr rtl="0"/>
            <a:r>
              <a:rPr lang="en-US" sz="2400" dirty="0" smtClean="0"/>
              <a:t>Ahmed Elbery </a:t>
            </a:r>
          </a:p>
        </p:txBody>
      </p:sp>
    </p:spTree>
    <p:extLst>
      <p:ext uri="{BB962C8B-B14F-4D97-AF65-F5344CB8AC3E}">
        <p14:creationId xmlns:p14="http://schemas.microsoft.com/office/powerpoint/2010/main" val="326441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90" y="836712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Example</a:t>
            </a:r>
            <a:endParaRPr lang="ar-EG" dirty="0"/>
          </a:p>
        </p:txBody>
      </p:sp>
      <p:sp>
        <p:nvSpPr>
          <p:cNvPr id="4" name="Rectangle 3"/>
          <p:cNvSpPr/>
          <p:nvPr/>
        </p:nvSpPr>
        <p:spPr>
          <a:xfrm>
            <a:off x="995422" y="2409922"/>
            <a:ext cx="79769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/>
              <a:t>Doc P-1 :</a:t>
            </a:r>
          </a:p>
          <a:p>
            <a:pPr algn="ctr" rtl="0"/>
            <a:r>
              <a:rPr lang="en-US" b="1" dirty="0"/>
              <a:t>	Systems Politics   nation </a:t>
            </a:r>
            <a:r>
              <a:rPr lang="en-US" b="1" dirty="0" smtClean="0"/>
              <a:t> area  </a:t>
            </a:r>
            <a:r>
              <a:rPr lang="en-US" b="1" dirty="0"/>
              <a:t>Liberty  International Politics Government</a:t>
            </a:r>
            <a:endParaRPr lang="ar-EG" b="1" dirty="0"/>
          </a:p>
        </p:txBody>
      </p:sp>
      <p:sp>
        <p:nvSpPr>
          <p:cNvPr id="5" name="Rectangle 4"/>
          <p:cNvSpPr/>
          <p:nvPr/>
        </p:nvSpPr>
        <p:spPr>
          <a:xfrm>
            <a:off x="899592" y="3358733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Doc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P-2 </a:t>
            </a:r>
          </a:p>
          <a:p>
            <a:pPr algn="ctr" rtl="0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	Politics Systems  nation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area 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Kill nation Politics  Government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899592" y="4244895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Doc </a:t>
            </a:r>
            <a:r>
              <a:rPr lang="en-US" b="1" dirty="0" smtClean="0"/>
              <a:t>V-1 </a:t>
            </a:r>
          </a:p>
          <a:p>
            <a:pPr algn="ctr" rtl="0"/>
            <a:r>
              <a:rPr lang="en-US" b="1" dirty="0"/>
              <a:t>	Violence Systems    Weapon  </a:t>
            </a:r>
            <a:r>
              <a:rPr lang="en-US" b="1" dirty="0" err="1"/>
              <a:t>Weapon</a:t>
            </a:r>
            <a:r>
              <a:rPr lang="en-US" b="1" dirty="0"/>
              <a:t>   Militias Violence Kill   Government </a:t>
            </a:r>
            <a:r>
              <a:rPr lang="en-US" b="1" dirty="0" smtClean="0"/>
              <a:t>  Burn </a:t>
            </a:r>
            <a:endParaRPr lang="en-US" b="1" dirty="0"/>
          </a:p>
          <a:p>
            <a:pPr algn="l" rtl="0"/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995422" y="5518973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/>
              <a:t>Doc V-1 </a:t>
            </a:r>
          </a:p>
          <a:p>
            <a:pPr algn="ctr" rtl="0"/>
            <a:r>
              <a:rPr lang="en-US" b="1" dirty="0"/>
              <a:t>	Burn Systems Weapon  Militias Violence Kill  </a:t>
            </a:r>
            <a:r>
              <a:rPr lang="en-US" b="1" dirty="0" err="1"/>
              <a:t>Kill</a:t>
            </a:r>
            <a:r>
              <a:rPr lang="en-US" b="1" dirty="0"/>
              <a:t>  Government</a:t>
            </a:r>
          </a:p>
        </p:txBody>
      </p:sp>
    </p:spTree>
    <p:extLst>
      <p:ext uri="{BB962C8B-B14F-4D97-AF65-F5344CB8AC3E}">
        <p14:creationId xmlns:p14="http://schemas.microsoft.com/office/powerpoint/2010/main" val="422494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Example- Cont.</a:t>
            </a:r>
            <a:endParaRPr lang="ar-E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2896"/>
            <a:ext cx="877106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28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Example- Cont.</a:t>
            </a:r>
            <a:endParaRPr lang="ar-E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6912"/>
            <a:ext cx="853225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Example- Cont.</a:t>
            </a:r>
            <a:endParaRPr lang="ar-E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29546"/>
            <a:ext cx="7442111" cy="2416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70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Preprocessing</a:t>
            </a:r>
            <a:endParaRPr lang="ar-E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37335"/>
              </p:ext>
            </p:extLst>
          </p:nvPr>
        </p:nvGraphicFramePr>
        <p:xfrm>
          <a:off x="971600" y="2991728"/>
          <a:ext cx="6023989" cy="23042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10305"/>
                <a:gridCol w="1328552"/>
                <a:gridCol w="1317586"/>
                <a:gridCol w="1255594"/>
                <a:gridCol w="1011952"/>
              </a:tblGrid>
              <a:tr h="5297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…….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term3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term2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term1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Doc1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D0c2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Doc3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..…</a:t>
                      </a:r>
                      <a:endParaRPr lang="ar-E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2060848"/>
            <a:ext cx="46805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3600" dirty="0" smtClean="0"/>
              <a:t>The output matrix</a:t>
            </a:r>
            <a:endParaRPr lang="ar-EG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3356992"/>
            <a:ext cx="403244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6000" dirty="0" smtClean="0"/>
              <a:t>tf-idf values</a:t>
            </a:r>
            <a:endParaRPr lang="ar-EG" sz="6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676748"/>
              </p:ext>
            </p:extLst>
          </p:nvPr>
        </p:nvGraphicFramePr>
        <p:xfrm>
          <a:off x="7164288" y="2991728"/>
          <a:ext cx="1255594" cy="23042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55594"/>
              </a:tblGrid>
              <a:tr h="5297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Class</a:t>
                      </a:r>
                      <a:endParaRPr lang="ar-EG" dirty="0"/>
                    </a:p>
                  </a:txBody>
                  <a:tcPr/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</a:tr>
              <a:tr h="443623">
                <a:tc>
                  <a:txBody>
                    <a:bodyPr/>
                    <a:lstStyle/>
                    <a:p>
                      <a:pPr algn="ctr" rtl="1"/>
                      <a:endParaRPr lang="ar-E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99592" y="2924944"/>
            <a:ext cx="108012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29705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17848"/>
            <a:ext cx="8229600" cy="1143000"/>
          </a:xfrm>
        </p:spPr>
        <p:txBody>
          <a:bodyPr/>
          <a:lstStyle/>
          <a:p>
            <a:r>
              <a:rPr lang="en-US" dirty="0"/>
              <a:t>Classifier</a:t>
            </a:r>
            <a:endParaRPr lang="ar-EG" dirty="0"/>
          </a:p>
        </p:txBody>
      </p:sp>
      <p:sp>
        <p:nvSpPr>
          <p:cNvPr id="18" name="Right Arrow 17"/>
          <p:cNvSpPr/>
          <p:nvPr/>
        </p:nvSpPr>
        <p:spPr>
          <a:xfrm>
            <a:off x="4007544" y="3014539"/>
            <a:ext cx="512197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9" name="Rounded Rectangle 18"/>
          <p:cNvSpPr/>
          <p:nvPr/>
        </p:nvSpPr>
        <p:spPr>
          <a:xfrm>
            <a:off x="4597203" y="2614589"/>
            <a:ext cx="2736304" cy="1513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96000" rtlCol="1" anchor="ctr"/>
          <a:lstStyle/>
          <a:p>
            <a:pPr algn="ctr"/>
            <a:r>
              <a:rPr lang="en-US" sz="2400" dirty="0"/>
              <a:t>Classification Algorithm</a:t>
            </a:r>
            <a:endParaRPr lang="ar-EG" sz="2400" dirty="0"/>
          </a:p>
          <a:p>
            <a:pPr algn="ctr"/>
            <a:endParaRPr lang="ar-EG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885235" y="4788802"/>
            <a:ext cx="1889125" cy="1506538"/>
            <a:chOff x="5724128" y="4339167"/>
            <a:chExt cx="1889125" cy="1506538"/>
          </a:xfrm>
        </p:grpSpPr>
        <p:pic>
          <p:nvPicPr>
            <p:cNvPr id="22" name="Picture 13"/>
            <p:cNvPicPr>
              <a:picLocks noChangeArrowheads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4339167"/>
              <a:ext cx="1889125" cy="150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Rectangle 14"/>
            <p:cNvSpPr>
              <a:spLocks noChangeArrowheads="1"/>
            </p:cNvSpPr>
            <p:nvPr/>
          </p:nvSpPr>
          <p:spPr bwMode="auto">
            <a:xfrm>
              <a:off x="5986612" y="4852076"/>
              <a:ext cx="1364155" cy="831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  <a:latin typeface="Times New Roman" pitchFamily="18" charset="0"/>
                </a:rPr>
                <a:t>Classifier</a:t>
              </a:r>
            </a:p>
            <a:p>
              <a:pPr algn="ctr" eaLnBrk="0" hangingPunct="0"/>
              <a:r>
                <a:rPr lang="en-US" sz="2400" dirty="0">
                  <a:solidFill>
                    <a:schemeClr val="bg1"/>
                  </a:solidFill>
                  <a:latin typeface="Times New Roman" pitchFamily="18" charset="0"/>
                </a:rPr>
                <a:t>(Model)</a:t>
              </a:r>
            </a:p>
          </p:txBody>
        </p:sp>
      </p:grpSp>
      <p:sp>
        <p:nvSpPr>
          <p:cNvPr id="21" name="Down Arrow 20"/>
          <p:cNvSpPr/>
          <p:nvPr/>
        </p:nvSpPr>
        <p:spPr>
          <a:xfrm>
            <a:off x="5605315" y="4310683"/>
            <a:ext cx="576064" cy="4781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6" name="Right Arrow 25"/>
          <p:cNvSpPr/>
          <p:nvPr/>
        </p:nvSpPr>
        <p:spPr>
          <a:xfrm>
            <a:off x="3584727" y="5236677"/>
            <a:ext cx="1024395" cy="4994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90775"/>
              </p:ext>
            </p:extLst>
          </p:nvPr>
        </p:nvGraphicFramePr>
        <p:xfrm>
          <a:off x="7301820" y="4765700"/>
          <a:ext cx="1634280" cy="19036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50732"/>
                <a:gridCol w="783548"/>
              </a:tblGrid>
              <a:tr h="437664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Class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Doc</a:t>
                      </a:r>
                      <a:endParaRPr lang="ar-EG" dirty="0"/>
                    </a:p>
                  </a:txBody>
                  <a:tcPr/>
                </a:tc>
              </a:tr>
              <a:tr h="36649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P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6649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6649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V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en-US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ar-EG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66499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…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..…</a:t>
                      </a:r>
                      <a:endParaRPr lang="ar-E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8" name="Right Arrow 27"/>
          <p:cNvSpPr/>
          <p:nvPr/>
        </p:nvSpPr>
        <p:spPr>
          <a:xfrm>
            <a:off x="6774360" y="5292323"/>
            <a:ext cx="559148" cy="4994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grpSp>
        <p:nvGrpSpPr>
          <p:cNvPr id="25" name="Group 24"/>
          <p:cNvGrpSpPr/>
          <p:nvPr/>
        </p:nvGrpSpPr>
        <p:grpSpPr>
          <a:xfrm>
            <a:off x="467544" y="4743872"/>
            <a:ext cx="2924961" cy="1716483"/>
            <a:chOff x="467544" y="4743872"/>
            <a:chExt cx="2924961" cy="171648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121" y="4974705"/>
              <a:ext cx="2800384" cy="148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467544" y="4743872"/>
              <a:ext cx="2232248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>
              <a:defPPr>
                <a:defRPr lang="ar-EG"/>
              </a:defPPr>
              <a:lvl1pPr algn="ctr">
                <a:defRPr sz="2400"/>
              </a:lvl1pPr>
            </a:lstStyle>
            <a:p>
              <a:r>
                <a:rPr lang="en-US" dirty="0"/>
                <a:t>Test Set</a:t>
              </a:r>
              <a:endParaRPr lang="ar-EG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32817" y="2214479"/>
            <a:ext cx="3874728" cy="2096204"/>
            <a:chOff x="132817" y="2214479"/>
            <a:chExt cx="3874728" cy="2096204"/>
          </a:xfrm>
        </p:grpSpPr>
        <p:sp>
          <p:nvSpPr>
            <p:cNvPr id="24" name="TextBox 23"/>
            <p:cNvSpPr txBox="1"/>
            <p:nvPr/>
          </p:nvSpPr>
          <p:spPr>
            <a:xfrm>
              <a:off x="922994" y="2214479"/>
              <a:ext cx="2232248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400" dirty="0" smtClean="0"/>
                <a:t>Training Set</a:t>
              </a:r>
              <a:endParaRPr lang="ar-EG" sz="2400" dirty="0"/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817" y="2614589"/>
              <a:ext cx="3874728" cy="16960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715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6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and Evaluation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3600" dirty="0"/>
              <a:t>Accuracy</a:t>
            </a:r>
            <a:endParaRPr lang="en-US" sz="3600" dirty="0" smtClean="0"/>
          </a:p>
          <a:p>
            <a:pPr algn="l" rtl="0"/>
            <a:r>
              <a:rPr lang="en-US" dirty="0" smtClean="0"/>
              <a:t>100 Docs (50+50)</a:t>
            </a:r>
          </a:p>
          <a:p>
            <a:pPr algn="l" rtl="0"/>
            <a:r>
              <a:rPr lang="en-US" dirty="0" smtClean="0"/>
              <a:t>10 times</a:t>
            </a:r>
          </a:p>
          <a:p>
            <a:pPr algn="l" rtl="0"/>
            <a:r>
              <a:rPr lang="en-US" dirty="0" smtClean="0"/>
              <a:t>80% training </a:t>
            </a:r>
          </a:p>
          <a:p>
            <a:pPr algn="l" rtl="0"/>
            <a:r>
              <a:rPr lang="en-US" dirty="0" smtClean="0"/>
              <a:t> 20% test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1969676"/>
            <a:ext cx="23397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Accuracy</a:t>
            </a:r>
            <a:endParaRPr lang="ar-EG" sz="28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87" y="2500119"/>
            <a:ext cx="3685121" cy="3873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9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Evaluation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endParaRPr lang="en-US" sz="36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1839" y="2165486"/>
            <a:ext cx="23397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/>
              <a:t>Accuracy</a:t>
            </a:r>
            <a:endParaRPr lang="ar-EG" sz="2800" dirty="0"/>
          </a:p>
        </p:txBody>
      </p:sp>
      <p:sp>
        <p:nvSpPr>
          <p:cNvPr id="4" name="Rectangle 3"/>
          <p:cNvSpPr/>
          <p:nvPr/>
        </p:nvSpPr>
        <p:spPr>
          <a:xfrm>
            <a:off x="3141591" y="5262461"/>
            <a:ext cx="24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Correlation coefficient </a:t>
            </a:r>
            <a:endParaRPr lang="ar-EG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591" y="5612026"/>
            <a:ext cx="3672408" cy="98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698" y="2474608"/>
            <a:ext cx="4729096" cy="2595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23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Evaluation</a:t>
            </a:r>
            <a:endParaRPr lang="ar-E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" t="1414" r="2443" b="3450"/>
          <a:stretch/>
        </p:blipFill>
        <p:spPr bwMode="auto">
          <a:xfrm>
            <a:off x="1611824" y="2693946"/>
            <a:ext cx="5749871" cy="321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59632" y="2357121"/>
            <a:ext cx="10899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Av. </a:t>
            </a:r>
          </a:p>
          <a:p>
            <a:r>
              <a:rPr lang="en-US" dirty="0" smtClean="0"/>
              <a:t>Accuracy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56641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and Evaluation</a:t>
            </a:r>
            <a:endParaRPr lang="ar-EG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7" t="3655" r="1851" b="3354"/>
          <a:stretch/>
        </p:blipFill>
        <p:spPr bwMode="auto">
          <a:xfrm>
            <a:off x="251520" y="2531674"/>
            <a:ext cx="3349306" cy="266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496" y="2319753"/>
            <a:ext cx="702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Time</a:t>
            </a:r>
            <a:endParaRPr lang="ar-EG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407" y="5445224"/>
            <a:ext cx="4555805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t="3531" r="3073" b="3548"/>
          <a:stretch/>
        </p:blipFill>
        <p:spPr bwMode="auto">
          <a:xfrm>
            <a:off x="4211961" y="2511547"/>
            <a:ext cx="4697512" cy="257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218131" y="2208508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Av. </a:t>
            </a:r>
          </a:p>
          <a:p>
            <a:r>
              <a:rPr lang="en-US" dirty="0" smtClean="0"/>
              <a:t>Time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5445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Arabic documents classification: Motivation</a:t>
            </a:r>
          </a:p>
          <a:p>
            <a:pPr algn="l" rtl="0"/>
            <a:r>
              <a:rPr lang="en-US" dirty="0"/>
              <a:t>Arabic documents </a:t>
            </a:r>
            <a:r>
              <a:rPr lang="en-US" dirty="0" smtClean="0"/>
              <a:t>classification: Challenges</a:t>
            </a:r>
          </a:p>
          <a:p>
            <a:pPr algn="l" rtl="0"/>
            <a:r>
              <a:rPr lang="en-US" dirty="0" smtClean="0"/>
              <a:t>Model</a:t>
            </a:r>
          </a:p>
          <a:p>
            <a:pPr algn="l" rtl="0"/>
            <a:r>
              <a:rPr lang="en-US" dirty="0" smtClean="0"/>
              <a:t>Model Details</a:t>
            </a:r>
          </a:p>
          <a:p>
            <a:pPr algn="l" rtl="0"/>
            <a:r>
              <a:rPr lang="en-US" dirty="0"/>
              <a:t>Results and Evaluation</a:t>
            </a:r>
            <a:endParaRPr lang="en-US" dirty="0" smtClean="0"/>
          </a:p>
          <a:p>
            <a:pPr algn="l" rtl="0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111580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Test the different parameters of the classifier</a:t>
            </a:r>
          </a:p>
          <a:p>
            <a:pPr lvl="1" algn="l" rtl="0"/>
            <a:r>
              <a:rPr lang="en-US" dirty="0" smtClean="0"/>
              <a:t>Feature ratio</a:t>
            </a:r>
          </a:p>
          <a:p>
            <a:pPr lvl="1" algn="l" rtl="0"/>
            <a:r>
              <a:rPr lang="en-US" dirty="0" smtClean="0"/>
              <a:t>Feature selection parameters</a:t>
            </a:r>
            <a:endParaRPr lang="en-US" dirty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Classifier parameters.</a:t>
            </a:r>
          </a:p>
          <a:p>
            <a:pPr algn="l" rtl="0"/>
            <a:r>
              <a:rPr lang="en-US" dirty="0" smtClean="0"/>
              <a:t>Statistically analysis the results.</a:t>
            </a:r>
          </a:p>
        </p:txBody>
      </p:sp>
    </p:spTree>
    <p:extLst>
      <p:ext uri="{BB962C8B-B14F-4D97-AF65-F5344CB8AC3E}">
        <p14:creationId xmlns:p14="http://schemas.microsoft.com/office/powerpoint/2010/main" val="34505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508334" y="5949280"/>
            <a:ext cx="3600400" cy="718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Ahmed Elbery</a:t>
            </a:r>
            <a:endParaRPr lang="ar-EG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2" r="10552"/>
          <a:stretch>
            <a:fillRect/>
          </a:stretch>
        </p:blipFill>
        <p:spPr>
          <a:xfrm rot="420000">
            <a:off x="1049964" y="1463478"/>
            <a:ext cx="4617720" cy="3931920"/>
          </a:xfrm>
        </p:spPr>
      </p:pic>
    </p:spTree>
    <p:extLst>
      <p:ext uri="{BB962C8B-B14F-4D97-AF65-F5344CB8AC3E}">
        <p14:creationId xmlns:p14="http://schemas.microsoft.com/office/powerpoint/2010/main" val="16538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Arabic documents classification:</a:t>
            </a:r>
            <a:br>
              <a:rPr lang="en-US" dirty="0" smtClean="0"/>
            </a:br>
            <a:r>
              <a:rPr lang="en-US" dirty="0" smtClean="0"/>
              <a:t>Motivation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219256" cy="453650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Rich set of Arabic documents</a:t>
            </a:r>
          </a:p>
          <a:p>
            <a:pPr algn="l" rtl="0"/>
            <a:r>
              <a:rPr lang="en-US" sz="2800" dirty="0" smtClean="0"/>
              <a:t>Now </a:t>
            </a:r>
            <a:r>
              <a:rPr lang="en-US" sz="2800" dirty="0"/>
              <a:t>&gt; 65M Internet users of Arabic</a:t>
            </a:r>
          </a:p>
          <a:p>
            <a:pPr algn="l" rtl="0"/>
            <a:r>
              <a:rPr lang="en-US" sz="2800" dirty="0" smtClean="0"/>
              <a:t>Arabic </a:t>
            </a:r>
            <a:r>
              <a:rPr lang="en-US" sz="2800" dirty="0"/>
              <a:t>NLP needed for increasing Arabic internet content</a:t>
            </a:r>
          </a:p>
          <a:p>
            <a:pPr algn="l" rtl="0"/>
            <a:endParaRPr lang="en-US" sz="3100" dirty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33415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en-US" dirty="0"/>
              <a:t>Arabic documents classification:</a:t>
            </a:r>
            <a:br>
              <a:rPr lang="en-US" dirty="0"/>
            </a:br>
            <a:r>
              <a:rPr lang="en-US" dirty="0"/>
              <a:t>Challenges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060848"/>
            <a:ext cx="7416824" cy="4032448"/>
          </a:xfrm>
        </p:spPr>
        <p:txBody>
          <a:bodyPr>
            <a:normAutofit/>
          </a:bodyPr>
          <a:lstStyle/>
          <a:p>
            <a:pPr algn="l" rtl="0"/>
            <a:r>
              <a:rPr lang="en-US" b="1" i="1" dirty="0"/>
              <a:t>Techniques built for English language processing may not </a:t>
            </a:r>
            <a:r>
              <a:rPr lang="en-US" b="1" i="1" dirty="0" smtClean="0"/>
              <a:t>apply </a:t>
            </a:r>
            <a:r>
              <a:rPr lang="en-US" b="1" i="1" dirty="0"/>
              <a:t>to </a:t>
            </a:r>
            <a:r>
              <a:rPr lang="en-US" b="1" i="1" dirty="0" smtClean="0"/>
              <a:t>Arabic because:-</a:t>
            </a:r>
            <a:endParaRPr lang="en-US" b="1" i="1" dirty="0"/>
          </a:p>
          <a:p>
            <a:pPr lvl="1" algn="l" rtl="0"/>
            <a:r>
              <a:rPr lang="en-US" i="1" dirty="0" smtClean="0"/>
              <a:t>Arabic </a:t>
            </a:r>
            <a:r>
              <a:rPr lang="en-US" i="1" dirty="0"/>
              <a:t>is </a:t>
            </a:r>
            <a:r>
              <a:rPr lang="en-US" i="1" dirty="0" smtClean="0"/>
              <a:t>very </a:t>
            </a:r>
            <a:r>
              <a:rPr lang="en-US" i="1" dirty="0"/>
              <a:t>rich </a:t>
            </a:r>
            <a:r>
              <a:rPr lang="en-US" i="1" dirty="0" smtClean="0"/>
              <a:t>with </a:t>
            </a:r>
            <a:r>
              <a:rPr lang="en-US" i="1" dirty="0"/>
              <a:t>complex </a:t>
            </a:r>
            <a:r>
              <a:rPr lang="en-US" i="1" dirty="0" smtClean="0"/>
              <a:t>morphology</a:t>
            </a:r>
          </a:p>
          <a:p>
            <a:pPr lvl="1" algn="l" rtl="0"/>
            <a:r>
              <a:rPr lang="en-US" i="1" dirty="0" smtClean="0"/>
              <a:t> Arabic has </a:t>
            </a:r>
            <a:r>
              <a:rPr lang="en-US" i="1" dirty="0"/>
              <a:t>a very different and difficult </a:t>
            </a:r>
            <a:r>
              <a:rPr lang="en-US" i="1" dirty="0" smtClean="0"/>
              <a:t>syntax and grammar</a:t>
            </a:r>
          </a:p>
        </p:txBody>
      </p:sp>
    </p:spTree>
    <p:extLst>
      <p:ext uri="{BB962C8B-B14F-4D97-AF65-F5344CB8AC3E}">
        <p14:creationId xmlns:p14="http://schemas.microsoft.com/office/powerpoint/2010/main" val="17661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model</a:t>
            </a:r>
            <a:endParaRPr lang="ar-EG" dirty="0"/>
          </a:p>
        </p:txBody>
      </p:sp>
      <p:sp>
        <p:nvSpPr>
          <p:cNvPr id="32" name="Rectangle 31"/>
          <p:cNvSpPr/>
          <p:nvPr/>
        </p:nvSpPr>
        <p:spPr>
          <a:xfrm>
            <a:off x="1691680" y="2600303"/>
            <a:ext cx="3697260" cy="28449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grpSp>
        <p:nvGrpSpPr>
          <p:cNvPr id="33" name="Group 32"/>
          <p:cNvGrpSpPr/>
          <p:nvPr/>
        </p:nvGrpSpPr>
        <p:grpSpPr>
          <a:xfrm>
            <a:off x="179512" y="3140968"/>
            <a:ext cx="1105272" cy="1321296"/>
            <a:chOff x="664332" y="2548136"/>
            <a:chExt cx="1105272" cy="1321296"/>
          </a:xfrm>
        </p:grpSpPr>
        <p:sp>
          <p:nvSpPr>
            <p:cNvPr id="34" name="Rectangle 33"/>
            <p:cNvSpPr/>
            <p:nvPr/>
          </p:nvSpPr>
          <p:spPr>
            <a:xfrm>
              <a:off x="664332" y="25481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16732" y="27005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69132" y="28529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121532" y="30053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</p:grpSp>
      <p:sp>
        <p:nvSpPr>
          <p:cNvPr id="39" name="Right Arrow 38"/>
          <p:cNvSpPr/>
          <p:nvPr/>
        </p:nvSpPr>
        <p:spPr>
          <a:xfrm>
            <a:off x="1331640" y="3708466"/>
            <a:ext cx="360040" cy="2796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/>
          </a:p>
        </p:txBody>
      </p:sp>
      <p:grpSp>
        <p:nvGrpSpPr>
          <p:cNvPr id="41" name="Group 40"/>
          <p:cNvGrpSpPr/>
          <p:nvPr/>
        </p:nvGrpSpPr>
        <p:grpSpPr>
          <a:xfrm>
            <a:off x="3059832" y="2542346"/>
            <a:ext cx="725656" cy="2318280"/>
            <a:chOff x="2771800" y="1816666"/>
            <a:chExt cx="1052208" cy="2575684"/>
          </a:xfrm>
        </p:grpSpPr>
        <p:sp>
          <p:nvSpPr>
            <p:cNvPr id="42" name="Rectangle 41"/>
            <p:cNvSpPr/>
            <p:nvPr/>
          </p:nvSpPr>
          <p:spPr>
            <a:xfrm>
              <a:off x="3106509" y="2279174"/>
              <a:ext cx="717499" cy="21131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Stemmers</a:t>
              </a:r>
              <a:endParaRPr lang="ar-EG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771800" y="1816666"/>
              <a:ext cx="669418" cy="307755"/>
            </a:xfrm>
            <a:prstGeom prst="rect">
              <a:avLst/>
            </a:prstGeom>
            <a:noFill/>
          </p:spPr>
          <p:txBody>
            <a:bodyPr vert="vert270" wrap="square" rtlCol="1">
              <a:spAutoFit/>
            </a:bodyPr>
            <a:lstStyle/>
            <a:p>
              <a:pPr algn="l"/>
              <a:endParaRPr lang="ar-EG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832493" y="1911850"/>
            <a:ext cx="1988538" cy="3620555"/>
            <a:chOff x="5943954" y="1477340"/>
            <a:chExt cx="1696166" cy="3987706"/>
          </a:xfrm>
        </p:grpSpPr>
        <p:sp>
          <p:nvSpPr>
            <p:cNvPr id="45" name="Rectangle 44"/>
            <p:cNvSpPr/>
            <p:nvPr/>
          </p:nvSpPr>
          <p:spPr>
            <a:xfrm>
              <a:off x="5943954" y="2042524"/>
              <a:ext cx="1618490" cy="342252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sz="1200" b="1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166130" y="2375021"/>
              <a:ext cx="1224137" cy="5844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b="1" dirty="0"/>
                <a:t>Naive Bayes</a:t>
              </a:r>
              <a:endParaRPr lang="ar-EG" sz="14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83936" y="1477340"/>
              <a:ext cx="1656184" cy="48134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>
              <a:defPPr>
                <a:defRPr lang="ar-EG"/>
              </a:defPPr>
              <a:lvl1pPr>
                <a:defRPr b="1"/>
              </a:lvl1pPr>
            </a:lstStyle>
            <a:p>
              <a:pPr algn="ctr"/>
              <a:r>
                <a:rPr lang="en-US" dirty="0"/>
                <a:t>Classification</a:t>
              </a:r>
              <a:endParaRPr lang="ar-EG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166131" y="3120008"/>
              <a:ext cx="1224136" cy="5844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b="1" dirty="0"/>
                <a:t>k-Nearest Neighbors</a:t>
              </a:r>
              <a:endParaRPr lang="ar-EG" sz="1400" b="1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156547" y="4725144"/>
              <a:ext cx="1224136" cy="5844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en-US" sz="1400" b="1" dirty="0" smtClean="0"/>
            </a:p>
            <a:p>
              <a:pPr algn="ctr"/>
              <a:r>
                <a:rPr lang="en-US" sz="1400" b="1" dirty="0" smtClean="0"/>
                <a:t>Decision tree</a:t>
              </a:r>
              <a:endParaRPr lang="en-US" sz="1400" b="1" dirty="0"/>
            </a:p>
            <a:p>
              <a:pPr algn="ctr"/>
              <a:endParaRPr lang="ar-EG" sz="1400" b="1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156176" y="3928864"/>
              <a:ext cx="1224136" cy="5844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b="1" dirty="0"/>
                <a:t>Support-vector machines</a:t>
              </a:r>
              <a:endParaRPr lang="ar-EG" sz="1400" b="1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761159" y="3607150"/>
            <a:ext cx="744479" cy="685946"/>
            <a:chOff x="3957524" y="3717032"/>
            <a:chExt cx="714053" cy="685946"/>
          </a:xfrm>
        </p:grpSpPr>
        <p:sp>
          <p:nvSpPr>
            <p:cNvPr id="40" name="Right Arrow 39"/>
            <p:cNvSpPr/>
            <p:nvPr/>
          </p:nvSpPr>
          <p:spPr>
            <a:xfrm>
              <a:off x="3980859" y="3717032"/>
              <a:ext cx="687777" cy="68594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sz="12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57524" y="3861048"/>
              <a:ext cx="714053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1400" b="1" dirty="0" smtClean="0">
                  <a:solidFill>
                    <a:schemeClr val="bg1"/>
                  </a:solidFill>
                </a:rPr>
                <a:t>Stems</a:t>
              </a:r>
              <a:endParaRPr lang="ar-EG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4481240" y="2693110"/>
            <a:ext cx="504056" cy="2626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b="1" dirty="0" smtClean="0"/>
              <a:t>Feature Extractor</a:t>
            </a:r>
            <a:endParaRPr lang="ar-EG" b="1" dirty="0"/>
          </a:p>
        </p:txBody>
      </p:sp>
      <p:sp>
        <p:nvSpPr>
          <p:cNvPr id="53" name="Right Arrow 52"/>
          <p:cNvSpPr/>
          <p:nvPr/>
        </p:nvSpPr>
        <p:spPr>
          <a:xfrm>
            <a:off x="4985297" y="3114241"/>
            <a:ext cx="847196" cy="1754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sz="1200" b="1"/>
          </a:p>
        </p:txBody>
      </p:sp>
      <p:sp>
        <p:nvSpPr>
          <p:cNvPr id="55" name="Right Arrow 54"/>
          <p:cNvSpPr/>
          <p:nvPr/>
        </p:nvSpPr>
        <p:spPr>
          <a:xfrm>
            <a:off x="7740352" y="3650248"/>
            <a:ext cx="576064" cy="6428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/>
          </a:p>
        </p:txBody>
      </p:sp>
      <p:sp>
        <p:nvSpPr>
          <p:cNvPr id="56" name="TextBox 55"/>
          <p:cNvSpPr txBox="1"/>
          <p:nvPr/>
        </p:nvSpPr>
        <p:spPr>
          <a:xfrm>
            <a:off x="7633678" y="2878091"/>
            <a:ext cx="152622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b="1" dirty="0" smtClean="0"/>
              <a:t>Classification </a:t>
            </a:r>
          </a:p>
          <a:p>
            <a:pPr algn="ctr"/>
            <a:r>
              <a:rPr lang="en-US" sz="1400" b="1" dirty="0" smtClean="0"/>
              <a:t>Result</a:t>
            </a:r>
            <a:endParaRPr lang="ar-EG" sz="1400" b="1" dirty="0"/>
          </a:p>
        </p:txBody>
      </p:sp>
      <p:sp>
        <p:nvSpPr>
          <p:cNvPr id="57" name="Rectangle 56"/>
          <p:cNvSpPr/>
          <p:nvPr/>
        </p:nvSpPr>
        <p:spPr>
          <a:xfrm>
            <a:off x="1870872" y="2940698"/>
            <a:ext cx="594144" cy="1939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b="1" dirty="0"/>
              <a:t>Tokenizer</a:t>
            </a:r>
            <a:endParaRPr lang="ar-EG" b="1" dirty="0"/>
          </a:p>
        </p:txBody>
      </p:sp>
      <p:sp>
        <p:nvSpPr>
          <p:cNvPr id="58" name="Right Arrow 57"/>
          <p:cNvSpPr/>
          <p:nvPr/>
        </p:nvSpPr>
        <p:spPr>
          <a:xfrm>
            <a:off x="2483768" y="3596928"/>
            <a:ext cx="802990" cy="590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465016" y="3694402"/>
            <a:ext cx="87890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/>
                </a:solidFill>
              </a:rPr>
              <a:t>Tokens</a:t>
            </a:r>
            <a:endParaRPr lang="ar-EG" sz="1400" b="1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80100" y="3708321"/>
            <a:ext cx="8160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</a:rPr>
              <a:t>Top Terms</a:t>
            </a:r>
            <a:endParaRPr lang="ar-EG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60077" y="1979548"/>
            <a:ext cx="17576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Preprocessing</a:t>
            </a:r>
            <a:endParaRPr lang="ar-EG" dirty="0"/>
          </a:p>
        </p:txBody>
      </p:sp>
      <p:sp>
        <p:nvSpPr>
          <p:cNvPr id="62" name="TextBox 61"/>
          <p:cNvSpPr txBox="1"/>
          <p:nvPr/>
        </p:nvSpPr>
        <p:spPr>
          <a:xfrm>
            <a:off x="24112" y="2051556"/>
            <a:ext cx="238764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b="1" dirty="0" smtClean="0"/>
              <a:t>Arabic </a:t>
            </a:r>
          </a:p>
          <a:p>
            <a:pPr algn="l"/>
            <a:r>
              <a:rPr lang="en-US" b="1" dirty="0" smtClean="0"/>
              <a:t>Documents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94964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938" y="620688"/>
            <a:ext cx="8229600" cy="1143000"/>
          </a:xfrm>
        </p:spPr>
        <p:txBody>
          <a:bodyPr/>
          <a:lstStyle/>
          <a:p>
            <a:r>
              <a:rPr lang="en-US" dirty="0" smtClean="0"/>
              <a:t>Data Set</a:t>
            </a:r>
            <a:endParaRPr lang="ar-EG" dirty="0"/>
          </a:p>
        </p:txBody>
      </p:sp>
      <p:grpSp>
        <p:nvGrpSpPr>
          <p:cNvPr id="8" name="Group 7"/>
          <p:cNvGrpSpPr/>
          <p:nvPr/>
        </p:nvGrpSpPr>
        <p:grpSpPr>
          <a:xfrm>
            <a:off x="3491880" y="1916832"/>
            <a:ext cx="1368152" cy="1465312"/>
            <a:chOff x="664332" y="2548136"/>
            <a:chExt cx="1105272" cy="1321296"/>
          </a:xfrm>
        </p:grpSpPr>
        <p:sp>
          <p:nvSpPr>
            <p:cNvPr id="9" name="Rectangle 8"/>
            <p:cNvSpPr/>
            <p:nvPr/>
          </p:nvSpPr>
          <p:spPr>
            <a:xfrm>
              <a:off x="664332" y="25481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16732" y="27005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69132" y="28529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1532" y="30053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100 Docs</a:t>
              </a:r>
              <a:endParaRPr lang="ar-EG" b="1" dirty="0">
                <a:solidFill>
                  <a:schemeClr val="tx1"/>
                </a:solidFill>
              </a:endParaRPr>
            </a:p>
            <a:p>
              <a:pPr algn="ctr"/>
              <a:endParaRPr lang="ar-EG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763688" y="4683058"/>
            <a:ext cx="1179505" cy="1296301"/>
            <a:chOff x="816732" y="2700536"/>
            <a:chExt cx="952872" cy="1168896"/>
          </a:xfrm>
        </p:grpSpPr>
        <p:sp>
          <p:nvSpPr>
            <p:cNvPr id="15" name="Rectangle 14"/>
            <p:cNvSpPr/>
            <p:nvPr/>
          </p:nvSpPr>
          <p:spPr>
            <a:xfrm>
              <a:off x="816732" y="27005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69132" y="28529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1532" y="30053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50 Docs</a:t>
              </a:r>
              <a:endParaRPr lang="ar-EG" b="1" dirty="0">
                <a:solidFill>
                  <a:schemeClr val="tx1"/>
                </a:solidFill>
              </a:endParaRPr>
            </a:p>
            <a:p>
              <a:pPr algn="ctr"/>
              <a:endParaRPr lang="ar-EG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556300" y="4672834"/>
            <a:ext cx="1179505" cy="1296301"/>
            <a:chOff x="816732" y="2700536"/>
            <a:chExt cx="952872" cy="1168896"/>
          </a:xfrm>
        </p:grpSpPr>
        <p:sp>
          <p:nvSpPr>
            <p:cNvPr id="20" name="Rectangle 19"/>
            <p:cNvSpPr/>
            <p:nvPr/>
          </p:nvSpPr>
          <p:spPr>
            <a:xfrm>
              <a:off x="816732" y="27005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69132" y="28529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21532" y="3005336"/>
              <a:ext cx="648072" cy="8640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50 Docs</a:t>
              </a:r>
              <a:endParaRPr lang="ar-EG" b="1" dirty="0">
                <a:solidFill>
                  <a:schemeClr val="tx1"/>
                </a:solidFill>
              </a:endParaRPr>
            </a:p>
            <a:p>
              <a:pPr algn="ctr"/>
              <a:endParaRPr lang="ar-EG" b="1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832347" y="6084004"/>
            <a:ext cx="101823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Politics</a:t>
            </a:r>
            <a:endParaRPr lang="ar-EG" dirty="0"/>
          </a:p>
        </p:txBody>
      </p:sp>
      <p:sp>
        <p:nvSpPr>
          <p:cNvPr id="24" name="TextBox 23"/>
          <p:cNvSpPr txBox="1"/>
          <p:nvPr/>
        </p:nvSpPr>
        <p:spPr>
          <a:xfrm>
            <a:off x="5744946" y="6156012"/>
            <a:ext cx="11795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Violence</a:t>
            </a:r>
            <a:endParaRPr lang="ar-EG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600799" y="3736707"/>
            <a:ext cx="781965" cy="97640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188669" y="3696432"/>
            <a:ext cx="737333" cy="97640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491880" y="3382144"/>
            <a:ext cx="16967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Arabic Spring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326773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Preprocessing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ar-EG" dirty="0"/>
          </a:p>
        </p:txBody>
      </p:sp>
      <p:grpSp>
        <p:nvGrpSpPr>
          <p:cNvPr id="30" name="Group 29"/>
          <p:cNvGrpSpPr/>
          <p:nvPr/>
        </p:nvGrpSpPr>
        <p:grpSpPr>
          <a:xfrm>
            <a:off x="2108561" y="2243488"/>
            <a:ext cx="5504423" cy="3355348"/>
            <a:chOff x="1854448" y="2461804"/>
            <a:chExt cx="4027722" cy="2983420"/>
          </a:xfrm>
        </p:grpSpPr>
        <p:sp>
          <p:nvSpPr>
            <p:cNvPr id="16" name="Rectangle 15"/>
            <p:cNvSpPr/>
            <p:nvPr/>
          </p:nvSpPr>
          <p:spPr>
            <a:xfrm>
              <a:off x="1854448" y="2600303"/>
              <a:ext cx="3697260" cy="284492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275856" y="2461804"/>
              <a:ext cx="725656" cy="2179954"/>
              <a:chOff x="2771800" y="1816666"/>
              <a:chExt cx="1052208" cy="24220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881224" y="2513619"/>
                <a:ext cx="942784" cy="172504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1" anchor="ctr"/>
              <a:lstStyle/>
              <a:p>
                <a:pPr algn="ctr"/>
                <a:r>
                  <a:rPr lang="en-US" b="1" dirty="0"/>
                  <a:t>Stemmers</a:t>
                </a:r>
                <a:endParaRPr lang="ar-EG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71800" y="1816666"/>
                <a:ext cx="669418" cy="307755"/>
              </a:xfrm>
              <a:prstGeom prst="rect">
                <a:avLst/>
              </a:prstGeom>
              <a:noFill/>
            </p:spPr>
            <p:txBody>
              <a:bodyPr vert="vert270" wrap="square" rtlCol="1">
                <a:spAutoFit/>
              </a:bodyPr>
              <a:lstStyle/>
              <a:p>
                <a:pPr algn="l"/>
                <a:endParaRPr lang="ar-EG" b="1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948328" y="3542780"/>
              <a:ext cx="744479" cy="685946"/>
              <a:chOff x="3980928" y="3758804"/>
              <a:chExt cx="714053" cy="685946"/>
            </a:xfrm>
          </p:grpSpPr>
          <p:sp>
            <p:nvSpPr>
              <p:cNvPr id="21" name="Right Arrow 20"/>
              <p:cNvSpPr/>
              <p:nvPr/>
            </p:nvSpPr>
            <p:spPr>
              <a:xfrm>
                <a:off x="4026590" y="3758804"/>
                <a:ext cx="642045" cy="68594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EG" sz="1200" b="1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80928" y="3924278"/>
                <a:ext cx="714053" cy="32839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chemeClr val="bg1"/>
                    </a:solidFill>
                  </a:rPr>
                  <a:t>Stems</a:t>
                </a:r>
                <a:endParaRPr lang="ar-EG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4644008" y="2693110"/>
              <a:ext cx="504056" cy="26260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Feature Extractor</a:t>
              </a:r>
              <a:endParaRPr lang="ar-EG" b="1" dirty="0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160199" y="3114068"/>
              <a:ext cx="721971" cy="17549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sz="1200" b="1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46107" y="2940698"/>
              <a:ext cx="757591" cy="19396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Tokenizer</a:t>
              </a:r>
              <a:endParaRPr lang="ar-EG" b="1" dirty="0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703698" y="3596927"/>
              <a:ext cx="658642" cy="6317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27784" y="3735620"/>
              <a:ext cx="714053" cy="30102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1600" b="1" dirty="0" smtClean="0">
                  <a:solidFill>
                    <a:schemeClr val="bg1"/>
                  </a:solidFill>
                </a:rPr>
                <a:t> Tokens</a:t>
              </a:r>
              <a:endParaRPr lang="ar-EG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68117" y="3708255"/>
              <a:ext cx="714053" cy="82098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</a:rPr>
                <a:t>Top Terms</a:t>
              </a:r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l" rtl="0"/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1916832"/>
            <a:ext cx="77768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 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74213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Preprocessing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ar-EG" dirty="0"/>
          </a:p>
        </p:txBody>
      </p:sp>
      <p:grpSp>
        <p:nvGrpSpPr>
          <p:cNvPr id="30" name="Group 29"/>
          <p:cNvGrpSpPr/>
          <p:nvPr/>
        </p:nvGrpSpPr>
        <p:grpSpPr>
          <a:xfrm>
            <a:off x="2108561" y="2243488"/>
            <a:ext cx="5504423" cy="3355348"/>
            <a:chOff x="1854448" y="2461804"/>
            <a:chExt cx="4027722" cy="2983420"/>
          </a:xfrm>
        </p:grpSpPr>
        <p:sp>
          <p:nvSpPr>
            <p:cNvPr id="16" name="Rectangle 15"/>
            <p:cNvSpPr/>
            <p:nvPr/>
          </p:nvSpPr>
          <p:spPr>
            <a:xfrm>
              <a:off x="1854448" y="2600303"/>
              <a:ext cx="3697260" cy="284492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275856" y="2461804"/>
              <a:ext cx="725656" cy="2179954"/>
              <a:chOff x="2771800" y="1816666"/>
              <a:chExt cx="1052208" cy="24220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881224" y="2513619"/>
                <a:ext cx="942784" cy="172504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1" anchor="ctr"/>
              <a:lstStyle/>
              <a:p>
                <a:pPr algn="ctr"/>
                <a:r>
                  <a:rPr lang="en-US" b="1" dirty="0"/>
                  <a:t>Stemmers</a:t>
                </a:r>
                <a:endParaRPr lang="ar-EG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71800" y="1816666"/>
                <a:ext cx="669418" cy="307755"/>
              </a:xfrm>
              <a:prstGeom prst="rect">
                <a:avLst/>
              </a:prstGeom>
              <a:noFill/>
            </p:spPr>
            <p:txBody>
              <a:bodyPr vert="vert270" wrap="square" rtlCol="1">
                <a:spAutoFit/>
              </a:bodyPr>
              <a:lstStyle/>
              <a:p>
                <a:pPr algn="l"/>
                <a:endParaRPr lang="ar-EG" b="1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948328" y="3542780"/>
              <a:ext cx="744479" cy="685946"/>
              <a:chOff x="3980928" y="3758804"/>
              <a:chExt cx="714053" cy="685946"/>
            </a:xfrm>
          </p:grpSpPr>
          <p:sp>
            <p:nvSpPr>
              <p:cNvPr id="21" name="Right Arrow 20"/>
              <p:cNvSpPr/>
              <p:nvPr/>
            </p:nvSpPr>
            <p:spPr>
              <a:xfrm>
                <a:off x="4026590" y="3758804"/>
                <a:ext cx="642045" cy="68594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EG" sz="1200" b="1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80928" y="3924278"/>
                <a:ext cx="714053" cy="32839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chemeClr val="bg1"/>
                    </a:solidFill>
                  </a:rPr>
                  <a:t>Stems</a:t>
                </a:r>
                <a:endParaRPr lang="ar-EG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4644008" y="2693110"/>
              <a:ext cx="504056" cy="26260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Feature Extractor</a:t>
              </a:r>
              <a:endParaRPr lang="ar-EG" b="1" dirty="0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160199" y="3114068"/>
              <a:ext cx="721971" cy="17549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sz="1200" b="1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46107" y="2940698"/>
              <a:ext cx="757591" cy="1939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Tokenizer</a:t>
              </a:r>
              <a:endParaRPr lang="ar-EG" b="1" dirty="0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703698" y="3596927"/>
              <a:ext cx="658642" cy="6317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27784" y="3735620"/>
              <a:ext cx="714053" cy="30102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1600" b="1" dirty="0" smtClean="0">
                  <a:solidFill>
                    <a:schemeClr val="bg1"/>
                  </a:solidFill>
                </a:rPr>
                <a:t> Tokens</a:t>
              </a:r>
              <a:endParaRPr lang="ar-EG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68117" y="3708255"/>
              <a:ext cx="714053" cy="82098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</a:rPr>
                <a:t>Top Terms</a:t>
              </a:r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l" rtl="0"/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1916832"/>
            <a:ext cx="77768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 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8352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Preprocessing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ar-EG" dirty="0"/>
          </a:p>
        </p:txBody>
      </p:sp>
      <p:grpSp>
        <p:nvGrpSpPr>
          <p:cNvPr id="30" name="Group 29"/>
          <p:cNvGrpSpPr/>
          <p:nvPr/>
        </p:nvGrpSpPr>
        <p:grpSpPr>
          <a:xfrm>
            <a:off x="2108561" y="2243488"/>
            <a:ext cx="5504423" cy="3355348"/>
            <a:chOff x="1854448" y="2461804"/>
            <a:chExt cx="4027722" cy="2983420"/>
          </a:xfrm>
        </p:grpSpPr>
        <p:sp>
          <p:nvSpPr>
            <p:cNvPr id="16" name="Rectangle 15"/>
            <p:cNvSpPr/>
            <p:nvPr/>
          </p:nvSpPr>
          <p:spPr>
            <a:xfrm>
              <a:off x="1854448" y="2600303"/>
              <a:ext cx="3697260" cy="284492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275856" y="2461804"/>
              <a:ext cx="725656" cy="2179954"/>
              <a:chOff x="2771800" y="1816666"/>
              <a:chExt cx="1052208" cy="24220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881224" y="2513619"/>
                <a:ext cx="942784" cy="172504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1" anchor="ctr"/>
              <a:lstStyle/>
              <a:p>
                <a:pPr algn="ctr"/>
                <a:r>
                  <a:rPr lang="en-US" b="1" dirty="0"/>
                  <a:t>Stemmers</a:t>
                </a:r>
                <a:endParaRPr lang="ar-EG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71800" y="1816666"/>
                <a:ext cx="669418" cy="307755"/>
              </a:xfrm>
              <a:prstGeom prst="rect">
                <a:avLst/>
              </a:prstGeom>
              <a:noFill/>
            </p:spPr>
            <p:txBody>
              <a:bodyPr vert="vert270" wrap="square" rtlCol="1">
                <a:spAutoFit/>
              </a:bodyPr>
              <a:lstStyle/>
              <a:p>
                <a:pPr algn="l"/>
                <a:endParaRPr lang="ar-EG" b="1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948328" y="3542780"/>
              <a:ext cx="744479" cy="685946"/>
              <a:chOff x="3980928" y="3758804"/>
              <a:chExt cx="714053" cy="685946"/>
            </a:xfrm>
          </p:grpSpPr>
          <p:sp>
            <p:nvSpPr>
              <p:cNvPr id="21" name="Right Arrow 20"/>
              <p:cNvSpPr/>
              <p:nvPr/>
            </p:nvSpPr>
            <p:spPr>
              <a:xfrm>
                <a:off x="4026590" y="3758804"/>
                <a:ext cx="642045" cy="68594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EG" sz="1200" b="1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80928" y="3924278"/>
                <a:ext cx="714053" cy="32839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/>
                <a:r>
                  <a:rPr lang="en-US" b="1" dirty="0" smtClean="0">
                    <a:solidFill>
                      <a:schemeClr val="bg1"/>
                    </a:solidFill>
                  </a:rPr>
                  <a:t>Stems</a:t>
                </a:r>
                <a:endParaRPr lang="ar-EG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4644008" y="2693110"/>
              <a:ext cx="504056" cy="26260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Feature Extractor</a:t>
              </a:r>
              <a:endParaRPr lang="ar-EG" b="1" dirty="0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5160199" y="3114068"/>
              <a:ext cx="721971" cy="17549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sz="1200" b="1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46107" y="2940698"/>
              <a:ext cx="757591" cy="1939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1" anchor="ctr"/>
            <a:lstStyle/>
            <a:p>
              <a:pPr algn="ctr"/>
              <a:r>
                <a:rPr lang="en-US" b="1" dirty="0"/>
                <a:t>Tokenizer</a:t>
              </a:r>
              <a:endParaRPr lang="ar-EG" b="1" dirty="0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703698" y="3596927"/>
              <a:ext cx="658642" cy="6317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27784" y="3735620"/>
              <a:ext cx="714053" cy="30102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1600" b="1" dirty="0" smtClean="0">
                  <a:solidFill>
                    <a:schemeClr val="bg1"/>
                  </a:solidFill>
                </a:rPr>
                <a:t> Tokens</a:t>
              </a:r>
              <a:endParaRPr lang="ar-EG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168117" y="3708255"/>
              <a:ext cx="714053" cy="82098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dirty="0">
                  <a:solidFill>
                    <a:schemeClr val="bg1">
                      <a:lumMod val="95000"/>
                    </a:schemeClr>
                  </a:solidFill>
                </a:rPr>
                <a:t>Top Terms</a:t>
              </a:r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l" rtl="0"/>
              <a:endParaRPr lang="ar-EG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55576" y="1916832"/>
            <a:ext cx="77768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  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283526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5044</TotalTime>
  <Words>1063</Words>
  <Application>Microsoft Office PowerPoint</Application>
  <PresentationFormat>On-screen Show (4:3)</PresentationFormat>
  <Paragraphs>266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Classification of Arabic Documents</vt:lpstr>
      <vt:lpstr>Outline</vt:lpstr>
      <vt:lpstr>Arabic documents classification: Motivation</vt:lpstr>
      <vt:lpstr>Arabic documents classification: Challenges</vt:lpstr>
      <vt:lpstr>Project model</vt:lpstr>
      <vt:lpstr>Data Set</vt:lpstr>
      <vt:lpstr>Preprocessing</vt:lpstr>
      <vt:lpstr>Preprocessing</vt:lpstr>
      <vt:lpstr>Preprocessing</vt:lpstr>
      <vt:lpstr>Example</vt:lpstr>
      <vt:lpstr>Example- Cont.</vt:lpstr>
      <vt:lpstr>Example- Cont.</vt:lpstr>
      <vt:lpstr>Example- Cont.</vt:lpstr>
      <vt:lpstr>Preprocessing</vt:lpstr>
      <vt:lpstr>Classifier</vt:lpstr>
      <vt:lpstr>Results and Evaluation</vt:lpstr>
      <vt:lpstr>Results and Evaluation</vt:lpstr>
      <vt:lpstr>Results and Evaluation</vt:lpstr>
      <vt:lpstr>Results and Evaluation</vt:lpstr>
      <vt:lpstr>Future work</vt:lpstr>
      <vt:lpstr>Ahmed Elbery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</dc:creator>
  <cp:lastModifiedBy>Ahmed</cp:lastModifiedBy>
  <cp:revision>193</cp:revision>
  <cp:lastPrinted>2012-10-22T00:49:29Z</cp:lastPrinted>
  <dcterms:created xsi:type="dcterms:W3CDTF">2012-10-15T14:41:41Z</dcterms:created>
  <dcterms:modified xsi:type="dcterms:W3CDTF">2012-12-19T20:06:07Z</dcterms:modified>
</cp:coreProperties>
</file>