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66" r:id="rId2"/>
    <p:sldId id="270" r:id="rId3"/>
    <p:sldId id="306" r:id="rId4"/>
    <p:sldId id="308" r:id="rId5"/>
    <p:sldId id="311" r:id="rId6"/>
    <p:sldId id="312" r:id="rId7"/>
    <p:sldId id="276" r:id="rId8"/>
    <p:sldId id="304" r:id="rId9"/>
    <p:sldId id="305" r:id="rId10"/>
    <p:sldId id="292" r:id="rId11"/>
    <p:sldId id="315" r:id="rId12"/>
    <p:sldId id="316" r:id="rId13"/>
    <p:sldId id="317" r:id="rId14"/>
    <p:sldId id="318" r:id="rId15"/>
    <p:sldId id="283" r:id="rId16"/>
    <p:sldId id="314" r:id="rId17"/>
    <p:sldId id="302" r:id="rId18"/>
    <p:sldId id="309" r:id="rId19"/>
    <p:sldId id="267" r:id="rId20"/>
    <p:sldId id="29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6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amie\Desktop\NAWEA%20Wind%20Energy%20Submission\Data%20Sets\New%20Turbulent%20&amp;%20Sheared%20Comparison%20Figur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uwindsor:Dropbox:SCHOOL:Research:Talks:NAWEA2015:NAWindPower%20Figures%202015-06-0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uwindsor:Dropbox:SCHOOL:Research:Talks:NAWEA2015:NAWindPower%20Figures%202015-06-0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amie\Desktop\AWEA%20Retry\Data%20Sets\West%20Mean%20and%20Max%20Load%20at%20Level%200%20across%20Condition%20(Figure%205%20a%20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8137740752936"/>
          <c:y val="0.0697639588140232"/>
          <c:w val="0.834201794047554"/>
          <c:h val="0.761691721015384"/>
        </c:manualLayout>
      </c:layout>
      <c:barChart>
        <c:barDir val="col"/>
        <c:grouping val="clustered"/>
        <c:varyColors val="0"/>
        <c:ser>
          <c:idx val="0"/>
          <c:order val="0"/>
          <c:tx>
            <c:v>Turbulent</c:v>
          </c:tx>
          <c:spPr>
            <a:solidFill>
              <a:schemeClr val="accent1"/>
            </a:solidFill>
            <a:ln>
              <a:solidFill>
                <a:schemeClr val="tx1"/>
              </a:solidFill>
            </a:ln>
            <a:effectLst/>
          </c:spPr>
          <c:invertIfNegative val="0"/>
          <c:cat>
            <c:numRef>
              <c:f>'17 ms'!$A$9:$A$14</c:f>
              <c:numCache>
                <c:formatCode>General</c:formatCode>
                <c:ptCount val="6"/>
                <c:pt idx="0">
                  <c:v>5.0</c:v>
                </c:pt>
                <c:pt idx="1">
                  <c:v>10.0</c:v>
                </c:pt>
                <c:pt idx="2">
                  <c:v>15.0</c:v>
                </c:pt>
                <c:pt idx="3">
                  <c:v>20.0</c:v>
                </c:pt>
                <c:pt idx="4">
                  <c:v>25.0</c:v>
                </c:pt>
                <c:pt idx="5">
                  <c:v>30.0</c:v>
                </c:pt>
              </c:numCache>
            </c:numRef>
          </c:cat>
          <c:val>
            <c:numRef>
              <c:f>'17 ms'!$B$2:$B$7</c:f>
              <c:numCache>
                <c:formatCode>General</c:formatCode>
                <c:ptCount val="6"/>
                <c:pt idx="0">
                  <c:v>1865.25</c:v>
                </c:pt>
                <c:pt idx="1">
                  <c:v>365.25</c:v>
                </c:pt>
                <c:pt idx="2">
                  <c:v>96.0</c:v>
                </c:pt>
                <c:pt idx="3">
                  <c:v>36.75</c:v>
                </c:pt>
                <c:pt idx="4">
                  <c:v>9.75</c:v>
                </c:pt>
                <c:pt idx="5">
                  <c:v>2.25</c:v>
                </c:pt>
              </c:numCache>
            </c:numRef>
          </c:val>
        </c:ser>
        <c:ser>
          <c:idx val="1"/>
          <c:order val="1"/>
          <c:tx>
            <c:v>Sheared</c:v>
          </c:tx>
          <c:spPr>
            <a:solidFill>
              <a:srgbClr val="FF0000"/>
            </a:solidFill>
            <a:ln>
              <a:solidFill>
                <a:schemeClr val="tx1"/>
              </a:solidFill>
            </a:ln>
            <a:effectLst/>
          </c:spPr>
          <c:invertIfNegative val="0"/>
          <c:cat>
            <c:numRef>
              <c:f>'17 ms'!$A$9:$A$14</c:f>
              <c:numCache>
                <c:formatCode>General</c:formatCode>
                <c:ptCount val="6"/>
                <c:pt idx="0">
                  <c:v>5.0</c:v>
                </c:pt>
                <c:pt idx="1">
                  <c:v>10.0</c:v>
                </c:pt>
                <c:pt idx="2">
                  <c:v>15.0</c:v>
                </c:pt>
                <c:pt idx="3">
                  <c:v>20.0</c:v>
                </c:pt>
                <c:pt idx="4">
                  <c:v>25.0</c:v>
                </c:pt>
                <c:pt idx="5">
                  <c:v>30.0</c:v>
                </c:pt>
              </c:numCache>
            </c:numRef>
          </c:cat>
          <c:val>
            <c:numRef>
              <c:f>'17 ms'!$B$9:$B$13</c:f>
              <c:numCache>
                <c:formatCode>General</c:formatCode>
                <c:ptCount val="5"/>
                <c:pt idx="0">
                  <c:v>1483.2</c:v>
                </c:pt>
                <c:pt idx="1">
                  <c:v>242.4</c:v>
                </c:pt>
                <c:pt idx="2">
                  <c:v>54.0</c:v>
                </c:pt>
                <c:pt idx="3">
                  <c:v>19.2</c:v>
                </c:pt>
                <c:pt idx="4">
                  <c:v>2.4</c:v>
                </c:pt>
              </c:numCache>
            </c:numRef>
          </c:val>
        </c:ser>
        <c:dLbls>
          <c:showLegendKey val="0"/>
          <c:showVal val="0"/>
          <c:showCatName val="0"/>
          <c:showSerName val="0"/>
          <c:showPercent val="0"/>
          <c:showBubbleSize val="0"/>
        </c:dLbls>
        <c:gapWidth val="50"/>
        <c:axId val="-2136038504"/>
        <c:axId val="-2136032168"/>
      </c:barChart>
      <c:catAx>
        <c:axId val="-2136038504"/>
        <c:scaling>
          <c:orientation val="minMax"/>
        </c:scaling>
        <c:delete val="0"/>
        <c:axPos val="b"/>
        <c:title>
          <c:tx>
            <c:rich>
              <a:bodyPr rot="0" vert="horz"/>
              <a:lstStyle/>
              <a:p>
                <a:pPr>
                  <a:defRPr/>
                </a:pPr>
                <a:r>
                  <a:rPr lang="en-CA"/>
                  <a:t>Stress Amplitude (MPa)</a:t>
                </a:r>
              </a:p>
            </c:rich>
          </c:tx>
          <c:layout>
            <c:manualLayout>
              <c:xMode val="edge"/>
              <c:yMode val="edge"/>
              <c:x val="0.409757493747443"/>
              <c:y val="0.929448506395857"/>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2136032168"/>
        <c:crosses val="autoZero"/>
        <c:auto val="1"/>
        <c:lblAlgn val="ctr"/>
        <c:lblOffset val="100"/>
        <c:noMultiLvlLbl val="0"/>
      </c:catAx>
      <c:valAx>
        <c:axId val="-2136032168"/>
        <c:scaling>
          <c:logBase val="10.0"/>
          <c:orientation val="minMax"/>
          <c:max val="3000.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vert="horz"/>
              <a:lstStyle/>
              <a:p>
                <a:pPr>
                  <a:defRPr/>
                </a:pPr>
                <a:r>
                  <a:rPr lang="en-CA" dirty="0"/>
                  <a:t>Cycle Count</a:t>
                </a:r>
              </a:p>
            </c:rich>
          </c:tx>
          <c:layout>
            <c:manualLayout>
              <c:xMode val="edge"/>
              <c:yMode val="edge"/>
              <c:x val="0.0147913579980963"/>
              <c:y val="0.439429152557994"/>
            </c:manualLayout>
          </c:layout>
          <c:overlay val="0"/>
          <c:spPr>
            <a:noFill/>
            <a:ln>
              <a:noFill/>
            </a:ln>
            <a:effectLst/>
          </c:spPr>
        </c:title>
        <c:numFmt formatCode="General" sourceLinked="1"/>
        <c:majorTickMark val="out"/>
        <c:minorTickMark val="none"/>
        <c:tickLblPos val="nextTo"/>
        <c:spPr>
          <a:noFill/>
          <a:ln>
            <a:noFill/>
          </a:ln>
          <a:effectLst/>
        </c:spPr>
        <c:txPr>
          <a:bodyPr rot="-60000000" vert="horz"/>
          <a:lstStyle/>
          <a:p>
            <a:pPr>
              <a:defRPr/>
            </a:pPr>
            <a:endParaRPr lang="en-US"/>
          </a:p>
        </c:txPr>
        <c:crossAx val="-2136038504"/>
        <c:crosses val="autoZero"/>
        <c:crossBetween val="between"/>
      </c:valAx>
      <c:spPr>
        <a:noFill/>
        <a:ln w="25400">
          <a:noFill/>
        </a:ln>
        <a:effectLst/>
      </c:spPr>
    </c:plotArea>
    <c:legend>
      <c:legendPos val="t"/>
      <c:layout>
        <c:manualLayout>
          <c:xMode val="edge"/>
          <c:yMode val="edge"/>
          <c:x val="0.632551848624239"/>
          <c:y val="0.0788455367327603"/>
          <c:w val="0.31029469181121"/>
          <c:h val="0.0734507144940216"/>
        </c:manualLayout>
      </c:layout>
      <c:overlay val="0"/>
      <c:spPr>
        <a:noFill/>
        <a:ln>
          <a:noFill/>
        </a:ln>
        <a:effectLst/>
      </c:spPr>
      <c:txPr>
        <a:bodyPr rot="0" vert="horz"/>
        <a:lstStyle/>
        <a:p>
          <a:pPr>
            <a:defRPr/>
          </a:pPr>
          <a:endParaRPr lang="en-US"/>
        </a:p>
      </c:txPr>
    </c:legend>
    <c:plotVisOnly val="1"/>
    <c:dispBlanksAs val="gap"/>
    <c:showDLblsOverMax val="0"/>
  </c:chart>
  <c:spPr>
    <a:solidFill>
      <a:schemeClr val="bg1"/>
    </a:solidFill>
    <a:ln w="9525" cap="flat" cmpd="sng" algn="ctr">
      <a:solidFill>
        <a:schemeClr val="bg2"/>
      </a:solidFill>
      <a:round/>
    </a:ln>
    <a:effectLst/>
  </c:spPr>
  <c:txPr>
    <a:bodyPr/>
    <a:lstStyle/>
    <a:p>
      <a:pPr>
        <a:defRPr sz="1600">
          <a:latin typeface="+mn-l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'Raw Wake Data'!$B$1</c:f>
              <c:strCache>
                <c:ptCount val="1"/>
                <c:pt idx="0">
                  <c:v>WT7 power (upstream)</c:v>
                </c:pt>
              </c:strCache>
            </c:strRef>
          </c:tx>
          <c:marker>
            <c:symbol val="none"/>
          </c:marker>
          <c:xVal>
            <c:numRef>
              <c:f>'Raw Wake Data'!$A$2:$A$32</c:f>
              <c:numCache>
                <c:formatCode>General</c:formatCode>
                <c:ptCount val="31"/>
                <c:pt idx="0">
                  <c:v>121.0</c:v>
                </c:pt>
                <c:pt idx="1">
                  <c:v>122.0</c:v>
                </c:pt>
                <c:pt idx="2">
                  <c:v>123.0</c:v>
                </c:pt>
                <c:pt idx="3">
                  <c:v>124.0</c:v>
                </c:pt>
                <c:pt idx="4">
                  <c:v>125.0</c:v>
                </c:pt>
                <c:pt idx="5">
                  <c:v>126.0</c:v>
                </c:pt>
                <c:pt idx="6">
                  <c:v>127.0</c:v>
                </c:pt>
                <c:pt idx="7">
                  <c:v>128.0</c:v>
                </c:pt>
                <c:pt idx="8">
                  <c:v>129.0</c:v>
                </c:pt>
                <c:pt idx="9">
                  <c:v>130.0</c:v>
                </c:pt>
                <c:pt idx="10">
                  <c:v>131.0</c:v>
                </c:pt>
                <c:pt idx="11">
                  <c:v>132.0</c:v>
                </c:pt>
                <c:pt idx="12">
                  <c:v>133.0</c:v>
                </c:pt>
                <c:pt idx="13">
                  <c:v>134.0</c:v>
                </c:pt>
                <c:pt idx="14">
                  <c:v>135.0</c:v>
                </c:pt>
                <c:pt idx="15">
                  <c:v>136.0</c:v>
                </c:pt>
                <c:pt idx="16">
                  <c:v>137.0</c:v>
                </c:pt>
                <c:pt idx="17">
                  <c:v>138.0</c:v>
                </c:pt>
                <c:pt idx="18">
                  <c:v>139.0</c:v>
                </c:pt>
                <c:pt idx="19">
                  <c:v>140.0</c:v>
                </c:pt>
                <c:pt idx="20">
                  <c:v>141.0</c:v>
                </c:pt>
                <c:pt idx="21">
                  <c:v>142.0</c:v>
                </c:pt>
                <c:pt idx="22">
                  <c:v>143.0</c:v>
                </c:pt>
                <c:pt idx="23">
                  <c:v>144.0</c:v>
                </c:pt>
                <c:pt idx="24">
                  <c:v>145.0</c:v>
                </c:pt>
                <c:pt idx="25">
                  <c:v>146.0</c:v>
                </c:pt>
                <c:pt idx="26">
                  <c:v>147.0</c:v>
                </c:pt>
                <c:pt idx="27">
                  <c:v>148.0</c:v>
                </c:pt>
                <c:pt idx="28">
                  <c:v>149.0</c:v>
                </c:pt>
                <c:pt idx="29">
                  <c:v>150.0</c:v>
                </c:pt>
                <c:pt idx="30">
                  <c:v>151.0</c:v>
                </c:pt>
              </c:numCache>
            </c:numRef>
          </c:xVal>
          <c:yVal>
            <c:numRef>
              <c:f>'Raw Wake Data'!$B$2:$B$32</c:f>
              <c:numCache>
                <c:formatCode>General</c:formatCode>
                <c:ptCount val="31"/>
                <c:pt idx="0">
                  <c:v>677.2</c:v>
                </c:pt>
                <c:pt idx="1">
                  <c:v>662.3599999999998</c:v>
                </c:pt>
                <c:pt idx="2">
                  <c:v>759.92</c:v>
                </c:pt>
                <c:pt idx="3">
                  <c:v>614.8399999999998</c:v>
                </c:pt>
                <c:pt idx="4">
                  <c:v>657.15</c:v>
                </c:pt>
                <c:pt idx="5">
                  <c:v>591.39</c:v>
                </c:pt>
                <c:pt idx="6">
                  <c:v>665.37</c:v>
                </c:pt>
                <c:pt idx="7">
                  <c:v>691.19</c:v>
                </c:pt>
                <c:pt idx="8">
                  <c:v>634.8199999999998</c:v>
                </c:pt>
                <c:pt idx="9">
                  <c:v>717.8099999999997</c:v>
                </c:pt>
                <c:pt idx="10">
                  <c:v>721.13</c:v>
                </c:pt>
                <c:pt idx="11">
                  <c:v>759.8099999999997</c:v>
                </c:pt>
                <c:pt idx="12">
                  <c:v>633.3599999999998</c:v>
                </c:pt>
                <c:pt idx="13">
                  <c:v>677.69</c:v>
                </c:pt>
                <c:pt idx="14">
                  <c:v>700.23</c:v>
                </c:pt>
                <c:pt idx="15">
                  <c:v>765.77</c:v>
                </c:pt>
                <c:pt idx="16">
                  <c:v>725.37</c:v>
                </c:pt>
                <c:pt idx="17">
                  <c:v>715.4499999999998</c:v>
                </c:pt>
                <c:pt idx="18">
                  <c:v>748.74</c:v>
                </c:pt>
                <c:pt idx="19">
                  <c:v>603.09</c:v>
                </c:pt>
                <c:pt idx="20">
                  <c:v>658.9599999999998</c:v>
                </c:pt>
                <c:pt idx="21">
                  <c:v>581.8199999999998</c:v>
                </c:pt>
                <c:pt idx="22">
                  <c:v>432.52</c:v>
                </c:pt>
                <c:pt idx="23">
                  <c:v>656.9599999999998</c:v>
                </c:pt>
                <c:pt idx="24">
                  <c:v>610.8</c:v>
                </c:pt>
                <c:pt idx="25">
                  <c:v>645.18</c:v>
                </c:pt>
                <c:pt idx="26">
                  <c:v>620.52</c:v>
                </c:pt>
                <c:pt idx="27">
                  <c:v>779.08</c:v>
                </c:pt>
                <c:pt idx="28">
                  <c:v>580.74</c:v>
                </c:pt>
                <c:pt idx="29">
                  <c:v>658.4299999999997</c:v>
                </c:pt>
                <c:pt idx="30">
                  <c:v>652.69</c:v>
                </c:pt>
              </c:numCache>
            </c:numRef>
          </c:yVal>
          <c:smooth val="1"/>
        </c:ser>
        <c:ser>
          <c:idx val="1"/>
          <c:order val="1"/>
          <c:tx>
            <c:strRef>
              <c:f>'Raw Wake Data'!$C$1</c:f>
              <c:strCache>
                <c:ptCount val="1"/>
                <c:pt idx="0">
                  <c:v>WT8 power (downstream)</c:v>
                </c:pt>
              </c:strCache>
            </c:strRef>
          </c:tx>
          <c:marker>
            <c:symbol val="none"/>
          </c:marker>
          <c:xVal>
            <c:numRef>
              <c:f>'Raw Wake Data'!$A$2:$A$32</c:f>
              <c:numCache>
                <c:formatCode>General</c:formatCode>
                <c:ptCount val="31"/>
                <c:pt idx="0">
                  <c:v>121.0</c:v>
                </c:pt>
                <c:pt idx="1">
                  <c:v>122.0</c:v>
                </c:pt>
                <c:pt idx="2">
                  <c:v>123.0</c:v>
                </c:pt>
                <c:pt idx="3">
                  <c:v>124.0</c:v>
                </c:pt>
                <c:pt idx="4">
                  <c:v>125.0</c:v>
                </c:pt>
                <c:pt idx="5">
                  <c:v>126.0</c:v>
                </c:pt>
                <c:pt idx="6">
                  <c:v>127.0</c:v>
                </c:pt>
                <c:pt idx="7">
                  <c:v>128.0</c:v>
                </c:pt>
                <c:pt idx="8">
                  <c:v>129.0</c:v>
                </c:pt>
                <c:pt idx="9">
                  <c:v>130.0</c:v>
                </c:pt>
                <c:pt idx="10">
                  <c:v>131.0</c:v>
                </c:pt>
                <c:pt idx="11">
                  <c:v>132.0</c:v>
                </c:pt>
                <c:pt idx="12">
                  <c:v>133.0</c:v>
                </c:pt>
                <c:pt idx="13">
                  <c:v>134.0</c:v>
                </c:pt>
                <c:pt idx="14">
                  <c:v>135.0</c:v>
                </c:pt>
                <c:pt idx="15">
                  <c:v>136.0</c:v>
                </c:pt>
                <c:pt idx="16">
                  <c:v>137.0</c:v>
                </c:pt>
                <c:pt idx="17">
                  <c:v>138.0</c:v>
                </c:pt>
                <c:pt idx="18">
                  <c:v>139.0</c:v>
                </c:pt>
                <c:pt idx="19">
                  <c:v>140.0</c:v>
                </c:pt>
                <c:pt idx="20">
                  <c:v>141.0</c:v>
                </c:pt>
                <c:pt idx="21">
                  <c:v>142.0</c:v>
                </c:pt>
                <c:pt idx="22">
                  <c:v>143.0</c:v>
                </c:pt>
                <c:pt idx="23">
                  <c:v>144.0</c:v>
                </c:pt>
                <c:pt idx="24">
                  <c:v>145.0</c:v>
                </c:pt>
                <c:pt idx="25">
                  <c:v>146.0</c:v>
                </c:pt>
                <c:pt idx="26">
                  <c:v>147.0</c:v>
                </c:pt>
                <c:pt idx="27">
                  <c:v>148.0</c:v>
                </c:pt>
                <c:pt idx="28">
                  <c:v>149.0</c:v>
                </c:pt>
                <c:pt idx="29">
                  <c:v>150.0</c:v>
                </c:pt>
                <c:pt idx="30">
                  <c:v>151.0</c:v>
                </c:pt>
              </c:numCache>
            </c:numRef>
          </c:xVal>
          <c:yVal>
            <c:numRef>
              <c:f>'Raw Wake Data'!$C$2:$C$32</c:f>
              <c:numCache>
                <c:formatCode>General</c:formatCode>
                <c:ptCount val="31"/>
                <c:pt idx="0">
                  <c:v>579.62</c:v>
                </c:pt>
                <c:pt idx="1">
                  <c:v>562.79</c:v>
                </c:pt>
                <c:pt idx="2">
                  <c:v>703.22</c:v>
                </c:pt>
                <c:pt idx="3">
                  <c:v>570.3099999999997</c:v>
                </c:pt>
                <c:pt idx="4">
                  <c:v>568.7</c:v>
                </c:pt>
                <c:pt idx="5">
                  <c:v>553.24</c:v>
                </c:pt>
                <c:pt idx="6">
                  <c:v>612.23</c:v>
                </c:pt>
                <c:pt idx="7">
                  <c:v>669.8499999999998</c:v>
                </c:pt>
                <c:pt idx="8">
                  <c:v>573.15</c:v>
                </c:pt>
                <c:pt idx="9">
                  <c:v>696.13</c:v>
                </c:pt>
                <c:pt idx="10">
                  <c:v>717.47</c:v>
                </c:pt>
                <c:pt idx="11">
                  <c:v>633.41</c:v>
                </c:pt>
                <c:pt idx="12">
                  <c:v>578.16</c:v>
                </c:pt>
                <c:pt idx="13">
                  <c:v>734.99</c:v>
                </c:pt>
                <c:pt idx="14">
                  <c:v>673.58</c:v>
                </c:pt>
                <c:pt idx="15">
                  <c:v>733.12</c:v>
                </c:pt>
                <c:pt idx="16">
                  <c:v>740.88</c:v>
                </c:pt>
                <c:pt idx="17">
                  <c:v>716.38</c:v>
                </c:pt>
                <c:pt idx="18">
                  <c:v>757.9299999999997</c:v>
                </c:pt>
                <c:pt idx="19">
                  <c:v>573.9599999999998</c:v>
                </c:pt>
                <c:pt idx="20">
                  <c:v>594.65</c:v>
                </c:pt>
                <c:pt idx="21">
                  <c:v>567.61</c:v>
                </c:pt>
                <c:pt idx="22">
                  <c:v>377.97</c:v>
                </c:pt>
                <c:pt idx="23">
                  <c:v>570.77</c:v>
                </c:pt>
                <c:pt idx="24">
                  <c:v>556.72</c:v>
                </c:pt>
                <c:pt idx="25">
                  <c:v>581.52</c:v>
                </c:pt>
                <c:pt idx="26">
                  <c:v>461.01</c:v>
                </c:pt>
                <c:pt idx="27">
                  <c:v>595.66</c:v>
                </c:pt>
                <c:pt idx="28">
                  <c:v>526.24</c:v>
                </c:pt>
                <c:pt idx="29">
                  <c:v>537.67</c:v>
                </c:pt>
                <c:pt idx="30">
                  <c:v>671.59</c:v>
                </c:pt>
              </c:numCache>
            </c:numRef>
          </c:yVal>
          <c:smooth val="1"/>
        </c:ser>
        <c:dLbls>
          <c:showLegendKey val="0"/>
          <c:showVal val="0"/>
          <c:showCatName val="0"/>
          <c:showSerName val="0"/>
          <c:showPercent val="0"/>
          <c:showBubbleSize val="0"/>
        </c:dLbls>
        <c:axId val="-2138878920"/>
        <c:axId val="-2138884456"/>
      </c:scatterChart>
      <c:valAx>
        <c:axId val="-2138878920"/>
        <c:scaling>
          <c:orientation val="minMax"/>
          <c:max val="150.0"/>
          <c:min val="120.0"/>
        </c:scaling>
        <c:delete val="0"/>
        <c:axPos val="b"/>
        <c:majorGridlines/>
        <c:title>
          <c:tx>
            <c:rich>
              <a:bodyPr/>
              <a:lstStyle/>
              <a:p>
                <a:pPr>
                  <a:defRPr/>
                </a:pPr>
                <a:r>
                  <a:rPr lang="en-US"/>
                  <a:t>Yaw Position of Upstream Turbine</a:t>
                </a:r>
              </a:p>
            </c:rich>
          </c:tx>
          <c:layout/>
          <c:overlay val="0"/>
        </c:title>
        <c:numFmt formatCode="General" sourceLinked="1"/>
        <c:majorTickMark val="out"/>
        <c:minorTickMark val="none"/>
        <c:tickLblPos val="nextTo"/>
        <c:crossAx val="-2138884456"/>
        <c:crosses val="autoZero"/>
        <c:crossBetween val="midCat"/>
      </c:valAx>
      <c:valAx>
        <c:axId val="-2138884456"/>
        <c:scaling>
          <c:orientation val="minMax"/>
          <c:max val="800.0"/>
          <c:min val="300.0"/>
        </c:scaling>
        <c:delete val="0"/>
        <c:axPos val="l"/>
        <c:majorGridlines/>
        <c:title>
          <c:tx>
            <c:rich>
              <a:bodyPr rot="-5400000" vert="horz"/>
              <a:lstStyle/>
              <a:p>
                <a:pPr>
                  <a:defRPr/>
                </a:pPr>
                <a:r>
                  <a:rPr lang="en-US"/>
                  <a:t>Power (kW)</a:t>
                </a:r>
              </a:p>
            </c:rich>
          </c:tx>
          <c:layout/>
          <c:overlay val="0"/>
        </c:title>
        <c:numFmt formatCode="General" sourceLinked="1"/>
        <c:majorTickMark val="out"/>
        <c:minorTickMark val="none"/>
        <c:tickLblPos val="nextTo"/>
        <c:crossAx val="-2138878920"/>
        <c:crosses val="autoZero"/>
        <c:crossBetween val="midCat"/>
      </c:valAx>
    </c:plotArea>
    <c:legend>
      <c:legendPos val="b"/>
      <c:layout/>
      <c:overlay val="0"/>
      <c:txPr>
        <a:bodyPr/>
        <a:lstStyle/>
        <a:p>
          <a:pPr>
            <a:defRPr sz="1600"/>
          </a:pPr>
          <a:endParaRPr lang="en-US"/>
        </a:p>
      </c:txPr>
    </c:legend>
    <c:plotVisOnly val="1"/>
    <c:dispBlanksAs val="gap"/>
    <c:showDLblsOverMax val="0"/>
  </c:chart>
  <c:txPr>
    <a:bodyPr/>
    <a:lstStyle/>
    <a:p>
      <a:pPr>
        <a:defRPr sz="2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'Raw PCurve data'!$C$2</c:f>
              <c:strCache>
                <c:ptCount val="1"/>
                <c:pt idx="0">
                  <c:v>Avg</c:v>
                </c:pt>
              </c:strCache>
            </c:strRef>
          </c:tx>
          <c:marker>
            <c:symbol val="none"/>
          </c:marker>
          <c:xVal>
            <c:numRef>
              <c:f>'Raw PCurve data'!$B$3:$B$15</c:f>
              <c:numCache>
                <c:formatCode>General</c:formatCode>
                <c:ptCount val="13"/>
                <c:pt idx="0">
                  <c:v>15.0</c:v>
                </c:pt>
                <c:pt idx="1">
                  <c:v>14.0</c:v>
                </c:pt>
                <c:pt idx="2">
                  <c:v>13.0</c:v>
                </c:pt>
                <c:pt idx="3">
                  <c:v>12.0</c:v>
                </c:pt>
                <c:pt idx="4">
                  <c:v>11.0</c:v>
                </c:pt>
                <c:pt idx="5">
                  <c:v>10.0</c:v>
                </c:pt>
                <c:pt idx="6">
                  <c:v>9.0</c:v>
                </c:pt>
                <c:pt idx="7">
                  <c:v>8.0</c:v>
                </c:pt>
                <c:pt idx="8">
                  <c:v>7.0</c:v>
                </c:pt>
                <c:pt idx="9">
                  <c:v>6.0</c:v>
                </c:pt>
                <c:pt idx="10">
                  <c:v>5.0</c:v>
                </c:pt>
                <c:pt idx="11">
                  <c:v>4.0</c:v>
                </c:pt>
                <c:pt idx="12">
                  <c:v>3.0</c:v>
                </c:pt>
              </c:numCache>
            </c:numRef>
          </c:xVal>
          <c:yVal>
            <c:numRef>
              <c:f>'Raw PCurve data'!$C$3:$C$15</c:f>
              <c:numCache>
                <c:formatCode>General</c:formatCode>
                <c:ptCount val="13"/>
                <c:pt idx="0">
                  <c:v>1765.6</c:v>
                </c:pt>
                <c:pt idx="1">
                  <c:v>1755.6</c:v>
                </c:pt>
                <c:pt idx="2">
                  <c:v>1745.4</c:v>
                </c:pt>
                <c:pt idx="3">
                  <c:v>1703.8</c:v>
                </c:pt>
                <c:pt idx="4">
                  <c:v>1593.26046511628</c:v>
                </c:pt>
                <c:pt idx="5">
                  <c:v>1387.911904761905</c:v>
                </c:pt>
                <c:pt idx="6">
                  <c:v>1144.269523809523</c:v>
                </c:pt>
                <c:pt idx="7">
                  <c:v>895.74</c:v>
                </c:pt>
                <c:pt idx="8">
                  <c:v>697.59</c:v>
                </c:pt>
                <c:pt idx="9">
                  <c:v>553.901395348837</c:v>
                </c:pt>
                <c:pt idx="10">
                  <c:v>459.2414285714285</c:v>
                </c:pt>
                <c:pt idx="11">
                  <c:v>387.6053658536585</c:v>
                </c:pt>
                <c:pt idx="12">
                  <c:v>341.3393023255815</c:v>
                </c:pt>
              </c:numCache>
            </c:numRef>
          </c:yVal>
          <c:smooth val="1"/>
        </c:ser>
        <c:ser>
          <c:idx val="1"/>
          <c:order val="1"/>
          <c:tx>
            <c:strRef>
              <c:f>'Raw PCurve data'!$D$2</c:f>
              <c:strCache>
                <c:ptCount val="1"/>
                <c:pt idx="0">
                  <c:v>Min</c:v>
                </c:pt>
              </c:strCache>
            </c:strRef>
          </c:tx>
          <c:marker>
            <c:symbol val="square"/>
            <c:size val="5"/>
          </c:marker>
          <c:dLbls>
            <c:dLbl>
              <c:idx val="0"/>
              <c:layout>
                <c:manualLayout>
                  <c:x val="-0.0236877516022163"/>
                  <c:y val="0.0304347826086956"/>
                </c:manualLayout>
              </c:layout>
              <c:tx>
                <c:rich>
                  <a:bodyPr/>
                  <a:lstStyle/>
                  <a:p>
                    <a:r>
                      <a:rPr lang="en-US"/>
                      <a:t>T37</a:t>
                    </a:r>
                  </a:p>
                </c:rich>
              </c:tx>
              <c:showLegendKey val="0"/>
              <c:showVal val="1"/>
              <c:showCatName val="0"/>
              <c:showSerName val="0"/>
              <c:showPercent val="0"/>
              <c:showBubbleSize val="0"/>
            </c:dLbl>
            <c:dLbl>
              <c:idx val="1"/>
              <c:layout>
                <c:manualLayout>
                  <c:x val="-0.0266487205524934"/>
                  <c:y val="0.0282608695652174"/>
                </c:manualLayout>
              </c:layout>
              <c:tx>
                <c:rich>
                  <a:bodyPr/>
                  <a:lstStyle/>
                  <a:p>
                    <a:r>
                      <a:rPr lang="en-US"/>
                      <a:t>T39</a:t>
                    </a:r>
                  </a:p>
                </c:rich>
              </c:tx>
              <c:showLegendKey val="0"/>
              <c:showVal val="1"/>
              <c:showCatName val="0"/>
              <c:showSerName val="0"/>
              <c:showPercent val="0"/>
              <c:showBubbleSize val="0"/>
            </c:dLbl>
            <c:dLbl>
              <c:idx val="2"/>
              <c:layout>
                <c:manualLayout>
                  <c:x val="-0.0236877516022164"/>
                  <c:y val="0.0239128723040055"/>
                </c:manualLayout>
              </c:layout>
              <c:tx>
                <c:rich>
                  <a:bodyPr/>
                  <a:lstStyle/>
                  <a:p>
                    <a:r>
                      <a:rPr lang="en-US"/>
                      <a:t>T39</a:t>
                    </a:r>
                  </a:p>
                </c:rich>
              </c:tx>
              <c:showLegendKey val="0"/>
              <c:showVal val="1"/>
              <c:showCatName val="0"/>
              <c:showSerName val="0"/>
              <c:showPercent val="0"/>
              <c:showBubbleSize val="0"/>
            </c:dLbl>
            <c:dLbl>
              <c:idx val="3"/>
              <c:layout>
                <c:manualLayout>
                  <c:x val="-0.0222072671270779"/>
                  <c:y val="0.0260869565217391"/>
                </c:manualLayout>
              </c:layout>
              <c:tx>
                <c:rich>
                  <a:bodyPr/>
                  <a:lstStyle/>
                  <a:p>
                    <a:r>
                      <a:rPr lang="en-US"/>
                      <a:t>T39</a:t>
                    </a:r>
                  </a:p>
                </c:rich>
              </c:tx>
              <c:showLegendKey val="0"/>
              <c:showVal val="1"/>
              <c:showCatName val="0"/>
              <c:showSerName val="0"/>
              <c:showPercent val="0"/>
              <c:showBubbleSize val="0"/>
            </c:dLbl>
            <c:dLbl>
              <c:idx val="4"/>
              <c:layout>
                <c:manualLayout>
                  <c:x val="-0.0118438758011082"/>
                  <c:y val="0.0217391304347826"/>
                </c:manualLayout>
              </c:layout>
              <c:tx>
                <c:rich>
                  <a:bodyPr/>
                  <a:lstStyle/>
                  <a:p>
                    <a:r>
                      <a:rPr lang="en-US"/>
                      <a:t>T35</a:t>
                    </a:r>
                  </a:p>
                </c:rich>
              </c:tx>
              <c:showLegendKey val="0"/>
              <c:showVal val="1"/>
              <c:showCatName val="0"/>
              <c:showSerName val="0"/>
              <c:showPercent val="0"/>
              <c:showBubbleSize val="0"/>
            </c:dLbl>
            <c:dLbl>
              <c:idx val="5"/>
              <c:layout>
                <c:manualLayout>
                  <c:x val="-0.0118438758011083"/>
                  <c:y val="0.0282608695652174"/>
                </c:manualLayout>
              </c:layout>
              <c:tx>
                <c:rich>
                  <a:bodyPr/>
                  <a:lstStyle/>
                  <a:p>
                    <a:r>
                      <a:rPr lang="en-US"/>
                      <a:t>T30</a:t>
                    </a:r>
                  </a:p>
                </c:rich>
              </c:tx>
              <c:showLegendKey val="0"/>
              <c:showVal val="1"/>
              <c:showCatName val="0"/>
              <c:showSerName val="0"/>
              <c:showPercent val="0"/>
              <c:showBubbleSize val="0"/>
            </c:dLbl>
            <c:dLbl>
              <c:idx val="6"/>
              <c:layout>
                <c:manualLayout>
                  <c:x val="-0.00888290685083116"/>
                  <c:y val="0.0260869565217391"/>
                </c:manualLayout>
              </c:layout>
              <c:tx>
                <c:rich>
                  <a:bodyPr/>
                  <a:lstStyle/>
                  <a:p>
                    <a:r>
                      <a:rPr lang="en-US"/>
                      <a:t>T33</a:t>
                    </a:r>
                  </a:p>
                </c:rich>
              </c:tx>
              <c:showLegendKey val="0"/>
              <c:showVal val="1"/>
              <c:showCatName val="0"/>
              <c:showSerName val="0"/>
              <c:showPercent val="0"/>
              <c:showBubbleSize val="0"/>
            </c:dLbl>
            <c:dLbl>
              <c:idx val="7"/>
              <c:layout>
                <c:manualLayout>
                  <c:x val="-0.0148048447513853"/>
                  <c:y val="0.0217391304347826"/>
                </c:manualLayout>
              </c:layout>
              <c:tx>
                <c:rich>
                  <a:bodyPr/>
                  <a:lstStyle/>
                  <a:p>
                    <a:r>
                      <a:rPr lang="en-US"/>
                      <a:t>T30</a:t>
                    </a:r>
                  </a:p>
                </c:rich>
              </c:tx>
              <c:showLegendKey val="0"/>
              <c:showVal val="1"/>
              <c:showCatName val="0"/>
              <c:showSerName val="0"/>
              <c:showPercent val="0"/>
              <c:showBubbleSize val="0"/>
            </c:dLbl>
            <c:dLbl>
              <c:idx val="8"/>
              <c:layout>
                <c:manualLayout>
                  <c:x val="-0.0207267826519395"/>
                  <c:y val="0.0260869565217391"/>
                </c:manualLayout>
              </c:layout>
              <c:tx>
                <c:rich>
                  <a:bodyPr/>
                  <a:lstStyle/>
                  <a:p>
                    <a:r>
                      <a:rPr lang="en-US"/>
                      <a:t>T40</a:t>
                    </a:r>
                  </a:p>
                </c:rich>
              </c:tx>
              <c:showLegendKey val="0"/>
              <c:showVal val="1"/>
              <c:showCatName val="0"/>
              <c:showSerName val="0"/>
              <c:showPercent val="0"/>
              <c:showBubbleSize val="0"/>
            </c:dLbl>
            <c:dLbl>
              <c:idx val="9"/>
              <c:layout>
                <c:manualLayout>
                  <c:x val="-0.0266487205524935"/>
                  <c:y val="0.0239130434782609"/>
                </c:manualLayout>
              </c:layout>
              <c:tx>
                <c:rich>
                  <a:bodyPr/>
                  <a:lstStyle/>
                  <a:p>
                    <a:r>
                      <a:rPr lang="en-US"/>
                      <a:t>T34</a:t>
                    </a:r>
                  </a:p>
                </c:rich>
              </c:tx>
              <c:showLegendKey val="0"/>
              <c:showVal val="1"/>
              <c:showCatName val="0"/>
              <c:showSerName val="0"/>
              <c:showPercent val="0"/>
              <c:showBubbleSize val="0"/>
            </c:dLbl>
            <c:dLbl>
              <c:idx val="10"/>
              <c:layout>
                <c:manualLayout>
                  <c:x val="-0.0236878681757972"/>
                  <c:y val="0.0239128723040056"/>
                </c:manualLayout>
              </c:layout>
              <c:tx>
                <c:rich>
                  <a:bodyPr/>
                  <a:lstStyle/>
                  <a:p>
                    <a:r>
                      <a:rPr lang="en-US"/>
                      <a:t>T38</a:t>
                    </a:r>
                  </a:p>
                </c:rich>
              </c:tx>
              <c:showLegendKey val="0"/>
              <c:showVal val="1"/>
              <c:showCatName val="0"/>
              <c:showSerName val="0"/>
              <c:showPercent val="0"/>
              <c:showBubbleSize val="0"/>
            </c:dLbl>
            <c:dLbl>
              <c:idx val="11"/>
              <c:layout>
                <c:manualLayout>
                  <c:x val="-0.0222072671270779"/>
                  <c:y val="0.0282608695652174"/>
                </c:manualLayout>
              </c:layout>
              <c:tx>
                <c:rich>
                  <a:bodyPr/>
                  <a:lstStyle/>
                  <a:p>
                    <a:r>
                      <a:rPr lang="en-US"/>
                      <a:t>T42</a:t>
                    </a:r>
                  </a:p>
                </c:rich>
              </c:tx>
              <c:showLegendKey val="0"/>
              <c:showVal val="1"/>
              <c:showCatName val="0"/>
              <c:showSerName val="0"/>
              <c:showPercent val="0"/>
              <c:showBubbleSize val="0"/>
            </c:dLbl>
            <c:dLbl>
              <c:idx val="12"/>
              <c:layout>
                <c:manualLayout>
                  <c:x val="-0.0310901739779091"/>
                  <c:y val="0.0326086956521739"/>
                </c:manualLayout>
              </c:layout>
              <c:tx>
                <c:rich>
                  <a:bodyPr/>
                  <a:lstStyle/>
                  <a:p>
                    <a:r>
                      <a:rPr lang="en-US"/>
                      <a:t>T42</a:t>
                    </a:r>
                  </a:p>
                </c:rich>
              </c:tx>
              <c:showLegendKey val="0"/>
              <c:showVal val="1"/>
              <c:showCatName val="0"/>
              <c:showSerName val="0"/>
              <c:showPercent val="0"/>
              <c:showBubbleSize val="0"/>
            </c:dLbl>
            <c:showLegendKey val="0"/>
            <c:showVal val="1"/>
            <c:showCatName val="0"/>
            <c:showSerName val="0"/>
            <c:showPercent val="0"/>
            <c:showBubbleSize val="0"/>
            <c:showLeaderLines val="0"/>
          </c:dLbls>
          <c:xVal>
            <c:numRef>
              <c:f>'Raw PCurve data'!$B$3:$B$15</c:f>
              <c:numCache>
                <c:formatCode>General</c:formatCode>
                <c:ptCount val="13"/>
                <c:pt idx="0">
                  <c:v>15.0</c:v>
                </c:pt>
                <c:pt idx="1">
                  <c:v>14.0</c:v>
                </c:pt>
                <c:pt idx="2">
                  <c:v>13.0</c:v>
                </c:pt>
                <c:pt idx="3">
                  <c:v>12.0</c:v>
                </c:pt>
                <c:pt idx="4">
                  <c:v>11.0</c:v>
                </c:pt>
                <c:pt idx="5">
                  <c:v>10.0</c:v>
                </c:pt>
                <c:pt idx="6">
                  <c:v>9.0</c:v>
                </c:pt>
                <c:pt idx="7">
                  <c:v>8.0</c:v>
                </c:pt>
                <c:pt idx="8">
                  <c:v>7.0</c:v>
                </c:pt>
                <c:pt idx="9">
                  <c:v>6.0</c:v>
                </c:pt>
                <c:pt idx="10">
                  <c:v>5.0</c:v>
                </c:pt>
                <c:pt idx="11">
                  <c:v>4.0</c:v>
                </c:pt>
                <c:pt idx="12">
                  <c:v>3.0</c:v>
                </c:pt>
              </c:numCache>
            </c:numRef>
          </c:xVal>
          <c:yVal>
            <c:numRef>
              <c:f>'Raw PCurve data'!$D$3:$D$15</c:f>
              <c:numCache>
                <c:formatCode>General</c:formatCode>
                <c:ptCount val="13"/>
                <c:pt idx="0">
                  <c:v>1619.4</c:v>
                </c:pt>
                <c:pt idx="1">
                  <c:v>1603.2</c:v>
                </c:pt>
                <c:pt idx="2">
                  <c:v>1581.7</c:v>
                </c:pt>
                <c:pt idx="3">
                  <c:v>1568.4</c:v>
                </c:pt>
                <c:pt idx="4">
                  <c:v>1432.1</c:v>
                </c:pt>
                <c:pt idx="5">
                  <c:v>1200.5</c:v>
                </c:pt>
                <c:pt idx="6">
                  <c:v>979.6</c:v>
                </c:pt>
                <c:pt idx="7">
                  <c:v>775.2</c:v>
                </c:pt>
                <c:pt idx="8">
                  <c:v>622.59</c:v>
                </c:pt>
                <c:pt idx="9">
                  <c:v>490.57</c:v>
                </c:pt>
                <c:pt idx="10">
                  <c:v>416.18</c:v>
                </c:pt>
                <c:pt idx="11">
                  <c:v>332.72</c:v>
                </c:pt>
                <c:pt idx="12">
                  <c:v>285.85</c:v>
                </c:pt>
              </c:numCache>
            </c:numRef>
          </c:yVal>
          <c:smooth val="1"/>
        </c:ser>
        <c:ser>
          <c:idx val="2"/>
          <c:order val="2"/>
          <c:tx>
            <c:strRef>
              <c:f>'Raw PCurve data'!$E$2</c:f>
              <c:strCache>
                <c:ptCount val="1"/>
                <c:pt idx="0">
                  <c:v>Max</c:v>
                </c:pt>
              </c:strCache>
            </c:strRef>
          </c:tx>
          <c:marker>
            <c:symbol val="square"/>
            <c:size val="5"/>
          </c:marker>
          <c:dLbls>
            <c:dLbl>
              <c:idx val="0"/>
              <c:layout/>
              <c:tx>
                <c:rich>
                  <a:bodyPr/>
                  <a:lstStyle/>
                  <a:p>
                    <a:r>
                      <a:rPr lang="en-US"/>
                      <a:t>T40</a:t>
                    </a:r>
                  </a:p>
                </c:rich>
              </c:tx>
              <c:dLblPos val="t"/>
              <c:showLegendKey val="0"/>
              <c:showVal val="0"/>
              <c:showCatName val="1"/>
              <c:showSerName val="0"/>
              <c:showPercent val="0"/>
              <c:showBubbleSize val="0"/>
            </c:dLbl>
            <c:dLbl>
              <c:idx val="1"/>
              <c:layout>
                <c:manualLayout>
                  <c:x val="-0.0266487205524934"/>
                  <c:y val="-0.0304347826086956"/>
                </c:manualLayout>
              </c:layout>
              <c:tx>
                <c:rich>
                  <a:bodyPr/>
                  <a:lstStyle/>
                  <a:p>
                    <a:r>
                      <a:rPr lang="en-US"/>
                      <a:t>T31</a:t>
                    </a:r>
                  </a:p>
                </c:rich>
              </c:tx>
              <c:dLblPos val="r"/>
              <c:showLegendKey val="0"/>
              <c:showVal val="0"/>
              <c:showCatName val="1"/>
              <c:showSerName val="0"/>
              <c:showPercent val="0"/>
              <c:showBubbleSize val="0"/>
            </c:dLbl>
            <c:dLbl>
              <c:idx val="2"/>
              <c:layout/>
              <c:tx>
                <c:rich>
                  <a:bodyPr/>
                  <a:lstStyle/>
                  <a:p>
                    <a:r>
                      <a:rPr lang="en-US"/>
                      <a:t>T31</a:t>
                    </a:r>
                  </a:p>
                </c:rich>
              </c:tx>
              <c:dLblPos val="t"/>
              <c:showLegendKey val="0"/>
              <c:showVal val="0"/>
              <c:showCatName val="1"/>
              <c:showSerName val="0"/>
              <c:showPercent val="0"/>
              <c:showBubbleSize val="0"/>
            </c:dLbl>
            <c:dLbl>
              <c:idx val="3"/>
              <c:layout/>
              <c:tx>
                <c:rich>
                  <a:bodyPr/>
                  <a:lstStyle/>
                  <a:p>
                    <a:r>
                      <a:rPr lang="en-US"/>
                      <a:t>T34</a:t>
                    </a:r>
                  </a:p>
                </c:rich>
              </c:tx>
              <c:dLblPos val="t"/>
              <c:showLegendKey val="0"/>
              <c:showVal val="0"/>
              <c:showCatName val="1"/>
              <c:showSerName val="0"/>
              <c:showPercent val="0"/>
              <c:showBubbleSize val="0"/>
            </c:dLbl>
            <c:dLbl>
              <c:idx val="4"/>
              <c:layout/>
              <c:tx>
                <c:rich>
                  <a:bodyPr/>
                  <a:lstStyle/>
                  <a:p>
                    <a:r>
                      <a:rPr lang="en-US"/>
                      <a:t>T8</a:t>
                    </a:r>
                  </a:p>
                </c:rich>
              </c:tx>
              <c:dLblPos val="t"/>
              <c:showLegendKey val="0"/>
              <c:showVal val="0"/>
              <c:showCatName val="1"/>
              <c:showSerName val="0"/>
              <c:showPercent val="0"/>
              <c:showBubbleSize val="0"/>
            </c:dLbl>
            <c:dLbl>
              <c:idx val="5"/>
              <c:layout/>
              <c:tx>
                <c:rich>
                  <a:bodyPr/>
                  <a:lstStyle/>
                  <a:p>
                    <a:r>
                      <a:rPr lang="en-US"/>
                      <a:t>T13</a:t>
                    </a:r>
                  </a:p>
                </c:rich>
              </c:tx>
              <c:dLblPos val="t"/>
              <c:showLegendKey val="0"/>
              <c:showVal val="0"/>
              <c:showCatName val="1"/>
              <c:showSerName val="0"/>
              <c:showPercent val="0"/>
              <c:showBubbleSize val="0"/>
            </c:dLbl>
            <c:dLbl>
              <c:idx val="6"/>
              <c:layout/>
              <c:tx>
                <c:rich>
                  <a:bodyPr/>
                  <a:lstStyle/>
                  <a:p>
                    <a:r>
                      <a:rPr lang="en-US"/>
                      <a:t>T16</a:t>
                    </a:r>
                  </a:p>
                </c:rich>
              </c:tx>
              <c:dLblPos val="t"/>
              <c:showLegendKey val="0"/>
              <c:showVal val="0"/>
              <c:showCatName val="1"/>
              <c:showSerName val="0"/>
              <c:showPercent val="0"/>
              <c:showBubbleSize val="0"/>
            </c:dLbl>
            <c:dLbl>
              <c:idx val="7"/>
              <c:layout/>
              <c:tx>
                <c:rich>
                  <a:bodyPr/>
                  <a:lstStyle/>
                  <a:p>
                    <a:r>
                      <a:rPr lang="en-US"/>
                      <a:t>T11</a:t>
                    </a:r>
                  </a:p>
                </c:rich>
              </c:tx>
              <c:dLblPos val="t"/>
              <c:showLegendKey val="0"/>
              <c:showVal val="0"/>
              <c:showCatName val="1"/>
              <c:showSerName val="0"/>
              <c:showPercent val="0"/>
              <c:showBubbleSize val="0"/>
            </c:dLbl>
            <c:dLbl>
              <c:idx val="8"/>
              <c:layout/>
              <c:tx>
                <c:rich>
                  <a:bodyPr/>
                  <a:lstStyle/>
                  <a:p>
                    <a:r>
                      <a:rPr lang="en-US"/>
                      <a:t>T11</a:t>
                    </a:r>
                  </a:p>
                </c:rich>
              </c:tx>
              <c:dLblPos val="t"/>
              <c:showLegendKey val="0"/>
              <c:showVal val="0"/>
              <c:showCatName val="1"/>
              <c:showSerName val="0"/>
              <c:showPercent val="0"/>
              <c:showBubbleSize val="0"/>
            </c:dLbl>
            <c:dLbl>
              <c:idx val="9"/>
              <c:layout/>
              <c:tx>
                <c:rich>
                  <a:bodyPr/>
                  <a:lstStyle/>
                  <a:p>
                    <a:r>
                      <a:rPr lang="en-US"/>
                      <a:t>T24</a:t>
                    </a:r>
                  </a:p>
                </c:rich>
              </c:tx>
              <c:dLblPos val="t"/>
              <c:showLegendKey val="0"/>
              <c:showVal val="0"/>
              <c:showCatName val="1"/>
              <c:showSerName val="0"/>
              <c:showPercent val="0"/>
              <c:showBubbleSize val="0"/>
            </c:dLbl>
            <c:dLbl>
              <c:idx val="10"/>
              <c:layout/>
              <c:tx>
                <c:rich>
                  <a:bodyPr/>
                  <a:lstStyle/>
                  <a:p>
                    <a:r>
                      <a:rPr lang="en-US"/>
                      <a:t>T14</a:t>
                    </a:r>
                  </a:p>
                </c:rich>
              </c:tx>
              <c:dLblPos val="t"/>
              <c:showLegendKey val="0"/>
              <c:showVal val="0"/>
              <c:showCatName val="1"/>
              <c:showSerName val="0"/>
              <c:showPercent val="0"/>
              <c:showBubbleSize val="0"/>
            </c:dLbl>
            <c:dLbl>
              <c:idx val="11"/>
              <c:layout/>
              <c:tx>
                <c:rich>
                  <a:bodyPr/>
                  <a:lstStyle/>
                  <a:p>
                    <a:r>
                      <a:rPr lang="en-US"/>
                      <a:t>T20</a:t>
                    </a:r>
                  </a:p>
                </c:rich>
              </c:tx>
              <c:dLblPos val="t"/>
              <c:showLegendKey val="0"/>
              <c:showVal val="0"/>
              <c:showCatName val="1"/>
              <c:showSerName val="0"/>
              <c:showPercent val="0"/>
              <c:showBubbleSize val="0"/>
            </c:dLbl>
            <c:dLbl>
              <c:idx val="12"/>
              <c:layout/>
              <c:tx>
                <c:rich>
                  <a:bodyPr/>
                  <a:lstStyle/>
                  <a:p>
                    <a:r>
                      <a:rPr lang="en-US"/>
                      <a:t>T20</a:t>
                    </a:r>
                  </a:p>
                </c:rich>
              </c:tx>
              <c:dLblPos val="t"/>
              <c:showLegendKey val="0"/>
              <c:showVal val="0"/>
              <c:showCatName val="1"/>
              <c:showSerName val="0"/>
              <c:showPercent val="0"/>
              <c:showBubbleSize val="0"/>
            </c:dLbl>
            <c:dLblPos val="t"/>
            <c:showLegendKey val="0"/>
            <c:showVal val="0"/>
            <c:showCatName val="1"/>
            <c:showSerName val="0"/>
            <c:showPercent val="0"/>
            <c:showBubbleSize val="0"/>
            <c:showLeaderLines val="0"/>
          </c:dLbls>
          <c:xVal>
            <c:numRef>
              <c:f>'Raw PCurve data'!$B$3:$B$15</c:f>
              <c:numCache>
                <c:formatCode>General</c:formatCode>
                <c:ptCount val="13"/>
                <c:pt idx="0">
                  <c:v>15.0</c:v>
                </c:pt>
                <c:pt idx="1">
                  <c:v>14.0</c:v>
                </c:pt>
                <c:pt idx="2">
                  <c:v>13.0</c:v>
                </c:pt>
                <c:pt idx="3">
                  <c:v>12.0</c:v>
                </c:pt>
                <c:pt idx="4">
                  <c:v>11.0</c:v>
                </c:pt>
                <c:pt idx="5">
                  <c:v>10.0</c:v>
                </c:pt>
                <c:pt idx="6">
                  <c:v>9.0</c:v>
                </c:pt>
                <c:pt idx="7">
                  <c:v>8.0</c:v>
                </c:pt>
                <c:pt idx="8">
                  <c:v>7.0</c:v>
                </c:pt>
                <c:pt idx="9">
                  <c:v>6.0</c:v>
                </c:pt>
                <c:pt idx="10">
                  <c:v>5.0</c:v>
                </c:pt>
                <c:pt idx="11">
                  <c:v>4.0</c:v>
                </c:pt>
                <c:pt idx="12">
                  <c:v>3.0</c:v>
                </c:pt>
              </c:numCache>
            </c:numRef>
          </c:xVal>
          <c:yVal>
            <c:numRef>
              <c:f>'Raw PCurve data'!$E$3:$E$15</c:f>
              <c:numCache>
                <c:formatCode>General</c:formatCode>
                <c:ptCount val="13"/>
                <c:pt idx="0">
                  <c:v>1886.2</c:v>
                </c:pt>
                <c:pt idx="1">
                  <c:v>1915.4</c:v>
                </c:pt>
                <c:pt idx="2">
                  <c:v>1883.6</c:v>
                </c:pt>
                <c:pt idx="3">
                  <c:v>1774.3</c:v>
                </c:pt>
                <c:pt idx="4">
                  <c:v>1685.8</c:v>
                </c:pt>
                <c:pt idx="5">
                  <c:v>1534.8</c:v>
                </c:pt>
                <c:pt idx="6">
                  <c:v>1277.6</c:v>
                </c:pt>
                <c:pt idx="7">
                  <c:v>993.5</c:v>
                </c:pt>
                <c:pt idx="8">
                  <c:v>769.5599999999997</c:v>
                </c:pt>
                <c:pt idx="9">
                  <c:v>595.0</c:v>
                </c:pt>
                <c:pt idx="10">
                  <c:v>508.47</c:v>
                </c:pt>
                <c:pt idx="11">
                  <c:v>421.72</c:v>
                </c:pt>
                <c:pt idx="12">
                  <c:v>390.31</c:v>
                </c:pt>
              </c:numCache>
            </c:numRef>
          </c:yVal>
          <c:smooth val="1"/>
        </c:ser>
        <c:dLbls>
          <c:showLegendKey val="0"/>
          <c:showVal val="0"/>
          <c:showCatName val="0"/>
          <c:showSerName val="0"/>
          <c:showPercent val="0"/>
          <c:showBubbleSize val="0"/>
        </c:dLbls>
        <c:axId val="-2139030104"/>
        <c:axId val="-2139035688"/>
      </c:scatterChart>
      <c:valAx>
        <c:axId val="-2139030104"/>
        <c:scaling>
          <c:orientation val="minMax"/>
          <c:max val="16.0"/>
        </c:scaling>
        <c:delete val="0"/>
        <c:axPos val="b"/>
        <c:majorGridlines/>
        <c:title>
          <c:tx>
            <c:rich>
              <a:bodyPr/>
              <a:lstStyle/>
              <a:p>
                <a:pPr>
                  <a:defRPr sz="2000"/>
                </a:pPr>
                <a:r>
                  <a:rPr lang="en-US" sz="2000"/>
                  <a:t>Wind Speed (m/s)</a:t>
                </a:r>
              </a:p>
            </c:rich>
          </c:tx>
          <c:layout/>
          <c:overlay val="0"/>
        </c:title>
        <c:numFmt formatCode="General" sourceLinked="1"/>
        <c:majorTickMark val="out"/>
        <c:minorTickMark val="none"/>
        <c:tickLblPos val="nextTo"/>
        <c:txPr>
          <a:bodyPr/>
          <a:lstStyle/>
          <a:p>
            <a:pPr>
              <a:defRPr sz="2000"/>
            </a:pPr>
            <a:endParaRPr lang="en-US"/>
          </a:p>
        </c:txPr>
        <c:crossAx val="-2139035688"/>
        <c:crosses val="autoZero"/>
        <c:crossBetween val="midCat"/>
        <c:majorUnit val="2.0"/>
      </c:valAx>
      <c:valAx>
        <c:axId val="-2139035688"/>
        <c:scaling>
          <c:orientation val="minMax"/>
          <c:max val="2000.0"/>
        </c:scaling>
        <c:delete val="0"/>
        <c:axPos val="l"/>
        <c:majorGridlines/>
        <c:title>
          <c:tx>
            <c:rich>
              <a:bodyPr rot="-5400000" vert="horz"/>
              <a:lstStyle/>
              <a:p>
                <a:pPr>
                  <a:defRPr sz="2000"/>
                </a:pPr>
                <a:r>
                  <a:rPr lang="en-US" sz="2000"/>
                  <a:t>Power (kW)</a:t>
                </a:r>
              </a:p>
            </c:rich>
          </c:tx>
          <c:layout>
            <c:manualLayout>
              <c:xMode val="edge"/>
              <c:yMode val="edge"/>
              <c:x val="0.00477807772791243"/>
              <c:y val="0.295207994997201"/>
            </c:manualLayout>
          </c:layout>
          <c:overlay val="0"/>
        </c:title>
        <c:numFmt formatCode="General" sourceLinked="1"/>
        <c:majorTickMark val="out"/>
        <c:minorTickMark val="none"/>
        <c:tickLblPos val="nextTo"/>
        <c:txPr>
          <a:bodyPr/>
          <a:lstStyle/>
          <a:p>
            <a:pPr>
              <a:defRPr sz="1800"/>
            </a:pPr>
            <a:endParaRPr lang="en-US"/>
          </a:p>
        </c:txPr>
        <c:crossAx val="-2139030104"/>
        <c:crosses val="autoZero"/>
        <c:crossBetween val="midCat"/>
        <c:majorUnit val="250.0"/>
      </c:valAx>
    </c:plotArea>
    <c:legend>
      <c:legendPos val="r"/>
      <c:layout>
        <c:manualLayout>
          <c:xMode val="edge"/>
          <c:yMode val="edge"/>
          <c:x val="0.818912254506421"/>
          <c:y val="0.3340921673788"/>
          <c:w val="0.110953079178886"/>
          <c:h val="0.290966261363492"/>
        </c:manualLayout>
      </c:layout>
      <c:overlay val="1"/>
      <c:txPr>
        <a:bodyPr/>
        <a:lstStyle/>
        <a:p>
          <a:pPr>
            <a:defRPr sz="20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8543808552724"/>
          <c:y val="0.033792899073014"/>
          <c:w val="0.778987853140148"/>
          <c:h val="0.76950475005014"/>
        </c:manualLayout>
      </c:layout>
      <c:scatterChart>
        <c:scatterStyle val="smoothMarker"/>
        <c:varyColors val="0"/>
        <c:ser>
          <c:idx val="1"/>
          <c:order val="0"/>
          <c:tx>
            <c:v>Sheared</c:v>
          </c:tx>
          <c:spPr>
            <a:ln w="12700" cap="rnd">
              <a:solidFill>
                <a:srgbClr val="FF0000"/>
              </a:solidFill>
              <a:round/>
            </a:ln>
            <a:effectLst/>
          </c:spPr>
          <c:marker>
            <c:symbol val="circle"/>
            <c:size val="6"/>
            <c:spPr>
              <a:solidFill>
                <a:schemeClr val="bg1"/>
              </a:solidFill>
              <a:ln w="9525">
                <a:solidFill>
                  <a:srgbClr val="FF0000"/>
                </a:solidFill>
              </a:ln>
              <a:effectLst/>
            </c:spPr>
          </c:marker>
          <c:xVal>
            <c:numRef>
              <c:f>Sheet1!$M$4:$M$16</c:f>
              <c:numCache>
                <c:formatCode>General</c:formatCode>
                <c:ptCount val="13"/>
                <c:pt idx="0">
                  <c:v>4.551757142857143</c:v>
                </c:pt>
                <c:pt idx="1">
                  <c:v>5.51922916666667</c:v>
                </c:pt>
                <c:pt idx="2">
                  <c:v>6.58028048780488</c:v>
                </c:pt>
                <c:pt idx="3">
                  <c:v>7.502731092436972</c:v>
                </c:pt>
                <c:pt idx="4">
                  <c:v>8.503263888888888</c:v>
                </c:pt>
                <c:pt idx="5">
                  <c:v>9.459134020618556</c:v>
                </c:pt>
                <c:pt idx="6">
                  <c:v>10.43841176470588</c:v>
                </c:pt>
                <c:pt idx="7">
                  <c:v>11.50990322580645</c:v>
                </c:pt>
                <c:pt idx="8">
                  <c:v>12.4474375</c:v>
                </c:pt>
                <c:pt idx="9">
                  <c:v>13.573</c:v>
                </c:pt>
                <c:pt idx="10">
                  <c:v>14.55433333333333</c:v>
                </c:pt>
                <c:pt idx="11">
                  <c:v>15.4875</c:v>
                </c:pt>
                <c:pt idx="12">
                  <c:v>16.528</c:v>
                </c:pt>
              </c:numCache>
            </c:numRef>
          </c:xVal>
          <c:yVal>
            <c:numRef>
              <c:f>Sheet1!$N$4:$N$16</c:f>
              <c:numCache>
                <c:formatCode>General</c:formatCode>
                <c:ptCount val="13"/>
                <c:pt idx="0">
                  <c:v>6840.318495239528</c:v>
                </c:pt>
                <c:pt idx="1">
                  <c:v>10083.4739966293</c:v>
                </c:pt>
                <c:pt idx="2">
                  <c:v>15435.56184299357</c:v>
                </c:pt>
                <c:pt idx="3">
                  <c:v>20503.87616580335</c:v>
                </c:pt>
                <c:pt idx="4">
                  <c:v>25213.30144485523</c:v>
                </c:pt>
                <c:pt idx="5">
                  <c:v>29013.75019047267</c:v>
                </c:pt>
                <c:pt idx="6">
                  <c:v>32178.4918454104</c:v>
                </c:pt>
                <c:pt idx="7">
                  <c:v>29831.33881607775</c:v>
                </c:pt>
                <c:pt idx="8">
                  <c:v>25889.64351901363</c:v>
                </c:pt>
                <c:pt idx="9">
                  <c:v>24017.92309671227</c:v>
                </c:pt>
                <c:pt idx="10">
                  <c:v>23857.47397550316</c:v>
                </c:pt>
                <c:pt idx="11">
                  <c:v>20931.03553703809</c:v>
                </c:pt>
                <c:pt idx="12">
                  <c:v>18375.35075661286</c:v>
                </c:pt>
              </c:numCache>
            </c:numRef>
          </c:yVal>
          <c:smooth val="1"/>
        </c:ser>
        <c:ser>
          <c:idx val="0"/>
          <c:order val="1"/>
          <c:tx>
            <c:v>Turbulent</c:v>
          </c:tx>
          <c:spPr>
            <a:ln w="12700" cap="rnd">
              <a:solidFill>
                <a:schemeClr val="accent1"/>
              </a:solidFill>
              <a:prstDash val="solid"/>
              <a:round/>
            </a:ln>
            <a:effectLst/>
          </c:spPr>
          <c:marker>
            <c:symbol val="circle"/>
            <c:size val="6"/>
            <c:spPr>
              <a:solidFill>
                <a:schemeClr val="bg1"/>
              </a:solidFill>
              <a:ln w="9525">
                <a:solidFill>
                  <a:schemeClr val="accent1"/>
                </a:solidFill>
              </a:ln>
              <a:effectLst/>
            </c:spPr>
          </c:marker>
          <c:xVal>
            <c:numRef>
              <c:f>Sheet1!$I$6:$I$18</c:f>
              <c:numCache>
                <c:formatCode>General</c:formatCode>
                <c:ptCount val="13"/>
                <c:pt idx="0">
                  <c:v>4.374785714285704</c:v>
                </c:pt>
                <c:pt idx="1">
                  <c:v>5.816999999999997</c:v>
                </c:pt>
                <c:pt idx="2">
                  <c:v>6.488533333333338</c:v>
                </c:pt>
                <c:pt idx="3">
                  <c:v>7.659529411764705</c:v>
                </c:pt>
                <c:pt idx="4">
                  <c:v>8.513583333333334</c:v>
                </c:pt>
                <c:pt idx="5">
                  <c:v>9.410000000000003</c:v>
                </c:pt>
                <c:pt idx="6">
                  <c:v>10.68033333333334</c:v>
                </c:pt>
                <c:pt idx="7">
                  <c:v>11.65116666666667</c:v>
                </c:pt>
                <c:pt idx="8">
                  <c:v>12.755</c:v>
                </c:pt>
                <c:pt idx="9">
                  <c:v>13.282</c:v>
                </c:pt>
                <c:pt idx="10">
                  <c:v>14.8068</c:v>
                </c:pt>
                <c:pt idx="11">
                  <c:v>15.63728571428571</c:v>
                </c:pt>
                <c:pt idx="12">
                  <c:v>16.593625</c:v>
                </c:pt>
              </c:numCache>
            </c:numRef>
          </c:xVal>
          <c:yVal>
            <c:numRef>
              <c:f>Sheet1!$J$6:$J$18</c:f>
              <c:numCache>
                <c:formatCode>General</c:formatCode>
                <c:ptCount val="13"/>
                <c:pt idx="0">
                  <c:v>5372.775744908093</c:v>
                </c:pt>
                <c:pt idx="1">
                  <c:v>8319.570044098517</c:v>
                </c:pt>
                <c:pt idx="2">
                  <c:v>11527.41028017422</c:v>
                </c:pt>
                <c:pt idx="3">
                  <c:v>16814.59156190303</c:v>
                </c:pt>
                <c:pt idx="4">
                  <c:v>21924.87464057365</c:v>
                </c:pt>
                <c:pt idx="5">
                  <c:v>27499.81616904981</c:v>
                </c:pt>
                <c:pt idx="6">
                  <c:v>28119.06740875206</c:v>
                </c:pt>
                <c:pt idx="7">
                  <c:v>26576.2378581615</c:v>
                </c:pt>
                <c:pt idx="8">
                  <c:v>23591.59277702187</c:v>
                </c:pt>
                <c:pt idx="9">
                  <c:v>21249.15967604119</c:v>
                </c:pt>
                <c:pt idx="10">
                  <c:v>21431.5254804885</c:v>
                </c:pt>
                <c:pt idx="11">
                  <c:v>17745.09723791177</c:v>
                </c:pt>
                <c:pt idx="12">
                  <c:v>19216.94170799784</c:v>
                </c:pt>
              </c:numCache>
            </c:numRef>
          </c:yVal>
          <c:smooth val="1"/>
        </c:ser>
        <c:dLbls>
          <c:showLegendKey val="0"/>
          <c:showVal val="0"/>
          <c:showCatName val="0"/>
          <c:showSerName val="0"/>
          <c:showPercent val="0"/>
          <c:showBubbleSize val="0"/>
        </c:dLbls>
        <c:axId val="-2135431272"/>
        <c:axId val="-2135422856"/>
      </c:scatterChart>
      <c:valAx>
        <c:axId val="-2135431272"/>
        <c:scaling>
          <c:orientation val="minMax"/>
          <c:min val="2.0"/>
        </c:scaling>
        <c:delete val="0"/>
        <c:axPos val="b"/>
        <c:title>
          <c:tx>
            <c:rich>
              <a:bodyPr rot="0" vert="horz"/>
              <a:lstStyle/>
              <a:p>
                <a:pPr>
                  <a:defRPr/>
                </a:pPr>
                <a:r>
                  <a:rPr lang="en-CA"/>
                  <a:t>Wind Speed at 80 m Above Ground Level (m/s)</a:t>
                </a:r>
              </a:p>
            </c:rich>
          </c:tx>
          <c:layout>
            <c:manualLayout>
              <c:xMode val="edge"/>
              <c:yMode val="edge"/>
              <c:x val="0.282765762273902"/>
              <c:y val="0.901752136752137"/>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2135422856"/>
        <c:crosses val="autoZero"/>
        <c:crossBetween val="midCat"/>
      </c:valAx>
      <c:valAx>
        <c:axId val="-2135422856"/>
        <c:scaling>
          <c:orientation val="minMax"/>
          <c:max val="35000.0"/>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CA"/>
                  <a:t>Mean Base Bending Moment (kN∙m)</a:t>
                </a:r>
              </a:p>
            </c:rich>
          </c:tx>
          <c:layout>
            <c:manualLayout>
              <c:xMode val="edge"/>
              <c:yMode val="edge"/>
              <c:x val="0.00105514052003577"/>
              <c:y val="0.0839793441981945"/>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2135431272"/>
        <c:crosses val="autoZero"/>
        <c:crossBetween val="midCat"/>
      </c:valAx>
      <c:spPr>
        <a:noFill/>
        <a:ln>
          <a:noFill/>
        </a:ln>
        <a:effectLst/>
      </c:spPr>
    </c:plotArea>
    <c:legend>
      <c:legendPos val="r"/>
      <c:layout>
        <c:manualLayout>
          <c:xMode val="edge"/>
          <c:yMode val="edge"/>
          <c:x val="0.706361369509044"/>
          <c:y val="0.0781636752136752"/>
          <c:w val="0.258463178294574"/>
          <c:h val="0.165216666666667"/>
        </c:manualLayout>
      </c:layout>
      <c:overlay val="0"/>
      <c:spPr>
        <a:noFill/>
        <a:ln>
          <a:noFill/>
        </a:ln>
        <a:effectLst/>
      </c:spPr>
      <c:txPr>
        <a:bodyPr rot="0" vert="horz"/>
        <a:lstStyle/>
        <a:p>
          <a:pPr>
            <a:defRPr/>
          </a:pPr>
          <a:endParaRPr lang="en-US"/>
        </a:p>
      </c:txPr>
    </c:legend>
    <c:plotVisOnly val="1"/>
    <c:dispBlanksAs val="gap"/>
    <c:showDLblsOverMax val="0"/>
  </c:chart>
  <c:spPr>
    <a:noFill/>
    <a:ln>
      <a:noFill/>
    </a:ln>
    <a:effectLst/>
  </c:spPr>
  <c:txPr>
    <a:bodyPr/>
    <a:lstStyle/>
    <a:p>
      <a:pPr>
        <a:defRPr sz="1600">
          <a:latin typeface="+mn-lt"/>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C173A4-DA25-6D4C-92F7-B1685025A5F0}" type="datetimeFigureOut">
              <a:rPr lang="en-US" smtClean="0"/>
              <a:t>2015-06-11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83E6D-B367-474C-A4CE-CEE42C070143}" type="slidenum">
              <a:rPr lang="en-US" smtClean="0"/>
              <a:t>‹#›</a:t>
            </a:fld>
            <a:endParaRPr lang="en-US"/>
          </a:p>
        </p:txBody>
      </p:sp>
    </p:spTree>
    <p:extLst>
      <p:ext uri="{BB962C8B-B14F-4D97-AF65-F5344CB8AC3E}">
        <p14:creationId xmlns:p14="http://schemas.microsoft.com/office/powerpoint/2010/main" val="10556177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a:t>
            </a:r>
            <a:r>
              <a:rPr lang="en-US" baseline="0" dirty="0" smtClean="0"/>
              <a:t> in the panel? </a:t>
            </a:r>
            <a:r>
              <a:rPr lang="en-US" baseline="0" dirty="0" smtClean="0">
                <a:sym typeface="Wingdings"/>
              </a:rPr>
              <a:t>T</a:t>
            </a:r>
            <a:r>
              <a:rPr lang="en-US" baseline="0" dirty="0" smtClean="0"/>
              <a:t>he research end of the spectrum.  Looking for so-called “startling” revelations that may not be be uncovered playing it “safe”.</a:t>
            </a:r>
          </a:p>
          <a:p>
            <a:endParaRPr lang="en-US" baseline="0" dirty="0" smtClean="0"/>
          </a:p>
          <a:p>
            <a:r>
              <a:rPr lang="en-US" baseline="0" dirty="0" smtClean="0"/>
              <a:t>Don’t </a:t>
            </a:r>
            <a:r>
              <a:rPr lang="en-US" baseline="0" dirty="0" err="1" smtClean="0"/>
              <a:t>foget</a:t>
            </a:r>
            <a:r>
              <a:rPr lang="en-US" baseline="0" dirty="0" smtClean="0"/>
              <a:t> JJ’s 50k budget for parts per year.</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2</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A83E6D-B367-474C-A4CE-CEE42C070143}" type="slidenum">
              <a:rPr lang="en-US" smtClean="0"/>
              <a:t>11</a:t>
            </a:fld>
            <a:endParaRPr lang="en-US"/>
          </a:p>
        </p:txBody>
      </p:sp>
    </p:spTree>
    <p:extLst>
      <p:ext uri="{BB962C8B-B14F-4D97-AF65-F5344CB8AC3E}">
        <p14:creationId xmlns:p14="http://schemas.microsoft.com/office/powerpoint/2010/main" val="350053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p>
          <a:p>
            <a:r>
              <a:rPr lang="en-US" dirty="0" smtClean="0"/>
              <a:t>1.</a:t>
            </a:r>
            <a:r>
              <a:rPr lang="en-US" baseline="0" dirty="0" smtClean="0"/>
              <a:t>  Why are these particular turbines under/over performing (Availability? Siting? Dynamic Influences at Different Wind Speeds (turbulence, wakes, etc.))</a:t>
            </a:r>
            <a:endParaRPr lang="en-US" dirty="0"/>
          </a:p>
        </p:txBody>
      </p:sp>
      <p:sp>
        <p:nvSpPr>
          <p:cNvPr id="4" name="Slide Number Placeholder 3"/>
          <p:cNvSpPr>
            <a:spLocks noGrp="1"/>
          </p:cNvSpPr>
          <p:nvPr>
            <p:ph type="sldNum" sz="quarter" idx="10"/>
          </p:nvPr>
        </p:nvSpPr>
        <p:spPr/>
        <p:txBody>
          <a:bodyPr/>
          <a:lstStyle/>
          <a:p>
            <a:fld id="{106E744B-5DC1-654D-827D-F84F26F8E959}" type="slidenum">
              <a:rPr lang="en-US" smtClean="0"/>
              <a:t>12</a:t>
            </a:fld>
            <a:endParaRPr lang="en-US"/>
          </a:p>
        </p:txBody>
      </p:sp>
    </p:spTree>
    <p:extLst>
      <p:ext uri="{BB962C8B-B14F-4D97-AF65-F5344CB8AC3E}">
        <p14:creationId xmlns:p14="http://schemas.microsoft.com/office/powerpoint/2010/main" val="1695603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Recent tornado</a:t>
            </a:r>
            <a:r>
              <a:rPr lang="en-US" baseline="0" dirty="0" smtClean="0"/>
              <a:t> hit the farm.</a:t>
            </a:r>
            <a:endParaRPr lang="en-US" dirty="0"/>
          </a:p>
        </p:txBody>
      </p:sp>
      <p:sp>
        <p:nvSpPr>
          <p:cNvPr id="4" name="Slide Number Placeholder 3"/>
          <p:cNvSpPr>
            <a:spLocks noGrp="1"/>
          </p:cNvSpPr>
          <p:nvPr>
            <p:ph type="sldNum" sz="quarter" idx="10"/>
          </p:nvPr>
        </p:nvSpPr>
        <p:spPr/>
        <p:txBody>
          <a:bodyPr/>
          <a:lstStyle/>
          <a:p>
            <a:fld id="{106E744B-5DC1-654D-827D-F84F26F8E959}" type="slidenum">
              <a:rPr lang="en-US" smtClean="0"/>
              <a:t>13</a:t>
            </a:fld>
            <a:endParaRPr lang="en-US"/>
          </a:p>
        </p:txBody>
      </p:sp>
    </p:spTree>
    <p:extLst>
      <p:ext uri="{BB962C8B-B14F-4D97-AF65-F5344CB8AC3E}">
        <p14:creationId xmlns:p14="http://schemas.microsoft.com/office/powerpoint/2010/main" val="1695603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Limited</a:t>
            </a:r>
            <a:r>
              <a:rPr lang="en-US" baseline="0" dirty="0" smtClean="0"/>
              <a:t> capability automated agent “located” one of tornado impacts on farm – </a:t>
            </a:r>
            <a:r>
              <a:rPr lang="en-US" baseline="0" dirty="0" smtClean="0"/>
              <a:t>failure of the </a:t>
            </a:r>
            <a:r>
              <a:rPr lang="en-US" baseline="0" dirty="0" smtClean="0"/>
              <a:t>yaw drives.  Regression analysis tools utilized to spot anomaly.</a:t>
            </a:r>
            <a:endParaRPr lang="en-US" dirty="0"/>
          </a:p>
        </p:txBody>
      </p:sp>
      <p:sp>
        <p:nvSpPr>
          <p:cNvPr id="4" name="Slide Number Placeholder 3"/>
          <p:cNvSpPr>
            <a:spLocks noGrp="1"/>
          </p:cNvSpPr>
          <p:nvPr>
            <p:ph type="sldNum" sz="quarter" idx="10"/>
          </p:nvPr>
        </p:nvSpPr>
        <p:spPr/>
        <p:txBody>
          <a:bodyPr/>
          <a:lstStyle/>
          <a:p>
            <a:fld id="{106E744B-5DC1-654D-827D-F84F26F8E959}" type="slidenum">
              <a:rPr lang="en-US" smtClean="0"/>
              <a:t>14</a:t>
            </a:fld>
            <a:endParaRPr lang="en-US"/>
          </a:p>
        </p:txBody>
      </p:sp>
    </p:spTree>
    <p:extLst>
      <p:ext uri="{BB962C8B-B14F-4D97-AF65-F5344CB8AC3E}">
        <p14:creationId xmlns:p14="http://schemas.microsoft.com/office/powerpoint/2010/main" val="1695603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Western,</a:t>
            </a:r>
            <a:r>
              <a:rPr lang="en-US" baseline="0" dirty="0" smtClean="0"/>
              <a:t> we are investigating the impact of the cyclic structural loading of the turbine on the foundation system (soils too).  Then looking at the subsequent effect on the top side structural dynamics (from an altered foundation).</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15</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Mean</a:t>
            </a:r>
            <a:r>
              <a:rPr lang="en-US" baseline="0" dirty="0" smtClean="0"/>
              <a:t> base bending moments examined for “Sheared” and “Turbulent” wind cases.</a:t>
            </a:r>
          </a:p>
          <a:p>
            <a:endParaRPr lang="en-US" baseline="0" dirty="0" smtClean="0"/>
          </a:p>
          <a:p>
            <a:r>
              <a:rPr lang="en-CA" sz="2000" dirty="0" smtClean="0"/>
              <a:t>Turbine is located in close proximity to meteorological tower.</a:t>
            </a:r>
          </a:p>
          <a:p>
            <a:r>
              <a:rPr lang="en-CA" sz="2000" dirty="0" smtClean="0"/>
              <a:t>Meteorological tower measurements used to categorize wind profiles into two classes:</a:t>
            </a:r>
          </a:p>
          <a:p>
            <a:pPr lvl="1"/>
            <a:r>
              <a:rPr lang="en-CA" sz="2000" dirty="0" smtClean="0"/>
              <a:t>High-turbulence, low-shear condition: </a:t>
            </a:r>
            <a:r>
              <a:rPr lang="en-CA" sz="2000" b="1" i="1" dirty="0" smtClean="0"/>
              <a:t>Turbulent</a:t>
            </a:r>
          </a:p>
          <a:p>
            <a:pPr marL="457200" lvl="1" indent="0">
              <a:buNone/>
            </a:pPr>
            <a:r>
              <a:rPr lang="en-CA" sz="2000" b="1" dirty="0" smtClean="0"/>
              <a:t>     </a:t>
            </a:r>
            <a:r>
              <a:rPr lang="en-CA" sz="2000" dirty="0" smtClean="0"/>
              <a:t>[TI&gt;11%, α&lt;0.2], [very unstable to near neutral]</a:t>
            </a:r>
          </a:p>
          <a:p>
            <a:pPr lvl="1"/>
            <a:r>
              <a:rPr lang="en-CA" sz="2000" dirty="0" smtClean="0"/>
              <a:t>High-shear, low-turbulence condition: </a:t>
            </a:r>
            <a:r>
              <a:rPr lang="en-CA" sz="2000" b="1" i="1" dirty="0" smtClean="0"/>
              <a:t>Sheared</a:t>
            </a:r>
          </a:p>
          <a:p>
            <a:pPr marL="457200" lvl="1" indent="0">
              <a:buNone/>
            </a:pPr>
            <a:r>
              <a:rPr lang="en-CA" sz="2000" dirty="0" smtClean="0"/>
              <a:t>     [TI&lt;11%, α&gt;0.2], [very stable to stable]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06E744B-5DC1-654D-827D-F84F26F8E959}" type="slidenum">
              <a:rPr lang="en-US" smtClean="0"/>
              <a:t>20</a:t>
            </a:fld>
            <a:endParaRPr lang="en-US"/>
          </a:p>
        </p:txBody>
      </p:sp>
    </p:spTree>
    <p:extLst>
      <p:ext uri="{BB962C8B-B14F-4D97-AF65-F5344CB8AC3E}">
        <p14:creationId xmlns:p14="http://schemas.microsoft.com/office/powerpoint/2010/main" val="1695603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take a slightly</a:t>
            </a:r>
            <a:r>
              <a:rPr lang="en-US" baseline="0" dirty="0" smtClean="0"/>
              <a:t> different approach – try to think of things always in terms of, “How do we maximize profit for the life of the asset” – how do manage our asset today and tomorrow to ensure this outcome?  Because you can always maintain something to last forever – but you could go broke doing it.</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3</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sz="1200" kern="1200" dirty="0" smtClean="0">
                <a:solidFill>
                  <a:schemeClr val="tx1"/>
                </a:solidFill>
                <a:latin typeface="+mn-lt"/>
                <a:ea typeface="+mn-ea"/>
                <a:cs typeface="+mn-cs"/>
              </a:rPr>
              <a:t>A multi-agent, client/server application capable of intelligently storing and analyzing historical wind data.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aim to produce a multi-agent, client/server application capable of intelligently storing historical wind data for subsequent examination. The application supports custom queries aided by an interactive visualization of the wind farm. Data is stored and retrieved from a relational database (using the open-source MySQL DBMS), and returns views rendered as charts using the latest dynamic and interactive </a:t>
            </a:r>
            <a:r>
              <a:rPr lang="en-US" sz="1200" kern="1200" dirty="0" err="1" smtClean="0">
                <a:solidFill>
                  <a:schemeClr val="tx1"/>
                </a:solidFill>
                <a:latin typeface="+mn-lt"/>
                <a:ea typeface="+mn-ea"/>
                <a:cs typeface="+mn-cs"/>
              </a:rPr>
              <a:t>javascript</a:t>
            </a:r>
            <a:r>
              <a:rPr lang="en-US" sz="1200" kern="1200" dirty="0" smtClean="0">
                <a:solidFill>
                  <a:schemeClr val="tx1"/>
                </a:solidFill>
                <a:latin typeface="+mn-lt"/>
                <a:ea typeface="+mn-ea"/>
                <a:cs typeface="+mn-cs"/>
              </a:rPr>
              <a:t> charting and visualization libraries (d3.js), and can also export standard .</a:t>
            </a:r>
            <a:r>
              <a:rPr lang="en-US" sz="1200" kern="1200" dirty="0" err="1" smtClean="0">
                <a:solidFill>
                  <a:schemeClr val="tx1"/>
                </a:solidFill>
                <a:latin typeface="+mn-lt"/>
                <a:ea typeface="+mn-ea"/>
                <a:cs typeface="+mn-cs"/>
              </a:rPr>
              <a:t>csv</a:t>
            </a:r>
            <a:r>
              <a:rPr lang="en-US" sz="1200" kern="1200" dirty="0" smtClean="0">
                <a:solidFill>
                  <a:schemeClr val="tx1"/>
                </a:solidFill>
                <a:latin typeface="+mn-lt"/>
                <a:ea typeface="+mn-ea"/>
                <a:cs typeface="+mn-cs"/>
              </a:rPr>
              <a:t> files. The optimization of a wind farm presents a unique opportunity to leverage graph theory to better understand the inter-related behavior of groups of turbines. We propose an intelligent, server-side agent capable of predicting and categorizing interactions such as wake scenarios not based on models, but on real historical data.</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4</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Users can select the</a:t>
            </a:r>
            <a:r>
              <a:rPr lang="en-US" baseline="0" dirty="0" smtClean="0"/>
              <a:t> assets</a:t>
            </a:r>
            <a:r>
              <a:rPr lang="en-US" dirty="0" smtClean="0"/>
              <a:t> they</a:t>
            </a:r>
            <a:r>
              <a:rPr lang="en-US" baseline="0" dirty="0" smtClean="0"/>
              <a:t> wish to work with – it will then make all of their tags accessible for additional graphic or script based queries.</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5</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Graphs (here without even axes titled!) will be produced</a:t>
            </a:r>
            <a:r>
              <a:rPr lang="en-US" baseline="0" dirty="0" smtClean="0"/>
              <a:t> instantly based on the query you have provided</a:t>
            </a:r>
            <a:r>
              <a:rPr lang="en-US" baseline="0" dirty="0" smtClean="0"/>
              <a:t>.  Power here.</a:t>
            </a:r>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6</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4BB900-E0D6-7148-A5F8-0166DB46A6A8}" type="slidenum">
              <a:rPr lang="en-US" smtClean="0"/>
              <a:t>7</a:t>
            </a:fld>
            <a:endParaRPr lang="en-US"/>
          </a:p>
        </p:txBody>
      </p:sp>
    </p:spTree>
    <p:extLst>
      <p:ext uri="{BB962C8B-B14F-4D97-AF65-F5344CB8AC3E}">
        <p14:creationId xmlns:p14="http://schemas.microsoft.com/office/powerpoint/2010/main" val="4017566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Four machines</a:t>
            </a:r>
            <a:r>
              <a:rPr lang="en-US" baseline="0" dirty="0" smtClean="0"/>
              <a:t> selected for analysis.  Front two are utilized here.</a:t>
            </a:r>
            <a:endParaRPr lang="en-US" dirty="0"/>
          </a:p>
        </p:txBody>
      </p:sp>
      <p:sp>
        <p:nvSpPr>
          <p:cNvPr id="4" name="Slide Number Placeholder 3"/>
          <p:cNvSpPr>
            <a:spLocks noGrp="1"/>
          </p:cNvSpPr>
          <p:nvPr>
            <p:ph type="sldNum" sz="quarter" idx="10"/>
          </p:nvPr>
        </p:nvSpPr>
        <p:spPr/>
        <p:txBody>
          <a:bodyPr/>
          <a:lstStyle/>
          <a:p>
            <a:fld id="{60A83E6D-B367-474C-A4CE-CEE42C070143}" type="slidenum">
              <a:rPr lang="en-US" smtClean="0"/>
              <a:t>8</a:t>
            </a:fld>
            <a:endParaRPr lang="en-US"/>
          </a:p>
        </p:txBody>
      </p:sp>
    </p:spTree>
    <p:extLst>
      <p:ext uri="{BB962C8B-B14F-4D97-AF65-F5344CB8AC3E}">
        <p14:creationId xmlns:p14="http://schemas.microsoft.com/office/powerpoint/2010/main" val="2870884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Four machines</a:t>
            </a:r>
            <a:r>
              <a:rPr lang="en-US" baseline="0" dirty="0" smtClean="0"/>
              <a:t> selected for analysis.  Front two are utilized here.  Graphical evidence of losses.  Detailed loss compilations for any time period are possible.</a:t>
            </a:r>
            <a:endParaRPr lang="en-US" dirty="0" smtClean="0"/>
          </a:p>
          <a:p>
            <a:endParaRPr lang="en-US" dirty="0"/>
          </a:p>
        </p:txBody>
      </p:sp>
      <p:sp>
        <p:nvSpPr>
          <p:cNvPr id="4" name="Slide Number Placeholder 3"/>
          <p:cNvSpPr>
            <a:spLocks noGrp="1"/>
          </p:cNvSpPr>
          <p:nvPr>
            <p:ph type="sldNum" sz="quarter" idx="10"/>
          </p:nvPr>
        </p:nvSpPr>
        <p:spPr/>
        <p:txBody>
          <a:bodyPr/>
          <a:lstStyle/>
          <a:p>
            <a:fld id="{60A83E6D-B367-474C-A4CE-CEE42C070143}" type="slidenum">
              <a:rPr lang="en-US" smtClean="0"/>
              <a:t>9</a:t>
            </a:fld>
            <a:endParaRPr lang="en-US"/>
          </a:p>
        </p:txBody>
      </p:sp>
    </p:spTree>
    <p:extLst>
      <p:ext uri="{BB962C8B-B14F-4D97-AF65-F5344CB8AC3E}">
        <p14:creationId xmlns:p14="http://schemas.microsoft.com/office/powerpoint/2010/main" val="350053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Rainflow</a:t>
            </a:r>
            <a:r>
              <a:rPr lang="en-US" baseline="0" dirty="0" smtClean="0"/>
              <a:t> type load counting can be invoked.  Could be valuable for an owner to appreciate apparent increased loading cycles in turbulent conditions (here for a specific case).  No error bars here (in this one)!</a:t>
            </a:r>
          </a:p>
          <a:p>
            <a:endParaRPr lang="en-US" baseline="0" dirty="0" smtClean="0"/>
          </a:p>
          <a:p>
            <a:r>
              <a:rPr lang="en-CA" sz="2000" dirty="0" smtClean="0"/>
              <a:t>Turbine is located in close proximity to meteorological tower.</a:t>
            </a:r>
          </a:p>
          <a:p>
            <a:r>
              <a:rPr lang="en-CA" sz="2000" dirty="0" smtClean="0"/>
              <a:t>Meteorological tower measurements used to categorize wind profiles into two classes:</a:t>
            </a:r>
          </a:p>
          <a:p>
            <a:pPr lvl="1"/>
            <a:r>
              <a:rPr lang="en-CA" sz="2000" dirty="0" smtClean="0"/>
              <a:t>High-turbulence, low-shear condition: </a:t>
            </a:r>
            <a:r>
              <a:rPr lang="en-CA" sz="2000" b="1" i="1" dirty="0" smtClean="0"/>
              <a:t>Turbulent</a:t>
            </a:r>
          </a:p>
          <a:p>
            <a:pPr marL="457200" lvl="1" indent="0">
              <a:buNone/>
            </a:pPr>
            <a:r>
              <a:rPr lang="en-CA" sz="2000" b="1" dirty="0" smtClean="0"/>
              <a:t>     </a:t>
            </a:r>
            <a:r>
              <a:rPr lang="en-CA" sz="2000" dirty="0" smtClean="0"/>
              <a:t>[TI&gt;11%, α&lt;0.2], [very unstable to near neutral]</a:t>
            </a:r>
          </a:p>
          <a:p>
            <a:pPr lvl="1"/>
            <a:r>
              <a:rPr lang="en-CA" sz="2000" dirty="0" smtClean="0"/>
              <a:t>High-shear, low-turbulence condition: </a:t>
            </a:r>
            <a:r>
              <a:rPr lang="en-CA" sz="2000" b="1" i="1" dirty="0" smtClean="0"/>
              <a:t>Sheared</a:t>
            </a:r>
          </a:p>
          <a:p>
            <a:pPr marL="457200" lvl="1" indent="0">
              <a:buNone/>
            </a:pPr>
            <a:r>
              <a:rPr lang="en-CA" sz="2000" dirty="0" smtClean="0"/>
              <a:t>     [TI&lt;11%, α&gt;0.2], [very stable to stable]</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06E744B-5DC1-654D-827D-F84F26F8E959}" type="slidenum">
              <a:rPr lang="en-US" smtClean="0"/>
              <a:t>10</a:t>
            </a:fld>
            <a:endParaRPr lang="en-US"/>
          </a:p>
        </p:txBody>
      </p:sp>
    </p:spTree>
    <p:extLst>
      <p:ext uri="{BB962C8B-B14F-4D97-AF65-F5344CB8AC3E}">
        <p14:creationId xmlns:p14="http://schemas.microsoft.com/office/powerpoint/2010/main" val="1695603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B1D464-E075-7D4A-9FF2-9FE6C749EDF3}" type="datetimeFigureOut">
              <a:rPr lang="en-US" smtClean="0"/>
              <a:t>2015-06-11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863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BB1D464-E075-7D4A-9FF2-9FE6C749EDF3}" type="datetimeFigureOut">
              <a:rPr lang="en-US" smtClean="0"/>
              <a:t>2015-06-11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173264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BB1D464-E075-7D4A-9FF2-9FE6C749EDF3}" type="datetimeFigureOut">
              <a:rPr lang="en-US" smtClean="0"/>
              <a:t>2015-06-11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63722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BB1D464-E075-7D4A-9FF2-9FE6C749EDF3}" type="datetimeFigureOut">
              <a:rPr lang="en-US" smtClean="0"/>
              <a:t>2015-06-11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1113970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BB1D464-E075-7D4A-9FF2-9FE6C749EDF3}" type="datetimeFigureOut">
              <a:rPr lang="en-US" smtClean="0"/>
              <a:t>2015-06-11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492524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0BB1D464-E075-7D4A-9FF2-9FE6C749EDF3}" type="datetimeFigureOut">
              <a:rPr lang="en-US" smtClean="0"/>
              <a:t>2015-06-11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107255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0BB1D464-E075-7D4A-9FF2-9FE6C749EDF3}" type="datetimeFigureOut">
              <a:rPr lang="en-US" smtClean="0"/>
              <a:t>2015-06-11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3766611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BB1D464-E075-7D4A-9FF2-9FE6C749EDF3}" type="datetimeFigureOut">
              <a:rPr lang="en-US" smtClean="0"/>
              <a:t>2015-06-11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4156881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1D464-E075-7D4A-9FF2-9FE6C749EDF3}" type="datetimeFigureOut">
              <a:rPr lang="en-US" smtClean="0"/>
              <a:t>2015-06-11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2570911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BB1D464-E075-7D4A-9FF2-9FE6C749EDF3}" type="datetimeFigureOut">
              <a:rPr lang="en-US" smtClean="0"/>
              <a:t>2015-06-11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3491934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BB1D464-E075-7D4A-9FF2-9FE6C749EDF3}" type="datetimeFigureOut">
              <a:rPr lang="en-US" smtClean="0"/>
              <a:t>2015-06-11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BC387-0137-6045-AF1A-A410E7F03A8E}" type="slidenum">
              <a:rPr lang="en-US" smtClean="0"/>
              <a:t>‹#›</a:t>
            </a:fld>
            <a:endParaRPr lang="en-US"/>
          </a:p>
        </p:txBody>
      </p:sp>
    </p:spTree>
    <p:extLst>
      <p:ext uri="{BB962C8B-B14F-4D97-AF65-F5344CB8AC3E}">
        <p14:creationId xmlns:p14="http://schemas.microsoft.com/office/powerpoint/2010/main" val="13255746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1D464-E075-7D4A-9FF2-9FE6C749EDF3}" type="datetimeFigureOut">
              <a:rPr lang="en-US" smtClean="0"/>
              <a:t>2015-06-11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BC387-0137-6045-AF1A-A410E7F03A8E}" type="slidenum">
              <a:rPr lang="en-US" smtClean="0"/>
              <a:t>‹#›</a:t>
            </a:fld>
            <a:endParaRPr lang="en-US"/>
          </a:p>
        </p:txBody>
      </p:sp>
    </p:spTree>
    <p:extLst>
      <p:ext uri="{BB962C8B-B14F-4D97-AF65-F5344CB8AC3E}">
        <p14:creationId xmlns:p14="http://schemas.microsoft.com/office/powerpoint/2010/main" val="3898550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3.png"/><Relationship Id="rId6"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4.jpeg"/><Relationship Id="rId6"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jpg"/></Relationships>
</file>

<file path=ppt/slides/_rels/slide17.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9.jp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3.pn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857375" y="-8930"/>
            <a:ext cx="6232922" cy="6875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578" name="Rectangle 2"/>
          <p:cNvSpPr>
            <a:spLocks/>
          </p:cNvSpPr>
          <p:nvPr/>
        </p:nvSpPr>
        <p:spPr bwMode="auto">
          <a:xfrm>
            <a:off x="4745404" y="1185186"/>
            <a:ext cx="2169914" cy="110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800" dirty="0" err="1" smtClean="0">
                <a:ea typeface="ＭＳ Ｐゴシック" charset="0"/>
                <a:cs typeface="Gill Sans" charset="0"/>
              </a:rPr>
              <a:t>Windtell</a:t>
            </a:r>
            <a:endParaRPr lang="en-US" sz="3500" dirty="0">
              <a:ea typeface="ＭＳ Ｐゴシック" charset="0"/>
              <a:cs typeface="Gill Sans" charset="0"/>
            </a:endParaRPr>
          </a:p>
        </p:txBody>
      </p:sp>
      <p:sp>
        <p:nvSpPr>
          <p:cNvPr id="24580" name="Rectangle 4"/>
          <p:cNvSpPr>
            <a:spLocks/>
          </p:cNvSpPr>
          <p:nvPr/>
        </p:nvSpPr>
        <p:spPr bwMode="auto">
          <a:xfrm>
            <a:off x="7141466" y="1400554"/>
            <a:ext cx="1922804"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dirty="0" smtClean="0">
                <a:ea typeface="ＭＳ Ｐゴシック" charset="0"/>
                <a:cs typeface="Gill Sans" charset="0"/>
              </a:rPr>
              <a:t>Wind Farm</a:t>
            </a:r>
          </a:p>
          <a:p>
            <a:pPr algn="ctr">
              <a:lnSpc>
                <a:spcPct val="120000"/>
              </a:lnSpc>
            </a:pPr>
            <a:r>
              <a:rPr lang="en-US" dirty="0" smtClean="0">
                <a:ea typeface="ＭＳ Ｐゴシック" charset="0"/>
                <a:cs typeface="Gill Sans" charset="0"/>
              </a:rPr>
              <a:t>Analytics and Performance</a:t>
            </a:r>
          </a:p>
          <a:p>
            <a:pPr algn="ctr">
              <a:lnSpc>
                <a:spcPct val="120000"/>
              </a:lnSpc>
            </a:pPr>
            <a:r>
              <a:rPr lang="en-US" dirty="0" smtClean="0">
                <a:ea typeface="ＭＳ Ｐゴシック" charset="0"/>
                <a:cs typeface="Gill Sans" charset="0"/>
              </a:rPr>
              <a:t>Management</a:t>
            </a:r>
            <a:endParaRPr lang="en-US" dirty="0">
              <a:ea typeface="ＭＳ Ｐゴシック" charset="0"/>
              <a:cs typeface="Gill Sans" charset="0"/>
            </a:endParaRPr>
          </a:p>
        </p:txBody>
      </p:sp>
      <p:sp>
        <p:nvSpPr>
          <p:cNvPr id="24582" name="Line 6"/>
          <p:cNvSpPr>
            <a:spLocks noChangeShapeType="1"/>
          </p:cNvSpPr>
          <p:nvPr/>
        </p:nvSpPr>
        <p:spPr bwMode="auto">
          <a:xfrm>
            <a:off x="7218650" y="607219"/>
            <a:ext cx="26789" cy="238311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583" name="Rectangle 7"/>
          <p:cNvSpPr>
            <a:spLocks/>
          </p:cNvSpPr>
          <p:nvPr/>
        </p:nvSpPr>
        <p:spPr bwMode="auto">
          <a:xfrm>
            <a:off x="4898300" y="3869222"/>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a:ea typeface="ＭＳ Ｐゴシック" charset="0"/>
                <a:cs typeface="Gill Sans" charset="0"/>
              </a:rPr>
              <a:t>Rupp Carriveau</a:t>
            </a:r>
          </a:p>
        </p:txBody>
      </p:sp>
      <p:pic>
        <p:nvPicPr>
          <p:cNvPr id="8" name="Picture 7"/>
          <p:cNvPicPr>
            <a:picLocks noChangeAspect="1"/>
          </p:cNvPicPr>
          <p:nvPr/>
        </p:nvPicPr>
        <p:blipFill>
          <a:blip r:embed="rId3"/>
          <a:stretch>
            <a:fillRect/>
          </a:stretch>
        </p:blipFill>
        <p:spPr>
          <a:xfrm>
            <a:off x="4528572" y="6068559"/>
            <a:ext cx="1985343" cy="529235"/>
          </a:xfrm>
          <a:prstGeom prst="rect">
            <a:avLst/>
          </a:prstGeom>
        </p:spPr>
      </p:pic>
      <p:pic>
        <p:nvPicPr>
          <p:cNvPr id="9" name="Picture 8"/>
          <p:cNvPicPr>
            <a:picLocks noChangeAspect="1"/>
          </p:cNvPicPr>
          <p:nvPr/>
        </p:nvPicPr>
        <p:blipFill>
          <a:blip r:embed="rId4"/>
          <a:stretch>
            <a:fillRect/>
          </a:stretch>
        </p:blipFill>
        <p:spPr>
          <a:xfrm>
            <a:off x="7524567" y="5959563"/>
            <a:ext cx="1512277" cy="907366"/>
          </a:xfrm>
          <a:prstGeom prst="rect">
            <a:avLst/>
          </a:prstGeom>
        </p:spPr>
      </p:pic>
      <p:sp>
        <p:nvSpPr>
          <p:cNvPr id="10" name="Rectangle 7"/>
          <p:cNvSpPr>
            <a:spLocks/>
          </p:cNvSpPr>
          <p:nvPr/>
        </p:nvSpPr>
        <p:spPr bwMode="auto">
          <a:xfrm>
            <a:off x="4895555" y="4293537"/>
            <a:ext cx="4085624"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400" dirty="0" smtClean="0">
                <a:ea typeface="ＭＳ Ｐゴシック" charset="0"/>
                <a:cs typeface="Gill Sans" charset="0"/>
              </a:rPr>
              <a:t>Director, Turbulence and Energy Laboratory</a:t>
            </a:r>
            <a:endParaRPr lang="en-US" sz="1400" dirty="0">
              <a:ea typeface="ＭＳ Ｐゴシック" charset="0"/>
              <a:cs typeface="Gill Sans" charset="0"/>
            </a:endParaRPr>
          </a:p>
        </p:txBody>
      </p:sp>
      <p:sp>
        <p:nvSpPr>
          <p:cNvPr id="11" name="Rectangle 7"/>
          <p:cNvSpPr>
            <a:spLocks/>
          </p:cNvSpPr>
          <p:nvPr/>
        </p:nvSpPr>
        <p:spPr bwMode="auto">
          <a:xfrm>
            <a:off x="4895555" y="4599816"/>
            <a:ext cx="4085624"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400" dirty="0" smtClean="0">
                <a:ea typeface="ＭＳ Ｐゴシック" charset="0"/>
                <a:cs typeface="Gill Sans" charset="0"/>
              </a:rPr>
              <a:t>Lumley Centre for Engineering Innovation</a:t>
            </a:r>
          </a:p>
        </p:txBody>
      </p:sp>
      <p:sp>
        <p:nvSpPr>
          <p:cNvPr id="12" name="Rectangle 7"/>
          <p:cNvSpPr>
            <a:spLocks/>
          </p:cNvSpPr>
          <p:nvPr/>
        </p:nvSpPr>
        <p:spPr bwMode="auto">
          <a:xfrm>
            <a:off x="4895555" y="4906096"/>
            <a:ext cx="4085624"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400" dirty="0" smtClean="0">
                <a:ea typeface="ＭＳ Ｐゴシック" charset="0"/>
                <a:cs typeface="Gill Sans" charset="0"/>
              </a:rPr>
              <a:t>The University of Windsor</a:t>
            </a:r>
          </a:p>
        </p:txBody>
      </p:sp>
    </p:spTree>
    <p:extLst>
      <p:ext uri="{BB962C8B-B14F-4D97-AF65-F5344CB8AC3E}">
        <p14:creationId xmlns:p14="http://schemas.microsoft.com/office/powerpoint/2010/main" val="2844877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3490" y="6309028"/>
            <a:ext cx="1425966" cy="380121"/>
          </a:xfrm>
          <a:prstGeom prst="rect">
            <a:avLst/>
          </a:prstGeom>
        </p:spPr>
      </p:pic>
      <p:pic>
        <p:nvPicPr>
          <p:cNvPr id="13" name="Picture 12"/>
          <p:cNvPicPr>
            <a:picLocks noChangeAspect="1"/>
          </p:cNvPicPr>
          <p:nvPr/>
        </p:nvPicPr>
        <p:blipFill>
          <a:blip r:embed="rId4"/>
          <a:stretch>
            <a:fillRect/>
          </a:stretch>
        </p:blipFill>
        <p:spPr>
          <a:xfrm>
            <a:off x="7789334" y="6157797"/>
            <a:ext cx="1167006" cy="700203"/>
          </a:xfrm>
          <a:prstGeom prst="rect">
            <a:avLst/>
          </a:prstGeom>
        </p:spPr>
      </p:pic>
      <p:sp>
        <p:nvSpPr>
          <p:cNvPr id="11" name="Rectangle 12"/>
          <p:cNvSpPr>
            <a:spLocks/>
          </p:cNvSpPr>
          <p:nvPr/>
        </p:nvSpPr>
        <p:spPr bwMode="auto">
          <a:xfrm>
            <a:off x="-1" y="1292391"/>
            <a:ext cx="899892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1600" b="1" dirty="0" smtClean="0">
                <a:solidFill>
                  <a:schemeClr val="tx1"/>
                </a:solidFill>
                <a:ea typeface="ＭＳ Ｐゴシック" charset="0"/>
                <a:cs typeface="Gill Sans" charset="0"/>
              </a:rPr>
              <a:t>WT4 Turbine Tower Cyclic Loading Comparing Turbulent and Sheared Winds | U =17 m/s +/- 0.5 m/s [2,3]</a:t>
            </a:r>
            <a:endParaRPr lang="en-US" sz="1600" b="1" dirty="0">
              <a:solidFill>
                <a:schemeClr val="tx1"/>
              </a:solidFill>
              <a:ea typeface="ＭＳ Ｐゴシック" charset="0"/>
              <a:cs typeface="Gill Sans" charset="0"/>
            </a:endParaRPr>
          </a:p>
        </p:txBody>
      </p:sp>
      <p:pic>
        <p:nvPicPr>
          <p:cNvPr id="12" name="Picture 11"/>
          <p:cNvPicPr>
            <a:picLocks noChangeAspect="1"/>
          </p:cNvPicPr>
          <p:nvPr/>
        </p:nvPicPr>
        <p:blipFill>
          <a:blip r:embed="rId5"/>
          <a:stretch>
            <a:fillRect/>
          </a:stretch>
        </p:blipFill>
        <p:spPr>
          <a:xfrm>
            <a:off x="907800" y="1862236"/>
            <a:ext cx="7319433" cy="3789264"/>
          </a:xfrm>
          <a:prstGeom prst="rect">
            <a:avLst/>
          </a:prstGeom>
        </p:spPr>
      </p:pic>
      <p:sp>
        <p:nvSpPr>
          <p:cNvPr id="17" name="Rectangle 7"/>
          <p:cNvSpPr>
            <a:spLocks/>
          </p:cNvSpPr>
          <p:nvPr/>
        </p:nvSpPr>
        <p:spPr bwMode="auto">
          <a:xfrm>
            <a:off x="2487691" y="80367"/>
            <a:ext cx="6486646"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a:solidFill>
                  <a:schemeClr val="tx2">
                    <a:lumMod val="60000"/>
                    <a:lumOff val="40000"/>
                  </a:schemeClr>
                </a:solidFill>
                <a:ea typeface="ＭＳ Ｐゴシック" charset="0"/>
                <a:cs typeface="Gill Sans" charset="0"/>
              </a:rPr>
              <a:t>Application Examples (Validation)</a:t>
            </a:r>
          </a:p>
        </p:txBody>
      </p:sp>
      <p:sp>
        <p:nvSpPr>
          <p:cNvPr id="18"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4805289" y="707006"/>
            <a:ext cx="4161699"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Structural Loading Insights [2,3]</a:t>
            </a:r>
            <a:endParaRPr lang="en-US" sz="2400" dirty="0">
              <a:ea typeface="ＭＳ Ｐゴシック" charset="0"/>
              <a:cs typeface="Gill Sans" charset="0"/>
            </a:endParaRPr>
          </a:p>
        </p:txBody>
      </p:sp>
      <p:graphicFrame>
        <p:nvGraphicFramePr>
          <p:cNvPr id="9" name="Chart 8"/>
          <p:cNvGraphicFramePr/>
          <p:nvPr>
            <p:extLst>
              <p:ext uri="{D42A27DB-BD31-4B8C-83A1-F6EECF244321}">
                <p14:modId xmlns:p14="http://schemas.microsoft.com/office/powerpoint/2010/main" val="3679989841"/>
              </p:ext>
            </p:extLst>
          </p:nvPr>
        </p:nvGraphicFramePr>
        <p:xfrm>
          <a:off x="532020" y="1840247"/>
          <a:ext cx="8044463" cy="418104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6618749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a:stretch>
            <a:fillRect/>
          </a:stretch>
        </p:blipFill>
        <p:spPr>
          <a:xfrm>
            <a:off x="197331" y="6297419"/>
            <a:ext cx="1425966" cy="380121"/>
          </a:xfrm>
          <a:prstGeom prst="rect">
            <a:avLst/>
          </a:prstGeom>
        </p:spPr>
      </p:pic>
      <p:pic>
        <p:nvPicPr>
          <p:cNvPr id="25" name="Picture 24"/>
          <p:cNvPicPr>
            <a:picLocks noChangeAspect="1"/>
          </p:cNvPicPr>
          <p:nvPr/>
        </p:nvPicPr>
        <p:blipFill>
          <a:blip r:embed="rId4"/>
          <a:stretch>
            <a:fillRect/>
          </a:stretch>
        </p:blipFill>
        <p:spPr>
          <a:xfrm>
            <a:off x="7854458" y="6125766"/>
            <a:ext cx="1167006" cy="700203"/>
          </a:xfrm>
          <a:prstGeom prst="rect">
            <a:avLst/>
          </a:prstGeom>
        </p:spPr>
      </p:pic>
      <p:sp>
        <p:nvSpPr>
          <p:cNvPr id="16" name="Rectangle 7"/>
          <p:cNvSpPr>
            <a:spLocks/>
          </p:cNvSpPr>
          <p:nvPr/>
        </p:nvSpPr>
        <p:spPr bwMode="auto">
          <a:xfrm>
            <a:off x="3469415" y="80367"/>
            <a:ext cx="5504921"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Application Examples</a:t>
            </a:r>
            <a:endParaRPr lang="en-US" sz="2500" dirty="0">
              <a:solidFill>
                <a:schemeClr val="tx2">
                  <a:lumMod val="60000"/>
                  <a:lumOff val="40000"/>
                </a:schemeClr>
              </a:solidFill>
              <a:ea typeface="ＭＳ Ｐゴシック" charset="0"/>
              <a:cs typeface="Gill Sans" charset="0"/>
            </a:endParaRPr>
          </a:p>
        </p:txBody>
      </p:sp>
      <p:sp>
        <p:nvSpPr>
          <p:cNvPr id="17"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8" name="Rectangle 9"/>
          <p:cNvSpPr>
            <a:spLocks/>
          </p:cNvSpPr>
          <p:nvPr/>
        </p:nvSpPr>
        <p:spPr bwMode="auto">
          <a:xfrm>
            <a:off x="6071477" y="707006"/>
            <a:ext cx="2849047"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Wake Effected Losses</a:t>
            </a:r>
            <a:endParaRPr lang="en-US" sz="2400" dirty="0">
              <a:ea typeface="ＭＳ Ｐゴシック" charset="0"/>
              <a:cs typeface="Gill Sans" charset="0"/>
            </a:endParaRPr>
          </a:p>
        </p:txBody>
      </p:sp>
      <p:graphicFrame>
        <p:nvGraphicFramePr>
          <p:cNvPr id="15" name="Chart 14"/>
          <p:cNvGraphicFramePr>
            <a:graphicFrameLocks noGrp="1"/>
          </p:cNvGraphicFramePr>
          <p:nvPr>
            <p:extLst>
              <p:ext uri="{D42A27DB-BD31-4B8C-83A1-F6EECF244321}">
                <p14:modId xmlns:p14="http://schemas.microsoft.com/office/powerpoint/2010/main" val="94477710"/>
              </p:ext>
            </p:extLst>
          </p:nvPr>
        </p:nvGraphicFramePr>
        <p:xfrm>
          <a:off x="0" y="1378442"/>
          <a:ext cx="6788355" cy="4747324"/>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p:cNvSpPr/>
          <p:nvPr/>
        </p:nvSpPr>
        <p:spPr>
          <a:xfrm>
            <a:off x="904610" y="1022331"/>
            <a:ext cx="6262716" cy="369332"/>
          </a:xfrm>
          <a:prstGeom prst="rect">
            <a:avLst/>
          </a:prstGeom>
        </p:spPr>
        <p:txBody>
          <a:bodyPr wrap="square">
            <a:spAutoFit/>
          </a:bodyPr>
          <a:lstStyle/>
          <a:p>
            <a:pPr lvl="1" algn="just">
              <a:spcAft>
                <a:spcPts val="600"/>
              </a:spcAft>
            </a:pPr>
            <a:r>
              <a:rPr lang="en-US" b="1" dirty="0" smtClean="0">
                <a:sym typeface="Wingdings"/>
              </a:rPr>
              <a:t>Wake-Affected Power Deficit for WT8 2012-2014</a:t>
            </a:r>
            <a:endParaRPr lang="en-US" b="1" dirty="0">
              <a:sym typeface="Wingdings"/>
            </a:endParaRPr>
          </a:p>
        </p:txBody>
      </p:sp>
      <p:sp>
        <p:nvSpPr>
          <p:cNvPr id="3" name="Rectangle 2"/>
          <p:cNvSpPr/>
          <p:nvPr/>
        </p:nvSpPr>
        <p:spPr>
          <a:xfrm>
            <a:off x="6015160" y="2276889"/>
            <a:ext cx="3098344" cy="646331"/>
          </a:xfrm>
          <a:prstGeom prst="rect">
            <a:avLst/>
          </a:prstGeom>
        </p:spPr>
        <p:txBody>
          <a:bodyPr wrap="square">
            <a:spAutoFit/>
          </a:bodyPr>
          <a:lstStyle/>
          <a:p>
            <a:pPr marL="742950" lvl="1" indent="-285750" algn="just">
              <a:spcAft>
                <a:spcPts val="600"/>
              </a:spcAft>
              <a:buFont typeface="Arial"/>
              <a:buChar char="•"/>
            </a:pPr>
            <a:r>
              <a:rPr lang="en-US" dirty="0" smtClean="0">
                <a:sym typeface="Wingdings"/>
              </a:rPr>
              <a:t>Waking alignments occurred  20% of time.</a:t>
            </a:r>
            <a:endParaRPr lang="en-US" dirty="0">
              <a:sym typeface="Wingdings"/>
            </a:endParaRPr>
          </a:p>
        </p:txBody>
      </p:sp>
      <p:sp>
        <p:nvSpPr>
          <p:cNvPr id="19" name="Rectangle 18"/>
          <p:cNvSpPr/>
          <p:nvPr/>
        </p:nvSpPr>
        <p:spPr>
          <a:xfrm>
            <a:off x="6044346" y="3075620"/>
            <a:ext cx="3098344" cy="1200329"/>
          </a:xfrm>
          <a:prstGeom prst="rect">
            <a:avLst/>
          </a:prstGeom>
        </p:spPr>
        <p:txBody>
          <a:bodyPr wrap="square">
            <a:spAutoFit/>
          </a:bodyPr>
          <a:lstStyle/>
          <a:p>
            <a:pPr marL="742950" lvl="1" indent="-285750" algn="just">
              <a:spcAft>
                <a:spcPts val="600"/>
              </a:spcAft>
              <a:buFont typeface="Arial"/>
              <a:buChar char="•"/>
            </a:pPr>
            <a:r>
              <a:rPr lang="en-US" dirty="0" smtClean="0">
                <a:sym typeface="Wingdings"/>
              </a:rPr>
              <a:t>Cumulative power deficit over period between WT7 and WT8 is 8%.</a:t>
            </a:r>
            <a:endParaRPr lang="en-US" dirty="0">
              <a:sym typeface="Wingdings"/>
            </a:endParaRPr>
          </a:p>
        </p:txBody>
      </p:sp>
    </p:spTree>
    <p:extLst>
      <p:ext uri="{BB962C8B-B14F-4D97-AF65-F5344CB8AC3E}">
        <p14:creationId xmlns:p14="http://schemas.microsoft.com/office/powerpoint/2010/main" val="230993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3490" y="6309028"/>
            <a:ext cx="1425966" cy="380121"/>
          </a:xfrm>
          <a:prstGeom prst="rect">
            <a:avLst/>
          </a:prstGeom>
        </p:spPr>
      </p:pic>
      <p:pic>
        <p:nvPicPr>
          <p:cNvPr id="13" name="Picture 12"/>
          <p:cNvPicPr>
            <a:picLocks noChangeAspect="1"/>
          </p:cNvPicPr>
          <p:nvPr/>
        </p:nvPicPr>
        <p:blipFill>
          <a:blip r:embed="rId4"/>
          <a:stretch>
            <a:fillRect/>
          </a:stretch>
        </p:blipFill>
        <p:spPr>
          <a:xfrm>
            <a:off x="7789334" y="6157797"/>
            <a:ext cx="1167006" cy="700203"/>
          </a:xfrm>
          <a:prstGeom prst="rect">
            <a:avLst/>
          </a:prstGeom>
        </p:spPr>
      </p:pic>
      <p:sp>
        <p:nvSpPr>
          <p:cNvPr id="17" name="Rectangle 7"/>
          <p:cNvSpPr>
            <a:spLocks/>
          </p:cNvSpPr>
          <p:nvPr/>
        </p:nvSpPr>
        <p:spPr bwMode="auto">
          <a:xfrm>
            <a:off x="2487691" y="80367"/>
            <a:ext cx="6486646"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a:solidFill>
                  <a:schemeClr val="tx2">
                    <a:lumMod val="60000"/>
                    <a:lumOff val="40000"/>
                  </a:schemeClr>
                </a:solidFill>
                <a:ea typeface="ＭＳ Ｐゴシック" charset="0"/>
                <a:cs typeface="Gill Sans" charset="0"/>
              </a:rPr>
              <a:t>Application Examples </a:t>
            </a:r>
          </a:p>
        </p:txBody>
      </p:sp>
      <p:sp>
        <p:nvSpPr>
          <p:cNvPr id="18"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2505087" y="689611"/>
            <a:ext cx="6479297"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2 Year Power Performance Observations 2012-2014</a:t>
            </a:r>
            <a:endParaRPr lang="en-US" sz="2400" dirty="0">
              <a:ea typeface="ＭＳ Ｐゴシック" charset="0"/>
              <a:cs typeface="Gill Sans" charset="0"/>
            </a:endParaRPr>
          </a:p>
        </p:txBody>
      </p:sp>
      <p:graphicFrame>
        <p:nvGraphicFramePr>
          <p:cNvPr id="10" name="Chart 9"/>
          <p:cNvGraphicFramePr>
            <a:graphicFrameLocks noGrp="1"/>
          </p:cNvGraphicFramePr>
          <p:nvPr>
            <p:extLst>
              <p:ext uri="{D42A27DB-BD31-4B8C-83A1-F6EECF244321}">
                <p14:modId xmlns:p14="http://schemas.microsoft.com/office/powerpoint/2010/main" val="791305462"/>
              </p:ext>
            </p:extLst>
          </p:nvPr>
        </p:nvGraphicFramePr>
        <p:xfrm>
          <a:off x="0" y="1425537"/>
          <a:ext cx="8419874" cy="473226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47397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3490" y="6309028"/>
            <a:ext cx="1425966" cy="380121"/>
          </a:xfrm>
          <a:prstGeom prst="rect">
            <a:avLst/>
          </a:prstGeom>
        </p:spPr>
      </p:pic>
      <p:pic>
        <p:nvPicPr>
          <p:cNvPr id="13" name="Picture 12"/>
          <p:cNvPicPr>
            <a:picLocks noChangeAspect="1"/>
          </p:cNvPicPr>
          <p:nvPr/>
        </p:nvPicPr>
        <p:blipFill>
          <a:blip r:embed="rId4"/>
          <a:stretch>
            <a:fillRect/>
          </a:stretch>
        </p:blipFill>
        <p:spPr>
          <a:xfrm>
            <a:off x="7789334" y="6157797"/>
            <a:ext cx="1167006" cy="700203"/>
          </a:xfrm>
          <a:prstGeom prst="rect">
            <a:avLst/>
          </a:prstGeom>
        </p:spPr>
      </p:pic>
      <p:sp>
        <p:nvSpPr>
          <p:cNvPr id="17" name="Rectangle 7"/>
          <p:cNvSpPr>
            <a:spLocks/>
          </p:cNvSpPr>
          <p:nvPr/>
        </p:nvSpPr>
        <p:spPr bwMode="auto">
          <a:xfrm>
            <a:off x="2487691" y="80367"/>
            <a:ext cx="6486646"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a:solidFill>
                  <a:schemeClr val="tx2">
                    <a:lumMod val="60000"/>
                    <a:lumOff val="40000"/>
                  </a:schemeClr>
                </a:solidFill>
                <a:ea typeface="ＭＳ Ｐゴシック" charset="0"/>
                <a:cs typeface="Gill Sans" charset="0"/>
              </a:rPr>
              <a:t>Application Examples </a:t>
            </a:r>
          </a:p>
        </p:txBody>
      </p:sp>
      <p:sp>
        <p:nvSpPr>
          <p:cNvPr id="18"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2505087" y="689611"/>
            <a:ext cx="6479297"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Testing Mr. Smith With a Tornado</a:t>
            </a:r>
            <a:endParaRPr lang="en-US" sz="2400" dirty="0">
              <a:ea typeface="ＭＳ Ｐゴシック" charset="0"/>
              <a:cs typeface="Gill Sans" charset="0"/>
            </a:endParaRPr>
          </a:p>
        </p:txBody>
      </p:sp>
      <p:pic>
        <p:nvPicPr>
          <p:cNvPr id="9" name="Picture 8"/>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Lst>
          </a:blip>
          <a:srcRect t="-1" b="32106"/>
          <a:stretch/>
        </p:blipFill>
        <p:spPr>
          <a:xfrm>
            <a:off x="0" y="1312817"/>
            <a:ext cx="9158271" cy="4656185"/>
          </a:xfrm>
          <a:prstGeom prst="rect">
            <a:avLst/>
          </a:prstGeom>
        </p:spPr>
      </p:pic>
      <p:sp>
        <p:nvSpPr>
          <p:cNvPr id="11" name="TextBox 10"/>
          <p:cNvSpPr txBox="1"/>
          <p:nvPr/>
        </p:nvSpPr>
        <p:spPr>
          <a:xfrm>
            <a:off x="5869733" y="3672225"/>
            <a:ext cx="531140" cy="369332"/>
          </a:xfrm>
          <a:prstGeom prst="rect">
            <a:avLst/>
          </a:prstGeom>
          <a:noFill/>
        </p:spPr>
        <p:txBody>
          <a:bodyPr wrap="none" rtlCol="0">
            <a:spAutoFit/>
          </a:bodyPr>
          <a:lstStyle/>
          <a:p>
            <a:r>
              <a:rPr lang="en-US" b="1" dirty="0" smtClean="0"/>
              <a:t>T15</a:t>
            </a:r>
            <a:endParaRPr lang="en-US" b="1" dirty="0"/>
          </a:p>
        </p:txBody>
      </p:sp>
      <p:sp>
        <p:nvSpPr>
          <p:cNvPr id="12" name="TextBox 11"/>
          <p:cNvSpPr txBox="1"/>
          <p:nvPr/>
        </p:nvSpPr>
        <p:spPr>
          <a:xfrm>
            <a:off x="2954464" y="3657125"/>
            <a:ext cx="531140" cy="369332"/>
          </a:xfrm>
          <a:prstGeom prst="rect">
            <a:avLst/>
          </a:prstGeom>
          <a:noFill/>
        </p:spPr>
        <p:txBody>
          <a:bodyPr wrap="none" rtlCol="0">
            <a:spAutoFit/>
          </a:bodyPr>
          <a:lstStyle/>
          <a:p>
            <a:r>
              <a:rPr lang="en-US" b="1" dirty="0" smtClean="0">
                <a:solidFill>
                  <a:srgbClr val="FF0000"/>
                </a:solidFill>
              </a:rPr>
              <a:t>T16</a:t>
            </a:r>
            <a:endParaRPr lang="en-US" b="1" dirty="0">
              <a:solidFill>
                <a:srgbClr val="FF0000"/>
              </a:solidFill>
            </a:endParaRPr>
          </a:p>
        </p:txBody>
      </p:sp>
      <p:sp>
        <p:nvSpPr>
          <p:cNvPr id="14" name="TextBox 13"/>
          <p:cNvSpPr txBox="1"/>
          <p:nvPr/>
        </p:nvSpPr>
        <p:spPr>
          <a:xfrm>
            <a:off x="4231336" y="3658269"/>
            <a:ext cx="531140" cy="369332"/>
          </a:xfrm>
          <a:prstGeom prst="rect">
            <a:avLst/>
          </a:prstGeom>
          <a:noFill/>
        </p:spPr>
        <p:txBody>
          <a:bodyPr wrap="none" rtlCol="0">
            <a:spAutoFit/>
          </a:bodyPr>
          <a:lstStyle/>
          <a:p>
            <a:r>
              <a:rPr lang="en-US" b="1" dirty="0" smtClean="0"/>
              <a:t>T18</a:t>
            </a:r>
            <a:endParaRPr lang="en-US" b="1" dirty="0"/>
          </a:p>
        </p:txBody>
      </p:sp>
      <p:sp>
        <p:nvSpPr>
          <p:cNvPr id="15" name="TextBox 14"/>
          <p:cNvSpPr txBox="1"/>
          <p:nvPr/>
        </p:nvSpPr>
        <p:spPr>
          <a:xfrm>
            <a:off x="2521526" y="3658787"/>
            <a:ext cx="531140" cy="369332"/>
          </a:xfrm>
          <a:prstGeom prst="rect">
            <a:avLst/>
          </a:prstGeom>
          <a:noFill/>
        </p:spPr>
        <p:txBody>
          <a:bodyPr wrap="none" rtlCol="0">
            <a:spAutoFit/>
          </a:bodyPr>
          <a:lstStyle/>
          <a:p>
            <a:r>
              <a:rPr lang="en-US" b="1" dirty="0" smtClean="0"/>
              <a:t>T17</a:t>
            </a:r>
            <a:endParaRPr lang="en-US" b="1" dirty="0"/>
          </a:p>
        </p:txBody>
      </p:sp>
      <p:cxnSp>
        <p:nvCxnSpPr>
          <p:cNvPr id="16" name="Straight Connector 15"/>
          <p:cNvCxnSpPr/>
          <p:nvPr/>
        </p:nvCxnSpPr>
        <p:spPr>
          <a:xfrm>
            <a:off x="2787096" y="4054202"/>
            <a:ext cx="0" cy="208609"/>
          </a:xfrm>
          <a:prstGeom prst="line">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224916" y="4063912"/>
            <a:ext cx="0" cy="208609"/>
          </a:xfrm>
          <a:prstGeom prst="line">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436858" y="4063912"/>
            <a:ext cx="0" cy="208609"/>
          </a:xfrm>
          <a:prstGeom prst="line">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6130502" y="4040662"/>
            <a:ext cx="0" cy="208609"/>
          </a:xfrm>
          <a:prstGeom prst="line">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754100" y="4969839"/>
            <a:ext cx="955610" cy="369332"/>
          </a:xfrm>
          <a:prstGeom prst="rect">
            <a:avLst/>
          </a:prstGeom>
          <a:noFill/>
        </p:spPr>
        <p:txBody>
          <a:bodyPr wrap="none" rtlCol="0">
            <a:spAutoFit/>
          </a:bodyPr>
          <a:lstStyle/>
          <a:p>
            <a:r>
              <a:rPr lang="en-US" b="1" dirty="0" smtClean="0"/>
              <a:t>FUNNEL</a:t>
            </a:r>
            <a:endParaRPr lang="en-US" b="1" dirty="0"/>
          </a:p>
        </p:txBody>
      </p:sp>
      <p:cxnSp>
        <p:nvCxnSpPr>
          <p:cNvPr id="24" name="Straight Connector 23"/>
          <p:cNvCxnSpPr/>
          <p:nvPr/>
        </p:nvCxnSpPr>
        <p:spPr>
          <a:xfrm flipV="1">
            <a:off x="4175242" y="4776910"/>
            <a:ext cx="0" cy="208609"/>
          </a:xfrm>
          <a:prstGeom prst="line">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72508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3490" y="6309028"/>
            <a:ext cx="1425966" cy="380121"/>
          </a:xfrm>
          <a:prstGeom prst="rect">
            <a:avLst/>
          </a:prstGeom>
        </p:spPr>
      </p:pic>
      <p:pic>
        <p:nvPicPr>
          <p:cNvPr id="13" name="Picture 12"/>
          <p:cNvPicPr>
            <a:picLocks noChangeAspect="1"/>
          </p:cNvPicPr>
          <p:nvPr/>
        </p:nvPicPr>
        <p:blipFill>
          <a:blip r:embed="rId4"/>
          <a:stretch>
            <a:fillRect/>
          </a:stretch>
        </p:blipFill>
        <p:spPr>
          <a:xfrm>
            <a:off x="7789334" y="6157797"/>
            <a:ext cx="1167006" cy="700203"/>
          </a:xfrm>
          <a:prstGeom prst="rect">
            <a:avLst/>
          </a:prstGeom>
        </p:spPr>
      </p:pic>
      <p:sp>
        <p:nvSpPr>
          <p:cNvPr id="17" name="Rectangle 7"/>
          <p:cNvSpPr>
            <a:spLocks/>
          </p:cNvSpPr>
          <p:nvPr/>
        </p:nvSpPr>
        <p:spPr bwMode="auto">
          <a:xfrm>
            <a:off x="2487691" y="80367"/>
            <a:ext cx="6486646"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a:solidFill>
                  <a:schemeClr val="tx2">
                    <a:lumMod val="60000"/>
                    <a:lumOff val="40000"/>
                  </a:schemeClr>
                </a:solidFill>
                <a:ea typeface="ＭＳ Ｐゴシック" charset="0"/>
                <a:cs typeface="Gill Sans" charset="0"/>
              </a:rPr>
              <a:t>Application Examples </a:t>
            </a:r>
          </a:p>
        </p:txBody>
      </p:sp>
      <p:sp>
        <p:nvSpPr>
          <p:cNvPr id="18"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2505087" y="689611"/>
            <a:ext cx="6479297"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Testing Mr. Smith With a Tornado</a:t>
            </a:r>
            <a:endParaRPr lang="en-US" sz="2400" dirty="0">
              <a:ea typeface="ＭＳ Ｐゴシック" charset="0"/>
              <a:cs typeface="Gill Sans" charset="0"/>
            </a:endParaRPr>
          </a:p>
        </p:txBody>
      </p:sp>
      <p:pic>
        <p:nvPicPr>
          <p:cNvPr id="25" name="Picture 24"/>
          <p:cNvPicPr>
            <a:picLocks noChangeAspect="1"/>
          </p:cNvPicPr>
          <p:nvPr/>
        </p:nvPicPr>
        <p:blipFill>
          <a:blip r:embed="rId5"/>
          <a:stretch>
            <a:fillRect/>
          </a:stretch>
        </p:blipFill>
        <p:spPr>
          <a:xfrm>
            <a:off x="874740" y="1178886"/>
            <a:ext cx="7221690" cy="4928243"/>
          </a:xfrm>
          <a:prstGeom prst="rect">
            <a:avLst/>
          </a:prstGeom>
        </p:spPr>
      </p:pic>
    </p:spTree>
    <p:extLst>
      <p:ext uri="{BB962C8B-B14F-4D97-AF65-F5344CB8AC3E}">
        <p14:creationId xmlns:p14="http://schemas.microsoft.com/office/powerpoint/2010/main" val="41238222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97331" y="6297419"/>
            <a:ext cx="1425966" cy="380121"/>
          </a:xfrm>
          <a:prstGeom prst="rect">
            <a:avLst/>
          </a:prstGeom>
        </p:spPr>
      </p:pic>
      <p:pic>
        <p:nvPicPr>
          <p:cNvPr id="16" name="Picture 15"/>
          <p:cNvPicPr>
            <a:picLocks noChangeAspect="1"/>
          </p:cNvPicPr>
          <p:nvPr/>
        </p:nvPicPr>
        <p:blipFill>
          <a:blip r:embed="rId4"/>
          <a:stretch>
            <a:fillRect/>
          </a:stretch>
        </p:blipFill>
        <p:spPr>
          <a:xfrm>
            <a:off x="7854458" y="6157797"/>
            <a:ext cx="1167006" cy="700203"/>
          </a:xfrm>
          <a:prstGeom prst="rect">
            <a:avLst/>
          </a:prstGeom>
        </p:spPr>
      </p:pic>
      <p:sp>
        <p:nvSpPr>
          <p:cNvPr id="12" name="Rectangle 9"/>
          <p:cNvSpPr>
            <a:spLocks/>
          </p:cNvSpPr>
          <p:nvPr/>
        </p:nvSpPr>
        <p:spPr bwMode="auto">
          <a:xfrm>
            <a:off x="65124" y="5407606"/>
            <a:ext cx="9160282" cy="66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buSzPct val="77000"/>
            </a:pPr>
            <a:r>
              <a:rPr lang="en-US" sz="1800" dirty="0" smtClean="0">
                <a:solidFill>
                  <a:schemeClr val="tx1"/>
                </a:solidFill>
                <a:ea typeface="ＭＳ Ｐゴシック" charset="0"/>
                <a:cs typeface="Gill Sans" charset="0"/>
              </a:rPr>
              <a:t>Foundations may not be “fixed” boundary conditions as most models would have you believe.</a:t>
            </a:r>
            <a:endParaRPr lang="en-US" sz="1800" dirty="0">
              <a:solidFill>
                <a:schemeClr val="tx1"/>
              </a:solidFill>
              <a:ea typeface="ＭＳ Ｐゴシック" charset="0"/>
              <a:cs typeface="Gill Sans" charset="0"/>
            </a:endParaRPr>
          </a:p>
        </p:txBody>
      </p:sp>
      <p:pic>
        <p:nvPicPr>
          <p:cNvPr id="20" name="Picture 19"/>
          <p:cNvPicPr>
            <a:picLocks noChangeAspect="1"/>
          </p:cNvPicPr>
          <p:nvPr/>
        </p:nvPicPr>
        <p:blipFill rotWithShape="1">
          <a:blip r:embed="rId5" cstate="print">
            <a:extLst>
              <a:ext uri="{28A0092B-C50C-407E-A947-70E740481C1C}">
                <a14:useLocalDpi xmlns:a14="http://schemas.microsoft.com/office/drawing/2010/main"/>
              </a:ext>
            </a:extLst>
          </a:blip>
          <a:srcRect t="8633"/>
          <a:stretch/>
        </p:blipFill>
        <p:spPr>
          <a:xfrm>
            <a:off x="0" y="1676853"/>
            <a:ext cx="9160282" cy="3829194"/>
          </a:xfrm>
          <a:prstGeom prst="rect">
            <a:avLst/>
          </a:prstGeom>
        </p:spPr>
      </p:pic>
      <p:pic>
        <p:nvPicPr>
          <p:cNvPr id="2" name="Picture 1"/>
          <p:cNvPicPr>
            <a:picLocks noChangeAspect="1"/>
          </p:cNvPicPr>
          <p:nvPr/>
        </p:nvPicPr>
        <p:blipFill>
          <a:blip r:embed="rId6"/>
          <a:stretch>
            <a:fillRect/>
          </a:stretch>
        </p:blipFill>
        <p:spPr>
          <a:xfrm>
            <a:off x="7187122" y="6157796"/>
            <a:ext cx="646571" cy="700203"/>
          </a:xfrm>
          <a:prstGeom prst="rect">
            <a:avLst/>
          </a:prstGeom>
        </p:spPr>
      </p:pic>
      <p:sp>
        <p:nvSpPr>
          <p:cNvPr id="21" name="Rectangle 12"/>
          <p:cNvSpPr>
            <a:spLocks/>
          </p:cNvSpPr>
          <p:nvPr/>
        </p:nvSpPr>
        <p:spPr bwMode="auto">
          <a:xfrm>
            <a:off x="3587591" y="1227540"/>
            <a:ext cx="550756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1600" b="1" dirty="0" smtClean="0">
                <a:solidFill>
                  <a:schemeClr val="tx1"/>
                </a:solidFill>
                <a:ea typeface="ＭＳ Ｐゴシック" charset="0"/>
                <a:cs typeface="Gill Sans" charset="0"/>
              </a:rPr>
              <a:t>UWin-Western </a:t>
            </a:r>
            <a:r>
              <a:rPr lang="en-US" sz="1600" b="1" dirty="0" err="1" smtClean="0">
                <a:solidFill>
                  <a:schemeClr val="tx1"/>
                </a:solidFill>
                <a:ea typeface="ＭＳ Ｐゴシック" charset="0"/>
                <a:cs typeface="Gill Sans" charset="0"/>
              </a:rPr>
              <a:t>Geotech</a:t>
            </a:r>
            <a:r>
              <a:rPr lang="en-US" sz="1600" b="1" dirty="0" smtClean="0">
                <a:solidFill>
                  <a:schemeClr val="tx1"/>
                </a:solidFill>
                <a:ea typeface="ＭＳ Ｐゴシック" charset="0"/>
                <a:cs typeface="Gill Sans" charset="0"/>
              </a:rPr>
              <a:t> Install</a:t>
            </a:r>
            <a:endParaRPr lang="en-US" sz="1600" b="1" dirty="0">
              <a:solidFill>
                <a:schemeClr val="tx1"/>
              </a:solidFill>
              <a:ea typeface="ＭＳ Ｐゴシック" charset="0"/>
              <a:cs typeface="Gill Sans" charset="0"/>
            </a:endParaRPr>
          </a:p>
        </p:txBody>
      </p:sp>
      <p:sp>
        <p:nvSpPr>
          <p:cNvPr id="17" name="Rectangle 7"/>
          <p:cNvSpPr>
            <a:spLocks/>
          </p:cNvSpPr>
          <p:nvPr/>
        </p:nvSpPr>
        <p:spPr bwMode="auto">
          <a:xfrm>
            <a:off x="3469415" y="80367"/>
            <a:ext cx="5504921"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Upcoming</a:t>
            </a:r>
            <a:r>
              <a:rPr lang="en-US" sz="2500" dirty="0" smtClean="0">
                <a:solidFill>
                  <a:schemeClr val="tx2">
                    <a:lumMod val="40000"/>
                    <a:lumOff val="60000"/>
                  </a:schemeClr>
                </a:solidFill>
                <a:ea typeface="ＭＳ Ｐゴシック" charset="0"/>
                <a:cs typeface="Gill Sans" charset="0"/>
              </a:rPr>
              <a:t> </a:t>
            </a:r>
            <a:r>
              <a:rPr lang="en-US" sz="2500" dirty="0" smtClean="0">
                <a:solidFill>
                  <a:schemeClr val="tx2">
                    <a:lumMod val="60000"/>
                    <a:lumOff val="40000"/>
                  </a:schemeClr>
                </a:solidFill>
                <a:ea typeface="ＭＳ Ｐゴシック" charset="0"/>
                <a:cs typeface="Gill Sans" charset="0"/>
              </a:rPr>
              <a:t>Application</a:t>
            </a:r>
            <a:endParaRPr lang="en-US" sz="2500" dirty="0">
              <a:solidFill>
                <a:schemeClr val="tx2">
                  <a:lumMod val="60000"/>
                  <a:lumOff val="40000"/>
                </a:schemeClr>
              </a:solidFill>
              <a:ea typeface="ＭＳ Ｐゴシック" charset="0"/>
              <a:cs typeface="Gill Sans" charset="0"/>
            </a:endParaRPr>
          </a:p>
        </p:txBody>
      </p:sp>
      <p:sp>
        <p:nvSpPr>
          <p:cNvPr id="18"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5529379" y="707006"/>
            <a:ext cx="3437609"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Future Inputs</a:t>
            </a:r>
            <a:endParaRPr lang="en-US" sz="2400" dirty="0">
              <a:ea typeface="ＭＳ Ｐゴシック" charset="0"/>
              <a:cs typeface="Gill Sans" charset="0"/>
            </a:endParaRPr>
          </a:p>
        </p:txBody>
      </p:sp>
    </p:spTree>
    <p:extLst>
      <p:ext uri="{BB962C8B-B14F-4D97-AF65-F5344CB8AC3E}">
        <p14:creationId xmlns:p14="http://schemas.microsoft.com/office/powerpoint/2010/main" val="42942903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Conclusions and Next Steps</a:t>
            </a:r>
            <a:endParaRPr lang="en-US" sz="2400" dirty="0">
              <a:solidFill>
                <a:schemeClr val="tx2">
                  <a:lumMod val="60000"/>
                  <a:lumOff val="40000"/>
                </a:schemeClr>
              </a:solidFill>
              <a:ea typeface="ＭＳ Ｐゴシック" charset="0"/>
              <a:cs typeface="Gill Sans" charset="0"/>
            </a:endParaRPr>
          </a:p>
        </p:txBody>
      </p:sp>
      <p:sp>
        <p:nvSpPr>
          <p:cNvPr id="6" name="Rectangle 7"/>
          <p:cNvSpPr>
            <a:spLocks/>
          </p:cNvSpPr>
          <p:nvPr/>
        </p:nvSpPr>
        <p:spPr bwMode="auto">
          <a:xfrm>
            <a:off x="2214563" y="291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endParaRPr lang="en-US" sz="2500" dirty="0">
              <a:solidFill>
                <a:schemeClr val="tx2">
                  <a:lumMod val="60000"/>
                  <a:lumOff val="40000"/>
                </a:schemeClr>
              </a:solidFill>
              <a:ea typeface="ＭＳ Ｐゴシック" charset="0"/>
              <a:cs typeface="Gill Sans" charset="0"/>
            </a:endParaRPr>
          </a:p>
        </p:txBody>
      </p:sp>
      <p:sp>
        <p:nvSpPr>
          <p:cNvPr id="7" name="Rectangle 6"/>
          <p:cNvSpPr/>
          <p:nvPr/>
        </p:nvSpPr>
        <p:spPr>
          <a:xfrm>
            <a:off x="3095626" y="1471107"/>
            <a:ext cx="5855874" cy="1477328"/>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The </a:t>
            </a:r>
            <a:r>
              <a:rPr lang="en-US" dirty="0" err="1" smtClean="0">
                <a:sym typeface="Wingdings"/>
              </a:rPr>
              <a:t>Windtell</a:t>
            </a:r>
            <a:r>
              <a:rPr lang="en-US" dirty="0" smtClean="0">
                <a:sym typeface="Wingdings"/>
              </a:rPr>
              <a:t> Performance Management Tool has shown promise as a potential enabler for users to make conventional and less conventional historical data analyses through its ability to incorporate previously incongruent data streams.</a:t>
            </a:r>
          </a:p>
        </p:txBody>
      </p:sp>
      <p:sp>
        <p:nvSpPr>
          <p:cNvPr id="8" name="Rectangle 12"/>
          <p:cNvSpPr>
            <a:spLocks/>
          </p:cNvSpPr>
          <p:nvPr/>
        </p:nvSpPr>
        <p:spPr bwMode="auto">
          <a:xfrm>
            <a:off x="3227452" y="987291"/>
            <a:ext cx="23725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ea typeface="ＭＳ Ｐゴシック" charset="0"/>
                <a:cs typeface="Gill Sans" charset="0"/>
              </a:rPr>
              <a:t>CONCLUSIONS</a:t>
            </a:r>
            <a:endParaRPr lang="en-US" b="1" dirty="0">
              <a:solidFill>
                <a:schemeClr val="tx1"/>
              </a:solidFill>
              <a:ea typeface="ＭＳ Ｐゴシック" charset="0"/>
              <a:cs typeface="Gill Sans" charset="0"/>
            </a:endParaRPr>
          </a:p>
        </p:txBody>
      </p:sp>
      <p:pic>
        <p:nvPicPr>
          <p:cNvPr id="9" name="Picture 8" descr="IMG_0125.jpg"/>
          <p:cNvPicPr>
            <a:picLocks noChangeAspect="1"/>
          </p:cNvPicPr>
          <p:nvPr/>
        </p:nvPicPr>
        <p:blipFill rotWithShape="1">
          <a:blip r:embed="rId2">
            <a:extLst>
              <a:ext uri="{28A0092B-C50C-407E-A947-70E740481C1C}">
                <a14:useLocalDpi xmlns:a14="http://schemas.microsoft.com/office/drawing/2010/main" val="0"/>
              </a:ext>
            </a:extLst>
          </a:blip>
          <a:srcRect l="4535" r="15062"/>
          <a:stretch/>
        </p:blipFill>
        <p:spPr>
          <a:xfrm>
            <a:off x="0" y="0"/>
            <a:ext cx="3095625" cy="6858000"/>
          </a:xfrm>
          <a:prstGeom prst="rect">
            <a:avLst/>
          </a:prstGeom>
        </p:spPr>
      </p:pic>
      <p:sp>
        <p:nvSpPr>
          <p:cNvPr id="2" name="Rectangle 1"/>
          <p:cNvSpPr/>
          <p:nvPr/>
        </p:nvSpPr>
        <p:spPr>
          <a:xfrm>
            <a:off x="3301991" y="3488074"/>
            <a:ext cx="5672345" cy="3323987"/>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Improve user interface and robustness.</a:t>
            </a:r>
          </a:p>
          <a:p>
            <a:pPr marL="285750" indent="-285750" algn="just">
              <a:spcAft>
                <a:spcPts val="600"/>
              </a:spcAft>
              <a:buFont typeface="Arial"/>
              <a:buChar char="•"/>
            </a:pPr>
            <a:r>
              <a:rPr lang="en-US" dirty="0" smtClean="0">
                <a:sym typeface="Wingdings"/>
              </a:rPr>
              <a:t>Implement “real time” analysis.</a:t>
            </a:r>
          </a:p>
          <a:p>
            <a:pPr marL="285750" indent="-285750" algn="just">
              <a:spcAft>
                <a:spcPts val="600"/>
              </a:spcAft>
              <a:buFont typeface="Arial"/>
              <a:buChar char="•"/>
            </a:pPr>
            <a:r>
              <a:rPr lang="en-US" dirty="0" smtClean="0">
                <a:sym typeface="Wingdings"/>
              </a:rPr>
              <a:t>Consider operation tuning control opportunities.</a:t>
            </a:r>
          </a:p>
          <a:p>
            <a:pPr marL="285750" indent="-285750" algn="just">
              <a:spcAft>
                <a:spcPts val="600"/>
              </a:spcAft>
              <a:buFont typeface="Arial"/>
              <a:buChar char="•"/>
            </a:pPr>
            <a:r>
              <a:rPr lang="en-US" dirty="0" smtClean="0">
                <a:sym typeface="Wingdings"/>
              </a:rPr>
              <a:t>Report on most valuable analyses – feed back into Sandia and IEC-like efforts.</a:t>
            </a:r>
          </a:p>
          <a:p>
            <a:pPr marL="285750" indent="-285750" algn="just">
              <a:spcAft>
                <a:spcPts val="600"/>
              </a:spcAft>
              <a:buFont typeface="Arial"/>
              <a:buChar char="•"/>
            </a:pPr>
            <a:r>
              <a:rPr lang="en-US" dirty="0" smtClean="0">
                <a:sym typeface="Wingdings"/>
              </a:rPr>
              <a:t>Consider recommendations to OEMs for strategic sensor </a:t>
            </a:r>
            <a:r>
              <a:rPr lang="en-US" dirty="0" err="1" smtClean="0">
                <a:sym typeface="Wingdings"/>
              </a:rPr>
              <a:t>embedments</a:t>
            </a:r>
            <a:r>
              <a:rPr lang="en-US" dirty="0" smtClean="0">
                <a:sym typeface="Wingdings"/>
              </a:rPr>
              <a:t>, smart components that map their own service life expectancy, etc.</a:t>
            </a:r>
          </a:p>
          <a:p>
            <a:pPr marL="285750" indent="-285750" algn="just">
              <a:spcAft>
                <a:spcPts val="600"/>
              </a:spcAft>
              <a:buFont typeface="Arial"/>
              <a:buChar char="•"/>
            </a:pPr>
            <a:r>
              <a:rPr lang="en-US" dirty="0" smtClean="0">
                <a:sym typeface="Wingdings"/>
              </a:rPr>
              <a:t>Map service life estimation to depreciation.</a:t>
            </a:r>
          </a:p>
          <a:p>
            <a:pPr algn="just">
              <a:spcAft>
                <a:spcPts val="600"/>
              </a:spcAft>
            </a:pPr>
            <a:endParaRPr lang="en-US" dirty="0" smtClean="0">
              <a:sym typeface="Wingdings"/>
            </a:endParaRPr>
          </a:p>
        </p:txBody>
      </p:sp>
      <p:sp>
        <p:nvSpPr>
          <p:cNvPr id="10" name="Rectangle 12"/>
          <p:cNvSpPr>
            <a:spLocks/>
          </p:cNvSpPr>
          <p:nvPr/>
        </p:nvSpPr>
        <p:spPr bwMode="auto">
          <a:xfrm>
            <a:off x="3313961" y="3071187"/>
            <a:ext cx="23725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ea typeface="ＭＳ Ｐゴシック" charset="0"/>
                <a:cs typeface="Gill Sans" charset="0"/>
              </a:rPr>
              <a:t>NEXT STEPS</a:t>
            </a:r>
            <a:endParaRPr lang="en-US" b="1" dirty="0">
              <a:solidFill>
                <a:schemeClr val="tx1"/>
              </a:solidFill>
              <a:ea typeface="ＭＳ Ｐゴシック" charset="0"/>
              <a:cs typeface="Gill Sans" charset="0"/>
            </a:endParaRPr>
          </a:p>
        </p:txBody>
      </p:sp>
    </p:spTree>
    <p:extLst>
      <p:ext uri="{BB962C8B-B14F-4D97-AF65-F5344CB8AC3E}">
        <p14:creationId xmlns:p14="http://schemas.microsoft.com/office/powerpoint/2010/main" val="225597883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4" name="Picture 1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349" y="5097863"/>
            <a:ext cx="1321594" cy="40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35" name="Picture 1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0958" y="1787833"/>
            <a:ext cx="1678781" cy="890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36" name="Picture 1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4521" y="846713"/>
            <a:ext cx="1089422" cy="42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39" name="Picture 1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35377" y="4157858"/>
            <a:ext cx="165199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41" name="Picture 1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016849" y="872386"/>
            <a:ext cx="1419820" cy="36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2243" name="Rectangle 19"/>
          <p:cNvSpPr>
            <a:spLocks/>
          </p:cNvSpPr>
          <p:nvPr/>
        </p:nvSpPr>
        <p:spPr bwMode="auto">
          <a:xfrm>
            <a:off x="5124264" y="1276945"/>
            <a:ext cx="1222877"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David Ting</a:t>
            </a:r>
            <a:endParaRPr lang="en-US" sz="1700" dirty="0">
              <a:ea typeface="ＭＳ Ｐゴシック" charset="0"/>
              <a:cs typeface="Gill Sans" charset="0"/>
            </a:endParaRPr>
          </a:p>
        </p:txBody>
      </p:sp>
      <p:sp>
        <p:nvSpPr>
          <p:cNvPr id="52244" name="Rectangle 20"/>
          <p:cNvSpPr>
            <a:spLocks/>
          </p:cNvSpPr>
          <p:nvPr/>
        </p:nvSpPr>
        <p:spPr bwMode="auto">
          <a:xfrm>
            <a:off x="6965751" y="1276945"/>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smtClean="0">
                <a:ea typeface="ＭＳ Ｐゴシック" charset="0"/>
                <a:cs typeface="Gill Sans" charset="0"/>
              </a:rPr>
              <a:t>Robert Kent</a:t>
            </a:r>
            <a:endParaRPr lang="en-US" sz="1700" dirty="0">
              <a:ea typeface="ＭＳ Ｐゴシック" charset="0"/>
              <a:cs typeface="Gill Sans" charset="0"/>
            </a:endParaRPr>
          </a:p>
        </p:txBody>
      </p:sp>
      <p:sp>
        <p:nvSpPr>
          <p:cNvPr id="52245" name="Rectangle 21"/>
          <p:cNvSpPr>
            <a:spLocks/>
          </p:cNvSpPr>
          <p:nvPr/>
        </p:nvSpPr>
        <p:spPr bwMode="auto">
          <a:xfrm>
            <a:off x="6965751" y="1746433"/>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a:ea typeface="ＭＳ Ｐゴシック" charset="0"/>
                <a:cs typeface="Gill Sans" charset="0"/>
              </a:rPr>
              <a:t>Kyle Bassett</a:t>
            </a:r>
          </a:p>
        </p:txBody>
      </p:sp>
      <p:sp>
        <p:nvSpPr>
          <p:cNvPr id="52246" name="Rectangle 22"/>
          <p:cNvSpPr>
            <a:spLocks/>
          </p:cNvSpPr>
          <p:nvPr/>
        </p:nvSpPr>
        <p:spPr bwMode="auto">
          <a:xfrm>
            <a:off x="6965751" y="2215921"/>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a:ea typeface="ＭＳ Ｐゴシック" charset="0"/>
                <a:cs typeface="Gill Sans" charset="0"/>
              </a:rPr>
              <a:t>Adam Mourad</a:t>
            </a:r>
          </a:p>
        </p:txBody>
      </p:sp>
      <p:sp>
        <p:nvSpPr>
          <p:cNvPr id="52247" name="Rectangle 23"/>
          <p:cNvSpPr>
            <a:spLocks/>
          </p:cNvSpPr>
          <p:nvPr/>
        </p:nvSpPr>
        <p:spPr bwMode="auto">
          <a:xfrm>
            <a:off x="6965751" y="2685409"/>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smtClean="0">
                <a:ea typeface="ＭＳ Ｐゴシック" charset="0"/>
                <a:cs typeface="Gill Sans" charset="0"/>
              </a:rPr>
              <a:t>Andy Jenner</a:t>
            </a:r>
            <a:endParaRPr lang="en-US" sz="1700" dirty="0">
              <a:ea typeface="ＭＳ Ｐゴシック" charset="0"/>
              <a:cs typeface="Gill Sans" charset="0"/>
            </a:endParaRPr>
          </a:p>
        </p:txBody>
      </p:sp>
      <p:sp>
        <p:nvSpPr>
          <p:cNvPr id="52248" name="Rectangle 24"/>
          <p:cNvSpPr>
            <a:spLocks/>
          </p:cNvSpPr>
          <p:nvPr/>
        </p:nvSpPr>
        <p:spPr bwMode="auto">
          <a:xfrm>
            <a:off x="5124264" y="3154897"/>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a:ea typeface="ＭＳ Ｐゴシック" charset="0"/>
                <a:cs typeface="Gill Sans" charset="0"/>
              </a:rPr>
              <a:t>Phil McKay</a:t>
            </a:r>
          </a:p>
        </p:txBody>
      </p:sp>
      <p:sp>
        <p:nvSpPr>
          <p:cNvPr id="52250" name="Rectangle 26"/>
          <p:cNvSpPr>
            <a:spLocks/>
          </p:cNvSpPr>
          <p:nvPr/>
        </p:nvSpPr>
        <p:spPr bwMode="auto">
          <a:xfrm>
            <a:off x="5124264" y="3624385"/>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err="1">
                <a:ea typeface="ＭＳ Ｐゴシック" charset="0"/>
                <a:cs typeface="Gill Sans" charset="0"/>
              </a:rPr>
              <a:t>Ning</a:t>
            </a:r>
            <a:r>
              <a:rPr lang="en-US" sz="1700" dirty="0">
                <a:ea typeface="ＭＳ Ｐゴシック" charset="0"/>
                <a:cs typeface="Gill Sans" charset="0"/>
              </a:rPr>
              <a:t> Cao</a:t>
            </a:r>
          </a:p>
        </p:txBody>
      </p:sp>
      <p:pic>
        <p:nvPicPr>
          <p:cNvPr id="52251" name="Picture 27"/>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198791" y="1856603"/>
            <a:ext cx="105593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52" name="Picture 28"/>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18435" y="3198878"/>
            <a:ext cx="1276945" cy="43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2253" name="Picture 29"/>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1887369" y="2884490"/>
            <a:ext cx="1678781" cy="788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2254" name="Rectangle 30"/>
          <p:cNvSpPr>
            <a:spLocks/>
          </p:cNvSpPr>
          <p:nvPr/>
        </p:nvSpPr>
        <p:spPr bwMode="auto">
          <a:xfrm>
            <a:off x="5124264" y="1746433"/>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a:ea typeface="ＭＳ Ｐゴシック" charset="0"/>
                <a:cs typeface="Gill Sans" charset="0"/>
              </a:rPr>
              <a:t>Jean Roy</a:t>
            </a:r>
          </a:p>
        </p:txBody>
      </p:sp>
      <p:sp>
        <p:nvSpPr>
          <p:cNvPr id="52255" name="Rectangle 31"/>
          <p:cNvSpPr>
            <a:spLocks/>
          </p:cNvSpPr>
          <p:nvPr/>
        </p:nvSpPr>
        <p:spPr bwMode="auto">
          <a:xfrm>
            <a:off x="5124264" y="2215921"/>
            <a:ext cx="1732359"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a:ea typeface="ＭＳ Ｐゴシック" charset="0"/>
                <a:cs typeface="Gill Sans" charset="0"/>
              </a:rPr>
              <a:t>Michael Cookson</a:t>
            </a:r>
          </a:p>
        </p:txBody>
      </p:sp>
      <p:pic>
        <p:nvPicPr>
          <p:cNvPr id="52258" name="Picture 34"/>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012384" y="4101407"/>
            <a:ext cx="1428750" cy="43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2263" name="Rectangle 39"/>
          <p:cNvSpPr>
            <a:spLocks/>
          </p:cNvSpPr>
          <p:nvPr/>
        </p:nvSpPr>
        <p:spPr bwMode="auto">
          <a:xfrm>
            <a:off x="6965751" y="3154897"/>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a:ea typeface="ＭＳ Ｐゴシック" charset="0"/>
                <a:cs typeface="Gill Sans" charset="0"/>
              </a:rPr>
              <a:t>Paul Veers</a:t>
            </a:r>
          </a:p>
        </p:txBody>
      </p:sp>
      <p:sp>
        <p:nvSpPr>
          <p:cNvPr id="52267" name="Rectangle 43"/>
          <p:cNvSpPr>
            <a:spLocks/>
          </p:cNvSpPr>
          <p:nvPr/>
        </p:nvSpPr>
        <p:spPr bwMode="auto">
          <a:xfrm>
            <a:off x="6965751" y="3624385"/>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a:ea typeface="ＭＳ Ｐゴシック" charset="0"/>
                <a:cs typeface="Gill Sans" charset="0"/>
              </a:rPr>
              <a:t>Paul Dawson</a:t>
            </a:r>
          </a:p>
        </p:txBody>
      </p:sp>
      <p:sp>
        <p:nvSpPr>
          <p:cNvPr id="52268" name="Rectangle 44"/>
          <p:cNvSpPr>
            <a:spLocks/>
          </p:cNvSpPr>
          <p:nvPr/>
        </p:nvSpPr>
        <p:spPr bwMode="auto">
          <a:xfrm>
            <a:off x="6965751" y="5032849"/>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smtClean="0">
                <a:ea typeface="ＭＳ Ｐゴシック" charset="0"/>
                <a:cs typeface="Gill Sans" charset="0"/>
              </a:rPr>
              <a:t>Todd </a:t>
            </a:r>
            <a:r>
              <a:rPr lang="en-US" sz="1700" dirty="0" err="1" smtClean="0">
                <a:ea typeface="ＭＳ Ｐゴシック" charset="0"/>
                <a:cs typeface="Gill Sans" charset="0"/>
              </a:rPr>
              <a:t>Baert</a:t>
            </a:r>
            <a:endParaRPr lang="en-US" sz="1700" dirty="0">
              <a:ea typeface="ＭＳ Ｐゴシック" charset="0"/>
              <a:cs typeface="Gill Sans" charset="0"/>
            </a:endParaRPr>
          </a:p>
        </p:txBody>
      </p:sp>
      <p:sp>
        <p:nvSpPr>
          <p:cNvPr id="52269" name="Rectangle 45"/>
          <p:cNvSpPr>
            <a:spLocks/>
          </p:cNvSpPr>
          <p:nvPr/>
        </p:nvSpPr>
        <p:spPr bwMode="auto">
          <a:xfrm>
            <a:off x="5124264" y="5032849"/>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a:ea typeface="ＭＳ Ｐゴシック" charset="0"/>
                <a:cs typeface="Gill Sans" charset="0"/>
              </a:rPr>
              <a:t>Jason Stoner</a:t>
            </a:r>
          </a:p>
        </p:txBody>
      </p:sp>
      <p:sp>
        <p:nvSpPr>
          <p:cNvPr id="52272" name="Rectangle 48"/>
          <p:cNvSpPr>
            <a:spLocks/>
          </p:cNvSpPr>
          <p:nvPr/>
        </p:nvSpPr>
        <p:spPr bwMode="auto">
          <a:xfrm>
            <a:off x="6965751" y="4093873"/>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smtClean="0">
                <a:ea typeface="ＭＳ Ｐゴシック" charset="0"/>
                <a:cs typeface="Gill Sans" charset="0"/>
              </a:rPr>
              <a:t>Ben </a:t>
            </a:r>
            <a:r>
              <a:rPr lang="en-US" sz="1700" dirty="0" err="1" smtClean="0">
                <a:ea typeface="ＭＳ Ｐゴシック" charset="0"/>
                <a:cs typeface="Gill Sans" charset="0"/>
              </a:rPr>
              <a:t>Karlson</a:t>
            </a:r>
            <a:endParaRPr lang="en-US" sz="1700" dirty="0">
              <a:ea typeface="ＭＳ Ｐゴシック" charset="0"/>
              <a:cs typeface="Gill Sans" charset="0"/>
            </a:endParaRPr>
          </a:p>
        </p:txBody>
      </p:sp>
      <p:sp>
        <p:nvSpPr>
          <p:cNvPr id="53" name="Rectangle 48"/>
          <p:cNvSpPr>
            <a:spLocks/>
          </p:cNvSpPr>
          <p:nvPr/>
        </p:nvSpPr>
        <p:spPr bwMode="auto">
          <a:xfrm>
            <a:off x="6965751" y="4563361"/>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dirty="0" smtClean="0">
                <a:ea typeface="ＭＳ Ｐゴシック" charset="0"/>
                <a:cs typeface="Gill Sans" charset="0"/>
              </a:rPr>
              <a:t>Tim </a:t>
            </a:r>
            <a:r>
              <a:rPr lang="en-US" sz="1700" dirty="0" err="1" smtClean="0">
                <a:ea typeface="ＭＳ Ｐゴシック" charset="0"/>
                <a:cs typeface="Gill Sans" charset="0"/>
              </a:rPr>
              <a:t>Newson</a:t>
            </a:r>
            <a:endParaRPr lang="en-US" sz="1700" dirty="0">
              <a:ea typeface="ＭＳ Ｐゴシック" charset="0"/>
              <a:cs typeface="Gill Sans" charset="0"/>
            </a:endParaRPr>
          </a:p>
        </p:txBody>
      </p:sp>
      <p:pic>
        <p:nvPicPr>
          <p:cNvPr id="54" name="Picture 53"/>
          <p:cNvPicPr>
            <a:picLocks noChangeAspect="1"/>
          </p:cNvPicPr>
          <p:nvPr/>
        </p:nvPicPr>
        <p:blipFill>
          <a:blip r:embed="rId11"/>
          <a:stretch>
            <a:fillRect/>
          </a:stretch>
        </p:blipFill>
        <p:spPr>
          <a:xfrm>
            <a:off x="2403474" y="4922481"/>
            <a:ext cx="646571" cy="700203"/>
          </a:xfrm>
          <a:prstGeom prst="rect">
            <a:avLst/>
          </a:prstGeom>
        </p:spPr>
      </p:pic>
      <p:sp>
        <p:nvSpPr>
          <p:cNvPr id="46" name="Rectangle 31"/>
          <p:cNvSpPr>
            <a:spLocks/>
          </p:cNvSpPr>
          <p:nvPr/>
        </p:nvSpPr>
        <p:spPr bwMode="auto">
          <a:xfrm>
            <a:off x="5124264" y="2685409"/>
            <a:ext cx="1732359"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JJ Davis</a:t>
            </a:r>
            <a:endParaRPr lang="en-US" sz="1700" dirty="0">
              <a:ea typeface="ＭＳ Ｐゴシック" charset="0"/>
              <a:cs typeface="Gill Sans" charset="0"/>
            </a:endParaRPr>
          </a:p>
        </p:txBody>
      </p:sp>
      <p:sp>
        <p:nvSpPr>
          <p:cNvPr id="47" name="Rectangle 26"/>
          <p:cNvSpPr>
            <a:spLocks/>
          </p:cNvSpPr>
          <p:nvPr/>
        </p:nvSpPr>
        <p:spPr bwMode="auto">
          <a:xfrm>
            <a:off x="5124264" y="4093873"/>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Jamie Smith</a:t>
            </a:r>
            <a:endParaRPr lang="en-US" sz="1700" dirty="0">
              <a:ea typeface="ＭＳ Ｐゴシック" charset="0"/>
              <a:cs typeface="Gill Sans" charset="0"/>
            </a:endParaRPr>
          </a:p>
        </p:txBody>
      </p:sp>
      <p:sp>
        <p:nvSpPr>
          <p:cNvPr id="48" name="Rectangle 26"/>
          <p:cNvSpPr>
            <a:spLocks/>
          </p:cNvSpPr>
          <p:nvPr/>
        </p:nvSpPr>
        <p:spPr bwMode="auto">
          <a:xfrm>
            <a:off x="5124264" y="4563361"/>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Jeff Bas</a:t>
            </a:r>
            <a:endParaRPr lang="en-US" sz="1700" dirty="0">
              <a:ea typeface="ＭＳ Ｐゴシック" charset="0"/>
              <a:cs typeface="Gill Sans" charset="0"/>
            </a:endParaRPr>
          </a:p>
        </p:txBody>
      </p:sp>
      <p:sp>
        <p:nvSpPr>
          <p:cNvPr id="49" name="Rectangle 45"/>
          <p:cNvSpPr>
            <a:spLocks/>
          </p:cNvSpPr>
          <p:nvPr/>
        </p:nvSpPr>
        <p:spPr bwMode="auto">
          <a:xfrm>
            <a:off x="5124264" y="5502334"/>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Scott Harper</a:t>
            </a:r>
            <a:endParaRPr lang="en-US" sz="1700" dirty="0">
              <a:ea typeface="ＭＳ Ｐゴシック" charset="0"/>
              <a:cs typeface="Gill Sans" charset="0"/>
            </a:endParaRPr>
          </a:p>
        </p:txBody>
      </p:sp>
      <p:sp>
        <p:nvSpPr>
          <p:cNvPr id="50" name="Rectangle 45"/>
          <p:cNvSpPr>
            <a:spLocks/>
          </p:cNvSpPr>
          <p:nvPr/>
        </p:nvSpPr>
        <p:spPr bwMode="auto">
          <a:xfrm>
            <a:off x="6965751" y="5502334"/>
            <a:ext cx="1562695"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700" dirty="0" smtClean="0">
                <a:ea typeface="ＭＳ Ｐゴシック" charset="0"/>
                <a:cs typeface="Gill Sans" charset="0"/>
              </a:rPr>
              <a:t>Marianne Rogers</a:t>
            </a:r>
            <a:endParaRPr lang="en-US" sz="1700" dirty="0">
              <a:ea typeface="ＭＳ Ｐゴシック" charset="0"/>
              <a:cs typeface="Gill Sans" charset="0"/>
            </a:endParaRPr>
          </a:p>
        </p:txBody>
      </p:sp>
      <p:pic>
        <p:nvPicPr>
          <p:cNvPr id="3" name="Picture 2"/>
          <p:cNvPicPr>
            <a:picLocks noChangeAspect="1"/>
          </p:cNvPicPr>
          <p:nvPr/>
        </p:nvPicPr>
        <p:blipFill>
          <a:blip r:embed="rId12"/>
          <a:stretch>
            <a:fillRect/>
          </a:stretch>
        </p:blipFill>
        <p:spPr>
          <a:xfrm>
            <a:off x="971518" y="5758957"/>
            <a:ext cx="1896442" cy="672497"/>
          </a:xfrm>
          <a:prstGeom prst="rect">
            <a:avLst/>
          </a:prstGeom>
        </p:spPr>
      </p:pic>
      <p:sp>
        <p:nvSpPr>
          <p:cNvPr id="52"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8"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Acknowledgement and Appreciation</a:t>
            </a:r>
            <a:endParaRPr lang="en-US" sz="2400" dirty="0">
              <a:solidFill>
                <a:schemeClr val="tx2">
                  <a:lumMod val="60000"/>
                  <a:lumOff val="40000"/>
                </a:schemeClr>
              </a:solidFill>
              <a:ea typeface="ＭＳ Ｐゴシック" charset="0"/>
              <a:cs typeface="Gill Sans" charset="0"/>
            </a:endParaRPr>
          </a:p>
        </p:txBody>
      </p:sp>
      <p:sp>
        <p:nvSpPr>
          <p:cNvPr id="59" name="Rectangle 7"/>
          <p:cNvSpPr>
            <a:spLocks/>
          </p:cNvSpPr>
          <p:nvPr/>
        </p:nvSpPr>
        <p:spPr bwMode="auto">
          <a:xfrm>
            <a:off x="2214563" y="291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endParaRPr lang="en-US" sz="2500" dirty="0">
              <a:solidFill>
                <a:schemeClr val="tx2">
                  <a:lumMod val="60000"/>
                  <a:lumOff val="40000"/>
                </a:schemeClr>
              </a:solidFill>
              <a:ea typeface="ＭＳ Ｐゴシック" charset="0"/>
              <a:cs typeface="Gill Sans" charset="0"/>
            </a:endParaRPr>
          </a:p>
        </p:txBody>
      </p:sp>
    </p:spTree>
    <p:extLst>
      <p:ext uri="{BB962C8B-B14F-4D97-AF65-F5344CB8AC3E}">
        <p14:creationId xmlns:p14="http://schemas.microsoft.com/office/powerpoint/2010/main" val="4205593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0855" y="1091909"/>
            <a:ext cx="9033145" cy="2123658"/>
          </a:xfrm>
          <a:prstGeom prst="rect">
            <a:avLst/>
          </a:prstGeom>
        </p:spPr>
        <p:txBody>
          <a:bodyPr wrap="square">
            <a:spAutoFit/>
          </a:bodyPr>
          <a:lstStyle/>
          <a:p>
            <a:endParaRPr lang="en-US" sz="1200" dirty="0" smtClean="0"/>
          </a:p>
          <a:p>
            <a:r>
              <a:rPr lang="en-US" sz="1200" dirty="0"/>
              <a:t>[1]  McKay, P.; </a:t>
            </a:r>
            <a:r>
              <a:rPr lang="en-US" sz="1200" dirty="0" err="1"/>
              <a:t>Carriveau</a:t>
            </a:r>
            <a:r>
              <a:rPr lang="en-US" sz="1200" dirty="0"/>
              <a:t>, R.; S-K Ting, D.  </a:t>
            </a:r>
            <a:r>
              <a:rPr lang="en-US" sz="1200" b="1" dirty="0"/>
              <a:t>Wake Impacts on Downstream Wind Turbine Performance and Yaw Alignment</a:t>
            </a:r>
            <a:r>
              <a:rPr lang="en-US" sz="1200" dirty="0"/>
              <a:t>.  </a:t>
            </a:r>
            <a:r>
              <a:rPr lang="en-US" sz="1200" i="1" dirty="0"/>
              <a:t>Wind Energy</a:t>
            </a:r>
            <a:r>
              <a:rPr lang="en-US" sz="1200" dirty="0"/>
              <a:t>, 16(2), 221-234, 2013.</a:t>
            </a:r>
          </a:p>
          <a:p>
            <a:endParaRPr lang="en-US" sz="1200" dirty="0" smtClean="0"/>
          </a:p>
          <a:p>
            <a:r>
              <a:rPr lang="en-US" sz="1200" dirty="0" smtClean="0"/>
              <a:t>[2]  </a:t>
            </a:r>
            <a:r>
              <a:rPr lang="en-US" sz="1200" dirty="0"/>
              <a:t>Smith, J.; </a:t>
            </a:r>
            <a:r>
              <a:rPr lang="en-US" sz="1200" dirty="0" err="1" smtClean="0"/>
              <a:t>Carriveau</a:t>
            </a:r>
            <a:r>
              <a:rPr lang="en-US" sz="1200" dirty="0"/>
              <a:t>, R.; S-K Ting, D. </a:t>
            </a:r>
            <a:r>
              <a:rPr lang="en-US" sz="1200" b="1" dirty="0"/>
              <a:t>Turbine Power Production Sensitivity to Coastal </a:t>
            </a:r>
            <a:r>
              <a:rPr lang="en-US" sz="1200" b="1" dirty="0" smtClean="0"/>
              <a:t>Sheared and </a:t>
            </a:r>
            <a:r>
              <a:rPr lang="en-US" sz="1200" b="1" dirty="0"/>
              <a:t>Turbulent Inflows</a:t>
            </a:r>
            <a:r>
              <a:rPr lang="en-US" sz="1200" dirty="0" smtClean="0"/>
              <a:t>.  </a:t>
            </a:r>
            <a:r>
              <a:rPr lang="en-US" sz="1200" i="1" dirty="0"/>
              <a:t>Wind Engineering</a:t>
            </a:r>
            <a:r>
              <a:rPr lang="en-US" sz="1200" dirty="0"/>
              <a:t>, </a:t>
            </a:r>
            <a:r>
              <a:rPr lang="en-US" sz="1200" dirty="0" smtClean="0"/>
              <a:t>39(2)</a:t>
            </a:r>
            <a:r>
              <a:rPr lang="en-US" sz="1200" dirty="0"/>
              <a:t>, </a:t>
            </a:r>
            <a:r>
              <a:rPr lang="en-US" sz="1200" dirty="0" smtClean="0"/>
              <a:t>183-192, 2015.</a:t>
            </a:r>
          </a:p>
          <a:p>
            <a:endParaRPr lang="en-US" sz="1200" dirty="0"/>
          </a:p>
          <a:p>
            <a:r>
              <a:rPr lang="en-US" sz="1200" dirty="0" smtClean="0"/>
              <a:t>[3]  </a:t>
            </a:r>
            <a:r>
              <a:rPr lang="en-US" sz="1200" dirty="0"/>
              <a:t>Smith, J.; </a:t>
            </a:r>
            <a:r>
              <a:rPr lang="en-US" sz="1200" dirty="0" err="1" smtClean="0"/>
              <a:t>Carriveau</a:t>
            </a:r>
            <a:r>
              <a:rPr lang="en-US" sz="1200" dirty="0"/>
              <a:t>, R.; S-K Ting, D.  </a:t>
            </a:r>
            <a:r>
              <a:rPr lang="en-US" sz="1200" b="1" dirty="0"/>
              <a:t>Inflow Parameter Effects on Wind Turbine Tower Cyclic Loading</a:t>
            </a:r>
            <a:r>
              <a:rPr lang="en-US" sz="1200" dirty="0"/>
              <a:t>.  </a:t>
            </a:r>
            <a:r>
              <a:rPr lang="en-US" sz="1200" i="1" dirty="0"/>
              <a:t>Wind Engineering</a:t>
            </a:r>
            <a:r>
              <a:rPr lang="en-US" sz="1200" dirty="0"/>
              <a:t>, 38(5), 477-488, </a:t>
            </a:r>
            <a:r>
              <a:rPr lang="en-US" sz="1200" dirty="0" smtClean="0"/>
              <a:t>2014.</a:t>
            </a:r>
          </a:p>
          <a:p>
            <a:endParaRPr lang="en-US" sz="1200" dirty="0"/>
          </a:p>
          <a:p>
            <a:endParaRPr lang="en-US" sz="1200" dirty="0"/>
          </a:p>
        </p:txBody>
      </p:sp>
      <p:sp>
        <p:nvSpPr>
          <p:cNvPr id="4"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References</a:t>
            </a:r>
            <a:endParaRPr lang="en-US" sz="2400" dirty="0">
              <a:solidFill>
                <a:schemeClr val="tx2">
                  <a:lumMod val="60000"/>
                  <a:lumOff val="40000"/>
                </a:schemeClr>
              </a:solidFill>
              <a:ea typeface="ＭＳ Ｐゴシック" charset="0"/>
              <a:cs typeface="Gill Sans" charset="0"/>
            </a:endParaRPr>
          </a:p>
        </p:txBody>
      </p:sp>
      <p:sp>
        <p:nvSpPr>
          <p:cNvPr id="6" name="Rectangle 7"/>
          <p:cNvSpPr>
            <a:spLocks/>
          </p:cNvSpPr>
          <p:nvPr/>
        </p:nvSpPr>
        <p:spPr bwMode="auto">
          <a:xfrm>
            <a:off x="2214563" y="291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Windtelligence</a:t>
            </a:r>
            <a:endParaRPr lang="en-US" sz="2500" dirty="0">
              <a:solidFill>
                <a:schemeClr val="tx2">
                  <a:lumMod val="60000"/>
                  <a:lumOff val="40000"/>
                </a:schemeClr>
              </a:solidFill>
              <a:ea typeface="ＭＳ Ｐゴシック" charset="0"/>
              <a:cs typeface="Gill Sans" charset="0"/>
            </a:endParaRPr>
          </a:p>
        </p:txBody>
      </p:sp>
    </p:spTree>
    <p:extLst>
      <p:ext uri="{BB962C8B-B14F-4D97-AF65-F5344CB8AC3E}">
        <p14:creationId xmlns:p14="http://schemas.microsoft.com/office/powerpoint/2010/main" val="399943997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088240" y="2102477"/>
            <a:ext cx="5055760" cy="2010666"/>
          </a:xfrm>
          <a:prstGeom prst="rect">
            <a:avLst/>
          </a:prstGeom>
        </p:spPr>
      </p:pic>
      <p:sp>
        <p:nvSpPr>
          <p:cNvPr id="7" name="TextBox 6"/>
          <p:cNvSpPr txBox="1"/>
          <p:nvPr/>
        </p:nvSpPr>
        <p:spPr>
          <a:xfrm>
            <a:off x="2021214" y="956031"/>
            <a:ext cx="7148186" cy="646331"/>
          </a:xfrm>
          <a:prstGeom prst="rect">
            <a:avLst/>
          </a:prstGeom>
          <a:noFill/>
        </p:spPr>
        <p:txBody>
          <a:bodyPr wrap="none" rtlCol="0">
            <a:spAutoFit/>
          </a:bodyPr>
          <a:lstStyle/>
          <a:p>
            <a:pPr algn="r"/>
            <a:r>
              <a:rPr lang="en-US" sz="3600" b="1" dirty="0" smtClean="0"/>
              <a:t>Thanks for Your Time and Attention.</a:t>
            </a:r>
            <a:endParaRPr lang="en-US" sz="3600" b="1" dirty="0"/>
          </a:p>
        </p:txBody>
      </p:sp>
      <p:sp>
        <p:nvSpPr>
          <p:cNvPr id="9" name="TextBox 8"/>
          <p:cNvSpPr txBox="1"/>
          <p:nvPr/>
        </p:nvSpPr>
        <p:spPr>
          <a:xfrm>
            <a:off x="3452809" y="4625894"/>
            <a:ext cx="5613461" cy="400110"/>
          </a:xfrm>
          <a:prstGeom prst="rect">
            <a:avLst/>
          </a:prstGeom>
          <a:noFill/>
        </p:spPr>
        <p:txBody>
          <a:bodyPr wrap="none" rtlCol="0">
            <a:spAutoFit/>
          </a:bodyPr>
          <a:lstStyle/>
          <a:p>
            <a:pPr algn="r"/>
            <a:r>
              <a:rPr lang="en-US" sz="2000" b="1" dirty="0" smtClean="0">
                <a:solidFill>
                  <a:srgbClr val="1F497D"/>
                </a:solidFill>
              </a:rPr>
              <a:t>Rupp Carriveau,</a:t>
            </a:r>
            <a:r>
              <a:rPr lang="en-US" sz="2000" b="1" dirty="0" smtClean="0"/>
              <a:t> Turbulence and Energy Laboratory</a:t>
            </a:r>
            <a:endParaRPr lang="en-US" sz="2000" b="1" dirty="0"/>
          </a:p>
        </p:txBody>
      </p:sp>
      <p:sp>
        <p:nvSpPr>
          <p:cNvPr id="6" name="TextBox 5"/>
          <p:cNvSpPr txBox="1"/>
          <p:nvPr/>
        </p:nvSpPr>
        <p:spPr>
          <a:xfrm>
            <a:off x="2001090" y="5026004"/>
            <a:ext cx="7065180" cy="400110"/>
          </a:xfrm>
          <a:prstGeom prst="rect">
            <a:avLst/>
          </a:prstGeom>
          <a:noFill/>
        </p:spPr>
        <p:txBody>
          <a:bodyPr wrap="none" rtlCol="0">
            <a:spAutoFit/>
          </a:bodyPr>
          <a:lstStyle/>
          <a:p>
            <a:pPr algn="r"/>
            <a:r>
              <a:rPr lang="en-US" sz="2000" b="1" dirty="0" smtClean="0">
                <a:solidFill>
                  <a:schemeClr val="tx2"/>
                </a:solidFill>
              </a:rPr>
              <a:t>University of Windsor,</a:t>
            </a:r>
            <a:r>
              <a:rPr lang="en-US" sz="2000" b="1" dirty="0" smtClean="0"/>
              <a:t> Lumley Centre for Engineering Innovation</a:t>
            </a:r>
            <a:endParaRPr lang="en-US" sz="2000" b="1" dirty="0"/>
          </a:p>
        </p:txBody>
      </p:sp>
    </p:spTree>
    <p:extLst>
      <p:ext uri="{BB962C8B-B14F-4D97-AF65-F5344CB8AC3E}">
        <p14:creationId xmlns:p14="http://schemas.microsoft.com/office/powerpoint/2010/main" val="41411487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249806" y="6309028"/>
            <a:ext cx="1425966" cy="380121"/>
          </a:xfrm>
          <a:prstGeom prst="rect">
            <a:avLst/>
          </a:prstGeom>
        </p:spPr>
      </p:pic>
      <p:sp>
        <p:nvSpPr>
          <p:cNvPr id="11"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Project Impetus</a:t>
            </a:r>
            <a:endParaRPr lang="en-US" sz="2400" dirty="0">
              <a:solidFill>
                <a:schemeClr val="tx2">
                  <a:lumMod val="60000"/>
                  <a:lumOff val="40000"/>
                </a:schemeClr>
              </a:solidFill>
              <a:ea typeface="ＭＳ Ｐゴシック" charset="0"/>
              <a:cs typeface="Gill Sans" charset="0"/>
            </a:endParaRPr>
          </a:p>
        </p:txBody>
      </p:sp>
      <p:sp>
        <p:nvSpPr>
          <p:cNvPr id="15" name="Rectangle 7"/>
          <p:cNvSpPr>
            <a:spLocks/>
          </p:cNvSpPr>
          <p:nvPr/>
        </p:nvSpPr>
        <p:spPr bwMode="auto">
          <a:xfrm>
            <a:off x="3932756" y="2917"/>
            <a:ext cx="5041580"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endParaRPr lang="en-US" sz="2500" dirty="0">
              <a:solidFill>
                <a:schemeClr val="tx2">
                  <a:lumMod val="60000"/>
                  <a:lumOff val="40000"/>
                </a:schemeClr>
              </a:solidFill>
              <a:ea typeface="ＭＳ Ｐゴシック" charset="0"/>
              <a:cs typeface="Gill Sans" charset="0"/>
            </a:endParaRPr>
          </a:p>
        </p:txBody>
      </p:sp>
      <p:pic>
        <p:nvPicPr>
          <p:cNvPr id="16" name="Picture 15"/>
          <p:cNvPicPr>
            <a:picLocks noChangeAspect="1"/>
          </p:cNvPicPr>
          <p:nvPr/>
        </p:nvPicPr>
        <p:blipFill>
          <a:blip r:embed="rId4"/>
          <a:stretch>
            <a:fillRect/>
          </a:stretch>
        </p:blipFill>
        <p:spPr>
          <a:xfrm>
            <a:off x="7854458" y="6157797"/>
            <a:ext cx="1167006" cy="700203"/>
          </a:xfrm>
          <a:prstGeom prst="rect">
            <a:avLst/>
          </a:prstGeom>
        </p:spPr>
      </p:pic>
      <p:pic>
        <p:nvPicPr>
          <p:cNvPr id="12" name="Picture 5"/>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5451" r="5208" b="29649"/>
          <a:stretch/>
        </p:blipFill>
        <p:spPr bwMode="auto">
          <a:xfrm>
            <a:off x="11" y="3580"/>
            <a:ext cx="3093453"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4" name="Rectangle 13"/>
          <p:cNvSpPr/>
          <p:nvPr/>
        </p:nvSpPr>
        <p:spPr>
          <a:xfrm>
            <a:off x="3188343" y="1470401"/>
            <a:ext cx="5894193" cy="2462213"/>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Wild West pioneering days of onshore development are transitioning to challenges of innovative operations and maintenance.</a:t>
            </a:r>
          </a:p>
          <a:p>
            <a:pPr marL="285750" indent="-285750" algn="just">
              <a:spcAft>
                <a:spcPts val="600"/>
              </a:spcAft>
              <a:buFont typeface="Arial"/>
              <a:buChar char="•"/>
            </a:pPr>
            <a:r>
              <a:rPr lang="en-US" dirty="0" smtClean="0">
                <a:sym typeface="Wingdings"/>
              </a:rPr>
              <a:t>In many cases, commercial farms are ageing differently and more rapidly than anticipated.</a:t>
            </a:r>
          </a:p>
          <a:p>
            <a:pPr marL="285750" indent="-285750" algn="just">
              <a:spcAft>
                <a:spcPts val="600"/>
              </a:spcAft>
              <a:buFont typeface="Arial"/>
              <a:buChar char="•"/>
            </a:pPr>
            <a:r>
              <a:rPr lang="en-US" dirty="0" smtClean="0">
                <a:sym typeface="Wingdings"/>
              </a:rPr>
              <a:t>Still much to be understood in the dynamic interaction of full scale turbine groups (turbine to turbine, farm to farm).</a:t>
            </a:r>
            <a:endParaRPr lang="en-US" dirty="0"/>
          </a:p>
        </p:txBody>
      </p:sp>
      <p:sp>
        <p:nvSpPr>
          <p:cNvPr id="17" name="Rectangle 12"/>
          <p:cNvSpPr>
            <a:spLocks/>
          </p:cNvSpPr>
          <p:nvPr/>
        </p:nvSpPr>
        <p:spPr bwMode="auto">
          <a:xfrm>
            <a:off x="3312245" y="1035515"/>
            <a:ext cx="5368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ea typeface="ＭＳ Ｐゴシック" charset="0"/>
                <a:cs typeface="Gill Sans" charset="0"/>
              </a:rPr>
              <a:t>GROWING BUT MATURING WIND INDUSTRY</a:t>
            </a:r>
            <a:endParaRPr lang="en-US" b="1" dirty="0">
              <a:solidFill>
                <a:schemeClr val="tx1"/>
              </a:solidFill>
              <a:ea typeface="ＭＳ Ｐゴシック" charset="0"/>
              <a:cs typeface="Gill Sans" charset="0"/>
            </a:endParaRPr>
          </a:p>
        </p:txBody>
      </p:sp>
      <p:sp>
        <p:nvSpPr>
          <p:cNvPr id="18" name="Rectangle 17"/>
          <p:cNvSpPr/>
          <p:nvPr/>
        </p:nvSpPr>
        <p:spPr>
          <a:xfrm>
            <a:off x="3188343" y="4361828"/>
            <a:ext cx="5894193" cy="1831271"/>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Culmination of extensive field research program working exclusively with full scale commercial wind farms since 2008.</a:t>
            </a:r>
          </a:p>
          <a:p>
            <a:pPr marL="285750" indent="-285750" algn="just">
              <a:spcAft>
                <a:spcPts val="600"/>
              </a:spcAft>
              <a:buFont typeface="Arial"/>
              <a:buChar char="•"/>
            </a:pPr>
            <a:r>
              <a:rPr lang="en-US" dirty="0" smtClean="0">
                <a:sym typeface="Wingdings"/>
              </a:rPr>
              <a:t>Working Partnerships with various Canadian Wind Farms and the Wind Energy Institute of Canada (</a:t>
            </a:r>
            <a:r>
              <a:rPr lang="en-US" dirty="0" err="1" smtClean="0">
                <a:sym typeface="Wingdings"/>
              </a:rPr>
              <a:t>WEICan</a:t>
            </a:r>
            <a:r>
              <a:rPr lang="en-US" dirty="0" smtClean="0">
                <a:sym typeface="Wingdings"/>
              </a:rPr>
              <a:t>) have made the project possible.</a:t>
            </a:r>
            <a:endParaRPr lang="en-US" dirty="0"/>
          </a:p>
        </p:txBody>
      </p:sp>
      <p:sp>
        <p:nvSpPr>
          <p:cNvPr id="19" name="Rectangle 12"/>
          <p:cNvSpPr>
            <a:spLocks/>
          </p:cNvSpPr>
          <p:nvPr/>
        </p:nvSpPr>
        <p:spPr bwMode="auto">
          <a:xfrm>
            <a:off x="3296754" y="3974208"/>
            <a:ext cx="410721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ea typeface="ＭＳ Ｐゴシック" charset="0"/>
                <a:cs typeface="Gill Sans" charset="0"/>
              </a:rPr>
              <a:t>PROJECT ORIGINS</a:t>
            </a:r>
            <a:endParaRPr lang="en-US" b="1" dirty="0">
              <a:solidFill>
                <a:schemeClr val="tx1"/>
              </a:solidFill>
              <a:ea typeface="ＭＳ Ｐゴシック" charset="0"/>
              <a:cs typeface="Gill Sans" charset="0"/>
            </a:endParaRPr>
          </a:p>
        </p:txBody>
      </p:sp>
    </p:spTree>
    <p:extLst>
      <p:ext uri="{BB962C8B-B14F-4D97-AF65-F5344CB8AC3E}">
        <p14:creationId xmlns:p14="http://schemas.microsoft.com/office/powerpoint/2010/main" val="27702214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33490" y="6309028"/>
            <a:ext cx="1425966" cy="380121"/>
          </a:xfrm>
          <a:prstGeom prst="rect">
            <a:avLst/>
          </a:prstGeom>
        </p:spPr>
      </p:pic>
      <p:pic>
        <p:nvPicPr>
          <p:cNvPr id="13" name="Picture 12"/>
          <p:cNvPicPr>
            <a:picLocks noChangeAspect="1"/>
          </p:cNvPicPr>
          <p:nvPr/>
        </p:nvPicPr>
        <p:blipFill>
          <a:blip r:embed="rId4"/>
          <a:stretch>
            <a:fillRect/>
          </a:stretch>
        </p:blipFill>
        <p:spPr>
          <a:xfrm>
            <a:off x="7789334" y="6157797"/>
            <a:ext cx="1167006" cy="700203"/>
          </a:xfrm>
          <a:prstGeom prst="rect">
            <a:avLst/>
          </a:prstGeom>
        </p:spPr>
      </p:pic>
      <p:graphicFrame>
        <p:nvGraphicFramePr>
          <p:cNvPr id="9" name="Chart 8"/>
          <p:cNvGraphicFramePr>
            <a:graphicFrameLocks/>
          </p:cNvGraphicFramePr>
          <p:nvPr>
            <p:extLst>
              <p:ext uri="{D42A27DB-BD31-4B8C-83A1-F6EECF244321}">
                <p14:modId xmlns:p14="http://schemas.microsoft.com/office/powerpoint/2010/main" val="1539544189"/>
              </p:ext>
            </p:extLst>
          </p:nvPr>
        </p:nvGraphicFramePr>
        <p:xfrm>
          <a:off x="759762" y="1710265"/>
          <a:ext cx="7689971" cy="4447532"/>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2"/>
          <p:cNvSpPr>
            <a:spLocks/>
          </p:cNvSpPr>
          <p:nvPr/>
        </p:nvSpPr>
        <p:spPr bwMode="auto">
          <a:xfrm>
            <a:off x="1818910" y="1273592"/>
            <a:ext cx="63748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1600" b="1" dirty="0" smtClean="0">
                <a:solidFill>
                  <a:schemeClr val="tx1"/>
                </a:solidFill>
                <a:ea typeface="ＭＳ Ｐゴシック" charset="0"/>
                <a:cs typeface="Gill Sans" charset="0"/>
              </a:rPr>
              <a:t>Mean Base Bending Moment Comparing Turbulent and Sheared Winds [2]</a:t>
            </a:r>
            <a:endParaRPr lang="en-US" sz="1600" b="1" dirty="0">
              <a:solidFill>
                <a:schemeClr val="tx1"/>
              </a:solidFill>
              <a:ea typeface="ＭＳ Ｐゴシック" charset="0"/>
              <a:cs typeface="Gill Sans" charset="0"/>
            </a:endParaRPr>
          </a:p>
        </p:txBody>
      </p:sp>
      <p:sp>
        <p:nvSpPr>
          <p:cNvPr id="12" name="Rectangle 7"/>
          <p:cNvSpPr>
            <a:spLocks/>
          </p:cNvSpPr>
          <p:nvPr/>
        </p:nvSpPr>
        <p:spPr bwMode="auto">
          <a:xfrm>
            <a:off x="2470293" y="80367"/>
            <a:ext cx="6538835"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a:solidFill>
                  <a:schemeClr val="tx2">
                    <a:lumMod val="60000"/>
                    <a:lumOff val="40000"/>
                  </a:schemeClr>
                </a:solidFill>
                <a:ea typeface="ＭＳ Ｐゴシック" charset="0"/>
                <a:cs typeface="Gill Sans" charset="0"/>
              </a:rPr>
              <a:t>Application Examples (Validation)</a:t>
            </a:r>
          </a:p>
        </p:txBody>
      </p:sp>
      <p:sp>
        <p:nvSpPr>
          <p:cNvPr id="17"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5184137" y="654821"/>
            <a:ext cx="3782851" cy="56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Structural Loading Insights [2]</a:t>
            </a:r>
            <a:endParaRPr lang="en-US" sz="2400" dirty="0">
              <a:ea typeface="ＭＳ Ｐゴシック" charset="0"/>
              <a:cs typeface="Gill Sans" charset="0"/>
            </a:endParaRPr>
          </a:p>
        </p:txBody>
      </p:sp>
    </p:spTree>
    <p:extLst>
      <p:ext uri="{BB962C8B-B14F-4D97-AF65-F5344CB8AC3E}">
        <p14:creationId xmlns:p14="http://schemas.microsoft.com/office/powerpoint/2010/main" val="26243189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249806" y="6309028"/>
            <a:ext cx="1425966" cy="380121"/>
          </a:xfrm>
          <a:prstGeom prst="rect">
            <a:avLst/>
          </a:prstGeom>
        </p:spPr>
      </p:pic>
      <p:pic>
        <p:nvPicPr>
          <p:cNvPr id="16" name="Picture 15"/>
          <p:cNvPicPr>
            <a:picLocks noChangeAspect="1"/>
          </p:cNvPicPr>
          <p:nvPr/>
        </p:nvPicPr>
        <p:blipFill>
          <a:blip r:embed="rId4"/>
          <a:stretch>
            <a:fillRect/>
          </a:stretch>
        </p:blipFill>
        <p:spPr>
          <a:xfrm>
            <a:off x="7854458" y="6157797"/>
            <a:ext cx="1167006" cy="700203"/>
          </a:xfrm>
          <a:prstGeom prst="rect">
            <a:avLst/>
          </a:prstGeom>
        </p:spPr>
      </p:pic>
      <p:sp>
        <p:nvSpPr>
          <p:cNvPr id="8" name="Rectangle 7"/>
          <p:cNvSpPr/>
          <p:nvPr/>
        </p:nvSpPr>
        <p:spPr>
          <a:xfrm>
            <a:off x="3249806" y="4967691"/>
            <a:ext cx="5894193" cy="907941"/>
          </a:xfrm>
          <a:prstGeom prst="rect">
            <a:avLst/>
          </a:prstGeom>
        </p:spPr>
        <p:txBody>
          <a:bodyPr wrap="square">
            <a:spAutoFit/>
          </a:bodyPr>
          <a:lstStyle/>
          <a:p>
            <a:pPr marL="285750" indent="-285750" algn="just">
              <a:spcAft>
                <a:spcPts val="600"/>
              </a:spcAft>
              <a:buFont typeface="Arial"/>
              <a:buChar char="•"/>
            </a:pPr>
            <a:r>
              <a:rPr lang="en-US" sz="1600" dirty="0" smtClean="0">
                <a:sym typeface="Wingdings"/>
              </a:rPr>
              <a:t>Powerful querying capability of broad, high resolution database.</a:t>
            </a:r>
          </a:p>
          <a:p>
            <a:pPr marL="285750" indent="-285750" algn="just">
              <a:spcAft>
                <a:spcPts val="600"/>
              </a:spcAft>
              <a:buFont typeface="Arial"/>
              <a:buChar char="•"/>
            </a:pPr>
            <a:r>
              <a:rPr lang="en-US" sz="1600" dirty="0" smtClean="0">
                <a:sym typeface="Wingdings"/>
              </a:rPr>
              <a:t>Semi-autonomous agent, “Mr. Smith” tears through data seeking correlations, outliers, and anomalies.</a:t>
            </a:r>
            <a:endParaRPr lang="en-US" sz="1600" dirty="0"/>
          </a:p>
        </p:txBody>
      </p:sp>
      <p:sp>
        <p:nvSpPr>
          <p:cNvPr id="21" name="Rectangle 20"/>
          <p:cNvSpPr/>
          <p:nvPr/>
        </p:nvSpPr>
        <p:spPr>
          <a:xfrm>
            <a:off x="3278302" y="2291513"/>
            <a:ext cx="5894193" cy="1477328"/>
          </a:xfrm>
          <a:prstGeom prst="rect">
            <a:avLst/>
          </a:prstGeom>
        </p:spPr>
        <p:txBody>
          <a:bodyPr wrap="square">
            <a:spAutoFit/>
          </a:bodyPr>
          <a:lstStyle/>
          <a:p>
            <a:pPr marL="285750" indent="-285750" algn="just">
              <a:spcAft>
                <a:spcPts val="600"/>
              </a:spcAft>
              <a:buFont typeface="Arial"/>
              <a:buChar char="•"/>
            </a:pPr>
            <a:r>
              <a:rPr lang="en-US" sz="1600" dirty="0" smtClean="0">
                <a:sym typeface="Wingdings"/>
              </a:rPr>
              <a:t>Maximum Profit ~ f(optimize(performance management))</a:t>
            </a:r>
          </a:p>
          <a:p>
            <a:pPr marL="285750" indent="-285750" algn="just">
              <a:spcAft>
                <a:spcPts val="600"/>
              </a:spcAft>
              <a:buFont typeface="Arial"/>
              <a:buChar char="•"/>
            </a:pPr>
            <a:r>
              <a:rPr lang="en-US" sz="1600" dirty="0" smtClean="0">
                <a:sym typeface="Wingdings"/>
              </a:rPr>
              <a:t>Higher order, comprehensive monitoring, near-real-time analyses to enable adaptive operations.</a:t>
            </a:r>
          </a:p>
          <a:p>
            <a:pPr marL="285750" indent="-285750" algn="just">
              <a:spcAft>
                <a:spcPts val="600"/>
              </a:spcAft>
              <a:buFont typeface="Arial"/>
              <a:buChar char="•"/>
            </a:pPr>
            <a:r>
              <a:rPr lang="en-US" sz="1600" dirty="0" smtClean="0">
                <a:sym typeface="Wingdings"/>
              </a:rPr>
              <a:t>The challenge is to maximize profit for the life of the asset – how long is that?  Do you run ‘hard and short’ or ‘easy and long’?, etc.</a:t>
            </a:r>
            <a:endParaRPr lang="en-US" sz="1600" dirty="0"/>
          </a:p>
        </p:txBody>
      </p:sp>
      <p:sp>
        <p:nvSpPr>
          <p:cNvPr id="22" name="Rectangle 12"/>
          <p:cNvSpPr>
            <a:spLocks/>
          </p:cNvSpPr>
          <p:nvPr/>
        </p:nvSpPr>
        <p:spPr bwMode="auto">
          <a:xfrm>
            <a:off x="3402205" y="1589987"/>
            <a:ext cx="510095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342900" indent="-342900" algn="just">
              <a:buAutoNum type="arabicPeriod"/>
            </a:pPr>
            <a:r>
              <a:rPr lang="en-US" sz="1600" b="1" dirty="0" smtClean="0">
                <a:solidFill>
                  <a:schemeClr val="tx1"/>
                </a:solidFill>
                <a:ea typeface="ＭＳ Ｐゴシック" charset="0"/>
                <a:cs typeface="Gill Sans" charset="0"/>
              </a:rPr>
              <a:t>DEVELOP AN INTELLIGENT, SEMI-AUTONOMOUS OPERATIONS MANAGEMENT TOOL TO IMPROVE THE </a:t>
            </a:r>
            <a:r>
              <a:rPr lang="en-US" sz="1600" b="1" dirty="0" smtClean="0">
                <a:ea typeface="ＭＳ Ｐゴシック" charset="0"/>
                <a:cs typeface="Gill Sans" charset="0"/>
              </a:rPr>
              <a:t>LIFE-TIME </a:t>
            </a:r>
            <a:r>
              <a:rPr lang="en-US" sz="1600" b="1" dirty="0" smtClean="0">
                <a:solidFill>
                  <a:schemeClr val="tx1"/>
                </a:solidFill>
                <a:ea typeface="ＭＳ Ｐゴシック" charset="0"/>
                <a:cs typeface="Gill Sans" charset="0"/>
              </a:rPr>
              <a:t>PROFITABILITY OF COMMERCIAL WIND FARMS.</a:t>
            </a:r>
            <a:endParaRPr lang="en-US" sz="1600" b="1" dirty="0">
              <a:solidFill>
                <a:schemeClr val="tx1"/>
              </a:solidFill>
              <a:ea typeface="ＭＳ Ｐゴシック" charset="0"/>
              <a:cs typeface="Gill Sans" charset="0"/>
            </a:endParaRPr>
          </a:p>
        </p:txBody>
      </p:sp>
      <p:pic>
        <p:nvPicPr>
          <p:cNvPr id="2" name="Picture 1"/>
          <p:cNvPicPr>
            <a:picLocks noChangeAspect="1"/>
          </p:cNvPicPr>
          <p:nvPr/>
        </p:nvPicPr>
        <p:blipFill rotWithShape="1">
          <a:blip r:embed="rId5"/>
          <a:srcRect l="22266" r="12958"/>
          <a:stretch/>
        </p:blipFill>
        <p:spPr>
          <a:xfrm>
            <a:off x="-18259" y="0"/>
            <a:ext cx="2997200" cy="6912000"/>
          </a:xfrm>
          <a:prstGeom prst="rect">
            <a:avLst/>
          </a:prstGeom>
        </p:spPr>
      </p:pic>
      <p:sp>
        <p:nvSpPr>
          <p:cNvPr id="18"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Project Objectives</a:t>
            </a:r>
            <a:endParaRPr lang="en-US" sz="2400" dirty="0">
              <a:solidFill>
                <a:schemeClr val="tx2">
                  <a:lumMod val="60000"/>
                  <a:lumOff val="40000"/>
                </a:schemeClr>
              </a:solidFill>
              <a:ea typeface="ＭＳ Ｐゴシック" charset="0"/>
              <a:cs typeface="Gill Sans" charset="0"/>
            </a:endParaRPr>
          </a:p>
        </p:txBody>
      </p:sp>
      <p:sp>
        <p:nvSpPr>
          <p:cNvPr id="20" name="Rectangle 7"/>
          <p:cNvSpPr>
            <a:spLocks/>
          </p:cNvSpPr>
          <p:nvPr/>
        </p:nvSpPr>
        <p:spPr bwMode="auto">
          <a:xfrm>
            <a:off x="2214563" y="291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endParaRPr lang="en-US" sz="2500" dirty="0">
              <a:solidFill>
                <a:schemeClr val="tx2">
                  <a:lumMod val="60000"/>
                  <a:lumOff val="40000"/>
                </a:schemeClr>
              </a:solidFill>
              <a:ea typeface="ＭＳ Ｐゴシック" charset="0"/>
              <a:cs typeface="Gill Sans" charset="0"/>
            </a:endParaRPr>
          </a:p>
        </p:txBody>
      </p:sp>
      <p:sp>
        <p:nvSpPr>
          <p:cNvPr id="12" name="Rectangle 12"/>
          <p:cNvSpPr>
            <a:spLocks/>
          </p:cNvSpPr>
          <p:nvPr/>
        </p:nvSpPr>
        <p:spPr bwMode="auto">
          <a:xfrm>
            <a:off x="3373710" y="4201096"/>
            <a:ext cx="510095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342900" indent="-342900" algn="just">
              <a:buFont typeface="+mj-lt"/>
              <a:buAutoNum type="arabicPeriod" startAt="2"/>
            </a:pPr>
            <a:r>
              <a:rPr lang="en-US" sz="1600" b="1" dirty="0" smtClean="0">
                <a:solidFill>
                  <a:schemeClr val="tx1"/>
                </a:solidFill>
                <a:ea typeface="ＭＳ Ｐゴシック" charset="0"/>
                <a:cs typeface="Gill Sans" charset="0"/>
              </a:rPr>
              <a:t>DEVELOP A RESEARCH TOOL CAPABLE OF EXPLORING ANTICIAPTED AND PREVIOUSLY UNKNOWN RELATIONSHIPS BETWEEN WIND FARM OPERATIONAL VARIABLES.</a:t>
            </a:r>
            <a:endParaRPr lang="en-US" sz="1600" b="1" dirty="0">
              <a:solidFill>
                <a:schemeClr val="tx1"/>
              </a:solidFill>
              <a:ea typeface="ＭＳ Ｐゴシック" charset="0"/>
              <a:cs typeface="Gill Sans" charset="0"/>
            </a:endParaRPr>
          </a:p>
        </p:txBody>
      </p:sp>
    </p:spTree>
    <p:extLst>
      <p:ext uri="{BB962C8B-B14F-4D97-AF65-F5344CB8AC3E}">
        <p14:creationId xmlns:p14="http://schemas.microsoft.com/office/powerpoint/2010/main" val="14645300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904341" y="6309028"/>
            <a:ext cx="1425966" cy="380121"/>
          </a:xfrm>
          <a:prstGeom prst="rect">
            <a:avLst/>
          </a:prstGeom>
        </p:spPr>
      </p:pic>
      <p:pic>
        <p:nvPicPr>
          <p:cNvPr id="16" name="Picture 15"/>
          <p:cNvPicPr>
            <a:picLocks noChangeAspect="1"/>
          </p:cNvPicPr>
          <p:nvPr/>
        </p:nvPicPr>
        <p:blipFill>
          <a:blip r:embed="rId4"/>
          <a:stretch>
            <a:fillRect/>
          </a:stretch>
        </p:blipFill>
        <p:spPr>
          <a:xfrm>
            <a:off x="7854458" y="6157797"/>
            <a:ext cx="1167006" cy="700203"/>
          </a:xfrm>
          <a:prstGeom prst="rect">
            <a:avLst/>
          </a:prstGeom>
        </p:spPr>
      </p:pic>
      <p:sp>
        <p:nvSpPr>
          <p:cNvPr id="14" name="Rectangle 13"/>
          <p:cNvSpPr/>
          <p:nvPr/>
        </p:nvSpPr>
        <p:spPr>
          <a:xfrm>
            <a:off x="4078360" y="1777046"/>
            <a:ext cx="4776253" cy="3724097"/>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Built on open source MySQL DBMS.</a:t>
            </a:r>
          </a:p>
          <a:p>
            <a:pPr marL="285750" indent="-285750" algn="just">
              <a:spcAft>
                <a:spcPts val="600"/>
              </a:spcAft>
              <a:buFont typeface="Arial"/>
              <a:buChar char="•"/>
            </a:pPr>
            <a:r>
              <a:rPr lang="en-US" dirty="0">
                <a:sym typeface="Wingdings"/>
              </a:rPr>
              <a:t>Custom queries are built through graphic selection or scripts. </a:t>
            </a:r>
          </a:p>
          <a:p>
            <a:pPr marL="285750" indent="-285750" algn="just">
              <a:spcAft>
                <a:spcPts val="600"/>
              </a:spcAft>
              <a:buFont typeface="Arial"/>
              <a:buChar char="•"/>
            </a:pPr>
            <a:r>
              <a:rPr lang="en-US" dirty="0" smtClean="0">
                <a:sym typeface="Wingdings"/>
              </a:rPr>
              <a:t>Post processing outputs are rendered graphically by interactive </a:t>
            </a:r>
            <a:r>
              <a:rPr lang="en-US" dirty="0" err="1" smtClean="0">
                <a:sym typeface="Wingdings"/>
              </a:rPr>
              <a:t>javascript</a:t>
            </a:r>
            <a:r>
              <a:rPr lang="en-US" dirty="0" smtClean="0">
                <a:sym typeface="Wingdings"/>
              </a:rPr>
              <a:t> charting and visualization libraries (d3.js).</a:t>
            </a:r>
          </a:p>
          <a:p>
            <a:pPr marL="285750" indent="-285750" algn="just">
              <a:spcAft>
                <a:spcPts val="600"/>
              </a:spcAft>
              <a:buFont typeface="Arial"/>
              <a:buChar char="•"/>
            </a:pPr>
            <a:r>
              <a:rPr lang="en-US" dirty="0" smtClean="0">
                <a:sym typeface="Wingdings"/>
              </a:rPr>
              <a:t>Populated with highest resolution Farm SCADA data.</a:t>
            </a:r>
          </a:p>
          <a:p>
            <a:pPr marL="285750" indent="-285750" algn="just">
              <a:spcAft>
                <a:spcPts val="600"/>
              </a:spcAft>
              <a:buFont typeface="Arial"/>
              <a:buChar char="•"/>
            </a:pPr>
            <a:r>
              <a:rPr lang="en-US" dirty="0" smtClean="0">
                <a:sym typeface="Wingdings"/>
              </a:rPr>
              <a:t>Expands to include custom user inputs (manual maintenance logs, etc.), and/or additional sensors (structural health monitoring, temperature, icing, LIDAR, etc.).</a:t>
            </a:r>
          </a:p>
        </p:txBody>
      </p:sp>
      <p:sp>
        <p:nvSpPr>
          <p:cNvPr id="17" name="Rectangle 12"/>
          <p:cNvSpPr>
            <a:spLocks/>
          </p:cNvSpPr>
          <p:nvPr/>
        </p:nvSpPr>
        <p:spPr bwMode="auto">
          <a:xfrm>
            <a:off x="4209804" y="1319846"/>
            <a:ext cx="23725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solidFill>
                  <a:schemeClr val="tx1"/>
                </a:solidFill>
                <a:ea typeface="ＭＳ Ｐゴシック" charset="0"/>
                <a:cs typeface="Gill Sans" charset="0"/>
              </a:rPr>
              <a:t>HOW DOES IT WORK?</a:t>
            </a:r>
            <a:endParaRPr lang="en-US" b="1" dirty="0">
              <a:solidFill>
                <a:schemeClr val="tx1"/>
              </a:solidFill>
              <a:ea typeface="ＭＳ Ｐゴシック" charset="0"/>
              <a:cs typeface="Gill Sans" charset="0"/>
            </a:endParaRPr>
          </a:p>
        </p:txBody>
      </p:sp>
      <p:sp>
        <p:nvSpPr>
          <p:cNvPr id="18" name="Line 8"/>
          <p:cNvSpPr>
            <a:spLocks noChangeShapeType="1"/>
          </p:cNvSpPr>
          <p:nvPr/>
        </p:nvSpPr>
        <p:spPr bwMode="auto">
          <a:xfrm>
            <a:off x="4805289" y="55013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0" name="Rectangle 7"/>
          <p:cNvSpPr>
            <a:spLocks/>
          </p:cNvSpPr>
          <p:nvPr/>
        </p:nvSpPr>
        <p:spPr bwMode="auto">
          <a:xfrm>
            <a:off x="2214563" y="291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endParaRPr lang="en-US" sz="2500" dirty="0">
              <a:solidFill>
                <a:schemeClr val="tx2">
                  <a:lumMod val="60000"/>
                  <a:lumOff val="40000"/>
                </a:schemeClr>
              </a:solidFill>
              <a:ea typeface="ＭＳ Ｐゴシック" charset="0"/>
              <a:cs typeface="Gill Sans" charset="0"/>
            </a:endParaRPr>
          </a:p>
        </p:txBody>
      </p:sp>
      <p:pic>
        <p:nvPicPr>
          <p:cNvPr id="3" name="Picture 2"/>
          <p:cNvPicPr>
            <a:picLocks noChangeAspect="1"/>
          </p:cNvPicPr>
          <p:nvPr/>
        </p:nvPicPr>
        <p:blipFill rotWithShape="1">
          <a:blip r:embed="rId5"/>
          <a:srcRect l="38260" r="30988"/>
          <a:stretch/>
        </p:blipFill>
        <p:spPr>
          <a:xfrm>
            <a:off x="-16073" y="2332"/>
            <a:ext cx="3756629" cy="6858000"/>
          </a:xfrm>
          <a:prstGeom prst="rect">
            <a:avLst/>
          </a:prstGeom>
        </p:spPr>
      </p:pic>
      <p:sp>
        <p:nvSpPr>
          <p:cNvPr id="11" name="Rectangle 9"/>
          <p:cNvSpPr>
            <a:spLocks/>
          </p:cNvSpPr>
          <p:nvPr/>
        </p:nvSpPr>
        <p:spPr bwMode="auto">
          <a:xfrm>
            <a:off x="4259327" y="567596"/>
            <a:ext cx="469217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solidFill>
                  <a:schemeClr val="tx2">
                    <a:lumMod val="60000"/>
                    <a:lumOff val="40000"/>
                  </a:schemeClr>
                </a:solidFill>
                <a:ea typeface="ＭＳ Ｐゴシック" charset="0"/>
                <a:cs typeface="Gill Sans" charset="0"/>
              </a:rPr>
              <a:t>The Analytical Database Tool</a:t>
            </a:r>
            <a:endParaRPr lang="en-US" sz="2400" dirty="0">
              <a:solidFill>
                <a:schemeClr val="tx2">
                  <a:lumMod val="60000"/>
                  <a:lumOff val="40000"/>
                </a:schemeClr>
              </a:solidFill>
              <a:ea typeface="ＭＳ Ｐゴシック" charset="0"/>
              <a:cs typeface="Gill Sans" charset="0"/>
            </a:endParaRPr>
          </a:p>
        </p:txBody>
      </p:sp>
    </p:spTree>
    <p:extLst>
      <p:ext uri="{BB962C8B-B14F-4D97-AF65-F5344CB8AC3E}">
        <p14:creationId xmlns:p14="http://schemas.microsoft.com/office/powerpoint/2010/main" val="33918117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9557" y="6309028"/>
            <a:ext cx="1425966" cy="380121"/>
          </a:xfrm>
          <a:prstGeom prst="rect">
            <a:avLst/>
          </a:prstGeom>
        </p:spPr>
      </p:pic>
      <p:pic>
        <p:nvPicPr>
          <p:cNvPr id="16" name="Picture 15"/>
          <p:cNvPicPr>
            <a:picLocks noChangeAspect="1"/>
          </p:cNvPicPr>
          <p:nvPr/>
        </p:nvPicPr>
        <p:blipFill>
          <a:blip r:embed="rId4"/>
          <a:stretch>
            <a:fillRect/>
          </a:stretch>
        </p:blipFill>
        <p:spPr>
          <a:xfrm>
            <a:off x="7854458" y="6157797"/>
            <a:ext cx="1167006" cy="700203"/>
          </a:xfrm>
          <a:prstGeom prst="rect">
            <a:avLst/>
          </a:prstGeom>
        </p:spPr>
      </p:pic>
      <p:sp>
        <p:nvSpPr>
          <p:cNvPr id="10" name="Rectangle 7"/>
          <p:cNvSpPr>
            <a:spLocks/>
          </p:cNvSpPr>
          <p:nvPr/>
        </p:nvSpPr>
        <p:spPr bwMode="auto">
          <a:xfrm>
            <a:off x="2214563" y="8036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Early Days</a:t>
            </a:r>
            <a:endParaRPr lang="en-US" sz="2500" dirty="0">
              <a:solidFill>
                <a:schemeClr val="tx2">
                  <a:lumMod val="60000"/>
                  <a:lumOff val="40000"/>
                </a:schemeClr>
              </a:solidFill>
              <a:ea typeface="ＭＳ Ｐゴシック" charset="0"/>
              <a:cs typeface="Gill Sans" charset="0"/>
            </a:endParaRPr>
          </a:p>
        </p:txBody>
      </p:sp>
      <p:sp>
        <p:nvSpPr>
          <p:cNvPr id="11"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 name="Rectangle 9"/>
          <p:cNvSpPr>
            <a:spLocks/>
          </p:cNvSpPr>
          <p:nvPr/>
        </p:nvSpPr>
        <p:spPr bwMode="auto">
          <a:xfrm>
            <a:off x="3965046" y="676026"/>
            <a:ext cx="500194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Screen Shots</a:t>
            </a:r>
            <a:endParaRPr lang="en-US" sz="2400" dirty="0">
              <a:ea typeface="ＭＳ Ｐゴシック" charset="0"/>
              <a:cs typeface="Gill Sans" charset="0"/>
            </a:endParaRPr>
          </a:p>
        </p:txBody>
      </p:sp>
      <p:pic>
        <p:nvPicPr>
          <p:cNvPr id="13" name="Content Placeholder 3" descr="map1.png"/>
          <p:cNvPicPr>
            <a:picLocks noChangeAspect="1"/>
          </p:cNvPicPr>
          <p:nvPr/>
        </p:nvPicPr>
        <p:blipFill>
          <a:blip r:embed="rId5" cstate="print"/>
          <a:stretch>
            <a:fillRect/>
          </a:stretch>
        </p:blipFill>
        <p:spPr>
          <a:xfrm>
            <a:off x="-1" y="1244682"/>
            <a:ext cx="9144001" cy="46298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597301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p:cNvSpPr>
          <p:nvPr/>
        </p:nvSpPr>
        <p:spPr bwMode="auto">
          <a:xfrm>
            <a:off x="2214563" y="8036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Early Days</a:t>
            </a:r>
            <a:endParaRPr lang="en-US" sz="2500" dirty="0">
              <a:solidFill>
                <a:schemeClr val="tx2">
                  <a:lumMod val="60000"/>
                  <a:lumOff val="40000"/>
                </a:schemeClr>
              </a:solidFill>
              <a:ea typeface="ＭＳ Ｐゴシック" charset="0"/>
              <a:cs typeface="Gill Sans" charset="0"/>
            </a:endParaRPr>
          </a:p>
        </p:txBody>
      </p:sp>
      <p:sp>
        <p:nvSpPr>
          <p:cNvPr id="11"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 name="Rectangle 9"/>
          <p:cNvSpPr>
            <a:spLocks/>
          </p:cNvSpPr>
          <p:nvPr/>
        </p:nvSpPr>
        <p:spPr bwMode="auto">
          <a:xfrm>
            <a:off x="3965046" y="691516"/>
            <a:ext cx="500194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Screen Shots</a:t>
            </a:r>
            <a:endParaRPr lang="en-US" sz="2400" dirty="0">
              <a:ea typeface="ＭＳ Ｐゴシック" charset="0"/>
              <a:cs typeface="Gill Sans" charset="0"/>
            </a:endParaRPr>
          </a:p>
        </p:txBody>
      </p:sp>
      <p:pic>
        <p:nvPicPr>
          <p:cNvPr id="8" name="Content Placeholder 3" descr="chart2.png"/>
          <p:cNvPicPr>
            <a:picLocks noChangeAspect="1"/>
          </p:cNvPicPr>
          <p:nvPr/>
        </p:nvPicPr>
        <p:blipFill>
          <a:blip r:embed="rId3" cstate="print"/>
          <a:stretch>
            <a:fillRect/>
          </a:stretch>
        </p:blipFill>
        <p:spPr>
          <a:xfrm>
            <a:off x="0" y="1338116"/>
            <a:ext cx="9139400" cy="51355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88505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996169" y="6309028"/>
            <a:ext cx="1425966" cy="380121"/>
          </a:xfrm>
          <a:prstGeom prst="rect">
            <a:avLst/>
          </a:prstGeom>
        </p:spPr>
      </p:pic>
      <p:pic>
        <p:nvPicPr>
          <p:cNvPr id="16" name="Picture 15"/>
          <p:cNvPicPr>
            <a:picLocks noChangeAspect="1"/>
          </p:cNvPicPr>
          <p:nvPr/>
        </p:nvPicPr>
        <p:blipFill>
          <a:blip r:embed="rId4"/>
          <a:stretch>
            <a:fillRect/>
          </a:stretch>
        </p:blipFill>
        <p:spPr>
          <a:xfrm>
            <a:off x="7789334" y="6157797"/>
            <a:ext cx="1167006" cy="700203"/>
          </a:xfrm>
          <a:prstGeom prst="rect">
            <a:avLst/>
          </a:prstGeom>
        </p:spPr>
      </p:pic>
      <p:pic>
        <p:nvPicPr>
          <p:cNvPr id="22" name="Picture 21" descr="DSC_0334.jpg"/>
          <p:cNvPicPr>
            <a:picLocks noChangeAspect="1"/>
          </p:cNvPicPr>
          <p:nvPr/>
        </p:nvPicPr>
        <p:blipFill rotWithShape="1">
          <a:blip r:embed="rId5">
            <a:extLst>
              <a:ext uri="{28A0092B-C50C-407E-A947-70E740481C1C}">
                <a14:useLocalDpi xmlns:a14="http://schemas.microsoft.com/office/drawing/2010/main" val="0"/>
              </a:ext>
            </a:extLst>
          </a:blip>
          <a:srcRect l="36418" r="45041"/>
          <a:stretch/>
        </p:blipFill>
        <p:spPr>
          <a:xfrm>
            <a:off x="-1117" y="0"/>
            <a:ext cx="1904257" cy="6875641"/>
          </a:xfrm>
          <a:prstGeom prst="rect">
            <a:avLst/>
          </a:prstGeom>
        </p:spPr>
      </p:pic>
      <p:sp>
        <p:nvSpPr>
          <p:cNvPr id="15" name="Rectangle 7"/>
          <p:cNvSpPr>
            <a:spLocks/>
          </p:cNvSpPr>
          <p:nvPr/>
        </p:nvSpPr>
        <p:spPr bwMode="auto">
          <a:xfrm>
            <a:off x="2214563" y="8036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Application Examples</a:t>
            </a:r>
            <a:endParaRPr lang="en-US" sz="2500" dirty="0">
              <a:solidFill>
                <a:schemeClr val="tx2">
                  <a:lumMod val="60000"/>
                  <a:lumOff val="40000"/>
                </a:schemeClr>
              </a:solidFill>
              <a:ea typeface="ＭＳ Ｐゴシック" charset="0"/>
              <a:cs typeface="Gill Sans" charset="0"/>
            </a:endParaRPr>
          </a:p>
        </p:txBody>
      </p:sp>
      <p:sp>
        <p:nvSpPr>
          <p:cNvPr id="17"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 name="Rectangle 9"/>
          <p:cNvSpPr>
            <a:spLocks/>
          </p:cNvSpPr>
          <p:nvPr/>
        </p:nvSpPr>
        <p:spPr bwMode="auto">
          <a:xfrm>
            <a:off x="4805289" y="707006"/>
            <a:ext cx="4161699"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Sample Potential Outputs</a:t>
            </a:r>
            <a:endParaRPr lang="en-US" sz="2400" dirty="0">
              <a:ea typeface="ＭＳ Ｐゴシック" charset="0"/>
              <a:cs typeface="Gill Sans" charset="0"/>
            </a:endParaRPr>
          </a:p>
        </p:txBody>
      </p:sp>
      <p:sp>
        <p:nvSpPr>
          <p:cNvPr id="25" name="Rectangle 24"/>
          <p:cNvSpPr/>
          <p:nvPr/>
        </p:nvSpPr>
        <p:spPr>
          <a:xfrm>
            <a:off x="2128323" y="1598107"/>
            <a:ext cx="6846013" cy="3954929"/>
          </a:xfrm>
          <a:prstGeom prst="rect">
            <a:avLst/>
          </a:prstGeom>
        </p:spPr>
        <p:txBody>
          <a:bodyPr wrap="square">
            <a:spAutoFit/>
          </a:bodyPr>
          <a:lstStyle/>
          <a:p>
            <a:pPr marL="285750" indent="-285750" algn="just">
              <a:spcAft>
                <a:spcPts val="600"/>
              </a:spcAft>
              <a:buFont typeface="Arial"/>
              <a:buChar char="•"/>
            </a:pPr>
            <a:r>
              <a:rPr lang="en-US" dirty="0" smtClean="0">
                <a:sym typeface="Wingdings"/>
              </a:rPr>
              <a:t>Borrowing from previous “hand assembled” analyses </a:t>
            </a:r>
            <a:r>
              <a:rPr lang="en-US" b="1" dirty="0" smtClean="0">
                <a:sym typeface="Wingdings"/>
              </a:rPr>
              <a:t>Ref[1-3]</a:t>
            </a:r>
            <a:r>
              <a:rPr lang="en-US" dirty="0" smtClean="0">
                <a:sym typeface="Wingdings"/>
              </a:rPr>
              <a:t>, we attempted to </a:t>
            </a:r>
            <a:r>
              <a:rPr lang="en-US" smtClean="0">
                <a:sym typeface="Wingdings"/>
              </a:rPr>
              <a:t>recreate them </a:t>
            </a:r>
            <a:r>
              <a:rPr lang="en-US" dirty="0" smtClean="0">
                <a:sym typeface="Wingdings"/>
              </a:rPr>
              <a:t>using the </a:t>
            </a:r>
            <a:r>
              <a:rPr lang="en-US" dirty="0" err="1" smtClean="0">
                <a:sym typeface="Wingdings"/>
              </a:rPr>
              <a:t>Windtell</a:t>
            </a:r>
            <a:r>
              <a:rPr lang="en-US" dirty="0" smtClean="0">
                <a:sym typeface="Wingdings"/>
              </a:rPr>
              <a:t> tool – validating database functionality, illustrating significant time savings, and introducing the potential for real time monitoring and control.</a:t>
            </a:r>
          </a:p>
          <a:p>
            <a:pPr marL="285750" indent="-285750" algn="just">
              <a:spcAft>
                <a:spcPts val="600"/>
              </a:spcAft>
              <a:buFont typeface="Arial"/>
              <a:buChar char="•"/>
            </a:pPr>
            <a:r>
              <a:rPr lang="en-US" dirty="0" smtClean="0">
                <a:sym typeface="Wingdings"/>
              </a:rPr>
              <a:t>We have also generated new “sample” outputs currently being analyzed.</a:t>
            </a:r>
          </a:p>
          <a:p>
            <a:pPr algn="just">
              <a:spcAft>
                <a:spcPts val="600"/>
              </a:spcAft>
            </a:pPr>
            <a:endParaRPr lang="en-US" dirty="0" smtClean="0">
              <a:sym typeface="Wingdings"/>
            </a:endParaRPr>
          </a:p>
          <a:p>
            <a:pPr marL="285750" indent="-285750" algn="just">
              <a:spcAft>
                <a:spcPts val="600"/>
              </a:spcAft>
              <a:buFont typeface="Arial"/>
              <a:buChar char="•"/>
            </a:pPr>
            <a:r>
              <a:rPr lang="en-US" dirty="0" smtClean="0">
                <a:sym typeface="Wingdings"/>
              </a:rPr>
              <a:t>Demonstration outputs include:</a:t>
            </a:r>
          </a:p>
          <a:p>
            <a:pPr marL="742950" lvl="1" indent="-285750" algn="just">
              <a:spcAft>
                <a:spcPts val="600"/>
              </a:spcAft>
              <a:buFont typeface="Arial"/>
              <a:buChar char="•"/>
            </a:pPr>
            <a:r>
              <a:rPr lang="en-US" dirty="0" smtClean="0">
                <a:sym typeface="Wingdings"/>
              </a:rPr>
              <a:t>Common </a:t>
            </a:r>
            <a:r>
              <a:rPr lang="en-US" dirty="0" smtClean="0">
                <a:sym typeface="Wingdings"/>
              </a:rPr>
              <a:t>wake-effected </a:t>
            </a:r>
            <a:r>
              <a:rPr lang="en-US" dirty="0" smtClean="0">
                <a:sym typeface="Wingdings"/>
              </a:rPr>
              <a:t>loss tracking.</a:t>
            </a:r>
          </a:p>
          <a:p>
            <a:pPr marL="742950" lvl="1" indent="-285750" algn="just">
              <a:spcAft>
                <a:spcPts val="600"/>
              </a:spcAft>
              <a:buFont typeface="Arial"/>
              <a:buChar char="•"/>
            </a:pPr>
            <a:r>
              <a:rPr lang="en-US" dirty="0" smtClean="0">
                <a:sym typeface="Wingdings"/>
              </a:rPr>
              <a:t>Structural loading observations.</a:t>
            </a:r>
          </a:p>
          <a:p>
            <a:pPr marL="742950" lvl="1" indent="-285750" algn="just">
              <a:spcAft>
                <a:spcPts val="600"/>
              </a:spcAft>
              <a:buFont typeface="Arial"/>
              <a:buChar char="•"/>
            </a:pPr>
            <a:r>
              <a:rPr lang="en-US" dirty="0" smtClean="0">
                <a:sym typeface="Wingdings"/>
              </a:rPr>
              <a:t>2 year high and low power performer analysis.</a:t>
            </a:r>
          </a:p>
          <a:p>
            <a:pPr marL="742950" lvl="1" indent="-285750" algn="just">
              <a:spcAft>
                <a:spcPts val="600"/>
              </a:spcAft>
              <a:buFont typeface="Arial"/>
              <a:buChar char="•"/>
            </a:pPr>
            <a:r>
              <a:rPr lang="en-US" dirty="0" smtClean="0">
                <a:sym typeface="Wingdings"/>
              </a:rPr>
              <a:t>Anomaly tracking.</a:t>
            </a:r>
          </a:p>
        </p:txBody>
      </p:sp>
      <p:sp>
        <p:nvSpPr>
          <p:cNvPr id="26" name="Rectangle 12"/>
          <p:cNvSpPr>
            <a:spLocks/>
          </p:cNvSpPr>
          <p:nvPr/>
        </p:nvSpPr>
        <p:spPr bwMode="auto">
          <a:xfrm>
            <a:off x="2259767" y="1140907"/>
            <a:ext cx="23725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smtClean="0">
                <a:solidFill>
                  <a:schemeClr val="tx1"/>
                </a:solidFill>
                <a:ea typeface="ＭＳ Ｐゴシック" charset="0"/>
                <a:cs typeface="Gill Sans" charset="0"/>
              </a:rPr>
              <a:t>OUTPUT TESTS</a:t>
            </a:r>
            <a:endParaRPr lang="en-US" b="1" dirty="0">
              <a:solidFill>
                <a:schemeClr val="tx1"/>
              </a:solidFill>
              <a:ea typeface="ＭＳ Ｐゴシック" charset="0"/>
              <a:cs typeface="Gill Sans" charset="0"/>
            </a:endParaRPr>
          </a:p>
        </p:txBody>
      </p:sp>
    </p:spTree>
    <p:extLst>
      <p:ext uri="{BB962C8B-B14F-4D97-AF65-F5344CB8AC3E}">
        <p14:creationId xmlns:p14="http://schemas.microsoft.com/office/powerpoint/2010/main" val="4649387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3" cstate="email">
            <a:grayscl/>
          </a:blip>
          <a:srcRect/>
          <a:stretch>
            <a:fillRect/>
          </a:stretch>
        </p:blipFill>
        <p:spPr bwMode="auto">
          <a:xfrm>
            <a:off x="2780036" y="1809325"/>
            <a:ext cx="6379458" cy="4354234"/>
          </a:xfrm>
          <a:prstGeom prst="rect">
            <a:avLst/>
          </a:prstGeom>
          <a:noFill/>
          <a:ln w="9525">
            <a:noFill/>
            <a:miter lim="800000"/>
            <a:headEnd/>
            <a:tailEnd/>
          </a:ln>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a:ext>
            </a:extLst>
          </a:blip>
          <a:srcRect l="13433" r="13547"/>
          <a:stretch/>
        </p:blipFill>
        <p:spPr>
          <a:xfrm>
            <a:off x="8" y="13883"/>
            <a:ext cx="3190679" cy="6858000"/>
          </a:xfrm>
          <a:prstGeom prst="rect">
            <a:avLst/>
          </a:prstGeom>
        </p:spPr>
      </p:pic>
      <p:sp>
        <p:nvSpPr>
          <p:cNvPr id="14" name="Rectangle 7"/>
          <p:cNvSpPr>
            <a:spLocks/>
          </p:cNvSpPr>
          <p:nvPr/>
        </p:nvSpPr>
        <p:spPr bwMode="auto">
          <a:xfrm>
            <a:off x="2214563" y="80367"/>
            <a:ext cx="6759773"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Application </a:t>
            </a:r>
            <a:r>
              <a:rPr lang="en-US" sz="2500" dirty="0">
                <a:solidFill>
                  <a:schemeClr val="tx2">
                    <a:lumMod val="60000"/>
                    <a:lumOff val="40000"/>
                  </a:schemeClr>
                </a:solidFill>
                <a:ea typeface="ＭＳ Ｐゴシック" charset="0"/>
                <a:cs typeface="Gill Sans" charset="0"/>
              </a:rPr>
              <a:t>Examples (Validation)</a:t>
            </a:r>
          </a:p>
        </p:txBody>
      </p:sp>
      <p:sp>
        <p:nvSpPr>
          <p:cNvPr id="15"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16" name="Picture 15"/>
          <p:cNvPicPr>
            <a:picLocks noChangeAspect="1"/>
          </p:cNvPicPr>
          <p:nvPr/>
        </p:nvPicPr>
        <p:blipFill>
          <a:blip r:embed="rId5"/>
          <a:stretch>
            <a:fillRect/>
          </a:stretch>
        </p:blipFill>
        <p:spPr>
          <a:xfrm>
            <a:off x="7854458" y="6157797"/>
            <a:ext cx="1167006" cy="700203"/>
          </a:xfrm>
          <a:prstGeom prst="rect">
            <a:avLst/>
          </a:prstGeom>
        </p:spPr>
      </p:pic>
      <p:pic>
        <p:nvPicPr>
          <p:cNvPr id="18" name="Picture 17"/>
          <p:cNvPicPr>
            <a:picLocks noChangeAspect="1"/>
          </p:cNvPicPr>
          <p:nvPr/>
        </p:nvPicPr>
        <p:blipFill>
          <a:blip r:embed="rId6"/>
          <a:stretch>
            <a:fillRect/>
          </a:stretch>
        </p:blipFill>
        <p:spPr>
          <a:xfrm>
            <a:off x="3685597" y="6297419"/>
            <a:ext cx="1425966" cy="380121"/>
          </a:xfrm>
          <a:prstGeom prst="rect">
            <a:avLst/>
          </a:prstGeom>
        </p:spPr>
      </p:pic>
      <p:sp>
        <p:nvSpPr>
          <p:cNvPr id="19" name="Rectangle 9"/>
          <p:cNvSpPr>
            <a:spLocks/>
          </p:cNvSpPr>
          <p:nvPr/>
        </p:nvSpPr>
        <p:spPr bwMode="auto">
          <a:xfrm>
            <a:off x="4018576" y="722496"/>
            <a:ext cx="4948412"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Wake Effected Losses [1]</a:t>
            </a:r>
            <a:endParaRPr lang="en-US" sz="2400" dirty="0">
              <a:ea typeface="ＭＳ Ｐゴシック" charset="0"/>
              <a:cs typeface="Gill Sans" charset="0"/>
            </a:endParaRPr>
          </a:p>
        </p:txBody>
      </p:sp>
    </p:spTree>
    <p:extLst>
      <p:ext uri="{BB962C8B-B14F-4D97-AF65-F5344CB8AC3E}">
        <p14:creationId xmlns:p14="http://schemas.microsoft.com/office/powerpoint/2010/main" val="656286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75" name="Picture 1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2203" y="1205508"/>
            <a:ext cx="7983141" cy="5045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36876" name="Rectangle 12"/>
          <p:cNvSpPr>
            <a:spLocks/>
          </p:cNvSpPr>
          <p:nvPr/>
        </p:nvSpPr>
        <p:spPr bwMode="auto">
          <a:xfrm>
            <a:off x="1019837" y="5642469"/>
            <a:ext cx="1294805" cy="25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300" dirty="0">
                <a:ea typeface="ＭＳ Ｐゴシック" charset="0"/>
                <a:cs typeface="Gill Sans" charset="0"/>
              </a:rPr>
              <a:t>WINDSPEED</a:t>
            </a:r>
          </a:p>
        </p:txBody>
      </p:sp>
      <p:sp>
        <p:nvSpPr>
          <p:cNvPr id="36877" name="Rectangle 13"/>
          <p:cNvSpPr>
            <a:spLocks/>
          </p:cNvSpPr>
          <p:nvPr/>
        </p:nvSpPr>
        <p:spPr bwMode="auto">
          <a:xfrm>
            <a:off x="1019837" y="2270919"/>
            <a:ext cx="1035844" cy="25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300" dirty="0">
                <a:ea typeface="ＭＳ Ｐゴシック" charset="0"/>
                <a:cs typeface="Gill Sans" charset="0"/>
              </a:rPr>
              <a:t>POWER</a:t>
            </a:r>
          </a:p>
        </p:txBody>
      </p:sp>
      <p:sp>
        <p:nvSpPr>
          <p:cNvPr id="36878" name="Rectangle 14"/>
          <p:cNvSpPr>
            <a:spLocks/>
          </p:cNvSpPr>
          <p:nvPr/>
        </p:nvSpPr>
        <p:spPr bwMode="auto">
          <a:xfrm>
            <a:off x="1002904" y="3910640"/>
            <a:ext cx="1035844"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300" dirty="0">
                <a:ea typeface="ＭＳ Ｐゴシック" charset="0"/>
                <a:cs typeface="Gill Sans" charset="0"/>
              </a:rPr>
              <a:t>NACELLE POSITION</a:t>
            </a:r>
          </a:p>
        </p:txBody>
      </p:sp>
      <p:sp>
        <p:nvSpPr>
          <p:cNvPr id="36880" name="Line 16"/>
          <p:cNvSpPr>
            <a:spLocks noChangeShapeType="1"/>
          </p:cNvSpPr>
          <p:nvPr/>
        </p:nvSpPr>
        <p:spPr bwMode="auto">
          <a:xfrm rot="10800000">
            <a:off x="3186783" y="1143000"/>
            <a:ext cx="1116" cy="4982766"/>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81" name="Line 17"/>
          <p:cNvSpPr>
            <a:spLocks noChangeShapeType="1"/>
          </p:cNvSpPr>
          <p:nvPr/>
        </p:nvSpPr>
        <p:spPr bwMode="auto">
          <a:xfrm rot="10800000">
            <a:off x="6222876" y="1143000"/>
            <a:ext cx="0" cy="4982766"/>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82" name="Rectangle 18"/>
          <p:cNvSpPr>
            <a:spLocks/>
          </p:cNvSpPr>
          <p:nvPr/>
        </p:nvSpPr>
        <p:spPr bwMode="auto">
          <a:xfrm>
            <a:off x="3890367" y="2968129"/>
            <a:ext cx="1732359"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b="1" dirty="0">
                <a:ea typeface="ＭＳ Ｐゴシック" charset="0"/>
                <a:cs typeface="Gill Sans" charset="0"/>
              </a:rPr>
              <a:t>COLLINEAR ALIGNMENT</a:t>
            </a:r>
          </a:p>
          <a:p>
            <a:pPr algn="ctr"/>
            <a:r>
              <a:rPr lang="en-US" sz="1000" b="1" dirty="0">
                <a:ea typeface="ＭＳ Ｐゴシック" charset="0"/>
                <a:cs typeface="Gill Sans" charset="0"/>
              </a:rPr>
              <a:t>[WAKE SHADOWING]</a:t>
            </a:r>
          </a:p>
        </p:txBody>
      </p:sp>
      <p:sp>
        <p:nvSpPr>
          <p:cNvPr id="36883" name="Line 19"/>
          <p:cNvSpPr>
            <a:spLocks noChangeShapeType="1"/>
          </p:cNvSpPr>
          <p:nvPr/>
        </p:nvSpPr>
        <p:spPr bwMode="auto">
          <a:xfrm>
            <a:off x="3196828" y="2848570"/>
            <a:ext cx="3009305" cy="0"/>
          </a:xfrm>
          <a:prstGeom prst="line">
            <a:avLst/>
          </a:prstGeom>
          <a:noFill/>
          <a:ln w="381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21" name="Picture 20"/>
          <p:cNvPicPr>
            <a:picLocks noChangeAspect="1"/>
          </p:cNvPicPr>
          <p:nvPr/>
        </p:nvPicPr>
        <p:blipFill>
          <a:blip r:embed="rId4"/>
          <a:stretch>
            <a:fillRect/>
          </a:stretch>
        </p:blipFill>
        <p:spPr>
          <a:xfrm>
            <a:off x="197331" y="6297419"/>
            <a:ext cx="1425966" cy="380121"/>
          </a:xfrm>
          <a:prstGeom prst="rect">
            <a:avLst/>
          </a:prstGeom>
        </p:spPr>
      </p:pic>
      <p:pic>
        <p:nvPicPr>
          <p:cNvPr id="25" name="Picture 24"/>
          <p:cNvPicPr>
            <a:picLocks noChangeAspect="1"/>
          </p:cNvPicPr>
          <p:nvPr/>
        </p:nvPicPr>
        <p:blipFill>
          <a:blip r:embed="rId5"/>
          <a:stretch>
            <a:fillRect/>
          </a:stretch>
        </p:blipFill>
        <p:spPr>
          <a:xfrm>
            <a:off x="7854458" y="6125766"/>
            <a:ext cx="1167006" cy="700203"/>
          </a:xfrm>
          <a:prstGeom prst="rect">
            <a:avLst/>
          </a:prstGeom>
        </p:spPr>
      </p:pic>
      <p:sp>
        <p:nvSpPr>
          <p:cNvPr id="16" name="Rectangle 7"/>
          <p:cNvSpPr>
            <a:spLocks/>
          </p:cNvSpPr>
          <p:nvPr/>
        </p:nvSpPr>
        <p:spPr bwMode="auto">
          <a:xfrm>
            <a:off x="2853015" y="80367"/>
            <a:ext cx="6121321" cy="43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500" dirty="0" err="1" smtClean="0">
                <a:ea typeface="ＭＳ Ｐゴシック" charset="0"/>
                <a:cs typeface="Gill Sans" charset="0"/>
              </a:rPr>
              <a:t>Windtell</a:t>
            </a:r>
            <a:r>
              <a:rPr lang="en-US" sz="2500" dirty="0" smtClean="0">
                <a:ea typeface="ＭＳ Ｐゴシック" charset="0"/>
                <a:cs typeface="Gill Sans" charset="0"/>
              </a:rPr>
              <a:t> | </a:t>
            </a:r>
            <a:r>
              <a:rPr lang="en-US" sz="2500" dirty="0" smtClean="0">
                <a:solidFill>
                  <a:schemeClr val="tx2">
                    <a:lumMod val="60000"/>
                    <a:lumOff val="40000"/>
                  </a:schemeClr>
                </a:solidFill>
                <a:ea typeface="ＭＳ Ｐゴシック" charset="0"/>
                <a:cs typeface="Gill Sans" charset="0"/>
              </a:rPr>
              <a:t>Application Examples (Validation)</a:t>
            </a:r>
            <a:endParaRPr lang="en-US" sz="2500" dirty="0">
              <a:solidFill>
                <a:schemeClr val="tx2">
                  <a:lumMod val="60000"/>
                  <a:lumOff val="40000"/>
                </a:schemeClr>
              </a:solidFill>
              <a:ea typeface="ＭＳ Ｐゴシック" charset="0"/>
              <a:cs typeface="Gill Sans" charset="0"/>
            </a:endParaRPr>
          </a:p>
        </p:txBody>
      </p:sp>
      <p:sp>
        <p:nvSpPr>
          <p:cNvPr id="17" name="Line 8"/>
          <p:cNvSpPr>
            <a:spLocks noChangeShapeType="1"/>
          </p:cNvSpPr>
          <p:nvPr/>
        </p:nvSpPr>
        <p:spPr bwMode="auto">
          <a:xfrm>
            <a:off x="4805289" y="658564"/>
            <a:ext cx="4340944" cy="0"/>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8" name="Rectangle 9"/>
          <p:cNvSpPr>
            <a:spLocks/>
          </p:cNvSpPr>
          <p:nvPr/>
        </p:nvSpPr>
        <p:spPr bwMode="auto">
          <a:xfrm>
            <a:off x="5622727" y="707006"/>
            <a:ext cx="3297798"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400" dirty="0" smtClean="0">
                <a:ea typeface="ＭＳ Ｐゴシック" charset="0"/>
                <a:cs typeface="Gill Sans" charset="0"/>
              </a:rPr>
              <a:t>Wake Effected Losses [1] </a:t>
            </a:r>
            <a:endParaRPr lang="en-US" sz="2400" dirty="0">
              <a:ea typeface="ＭＳ Ｐゴシック" charset="0"/>
              <a:cs typeface="Gill Sans" charset="0"/>
            </a:endParaRPr>
          </a:p>
        </p:txBody>
      </p:sp>
    </p:spTree>
    <p:extLst>
      <p:ext uri="{BB962C8B-B14F-4D97-AF65-F5344CB8AC3E}">
        <p14:creationId xmlns:p14="http://schemas.microsoft.com/office/powerpoint/2010/main" val="3644452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2283</TotalTime>
  <Words>1755</Words>
  <Application>Microsoft Macintosh PowerPoint</Application>
  <PresentationFormat>On-screen Show (4:3)</PresentationFormat>
  <Paragraphs>211</Paragraphs>
  <Slides>20</Slides>
  <Notes>15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Technical Reviewer</dc:creator>
  <cp:lastModifiedBy>UWin UWin</cp:lastModifiedBy>
  <cp:revision>216</cp:revision>
  <cp:lastPrinted>2015-06-11T13:14:45Z</cp:lastPrinted>
  <dcterms:created xsi:type="dcterms:W3CDTF">2015-02-13T20:58:53Z</dcterms:created>
  <dcterms:modified xsi:type="dcterms:W3CDTF">2015-06-11T13:41:55Z</dcterms:modified>
</cp:coreProperties>
</file>