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37463413" cy="21067713"/>
  <p:notesSz cx="6858000" cy="9144000"/>
  <p:embeddedFontLst>
    <p:embeddedFont>
      <p:font typeface="EB Garamond"/>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636">
          <p15:clr>
            <a:srgbClr val="A4A3A4"/>
          </p15:clr>
        </p15:guide>
        <p15:guide id="2" pos="1179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840CE61-B99A-42D7-94B6-A56D8A749728}">
  <a:tblStyle styleId="{E840CE61-B99A-42D7-94B6-A56D8A74972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29"/>
    <p:restoredTop sz="94599"/>
  </p:normalViewPr>
  <p:slideViewPr>
    <p:cSldViewPr snapToGrid="0">
      <p:cViewPr>
        <p:scale>
          <a:sx n="30" d="100"/>
          <a:sy n="30" d="100"/>
        </p:scale>
        <p:origin x="248" y="512"/>
      </p:cViewPr>
      <p:guideLst>
        <p:guide orient="horz" pos="6636"/>
        <p:guide pos="1179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0555" y="685800"/>
            <a:ext cx="6097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40f4a8ee59_0_0: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40f4a8ee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0db71d5ff_0_52: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40db71d5f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40db71d5ff_0_92: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40db71d5ff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41e5630b6d_1_12:notes"/>
          <p:cNvSpPr>
            <a:spLocks noGrp="1" noRot="1" noChangeAspect="1"/>
          </p:cNvSpPr>
          <p:nvPr>
            <p:ph type="sldImg" idx="2"/>
          </p:nvPr>
        </p:nvSpPr>
        <p:spPr>
          <a:xfrm>
            <a:off x="381000" y="685800"/>
            <a:ext cx="609758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41e5630b6d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277069" y="3049779"/>
            <a:ext cx="34908900" cy="8407500"/>
          </a:xfrm>
          <a:prstGeom prst="rect">
            <a:avLst/>
          </a:prstGeom>
        </p:spPr>
        <p:txBody>
          <a:bodyPr spcFirstLastPara="1" wrap="square" lIns="374550" tIns="374550" rIns="374550" bIns="374550" anchor="b" anchorCtr="0"/>
          <a:lstStyle>
            <a:lvl1pPr lvl="0" algn="ctr">
              <a:spcBef>
                <a:spcPts val="0"/>
              </a:spcBef>
              <a:spcAft>
                <a:spcPts val="0"/>
              </a:spcAft>
              <a:buSzPts val="21300"/>
              <a:buNone/>
              <a:defRPr sz="21300"/>
            </a:lvl1pPr>
            <a:lvl2pPr lvl="1" algn="ctr">
              <a:spcBef>
                <a:spcPts val="0"/>
              </a:spcBef>
              <a:spcAft>
                <a:spcPts val="0"/>
              </a:spcAft>
              <a:buSzPts val="21300"/>
              <a:buNone/>
              <a:defRPr sz="21300"/>
            </a:lvl2pPr>
            <a:lvl3pPr lvl="2" algn="ctr">
              <a:spcBef>
                <a:spcPts val="0"/>
              </a:spcBef>
              <a:spcAft>
                <a:spcPts val="0"/>
              </a:spcAft>
              <a:buSzPts val="21300"/>
              <a:buNone/>
              <a:defRPr sz="21300"/>
            </a:lvl3pPr>
            <a:lvl4pPr lvl="3" algn="ctr">
              <a:spcBef>
                <a:spcPts val="0"/>
              </a:spcBef>
              <a:spcAft>
                <a:spcPts val="0"/>
              </a:spcAft>
              <a:buSzPts val="21300"/>
              <a:buNone/>
              <a:defRPr sz="21300"/>
            </a:lvl4pPr>
            <a:lvl5pPr lvl="4" algn="ctr">
              <a:spcBef>
                <a:spcPts val="0"/>
              </a:spcBef>
              <a:spcAft>
                <a:spcPts val="0"/>
              </a:spcAft>
              <a:buSzPts val="21300"/>
              <a:buNone/>
              <a:defRPr sz="21300"/>
            </a:lvl5pPr>
            <a:lvl6pPr lvl="5" algn="ctr">
              <a:spcBef>
                <a:spcPts val="0"/>
              </a:spcBef>
              <a:spcAft>
                <a:spcPts val="0"/>
              </a:spcAft>
              <a:buSzPts val="21300"/>
              <a:buNone/>
              <a:defRPr sz="21300"/>
            </a:lvl6pPr>
            <a:lvl7pPr lvl="6" algn="ctr">
              <a:spcBef>
                <a:spcPts val="0"/>
              </a:spcBef>
              <a:spcAft>
                <a:spcPts val="0"/>
              </a:spcAft>
              <a:buSzPts val="21300"/>
              <a:buNone/>
              <a:defRPr sz="21300"/>
            </a:lvl7pPr>
            <a:lvl8pPr lvl="7" algn="ctr">
              <a:spcBef>
                <a:spcPts val="0"/>
              </a:spcBef>
              <a:spcAft>
                <a:spcPts val="0"/>
              </a:spcAft>
              <a:buSzPts val="21300"/>
              <a:buNone/>
              <a:defRPr sz="21300"/>
            </a:lvl8pPr>
            <a:lvl9pPr lvl="8" algn="ctr">
              <a:spcBef>
                <a:spcPts val="0"/>
              </a:spcBef>
              <a:spcAft>
                <a:spcPts val="0"/>
              </a:spcAft>
              <a:buSzPts val="21300"/>
              <a:buNone/>
              <a:defRPr sz="21300"/>
            </a:lvl9pPr>
          </a:lstStyle>
          <a:p>
            <a:endParaRPr/>
          </a:p>
        </p:txBody>
      </p:sp>
      <p:sp>
        <p:nvSpPr>
          <p:cNvPr id="11" name="Google Shape;11;p2"/>
          <p:cNvSpPr txBox="1">
            <a:spLocks noGrp="1"/>
          </p:cNvSpPr>
          <p:nvPr>
            <p:ph type="subTitle" idx="1"/>
          </p:nvPr>
        </p:nvSpPr>
        <p:spPr>
          <a:xfrm>
            <a:off x="1277035" y="11608575"/>
            <a:ext cx="34908900" cy="3246600"/>
          </a:xfrm>
          <a:prstGeom prst="rect">
            <a:avLst/>
          </a:prstGeom>
        </p:spPr>
        <p:txBody>
          <a:bodyPr spcFirstLastPara="1" wrap="square" lIns="374550" tIns="374550" rIns="374550" bIns="374550" anchor="t" anchorCtr="0"/>
          <a:lstStyle>
            <a:lvl1pPr lvl="0" algn="ctr">
              <a:lnSpc>
                <a:spcPct val="100000"/>
              </a:lnSpc>
              <a:spcBef>
                <a:spcPts val="0"/>
              </a:spcBef>
              <a:spcAft>
                <a:spcPts val="0"/>
              </a:spcAft>
              <a:buSzPts val="11500"/>
              <a:buNone/>
              <a:defRPr sz="11500"/>
            </a:lvl1pPr>
            <a:lvl2pPr lvl="1" algn="ctr">
              <a:lnSpc>
                <a:spcPct val="100000"/>
              </a:lnSpc>
              <a:spcBef>
                <a:spcPts val="0"/>
              </a:spcBef>
              <a:spcAft>
                <a:spcPts val="0"/>
              </a:spcAft>
              <a:buSzPts val="11500"/>
              <a:buNone/>
              <a:defRPr sz="11500"/>
            </a:lvl2pPr>
            <a:lvl3pPr lvl="2" algn="ctr">
              <a:lnSpc>
                <a:spcPct val="100000"/>
              </a:lnSpc>
              <a:spcBef>
                <a:spcPts val="0"/>
              </a:spcBef>
              <a:spcAft>
                <a:spcPts val="0"/>
              </a:spcAft>
              <a:buSzPts val="11500"/>
              <a:buNone/>
              <a:defRPr sz="11500"/>
            </a:lvl3pPr>
            <a:lvl4pPr lvl="3" algn="ctr">
              <a:lnSpc>
                <a:spcPct val="100000"/>
              </a:lnSpc>
              <a:spcBef>
                <a:spcPts val="0"/>
              </a:spcBef>
              <a:spcAft>
                <a:spcPts val="0"/>
              </a:spcAft>
              <a:buSzPts val="11500"/>
              <a:buNone/>
              <a:defRPr sz="11500"/>
            </a:lvl4pPr>
            <a:lvl5pPr lvl="4" algn="ctr">
              <a:lnSpc>
                <a:spcPct val="100000"/>
              </a:lnSpc>
              <a:spcBef>
                <a:spcPts val="0"/>
              </a:spcBef>
              <a:spcAft>
                <a:spcPts val="0"/>
              </a:spcAft>
              <a:buSzPts val="11500"/>
              <a:buNone/>
              <a:defRPr sz="11500"/>
            </a:lvl5pPr>
            <a:lvl6pPr lvl="5" algn="ctr">
              <a:lnSpc>
                <a:spcPct val="100000"/>
              </a:lnSpc>
              <a:spcBef>
                <a:spcPts val="0"/>
              </a:spcBef>
              <a:spcAft>
                <a:spcPts val="0"/>
              </a:spcAft>
              <a:buSzPts val="11500"/>
              <a:buNone/>
              <a:defRPr sz="11500"/>
            </a:lvl6pPr>
            <a:lvl7pPr lvl="6" algn="ctr">
              <a:lnSpc>
                <a:spcPct val="100000"/>
              </a:lnSpc>
              <a:spcBef>
                <a:spcPts val="0"/>
              </a:spcBef>
              <a:spcAft>
                <a:spcPts val="0"/>
              </a:spcAft>
              <a:buSzPts val="11500"/>
              <a:buNone/>
              <a:defRPr sz="11500"/>
            </a:lvl7pPr>
            <a:lvl8pPr lvl="7" algn="ctr">
              <a:lnSpc>
                <a:spcPct val="100000"/>
              </a:lnSpc>
              <a:spcBef>
                <a:spcPts val="0"/>
              </a:spcBef>
              <a:spcAft>
                <a:spcPts val="0"/>
              </a:spcAft>
              <a:buSzPts val="11500"/>
              <a:buNone/>
              <a:defRPr sz="11500"/>
            </a:lvl8pPr>
            <a:lvl9pPr lvl="8" algn="ctr">
              <a:lnSpc>
                <a:spcPct val="100000"/>
              </a:lnSpc>
              <a:spcBef>
                <a:spcPts val="0"/>
              </a:spcBef>
              <a:spcAft>
                <a:spcPts val="0"/>
              </a:spcAft>
              <a:buSzPts val="11500"/>
              <a:buNone/>
              <a:defRPr sz="11500"/>
            </a:lvl9pPr>
          </a:lstStyle>
          <a:p>
            <a:endParaRPr/>
          </a:p>
        </p:txBody>
      </p:sp>
      <p:sp>
        <p:nvSpPr>
          <p:cNvPr id="12" name="Google Shape;12;p2"/>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277035" y="4530688"/>
            <a:ext cx="34908900" cy="8042400"/>
          </a:xfrm>
          <a:prstGeom prst="rect">
            <a:avLst/>
          </a:prstGeom>
        </p:spPr>
        <p:txBody>
          <a:bodyPr spcFirstLastPara="1" wrap="square" lIns="374550" tIns="374550" rIns="374550" bIns="374550" anchor="b" anchorCtr="0"/>
          <a:lstStyle>
            <a:lvl1pPr lvl="0" algn="ctr">
              <a:spcBef>
                <a:spcPts val="0"/>
              </a:spcBef>
              <a:spcAft>
                <a:spcPts val="0"/>
              </a:spcAft>
              <a:buSzPts val="49200"/>
              <a:buNone/>
              <a:defRPr sz="49200"/>
            </a:lvl1pPr>
            <a:lvl2pPr lvl="1" algn="ctr">
              <a:spcBef>
                <a:spcPts val="0"/>
              </a:spcBef>
              <a:spcAft>
                <a:spcPts val="0"/>
              </a:spcAft>
              <a:buSzPts val="49200"/>
              <a:buNone/>
              <a:defRPr sz="49200"/>
            </a:lvl2pPr>
            <a:lvl3pPr lvl="2" algn="ctr">
              <a:spcBef>
                <a:spcPts val="0"/>
              </a:spcBef>
              <a:spcAft>
                <a:spcPts val="0"/>
              </a:spcAft>
              <a:buSzPts val="49200"/>
              <a:buNone/>
              <a:defRPr sz="49200"/>
            </a:lvl3pPr>
            <a:lvl4pPr lvl="3" algn="ctr">
              <a:spcBef>
                <a:spcPts val="0"/>
              </a:spcBef>
              <a:spcAft>
                <a:spcPts val="0"/>
              </a:spcAft>
              <a:buSzPts val="49200"/>
              <a:buNone/>
              <a:defRPr sz="49200"/>
            </a:lvl4pPr>
            <a:lvl5pPr lvl="4" algn="ctr">
              <a:spcBef>
                <a:spcPts val="0"/>
              </a:spcBef>
              <a:spcAft>
                <a:spcPts val="0"/>
              </a:spcAft>
              <a:buSzPts val="49200"/>
              <a:buNone/>
              <a:defRPr sz="49200"/>
            </a:lvl5pPr>
            <a:lvl6pPr lvl="5" algn="ctr">
              <a:spcBef>
                <a:spcPts val="0"/>
              </a:spcBef>
              <a:spcAft>
                <a:spcPts val="0"/>
              </a:spcAft>
              <a:buSzPts val="49200"/>
              <a:buNone/>
              <a:defRPr sz="49200"/>
            </a:lvl6pPr>
            <a:lvl7pPr lvl="6" algn="ctr">
              <a:spcBef>
                <a:spcPts val="0"/>
              </a:spcBef>
              <a:spcAft>
                <a:spcPts val="0"/>
              </a:spcAft>
              <a:buSzPts val="49200"/>
              <a:buNone/>
              <a:defRPr sz="49200"/>
            </a:lvl7pPr>
            <a:lvl8pPr lvl="7" algn="ctr">
              <a:spcBef>
                <a:spcPts val="0"/>
              </a:spcBef>
              <a:spcAft>
                <a:spcPts val="0"/>
              </a:spcAft>
              <a:buSzPts val="49200"/>
              <a:buNone/>
              <a:defRPr sz="49200"/>
            </a:lvl8pPr>
            <a:lvl9pPr lvl="8" algn="ctr">
              <a:spcBef>
                <a:spcPts val="0"/>
              </a:spcBef>
              <a:spcAft>
                <a:spcPts val="0"/>
              </a:spcAft>
              <a:buSzPts val="49200"/>
              <a:buNone/>
              <a:defRPr sz="49200"/>
            </a:lvl9pPr>
          </a:lstStyle>
          <a:p>
            <a:r>
              <a:t>xx%</a:t>
            </a:r>
          </a:p>
        </p:txBody>
      </p:sp>
      <p:sp>
        <p:nvSpPr>
          <p:cNvPr id="46" name="Google Shape;46;p11"/>
          <p:cNvSpPr txBox="1">
            <a:spLocks noGrp="1"/>
          </p:cNvSpPr>
          <p:nvPr>
            <p:ph type="body" idx="1"/>
          </p:nvPr>
        </p:nvSpPr>
        <p:spPr>
          <a:xfrm>
            <a:off x="1277035" y="12911513"/>
            <a:ext cx="34908900" cy="5328000"/>
          </a:xfrm>
          <a:prstGeom prst="rect">
            <a:avLst/>
          </a:prstGeom>
        </p:spPr>
        <p:txBody>
          <a:bodyPr spcFirstLastPara="1" wrap="square" lIns="374550" tIns="374550" rIns="374550" bIns="374550" anchor="t" anchorCtr="0"/>
          <a:lstStyle>
            <a:lvl1pPr marL="457200" lvl="0" indent="-698500" algn="ctr">
              <a:spcBef>
                <a:spcPts val="0"/>
              </a:spcBef>
              <a:spcAft>
                <a:spcPts val="0"/>
              </a:spcAft>
              <a:buSzPts val="7400"/>
              <a:buChar char="●"/>
              <a:defRPr/>
            </a:lvl1pPr>
            <a:lvl2pPr marL="914400" lvl="1" indent="-590550" algn="ctr">
              <a:spcBef>
                <a:spcPts val="6600"/>
              </a:spcBef>
              <a:spcAft>
                <a:spcPts val="0"/>
              </a:spcAft>
              <a:buSzPts val="5700"/>
              <a:buChar char="○"/>
              <a:defRPr/>
            </a:lvl2pPr>
            <a:lvl3pPr marL="1371600" lvl="2" indent="-590550" algn="ctr">
              <a:spcBef>
                <a:spcPts val="6600"/>
              </a:spcBef>
              <a:spcAft>
                <a:spcPts val="0"/>
              </a:spcAft>
              <a:buSzPts val="5700"/>
              <a:buChar char="■"/>
              <a:defRPr/>
            </a:lvl3pPr>
            <a:lvl4pPr marL="1828800" lvl="3" indent="-590550" algn="ctr">
              <a:spcBef>
                <a:spcPts val="6600"/>
              </a:spcBef>
              <a:spcAft>
                <a:spcPts val="0"/>
              </a:spcAft>
              <a:buSzPts val="5700"/>
              <a:buChar char="●"/>
              <a:defRPr/>
            </a:lvl4pPr>
            <a:lvl5pPr marL="2286000" lvl="4" indent="-590550" algn="ctr">
              <a:spcBef>
                <a:spcPts val="6600"/>
              </a:spcBef>
              <a:spcAft>
                <a:spcPts val="0"/>
              </a:spcAft>
              <a:buSzPts val="5700"/>
              <a:buChar char="○"/>
              <a:defRPr/>
            </a:lvl5pPr>
            <a:lvl6pPr marL="2743200" lvl="5" indent="-590550" algn="ctr">
              <a:spcBef>
                <a:spcPts val="6600"/>
              </a:spcBef>
              <a:spcAft>
                <a:spcPts val="0"/>
              </a:spcAft>
              <a:buSzPts val="5700"/>
              <a:buChar char="■"/>
              <a:defRPr/>
            </a:lvl6pPr>
            <a:lvl7pPr marL="3200400" lvl="6" indent="-590550" algn="ctr">
              <a:spcBef>
                <a:spcPts val="6600"/>
              </a:spcBef>
              <a:spcAft>
                <a:spcPts val="0"/>
              </a:spcAft>
              <a:buSzPts val="5700"/>
              <a:buChar char="●"/>
              <a:defRPr/>
            </a:lvl7pPr>
            <a:lvl8pPr marL="3657600" lvl="7" indent="-590550" algn="ctr">
              <a:spcBef>
                <a:spcPts val="6600"/>
              </a:spcBef>
              <a:spcAft>
                <a:spcPts val="0"/>
              </a:spcAft>
              <a:buSzPts val="5700"/>
              <a:buChar char="○"/>
              <a:defRPr/>
            </a:lvl8pPr>
            <a:lvl9pPr marL="4114800" lvl="8" indent="-590550" algn="ctr">
              <a:spcBef>
                <a:spcPts val="6600"/>
              </a:spcBef>
              <a:spcAft>
                <a:spcPts val="6600"/>
              </a:spcAft>
              <a:buSzPts val="5700"/>
              <a:buChar char="■"/>
              <a:defRPr/>
            </a:lvl9pPr>
          </a:lstStyle>
          <a:p>
            <a:endParaRPr/>
          </a:p>
        </p:txBody>
      </p:sp>
      <p:sp>
        <p:nvSpPr>
          <p:cNvPr id="47" name="Google Shape;47;p11"/>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277035" y="8809881"/>
            <a:ext cx="34908900" cy="3447900"/>
          </a:xfrm>
          <a:prstGeom prst="rect">
            <a:avLst/>
          </a:prstGeom>
        </p:spPr>
        <p:txBody>
          <a:bodyPr spcFirstLastPara="1" wrap="square" lIns="374550" tIns="374550" rIns="374550" bIns="374550" anchor="ctr" anchorCtr="0"/>
          <a:lstStyle>
            <a:lvl1pPr lvl="0" algn="ctr">
              <a:spcBef>
                <a:spcPts val="0"/>
              </a:spcBef>
              <a:spcAft>
                <a:spcPts val="0"/>
              </a:spcAft>
              <a:buSzPts val="14700"/>
              <a:buNone/>
              <a:defRPr sz="14700"/>
            </a:lvl1pPr>
            <a:lvl2pPr lvl="1" algn="ctr">
              <a:spcBef>
                <a:spcPts val="0"/>
              </a:spcBef>
              <a:spcAft>
                <a:spcPts val="0"/>
              </a:spcAft>
              <a:buSzPts val="14700"/>
              <a:buNone/>
              <a:defRPr sz="14700"/>
            </a:lvl2pPr>
            <a:lvl3pPr lvl="2" algn="ctr">
              <a:spcBef>
                <a:spcPts val="0"/>
              </a:spcBef>
              <a:spcAft>
                <a:spcPts val="0"/>
              </a:spcAft>
              <a:buSzPts val="14700"/>
              <a:buNone/>
              <a:defRPr sz="14700"/>
            </a:lvl3pPr>
            <a:lvl4pPr lvl="3" algn="ctr">
              <a:spcBef>
                <a:spcPts val="0"/>
              </a:spcBef>
              <a:spcAft>
                <a:spcPts val="0"/>
              </a:spcAft>
              <a:buSzPts val="14700"/>
              <a:buNone/>
              <a:defRPr sz="14700"/>
            </a:lvl4pPr>
            <a:lvl5pPr lvl="4" algn="ctr">
              <a:spcBef>
                <a:spcPts val="0"/>
              </a:spcBef>
              <a:spcAft>
                <a:spcPts val="0"/>
              </a:spcAft>
              <a:buSzPts val="14700"/>
              <a:buNone/>
              <a:defRPr sz="14700"/>
            </a:lvl5pPr>
            <a:lvl6pPr lvl="5" algn="ctr">
              <a:spcBef>
                <a:spcPts val="0"/>
              </a:spcBef>
              <a:spcAft>
                <a:spcPts val="0"/>
              </a:spcAft>
              <a:buSzPts val="14700"/>
              <a:buNone/>
              <a:defRPr sz="14700"/>
            </a:lvl6pPr>
            <a:lvl7pPr lvl="6" algn="ctr">
              <a:spcBef>
                <a:spcPts val="0"/>
              </a:spcBef>
              <a:spcAft>
                <a:spcPts val="0"/>
              </a:spcAft>
              <a:buSzPts val="14700"/>
              <a:buNone/>
              <a:defRPr sz="14700"/>
            </a:lvl7pPr>
            <a:lvl8pPr lvl="7" algn="ctr">
              <a:spcBef>
                <a:spcPts val="0"/>
              </a:spcBef>
              <a:spcAft>
                <a:spcPts val="0"/>
              </a:spcAft>
              <a:buSzPts val="14700"/>
              <a:buNone/>
              <a:defRPr sz="14700"/>
            </a:lvl8pPr>
            <a:lvl9pPr lvl="8" algn="ctr">
              <a:spcBef>
                <a:spcPts val="0"/>
              </a:spcBef>
              <a:spcAft>
                <a:spcPts val="0"/>
              </a:spcAft>
              <a:buSzPts val="14700"/>
              <a:buNone/>
              <a:defRPr sz="14700"/>
            </a:lvl9pPr>
          </a:lstStyle>
          <a:p>
            <a:endParaRPr/>
          </a:p>
        </p:txBody>
      </p:sp>
      <p:sp>
        <p:nvSpPr>
          <p:cNvPr id="15" name="Google Shape;15;p3"/>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lstStyle>
            <a:lvl1pPr lvl="0">
              <a:spcBef>
                <a:spcPts val="0"/>
              </a:spcBef>
              <a:spcAft>
                <a:spcPts val="0"/>
              </a:spcAft>
              <a:buSzPts val="11500"/>
              <a:buNone/>
              <a:defRPr/>
            </a:lvl1pPr>
            <a:lvl2pPr lvl="1">
              <a:spcBef>
                <a:spcPts val="0"/>
              </a:spcBef>
              <a:spcAft>
                <a:spcPts val="0"/>
              </a:spcAft>
              <a:buSzPts val="11500"/>
              <a:buNone/>
              <a:defRPr/>
            </a:lvl2pPr>
            <a:lvl3pPr lvl="2">
              <a:spcBef>
                <a:spcPts val="0"/>
              </a:spcBef>
              <a:spcAft>
                <a:spcPts val="0"/>
              </a:spcAft>
              <a:buSzPts val="11500"/>
              <a:buNone/>
              <a:defRPr/>
            </a:lvl3pPr>
            <a:lvl4pPr lvl="3">
              <a:spcBef>
                <a:spcPts val="0"/>
              </a:spcBef>
              <a:spcAft>
                <a:spcPts val="0"/>
              </a:spcAft>
              <a:buSzPts val="11500"/>
              <a:buNone/>
              <a:defRPr/>
            </a:lvl4pPr>
            <a:lvl5pPr lvl="4">
              <a:spcBef>
                <a:spcPts val="0"/>
              </a:spcBef>
              <a:spcAft>
                <a:spcPts val="0"/>
              </a:spcAft>
              <a:buSzPts val="11500"/>
              <a:buNone/>
              <a:defRPr/>
            </a:lvl5pPr>
            <a:lvl6pPr lvl="5">
              <a:spcBef>
                <a:spcPts val="0"/>
              </a:spcBef>
              <a:spcAft>
                <a:spcPts val="0"/>
              </a:spcAft>
              <a:buSzPts val="11500"/>
              <a:buNone/>
              <a:defRPr/>
            </a:lvl6pPr>
            <a:lvl7pPr lvl="6">
              <a:spcBef>
                <a:spcPts val="0"/>
              </a:spcBef>
              <a:spcAft>
                <a:spcPts val="0"/>
              </a:spcAft>
              <a:buSzPts val="11500"/>
              <a:buNone/>
              <a:defRPr/>
            </a:lvl7pPr>
            <a:lvl8pPr lvl="7">
              <a:spcBef>
                <a:spcPts val="0"/>
              </a:spcBef>
              <a:spcAft>
                <a:spcPts val="0"/>
              </a:spcAft>
              <a:buSzPts val="11500"/>
              <a:buNone/>
              <a:defRPr/>
            </a:lvl8pPr>
            <a:lvl9pPr lvl="8">
              <a:spcBef>
                <a:spcPts val="0"/>
              </a:spcBef>
              <a:spcAft>
                <a:spcPts val="0"/>
              </a:spcAft>
              <a:buSzPts val="11500"/>
              <a:buNone/>
              <a:defRPr/>
            </a:lvl9pPr>
          </a:lstStyle>
          <a:p>
            <a:endParaRPr/>
          </a:p>
        </p:txBody>
      </p:sp>
      <p:sp>
        <p:nvSpPr>
          <p:cNvPr id="18" name="Google Shape;18;p4"/>
          <p:cNvSpPr txBox="1">
            <a:spLocks noGrp="1"/>
          </p:cNvSpPr>
          <p:nvPr>
            <p:ph type="body" idx="1"/>
          </p:nvPr>
        </p:nvSpPr>
        <p:spPr>
          <a:xfrm>
            <a:off x="1277035" y="4720537"/>
            <a:ext cx="34908900" cy="13993500"/>
          </a:xfrm>
          <a:prstGeom prst="rect">
            <a:avLst/>
          </a:prstGeom>
        </p:spPr>
        <p:txBody>
          <a:bodyPr spcFirstLastPara="1" wrap="square" lIns="374550" tIns="374550" rIns="374550" bIns="374550" anchor="t" anchorCtr="0"/>
          <a:lstStyle>
            <a:lvl1pPr marL="457200" lvl="0" indent="-698500">
              <a:spcBef>
                <a:spcPts val="0"/>
              </a:spcBef>
              <a:spcAft>
                <a:spcPts val="0"/>
              </a:spcAft>
              <a:buSzPts val="7400"/>
              <a:buChar char="●"/>
              <a:defRPr/>
            </a:lvl1pPr>
            <a:lvl2pPr marL="914400" lvl="1" indent="-590550">
              <a:spcBef>
                <a:spcPts val="6600"/>
              </a:spcBef>
              <a:spcAft>
                <a:spcPts val="0"/>
              </a:spcAft>
              <a:buSzPts val="5700"/>
              <a:buChar char="○"/>
              <a:defRPr/>
            </a:lvl2pPr>
            <a:lvl3pPr marL="1371600" lvl="2" indent="-590550">
              <a:spcBef>
                <a:spcPts val="6600"/>
              </a:spcBef>
              <a:spcAft>
                <a:spcPts val="0"/>
              </a:spcAft>
              <a:buSzPts val="5700"/>
              <a:buChar char="■"/>
              <a:defRPr/>
            </a:lvl3pPr>
            <a:lvl4pPr marL="1828800" lvl="3" indent="-590550">
              <a:spcBef>
                <a:spcPts val="6600"/>
              </a:spcBef>
              <a:spcAft>
                <a:spcPts val="0"/>
              </a:spcAft>
              <a:buSzPts val="5700"/>
              <a:buChar char="●"/>
              <a:defRPr/>
            </a:lvl4pPr>
            <a:lvl5pPr marL="2286000" lvl="4" indent="-590550">
              <a:spcBef>
                <a:spcPts val="6600"/>
              </a:spcBef>
              <a:spcAft>
                <a:spcPts val="0"/>
              </a:spcAft>
              <a:buSzPts val="5700"/>
              <a:buChar char="○"/>
              <a:defRPr/>
            </a:lvl5pPr>
            <a:lvl6pPr marL="2743200" lvl="5" indent="-590550">
              <a:spcBef>
                <a:spcPts val="6600"/>
              </a:spcBef>
              <a:spcAft>
                <a:spcPts val="0"/>
              </a:spcAft>
              <a:buSzPts val="5700"/>
              <a:buChar char="■"/>
              <a:defRPr/>
            </a:lvl6pPr>
            <a:lvl7pPr marL="3200400" lvl="6" indent="-590550">
              <a:spcBef>
                <a:spcPts val="6600"/>
              </a:spcBef>
              <a:spcAft>
                <a:spcPts val="0"/>
              </a:spcAft>
              <a:buSzPts val="5700"/>
              <a:buChar char="●"/>
              <a:defRPr/>
            </a:lvl7pPr>
            <a:lvl8pPr marL="3657600" lvl="7" indent="-590550">
              <a:spcBef>
                <a:spcPts val="6600"/>
              </a:spcBef>
              <a:spcAft>
                <a:spcPts val="0"/>
              </a:spcAft>
              <a:buSzPts val="5700"/>
              <a:buChar char="○"/>
              <a:defRPr/>
            </a:lvl8pPr>
            <a:lvl9pPr marL="4114800" lvl="8" indent="-590550">
              <a:spcBef>
                <a:spcPts val="6600"/>
              </a:spcBef>
              <a:spcAft>
                <a:spcPts val="6600"/>
              </a:spcAft>
              <a:buSzPts val="5700"/>
              <a:buChar char="■"/>
              <a:defRPr/>
            </a:lvl9pPr>
          </a:lstStyle>
          <a:p>
            <a:endParaRPr/>
          </a:p>
        </p:txBody>
      </p:sp>
      <p:sp>
        <p:nvSpPr>
          <p:cNvPr id="19" name="Google Shape;19;p4"/>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lstStyle>
            <a:lvl1pPr lvl="0">
              <a:spcBef>
                <a:spcPts val="0"/>
              </a:spcBef>
              <a:spcAft>
                <a:spcPts val="0"/>
              </a:spcAft>
              <a:buSzPts val="11500"/>
              <a:buNone/>
              <a:defRPr/>
            </a:lvl1pPr>
            <a:lvl2pPr lvl="1">
              <a:spcBef>
                <a:spcPts val="0"/>
              </a:spcBef>
              <a:spcAft>
                <a:spcPts val="0"/>
              </a:spcAft>
              <a:buSzPts val="11500"/>
              <a:buNone/>
              <a:defRPr/>
            </a:lvl2pPr>
            <a:lvl3pPr lvl="2">
              <a:spcBef>
                <a:spcPts val="0"/>
              </a:spcBef>
              <a:spcAft>
                <a:spcPts val="0"/>
              </a:spcAft>
              <a:buSzPts val="11500"/>
              <a:buNone/>
              <a:defRPr/>
            </a:lvl3pPr>
            <a:lvl4pPr lvl="3">
              <a:spcBef>
                <a:spcPts val="0"/>
              </a:spcBef>
              <a:spcAft>
                <a:spcPts val="0"/>
              </a:spcAft>
              <a:buSzPts val="11500"/>
              <a:buNone/>
              <a:defRPr/>
            </a:lvl4pPr>
            <a:lvl5pPr lvl="4">
              <a:spcBef>
                <a:spcPts val="0"/>
              </a:spcBef>
              <a:spcAft>
                <a:spcPts val="0"/>
              </a:spcAft>
              <a:buSzPts val="11500"/>
              <a:buNone/>
              <a:defRPr/>
            </a:lvl5pPr>
            <a:lvl6pPr lvl="5">
              <a:spcBef>
                <a:spcPts val="0"/>
              </a:spcBef>
              <a:spcAft>
                <a:spcPts val="0"/>
              </a:spcAft>
              <a:buSzPts val="11500"/>
              <a:buNone/>
              <a:defRPr/>
            </a:lvl6pPr>
            <a:lvl7pPr lvl="6">
              <a:spcBef>
                <a:spcPts val="0"/>
              </a:spcBef>
              <a:spcAft>
                <a:spcPts val="0"/>
              </a:spcAft>
              <a:buSzPts val="11500"/>
              <a:buNone/>
              <a:defRPr/>
            </a:lvl7pPr>
            <a:lvl8pPr lvl="7">
              <a:spcBef>
                <a:spcPts val="0"/>
              </a:spcBef>
              <a:spcAft>
                <a:spcPts val="0"/>
              </a:spcAft>
              <a:buSzPts val="11500"/>
              <a:buNone/>
              <a:defRPr/>
            </a:lvl8pPr>
            <a:lvl9pPr lvl="8">
              <a:spcBef>
                <a:spcPts val="0"/>
              </a:spcBef>
              <a:spcAft>
                <a:spcPts val="0"/>
              </a:spcAft>
              <a:buSzPts val="11500"/>
              <a:buNone/>
              <a:defRPr/>
            </a:lvl9pPr>
          </a:lstStyle>
          <a:p>
            <a:endParaRPr/>
          </a:p>
        </p:txBody>
      </p:sp>
      <p:sp>
        <p:nvSpPr>
          <p:cNvPr id="22" name="Google Shape;22;p5"/>
          <p:cNvSpPr txBox="1">
            <a:spLocks noGrp="1"/>
          </p:cNvSpPr>
          <p:nvPr>
            <p:ph type="body" idx="1"/>
          </p:nvPr>
        </p:nvSpPr>
        <p:spPr>
          <a:xfrm>
            <a:off x="1277035" y="4720537"/>
            <a:ext cx="16387500" cy="13993500"/>
          </a:xfrm>
          <a:prstGeom prst="rect">
            <a:avLst/>
          </a:prstGeom>
        </p:spPr>
        <p:txBody>
          <a:bodyPr spcFirstLastPara="1" wrap="square" lIns="374550" tIns="374550" rIns="374550" bIns="374550" anchor="t" anchorCtr="0"/>
          <a:lstStyle>
            <a:lvl1pPr marL="457200" lvl="0" indent="-590550">
              <a:spcBef>
                <a:spcPts val="0"/>
              </a:spcBef>
              <a:spcAft>
                <a:spcPts val="0"/>
              </a:spcAft>
              <a:buSzPts val="5700"/>
              <a:buChar char="●"/>
              <a:defRPr sz="5700"/>
            </a:lvl1pPr>
            <a:lvl2pPr marL="914400" lvl="1" indent="-539750">
              <a:spcBef>
                <a:spcPts val="6600"/>
              </a:spcBef>
              <a:spcAft>
                <a:spcPts val="0"/>
              </a:spcAft>
              <a:buSzPts val="4900"/>
              <a:buChar char="○"/>
              <a:defRPr sz="4900"/>
            </a:lvl2pPr>
            <a:lvl3pPr marL="1371600" lvl="2" indent="-539750">
              <a:spcBef>
                <a:spcPts val="6600"/>
              </a:spcBef>
              <a:spcAft>
                <a:spcPts val="0"/>
              </a:spcAft>
              <a:buSzPts val="4900"/>
              <a:buChar char="■"/>
              <a:defRPr sz="4900"/>
            </a:lvl3pPr>
            <a:lvl4pPr marL="1828800" lvl="3" indent="-539750">
              <a:spcBef>
                <a:spcPts val="6600"/>
              </a:spcBef>
              <a:spcAft>
                <a:spcPts val="0"/>
              </a:spcAft>
              <a:buSzPts val="4900"/>
              <a:buChar char="●"/>
              <a:defRPr sz="4900"/>
            </a:lvl4pPr>
            <a:lvl5pPr marL="2286000" lvl="4" indent="-539750">
              <a:spcBef>
                <a:spcPts val="6600"/>
              </a:spcBef>
              <a:spcAft>
                <a:spcPts val="0"/>
              </a:spcAft>
              <a:buSzPts val="4900"/>
              <a:buChar char="○"/>
              <a:defRPr sz="4900"/>
            </a:lvl5pPr>
            <a:lvl6pPr marL="2743200" lvl="5" indent="-539750">
              <a:spcBef>
                <a:spcPts val="6600"/>
              </a:spcBef>
              <a:spcAft>
                <a:spcPts val="0"/>
              </a:spcAft>
              <a:buSzPts val="4900"/>
              <a:buChar char="■"/>
              <a:defRPr sz="4900"/>
            </a:lvl6pPr>
            <a:lvl7pPr marL="3200400" lvl="6" indent="-539750">
              <a:spcBef>
                <a:spcPts val="6600"/>
              </a:spcBef>
              <a:spcAft>
                <a:spcPts val="0"/>
              </a:spcAft>
              <a:buSzPts val="4900"/>
              <a:buChar char="●"/>
              <a:defRPr sz="4900"/>
            </a:lvl7pPr>
            <a:lvl8pPr marL="3657600" lvl="7" indent="-539750">
              <a:spcBef>
                <a:spcPts val="6600"/>
              </a:spcBef>
              <a:spcAft>
                <a:spcPts val="0"/>
              </a:spcAft>
              <a:buSzPts val="4900"/>
              <a:buChar char="○"/>
              <a:defRPr sz="4900"/>
            </a:lvl8pPr>
            <a:lvl9pPr marL="4114800" lvl="8" indent="-539750">
              <a:spcBef>
                <a:spcPts val="6600"/>
              </a:spcBef>
              <a:spcAft>
                <a:spcPts val="6600"/>
              </a:spcAft>
              <a:buSzPts val="4900"/>
              <a:buChar char="■"/>
              <a:defRPr sz="4900"/>
            </a:lvl9pPr>
          </a:lstStyle>
          <a:p>
            <a:endParaRPr/>
          </a:p>
        </p:txBody>
      </p:sp>
      <p:sp>
        <p:nvSpPr>
          <p:cNvPr id="23" name="Google Shape;23;p5"/>
          <p:cNvSpPr txBox="1">
            <a:spLocks noGrp="1"/>
          </p:cNvSpPr>
          <p:nvPr>
            <p:ph type="body" idx="2"/>
          </p:nvPr>
        </p:nvSpPr>
        <p:spPr>
          <a:xfrm>
            <a:off x="19798346" y="4720537"/>
            <a:ext cx="16387500" cy="13993500"/>
          </a:xfrm>
          <a:prstGeom prst="rect">
            <a:avLst/>
          </a:prstGeom>
        </p:spPr>
        <p:txBody>
          <a:bodyPr spcFirstLastPara="1" wrap="square" lIns="374550" tIns="374550" rIns="374550" bIns="374550" anchor="t" anchorCtr="0"/>
          <a:lstStyle>
            <a:lvl1pPr marL="457200" lvl="0" indent="-590550">
              <a:spcBef>
                <a:spcPts val="0"/>
              </a:spcBef>
              <a:spcAft>
                <a:spcPts val="0"/>
              </a:spcAft>
              <a:buSzPts val="5700"/>
              <a:buChar char="●"/>
              <a:defRPr sz="5700"/>
            </a:lvl1pPr>
            <a:lvl2pPr marL="914400" lvl="1" indent="-539750">
              <a:spcBef>
                <a:spcPts val="6600"/>
              </a:spcBef>
              <a:spcAft>
                <a:spcPts val="0"/>
              </a:spcAft>
              <a:buSzPts val="4900"/>
              <a:buChar char="○"/>
              <a:defRPr sz="4900"/>
            </a:lvl2pPr>
            <a:lvl3pPr marL="1371600" lvl="2" indent="-539750">
              <a:spcBef>
                <a:spcPts val="6600"/>
              </a:spcBef>
              <a:spcAft>
                <a:spcPts val="0"/>
              </a:spcAft>
              <a:buSzPts val="4900"/>
              <a:buChar char="■"/>
              <a:defRPr sz="4900"/>
            </a:lvl3pPr>
            <a:lvl4pPr marL="1828800" lvl="3" indent="-539750">
              <a:spcBef>
                <a:spcPts val="6600"/>
              </a:spcBef>
              <a:spcAft>
                <a:spcPts val="0"/>
              </a:spcAft>
              <a:buSzPts val="4900"/>
              <a:buChar char="●"/>
              <a:defRPr sz="4900"/>
            </a:lvl4pPr>
            <a:lvl5pPr marL="2286000" lvl="4" indent="-539750">
              <a:spcBef>
                <a:spcPts val="6600"/>
              </a:spcBef>
              <a:spcAft>
                <a:spcPts val="0"/>
              </a:spcAft>
              <a:buSzPts val="4900"/>
              <a:buChar char="○"/>
              <a:defRPr sz="4900"/>
            </a:lvl5pPr>
            <a:lvl6pPr marL="2743200" lvl="5" indent="-539750">
              <a:spcBef>
                <a:spcPts val="6600"/>
              </a:spcBef>
              <a:spcAft>
                <a:spcPts val="0"/>
              </a:spcAft>
              <a:buSzPts val="4900"/>
              <a:buChar char="■"/>
              <a:defRPr sz="4900"/>
            </a:lvl6pPr>
            <a:lvl7pPr marL="3200400" lvl="6" indent="-539750">
              <a:spcBef>
                <a:spcPts val="6600"/>
              </a:spcBef>
              <a:spcAft>
                <a:spcPts val="0"/>
              </a:spcAft>
              <a:buSzPts val="4900"/>
              <a:buChar char="●"/>
              <a:defRPr sz="4900"/>
            </a:lvl7pPr>
            <a:lvl8pPr marL="3657600" lvl="7" indent="-539750">
              <a:spcBef>
                <a:spcPts val="6600"/>
              </a:spcBef>
              <a:spcAft>
                <a:spcPts val="0"/>
              </a:spcAft>
              <a:buSzPts val="4900"/>
              <a:buChar char="○"/>
              <a:defRPr sz="4900"/>
            </a:lvl8pPr>
            <a:lvl9pPr marL="4114800" lvl="8" indent="-539750">
              <a:spcBef>
                <a:spcPts val="6600"/>
              </a:spcBef>
              <a:spcAft>
                <a:spcPts val="6600"/>
              </a:spcAft>
              <a:buSzPts val="4900"/>
              <a:buChar char="■"/>
              <a:defRPr sz="4900"/>
            </a:lvl9pPr>
          </a:lstStyle>
          <a:p>
            <a:endParaRPr/>
          </a:p>
        </p:txBody>
      </p:sp>
      <p:sp>
        <p:nvSpPr>
          <p:cNvPr id="24" name="Google Shape;24;p5"/>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lstStyle>
            <a:lvl1pPr lvl="0">
              <a:spcBef>
                <a:spcPts val="0"/>
              </a:spcBef>
              <a:spcAft>
                <a:spcPts val="0"/>
              </a:spcAft>
              <a:buSzPts val="11500"/>
              <a:buNone/>
              <a:defRPr/>
            </a:lvl1pPr>
            <a:lvl2pPr lvl="1">
              <a:spcBef>
                <a:spcPts val="0"/>
              </a:spcBef>
              <a:spcAft>
                <a:spcPts val="0"/>
              </a:spcAft>
              <a:buSzPts val="11500"/>
              <a:buNone/>
              <a:defRPr/>
            </a:lvl2pPr>
            <a:lvl3pPr lvl="2">
              <a:spcBef>
                <a:spcPts val="0"/>
              </a:spcBef>
              <a:spcAft>
                <a:spcPts val="0"/>
              </a:spcAft>
              <a:buSzPts val="11500"/>
              <a:buNone/>
              <a:defRPr/>
            </a:lvl3pPr>
            <a:lvl4pPr lvl="3">
              <a:spcBef>
                <a:spcPts val="0"/>
              </a:spcBef>
              <a:spcAft>
                <a:spcPts val="0"/>
              </a:spcAft>
              <a:buSzPts val="11500"/>
              <a:buNone/>
              <a:defRPr/>
            </a:lvl4pPr>
            <a:lvl5pPr lvl="4">
              <a:spcBef>
                <a:spcPts val="0"/>
              </a:spcBef>
              <a:spcAft>
                <a:spcPts val="0"/>
              </a:spcAft>
              <a:buSzPts val="11500"/>
              <a:buNone/>
              <a:defRPr/>
            </a:lvl5pPr>
            <a:lvl6pPr lvl="5">
              <a:spcBef>
                <a:spcPts val="0"/>
              </a:spcBef>
              <a:spcAft>
                <a:spcPts val="0"/>
              </a:spcAft>
              <a:buSzPts val="11500"/>
              <a:buNone/>
              <a:defRPr/>
            </a:lvl6pPr>
            <a:lvl7pPr lvl="6">
              <a:spcBef>
                <a:spcPts val="0"/>
              </a:spcBef>
              <a:spcAft>
                <a:spcPts val="0"/>
              </a:spcAft>
              <a:buSzPts val="11500"/>
              <a:buNone/>
              <a:defRPr/>
            </a:lvl7pPr>
            <a:lvl8pPr lvl="7">
              <a:spcBef>
                <a:spcPts val="0"/>
              </a:spcBef>
              <a:spcAft>
                <a:spcPts val="0"/>
              </a:spcAft>
              <a:buSzPts val="11500"/>
              <a:buNone/>
              <a:defRPr/>
            </a:lvl8pPr>
            <a:lvl9pPr lvl="8">
              <a:spcBef>
                <a:spcPts val="0"/>
              </a:spcBef>
              <a:spcAft>
                <a:spcPts val="0"/>
              </a:spcAft>
              <a:buSzPts val="11500"/>
              <a:buNone/>
              <a:defRPr/>
            </a:lvl9pPr>
          </a:lstStyle>
          <a:p>
            <a:endParaRPr/>
          </a:p>
        </p:txBody>
      </p:sp>
      <p:sp>
        <p:nvSpPr>
          <p:cNvPr id="27" name="Google Shape;27;p6"/>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277035" y="2275737"/>
            <a:ext cx="11504400" cy="3095400"/>
          </a:xfrm>
          <a:prstGeom prst="rect">
            <a:avLst/>
          </a:prstGeom>
        </p:spPr>
        <p:txBody>
          <a:bodyPr spcFirstLastPara="1" wrap="square" lIns="374550" tIns="374550" rIns="374550" bIns="374550" anchor="b" anchorCtr="0"/>
          <a:lstStyle>
            <a:lvl1pPr lvl="0">
              <a:spcBef>
                <a:spcPts val="0"/>
              </a:spcBef>
              <a:spcAft>
                <a:spcPts val="0"/>
              </a:spcAft>
              <a:buSzPts val="9800"/>
              <a:buNone/>
              <a:defRPr sz="9800"/>
            </a:lvl1pPr>
            <a:lvl2pPr lvl="1">
              <a:spcBef>
                <a:spcPts val="0"/>
              </a:spcBef>
              <a:spcAft>
                <a:spcPts val="0"/>
              </a:spcAft>
              <a:buSzPts val="9800"/>
              <a:buNone/>
              <a:defRPr sz="9800"/>
            </a:lvl2pPr>
            <a:lvl3pPr lvl="2">
              <a:spcBef>
                <a:spcPts val="0"/>
              </a:spcBef>
              <a:spcAft>
                <a:spcPts val="0"/>
              </a:spcAft>
              <a:buSzPts val="9800"/>
              <a:buNone/>
              <a:defRPr sz="9800"/>
            </a:lvl3pPr>
            <a:lvl4pPr lvl="3">
              <a:spcBef>
                <a:spcPts val="0"/>
              </a:spcBef>
              <a:spcAft>
                <a:spcPts val="0"/>
              </a:spcAft>
              <a:buSzPts val="9800"/>
              <a:buNone/>
              <a:defRPr sz="9800"/>
            </a:lvl4pPr>
            <a:lvl5pPr lvl="4">
              <a:spcBef>
                <a:spcPts val="0"/>
              </a:spcBef>
              <a:spcAft>
                <a:spcPts val="0"/>
              </a:spcAft>
              <a:buSzPts val="9800"/>
              <a:buNone/>
              <a:defRPr sz="9800"/>
            </a:lvl5pPr>
            <a:lvl6pPr lvl="5">
              <a:spcBef>
                <a:spcPts val="0"/>
              </a:spcBef>
              <a:spcAft>
                <a:spcPts val="0"/>
              </a:spcAft>
              <a:buSzPts val="9800"/>
              <a:buNone/>
              <a:defRPr sz="9800"/>
            </a:lvl6pPr>
            <a:lvl7pPr lvl="6">
              <a:spcBef>
                <a:spcPts val="0"/>
              </a:spcBef>
              <a:spcAft>
                <a:spcPts val="0"/>
              </a:spcAft>
              <a:buSzPts val="9800"/>
              <a:buNone/>
              <a:defRPr sz="9800"/>
            </a:lvl7pPr>
            <a:lvl8pPr lvl="7">
              <a:spcBef>
                <a:spcPts val="0"/>
              </a:spcBef>
              <a:spcAft>
                <a:spcPts val="0"/>
              </a:spcAft>
              <a:buSzPts val="9800"/>
              <a:buNone/>
              <a:defRPr sz="9800"/>
            </a:lvl8pPr>
            <a:lvl9pPr lvl="8">
              <a:spcBef>
                <a:spcPts val="0"/>
              </a:spcBef>
              <a:spcAft>
                <a:spcPts val="0"/>
              </a:spcAft>
              <a:buSzPts val="9800"/>
              <a:buNone/>
              <a:defRPr sz="9800"/>
            </a:lvl9pPr>
          </a:lstStyle>
          <a:p>
            <a:endParaRPr/>
          </a:p>
        </p:txBody>
      </p:sp>
      <p:sp>
        <p:nvSpPr>
          <p:cNvPr id="30" name="Google Shape;30;p7"/>
          <p:cNvSpPr txBox="1">
            <a:spLocks noGrp="1"/>
          </p:cNvSpPr>
          <p:nvPr>
            <p:ph type="body" idx="1"/>
          </p:nvPr>
        </p:nvSpPr>
        <p:spPr>
          <a:xfrm>
            <a:off x="1277035" y="5691801"/>
            <a:ext cx="11504400" cy="13022700"/>
          </a:xfrm>
          <a:prstGeom prst="rect">
            <a:avLst/>
          </a:prstGeom>
        </p:spPr>
        <p:txBody>
          <a:bodyPr spcFirstLastPara="1" wrap="square" lIns="374550" tIns="374550" rIns="374550" bIns="374550" anchor="t" anchorCtr="0"/>
          <a:lstStyle>
            <a:lvl1pPr marL="457200" lvl="0" indent="-539750">
              <a:spcBef>
                <a:spcPts val="0"/>
              </a:spcBef>
              <a:spcAft>
                <a:spcPts val="0"/>
              </a:spcAft>
              <a:buSzPts val="4900"/>
              <a:buChar char="●"/>
              <a:defRPr sz="4900"/>
            </a:lvl1pPr>
            <a:lvl2pPr marL="914400" lvl="1" indent="-539750">
              <a:spcBef>
                <a:spcPts val="6600"/>
              </a:spcBef>
              <a:spcAft>
                <a:spcPts val="0"/>
              </a:spcAft>
              <a:buSzPts val="4900"/>
              <a:buChar char="○"/>
              <a:defRPr sz="4900"/>
            </a:lvl2pPr>
            <a:lvl3pPr marL="1371600" lvl="2" indent="-539750">
              <a:spcBef>
                <a:spcPts val="6600"/>
              </a:spcBef>
              <a:spcAft>
                <a:spcPts val="0"/>
              </a:spcAft>
              <a:buSzPts val="4900"/>
              <a:buChar char="■"/>
              <a:defRPr sz="4900"/>
            </a:lvl3pPr>
            <a:lvl4pPr marL="1828800" lvl="3" indent="-539750">
              <a:spcBef>
                <a:spcPts val="6600"/>
              </a:spcBef>
              <a:spcAft>
                <a:spcPts val="0"/>
              </a:spcAft>
              <a:buSzPts val="4900"/>
              <a:buChar char="●"/>
              <a:defRPr sz="4900"/>
            </a:lvl4pPr>
            <a:lvl5pPr marL="2286000" lvl="4" indent="-539750">
              <a:spcBef>
                <a:spcPts val="6600"/>
              </a:spcBef>
              <a:spcAft>
                <a:spcPts val="0"/>
              </a:spcAft>
              <a:buSzPts val="4900"/>
              <a:buChar char="○"/>
              <a:defRPr sz="4900"/>
            </a:lvl5pPr>
            <a:lvl6pPr marL="2743200" lvl="5" indent="-539750">
              <a:spcBef>
                <a:spcPts val="6600"/>
              </a:spcBef>
              <a:spcAft>
                <a:spcPts val="0"/>
              </a:spcAft>
              <a:buSzPts val="4900"/>
              <a:buChar char="■"/>
              <a:defRPr sz="4900"/>
            </a:lvl6pPr>
            <a:lvl7pPr marL="3200400" lvl="6" indent="-539750">
              <a:spcBef>
                <a:spcPts val="6600"/>
              </a:spcBef>
              <a:spcAft>
                <a:spcPts val="0"/>
              </a:spcAft>
              <a:buSzPts val="4900"/>
              <a:buChar char="●"/>
              <a:defRPr sz="4900"/>
            </a:lvl7pPr>
            <a:lvl8pPr marL="3657600" lvl="7" indent="-539750">
              <a:spcBef>
                <a:spcPts val="6600"/>
              </a:spcBef>
              <a:spcAft>
                <a:spcPts val="0"/>
              </a:spcAft>
              <a:buSzPts val="4900"/>
              <a:buChar char="○"/>
              <a:defRPr sz="4900"/>
            </a:lvl8pPr>
            <a:lvl9pPr marL="4114800" lvl="8" indent="-539750">
              <a:spcBef>
                <a:spcPts val="6600"/>
              </a:spcBef>
              <a:spcAft>
                <a:spcPts val="6600"/>
              </a:spcAft>
              <a:buSzPts val="4900"/>
              <a:buChar char="■"/>
              <a:defRPr sz="4900"/>
            </a:lvl9pPr>
          </a:lstStyle>
          <a:p>
            <a:endParaRPr/>
          </a:p>
        </p:txBody>
      </p:sp>
      <p:sp>
        <p:nvSpPr>
          <p:cNvPr id="31" name="Google Shape;31;p7"/>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2008555" y="1843814"/>
            <a:ext cx="26088900" cy="16755900"/>
          </a:xfrm>
          <a:prstGeom prst="rect">
            <a:avLst/>
          </a:prstGeom>
        </p:spPr>
        <p:txBody>
          <a:bodyPr spcFirstLastPara="1" wrap="square" lIns="374550" tIns="374550" rIns="374550" bIns="374550" anchor="ctr" anchorCtr="0"/>
          <a:lstStyle>
            <a:lvl1pPr lvl="0">
              <a:spcBef>
                <a:spcPts val="0"/>
              </a:spcBef>
              <a:spcAft>
                <a:spcPts val="0"/>
              </a:spcAft>
              <a:buSzPts val="19700"/>
              <a:buNone/>
              <a:defRPr sz="19700"/>
            </a:lvl1pPr>
            <a:lvl2pPr lvl="1">
              <a:spcBef>
                <a:spcPts val="0"/>
              </a:spcBef>
              <a:spcAft>
                <a:spcPts val="0"/>
              </a:spcAft>
              <a:buSzPts val="19700"/>
              <a:buNone/>
              <a:defRPr sz="19700"/>
            </a:lvl2pPr>
            <a:lvl3pPr lvl="2">
              <a:spcBef>
                <a:spcPts val="0"/>
              </a:spcBef>
              <a:spcAft>
                <a:spcPts val="0"/>
              </a:spcAft>
              <a:buSzPts val="19700"/>
              <a:buNone/>
              <a:defRPr sz="19700"/>
            </a:lvl3pPr>
            <a:lvl4pPr lvl="3">
              <a:spcBef>
                <a:spcPts val="0"/>
              </a:spcBef>
              <a:spcAft>
                <a:spcPts val="0"/>
              </a:spcAft>
              <a:buSzPts val="19700"/>
              <a:buNone/>
              <a:defRPr sz="19700"/>
            </a:lvl4pPr>
            <a:lvl5pPr lvl="4">
              <a:spcBef>
                <a:spcPts val="0"/>
              </a:spcBef>
              <a:spcAft>
                <a:spcPts val="0"/>
              </a:spcAft>
              <a:buSzPts val="19700"/>
              <a:buNone/>
              <a:defRPr sz="19700"/>
            </a:lvl5pPr>
            <a:lvl6pPr lvl="5">
              <a:spcBef>
                <a:spcPts val="0"/>
              </a:spcBef>
              <a:spcAft>
                <a:spcPts val="0"/>
              </a:spcAft>
              <a:buSzPts val="19700"/>
              <a:buNone/>
              <a:defRPr sz="19700"/>
            </a:lvl6pPr>
            <a:lvl7pPr lvl="6">
              <a:spcBef>
                <a:spcPts val="0"/>
              </a:spcBef>
              <a:spcAft>
                <a:spcPts val="0"/>
              </a:spcAft>
              <a:buSzPts val="19700"/>
              <a:buNone/>
              <a:defRPr sz="19700"/>
            </a:lvl7pPr>
            <a:lvl8pPr lvl="7">
              <a:spcBef>
                <a:spcPts val="0"/>
              </a:spcBef>
              <a:spcAft>
                <a:spcPts val="0"/>
              </a:spcAft>
              <a:buSzPts val="19700"/>
              <a:buNone/>
              <a:defRPr sz="19700"/>
            </a:lvl8pPr>
            <a:lvl9pPr lvl="8">
              <a:spcBef>
                <a:spcPts val="0"/>
              </a:spcBef>
              <a:spcAft>
                <a:spcPts val="0"/>
              </a:spcAft>
              <a:buSzPts val="19700"/>
              <a:buNone/>
              <a:defRPr sz="19700"/>
            </a:lvl9pPr>
          </a:lstStyle>
          <a:p>
            <a:endParaRPr/>
          </a:p>
        </p:txBody>
      </p:sp>
      <p:sp>
        <p:nvSpPr>
          <p:cNvPr id="34" name="Google Shape;34;p8"/>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18731488" y="-512"/>
            <a:ext cx="18731400" cy="21067800"/>
          </a:xfrm>
          <a:prstGeom prst="rect">
            <a:avLst/>
          </a:prstGeom>
          <a:solidFill>
            <a:schemeClr val="lt2"/>
          </a:solidFill>
          <a:ln>
            <a:noFill/>
          </a:ln>
        </p:spPr>
        <p:txBody>
          <a:bodyPr spcFirstLastPara="1" wrap="square" lIns="374550" tIns="374550" rIns="374550" bIns="37455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1087754" y="5051085"/>
            <a:ext cx="16573200" cy="6071400"/>
          </a:xfrm>
          <a:prstGeom prst="rect">
            <a:avLst/>
          </a:prstGeom>
        </p:spPr>
        <p:txBody>
          <a:bodyPr spcFirstLastPara="1" wrap="square" lIns="374550" tIns="374550" rIns="374550" bIns="374550" anchor="b" anchorCtr="0"/>
          <a:lstStyle>
            <a:lvl1pPr lvl="0" algn="ctr">
              <a:spcBef>
                <a:spcPts val="0"/>
              </a:spcBef>
              <a:spcAft>
                <a:spcPts val="0"/>
              </a:spcAft>
              <a:buSzPts val="17200"/>
              <a:buNone/>
              <a:defRPr sz="17200"/>
            </a:lvl1pPr>
            <a:lvl2pPr lvl="1" algn="ctr">
              <a:spcBef>
                <a:spcPts val="0"/>
              </a:spcBef>
              <a:spcAft>
                <a:spcPts val="0"/>
              </a:spcAft>
              <a:buSzPts val="17200"/>
              <a:buNone/>
              <a:defRPr sz="17200"/>
            </a:lvl2pPr>
            <a:lvl3pPr lvl="2" algn="ctr">
              <a:spcBef>
                <a:spcPts val="0"/>
              </a:spcBef>
              <a:spcAft>
                <a:spcPts val="0"/>
              </a:spcAft>
              <a:buSzPts val="17200"/>
              <a:buNone/>
              <a:defRPr sz="17200"/>
            </a:lvl3pPr>
            <a:lvl4pPr lvl="3" algn="ctr">
              <a:spcBef>
                <a:spcPts val="0"/>
              </a:spcBef>
              <a:spcAft>
                <a:spcPts val="0"/>
              </a:spcAft>
              <a:buSzPts val="17200"/>
              <a:buNone/>
              <a:defRPr sz="17200"/>
            </a:lvl4pPr>
            <a:lvl5pPr lvl="4" algn="ctr">
              <a:spcBef>
                <a:spcPts val="0"/>
              </a:spcBef>
              <a:spcAft>
                <a:spcPts val="0"/>
              </a:spcAft>
              <a:buSzPts val="17200"/>
              <a:buNone/>
              <a:defRPr sz="17200"/>
            </a:lvl5pPr>
            <a:lvl6pPr lvl="5" algn="ctr">
              <a:spcBef>
                <a:spcPts val="0"/>
              </a:spcBef>
              <a:spcAft>
                <a:spcPts val="0"/>
              </a:spcAft>
              <a:buSzPts val="17200"/>
              <a:buNone/>
              <a:defRPr sz="17200"/>
            </a:lvl6pPr>
            <a:lvl7pPr lvl="6" algn="ctr">
              <a:spcBef>
                <a:spcPts val="0"/>
              </a:spcBef>
              <a:spcAft>
                <a:spcPts val="0"/>
              </a:spcAft>
              <a:buSzPts val="17200"/>
              <a:buNone/>
              <a:defRPr sz="17200"/>
            </a:lvl7pPr>
            <a:lvl8pPr lvl="7" algn="ctr">
              <a:spcBef>
                <a:spcPts val="0"/>
              </a:spcBef>
              <a:spcAft>
                <a:spcPts val="0"/>
              </a:spcAft>
              <a:buSzPts val="17200"/>
              <a:buNone/>
              <a:defRPr sz="17200"/>
            </a:lvl8pPr>
            <a:lvl9pPr lvl="8" algn="ctr">
              <a:spcBef>
                <a:spcPts val="0"/>
              </a:spcBef>
              <a:spcAft>
                <a:spcPts val="0"/>
              </a:spcAft>
              <a:buSzPts val="17200"/>
              <a:buNone/>
              <a:defRPr sz="17200"/>
            </a:lvl9pPr>
          </a:lstStyle>
          <a:p>
            <a:endParaRPr/>
          </a:p>
        </p:txBody>
      </p:sp>
      <p:sp>
        <p:nvSpPr>
          <p:cNvPr id="38" name="Google Shape;38;p9"/>
          <p:cNvSpPr txBox="1">
            <a:spLocks noGrp="1"/>
          </p:cNvSpPr>
          <p:nvPr>
            <p:ph type="subTitle" idx="1"/>
          </p:nvPr>
        </p:nvSpPr>
        <p:spPr>
          <a:xfrm>
            <a:off x="1087754" y="11481395"/>
            <a:ext cx="16573200" cy="5058900"/>
          </a:xfrm>
          <a:prstGeom prst="rect">
            <a:avLst/>
          </a:prstGeom>
        </p:spPr>
        <p:txBody>
          <a:bodyPr spcFirstLastPara="1" wrap="square" lIns="374550" tIns="374550" rIns="374550" bIns="374550" anchor="t" anchorCtr="0"/>
          <a:lstStyle>
            <a:lvl1pPr lvl="0" algn="ctr">
              <a:lnSpc>
                <a:spcPct val="100000"/>
              </a:lnSpc>
              <a:spcBef>
                <a:spcPts val="0"/>
              </a:spcBef>
              <a:spcAft>
                <a:spcPts val="0"/>
              </a:spcAft>
              <a:buSzPts val="8600"/>
              <a:buNone/>
              <a:defRPr sz="8600"/>
            </a:lvl1pPr>
            <a:lvl2pPr lvl="1" algn="ctr">
              <a:lnSpc>
                <a:spcPct val="100000"/>
              </a:lnSpc>
              <a:spcBef>
                <a:spcPts val="0"/>
              </a:spcBef>
              <a:spcAft>
                <a:spcPts val="0"/>
              </a:spcAft>
              <a:buSzPts val="8600"/>
              <a:buNone/>
              <a:defRPr sz="8600"/>
            </a:lvl2pPr>
            <a:lvl3pPr lvl="2" algn="ctr">
              <a:lnSpc>
                <a:spcPct val="100000"/>
              </a:lnSpc>
              <a:spcBef>
                <a:spcPts val="0"/>
              </a:spcBef>
              <a:spcAft>
                <a:spcPts val="0"/>
              </a:spcAft>
              <a:buSzPts val="8600"/>
              <a:buNone/>
              <a:defRPr sz="8600"/>
            </a:lvl3pPr>
            <a:lvl4pPr lvl="3" algn="ctr">
              <a:lnSpc>
                <a:spcPct val="100000"/>
              </a:lnSpc>
              <a:spcBef>
                <a:spcPts val="0"/>
              </a:spcBef>
              <a:spcAft>
                <a:spcPts val="0"/>
              </a:spcAft>
              <a:buSzPts val="8600"/>
              <a:buNone/>
              <a:defRPr sz="8600"/>
            </a:lvl4pPr>
            <a:lvl5pPr lvl="4" algn="ctr">
              <a:lnSpc>
                <a:spcPct val="100000"/>
              </a:lnSpc>
              <a:spcBef>
                <a:spcPts val="0"/>
              </a:spcBef>
              <a:spcAft>
                <a:spcPts val="0"/>
              </a:spcAft>
              <a:buSzPts val="8600"/>
              <a:buNone/>
              <a:defRPr sz="8600"/>
            </a:lvl5pPr>
            <a:lvl6pPr lvl="5" algn="ctr">
              <a:lnSpc>
                <a:spcPct val="100000"/>
              </a:lnSpc>
              <a:spcBef>
                <a:spcPts val="0"/>
              </a:spcBef>
              <a:spcAft>
                <a:spcPts val="0"/>
              </a:spcAft>
              <a:buSzPts val="8600"/>
              <a:buNone/>
              <a:defRPr sz="8600"/>
            </a:lvl6pPr>
            <a:lvl7pPr lvl="6" algn="ctr">
              <a:lnSpc>
                <a:spcPct val="100000"/>
              </a:lnSpc>
              <a:spcBef>
                <a:spcPts val="0"/>
              </a:spcBef>
              <a:spcAft>
                <a:spcPts val="0"/>
              </a:spcAft>
              <a:buSzPts val="8600"/>
              <a:buNone/>
              <a:defRPr sz="8600"/>
            </a:lvl7pPr>
            <a:lvl8pPr lvl="7" algn="ctr">
              <a:lnSpc>
                <a:spcPct val="100000"/>
              </a:lnSpc>
              <a:spcBef>
                <a:spcPts val="0"/>
              </a:spcBef>
              <a:spcAft>
                <a:spcPts val="0"/>
              </a:spcAft>
              <a:buSzPts val="8600"/>
              <a:buNone/>
              <a:defRPr sz="8600"/>
            </a:lvl8pPr>
            <a:lvl9pPr lvl="8" algn="ctr">
              <a:lnSpc>
                <a:spcPct val="100000"/>
              </a:lnSpc>
              <a:spcBef>
                <a:spcPts val="0"/>
              </a:spcBef>
              <a:spcAft>
                <a:spcPts val="0"/>
              </a:spcAft>
              <a:buSzPts val="8600"/>
              <a:buNone/>
              <a:defRPr sz="8600"/>
            </a:lvl9pPr>
          </a:lstStyle>
          <a:p>
            <a:endParaRPr/>
          </a:p>
        </p:txBody>
      </p:sp>
      <p:sp>
        <p:nvSpPr>
          <p:cNvPr id="39" name="Google Shape;39;p9"/>
          <p:cNvSpPr txBox="1">
            <a:spLocks noGrp="1"/>
          </p:cNvSpPr>
          <p:nvPr>
            <p:ph type="body" idx="2"/>
          </p:nvPr>
        </p:nvSpPr>
        <p:spPr>
          <a:xfrm>
            <a:off x="20237135" y="2965811"/>
            <a:ext cx="15720300" cy="15135000"/>
          </a:xfrm>
          <a:prstGeom prst="rect">
            <a:avLst/>
          </a:prstGeom>
        </p:spPr>
        <p:txBody>
          <a:bodyPr spcFirstLastPara="1" wrap="square" lIns="374550" tIns="374550" rIns="374550" bIns="374550" anchor="ctr" anchorCtr="0"/>
          <a:lstStyle>
            <a:lvl1pPr marL="457200" lvl="0" indent="-698500">
              <a:spcBef>
                <a:spcPts val="0"/>
              </a:spcBef>
              <a:spcAft>
                <a:spcPts val="0"/>
              </a:spcAft>
              <a:buSzPts val="7400"/>
              <a:buChar char="●"/>
              <a:defRPr/>
            </a:lvl1pPr>
            <a:lvl2pPr marL="914400" lvl="1" indent="-590550">
              <a:spcBef>
                <a:spcPts val="6600"/>
              </a:spcBef>
              <a:spcAft>
                <a:spcPts val="0"/>
              </a:spcAft>
              <a:buSzPts val="5700"/>
              <a:buChar char="○"/>
              <a:defRPr/>
            </a:lvl2pPr>
            <a:lvl3pPr marL="1371600" lvl="2" indent="-590550">
              <a:spcBef>
                <a:spcPts val="6600"/>
              </a:spcBef>
              <a:spcAft>
                <a:spcPts val="0"/>
              </a:spcAft>
              <a:buSzPts val="5700"/>
              <a:buChar char="■"/>
              <a:defRPr/>
            </a:lvl3pPr>
            <a:lvl4pPr marL="1828800" lvl="3" indent="-590550">
              <a:spcBef>
                <a:spcPts val="6600"/>
              </a:spcBef>
              <a:spcAft>
                <a:spcPts val="0"/>
              </a:spcAft>
              <a:buSzPts val="5700"/>
              <a:buChar char="●"/>
              <a:defRPr/>
            </a:lvl4pPr>
            <a:lvl5pPr marL="2286000" lvl="4" indent="-590550">
              <a:spcBef>
                <a:spcPts val="6600"/>
              </a:spcBef>
              <a:spcAft>
                <a:spcPts val="0"/>
              </a:spcAft>
              <a:buSzPts val="5700"/>
              <a:buChar char="○"/>
              <a:defRPr/>
            </a:lvl5pPr>
            <a:lvl6pPr marL="2743200" lvl="5" indent="-590550">
              <a:spcBef>
                <a:spcPts val="6600"/>
              </a:spcBef>
              <a:spcAft>
                <a:spcPts val="0"/>
              </a:spcAft>
              <a:buSzPts val="5700"/>
              <a:buChar char="■"/>
              <a:defRPr/>
            </a:lvl6pPr>
            <a:lvl7pPr marL="3200400" lvl="6" indent="-590550">
              <a:spcBef>
                <a:spcPts val="6600"/>
              </a:spcBef>
              <a:spcAft>
                <a:spcPts val="0"/>
              </a:spcAft>
              <a:buSzPts val="5700"/>
              <a:buChar char="●"/>
              <a:defRPr/>
            </a:lvl7pPr>
            <a:lvl8pPr marL="3657600" lvl="7" indent="-590550">
              <a:spcBef>
                <a:spcPts val="6600"/>
              </a:spcBef>
              <a:spcAft>
                <a:spcPts val="0"/>
              </a:spcAft>
              <a:buSzPts val="5700"/>
              <a:buChar char="○"/>
              <a:defRPr/>
            </a:lvl8pPr>
            <a:lvl9pPr marL="4114800" lvl="8" indent="-590550">
              <a:spcBef>
                <a:spcPts val="6600"/>
              </a:spcBef>
              <a:spcAft>
                <a:spcPts val="6600"/>
              </a:spcAft>
              <a:buSzPts val="5700"/>
              <a:buChar char="■"/>
              <a:defRPr/>
            </a:lvl9pPr>
          </a:lstStyle>
          <a:p>
            <a:endParaRPr/>
          </a:p>
        </p:txBody>
      </p:sp>
      <p:sp>
        <p:nvSpPr>
          <p:cNvPr id="40" name="Google Shape;40;p9"/>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277035" y="17328434"/>
            <a:ext cx="24577200" cy="2478600"/>
          </a:xfrm>
          <a:prstGeom prst="rect">
            <a:avLst/>
          </a:prstGeom>
        </p:spPr>
        <p:txBody>
          <a:bodyPr spcFirstLastPara="1" wrap="square" lIns="374550" tIns="374550" rIns="374550" bIns="374550" anchor="ctr" anchorCtr="0"/>
          <a:lstStyle>
            <a:lvl1pPr marL="457200" lvl="0" indent="-228600">
              <a:lnSpc>
                <a:spcPct val="100000"/>
              </a:lnSpc>
              <a:spcBef>
                <a:spcPts val="0"/>
              </a:spcBef>
              <a:spcAft>
                <a:spcPts val="0"/>
              </a:spcAft>
              <a:buSzPts val="7400"/>
              <a:buNone/>
              <a:defRPr/>
            </a:lvl1pPr>
          </a:lstStyle>
          <a:p>
            <a:endParaRPr/>
          </a:p>
        </p:txBody>
      </p:sp>
      <p:sp>
        <p:nvSpPr>
          <p:cNvPr id="43" name="Google Shape;43;p10"/>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4C113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277035" y="1822822"/>
            <a:ext cx="34908900" cy="2345700"/>
          </a:xfrm>
          <a:prstGeom prst="rect">
            <a:avLst/>
          </a:prstGeom>
          <a:noFill/>
          <a:ln>
            <a:noFill/>
          </a:ln>
        </p:spPr>
        <p:txBody>
          <a:bodyPr spcFirstLastPara="1" wrap="square" lIns="374550" tIns="374550" rIns="374550" bIns="374550" anchor="t" anchorCtr="0"/>
          <a:lstStyle>
            <a:lvl1pPr lvl="0">
              <a:spcBef>
                <a:spcPts val="0"/>
              </a:spcBef>
              <a:spcAft>
                <a:spcPts val="0"/>
              </a:spcAft>
              <a:buClr>
                <a:schemeClr val="dk1"/>
              </a:buClr>
              <a:buSzPts val="11500"/>
              <a:buNone/>
              <a:defRPr sz="11500">
                <a:solidFill>
                  <a:schemeClr val="dk1"/>
                </a:solidFill>
              </a:defRPr>
            </a:lvl1pPr>
            <a:lvl2pPr lvl="1">
              <a:spcBef>
                <a:spcPts val="0"/>
              </a:spcBef>
              <a:spcAft>
                <a:spcPts val="0"/>
              </a:spcAft>
              <a:buClr>
                <a:schemeClr val="dk1"/>
              </a:buClr>
              <a:buSzPts val="11500"/>
              <a:buNone/>
              <a:defRPr sz="11500">
                <a:solidFill>
                  <a:schemeClr val="dk1"/>
                </a:solidFill>
              </a:defRPr>
            </a:lvl2pPr>
            <a:lvl3pPr lvl="2">
              <a:spcBef>
                <a:spcPts val="0"/>
              </a:spcBef>
              <a:spcAft>
                <a:spcPts val="0"/>
              </a:spcAft>
              <a:buClr>
                <a:schemeClr val="dk1"/>
              </a:buClr>
              <a:buSzPts val="11500"/>
              <a:buNone/>
              <a:defRPr sz="11500">
                <a:solidFill>
                  <a:schemeClr val="dk1"/>
                </a:solidFill>
              </a:defRPr>
            </a:lvl3pPr>
            <a:lvl4pPr lvl="3">
              <a:spcBef>
                <a:spcPts val="0"/>
              </a:spcBef>
              <a:spcAft>
                <a:spcPts val="0"/>
              </a:spcAft>
              <a:buClr>
                <a:schemeClr val="dk1"/>
              </a:buClr>
              <a:buSzPts val="11500"/>
              <a:buNone/>
              <a:defRPr sz="11500">
                <a:solidFill>
                  <a:schemeClr val="dk1"/>
                </a:solidFill>
              </a:defRPr>
            </a:lvl4pPr>
            <a:lvl5pPr lvl="4">
              <a:spcBef>
                <a:spcPts val="0"/>
              </a:spcBef>
              <a:spcAft>
                <a:spcPts val="0"/>
              </a:spcAft>
              <a:buClr>
                <a:schemeClr val="dk1"/>
              </a:buClr>
              <a:buSzPts val="11500"/>
              <a:buNone/>
              <a:defRPr sz="11500">
                <a:solidFill>
                  <a:schemeClr val="dk1"/>
                </a:solidFill>
              </a:defRPr>
            </a:lvl5pPr>
            <a:lvl6pPr lvl="5">
              <a:spcBef>
                <a:spcPts val="0"/>
              </a:spcBef>
              <a:spcAft>
                <a:spcPts val="0"/>
              </a:spcAft>
              <a:buClr>
                <a:schemeClr val="dk1"/>
              </a:buClr>
              <a:buSzPts val="11500"/>
              <a:buNone/>
              <a:defRPr sz="11500">
                <a:solidFill>
                  <a:schemeClr val="dk1"/>
                </a:solidFill>
              </a:defRPr>
            </a:lvl6pPr>
            <a:lvl7pPr lvl="6">
              <a:spcBef>
                <a:spcPts val="0"/>
              </a:spcBef>
              <a:spcAft>
                <a:spcPts val="0"/>
              </a:spcAft>
              <a:buClr>
                <a:schemeClr val="dk1"/>
              </a:buClr>
              <a:buSzPts val="11500"/>
              <a:buNone/>
              <a:defRPr sz="11500">
                <a:solidFill>
                  <a:schemeClr val="dk1"/>
                </a:solidFill>
              </a:defRPr>
            </a:lvl7pPr>
            <a:lvl8pPr lvl="7">
              <a:spcBef>
                <a:spcPts val="0"/>
              </a:spcBef>
              <a:spcAft>
                <a:spcPts val="0"/>
              </a:spcAft>
              <a:buClr>
                <a:schemeClr val="dk1"/>
              </a:buClr>
              <a:buSzPts val="11500"/>
              <a:buNone/>
              <a:defRPr sz="11500">
                <a:solidFill>
                  <a:schemeClr val="dk1"/>
                </a:solidFill>
              </a:defRPr>
            </a:lvl8pPr>
            <a:lvl9pPr lvl="8">
              <a:spcBef>
                <a:spcPts val="0"/>
              </a:spcBef>
              <a:spcAft>
                <a:spcPts val="0"/>
              </a:spcAft>
              <a:buClr>
                <a:schemeClr val="dk1"/>
              </a:buClr>
              <a:buSzPts val="11500"/>
              <a:buNone/>
              <a:defRPr sz="11500">
                <a:solidFill>
                  <a:schemeClr val="dk1"/>
                </a:solidFill>
              </a:defRPr>
            </a:lvl9pPr>
          </a:lstStyle>
          <a:p>
            <a:endParaRPr/>
          </a:p>
        </p:txBody>
      </p:sp>
      <p:sp>
        <p:nvSpPr>
          <p:cNvPr id="7" name="Google Shape;7;p1"/>
          <p:cNvSpPr txBox="1">
            <a:spLocks noGrp="1"/>
          </p:cNvSpPr>
          <p:nvPr>
            <p:ph type="body" idx="1"/>
          </p:nvPr>
        </p:nvSpPr>
        <p:spPr>
          <a:xfrm>
            <a:off x="1277035" y="4720537"/>
            <a:ext cx="34908900" cy="13993500"/>
          </a:xfrm>
          <a:prstGeom prst="rect">
            <a:avLst/>
          </a:prstGeom>
          <a:noFill/>
          <a:ln>
            <a:noFill/>
          </a:ln>
        </p:spPr>
        <p:txBody>
          <a:bodyPr spcFirstLastPara="1" wrap="square" lIns="374550" tIns="374550" rIns="374550" bIns="374550" anchor="t" anchorCtr="0"/>
          <a:lstStyle>
            <a:lvl1pPr marL="457200" lvl="0" indent="-698500">
              <a:lnSpc>
                <a:spcPct val="115000"/>
              </a:lnSpc>
              <a:spcBef>
                <a:spcPts val="0"/>
              </a:spcBef>
              <a:spcAft>
                <a:spcPts val="0"/>
              </a:spcAft>
              <a:buClr>
                <a:schemeClr val="dk2"/>
              </a:buClr>
              <a:buSzPts val="7400"/>
              <a:buChar char="●"/>
              <a:defRPr sz="7400">
                <a:solidFill>
                  <a:schemeClr val="dk2"/>
                </a:solidFill>
              </a:defRPr>
            </a:lvl1pPr>
            <a:lvl2pPr marL="914400" lvl="1" indent="-590550">
              <a:lnSpc>
                <a:spcPct val="115000"/>
              </a:lnSpc>
              <a:spcBef>
                <a:spcPts val="6600"/>
              </a:spcBef>
              <a:spcAft>
                <a:spcPts val="0"/>
              </a:spcAft>
              <a:buClr>
                <a:schemeClr val="dk2"/>
              </a:buClr>
              <a:buSzPts val="5700"/>
              <a:buChar char="○"/>
              <a:defRPr sz="5700">
                <a:solidFill>
                  <a:schemeClr val="dk2"/>
                </a:solidFill>
              </a:defRPr>
            </a:lvl2pPr>
            <a:lvl3pPr marL="1371600" lvl="2" indent="-590550">
              <a:lnSpc>
                <a:spcPct val="115000"/>
              </a:lnSpc>
              <a:spcBef>
                <a:spcPts val="6600"/>
              </a:spcBef>
              <a:spcAft>
                <a:spcPts val="0"/>
              </a:spcAft>
              <a:buClr>
                <a:schemeClr val="dk2"/>
              </a:buClr>
              <a:buSzPts val="5700"/>
              <a:buChar char="■"/>
              <a:defRPr sz="5700">
                <a:solidFill>
                  <a:schemeClr val="dk2"/>
                </a:solidFill>
              </a:defRPr>
            </a:lvl3pPr>
            <a:lvl4pPr marL="1828800" lvl="3" indent="-590550">
              <a:lnSpc>
                <a:spcPct val="115000"/>
              </a:lnSpc>
              <a:spcBef>
                <a:spcPts val="6600"/>
              </a:spcBef>
              <a:spcAft>
                <a:spcPts val="0"/>
              </a:spcAft>
              <a:buClr>
                <a:schemeClr val="dk2"/>
              </a:buClr>
              <a:buSzPts val="5700"/>
              <a:buChar char="●"/>
              <a:defRPr sz="5700">
                <a:solidFill>
                  <a:schemeClr val="dk2"/>
                </a:solidFill>
              </a:defRPr>
            </a:lvl4pPr>
            <a:lvl5pPr marL="2286000" lvl="4" indent="-590550">
              <a:lnSpc>
                <a:spcPct val="115000"/>
              </a:lnSpc>
              <a:spcBef>
                <a:spcPts val="6600"/>
              </a:spcBef>
              <a:spcAft>
                <a:spcPts val="0"/>
              </a:spcAft>
              <a:buClr>
                <a:schemeClr val="dk2"/>
              </a:buClr>
              <a:buSzPts val="5700"/>
              <a:buChar char="○"/>
              <a:defRPr sz="5700">
                <a:solidFill>
                  <a:schemeClr val="dk2"/>
                </a:solidFill>
              </a:defRPr>
            </a:lvl5pPr>
            <a:lvl6pPr marL="2743200" lvl="5" indent="-590550">
              <a:lnSpc>
                <a:spcPct val="115000"/>
              </a:lnSpc>
              <a:spcBef>
                <a:spcPts val="6600"/>
              </a:spcBef>
              <a:spcAft>
                <a:spcPts val="0"/>
              </a:spcAft>
              <a:buClr>
                <a:schemeClr val="dk2"/>
              </a:buClr>
              <a:buSzPts val="5700"/>
              <a:buChar char="■"/>
              <a:defRPr sz="5700">
                <a:solidFill>
                  <a:schemeClr val="dk2"/>
                </a:solidFill>
              </a:defRPr>
            </a:lvl6pPr>
            <a:lvl7pPr marL="3200400" lvl="6" indent="-590550">
              <a:lnSpc>
                <a:spcPct val="115000"/>
              </a:lnSpc>
              <a:spcBef>
                <a:spcPts val="6600"/>
              </a:spcBef>
              <a:spcAft>
                <a:spcPts val="0"/>
              </a:spcAft>
              <a:buClr>
                <a:schemeClr val="dk2"/>
              </a:buClr>
              <a:buSzPts val="5700"/>
              <a:buChar char="●"/>
              <a:defRPr sz="5700">
                <a:solidFill>
                  <a:schemeClr val="dk2"/>
                </a:solidFill>
              </a:defRPr>
            </a:lvl7pPr>
            <a:lvl8pPr marL="3657600" lvl="7" indent="-590550">
              <a:lnSpc>
                <a:spcPct val="115000"/>
              </a:lnSpc>
              <a:spcBef>
                <a:spcPts val="6600"/>
              </a:spcBef>
              <a:spcAft>
                <a:spcPts val="0"/>
              </a:spcAft>
              <a:buClr>
                <a:schemeClr val="dk2"/>
              </a:buClr>
              <a:buSzPts val="5700"/>
              <a:buChar char="○"/>
              <a:defRPr sz="5700">
                <a:solidFill>
                  <a:schemeClr val="dk2"/>
                </a:solidFill>
              </a:defRPr>
            </a:lvl8pPr>
            <a:lvl9pPr marL="4114800" lvl="8" indent="-590550">
              <a:lnSpc>
                <a:spcPct val="115000"/>
              </a:lnSpc>
              <a:spcBef>
                <a:spcPts val="6600"/>
              </a:spcBef>
              <a:spcAft>
                <a:spcPts val="6600"/>
              </a:spcAft>
              <a:buClr>
                <a:schemeClr val="dk2"/>
              </a:buClr>
              <a:buSzPts val="5700"/>
              <a:buChar char="■"/>
              <a:defRPr sz="5700">
                <a:solidFill>
                  <a:schemeClr val="dk2"/>
                </a:solidFill>
              </a:defRPr>
            </a:lvl9pPr>
          </a:lstStyle>
          <a:p>
            <a:endParaRPr/>
          </a:p>
        </p:txBody>
      </p:sp>
      <p:sp>
        <p:nvSpPr>
          <p:cNvPr id="8" name="Google Shape;8;p1"/>
          <p:cNvSpPr txBox="1">
            <a:spLocks noGrp="1"/>
          </p:cNvSpPr>
          <p:nvPr>
            <p:ph type="sldNum" idx="12"/>
          </p:nvPr>
        </p:nvSpPr>
        <p:spPr>
          <a:xfrm>
            <a:off x="34711666" y="19100535"/>
            <a:ext cx="2247900" cy="1612200"/>
          </a:xfrm>
          <a:prstGeom prst="rect">
            <a:avLst/>
          </a:prstGeom>
          <a:noFill/>
          <a:ln>
            <a:noFill/>
          </a:ln>
        </p:spPr>
        <p:txBody>
          <a:bodyPr spcFirstLastPara="1" wrap="square" lIns="374550" tIns="374550" rIns="374550" bIns="374550" anchor="ctr" anchorCtr="0">
            <a:noAutofit/>
          </a:bodyPr>
          <a:lstStyle>
            <a:lvl1pPr lvl="0" algn="r">
              <a:buNone/>
              <a:defRPr sz="4100">
                <a:solidFill>
                  <a:schemeClr val="dk2"/>
                </a:solidFill>
              </a:defRPr>
            </a:lvl1pPr>
            <a:lvl2pPr lvl="1" algn="r">
              <a:buNone/>
              <a:defRPr sz="4100">
                <a:solidFill>
                  <a:schemeClr val="dk2"/>
                </a:solidFill>
              </a:defRPr>
            </a:lvl2pPr>
            <a:lvl3pPr lvl="2" algn="r">
              <a:buNone/>
              <a:defRPr sz="4100">
                <a:solidFill>
                  <a:schemeClr val="dk2"/>
                </a:solidFill>
              </a:defRPr>
            </a:lvl3pPr>
            <a:lvl4pPr lvl="3" algn="r">
              <a:buNone/>
              <a:defRPr sz="4100">
                <a:solidFill>
                  <a:schemeClr val="dk2"/>
                </a:solidFill>
              </a:defRPr>
            </a:lvl4pPr>
            <a:lvl5pPr lvl="4" algn="r">
              <a:buNone/>
              <a:defRPr sz="4100">
                <a:solidFill>
                  <a:schemeClr val="dk2"/>
                </a:solidFill>
              </a:defRPr>
            </a:lvl5pPr>
            <a:lvl6pPr lvl="5" algn="r">
              <a:buNone/>
              <a:defRPr sz="4100">
                <a:solidFill>
                  <a:schemeClr val="dk2"/>
                </a:solidFill>
              </a:defRPr>
            </a:lvl6pPr>
            <a:lvl7pPr lvl="6" algn="r">
              <a:buNone/>
              <a:defRPr sz="4100">
                <a:solidFill>
                  <a:schemeClr val="dk2"/>
                </a:solidFill>
              </a:defRPr>
            </a:lvl7pPr>
            <a:lvl8pPr lvl="7" algn="r">
              <a:buNone/>
              <a:defRPr sz="4100">
                <a:solidFill>
                  <a:schemeClr val="dk2"/>
                </a:solidFill>
              </a:defRPr>
            </a:lvl8pPr>
            <a:lvl9pPr lvl="8" algn="r">
              <a:buNone/>
              <a:defRPr sz="41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hyperlink" Target="http://dca.lib.tufts.edu/features/nhprc/reports/3_1_draftpublic2.pdf" TargetMode="External"/><Relationship Id="rId13" Type="http://schemas.openxmlformats.org/officeDocument/2006/relationships/hyperlink" Target="https://fedora.phaidra.univie.ac.at/fedora/get/o:429562/bdef:Content/get" TargetMode="External"/><Relationship Id="rId18" Type="http://schemas.openxmlformats.org/officeDocument/2006/relationships/image" Target="../media/image11.png"/><Relationship Id="rId3" Type="http://schemas.openxmlformats.org/officeDocument/2006/relationships/hyperlink" Target="https://www.archivematica.org/en/docs/archivematica-1.7/" TargetMode="External"/><Relationship Id="rId7" Type="http://schemas.openxmlformats.org/officeDocument/2006/relationships/hyperlink" Target="https://sites.lib.byu.edu/digitalpreservation/wp-content/uploads/sites/21/2012/04/Erickson_ELUNA_2013.pdf" TargetMode="External"/><Relationship Id="rId12" Type="http://schemas.openxmlformats.org/officeDocument/2006/relationships/hyperlink" Target="https://libraries.mit.edu/digital-archives/integrating-tools/" TargetMode="External"/><Relationship Id="rId17" Type="http://schemas.openxmlformats.org/officeDocument/2006/relationships/hyperlink" Target="mailto:limen@vt.edu" TargetMode="External"/><Relationship Id="rId2" Type="http://schemas.openxmlformats.org/officeDocument/2006/relationships/notesSlide" Target="../notesSlides/notesSlide5.xml"/><Relationship Id="rId16" Type="http://schemas.openxmlformats.org/officeDocument/2006/relationships/hyperlink" Target="mailto:alexk93@vt.edu" TargetMode="External"/><Relationship Id="rId1" Type="http://schemas.openxmlformats.org/officeDocument/2006/relationships/slideLayout" Target="../slideLayouts/slideLayout3.xml"/><Relationship Id="rId6" Type="http://schemas.openxmlformats.org/officeDocument/2006/relationships/hyperlink" Target="https://deepblue.lib.umich.edu/bitstream/handle/2027.42/139043/Eckard-Pillen_JDMM_v6n1_Streamlining-Digital-Archiving-Workflows.pdf" TargetMode="External"/><Relationship Id="rId11" Type="http://schemas.openxmlformats.org/officeDocument/2006/relationships/hyperlink" Target="http://commons.lib.niu.edu/bitstream/handle/10843/13610/FromTheoryToAction_POWRR_WhitePaper.pdf;sequence=1" TargetMode="External"/><Relationship Id="rId5" Type="http://schemas.openxmlformats.org/officeDocument/2006/relationships/hyperlink" Target="https://webapps.es.vt.edu/confluence/display/DIPS/Digital+Imaging+and+Preservation+Services+Home" TargetMode="External"/><Relationship Id="rId15" Type="http://schemas.openxmlformats.org/officeDocument/2006/relationships/hyperlink" Target="http://www.dlib.org/dlib/november07/waugh/11waugh.html" TargetMode="External"/><Relationship Id="rId10" Type="http://schemas.openxmlformats.org/officeDocument/2006/relationships/hyperlink" Target="https://archive.org/details/arxiv-cs0509018" TargetMode="External"/><Relationship Id="rId19" Type="http://schemas.openxmlformats.org/officeDocument/2006/relationships/image" Target="../media/image15.jpg"/><Relationship Id="rId4" Type="http://schemas.openxmlformats.org/officeDocument/2006/relationships/hyperlink" Target="https://pdfs.semanticscholar.org/1355/f7e198cd3173c48e1382c668ee5b8c0c67a2.pdf" TargetMode="External"/><Relationship Id="rId9" Type="http://schemas.openxmlformats.org/officeDocument/2006/relationships/hyperlink" Target="https://www.oclc.org/content/dam/research/activities/trustedrep/repositories.pdf" TargetMode="External"/><Relationship Id="rId14" Type="http://schemas.openxmlformats.org/officeDocument/2006/relationships/hyperlink" Target="http://info.lib.uh.edu/sites/default/files/docs/DigPresPolForWeb20150917.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3"/>
        <p:cNvGrpSpPr/>
        <p:nvPr/>
      </p:nvGrpSpPr>
      <p:grpSpPr>
        <a:xfrm>
          <a:off x="0" y="0"/>
          <a:ext cx="0" cy="0"/>
          <a:chOff x="0" y="0"/>
          <a:chExt cx="0" cy="0"/>
        </a:xfrm>
      </p:grpSpPr>
      <p:sp>
        <p:nvSpPr>
          <p:cNvPr id="54" name="Google Shape;54;p13"/>
          <p:cNvSpPr txBox="1"/>
          <p:nvPr/>
        </p:nvSpPr>
        <p:spPr>
          <a:xfrm>
            <a:off x="0" y="0"/>
            <a:ext cx="37463100" cy="4635900"/>
          </a:xfrm>
          <a:prstGeom prst="rect">
            <a:avLst/>
          </a:prstGeom>
          <a:solidFill>
            <a:srgbClr val="6A2C3E"/>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sp>
        <p:nvSpPr>
          <p:cNvPr id="55" name="Google Shape;55;p13"/>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p>
            <a:pPr marL="0" lvl="0" indent="0" algn="r" rtl="0">
              <a:spcBef>
                <a:spcPts val="0"/>
              </a:spcBef>
              <a:spcAft>
                <a:spcPts val="0"/>
              </a:spcAft>
              <a:buNone/>
            </a:pPr>
            <a:fld id="{00000000-1234-1234-1234-123412341234}" type="slidenum">
              <a:rPr lang="en"/>
              <a:t>1</a:t>
            </a:fld>
            <a:endParaRPr/>
          </a:p>
        </p:txBody>
      </p:sp>
      <p:grpSp>
        <p:nvGrpSpPr>
          <p:cNvPr id="56" name="Google Shape;56;p13"/>
          <p:cNvGrpSpPr/>
          <p:nvPr/>
        </p:nvGrpSpPr>
        <p:grpSpPr>
          <a:xfrm>
            <a:off x="12855325" y="4635900"/>
            <a:ext cx="11901550" cy="15675175"/>
            <a:chOff x="12780712" y="4635900"/>
            <a:chExt cx="11901550" cy="15675175"/>
          </a:xfrm>
        </p:grpSpPr>
        <p:grpSp>
          <p:nvGrpSpPr>
            <p:cNvPr id="57" name="Google Shape;57;p13"/>
            <p:cNvGrpSpPr/>
            <p:nvPr/>
          </p:nvGrpSpPr>
          <p:grpSpPr>
            <a:xfrm>
              <a:off x="13205788" y="13215775"/>
              <a:ext cx="11051400" cy="7095300"/>
              <a:chOff x="13205788" y="13617475"/>
              <a:chExt cx="11051400" cy="7095300"/>
            </a:xfrm>
          </p:grpSpPr>
          <p:sp>
            <p:nvSpPr>
              <p:cNvPr id="58" name="Google Shape;58;p13"/>
              <p:cNvSpPr/>
              <p:nvPr/>
            </p:nvSpPr>
            <p:spPr>
              <a:xfrm>
                <a:off x="19408588" y="13617475"/>
                <a:ext cx="4848600" cy="7095300"/>
              </a:xfrm>
              <a:prstGeom prst="roundRect">
                <a:avLst>
                  <a:gd name="adj" fmla="val 16667"/>
                </a:avLst>
              </a:prstGeom>
              <a:solidFill>
                <a:srgbClr val="F3F3F3"/>
              </a:solidFill>
              <a:ln w="76200" cap="flat" cmpd="sng">
                <a:solidFill>
                  <a:srgbClr val="842444"/>
                </a:solidFill>
                <a:prstDash val="solid"/>
                <a:round/>
                <a:headEnd type="none" w="sm" len="sm"/>
                <a:tailEnd type="none" w="sm" len="sm"/>
              </a:ln>
            </p:spPr>
            <p:txBody>
              <a:bodyPr spcFirstLastPara="1" wrap="square" lIns="91425" tIns="0" rIns="91425" bIns="0" anchor="t" anchorCtr="0">
                <a:noAutofit/>
              </a:bodyPr>
              <a:lstStyle/>
              <a:p>
                <a:pPr marL="0" lvl="0" indent="0" algn="ctr" rtl="0">
                  <a:spcBef>
                    <a:spcPts val="0"/>
                  </a:spcBef>
                  <a:spcAft>
                    <a:spcPts val="0"/>
                  </a:spcAft>
                  <a:buClr>
                    <a:schemeClr val="dk1"/>
                  </a:buClr>
                  <a:buSzPts val="1100"/>
                  <a:buFont typeface="Arial"/>
                  <a:buNone/>
                </a:pPr>
                <a:r>
                  <a:rPr lang="en" sz="3600" b="1">
                    <a:solidFill>
                      <a:schemeClr val="dk1"/>
                    </a:solidFill>
                  </a:rPr>
                  <a:t>VTUL Tools</a:t>
                </a:r>
                <a:endParaRPr sz="3600" b="1">
                  <a:solidFill>
                    <a:schemeClr val="dk1"/>
                  </a:solidFill>
                </a:endParaRPr>
              </a:p>
              <a:p>
                <a:pPr marL="0" lvl="0" indent="0" algn="l" rtl="0">
                  <a:spcBef>
                    <a:spcPts val="0"/>
                  </a:spcBef>
                  <a:spcAft>
                    <a:spcPts val="0"/>
                  </a:spcAft>
                  <a:buClr>
                    <a:schemeClr val="dk1"/>
                  </a:buClr>
                  <a:buSzPts val="1100"/>
                  <a:buFont typeface="Arial"/>
                  <a:buNone/>
                </a:pPr>
                <a:endParaRPr sz="28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APTrust</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Archivematica</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Archive-It</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ArchivesSpace</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Bag-it</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DSpace</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Fedora Repository</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Homegrown tools</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MetaArchive</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MetaArchive plugins</a:t>
                </a:r>
                <a:endParaRPr sz="2600">
                  <a:solidFill>
                    <a:schemeClr val="dk1"/>
                  </a:solidFill>
                </a:endParaRPr>
              </a:p>
              <a:p>
                <a:pPr marL="457200" lvl="0" indent="-393700" algn="l" rtl="0">
                  <a:lnSpc>
                    <a:spcPct val="115000"/>
                  </a:lnSpc>
                  <a:spcBef>
                    <a:spcPts val="0"/>
                  </a:spcBef>
                  <a:spcAft>
                    <a:spcPts val="0"/>
                  </a:spcAft>
                  <a:buClr>
                    <a:schemeClr val="dk1"/>
                  </a:buClr>
                  <a:buSzPts val="2600"/>
                  <a:buChar char="●"/>
                </a:pPr>
                <a:r>
                  <a:rPr lang="en" sz="2600">
                    <a:solidFill>
                      <a:schemeClr val="dk1"/>
                    </a:solidFill>
                  </a:rPr>
                  <a:t>Preservation Profiles</a:t>
                </a:r>
                <a:endParaRPr sz="2600">
                  <a:solidFill>
                    <a:schemeClr val="dk1"/>
                  </a:solidFill>
                </a:endParaRPr>
              </a:p>
              <a:p>
                <a:pPr marL="457200" lvl="0" indent="-406400" algn="l" rtl="0">
                  <a:spcBef>
                    <a:spcPts val="0"/>
                  </a:spcBef>
                  <a:spcAft>
                    <a:spcPts val="0"/>
                  </a:spcAft>
                  <a:buClr>
                    <a:schemeClr val="dk1"/>
                  </a:buClr>
                  <a:buSzPts val="2800"/>
                  <a:buChar char="●"/>
                </a:pPr>
                <a:r>
                  <a:rPr lang="en" sz="2600">
                    <a:solidFill>
                      <a:schemeClr val="dk1"/>
                    </a:solidFill>
                  </a:rPr>
                  <a:t>VT Archive</a:t>
                </a:r>
                <a:endParaRPr/>
              </a:p>
            </p:txBody>
          </p:sp>
          <p:sp>
            <p:nvSpPr>
              <p:cNvPr id="59" name="Google Shape;59;p13"/>
              <p:cNvSpPr/>
              <p:nvPr/>
            </p:nvSpPr>
            <p:spPr>
              <a:xfrm>
                <a:off x="13205788" y="13617475"/>
                <a:ext cx="5919600" cy="7095300"/>
              </a:xfrm>
              <a:prstGeom prst="roundRect">
                <a:avLst>
                  <a:gd name="adj" fmla="val 16667"/>
                </a:avLst>
              </a:prstGeom>
              <a:solidFill>
                <a:srgbClr val="F3F3F3"/>
              </a:solidFill>
              <a:ln w="76200" cap="flat" cmpd="sng">
                <a:solidFill>
                  <a:srgbClr val="842444"/>
                </a:solidFill>
                <a:prstDash val="solid"/>
                <a:round/>
                <a:headEnd type="none" w="sm" len="sm"/>
                <a:tailEnd type="none" w="sm" len="sm"/>
              </a:ln>
            </p:spPr>
            <p:txBody>
              <a:bodyPr spcFirstLastPara="1" wrap="square" lIns="91425" tIns="0" rIns="91425" bIns="0" anchor="t" anchorCtr="0">
                <a:noAutofit/>
              </a:bodyPr>
              <a:lstStyle/>
              <a:p>
                <a:pPr marL="0" lvl="0" indent="0" algn="ctr" rtl="0">
                  <a:spcBef>
                    <a:spcPts val="0"/>
                  </a:spcBef>
                  <a:spcAft>
                    <a:spcPts val="0"/>
                  </a:spcAft>
                  <a:buClr>
                    <a:schemeClr val="dk1"/>
                  </a:buClr>
                  <a:buSzPts val="1100"/>
                  <a:buFont typeface="Arial"/>
                  <a:buNone/>
                </a:pPr>
                <a:r>
                  <a:rPr lang="en" sz="3600" b="1">
                    <a:solidFill>
                      <a:schemeClr val="dk1"/>
                    </a:solidFill>
                  </a:rPr>
                  <a:t>VTUL Content</a:t>
                </a:r>
                <a:endParaRPr sz="3600" b="1">
                  <a:solidFill>
                    <a:schemeClr val="dk1"/>
                  </a:solidFill>
                </a:endParaRPr>
              </a:p>
              <a:p>
                <a:pPr marL="0" lvl="0" indent="0" algn="l" rtl="0">
                  <a:spcBef>
                    <a:spcPts val="0"/>
                  </a:spcBef>
                  <a:spcAft>
                    <a:spcPts val="0"/>
                  </a:spcAft>
                  <a:buClr>
                    <a:schemeClr val="dk1"/>
                  </a:buClr>
                  <a:buSzPts val="1100"/>
                  <a:buFont typeface="Arial"/>
                  <a:buNone/>
                </a:pP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VTechWorks: more than </a:t>
                </a:r>
                <a:r>
                  <a:rPr lang="en" sz="2800" b="1">
                    <a:solidFill>
                      <a:schemeClr val="dk1"/>
                    </a:solidFill>
                  </a:rPr>
                  <a:t>67,000</a:t>
                </a:r>
                <a:r>
                  <a:rPr lang="en" sz="2800">
                    <a:solidFill>
                      <a:schemeClr val="dk1"/>
                    </a:solidFill>
                  </a:rPr>
                  <a:t> items, over  (46%) are theses and dissertations</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VTechData: </a:t>
                </a:r>
                <a:r>
                  <a:rPr lang="en" sz="2800" b="1">
                    <a:solidFill>
                      <a:schemeClr val="dk1"/>
                    </a:solidFill>
                  </a:rPr>
                  <a:t>905</a:t>
                </a:r>
                <a:r>
                  <a:rPr lang="en" sz="2800">
                    <a:solidFill>
                      <a:schemeClr val="dk1"/>
                    </a:solidFill>
                  </a:rPr>
                  <a:t> datasets</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Special Collections: </a:t>
                </a:r>
                <a:r>
                  <a:rPr lang="en" sz="2800" b="1">
                    <a:solidFill>
                      <a:schemeClr val="dk1"/>
                    </a:solidFill>
                  </a:rPr>
                  <a:t>4800</a:t>
                </a:r>
                <a:r>
                  <a:rPr lang="en" sz="2800">
                    <a:solidFill>
                      <a:schemeClr val="dk1"/>
                    </a:solidFill>
                  </a:rPr>
                  <a:t> digital items, </a:t>
                </a:r>
                <a:r>
                  <a:rPr lang="en" sz="2800" b="1">
                    <a:solidFill>
                      <a:schemeClr val="dk1"/>
                    </a:solidFill>
                  </a:rPr>
                  <a:t>48594</a:t>
                </a:r>
                <a:r>
                  <a:rPr lang="en" sz="2800">
                    <a:solidFill>
                      <a:schemeClr val="dk1"/>
                    </a:solidFill>
                  </a:rPr>
                  <a:t> in Image Base, not including grant projects </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Materials digitized by VTech Digital Creation Suite: TBD! Currently </a:t>
                </a:r>
                <a:r>
                  <a:rPr lang="en" sz="2800" b="1">
                    <a:solidFill>
                      <a:schemeClr val="dk1"/>
                    </a:solidFill>
                  </a:rPr>
                  <a:t>1000</a:t>
                </a:r>
                <a:r>
                  <a:rPr lang="en" sz="2800">
                    <a:solidFill>
                      <a:schemeClr val="dk1"/>
                    </a:solidFill>
                  </a:rPr>
                  <a:t> items and growing</a:t>
                </a:r>
                <a:endParaRPr/>
              </a:p>
            </p:txBody>
          </p:sp>
        </p:grpSp>
        <p:pic>
          <p:nvPicPr>
            <p:cNvPr id="60" name="Google Shape;60;p13"/>
            <p:cNvPicPr preferRelativeResize="0"/>
            <p:nvPr/>
          </p:nvPicPr>
          <p:blipFill>
            <a:blip r:embed="rId3">
              <a:alphaModFix/>
            </a:blip>
            <a:stretch>
              <a:fillRect/>
            </a:stretch>
          </p:blipFill>
          <p:spPr>
            <a:xfrm>
              <a:off x="12780712" y="4635900"/>
              <a:ext cx="11901550" cy="6804825"/>
            </a:xfrm>
            <a:prstGeom prst="rect">
              <a:avLst/>
            </a:prstGeom>
            <a:noFill/>
            <a:ln>
              <a:noFill/>
            </a:ln>
          </p:spPr>
        </p:pic>
        <p:sp>
          <p:nvSpPr>
            <p:cNvPr id="61" name="Google Shape;61;p13"/>
            <p:cNvSpPr txBox="1"/>
            <p:nvPr/>
          </p:nvSpPr>
          <p:spPr>
            <a:xfrm>
              <a:off x="13224088" y="11902100"/>
              <a:ext cx="11014800" cy="85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600" i="1"/>
                <a:t>Figure 1</a:t>
              </a:r>
              <a:r>
                <a:rPr lang="en" sz="2600"/>
                <a:t>: Digital Imaging and Preservation Services </a:t>
              </a:r>
              <a:endParaRPr sz="2600"/>
            </a:p>
            <a:p>
              <a:pPr marL="0" lvl="0" indent="0" algn="ctr" rtl="0">
                <a:spcBef>
                  <a:spcPts val="0"/>
                </a:spcBef>
                <a:spcAft>
                  <a:spcPts val="0"/>
                </a:spcAft>
                <a:buNone/>
              </a:pPr>
              <a:r>
                <a:rPr lang="en" sz="2600"/>
                <a:t>(DI&amp;PS) partners and stakeholders</a:t>
              </a:r>
              <a:endParaRPr sz="2600"/>
            </a:p>
          </p:txBody>
        </p:sp>
      </p:grpSp>
      <p:grpSp>
        <p:nvGrpSpPr>
          <p:cNvPr id="62" name="Google Shape;62;p13"/>
          <p:cNvGrpSpPr/>
          <p:nvPr/>
        </p:nvGrpSpPr>
        <p:grpSpPr>
          <a:xfrm>
            <a:off x="25533464" y="5101150"/>
            <a:ext cx="11177546" cy="12178225"/>
            <a:chOff x="25682440" y="5101150"/>
            <a:chExt cx="10865700" cy="12178225"/>
          </a:xfrm>
        </p:grpSpPr>
        <p:sp>
          <p:nvSpPr>
            <p:cNvPr id="63" name="Google Shape;63;p13"/>
            <p:cNvSpPr/>
            <p:nvPr/>
          </p:nvSpPr>
          <p:spPr>
            <a:xfrm>
              <a:off x="25682440" y="5101150"/>
              <a:ext cx="108657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r>
                <a:rPr lang="en" sz="4800" dirty="0">
                  <a:solidFill>
                    <a:srgbClr val="FFFFFF"/>
                  </a:solidFill>
                  <a:latin typeface="Garamond" panose="02020404030301010803" pitchFamily="18" charset="0"/>
                  <a:ea typeface="EB Garamond"/>
                  <a:cs typeface="EB Garamond"/>
                  <a:sym typeface="EB Garamond"/>
                </a:rPr>
                <a:t>Our Preservation Development Timeline</a:t>
              </a:r>
              <a:endParaRPr sz="4800" dirty="0">
                <a:solidFill>
                  <a:srgbClr val="FFFFFF"/>
                </a:solidFill>
                <a:latin typeface="Garamond" panose="02020404030301010803" pitchFamily="18" charset="0"/>
                <a:ea typeface="EB Garamond"/>
                <a:cs typeface="EB Garamond"/>
                <a:sym typeface="EB Garamond"/>
              </a:endParaRPr>
            </a:p>
          </p:txBody>
        </p:sp>
        <p:sp>
          <p:nvSpPr>
            <p:cNvPr id="64" name="Google Shape;64;p13"/>
            <p:cNvSpPr txBox="1"/>
            <p:nvPr/>
          </p:nvSpPr>
          <p:spPr>
            <a:xfrm>
              <a:off x="25827813" y="6404975"/>
              <a:ext cx="10720200" cy="10874400"/>
            </a:xfrm>
            <a:prstGeom prst="rect">
              <a:avLst/>
            </a:prstGeom>
            <a:noFill/>
            <a:ln>
              <a:noFill/>
            </a:ln>
          </p:spPr>
          <p:txBody>
            <a:bodyPr spcFirstLastPara="1" wrap="square" lIns="91425" tIns="91425" rIns="91425" bIns="91425" anchor="t" anchorCtr="0">
              <a:noAutofit/>
            </a:bodyPr>
            <a:lstStyle/>
            <a:p>
              <a:pPr marL="457200" lvl="0" indent="-406400" algn="l" rtl="0">
                <a:lnSpc>
                  <a:spcPct val="115000"/>
                </a:lnSpc>
                <a:spcBef>
                  <a:spcPts val="0"/>
                </a:spcBef>
                <a:spcAft>
                  <a:spcPts val="0"/>
                </a:spcAft>
                <a:buClr>
                  <a:schemeClr val="dk1"/>
                </a:buClr>
                <a:buSzPts val="2800"/>
                <a:buChar char="●"/>
              </a:pPr>
              <a:r>
                <a:rPr lang="en" sz="2800" b="1">
                  <a:solidFill>
                    <a:schemeClr val="dk1"/>
                  </a:solidFill>
                </a:rPr>
                <a:t>2004</a:t>
              </a:r>
              <a:r>
                <a:rPr lang="en" sz="2800">
                  <a:solidFill>
                    <a:schemeClr val="dk1"/>
                  </a:solidFill>
                </a:rPr>
                <a:t>: VT is a founding member of MetaArchive</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2014</a:t>
              </a:r>
              <a:r>
                <a:rPr lang="en" sz="2800">
                  <a:solidFill>
                    <a:schemeClr val="dk1"/>
                  </a:solidFill>
                </a:rPr>
                <a:t>: VT joins APTrust</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Nov. 2016:</a:t>
              </a:r>
              <a:r>
                <a:rPr lang="en" sz="2800">
                  <a:solidFill>
                    <a:schemeClr val="dk1"/>
                  </a:solidFill>
                </a:rPr>
                <a:t> An analysis functional requirements for a proposed preservation system is conducted using the NDSA Levels of Preservation. Preservation Policy started.</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a:solidFill>
                    <a:schemeClr val="dk1"/>
                  </a:solidFill>
                </a:rPr>
                <a:t>J</a:t>
              </a:r>
              <a:r>
                <a:rPr lang="en" sz="2800" b="1">
                  <a:solidFill>
                    <a:schemeClr val="dk1"/>
                  </a:solidFill>
                </a:rPr>
                <a:t>an 2017: </a:t>
              </a:r>
              <a:r>
                <a:rPr lang="en" sz="2800">
                  <a:solidFill>
                    <a:schemeClr val="dk1"/>
                  </a:solidFill>
                </a:rPr>
                <a:t>Archivematica is selected as a preservation tool</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Mar 2017</a:t>
              </a:r>
              <a:r>
                <a:rPr lang="en" sz="2800">
                  <a:solidFill>
                    <a:schemeClr val="dk1"/>
                  </a:solidFill>
                </a:rPr>
                <a:t>: First test ingest into AM </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May 2017</a:t>
              </a:r>
              <a:r>
                <a:rPr lang="en" sz="2800">
                  <a:solidFill>
                    <a:schemeClr val="dk1"/>
                  </a:solidFill>
                </a:rPr>
                <a:t>: First upload to APT </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Nov. 2017</a:t>
              </a:r>
              <a:r>
                <a:rPr lang="en" sz="2800">
                  <a:solidFill>
                    <a:schemeClr val="dk1"/>
                  </a:solidFill>
                </a:rPr>
                <a:t>: Digital Preservation Coordinator hired</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Feb. 2018:</a:t>
              </a:r>
              <a:r>
                <a:rPr lang="en" sz="2800">
                  <a:solidFill>
                    <a:schemeClr val="dk1"/>
                  </a:solidFill>
                </a:rPr>
                <a:t> Digital Preservation Technologist hired</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April 2018</a:t>
              </a:r>
              <a:r>
                <a:rPr lang="en" sz="2800">
                  <a:solidFill>
                    <a:schemeClr val="dk1"/>
                  </a:solidFill>
                </a:rPr>
                <a:t>: 2nd ingest into AM to evaluate workflow</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June 2018</a:t>
              </a:r>
              <a:r>
                <a:rPr lang="en" sz="2800">
                  <a:solidFill>
                    <a:schemeClr val="dk1"/>
                  </a:solidFill>
                </a:rPr>
                <a:t>: Confluence is launched to collect, organize, and develop relevant documentation and resources</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Aug 2018</a:t>
              </a:r>
              <a:r>
                <a:rPr lang="en" sz="2800">
                  <a:solidFill>
                    <a:schemeClr val="dk1"/>
                  </a:solidFill>
                </a:rPr>
                <a:t>: Reconfiguration of AM with two different pipelines to accommodate both of our storage destinations</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Sep 2018</a:t>
              </a:r>
              <a:r>
                <a:rPr lang="en" sz="2800">
                  <a:solidFill>
                    <a:schemeClr val="dk1"/>
                  </a:solidFill>
                </a:rPr>
                <a:t>: Preparation for the third ingest into a new AM instance; development of Preservation Profiles</a:t>
              </a:r>
              <a:endParaRPr sz="2800">
                <a:solidFill>
                  <a:schemeClr val="dk1"/>
                </a:solidFill>
              </a:endParaRPr>
            </a:p>
            <a:p>
              <a:pPr marL="457200" lvl="0" indent="-406400" algn="l" rtl="0">
                <a:lnSpc>
                  <a:spcPct val="115000"/>
                </a:lnSpc>
                <a:spcBef>
                  <a:spcPts val="0"/>
                </a:spcBef>
                <a:spcAft>
                  <a:spcPts val="0"/>
                </a:spcAft>
                <a:buClr>
                  <a:schemeClr val="dk1"/>
                </a:buClr>
                <a:buSzPts val="2800"/>
                <a:buChar char="●"/>
              </a:pPr>
              <a:r>
                <a:rPr lang="en" sz="2800" b="1">
                  <a:solidFill>
                    <a:schemeClr val="dk1"/>
                  </a:solidFill>
                </a:rPr>
                <a:t>Ongoing</a:t>
              </a:r>
              <a:r>
                <a:rPr lang="en" sz="2800">
                  <a:solidFill>
                    <a:schemeClr val="dk1"/>
                  </a:solidFill>
                </a:rPr>
                <a:t>: Meeting with departments and stakeholders</a:t>
              </a:r>
              <a:endParaRPr sz="2800"/>
            </a:p>
          </p:txBody>
        </p:sp>
      </p:grpSp>
      <p:grpSp>
        <p:nvGrpSpPr>
          <p:cNvPr id="65" name="Google Shape;65;p13"/>
          <p:cNvGrpSpPr/>
          <p:nvPr/>
        </p:nvGrpSpPr>
        <p:grpSpPr>
          <a:xfrm>
            <a:off x="750175" y="5101061"/>
            <a:ext cx="11177827" cy="9045264"/>
            <a:chOff x="750167" y="5101150"/>
            <a:chExt cx="11177827" cy="10655277"/>
          </a:xfrm>
        </p:grpSpPr>
        <p:sp>
          <p:nvSpPr>
            <p:cNvPr id="66" name="Google Shape;66;p13"/>
            <p:cNvSpPr txBox="1"/>
            <p:nvPr/>
          </p:nvSpPr>
          <p:spPr>
            <a:xfrm>
              <a:off x="750167" y="6207727"/>
              <a:ext cx="11177700" cy="954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800">
                  <a:solidFill>
                    <a:schemeClr val="dk1"/>
                  </a:solidFill>
                </a:rPr>
                <a:t>At Virginia Tech University Libraries (VTUL), our unit, Digital Imaging and Preservation Services (DI&amp;PS), is a newly formed team whose goal is to establish a fully integrated digital curation system that encompasses data creation and digitization, long-term preservation and storage, and stable, robust access. </a:t>
              </a:r>
              <a:endParaRPr sz="2800">
                <a:solidFill>
                  <a:schemeClr val="dk1"/>
                </a:solidFill>
              </a:endParaRPr>
            </a:p>
            <a:p>
              <a:pPr marL="0" lvl="0" indent="0" algn="l" rtl="0">
                <a:lnSpc>
                  <a:spcPct val="115000"/>
                </a:lnSpc>
                <a:spcBef>
                  <a:spcPts val="0"/>
                </a:spcBef>
                <a:spcAft>
                  <a:spcPts val="0"/>
                </a:spcAft>
                <a:buClr>
                  <a:schemeClr val="dk1"/>
                </a:buClr>
                <a:buSzPts val="1100"/>
                <a:buFont typeface="Arial"/>
                <a:buNone/>
              </a:pPr>
              <a:br>
                <a:rPr lang="en" sz="2800">
                  <a:solidFill>
                    <a:schemeClr val="dk1"/>
                  </a:solidFill>
                </a:rPr>
              </a:br>
              <a:r>
                <a:rPr lang="en" sz="2800">
                  <a:solidFill>
                    <a:schemeClr val="dk1"/>
                  </a:solidFill>
                </a:rPr>
                <a:t>Any new preservation work must be built on the remnants of what has gone before, both in terms of hardware and software, and in terms of institutional structures, procedures, and people. Development of a new digital curation systems is also constricted by available funding and expertise. Our case study addresses the challenges, pitfalls, and successes of our team's efforts to produce such a system, in terms of concrete, practical workflows. In order to accomplish our goals we are working together with units from all across the library in order to enable these technologies to work together in addition to their respective library department faculty working together. </a:t>
              </a:r>
              <a:endParaRPr sz="2800"/>
            </a:p>
          </p:txBody>
        </p:sp>
        <p:sp>
          <p:nvSpPr>
            <p:cNvPr id="67" name="Google Shape;67;p13"/>
            <p:cNvSpPr/>
            <p:nvPr/>
          </p:nvSpPr>
          <p:spPr>
            <a:xfrm>
              <a:off x="750175" y="5101150"/>
              <a:ext cx="11177819"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Abstract</a:t>
              </a:r>
              <a:endParaRPr sz="4800" dirty="0">
                <a:solidFill>
                  <a:srgbClr val="FFFFFF"/>
                </a:solidFill>
                <a:latin typeface="Garamond" panose="02020404030301010803" pitchFamily="18" charset="0"/>
                <a:ea typeface="EB Garamond"/>
                <a:cs typeface="EB Garamond"/>
                <a:sym typeface="EB Garamond"/>
              </a:endParaRPr>
            </a:p>
          </p:txBody>
        </p:sp>
      </p:grpSp>
      <p:grpSp>
        <p:nvGrpSpPr>
          <p:cNvPr id="68" name="Google Shape;68;p13"/>
          <p:cNvGrpSpPr/>
          <p:nvPr/>
        </p:nvGrpSpPr>
        <p:grpSpPr>
          <a:xfrm>
            <a:off x="25458050" y="16061200"/>
            <a:ext cx="11177700" cy="4234675"/>
            <a:chOff x="599487" y="15067900"/>
            <a:chExt cx="11177700" cy="4234675"/>
          </a:xfrm>
        </p:grpSpPr>
        <p:sp>
          <p:nvSpPr>
            <p:cNvPr id="69" name="Google Shape;69;p13"/>
            <p:cNvSpPr txBox="1"/>
            <p:nvPr/>
          </p:nvSpPr>
          <p:spPr>
            <a:xfrm>
              <a:off x="825563" y="16286075"/>
              <a:ext cx="10670400" cy="301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t>Our "middleware" comes in two forms:</a:t>
              </a:r>
              <a:endParaRPr sz="2800"/>
            </a:p>
            <a:p>
              <a:pPr marL="457200" lvl="0" indent="-406400" algn="l" rtl="0">
                <a:spcBef>
                  <a:spcPts val="0"/>
                </a:spcBef>
                <a:spcAft>
                  <a:spcPts val="0"/>
                </a:spcAft>
                <a:buSzPts val="2800"/>
                <a:buChar char="●"/>
              </a:pPr>
              <a:r>
                <a:rPr lang="en" sz="2800" b="1"/>
                <a:t>software</a:t>
              </a:r>
              <a:r>
                <a:rPr lang="en" sz="2800"/>
                <a:t> </a:t>
              </a:r>
              <a:r>
                <a:rPr lang="en" sz="2800" b="1"/>
                <a:t>tools</a:t>
              </a:r>
              <a:r>
                <a:rPr lang="en" sz="2800"/>
                <a:t> to fill gaps between the various departments, workflows, and larger software tools</a:t>
              </a:r>
              <a:endParaRPr sz="2800"/>
            </a:p>
            <a:p>
              <a:pPr marL="457200" lvl="0" indent="-406400" algn="l" rtl="0">
                <a:spcBef>
                  <a:spcPts val="0"/>
                </a:spcBef>
                <a:spcAft>
                  <a:spcPts val="0"/>
                </a:spcAft>
                <a:buSzPts val="2800"/>
                <a:buChar char="●"/>
              </a:pPr>
              <a:r>
                <a:rPr lang="en" sz="2800" b="1"/>
                <a:t>'people-ware'</a:t>
              </a:r>
              <a:r>
                <a:rPr lang="en" sz="2800"/>
                <a:t> in terms of negotiating, persuading, and motivating others to incorporate new tools and workflow processes</a:t>
              </a:r>
              <a:endParaRPr sz="2800"/>
            </a:p>
          </p:txBody>
        </p:sp>
        <p:sp>
          <p:nvSpPr>
            <p:cNvPr id="70" name="Google Shape;70;p13"/>
            <p:cNvSpPr/>
            <p:nvPr/>
          </p:nvSpPr>
          <p:spPr>
            <a:xfrm>
              <a:off x="599487" y="15067900"/>
              <a:ext cx="111777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EB Garamond"/>
                  <a:ea typeface="EB Garamond"/>
                  <a:cs typeface="EB Garamond"/>
                  <a:sym typeface="EB Garamond"/>
                </a:rPr>
                <a:t>Our Middleware</a:t>
              </a:r>
              <a:endParaRPr sz="4800" dirty="0">
                <a:solidFill>
                  <a:srgbClr val="FFFFFF"/>
                </a:solidFill>
                <a:latin typeface="EB Garamond"/>
                <a:ea typeface="EB Garamond"/>
                <a:cs typeface="EB Garamond"/>
                <a:sym typeface="EB Garamond"/>
              </a:endParaRPr>
            </a:p>
          </p:txBody>
        </p:sp>
      </p:grpSp>
      <p:cxnSp>
        <p:nvCxnSpPr>
          <p:cNvPr id="71" name="Google Shape;71;p13"/>
          <p:cNvCxnSpPr/>
          <p:nvPr/>
        </p:nvCxnSpPr>
        <p:spPr>
          <a:xfrm>
            <a:off x="-62" y="4622250"/>
            <a:ext cx="37463100" cy="0"/>
          </a:xfrm>
          <a:prstGeom prst="straightConnector1">
            <a:avLst/>
          </a:prstGeom>
          <a:noFill/>
          <a:ln w="114300" cap="flat" cmpd="sng">
            <a:solidFill>
              <a:srgbClr val="A4445F"/>
            </a:solidFill>
            <a:prstDash val="solid"/>
            <a:round/>
            <a:headEnd type="none" w="med" len="med"/>
            <a:tailEnd type="none" w="med" len="med"/>
          </a:ln>
        </p:spPr>
      </p:cxnSp>
      <p:sp>
        <p:nvSpPr>
          <p:cNvPr id="72" name="Google Shape;72;p13"/>
          <p:cNvSpPr/>
          <p:nvPr/>
        </p:nvSpPr>
        <p:spPr>
          <a:xfrm>
            <a:off x="912675" y="14602925"/>
            <a:ext cx="11015400" cy="5708100"/>
          </a:xfrm>
          <a:prstGeom prst="roundRect">
            <a:avLst>
              <a:gd name="adj" fmla="val 16667"/>
            </a:avLst>
          </a:prstGeom>
          <a:solidFill>
            <a:srgbClr val="F3F3F3"/>
          </a:solidFill>
          <a:ln w="76200" cap="flat" cmpd="sng">
            <a:solidFill>
              <a:srgbClr val="842444"/>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600" b="1">
                <a:solidFill>
                  <a:schemeClr val="dk1"/>
                </a:solidFill>
              </a:rPr>
              <a:t>Our Contribution</a:t>
            </a:r>
            <a:endParaRPr sz="3600" b="1">
              <a:solidFill>
                <a:schemeClr val="dk1"/>
              </a:solidFill>
            </a:endParaRPr>
          </a:p>
          <a:p>
            <a:pPr marL="0" lvl="0" indent="0" algn="l" rtl="0">
              <a:spcBef>
                <a:spcPts val="0"/>
              </a:spcBef>
              <a:spcAft>
                <a:spcPts val="0"/>
              </a:spcAft>
              <a:buNone/>
            </a:pPr>
            <a:endParaRPr sz="2800">
              <a:solidFill>
                <a:schemeClr val="dk1"/>
              </a:solidFill>
            </a:endParaRPr>
          </a:p>
          <a:p>
            <a:pPr marL="0" lvl="0" indent="0" algn="l" rtl="0">
              <a:spcBef>
                <a:spcPts val="0"/>
              </a:spcBef>
              <a:spcAft>
                <a:spcPts val="0"/>
              </a:spcAft>
              <a:buClr>
                <a:schemeClr val="dk1"/>
              </a:buClr>
              <a:buSzPts val="1100"/>
              <a:buFont typeface="Arial"/>
              <a:buNone/>
            </a:pPr>
            <a:r>
              <a:rPr lang="en" sz="2800">
                <a:solidFill>
                  <a:schemeClr val="dk1"/>
                </a:solidFill>
              </a:rPr>
              <a:t>Our goal to use digital preservation as a method for integrating our University Libraries’ current workflows has several outcomes that can contribute to the digital preservation community:</a:t>
            </a:r>
            <a:endParaRPr sz="2800">
              <a:solidFill>
                <a:schemeClr val="dk1"/>
              </a:solidFill>
            </a:endParaRPr>
          </a:p>
          <a:p>
            <a:pPr marL="0" lvl="0" indent="0" algn="l" rtl="0">
              <a:spcBef>
                <a:spcPts val="0"/>
              </a:spcBef>
              <a:spcAft>
                <a:spcPts val="0"/>
              </a:spcAft>
              <a:buClr>
                <a:schemeClr val="dk1"/>
              </a:buClr>
              <a:buSzPts val="1100"/>
              <a:buFont typeface="Arial"/>
              <a:buNone/>
            </a:pPr>
            <a:endParaRPr sz="20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A model for integrating workflows using both external tools and local infrastructure</a:t>
            </a:r>
            <a:endParaRPr sz="2800">
              <a:solidFill>
                <a:schemeClr val="dk1"/>
              </a:solidFill>
            </a:endParaRPr>
          </a:p>
          <a:p>
            <a:pPr marL="0" lvl="0" indent="0" algn="l" rtl="0">
              <a:spcBef>
                <a:spcPts val="0"/>
              </a:spcBef>
              <a:spcAft>
                <a:spcPts val="0"/>
              </a:spcAft>
              <a:buNone/>
            </a:pPr>
            <a:endParaRPr sz="20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Our preservation system is an ongoing initiative that is not limited by short-term funding or restrictive project timelines</a:t>
            </a:r>
            <a:endParaRPr/>
          </a:p>
        </p:txBody>
      </p:sp>
      <p:sp>
        <p:nvSpPr>
          <p:cNvPr id="73" name="Google Shape;73;p13"/>
          <p:cNvSpPr txBox="1"/>
          <p:nvPr/>
        </p:nvSpPr>
        <p:spPr>
          <a:xfrm>
            <a:off x="0" y="0"/>
            <a:ext cx="37463100" cy="4635900"/>
          </a:xfrm>
          <a:prstGeom prst="rect">
            <a:avLst/>
          </a:prstGeom>
          <a:solidFill>
            <a:srgbClr val="84244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Middle-Where? </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Preservation as Negotiation for Workflow Integration</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6000" dirty="0">
                <a:solidFill>
                  <a:srgbClr val="FFFFFF"/>
                </a:solidFill>
                <a:latin typeface="Garamond" panose="02020404030301010803" pitchFamily="18" charset="0"/>
                <a:ea typeface="EB Garamond"/>
                <a:cs typeface="EB Garamond"/>
                <a:sym typeface="EB Garamond"/>
              </a:rPr>
              <a:t>Alex </a:t>
            </a:r>
            <a:r>
              <a:rPr lang="en" sz="6000" dirty="0" err="1">
                <a:solidFill>
                  <a:srgbClr val="FFFFFF"/>
                </a:solidFill>
                <a:latin typeface="Garamond" panose="02020404030301010803" pitchFamily="18" charset="0"/>
                <a:ea typeface="EB Garamond"/>
                <a:cs typeface="EB Garamond"/>
                <a:sym typeface="EB Garamond"/>
              </a:rPr>
              <a:t>Kinnaman</a:t>
            </a:r>
            <a:r>
              <a:rPr lang="en" sz="6000" dirty="0">
                <a:solidFill>
                  <a:srgbClr val="FFFFFF"/>
                </a:solidFill>
                <a:latin typeface="Garamond" panose="02020404030301010803" pitchFamily="18" charset="0"/>
                <a:ea typeface="EB Garamond"/>
                <a:cs typeface="EB Garamond"/>
                <a:sym typeface="EB Garamond"/>
              </a:rPr>
              <a:t> &amp; Luke Menzies, Virginia Tech</a:t>
            </a:r>
            <a:endParaRPr sz="6000" dirty="0">
              <a:solidFill>
                <a:srgbClr val="FFFFFF"/>
              </a:solidFill>
              <a:latin typeface="Garamond" panose="02020404030301010803" pitchFamily="18" charset="0"/>
              <a:ea typeface="EB Garamond"/>
              <a:cs typeface="EB Garamond"/>
              <a:sym typeface="EB Garamond"/>
            </a:endParaRPr>
          </a:p>
          <a:p>
            <a:pPr marL="0" lvl="0" indent="0" algn="l" rtl="0">
              <a:spcBef>
                <a:spcPts val="0"/>
              </a:spcBef>
              <a:spcAft>
                <a:spcPts val="0"/>
              </a:spcAft>
              <a:buNone/>
            </a:pPr>
            <a:endParaRPr sz="7200" dirty="0">
              <a:solidFill>
                <a:srgbClr val="FFFFFF"/>
              </a:solidFill>
              <a:latin typeface="EB Garamond"/>
              <a:ea typeface="EB Garamond"/>
              <a:cs typeface="EB Garamond"/>
              <a:sym typeface="EB 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7"/>
        <p:cNvGrpSpPr/>
        <p:nvPr/>
      </p:nvGrpSpPr>
      <p:grpSpPr>
        <a:xfrm>
          <a:off x="0" y="0"/>
          <a:ext cx="0" cy="0"/>
          <a:chOff x="0" y="0"/>
          <a:chExt cx="0" cy="0"/>
        </a:xfrm>
      </p:grpSpPr>
      <p:sp>
        <p:nvSpPr>
          <p:cNvPr id="78" name="Google Shape;78;p14"/>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noAutofit/>
          </a:bodyPr>
          <a:lstStyle/>
          <a:p>
            <a:pPr marL="0" lvl="0" indent="0" algn="l" rtl="0">
              <a:spcBef>
                <a:spcPts val="0"/>
              </a:spcBef>
              <a:spcAft>
                <a:spcPts val="0"/>
              </a:spcAft>
              <a:buNone/>
            </a:pPr>
            <a:endParaRPr/>
          </a:p>
        </p:txBody>
      </p:sp>
      <p:sp>
        <p:nvSpPr>
          <p:cNvPr id="79" name="Google Shape;79;p14"/>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p>
            <a:pPr marL="0" lvl="0" indent="0" algn="r" rtl="0">
              <a:spcBef>
                <a:spcPts val="0"/>
              </a:spcBef>
              <a:spcAft>
                <a:spcPts val="0"/>
              </a:spcAft>
              <a:buNone/>
            </a:pPr>
            <a:fld id="{00000000-1234-1234-1234-123412341234}" type="slidenum">
              <a:rPr lang="en"/>
              <a:t>2</a:t>
            </a:fld>
            <a:endParaRPr/>
          </a:p>
        </p:txBody>
      </p:sp>
      <p:sp>
        <p:nvSpPr>
          <p:cNvPr id="80" name="Google Shape;80;p14"/>
          <p:cNvSpPr txBox="1"/>
          <p:nvPr/>
        </p:nvSpPr>
        <p:spPr>
          <a:xfrm>
            <a:off x="0" y="0"/>
            <a:ext cx="37463100" cy="4635900"/>
          </a:xfrm>
          <a:prstGeom prst="rect">
            <a:avLst/>
          </a:prstGeom>
          <a:solidFill>
            <a:srgbClr val="6A2C3E"/>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graphicFrame>
        <p:nvGraphicFramePr>
          <p:cNvPr id="81" name="Google Shape;81;p14"/>
          <p:cNvGraphicFramePr/>
          <p:nvPr>
            <p:extLst>
              <p:ext uri="{D42A27DB-BD31-4B8C-83A1-F6EECF244321}">
                <p14:modId xmlns:p14="http://schemas.microsoft.com/office/powerpoint/2010/main" val="1116533730"/>
              </p:ext>
            </p:extLst>
          </p:nvPr>
        </p:nvGraphicFramePr>
        <p:xfrm>
          <a:off x="13355325" y="5762363"/>
          <a:ext cx="22830600" cy="13955375"/>
        </p:xfrm>
        <a:graphic>
          <a:graphicData uri="http://schemas.openxmlformats.org/drawingml/2006/table">
            <a:tbl>
              <a:tblPr>
                <a:noFill/>
                <a:tableStyleId>{E840CE61-B99A-42D7-94B6-A56D8A749728}</a:tableStyleId>
              </a:tblPr>
              <a:tblGrid>
                <a:gridCol w="7610200">
                  <a:extLst>
                    <a:ext uri="{9D8B030D-6E8A-4147-A177-3AD203B41FA5}">
                      <a16:colId xmlns:a16="http://schemas.microsoft.com/office/drawing/2014/main" val="20000"/>
                    </a:ext>
                  </a:extLst>
                </a:gridCol>
                <a:gridCol w="7610200">
                  <a:extLst>
                    <a:ext uri="{9D8B030D-6E8A-4147-A177-3AD203B41FA5}">
                      <a16:colId xmlns:a16="http://schemas.microsoft.com/office/drawing/2014/main" val="20001"/>
                    </a:ext>
                  </a:extLst>
                </a:gridCol>
                <a:gridCol w="7610200">
                  <a:extLst>
                    <a:ext uri="{9D8B030D-6E8A-4147-A177-3AD203B41FA5}">
                      <a16:colId xmlns:a16="http://schemas.microsoft.com/office/drawing/2014/main" val="20002"/>
                    </a:ext>
                  </a:extLst>
                </a:gridCol>
              </a:tblGrid>
              <a:tr h="1077125">
                <a:tc>
                  <a:txBody>
                    <a:bodyPr/>
                    <a:lstStyle/>
                    <a:p>
                      <a:pPr marL="0" lvl="0" indent="0" algn="l" rtl="0">
                        <a:spcBef>
                          <a:spcPts val="0"/>
                        </a:spcBef>
                        <a:spcAft>
                          <a:spcPts val="0"/>
                        </a:spcAft>
                        <a:buNone/>
                      </a:pPr>
                      <a:r>
                        <a:rPr lang="en" sz="3600" b="1" dirty="0">
                          <a:solidFill>
                            <a:srgbClr val="FFFFFF"/>
                          </a:solidFill>
                          <a:latin typeface="Garamond" panose="02020404030301010803" pitchFamily="18" charset="0"/>
                          <a:ea typeface="EB Garamond"/>
                          <a:cs typeface="EB Garamond"/>
                          <a:sym typeface="EB Garamond"/>
                        </a:rPr>
                        <a:t>Challenges</a:t>
                      </a:r>
                      <a:endParaRPr sz="3600" b="1" dirty="0">
                        <a:solidFill>
                          <a:srgbClr val="FFFFFF"/>
                        </a:solidFill>
                        <a:latin typeface="Garamond" panose="02020404030301010803" pitchFamily="18" charset="0"/>
                        <a:ea typeface="EB Garamond"/>
                        <a:cs typeface="EB Garamond"/>
                        <a:sym typeface="EB Garamond"/>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842444"/>
                    </a:solidFill>
                  </a:tcPr>
                </a:tc>
                <a:tc>
                  <a:txBody>
                    <a:bodyPr/>
                    <a:lstStyle/>
                    <a:p>
                      <a:pPr marL="0" lvl="0" indent="0" algn="l" rtl="0">
                        <a:spcBef>
                          <a:spcPts val="0"/>
                        </a:spcBef>
                        <a:spcAft>
                          <a:spcPts val="0"/>
                        </a:spcAft>
                        <a:buNone/>
                      </a:pPr>
                      <a:r>
                        <a:rPr lang="en" sz="3600" b="1" dirty="0">
                          <a:solidFill>
                            <a:srgbClr val="FFFFFF"/>
                          </a:solidFill>
                          <a:latin typeface="Garamond" panose="02020404030301010803" pitchFamily="18" charset="0"/>
                          <a:ea typeface="EB Garamond"/>
                          <a:cs typeface="EB Garamond"/>
                          <a:sym typeface="EB Garamond"/>
                        </a:rPr>
                        <a:t>Examples</a:t>
                      </a:r>
                      <a:endParaRPr sz="3600" b="1" dirty="0">
                        <a:solidFill>
                          <a:srgbClr val="FFFFFF"/>
                        </a:solidFill>
                        <a:latin typeface="Garamond" panose="02020404030301010803" pitchFamily="18" charset="0"/>
                        <a:ea typeface="EB Garamond"/>
                        <a:cs typeface="EB Garamond"/>
                        <a:sym typeface="EB Garamond"/>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842444"/>
                    </a:solidFill>
                  </a:tcPr>
                </a:tc>
                <a:tc>
                  <a:txBody>
                    <a:bodyPr/>
                    <a:lstStyle/>
                    <a:p>
                      <a:pPr marL="0" lvl="0" indent="0" algn="l" rtl="0">
                        <a:spcBef>
                          <a:spcPts val="0"/>
                        </a:spcBef>
                        <a:spcAft>
                          <a:spcPts val="0"/>
                        </a:spcAft>
                        <a:buNone/>
                      </a:pPr>
                      <a:r>
                        <a:rPr lang="en" sz="3600" b="1" dirty="0">
                          <a:solidFill>
                            <a:srgbClr val="FFFFFF"/>
                          </a:solidFill>
                          <a:latin typeface="Garamond" panose="02020404030301010803" pitchFamily="18" charset="0"/>
                          <a:ea typeface="EB Garamond"/>
                          <a:cs typeface="EB Garamond"/>
                          <a:sym typeface="EB Garamond"/>
                        </a:rPr>
                        <a:t>Techniques</a:t>
                      </a:r>
                      <a:endParaRPr sz="3600" b="1" dirty="0">
                        <a:solidFill>
                          <a:srgbClr val="FFFFFF"/>
                        </a:solidFill>
                        <a:latin typeface="Garamond" panose="02020404030301010803" pitchFamily="18" charset="0"/>
                        <a:ea typeface="EB Garamond"/>
                        <a:cs typeface="EB Garamond"/>
                        <a:sym typeface="EB Garamond"/>
                      </a:endParaRPr>
                    </a:p>
                  </a:txBody>
                  <a:tcPr marL="91425" marR="91425" marT="91425" marB="91425" anchor="ctr">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842444"/>
                    </a:solidFill>
                  </a:tcPr>
                </a:tc>
                <a:extLst>
                  <a:ext uri="{0D108BD9-81ED-4DB2-BD59-A6C34878D82A}">
                    <a16:rowId xmlns:a16="http://schemas.microsoft.com/office/drawing/2014/main" val="10000"/>
                  </a:ext>
                </a:extLst>
              </a:tr>
              <a:tr h="2434350">
                <a:tc>
                  <a:txBody>
                    <a:bodyPr/>
                    <a:lstStyle/>
                    <a:p>
                      <a:pPr marL="0" lvl="0" indent="0" algn="l" rtl="0">
                        <a:spcBef>
                          <a:spcPts val="0"/>
                        </a:spcBef>
                        <a:spcAft>
                          <a:spcPts val="0"/>
                        </a:spcAft>
                        <a:buNone/>
                      </a:pPr>
                      <a:r>
                        <a:rPr lang="en" sz="2800" b="1"/>
                        <a:t>Pre-existing</a:t>
                      </a:r>
                      <a:r>
                        <a:rPr lang="en" sz="2800"/>
                        <a:t> workflows, positions, and software mean that there can be reluctance  to adopt new approaches or change their current workflows.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e.g. It was difficult to communicate the distance between cataloging and metadata, with the desire being to impose new metadata production workflows, distinct from long-practiced cataloging workflows.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We researched metadata standards and </a:t>
                      </a:r>
                      <a:r>
                        <a:rPr lang="en" sz="2800" b="1"/>
                        <a:t>communicated the need for these standards</a:t>
                      </a:r>
                      <a:r>
                        <a:rPr lang="en" sz="2800"/>
                        <a:t> to faculty and staff. </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extLst>
                  <a:ext uri="{0D108BD9-81ED-4DB2-BD59-A6C34878D82A}">
                    <a16:rowId xmlns:a16="http://schemas.microsoft.com/office/drawing/2014/main" val="10001"/>
                  </a:ext>
                </a:extLst>
              </a:tr>
              <a:tr h="2205475">
                <a:tc>
                  <a:txBody>
                    <a:bodyPr/>
                    <a:lstStyle/>
                    <a:p>
                      <a:pPr marL="0" lvl="0" indent="0" algn="l" rtl="0">
                        <a:spcBef>
                          <a:spcPts val="0"/>
                        </a:spcBef>
                        <a:spcAft>
                          <a:spcPts val="0"/>
                        </a:spcAft>
                        <a:buNone/>
                      </a:pPr>
                      <a:r>
                        <a:rPr lang="en" sz="2800"/>
                        <a:t>Small </a:t>
                      </a:r>
                      <a:r>
                        <a:rPr lang="en" sz="2800" b="1"/>
                        <a:t>software tools</a:t>
                      </a:r>
                      <a:r>
                        <a:rPr lang="en" sz="2800"/>
                        <a:t> to fill in the gaps between all-encompassing tools like Fedora, DSpace, Archivematica, and our ILS software.</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e.g. We need tools that can be used by a layperson with limited experience in these specific technologies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We hired a Digital Preservation Technologist, who developed a </a:t>
                      </a:r>
                      <a:r>
                        <a:rPr lang="en" sz="2800" b="1"/>
                        <a:t>digital object formatter</a:t>
                      </a:r>
                      <a:r>
                        <a:rPr lang="en" sz="2800"/>
                        <a:t> tool based on community needs.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extLst>
                  <a:ext uri="{0D108BD9-81ED-4DB2-BD59-A6C34878D82A}">
                    <a16:rowId xmlns:a16="http://schemas.microsoft.com/office/drawing/2014/main" val="10002"/>
                  </a:ext>
                </a:extLst>
              </a:tr>
              <a:tr h="2860225">
                <a:tc>
                  <a:txBody>
                    <a:bodyPr/>
                    <a:lstStyle/>
                    <a:p>
                      <a:pPr marL="0" lvl="0" indent="0" algn="l" rtl="0">
                        <a:spcBef>
                          <a:spcPts val="0"/>
                        </a:spcBef>
                        <a:spcAft>
                          <a:spcPts val="0"/>
                        </a:spcAft>
                        <a:buNone/>
                      </a:pPr>
                      <a:r>
                        <a:rPr lang="en" sz="2800" b="1"/>
                        <a:t>Integrating</a:t>
                      </a:r>
                      <a:r>
                        <a:rPr lang="en" sz="2800"/>
                        <a:t> data production, preservation, metadata, and access into a single system was more than even the most inclusive tools or combinations of tools could handle.</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e.g. We wanted our digital objects to have robust metadata records that could both track the object throughout the system and be updated with PREMIS event metadata, without needing to touch our AIPs.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We are working to implement an RDF triplestore </a:t>
                      </a:r>
                      <a:r>
                        <a:rPr lang="en" sz="2800" b="1"/>
                        <a:t>metadata server</a:t>
                      </a:r>
                      <a:r>
                        <a:rPr lang="en" sz="2800"/>
                        <a:t>. This will allow for continual updating of PREMIS event metadata, eliminate the metadata "bottleneck", and disconnect access upload and cataloging workflows.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extLst>
                  <a:ext uri="{0D108BD9-81ED-4DB2-BD59-A6C34878D82A}">
                    <a16:rowId xmlns:a16="http://schemas.microsoft.com/office/drawing/2014/main" val="10003"/>
                  </a:ext>
                </a:extLst>
              </a:tr>
              <a:tr h="2517975">
                <a:tc>
                  <a:txBody>
                    <a:bodyPr/>
                    <a:lstStyle/>
                    <a:p>
                      <a:pPr marL="0" lvl="0" indent="0" algn="l" rtl="0">
                        <a:spcBef>
                          <a:spcPts val="0"/>
                        </a:spcBef>
                        <a:spcAft>
                          <a:spcPts val="0"/>
                        </a:spcAft>
                        <a:buNone/>
                      </a:pPr>
                      <a:r>
                        <a:rPr lang="en" sz="2800"/>
                        <a:t>Building </a:t>
                      </a:r>
                      <a:r>
                        <a:rPr lang="en" sz="2800" b="1"/>
                        <a:t>trust</a:t>
                      </a:r>
                      <a:r>
                        <a:rPr lang="en" sz="2800"/>
                        <a:t> and communicating </a:t>
                      </a:r>
                      <a:r>
                        <a:rPr lang="en" sz="2800" b="1"/>
                        <a:t>our vision</a:t>
                      </a:r>
                      <a:r>
                        <a:rPr lang="en" sz="2800"/>
                        <a:t> effectively to a diversity of stakeholders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e.g. Our department was relatively new, with some members hired fresh out of library school. </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We consistently </a:t>
                      </a:r>
                      <a:r>
                        <a:rPr lang="en" sz="2800" b="1"/>
                        <a:t>reach out</a:t>
                      </a:r>
                      <a:r>
                        <a:rPr lang="en" sz="2800"/>
                        <a:t> to other departments, working laterally to build </a:t>
                      </a:r>
                      <a:r>
                        <a:rPr lang="en" sz="2800" b="1"/>
                        <a:t>relationships</a:t>
                      </a:r>
                      <a:r>
                        <a:rPr lang="en" sz="2800"/>
                        <a:t> and </a:t>
                      </a:r>
                      <a:r>
                        <a:rPr lang="en" sz="2800" b="1"/>
                        <a:t>trust</a:t>
                      </a:r>
                      <a:r>
                        <a:rPr lang="en" sz="2800"/>
                        <a:t> with stakeholders. This type of work proved to be more valuable than any technical preservation efforts. </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extLst>
                  <a:ext uri="{0D108BD9-81ED-4DB2-BD59-A6C34878D82A}">
                    <a16:rowId xmlns:a16="http://schemas.microsoft.com/office/drawing/2014/main" val="10004"/>
                  </a:ext>
                </a:extLst>
              </a:tr>
              <a:tr h="2860225">
                <a:tc>
                  <a:txBody>
                    <a:bodyPr/>
                    <a:lstStyle/>
                    <a:p>
                      <a:pPr marL="0" lvl="0" indent="0" algn="l" rtl="0">
                        <a:spcBef>
                          <a:spcPts val="0"/>
                        </a:spcBef>
                        <a:spcAft>
                          <a:spcPts val="0"/>
                        </a:spcAft>
                        <a:buNone/>
                      </a:pPr>
                      <a:r>
                        <a:rPr lang="en" sz="2800"/>
                        <a:t>There was no single location for </a:t>
                      </a:r>
                      <a:r>
                        <a:rPr lang="en" sz="2800" b="1"/>
                        <a:t>unified documentation</a:t>
                      </a:r>
                      <a:r>
                        <a:rPr lang="en" sz="2800"/>
                        <a:t> for digital curation activities in the Library. </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a:t>e.g. Documentation is scattered over local machines, personal computers, VT's GitHub site, the wikis for APTrust and MetaArchive, and in the memories of particular employees.</a:t>
                      </a:r>
                      <a:endParaRPr sz="280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tc>
                  <a:txBody>
                    <a:bodyPr/>
                    <a:lstStyle/>
                    <a:p>
                      <a:pPr marL="0" lvl="0" indent="0" algn="l" rtl="0">
                        <a:spcBef>
                          <a:spcPts val="0"/>
                        </a:spcBef>
                        <a:spcAft>
                          <a:spcPts val="0"/>
                        </a:spcAft>
                        <a:buNone/>
                      </a:pPr>
                      <a:r>
                        <a:rPr lang="en" sz="2800" dirty="0"/>
                        <a:t>We used Atlassian's Confluence software to build a site for </a:t>
                      </a:r>
                      <a:r>
                        <a:rPr lang="en" sz="2800" b="1" dirty="0"/>
                        <a:t>comprehensive, unified documentation</a:t>
                      </a:r>
                      <a:r>
                        <a:rPr lang="en" sz="2800" dirty="0"/>
                        <a:t>. It is also a tool for </a:t>
                      </a:r>
                      <a:r>
                        <a:rPr lang="en" sz="2800" b="1" dirty="0"/>
                        <a:t>collaboration</a:t>
                      </a:r>
                      <a:r>
                        <a:rPr lang="en" sz="2800" dirty="0"/>
                        <a:t> and </a:t>
                      </a:r>
                      <a:r>
                        <a:rPr lang="en" sz="2800" b="1" dirty="0"/>
                        <a:t>communication</a:t>
                      </a:r>
                      <a:r>
                        <a:rPr lang="en" sz="2800" dirty="0"/>
                        <a:t> with the departments with whom we cooperate.</a:t>
                      </a:r>
                      <a:endParaRPr sz="2800" dirty="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F3F3F3"/>
                    </a:solidFill>
                  </a:tcPr>
                </a:tc>
                <a:extLst>
                  <a:ext uri="{0D108BD9-81ED-4DB2-BD59-A6C34878D82A}">
                    <a16:rowId xmlns:a16="http://schemas.microsoft.com/office/drawing/2014/main" val="10005"/>
                  </a:ext>
                </a:extLst>
              </a:tr>
            </a:tbl>
          </a:graphicData>
        </a:graphic>
      </p:graphicFrame>
      <p:sp>
        <p:nvSpPr>
          <p:cNvPr id="82" name="Google Shape;82;p14"/>
          <p:cNvSpPr txBox="1"/>
          <p:nvPr/>
        </p:nvSpPr>
        <p:spPr>
          <a:xfrm>
            <a:off x="1277025" y="7018163"/>
            <a:ext cx="11181900" cy="404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highlight>
                  <a:srgbClr val="FFFFFF"/>
                </a:highlight>
              </a:rPr>
              <a:t>We work to draw expertise from well-established library units in order to accomplish inter-departmental goals. While other library units are self-contained and specialized in their fields, DI&amp;PS works in the interstices between these units. We aim to "fill the gaps" and integrate other library units into a comprehensive data curation system. </a:t>
            </a:r>
            <a:r>
              <a:rPr lang="en" sz="2800">
                <a:solidFill>
                  <a:schemeClr val="dk1"/>
                </a:solidFill>
              </a:rPr>
              <a:t>Many of the challenges we have experienced are in communicating with our stakeholders, selecting and integrating software, and managing our workflows.</a:t>
            </a:r>
            <a:endParaRPr sz="2800"/>
          </a:p>
        </p:txBody>
      </p:sp>
      <p:sp>
        <p:nvSpPr>
          <p:cNvPr id="83" name="Google Shape;83;p14"/>
          <p:cNvSpPr/>
          <p:nvPr/>
        </p:nvSpPr>
        <p:spPr>
          <a:xfrm>
            <a:off x="6623175" y="11601813"/>
            <a:ext cx="5828700" cy="7832400"/>
          </a:xfrm>
          <a:prstGeom prst="roundRect">
            <a:avLst>
              <a:gd name="adj" fmla="val 16667"/>
            </a:avLst>
          </a:prstGeom>
          <a:solidFill>
            <a:srgbClr val="F3F3F3"/>
          </a:solidFill>
          <a:ln w="76200" cap="flat" cmpd="sng">
            <a:solidFill>
              <a:srgbClr val="842444"/>
            </a:solidFill>
            <a:prstDash val="solid"/>
            <a:round/>
            <a:headEnd type="none" w="sm" len="sm"/>
            <a:tailEnd type="none" w="sm" len="sm"/>
          </a:ln>
        </p:spPr>
        <p:txBody>
          <a:bodyPr spcFirstLastPara="1" wrap="square" lIns="0" tIns="0" rIns="0" bIns="0" anchor="ctr" anchorCtr="0">
            <a:noAutofit/>
          </a:bodyPr>
          <a:lstStyle/>
          <a:p>
            <a:pPr marL="0" lvl="0" indent="0" algn="ctr" rtl="0">
              <a:spcBef>
                <a:spcPts val="0"/>
              </a:spcBef>
              <a:spcAft>
                <a:spcPts val="0"/>
              </a:spcAft>
              <a:buClr>
                <a:schemeClr val="dk1"/>
              </a:buClr>
              <a:buSzPts val="1100"/>
              <a:buFont typeface="Arial"/>
              <a:buNone/>
            </a:pPr>
            <a:r>
              <a:rPr lang="en" sz="3200" b="1">
                <a:solidFill>
                  <a:schemeClr val="dk1"/>
                </a:solidFill>
              </a:rPr>
              <a:t>Small Go-Cart Track </a:t>
            </a:r>
            <a:endParaRPr sz="3200" b="1">
              <a:solidFill>
                <a:schemeClr val="dk1"/>
              </a:solidFill>
            </a:endParaRPr>
          </a:p>
          <a:p>
            <a:pPr marL="0" lvl="0" indent="0" algn="ctr" rtl="0">
              <a:spcBef>
                <a:spcPts val="0"/>
              </a:spcBef>
              <a:spcAft>
                <a:spcPts val="0"/>
              </a:spcAft>
              <a:buClr>
                <a:schemeClr val="dk1"/>
              </a:buClr>
              <a:buSzPts val="1100"/>
              <a:buFont typeface="Arial"/>
              <a:buNone/>
            </a:pPr>
            <a:r>
              <a:rPr lang="en" sz="3200" b="1">
                <a:solidFill>
                  <a:schemeClr val="dk1"/>
                </a:solidFill>
              </a:rPr>
              <a:t>vs. </a:t>
            </a:r>
            <a:endParaRPr sz="3200" b="1">
              <a:solidFill>
                <a:schemeClr val="dk1"/>
              </a:solidFill>
            </a:endParaRPr>
          </a:p>
          <a:p>
            <a:pPr marL="0" lvl="0" indent="0" algn="ctr" rtl="0">
              <a:spcBef>
                <a:spcPts val="0"/>
              </a:spcBef>
              <a:spcAft>
                <a:spcPts val="0"/>
              </a:spcAft>
              <a:buClr>
                <a:schemeClr val="dk1"/>
              </a:buClr>
              <a:buSzPts val="1100"/>
              <a:buFont typeface="Arial"/>
              <a:buNone/>
            </a:pPr>
            <a:r>
              <a:rPr lang="en" sz="3200" b="1">
                <a:solidFill>
                  <a:schemeClr val="dk1"/>
                </a:solidFill>
              </a:rPr>
              <a:t>Complex Motor-Speedway</a:t>
            </a:r>
            <a:endParaRPr sz="3200" b="1">
              <a:solidFill>
                <a:schemeClr val="dk1"/>
              </a:solidFill>
            </a:endParaRPr>
          </a:p>
          <a:p>
            <a:pPr marL="0" lvl="0" indent="0" algn="ctr" rtl="0">
              <a:spcBef>
                <a:spcPts val="0"/>
              </a:spcBef>
              <a:spcAft>
                <a:spcPts val="0"/>
              </a:spcAft>
              <a:buClr>
                <a:schemeClr val="dk1"/>
              </a:buClr>
              <a:buSzPts val="1100"/>
              <a:buFont typeface="Arial"/>
              <a:buNone/>
            </a:pPr>
            <a:endParaRPr sz="2800">
              <a:solidFill>
                <a:schemeClr val="dk1"/>
              </a:solidFill>
            </a:endParaRPr>
          </a:p>
          <a:p>
            <a:pPr marL="0" lvl="0" indent="0" algn="l" rtl="0">
              <a:spcBef>
                <a:spcPts val="0"/>
              </a:spcBef>
              <a:spcAft>
                <a:spcPts val="0"/>
              </a:spcAft>
              <a:buClr>
                <a:schemeClr val="dk1"/>
              </a:buClr>
              <a:buSzPts val="1100"/>
              <a:buFont typeface="Arial"/>
              <a:buNone/>
            </a:pPr>
            <a:r>
              <a:rPr lang="en" sz="2800">
                <a:solidFill>
                  <a:schemeClr val="dk1"/>
                </a:solidFill>
              </a:rPr>
              <a:t>As we integrate large-scale preservation services into well-established library workflows, we are working to expand from a small-scale system that only supports our department and immediate stakeholders, to building a </a:t>
            </a:r>
            <a:r>
              <a:rPr lang="en" sz="2800" b="1">
                <a:solidFill>
                  <a:schemeClr val="dk1"/>
                </a:solidFill>
              </a:rPr>
              <a:t>unified digital curation system</a:t>
            </a:r>
            <a:r>
              <a:rPr lang="en" sz="2800">
                <a:solidFill>
                  <a:schemeClr val="dk1"/>
                </a:solidFill>
              </a:rPr>
              <a:t> that provides services for the entire VTUL, and beyond.</a:t>
            </a:r>
            <a:endParaRPr sz="2800">
              <a:solidFill>
                <a:schemeClr val="dk1"/>
              </a:solidFill>
            </a:endParaRPr>
          </a:p>
          <a:p>
            <a:pPr marL="0" lvl="0" indent="0" algn="l" rtl="0">
              <a:spcBef>
                <a:spcPts val="0"/>
              </a:spcBef>
              <a:spcAft>
                <a:spcPts val="0"/>
              </a:spcAft>
              <a:buNone/>
            </a:pPr>
            <a:endParaRPr/>
          </a:p>
        </p:txBody>
      </p:sp>
      <p:grpSp>
        <p:nvGrpSpPr>
          <p:cNvPr id="84" name="Google Shape;84;p14"/>
          <p:cNvGrpSpPr/>
          <p:nvPr/>
        </p:nvGrpSpPr>
        <p:grpSpPr>
          <a:xfrm>
            <a:off x="1298330" y="10963392"/>
            <a:ext cx="4421400" cy="9109233"/>
            <a:chOff x="1298330" y="11268192"/>
            <a:chExt cx="4421400" cy="9109233"/>
          </a:xfrm>
        </p:grpSpPr>
        <p:grpSp>
          <p:nvGrpSpPr>
            <p:cNvPr id="85" name="Google Shape;85;p14"/>
            <p:cNvGrpSpPr/>
            <p:nvPr/>
          </p:nvGrpSpPr>
          <p:grpSpPr>
            <a:xfrm>
              <a:off x="1575566" y="12085111"/>
              <a:ext cx="3866898" cy="3182370"/>
              <a:chOff x="-118587" y="3188275"/>
              <a:chExt cx="2650375" cy="1621507"/>
            </a:xfrm>
          </p:grpSpPr>
          <p:pic>
            <p:nvPicPr>
              <p:cNvPr id="86" name="Google Shape;86;p14"/>
              <p:cNvPicPr preferRelativeResize="0"/>
              <p:nvPr/>
            </p:nvPicPr>
            <p:blipFill>
              <a:blip r:embed="rId3">
                <a:alphaModFix/>
              </a:blip>
              <a:stretch>
                <a:fillRect/>
              </a:stretch>
            </p:blipFill>
            <p:spPr>
              <a:xfrm>
                <a:off x="-118587" y="3188275"/>
                <a:ext cx="2650375" cy="1615678"/>
              </a:xfrm>
              <a:prstGeom prst="rect">
                <a:avLst/>
              </a:prstGeom>
              <a:noFill/>
              <a:ln>
                <a:noFill/>
              </a:ln>
            </p:spPr>
          </p:pic>
          <p:pic>
            <p:nvPicPr>
              <p:cNvPr id="87" name="Google Shape;87;p14"/>
              <p:cNvPicPr preferRelativeResize="0"/>
              <p:nvPr/>
            </p:nvPicPr>
            <p:blipFill>
              <a:blip r:embed="rId4">
                <a:alphaModFix/>
              </a:blip>
              <a:stretch>
                <a:fillRect/>
              </a:stretch>
            </p:blipFill>
            <p:spPr>
              <a:xfrm>
                <a:off x="534680" y="4173282"/>
                <a:ext cx="1182974" cy="636500"/>
              </a:xfrm>
              <a:prstGeom prst="rect">
                <a:avLst/>
              </a:prstGeom>
              <a:noFill/>
              <a:ln>
                <a:noFill/>
              </a:ln>
            </p:spPr>
          </p:pic>
        </p:grpSp>
        <p:grpSp>
          <p:nvGrpSpPr>
            <p:cNvPr id="88" name="Google Shape;88;p14"/>
            <p:cNvGrpSpPr/>
            <p:nvPr/>
          </p:nvGrpSpPr>
          <p:grpSpPr>
            <a:xfrm>
              <a:off x="1468239" y="16467563"/>
              <a:ext cx="4081541" cy="3517907"/>
              <a:chOff x="4446125" y="2891802"/>
              <a:chExt cx="4671024" cy="3086425"/>
            </a:xfrm>
          </p:grpSpPr>
          <p:pic>
            <p:nvPicPr>
              <p:cNvPr id="89" name="Google Shape;89;p14"/>
              <p:cNvPicPr preferRelativeResize="0"/>
              <p:nvPr/>
            </p:nvPicPr>
            <p:blipFill>
              <a:blip r:embed="rId5">
                <a:alphaModFix/>
              </a:blip>
              <a:stretch>
                <a:fillRect/>
              </a:stretch>
            </p:blipFill>
            <p:spPr>
              <a:xfrm>
                <a:off x="4446125" y="2891802"/>
                <a:ext cx="4671024" cy="2627449"/>
              </a:xfrm>
              <a:prstGeom prst="rect">
                <a:avLst/>
              </a:prstGeom>
              <a:noFill/>
              <a:ln>
                <a:noFill/>
              </a:ln>
            </p:spPr>
          </p:pic>
          <p:pic>
            <p:nvPicPr>
              <p:cNvPr id="90" name="Google Shape;90;p14"/>
              <p:cNvPicPr preferRelativeResize="0"/>
              <p:nvPr/>
            </p:nvPicPr>
            <p:blipFill>
              <a:blip r:embed="rId6">
                <a:alphaModFix/>
              </a:blip>
              <a:stretch>
                <a:fillRect/>
              </a:stretch>
            </p:blipFill>
            <p:spPr>
              <a:xfrm>
                <a:off x="4742939" y="4563768"/>
                <a:ext cx="3459990" cy="1414459"/>
              </a:xfrm>
              <a:prstGeom prst="rect">
                <a:avLst/>
              </a:prstGeom>
              <a:noFill/>
              <a:ln>
                <a:noFill/>
              </a:ln>
            </p:spPr>
          </p:pic>
        </p:grpSp>
        <p:sp>
          <p:nvSpPr>
            <p:cNvPr id="91" name="Google Shape;91;p14"/>
            <p:cNvSpPr/>
            <p:nvPr/>
          </p:nvSpPr>
          <p:spPr>
            <a:xfrm>
              <a:off x="1298330" y="11268192"/>
              <a:ext cx="4421400" cy="4445100"/>
            </a:xfrm>
            <a:prstGeom prst="noSmoking">
              <a:avLst>
                <a:gd name="adj" fmla="val 5719"/>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p:nvPr/>
          </p:nvSpPr>
          <p:spPr>
            <a:xfrm>
              <a:off x="1298330" y="15886425"/>
              <a:ext cx="4421400" cy="4491000"/>
            </a:xfrm>
            <a:prstGeom prst="donut">
              <a:avLst>
                <a:gd name="adj" fmla="val 5041"/>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14"/>
          <p:cNvSpPr/>
          <p:nvPr/>
        </p:nvSpPr>
        <p:spPr>
          <a:xfrm>
            <a:off x="1277027" y="5762375"/>
            <a:ext cx="111819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r>
              <a:rPr lang="en" sz="4800" dirty="0">
                <a:solidFill>
                  <a:srgbClr val="FFFFFF"/>
                </a:solidFill>
                <a:latin typeface="Garamond" panose="02020404030301010803" pitchFamily="18" charset="0"/>
                <a:ea typeface="EB Garamond"/>
                <a:cs typeface="EB Garamond"/>
                <a:sym typeface="EB Garamond"/>
              </a:rPr>
              <a:t>Challenges &amp; Techniques</a:t>
            </a:r>
            <a:endParaRPr sz="4800" dirty="0">
              <a:solidFill>
                <a:srgbClr val="FFFFFF"/>
              </a:solidFill>
              <a:latin typeface="Garamond" panose="02020404030301010803" pitchFamily="18" charset="0"/>
              <a:ea typeface="EB Garamond"/>
              <a:cs typeface="EB Garamond"/>
              <a:sym typeface="EB Garamond"/>
            </a:endParaRPr>
          </a:p>
        </p:txBody>
      </p:sp>
      <p:cxnSp>
        <p:nvCxnSpPr>
          <p:cNvPr id="94" name="Google Shape;94;p14"/>
          <p:cNvCxnSpPr/>
          <p:nvPr/>
        </p:nvCxnSpPr>
        <p:spPr>
          <a:xfrm>
            <a:off x="-62" y="4622250"/>
            <a:ext cx="37463100" cy="0"/>
          </a:xfrm>
          <a:prstGeom prst="straightConnector1">
            <a:avLst/>
          </a:prstGeom>
          <a:noFill/>
          <a:ln w="114300" cap="flat" cmpd="sng">
            <a:solidFill>
              <a:srgbClr val="A4445F"/>
            </a:solidFill>
            <a:prstDash val="solid"/>
            <a:round/>
            <a:headEnd type="none" w="med" len="med"/>
            <a:tailEnd type="none" w="med" len="med"/>
          </a:ln>
        </p:spPr>
      </p:cxnSp>
      <p:sp>
        <p:nvSpPr>
          <p:cNvPr id="95" name="Google Shape;95;p14"/>
          <p:cNvSpPr txBox="1"/>
          <p:nvPr/>
        </p:nvSpPr>
        <p:spPr>
          <a:xfrm>
            <a:off x="0" y="0"/>
            <a:ext cx="37463100" cy="4635900"/>
          </a:xfrm>
          <a:prstGeom prst="rect">
            <a:avLst/>
          </a:prstGeom>
          <a:solidFill>
            <a:srgbClr val="84244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Middle-Where? </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Preservation as Negotiation for Workflow Integration</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6000" dirty="0">
                <a:solidFill>
                  <a:srgbClr val="FFFFFF"/>
                </a:solidFill>
                <a:latin typeface="Garamond" panose="02020404030301010803" pitchFamily="18" charset="0"/>
                <a:ea typeface="EB Garamond"/>
                <a:cs typeface="EB Garamond"/>
                <a:sym typeface="EB Garamond"/>
              </a:rPr>
              <a:t>Alex </a:t>
            </a:r>
            <a:r>
              <a:rPr lang="en" sz="6000" dirty="0" err="1">
                <a:solidFill>
                  <a:srgbClr val="FFFFFF"/>
                </a:solidFill>
                <a:latin typeface="Garamond" panose="02020404030301010803" pitchFamily="18" charset="0"/>
                <a:ea typeface="EB Garamond"/>
                <a:cs typeface="EB Garamond"/>
                <a:sym typeface="EB Garamond"/>
              </a:rPr>
              <a:t>Kinnaman</a:t>
            </a:r>
            <a:r>
              <a:rPr lang="en" sz="6000" dirty="0">
                <a:solidFill>
                  <a:srgbClr val="FFFFFF"/>
                </a:solidFill>
                <a:latin typeface="Garamond" panose="02020404030301010803" pitchFamily="18" charset="0"/>
                <a:ea typeface="EB Garamond"/>
                <a:cs typeface="EB Garamond"/>
                <a:sym typeface="EB Garamond"/>
              </a:rPr>
              <a:t> &amp; Luke Menzies, Virginia Tech</a:t>
            </a:r>
            <a:endParaRPr sz="6000" dirty="0">
              <a:solidFill>
                <a:srgbClr val="FFFFFF"/>
              </a:solidFill>
              <a:latin typeface="Garamond" panose="02020404030301010803" pitchFamily="18" charset="0"/>
              <a:ea typeface="EB Garamond"/>
              <a:cs typeface="EB Garamond"/>
              <a:sym typeface="EB Garamond"/>
            </a:endParaRPr>
          </a:p>
          <a:p>
            <a:pPr marL="0" lvl="0" indent="0" algn="l" rtl="0">
              <a:spcBef>
                <a:spcPts val="0"/>
              </a:spcBef>
              <a:spcAft>
                <a:spcPts val="0"/>
              </a:spcAft>
              <a:buNone/>
            </a:pPr>
            <a:endParaRPr sz="7200" dirty="0">
              <a:solidFill>
                <a:srgbClr val="FFFFFF"/>
              </a:solidFill>
              <a:latin typeface="EB Garamond"/>
              <a:ea typeface="EB Garamond"/>
              <a:cs typeface="EB Garamond"/>
              <a:sym typeface="EB 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noAutofit/>
          </a:bodyPr>
          <a:lstStyle/>
          <a:p>
            <a:pPr marL="0" lvl="0" indent="0" algn="l" rtl="0">
              <a:spcBef>
                <a:spcPts val="0"/>
              </a:spcBef>
              <a:spcAft>
                <a:spcPts val="0"/>
              </a:spcAft>
              <a:buNone/>
            </a:pPr>
            <a:endParaRPr/>
          </a:p>
        </p:txBody>
      </p:sp>
      <p:sp>
        <p:nvSpPr>
          <p:cNvPr id="101" name="Google Shape;101;p15"/>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p>
            <a:pPr marL="0" lvl="0" indent="0" algn="r" rtl="0">
              <a:spcBef>
                <a:spcPts val="0"/>
              </a:spcBef>
              <a:spcAft>
                <a:spcPts val="0"/>
              </a:spcAft>
              <a:buNone/>
            </a:pPr>
            <a:fld id="{00000000-1234-1234-1234-123412341234}" type="slidenum">
              <a:rPr lang="en"/>
              <a:t>3</a:t>
            </a:fld>
            <a:endParaRPr/>
          </a:p>
        </p:txBody>
      </p:sp>
      <p:sp>
        <p:nvSpPr>
          <p:cNvPr id="102" name="Google Shape;102;p15"/>
          <p:cNvSpPr txBox="1"/>
          <p:nvPr/>
        </p:nvSpPr>
        <p:spPr>
          <a:xfrm>
            <a:off x="0" y="0"/>
            <a:ext cx="37463100" cy="4635900"/>
          </a:xfrm>
          <a:prstGeom prst="rect">
            <a:avLst/>
          </a:prstGeom>
          <a:solidFill>
            <a:srgbClr val="6A2C3E"/>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pic>
        <p:nvPicPr>
          <p:cNvPr id="103" name="Google Shape;103;p15"/>
          <p:cNvPicPr preferRelativeResize="0"/>
          <p:nvPr/>
        </p:nvPicPr>
        <p:blipFill rotWithShape="1">
          <a:blip r:embed="rId3">
            <a:alphaModFix/>
          </a:blip>
          <a:srcRect/>
          <a:stretch/>
        </p:blipFill>
        <p:spPr>
          <a:xfrm>
            <a:off x="609063" y="5473760"/>
            <a:ext cx="18579101" cy="13934331"/>
          </a:xfrm>
          <a:prstGeom prst="rect">
            <a:avLst/>
          </a:prstGeom>
          <a:noFill/>
          <a:ln w="19050" cap="flat" cmpd="sng">
            <a:solidFill>
              <a:srgbClr val="000000"/>
            </a:solidFill>
            <a:prstDash val="solid"/>
            <a:round/>
            <a:headEnd type="none" w="sm" len="sm"/>
            <a:tailEnd type="none" w="sm" len="sm"/>
          </a:ln>
          <a:effectLst>
            <a:outerShdw blurRad="57150" dist="171450" dir="7740000" algn="bl" rotWithShape="0">
              <a:srgbClr val="000000">
                <a:alpha val="50000"/>
              </a:srgbClr>
            </a:outerShdw>
          </a:effectLst>
        </p:spPr>
      </p:pic>
      <p:pic>
        <p:nvPicPr>
          <p:cNvPr id="104" name="Google Shape;104;p15"/>
          <p:cNvPicPr preferRelativeResize="0"/>
          <p:nvPr/>
        </p:nvPicPr>
        <p:blipFill>
          <a:blip r:embed="rId4">
            <a:alphaModFix/>
          </a:blip>
          <a:stretch>
            <a:fillRect/>
          </a:stretch>
        </p:blipFill>
        <p:spPr>
          <a:xfrm>
            <a:off x="19551887" y="7906406"/>
            <a:ext cx="17302025" cy="9069038"/>
          </a:xfrm>
          <a:prstGeom prst="rect">
            <a:avLst/>
          </a:prstGeom>
          <a:noFill/>
          <a:ln w="38100" cap="flat" cmpd="sng">
            <a:solidFill>
              <a:srgbClr val="000000"/>
            </a:solidFill>
            <a:prstDash val="solid"/>
            <a:round/>
            <a:headEnd type="none" w="sm" len="sm"/>
            <a:tailEnd type="none" w="sm" len="sm"/>
          </a:ln>
          <a:effectLst>
            <a:outerShdw blurRad="57150" dist="171450" dir="7740000" algn="bl" rotWithShape="0">
              <a:srgbClr val="000000">
                <a:alpha val="50000"/>
              </a:srgbClr>
            </a:outerShdw>
          </a:effectLst>
        </p:spPr>
      </p:pic>
      <p:cxnSp>
        <p:nvCxnSpPr>
          <p:cNvPr id="105" name="Google Shape;105;p15"/>
          <p:cNvCxnSpPr>
            <a:stCxn id="103" idx="0"/>
            <a:endCxn id="104" idx="0"/>
          </p:cNvCxnSpPr>
          <p:nvPr/>
        </p:nvCxnSpPr>
        <p:spPr>
          <a:xfrm>
            <a:off x="9898613" y="5473760"/>
            <a:ext cx="18304200" cy="2432700"/>
          </a:xfrm>
          <a:prstGeom prst="straightConnector1">
            <a:avLst/>
          </a:prstGeom>
          <a:noFill/>
          <a:ln w="76200" cap="flat" cmpd="sng">
            <a:solidFill>
              <a:srgbClr val="FF9900"/>
            </a:solidFill>
            <a:prstDash val="dash"/>
            <a:round/>
            <a:headEnd type="none" w="med" len="med"/>
            <a:tailEnd type="none" w="med" len="med"/>
          </a:ln>
        </p:spPr>
      </p:cxnSp>
      <p:cxnSp>
        <p:nvCxnSpPr>
          <p:cNvPr id="106" name="Google Shape;106;p15"/>
          <p:cNvCxnSpPr>
            <a:stCxn id="103" idx="2"/>
            <a:endCxn id="104" idx="2"/>
          </p:cNvCxnSpPr>
          <p:nvPr/>
        </p:nvCxnSpPr>
        <p:spPr>
          <a:xfrm rot="10800000" flipH="1">
            <a:off x="9898613" y="16975391"/>
            <a:ext cx="18304200" cy="2432700"/>
          </a:xfrm>
          <a:prstGeom prst="straightConnector1">
            <a:avLst/>
          </a:prstGeom>
          <a:noFill/>
          <a:ln w="76200" cap="flat" cmpd="sng">
            <a:solidFill>
              <a:srgbClr val="FF9900"/>
            </a:solidFill>
            <a:prstDash val="dash"/>
            <a:round/>
            <a:headEnd type="none" w="med" len="med"/>
            <a:tailEnd type="none" w="med" len="med"/>
          </a:ln>
        </p:spPr>
      </p:cxnSp>
      <p:sp>
        <p:nvSpPr>
          <p:cNvPr id="107" name="Google Shape;107;p15"/>
          <p:cNvSpPr/>
          <p:nvPr/>
        </p:nvSpPr>
        <p:spPr>
          <a:xfrm>
            <a:off x="23250695" y="5786632"/>
            <a:ext cx="9904235" cy="964664"/>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4800" dirty="0">
                <a:solidFill>
                  <a:srgbClr val="FFFFFF"/>
                </a:solidFill>
                <a:latin typeface="Garamond" panose="02020404030301010803" pitchFamily="18" charset="0"/>
              </a:rPr>
              <a:t>The Digital Curation "Motor-speedway"</a:t>
            </a:r>
            <a:endParaRPr sz="4800" dirty="0">
              <a:solidFill>
                <a:srgbClr val="FFFFFF"/>
              </a:solidFill>
              <a:latin typeface="Garamond" panose="02020404030301010803" pitchFamily="18" charset="0"/>
            </a:endParaRPr>
          </a:p>
        </p:txBody>
      </p:sp>
      <p:cxnSp>
        <p:nvCxnSpPr>
          <p:cNvPr id="108" name="Google Shape;108;p15"/>
          <p:cNvCxnSpPr/>
          <p:nvPr/>
        </p:nvCxnSpPr>
        <p:spPr>
          <a:xfrm>
            <a:off x="-62" y="4622250"/>
            <a:ext cx="37463100" cy="0"/>
          </a:xfrm>
          <a:prstGeom prst="straightConnector1">
            <a:avLst/>
          </a:prstGeom>
          <a:noFill/>
          <a:ln w="114300" cap="flat" cmpd="sng">
            <a:solidFill>
              <a:srgbClr val="A4445F"/>
            </a:solidFill>
            <a:prstDash val="solid"/>
            <a:round/>
            <a:headEnd type="none" w="med" len="med"/>
            <a:tailEnd type="none" w="med" len="med"/>
          </a:ln>
        </p:spPr>
      </p:cxnSp>
      <p:sp>
        <p:nvSpPr>
          <p:cNvPr id="109" name="Google Shape;109;p15"/>
          <p:cNvSpPr txBox="1"/>
          <p:nvPr/>
        </p:nvSpPr>
        <p:spPr>
          <a:xfrm>
            <a:off x="5043725" y="19891025"/>
            <a:ext cx="9709800" cy="82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i="1"/>
              <a:t>Figure 2</a:t>
            </a:r>
            <a:r>
              <a:rPr lang="en" sz="2400"/>
              <a:t>: The Unified Digital Curation System and Master Workflow</a:t>
            </a:r>
            <a:endParaRPr sz="2400"/>
          </a:p>
        </p:txBody>
      </p:sp>
      <p:sp>
        <p:nvSpPr>
          <p:cNvPr id="110" name="Google Shape;110;p15"/>
          <p:cNvSpPr txBox="1"/>
          <p:nvPr/>
        </p:nvSpPr>
        <p:spPr>
          <a:xfrm>
            <a:off x="25369970" y="17413050"/>
            <a:ext cx="5665800" cy="82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i="1"/>
              <a:t>Figure 3:</a:t>
            </a:r>
            <a:r>
              <a:rPr lang="en" sz="2400"/>
              <a:t> Our Archivematica Workflow</a:t>
            </a:r>
            <a:endParaRPr sz="2400"/>
          </a:p>
        </p:txBody>
      </p:sp>
      <p:sp>
        <p:nvSpPr>
          <p:cNvPr id="111" name="Google Shape;111;p15"/>
          <p:cNvSpPr txBox="1"/>
          <p:nvPr/>
        </p:nvSpPr>
        <p:spPr>
          <a:xfrm>
            <a:off x="19551875" y="18234750"/>
            <a:ext cx="16634100" cy="234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t>Figure 2 outlines the entire digital curation workflow beginning with clients, our Digital Creation Suite and other digitization units, digital preservation, metadata creation, and consumer access.</a:t>
            </a:r>
            <a:endParaRPr sz="2800"/>
          </a:p>
          <a:p>
            <a:pPr marL="0" lvl="0" indent="0" algn="l" rtl="0">
              <a:spcBef>
                <a:spcPts val="0"/>
              </a:spcBef>
              <a:spcAft>
                <a:spcPts val="0"/>
              </a:spcAft>
              <a:buNone/>
            </a:pPr>
            <a:r>
              <a:rPr lang="en" sz="2800"/>
              <a:t>Figure 3 outlines the design of our Archivematica instance, which separates content based on final external storage destination but also sends all DIPS to the access platform and local storage.</a:t>
            </a:r>
            <a:endParaRPr sz="2800"/>
          </a:p>
        </p:txBody>
      </p:sp>
      <p:sp>
        <p:nvSpPr>
          <p:cNvPr id="112" name="Google Shape;112;p15"/>
          <p:cNvSpPr txBox="1"/>
          <p:nvPr/>
        </p:nvSpPr>
        <p:spPr>
          <a:xfrm>
            <a:off x="35308775" y="16444250"/>
            <a:ext cx="1586400" cy="53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t>Alex Kinnaman</a:t>
            </a:r>
            <a:endParaRPr sz="1600"/>
          </a:p>
          <a:p>
            <a:pPr marL="0" lvl="0" indent="0" algn="ctr" rtl="0">
              <a:spcBef>
                <a:spcPts val="0"/>
              </a:spcBef>
              <a:spcAft>
                <a:spcPts val="0"/>
              </a:spcAft>
              <a:buNone/>
            </a:pPr>
            <a:r>
              <a:rPr lang="en" sz="1600"/>
              <a:t>(2018-08-10)</a:t>
            </a:r>
            <a:endParaRPr sz="1600"/>
          </a:p>
        </p:txBody>
      </p:sp>
      <p:sp>
        <p:nvSpPr>
          <p:cNvPr id="113" name="Google Shape;113;p15"/>
          <p:cNvSpPr txBox="1"/>
          <p:nvPr/>
        </p:nvSpPr>
        <p:spPr>
          <a:xfrm>
            <a:off x="0" y="0"/>
            <a:ext cx="37463100" cy="4635900"/>
          </a:xfrm>
          <a:prstGeom prst="rect">
            <a:avLst/>
          </a:prstGeom>
          <a:solidFill>
            <a:srgbClr val="84244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Middle-Where? </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9600" dirty="0">
                <a:solidFill>
                  <a:srgbClr val="FFFFFF"/>
                </a:solidFill>
                <a:latin typeface="Garamond" panose="02020404030301010803" pitchFamily="18" charset="0"/>
                <a:ea typeface="EB Garamond"/>
                <a:cs typeface="EB Garamond"/>
                <a:sym typeface="EB Garamond"/>
              </a:rPr>
              <a:t>Preservation as Negotiation for Workflow Integration</a:t>
            </a:r>
            <a:endParaRPr sz="9600" dirty="0">
              <a:solidFill>
                <a:srgbClr val="FFFFFF"/>
              </a:solidFill>
              <a:latin typeface="Garamond" panose="02020404030301010803" pitchFamily="18" charset="0"/>
              <a:ea typeface="EB Garamond"/>
              <a:cs typeface="EB Garamond"/>
              <a:sym typeface="EB Garamond"/>
            </a:endParaRPr>
          </a:p>
          <a:p>
            <a:pPr marL="0" lvl="0" indent="0" algn="ctr" rtl="0">
              <a:spcBef>
                <a:spcPts val="0"/>
              </a:spcBef>
              <a:spcAft>
                <a:spcPts val="0"/>
              </a:spcAft>
              <a:buNone/>
            </a:pPr>
            <a:r>
              <a:rPr lang="en" sz="6000" dirty="0">
                <a:solidFill>
                  <a:srgbClr val="FFFFFF"/>
                </a:solidFill>
                <a:latin typeface="Garamond" panose="02020404030301010803" pitchFamily="18" charset="0"/>
                <a:ea typeface="EB Garamond"/>
                <a:cs typeface="EB Garamond"/>
                <a:sym typeface="EB Garamond"/>
              </a:rPr>
              <a:t>Alex </a:t>
            </a:r>
            <a:r>
              <a:rPr lang="en" sz="6000" dirty="0" err="1">
                <a:solidFill>
                  <a:srgbClr val="FFFFFF"/>
                </a:solidFill>
                <a:latin typeface="Garamond" panose="02020404030301010803" pitchFamily="18" charset="0"/>
                <a:ea typeface="EB Garamond"/>
                <a:cs typeface="EB Garamond"/>
                <a:sym typeface="EB Garamond"/>
              </a:rPr>
              <a:t>Kinnaman</a:t>
            </a:r>
            <a:r>
              <a:rPr lang="en" sz="6000" dirty="0">
                <a:solidFill>
                  <a:srgbClr val="FFFFFF"/>
                </a:solidFill>
                <a:latin typeface="Garamond" panose="02020404030301010803" pitchFamily="18" charset="0"/>
                <a:ea typeface="EB Garamond"/>
                <a:cs typeface="EB Garamond"/>
                <a:sym typeface="EB Garamond"/>
              </a:rPr>
              <a:t> &amp; Luke Menzies, Virginia Tech</a:t>
            </a:r>
            <a:endParaRPr sz="6000" dirty="0">
              <a:solidFill>
                <a:srgbClr val="FFFFFF"/>
              </a:solidFill>
              <a:latin typeface="Garamond" panose="02020404030301010803" pitchFamily="18" charset="0"/>
              <a:ea typeface="EB Garamond"/>
              <a:cs typeface="EB Garamond"/>
              <a:sym typeface="EB Garamond"/>
            </a:endParaRPr>
          </a:p>
          <a:p>
            <a:pPr marL="0" lvl="0" indent="0" algn="l" rtl="0">
              <a:spcBef>
                <a:spcPts val="0"/>
              </a:spcBef>
              <a:spcAft>
                <a:spcPts val="0"/>
              </a:spcAft>
              <a:buNone/>
            </a:pPr>
            <a:endParaRPr sz="7200" dirty="0">
              <a:solidFill>
                <a:srgbClr val="FFFFFF"/>
              </a:solidFill>
              <a:latin typeface="EB Garamond"/>
              <a:ea typeface="EB Garamond"/>
              <a:cs typeface="EB Garamond"/>
              <a:sym typeface="EB 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7"/>
        <p:cNvGrpSpPr/>
        <p:nvPr/>
      </p:nvGrpSpPr>
      <p:grpSpPr>
        <a:xfrm>
          <a:off x="0" y="0"/>
          <a:ext cx="0" cy="0"/>
          <a:chOff x="0" y="0"/>
          <a:chExt cx="0" cy="0"/>
        </a:xfrm>
      </p:grpSpPr>
      <p:sp>
        <p:nvSpPr>
          <p:cNvPr id="118" name="Google Shape;118;p16"/>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noAutofit/>
          </a:bodyPr>
          <a:lstStyle/>
          <a:p>
            <a:pPr marL="0" lvl="0" indent="0" algn="l" rtl="0">
              <a:spcBef>
                <a:spcPts val="0"/>
              </a:spcBef>
              <a:spcAft>
                <a:spcPts val="0"/>
              </a:spcAft>
              <a:buNone/>
            </a:pPr>
            <a:endParaRPr/>
          </a:p>
        </p:txBody>
      </p:sp>
      <p:sp>
        <p:nvSpPr>
          <p:cNvPr id="119" name="Google Shape;119;p16"/>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120" name="Google Shape;120;p16"/>
          <p:cNvSpPr txBox="1"/>
          <p:nvPr/>
        </p:nvSpPr>
        <p:spPr>
          <a:xfrm>
            <a:off x="0" y="0"/>
            <a:ext cx="37463100" cy="4635900"/>
          </a:xfrm>
          <a:prstGeom prst="rect">
            <a:avLst/>
          </a:prstGeom>
          <a:solidFill>
            <a:srgbClr val="6A2C3E"/>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sp>
        <p:nvSpPr>
          <p:cNvPr id="121" name="Google Shape;121;p16"/>
          <p:cNvSpPr/>
          <p:nvPr/>
        </p:nvSpPr>
        <p:spPr>
          <a:xfrm>
            <a:off x="768375" y="5455525"/>
            <a:ext cx="111561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Comparison</a:t>
            </a:r>
            <a:endParaRPr sz="4800" dirty="0">
              <a:solidFill>
                <a:srgbClr val="FFFFFF"/>
              </a:solidFill>
              <a:latin typeface="Garamond" panose="02020404030301010803" pitchFamily="18" charset="0"/>
              <a:ea typeface="EB Garamond"/>
              <a:cs typeface="EB Garamond"/>
              <a:sym typeface="EB Garamond"/>
            </a:endParaRPr>
          </a:p>
        </p:txBody>
      </p:sp>
      <p:cxnSp>
        <p:nvCxnSpPr>
          <p:cNvPr id="122" name="Google Shape;122;p16"/>
          <p:cNvCxnSpPr/>
          <p:nvPr/>
        </p:nvCxnSpPr>
        <p:spPr>
          <a:xfrm>
            <a:off x="-62" y="4622250"/>
            <a:ext cx="37463100" cy="0"/>
          </a:xfrm>
          <a:prstGeom prst="straightConnector1">
            <a:avLst/>
          </a:prstGeom>
          <a:noFill/>
          <a:ln w="114300" cap="flat" cmpd="sng">
            <a:solidFill>
              <a:srgbClr val="A4445F"/>
            </a:solidFill>
            <a:prstDash val="solid"/>
            <a:round/>
            <a:headEnd type="none" w="med" len="med"/>
            <a:tailEnd type="none" w="med" len="med"/>
          </a:ln>
        </p:spPr>
      </p:cxnSp>
      <p:sp>
        <p:nvSpPr>
          <p:cNvPr id="123" name="Google Shape;123;p16"/>
          <p:cNvSpPr/>
          <p:nvPr/>
        </p:nvSpPr>
        <p:spPr>
          <a:xfrm>
            <a:off x="25538650" y="5455525"/>
            <a:ext cx="111561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Next Steps for VTUL</a:t>
            </a:r>
            <a:endParaRPr sz="4800" dirty="0">
              <a:solidFill>
                <a:srgbClr val="FFFFFF"/>
              </a:solidFill>
              <a:latin typeface="Garamond" panose="02020404030301010803" pitchFamily="18" charset="0"/>
              <a:ea typeface="EB Garamond"/>
              <a:cs typeface="EB Garamond"/>
              <a:sym typeface="EB Garamond"/>
            </a:endParaRPr>
          </a:p>
        </p:txBody>
      </p:sp>
      <p:sp>
        <p:nvSpPr>
          <p:cNvPr id="124" name="Google Shape;124;p16"/>
          <p:cNvSpPr txBox="1"/>
          <p:nvPr/>
        </p:nvSpPr>
        <p:spPr>
          <a:xfrm>
            <a:off x="816250" y="6727475"/>
            <a:ext cx="11108100" cy="13768800"/>
          </a:xfrm>
          <a:prstGeom prst="rect">
            <a:avLst/>
          </a:prstGeom>
          <a:solidFill>
            <a:srgbClr val="F3F3F3"/>
          </a:solidFill>
          <a:ln>
            <a:noFill/>
          </a:ln>
        </p:spPr>
        <p:txBody>
          <a:bodyPr spcFirstLastPara="1" wrap="square" lIns="182875" tIns="182875" rIns="228600" bIns="182875" anchor="t" anchorCtr="0">
            <a:noAutofit/>
          </a:bodyPr>
          <a:lstStyle/>
          <a:p>
            <a:pPr marL="0" lvl="0" indent="0" algn="ctr" rtl="0">
              <a:spcBef>
                <a:spcPts val="0"/>
              </a:spcBef>
              <a:spcAft>
                <a:spcPts val="0"/>
              </a:spcAft>
              <a:buNone/>
            </a:pPr>
            <a:r>
              <a:rPr lang="en" sz="3600" b="1"/>
              <a:t>What other academic libraries are doing:</a:t>
            </a:r>
            <a:endParaRPr sz="3600" b="1"/>
          </a:p>
          <a:p>
            <a:pPr marL="0" lvl="0" indent="0" algn="l" rtl="0">
              <a:spcBef>
                <a:spcPts val="0"/>
              </a:spcBef>
              <a:spcAft>
                <a:spcPts val="0"/>
              </a:spcAft>
              <a:buNone/>
            </a:pPr>
            <a:endParaRPr sz="3200"/>
          </a:p>
          <a:p>
            <a:pPr marL="457200" lvl="0" indent="-406400" algn="l" rtl="0">
              <a:spcBef>
                <a:spcPts val="0"/>
              </a:spcBef>
              <a:spcAft>
                <a:spcPts val="0"/>
              </a:spcAft>
              <a:buSzPts val="2800"/>
              <a:buChar char="●"/>
            </a:pPr>
            <a:r>
              <a:rPr lang="en" sz="2800"/>
              <a:t>The University of Michigan Bentley Historical Library has created an end-to-end system integrating ArchivesSpace, Archivematica, and DSpace. This was a two-year grant-funded project.</a:t>
            </a:r>
            <a:endParaRPr sz="2800"/>
          </a:p>
          <a:p>
            <a:pPr marL="457200" lvl="0" indent="-406400" algn="l" rtl="0">
              <a:spcBef>
                <a:spcPts val="0"/>
              </a:spcBef>
              <a:spcAft>
                <a:spcPts val="0"/>
              </a:spcAft>
              <a:buSzPts val="2800"/>
              <a:buChar char="●"/>
            </a:pPr>
            <a:r>
              <a:rPr lang="en" sz="2800"/>
              <a:t>MIT Libraries i</a:t>
            </a:r>
            <a:r>
              <a:rPr lang="en" sz="2800">
                <a:solidFill>
                  <a:schemeClr val="dk1"/>
                </a:solidFill>
              </a:rPr>
              <a:t>MIT Libraries created a Digital Sustainability Lab between the Curation and Preservation Services and the Institute Archives and Special Collections Unit in order to integrate ArchivesSpace, Archivematica, BitCurator, and AtoM.</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University of Houston Libraries formed the Digital Preservation Task Force to assess their current preservation and recommend new technology and develop a Preservation Policy.</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Bibliothèque nationale de France conducted a study on the organizational and human resource challenges they experienced while building their preservation system.</a:t>
            </a:r>
            <a:endParaRPr sz="2800">
              <a:solidFill>
                <a:schemeClr val="dk1"/>
              </a:solidFill>
            </a:endParaRPr>
          </a:p>
          <a:p>
            <a:pPr marL="0" lvl="0" indent="0" algn="l" rtl="0">
              <a:spcBef>
                <a:spcPts val="0"/>
              </a:spcBef>
              <a:spcAft>
                <a:spcPts val="0"/>
              </a:spcAft>
              <a:buNone/>
            </a:pPr>
            <a:endParaRPr sz="3600"/>
          </a:p>
          <a:p>
            <a:pPr marL="0" lvl="0" indent="0" algn="ctr" rtl="0">
              <a:spcBef>
                <a:spcPts val="0"/>
              </a:spcBef>
              <a:spcAft>
                <a:spcPts val="0"/>
              </a:spcAft>
              <a:buClr>
                <a:schemeClr val="dk1"/>
              </a:buClr>
              <a:buSzPts val="1100"/>
              <a:buFont typeface="Arial"/>
              <a:buNone/>
            </a:pPr>
            <a:r>
              <a:rPr lang="en" sz="3600" b="1">
                <a:solidFill>
                  <a:schemeClr val="dk1"/>
                </a:solidFill>
              </a:rPr>
              <a:t>What Virginia Tech has:</a:t>
            </a:r>
            <a:endParaRPr sz="3600" b="1">
              <a:solidFill>
                <a:schemeClr val="dk1"/>
              </a:solidFill>
            </a:endParaRPr>
          </a:p>
          <a:p>
            <a:pPr marL="0" lvl="0" indent="0" algn="ctr" rtl="0">
              <a:spcBef>
                <a:spcPts val="0"/>
              </a:spcBef>
              <a:spcAft>
                <a:spcPts val="0"/>
              </a:spcAft>
              <a:buClr>
                <a:schemeClr val="dk1"/>
              </a:buClr>
              <a:buSzPts val="1100"/>
              <a:buFont typeface="Arial"/>
              <a:buNone/>
            </a:pPr>
            <a:endParaRPr sz="3200" b="1">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Ongoing financial support from library administration</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Infrastructural support from administration and IT Services</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Two digital preservation faculty members</a:t>
            </a:r>
            <a:endParaRPr sz="2800">
              <a:solidFill>
                <a:schemeClr val="dk1"/>
              </a:solidFill>
            </a:endParaRPr>
          </a:p>
          <a:p>
            <a:pPr marL="914400" lvl="1" indent="-406400" algn="l" rtl="0">
              <a:spcBef>
                <a:spcPts val="0"/>
              </a:spcBef>
              <a:spcAft>
                <a:spcPts val="0"/>
              </a:spcAft>
              <a:buClr>
                <a:schemeClr val="dk1"/>
              </a:buClr>
              <a:buSzPts val="2800"/>
              <a:buChar char="○"/>
            </a:pPr>
            <a:r>
              <a:rPr lang="en" sz="2800">
                <a:solidFill>
                  <a:schemeClr val="dk1"/>
                </a:solidFill>
              </a:rPr>
              <a:t>Digital Preservation Coordinator manages the storage spaces, communicates with stakeholders, and creates and manages workflows and documentation</a:t>
            </a:r>
            <a:endParaRPr sz="2800">
              <a:solidFill>
                <a:schemeClr val="dk1"/>
              </a:solidFill>
            </a:endParaRPr>
          </a:p>
          <a:p>
            <a:pPr marL="914400" lvl="1" indent="-406400" algn="l" rtl="0">
              <a:spcBef>
                <a:spcPts val="0"/>
              </a:spcBef>
              <a:spcAft>
                <a:spcPts val="0"/>
              </a:spcAft>
              <a:buClr>
                <a:schemeClr val="dk1"/>
              </a:buClr>
              <a:buSzPts val="2800"/>
              <a:buChar char="○"/>
            </a:pPr>
            <a:r>
              <a:rPr lang="en" sz="2800">
                <a:solidFill>
                  <a:schemeClr val="dk1"/>
                </a:solidFill>
              </a:rPr>
              <a:t>Digital Preservation Technologist researches and develops tools and communicates with IT Services</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A desire from fellow faculty to have a unified curation system</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Support from IT to establish and update new technology</a:t>
            </a:r>
            <a:endParaRPr sz="2800">
              <a:solidFill>
                <a:schemeClr val="dk1"/>
              </a:solidFill>
            </a:endParaRPr>
          </a:p>
          <a:p>
            <a:pPr marL="457200" lvl="0" indent="-406400" algn="l" rtl="0">
              <a:spcBef>
                <a:spcPts val="0"/>
              </a:spcBef>
              <a:spcAft>
                <a:spcPts val="0"/>
              </a:spcAft>
              <a:buClr>
                <a:schemeClr val="dk1"/>
              </a:buClr>
              <a:buSzPts val="2800"/>
              <a:buChar char="●"/>
            </a:pPr>
            <a:r>
              <a:rPr lang="en" sz="2800">
                <a:solidFill>
                  <a:schemeClr val="dk1"/>
                </a:solidFill>
              </a:rPr>
              <a:t>Two geographically distributed preservation storage services (APTrust and MetaArchive) and one local storage system</a:t>
            </a:r>
            <a:endParaRPr sz="2800">
              <a:solidFill>
                <a:schemeClr val="dk1"/>
              </a:solidFill>
            </a:endParaRPr>
          </a:p>
          <a:p>
            <a:pPr marL="0" lvl="0" indent="0" algn="l" rtl="0">
              <a:spcBef>
                <a:spcPts val="0"/>
              </a:spcBef>
              <a:spcAft>
                <a:spcPts val="0"/>
              </a:spcAft>
              <a:buNone/>
            </a:pPr>
            <a:endParaRPr sz="3600"/>
          </a:p>
        </p:txBody>
      </p:sp>
      <p:sp>
        <p:nvSpPr>
          <p:cNvPr id="125" name="Google Shape;125;p16"/>
          <p:cNvSpPr/>
          <p:nvPr/>
        </p:nvSpPr>
        <p:spPr>
          <a:xfrm>
            <a:off x="12980400" y="5455525"/>
            <a:ext cx="115023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Our Techniques</a:t>
            </a:r>
            <a:endParaRPr sz="4800" dirty="0">
              <a:solidFill>
                <a:srgbClr val="FFFFFF"/>
              </a:solidFill>
              <a:latin typeface="Garamond" panose="02020404030301010803" pitchFamily="18" charset="0"/>
              <a:ea typeface="EB Garamond"/>
              <a:cs typeface="EB Garamond"/>
              <a:sym typeface="EB Garamond"/>
            </a:endParaRPr>
          </a:p>
        </p:txBody>
      </p:sp>
      <p:sp>
        <p:nvSpPr>
          <p:cNvPr id="126" name="Google Shape;126;p16"/>
          <p:cNvSpPr txBox="1"/>
          <p:nvPr/>
        </p:nvSpPr>
        <p:spPr>
          <a:xfrm>
            <a:off x="25538650" y="6944025"/>
            <a:ext cx="11108100" cy="8546700"/>
          </a:xfrm>
          <a:prstGeom prst="rect">
            <a:avLst/>
          </a:prstGeom>
          <a:solidFill>
            <a:srgbClr val="F3F3F3"/>
          </a:solidFill>
          <a:ln>
            <a:noFill/>
          </a:ln>
        </p:spPr>
        <p:txBody>
          <a:bodyPr spcFirstLastPara="1" wrap="square" lIns="182875" tIns="182875" rIns="182875" bIns="182875" anchor="t" anchorCtr="0">
            <a:noAutofit/>
          </a:bodyPr>
          <a:lstStyle/>
          <a:p>
            <a:pPr marL="0" lvl="0" indent="0" algn="l" rtl="0">
              <a:spcBef>
                <a:spcPts val="0"/>
              </a:spcBef>
              <a:spcAft>
                <a:spcPts val="0"/>
              </a:spcAft>
              <a:buNone/>
            </a:pPr>
            <a:r>
              <a:rPr lang="en" sz="3600" b="1"/>
              <a:t>Short-term</a:t>
            </a:r>
            <a:endParaRPr sz="3600" b="1"/>
          </a:p>
          <a:p>
            <a:pPr marL="0" lvl="0" indent="0" algn="l" rtl="0">
              <a:spcBef>
                <a:spcPts val="0"/>
              </a:spcBef>
              <a:spcAft>
                <a:spcPts val="0"/>
              </a:spcAft>
              <a:buNone/>
            </a:pPr>
            <a:endParaRPr sz="3200" b="1"/>
          </a:p>
          <a:p>
            <a:pPr marL="457200" lvl="0" indent="-406400" algn="l" rtl="0">
              <a:spcBef>
                <a:spcPts val="0"/>
              </a:spcBef>
              <a:spcAft>
                <a:spcPts val="0"/>
              </a:spcAft>
              <a:buSzPts val="2800"/>
              <a:buChar char="●"/>
            </a:pPr>
            <a:r>
              <a:rPr lang="en" sz="2800"/>
              <a:t>Continue evaluating our preservation system and making improvements</a:t>
            </a:r>
            <a:endParaRPr sz="2800"/>
          </a:p>
          <a:p>
            <a:pPr marL="457200" lvl="0" indent="-406400" algn="l" rtl="0">
              <a:spcBef>
                <a:spcPts val="0"/>
              </a:spcBef>
              <a:spcAft>
                <a:spcPts val="0"/>
              </a:spcAft>
              <a:buSzPts val="2800"/>
              <a:buChar char="●"/>
            </a:pPr>
            <a:r>
              <a:rPr lang="en" sz="2800"/>
              <a:t>Develop additional policy on transparency and  succession</a:t>
            </a:r>
            <a:endParaRPr sz="2800"/>
          </a:p>
          <a:p>
            <a:pPr marL="457200" lvl="0" indent="-406400" algn="l" rtl="0">
              <a:spcBef>
                <a:spcPts val="0"/>
              </a:spcBef>
              <a:spcAft>
                <a:spcPts val="0"/>
              </a:spcAft>
              <a:buSzPts val="2800"/>
              <a:buChar char="●"/>
            </a:pPr>
            <a:r>
              <a:rPr lang="en" sz="2800"/>
              <a:t>Establish a triplestore database and metadata server </a:t>
            </a:r>
            <a:endParaRPr sz="2800"/>
          </a:p>
          <a:p>
            <a:pPr marL="457200" lvl="0" indent="-406400" algn="l" rtl="0">
              <a:spcBef>
                <a:spcPts val="0"/>
              </a:spcBef>
              <a:spcAft>
                <a:spcPts val="0"/>
              </a:spcAft>
              <a:buSzPts val="2800"/>
              <a:buChar char="●"/>
            </a:pPr>
            <a:r>
              <a:rPr lang="en" sz="2800"/>
              <a:t>Expanding our digital preservation program to legacy collections</a:t>
            </a:r>
            <a:endParaRPr sz="2800"/>
          </a:p>
          <a:p>
            <a:pPr marL="457200" lvl="0" indent="-406400" algn="l" rtl="0">
              <a:spcBef>
                <a:spcPts val="0"/>
              </a:spcBef>
              <a:spcAft>
                <a:spcPts val="0"/>
              </a:spcAft>
              <a:buSzPts val="2800"/>
              <a:buChar char="●"/>
            </a:pPr>
            <a:r>
              <a:rPr lang="en" sz="2800"/>
              <a:t>Enhance our web archiving program</a:t>
            </a:r>
            <a:endParaRPr sz="2800"/>
          </a:p>
          <a:p>
            <a:pPr marL="0" lvl="0" indent="0" algn="l" rtl="0">
              <a:spcBef>
                <a:spcPts val="0"/>
              </a:spcBef>
              <a:spcAft>
                <a:spcPts val="0"/>
              </a:spcAft>
              <a:buNone/>
            </a:pPr>
            <a:endParaRPr sz="3200" b="1"/>
          </a:p>
          <a:p>
            <a:pPr marL="0" lvl="0" indent="0" algn="l" rtl="0">
              <a:spcBef>
                <a:spcPts val="0"/>
              </a:spcBef>
              <a:spcAft>
                <a:spcPts val="0"/>
              </a:spcAft>
              <a:buNone/>
            </a:pPr>
            <a:r>
              <a:rPr lang="en" sz="3600" b="1"/>
              <a:t>Long-term</a:t>
            </a:r>
            <a:endParaRPr sz="3600" b="1"/>
          </a:p>
          <a:p>
            <a:pPr marL="0" lvl="0" indent="0" algn="l" rtl="0">
              <a:spcBef>
                <a:spcPts val="0"/>
              </a:spcBef>
              <a:spcAft>
                <a:spcPts val="0"/>
              </a:spcAft>
              <a:buNone/>
            </a:pPr>
            <a:endParaRPr sz="3200" b="1"/>
          </a:p>
          <a:p>
            <a:pPr marL="457200" lvl="0" indent="-406400" algn="l" rtl="0">
              <a:spcBef>
                <a:spcPts val="0"/>
              </a:spcBef>
              <a:spcAft>
                <a:spcPts val="0"/>
              </a:spcAft>
              <a:buSzPts val="2800"/>
              <a:buChar char="●"/>
            </a:pPr>
            <a:r>
              <a:rPr lang="en" sz="2800"/>
              <a:t>Developing workflows for new content types, such as 3-D objects, and complex digital objects such as software preservation and videogames, and other born-digital ephemera (Tweet archives)</a:t>
            </a:r>
            <a:endParaRPr sz="2800"/>
          </a:p>
          <a:p>
            <a:pPr marL="457200" lvl="0" indent="-406400" algn="l" rtl="0">
              <a:spcBef>
                <a:spcPts val="0"/>
              </a:spcBef>
              <a:spcAft>
                <a:spcPts val="0"/>
              </a:spcAft>
              <a:buSzPts val="2800"/>
              <a:buChar char="●"/>
            </a:pPr>
            <a:r>
              <a:rPr lang="en" sz="2800"/>
              <a:t>Conduct an internal audit of our three repositories with the goal of having our results peer-reviewed</a:t>
            </a:r>
            <a:endParaRPr sz="2800"/>
          </a:p>
          <a:p>
            <a:pPr marL="457200" lvl="0" indent="-406400" algn="l" rtl="0">
              <a:spcBef>
                <a:spcPts val="0"/>
              </a:spcBef>
              <a:spcAft>
                <a:spcPts val="0"/>
              </a:spcAft>
              <a:buSzPts val="2800"/>
              <a:buChar char="●"/>
            </a:pPr>
            <a:r>
              <a:rPr lang="en" sz="2800"/>
              <a:t>Continue outreach </a:t>
            </a:r>
            <a:endParaRPr sz="2800"/>
          </a:p>
        </p:txBody>
      </p:sp>
      <p:pic>
        <p:nvPicPr>
          <p:cNvPr id="127" name="Google Shape;127;p16"/>
          <p:cNvPicPr preferRelativeResize="0"/>
          <p:nvPr/>
        </p:nvPicPr>
        <p:blipFill>
          <a:blip r:embed="rId3">
            <a:alphaModFix/>
          </a:blip>
          <a:stretch>
            <a:fillRect/>
          </a:stretch>
        </p:blipFill>
        <p:spPr>
          <a:xfrm>
            <a:off x="26167725" y="16141438"/>
            <a:ext cx="1612200" cy="1612200"/>
          </a:xfrm>
          <a:prstGeom prst="rect">
            <a:avLst/>
          </a:prstGeom>
          <a:noFill/>
          <a:ln>
            <a:noFill/>
          </a:ln>
        </p:spPr>
      </p:pic>
      <p:pic>
        <p:nvPicPr>
          <p:cNvPr id="128" name="Google Shape;128;p16"/>
          <p:cNvPicPr preferRelativeResize="0"/>
          <p:nvPr/>
        </p:nvPicPr>
        <p:blipFill>
          <a:blip r:embed="rId4">
            <a:alphaModFix/>
          </a:blip>
          <a:stretch>
            <a:fillRect/>
          </a:stretch>
        </p:blipFill>
        <p:spPr>
          <a:xfrm>
            <a:off x="29371400" y="17497750"/>
            <a:ext cx="3255375" cy="1161725"/>
          </a:xfrm>
          <a:prstGeom prst="rect">
            <a:avLst/>
          </a:prstGeom>
          <a:noFill/>
          <a:ln>
            <a:noFill/>
          </a:ln>
        </p:spPr>
      </p:pic>
      <p:pic>
        <p:nvPicPr>
          <p:cNvPr id="129" name="Google Shape;129;p16"/>
          <p:cNvPicPr preferRelativeResize="0"/>
          <p:nvPr/>
        </p:nvPicPr>
        <p:blipFill>
          <a:blip r:embed="rId5">
            <a:alphaModFix/>
          </a:blip>
          <a:stretch>
            <a:fillRect/>
          </a:stretch>
        </p:blipFill>
        <p:spPr>
          <a:xfrm>
            <a:off x="28675625" y="15894978"/>
            <a:ext cx="4646900" cy="1161725"/>
          </a:xfrm>
          <a:prstGeom prst="rect">
            <a:avLst/>
          </a:prstGeom>
          <a:noFill/>
          <a:ln>
            <a:noFill/>
          </a:ln>
        </p:spPr>
      </p:pic>
      <p:pic>
        <p:nvPicPr>
          <p:cNvPr id="130" name="Google Shape;130;p16"/>
          <p:cNvPicPr preferRelativeResize="0"/>
          <p:nvPr/>
        </p:nvPicPr>
        <p:blipFill>
          <a:blip r:embed="rId6">
            <a:alphaModFix/>
          </a:blip>
          <a:stretch>
            <a:fillRect/>
          </a:stretch>
        </p:blipFill>
        <p:spPr>
          <a:xfrm>
            <a:off x="28792400" y="19100513"/>
            <a:ext cx="4600575" cy="990600"/>
          </a:xfrm>
          <a:prstGeom prst="rect">
            <a:avLst/>
          </a:prstGeom>
          <a:noFill/>
          <a:ln>
            <a:noFill/>
          </a:ln>
        </p:spPr>
      </p:pic>
      <p:pic>
        <p:nvPicPr>
          <p:cNvPr id="131" name="Google Shape;131;p16"/>
          <p:cNvPicPr preferRelativeResize="0"/>
          <p:nvPr/>
        </p:nvPicPr>
        <p:blipFill>
          <a:blip r:embed="rId7">
            <a:alphaModFix/>
          </a:blip>
          <a:stretch>
            <a:fillRect/>
          </a:stretch>
        </p:blipFill>
        <p:spPr>
          <a:xfrm>
            <a:off x="34218250" y="15895013"/>
            <a:ext cx="2171700" cy="2105025"/>
          </a:xfrm>
          <a:prstGeom prst="rect">
            <a:avLst/>
          </a:prstGeom>
          <a:noFill/>
          <a:ln>
            <a:noFill/>
          </a:ln>
        </p:spPr>
      </p:pic>
      <p:sp>
        <p:nvSpPr>
          <p:cNvPr id="132" name="Google Shape;132;p16"/>
          <p:cNvSpPr txBox="1"/>
          <p:nvPr/>
        </p:nvSpPr>
        <p:spPr>
          <a:xfrm>
            <a:off x="12980350" y="6448825"/>
            <a:ext cx="11502300" cy="14047500"/>
          </a:xfrm>
          <a:prstGeom prst="rect">
            <a:avLst/>
          </a:prstGeom>
          <a:solidFill>
            <a:srgbClr val="FFFFFF"/>
          </a:solidFill>
          <a:ln>
            <a:noFill/>
          </a:ln>
        </p:spPr>
        <p:txBody>
          <a:bodyPr spcFirstLastPara="1" wrap="square" lIns="274300" tIns="182875" rIns="274300" bIns="182875" anchor="t" anchorCtr="0">
            <a:noAutofit/>
          </a:bodyPr>
          <a:lstStyle/>
          <a:p>
            <a:pPr marL="0" lvl="0" indent="0" algn="l" rtl="0">
              <a:spcBef>
                <a:spcPts val="0"/>
              </a:spcBef>
              <a:spcAft>
                <a:spcPts val="0"/>
              </a:spcAft>
              <a:buNone/>
            </a:pPr>
            <a:r>
              <a:rPr lang="en" sz="2800"/>
              <a:t>Ultimately we want people in our library to work together to preserve our content. We want established workflows to plug-in to the preservation system efficiently without adding more work for our colleagues. Steps taken thus far include the following:</a:t>
            </a:r>
            <a:endParaRPr sz="2800"/>
          </a:p>
          <a:p>
            <a:pPr marL="0" lvl="0" indent="0" algn="l" rtl="0">
              <a:spcBef>
                <a:spcPts val="0"/>
              </a:spcBef>
              <a:spcAft>
                <a:spcPts val="0"/>
              </a:spcAft>
              <a:buNone/>
            </a:pPr>
            <a:endParaRPr sz="1600" b="1"/>
          </a:p>
          <a:p>
            <a:pPr marL="0" lvl="0" indent="0" algn="l" rtl="0">
              <a:spcBef>
                <a:spcPts val="0"/>
              </a:spcBef>
              <a:spcAft>
                <a:spcPts val="0"/>
              </a:spcAft>
              <a:buClr>
                <a:schemeClr val="dk1"/>
              </a:buClr>
              <a:buSzPts val="1100"/>
              <a:buFont typeface="Arial"/>
              <a:buNone/>
            </a:pPr>
            <a:r>
              <a:rPr lang="en" sz="2800" b="1">
                <a:solidFill>
                  <a:schemeClr val="dk1"/>
                </a:solidFill>
              </a:rPr>
              <a:t>Archivematica workflow:</a:t>
            </a:r>
            <a:r>
              <a:rPr lang="en" sz="2800">
                <a:solidFill>
                  <a:schemeClr val="dk1"/>
                </a:solidFill>
              </a:rPr>
              <a:t> </a:t>
            </a:r>
            <a:endParaRPr sz="2800">
              <a:solidFill>
                <a:schemeClr val="dk1"/>
              </a:solidFill>
            </a:endParaRPr>
          </a:p>
          <a:p>
            <a:pPr marL="914400" lvl="0" indent="-406400" algn="l" rtl="0">
              <a:spcBef>
                <a:spcPts val="0"/>
              </a:spcBef>
              <a:spcAft>
                <a:spcPts val="0"/>
              </a:spcAft>
              <a:buClr>
                <a:schemeClr val="dk1"/>
              </a:buClr>
              <a:buSzPts val="2800"/>
              <a:buChar char="●"/>
            </a:pPr>
            <a:r>
              <a:rPr lang="en" sz="2800">
                <a:solidFill>
                  <a:schemeClr val="dk1"/>
                </a:solidFill>
              </a:rPr>
              <a:t>Two “inboxes” for each storage destination</a:t>
            </a:r>
            <a:endParaRPr sz="2800">
              <a:solidFill>
                <a:schemeClr val="dk1"/>
              </a:solidFill>
            </a:endParaRPr>
          </a:p>
          <a:p>
            <a:pPr marL="914400" lvl="0" indent="-406400" algn="l" rtl="0">
              <a:spcBef>
                <a:spcPts val="0"/>
              </a:spcBef>
              <a:spcAft>
                <a:spcPts val="0"/>
              </a:spcAft>
              <a:buClr>
                <a:schemeClr val="dk1"/>
              </a:buClr>
              <a:buSzPts val="2800"/>
              <a:buChar char="●"/>
            </a:pPr>
            <a:r>
              <a:rPr lang="en" sz="2800">
                <a:solidFill>
                  <a:schemeClr val="dk1"/>
                </a:solidFill>
              </a:rPr>
              <a:t>Two pipelines to keep content separate</a:t>
            </a:r>
            <a:endParaRPr sz="2800">
              <a:solidFill>
                <a:schemeClr val="dk1"/>
              </a:solidFill>
            </a:endParaRPr>
          </a:p>
          <a:p>
            <a:pPr marL="914400" lvl="0" indent="-406400" algn="l" rtl="0">
              <a:spcBef>
                <a:spcPts val="0"/>
              </a:spcBef>
              <a:spcAft>
                <a:spcPts val="0"/>
              </a:spcAft>
              <a:buClr>
                <a:schemeClr val="dk1"/>
              </a:buClr>
              <a:buSzPts val="2800"/>
              <a:buChar char="●"/>
            </a:pPr>
            <a:r>
              <a:rPr lang="en" sz="2800">
                <a:solidFill>
                  <a:schemeClr val="dk1"/>
                </a:solidFill>
              </a:rPr>
              <a:t>Two DIP folders for final content prep and upload to either storage service</a:t>
            </a:r>
            <a:endParaRPr sz="2800" b="1"/>
          </a:p>
          <a:p>
            <a:pPr marL="0" lvl="0" indent="0" algn="l" rtl="0">
              <a:spcBef>
                <a:spcPts val="0"/>
              </a:spcBef>
              <a:spcAft>
                <a:spcPts val="0"/>
              </a:spcAft>
              <a:buNone/>
            </a:pPr>
            <a:endParaRPr sz="1600" b="1">
              <a:solidFill>
                <a:schemeClr val="dk1"/>
              </a:solidFill>
            </a:endParaRPr>
          </a:p>
          <a:p>
            <a:pPr marL="0" lvl="0" indent="0" algn="l" rtl="0">
              <a:spcBef>
                <a:spcPts val="0"/>
              </a:spcBef>
              <a:spcAft>
                <a:spcPts val="0"/>
              </a:spcAft>
              <a:buNone/>
            </a:pPr>
            <a:r>
              <a:rPr lang="en" sz="2800" b="1">
                <a:solidFill>
                  <a:schemeClr val="dk1"/>
                </a:solidFill>
              </a:rPr>
              <a:t>Collaboration: </a:t>
            </a:r>
            <a:r>
              <a:rPr lang="en" sz="2800">
                <a:solidFill>
                  <a:schemeClr val="dk1"/>
                </a:solidFill>
              </a:rPr>
              <a:t>manage workflow documentation and collaboration with other departments, using Confluence software</a:t>
            </a:r>
            <a:endParaRPr sz="2800" b="1"/>
          </a:p>
          <a:p>
            <a:pPr marL="0" lvl="0" indent="0" algn="l" rtl="0">
              <a:spcBef>
                <a:spcPts val="0"/>
              </a:spcBef>
              <a:spcAft>
                <a:spcPts val="0"/>
              </a:spcAft>
              <a:buClr>
                <a:schemeClr val="dk1"/>
              </a:buClr>
              <a:buSzPts val="1100"/>
              <a:buFont typeface="Arial"/>
              <a:buNone/>
            </a:pPr>
            <a:endParaRPr sz="1600" b="1">
              <a:solidFill>
                <a:schemeClr val="dk1"/>
              </a:solidFill>
            </a:endParaRPr>
          </a:p>
          <a:p>
            <a:pPr marL="0" lvl="0" indent="0" algn="l" rtl="0">
              <a:spcBef>
                <a:spcPts val="0"/>
              </a:spcBef>
              <a:spcAft>
                <a:spcPts val="0"/>
              </a:spcAft>
              <a:buClr>
                <a:schemeClr val="dk1"/>
              </a:buClr>
              <a:buSzPts val="1100"/>
              <a:buFont typeface="Arial"/>
              <a:buNone/>
            </a:pPr>
            <a:r>
              <a:rPr lang="en" sz="2800" b="1">
                <a:solidFill>
                  <a:schemeClr val="dk1"/>
                </a:solidFill>
              </a:rPr>
              <a:t>Consortia Participation: </a:t>
            </a:r>
            <a:r>
              <a:rPr lang="en" sz="2800">
                <a:solidFill>
                  <a:schemeClr val="dk1"/>
                </a:solidFill>
              </a:rPr>
              <a:t>adapt internal workflows to automate upload to APTrust and MetaArchive; engage fully with these services</a:t>
            </a:r>
            <a:endParaRPr sz="2800" b="1"/>
          </a:p>
          <a:p>
            <a:pPr marL="0" lvl="0" indent="0" algn="l" rtl="0">
              <a:spcBef>
                <a:spcPts val="0"/>
              </a:spcBef>
              <a:spcAft>
                <a:spcPts val="0"/>
              </a:spcAft>
              <a:buNone/>
            </a:pPr>
            <a:endParaRPr sz="1600" b="1"/>
          </a:p>
          <a:p>
            <a:pPr marL="0" lvl="0" indent="0" algn="l" rtl="0">
              <a:spcBef>
                <a:spcPts val="0"/>
              </a:spcBef>
              <a:spcAft>
                <a:spcPts val="0"/>
              </a:spcAft>
              <a:buNone/>
            </a:pPr>
            <a:r>
              <a:rPr lang="en" sz="2800" b="1"/>
              <a:t>Documentation: </a:t>
            </a:r>
            <a:r>
              <a:rPr lang="en" sz="2800"/>
              <a:t>establish and upgrade formal Digital Preservation Policy; build trust by informing stakeholders and providing accountability </a:t>
            </a:r>
            <a:endParaRPr sz="2800"/>
          </a:p>
          <a:p>
            <a:pPr marL="0" lvl="0" indent="0" algn="l" rtl="0">
              <a:spcBef>
                <a:spcPts val="0"/>
              </a:spcBef>
              <a:spcAft>
                <a:spcPts val="0"/>
              </a:spcAft>
              <a:buNone/>
            </a:pPr>
            <a:endParaRPr sz="1600" b="1"/>
          </a:p>
          <a:p>
            <a:pPr marL="0" lvl="0" indent="0" algn="l" rtl="0">
              <a:spcBef>
                <a:spcPts val="0"/>
              </a:spcBef>
              <a:spcAft>
                <a:spcPts val="0"/>
              </a:spcAft>
              <a:buNone/>
            </a:pPr>
            <a:r>
              <a:rPr lang="en" sz="2800" b="1"/>
              <a:t>Preservation Profiles</a:t>
            </a:r>
            <a:r>
              <a:rPr lang="en" sz="2800"/>
              <a:t>: evaluate content for preservation needs and prioritize collections objectively </a:t>
            </a:r>
            <a:endParaRPr sz="2800"/>
          </a:p>
          <a:p>
            <a:pPr marL="0" lvl="0" indent="0" algn="l" rtl="0">
              <a:spcBef>
                <a:spcPts val="0"/>
              </a:spcBef>
              <a:spcAft>
                <a:spcPts val="0"/>
              </a:spcAft>
              <a:buNone/>
            </a:pPr>
            <a:endParaRPr sz="1600" b="1"/>
          </a:p>
          <a:p>
            <a:pPr marL="0" lvl="0" indent="0" algn="l" rtl="0">
              <a:spcBef>
                <a:spcPts val="0"/>
              </a:spcBef>
              <a:spcAft>
                <a:spcPts val="0"/>
              </a:spcAft>
              <a:buNone/>
            </a:pPr>
            <a:r>
              <a:rPr lang="en" sz="2800" b="1"/>
              <a:t>Tools Development: </a:t>
            </a:r>
            <a:r>
              <a:rPr lang="en" sz="2800"/>
              <a:t>connect the component software, platforms, storage locations, and technical infrastructure that supports the unified digital curation system</a:t>
            </a:r>
            <a:endParaRPr sz="2800"/>
          </a:p>
          <a:p>
            <a:pPr marL="0" lvl="0" indent="0" algn="l" rtl="0">
              <a:spcBef>
                <a:spcPts val="0"/>
              </a:spcBef>
              <a:spcAft>
                <a:spcPts val="0"/>
              </a:spcAft>
              <a:buNone/>
            </a:pPr>
            <a:endParaRPr sz="1600" b="1"/>
          </a:p>
          <a:p>
            <a:pPr marL="0" lvl="0" indent="0" algn="l" rtl="0">
              <a:spcBef>
                <a:spcPts val="0"/>
              </a:spcBef>
              <a:spcAft>
                <a:spcPts val="0"/>
              </a:spcAft>
              <a:buNone/>
            </a:pPr>
            <a:r>
              <a:rPr lang="en" sz="2800" b="1"/>
              <a:t>Outreach:</a:t>
            </a:r>
            <a:r>
              <a:rPr lang="en" sz="2800"/>
              <a:t> communicate with colleagues and VTech faculty to understand preservation needs and obtain feedback</a:t>
            </a:r>
            <a:endParaRPr sz="2800"/>
          </a:p>
          <a:p>
            <a:pPr marL="0" lvl="0" indent="0" algn="l" rtl="0">
              <a:spcBef>
                <a:spcPts val="0"/>
              </a:spcBef>
              <a:spcAft>
                <a:spcPts val="0"/>
              </a:spcAft>
              <a:buClr>
                <a:schemeClr val="dk1"/>
              </a:buClr>
              <a:buSzPts val="1100"/>
              <a:buFont typeface="Arial"/>
              <a:buNone/>
            </a:pPr>
            <a:endParaRPr sz="1600" b="1">
              <a:solidFill>
                <a:schemeClr val="dk1"/>
              </a:solidFill>
            </a:endParaRPr>
          </a:p>
          <a:p>
            <a:pPr marL="0" lvl="0" indent="0" algn="l" rtl="0">
              <a:spcBef>
                <a:spcPts val="0"/>
              </a:spcBef>
              <a:spcAft>
                <a:spcPts val="0"/>
              </a:spcAft>
              <a:buClr>
                <a:schemeClr val="dk1"/>
              </a:buClr>
              <a:buSzPts val="1100"/>
              <a:buFont typeface="Arial"/>
              <a:buNone/>
            </a:pPr>
            <a:r>
              <a:rPr lang="en" sz="2800" b="1">
                <a:solidFill>
                  <a:schemeClr val="dk1"/>
                </a:solidFill>
              </a:rPr>
              <a:t>Workflow Integration: </a:t>
            </a:r>
            <a:r>
              <a:rPr lang="en" sz="2800">
                <a:solidFill>
                  <a:schemeClr val="dk1"/>
                </a:solidFill>
              </a:rPr>
              <a:t>collaborate with digital imaging teams to establish governance and impose high standards for metadata</a:t>
            </a:r>
            <a:endParaRPr sz="2800">
              <a:solidFill>
                <a:schemeClr val="dk1"/>
              </a:solidFill>
            </a:endParaRPr>
          </a:p>
          <a:p>
            <a:pPr marL="0" lvl="0" indent="0" algn="l" rtl="0">
              <a:spcBef>
                <a:spcPts val="0"/>
              </a:spcBef>
              <a:spcAft>
                <a:spcPts val="0"/>
              </a:spcAft>
              <a:buClr>
                <a:schemeClr val="dk1"/>
              </a:buClr>
              <a:buSzPts val="1100"/>
              <a:buFont typeface="Arial"/>
              <a:buNone/>
            </a:pPr>
            <a:endParaRPr sz="1600" b="1">
              <a:solidFill>
                <a:schemeClr val="dk1"/>
              </a:solidFill>
            </a:endParaRPr>
          </a:p>
          <a:p>
            <a:pPr marL="0" lvl="0" indent="0" algn="l" rtl="0">
              <a:spcBef>
                <a:spcPts val="0"/>
              </a:spcBef>
              <a:spcAft>
                <a:spcPts val="0"/>
              </a:spcAft>
              <a:buClr>
                <a:schemeClr val="dk1"/>
              </a:buClr>
              <a:buSzPts val="1100"/>
              <a:buFont typeface="Arial"/>
              <a:buNone/>
            </a:pPr>
            <a:r>
              <a:rPr lang="en" sz="2800" b="1">
                <a:solidFill>
                  <a:schemeClr val="dk1"/>
                </a:solidFill>
              </a:rPr>
              <a:t>Web Archiving:</a:t>
            </a:r>
            <a:r>
              <a:rPr lang="en" sz="2800">
                <a:solidFill>
                  <a:schemeClr val="dk1"/>
                </a:solidFill>
              </a:rPr>
              <a:t> enhance the metadata, scope, and usability of our web archive </a:t>
            </a:r>
            <a:endParaRPr sz="2800"/>
          </a:p>
        </p:txBody>
      </p:sp>
      <p:pic>
        <p:nvPicPr>
          <p:cNvPr id="133" name="Google Shape;133;p16"/>
          <p:cNvPicPr preferRelativeResize="0"/>
          <p:nvPr/>
        </p:nvPicPr>
        <p:blipFill>
          <a:blip r:embed="rId8">
            <a:alphaModFix/>
          </a:blip>
          <a:stretch>
            <a:fillRect/>
          </a:stretch>
        </p:blipFill>
        <p:spPr>
          <a:xfrm>
            <a:off x="25721288" y="18404362"/>
            <a:ext cx="2505075" cy="1714500"/>
          </a:xfrm>
          <a:prstGeom prst="rect">
            <a:avLst/>
          </a:prstGeom>
          <a:noFill/>
          <a:ln>
            <a:noFill/>
          </a:ln>
        </p:spPr>
      </p:pic>
      <p:pic>
        <p:nvPicPr>
          <p:cNvPr id="134" name="Google Shape;134;p16"/>
          <p:cNvPicPr preferRelativeResize="0"/>
          <p:nvPr/>
        </p:nvPicPr>
        <p:blipFill>
          <a:blip r:embed="rId9">
            <a:alphaModFix/>
          </a:blip>
          <a:stretch>
            <a:fillRect/>
          </a:stretch>
        </p:blipFill>
        <p:spPr>
          <a:xfrm>
            <a:off x="34456950" y="18594850"/>
            <a:ext cx="1333500" cy="1333500"/>
          </a:xfrm>
          <a:prstGeom prst="rect">
            <a:avLst/>
          </a:prstGeom>
          <a:noFill/>
          <a:ln>
            <a:noFill/>
          </a:ln>
        </p:spPr>
      </p:pic>
      <p:sp>
        <p:nvSpPr>
          <p:cNvPr id="135" name="Google Shape;135;p16"/>
          <p:cNvSpPr txBox="1"/>
          <p:nvPr/>
        </p:nvSpPr>
        <p:spPr>
          <a:xfrm>
            <a:off x="0" y="0"/>
            <a:ext cx="37463100" cy="4635900"/>
          </a:xfrm>
          <a:prstGeom prst="rect">
            <a:avLst/>
          </a:prstGeom>
          <a:solidFill>
            <a:srgbClr val="84244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39"/>
        <p:cNvGrpSpPr/>
        <p:nvPr/>
      </p:nvGrpSpPr>
      <p:grpSpPr>
        <a:xfrm>
          <a:off x="0" y="0"/>
          <a:ext cx="0" cy="0"/>
          <a:chOff x="0" y="0"/>
          <a:chExt cx="0" cy="0"/>
        </a:xfrm>
      </p:grpSpPr>
      <p:sp>
        <p:nvSpPr>
          <p:cNvPr id="140" name="Google Shape;140;p17"/>
          <p:cNvSpPr txBox="1">
            <a:spLocks noGrp="1"/>
          </p:cNvSpPr>
          <p:nvPr>
            <p:ph type="title"/>
          </p:nvPr>
        </p:nvSpPr>
        <p:spPr>
          <a:xfrm>
            <a:off x="1277035" y="1822822"/>
            <a:ext cx="34908900" cy="2345700"/>
          </a:xfrm>
          <a:prstGeom prst="rect">
            <a:avLst/>
          </a:prstGeom>
        </p:spPr>
        <p:txBody>
          <a:bodyPr spcFirstLastPara="1" wrap="square" lIns="374550" tIns="374550" rIns="374550" bIns="374550" anchor="t" anchorCtr="0">
            <a:noAutofit/>
          </a:bodyPr>
          <a:lstStyle/>
          <a:p>
            <a:pPr marL="0" lvl="0" indent="0" algn="l" rtl="0">
              <a:spcBef>
                <a:spcPts val="0"/>
              </a:spcBef>
              <a:spcAft>
                <a:spcPts val="0"/>
              </a:spcAft>
              <a:buNone/>
            </a:pPr>
            <a:endParaRPr/>
          </a:p>
        </p:txBody>
      </p:sp>
      <p:sp>
        <p:nvSpPr>
          <p:cNvPr id="141" name="Google Shape;141;p17"/>
          <p:cNvSpPr txBox="1">
            <a:spLocks noGrp="1"/>
          </p:cNvSpPr>
          <p:nvPr>
            <p:ph type="sldNum" idx="12"/>
          </p:nvPr>
        </p:nvSpPr>
        <p:spPr>
          <a:xfrm>
            <a:off x="34711666" y="19100535"/>
            <a:ext cx="2247900" cy="1612200"/>
          </a:xfrm>
          <a:prstGeom prst="rect">
            <a:avLst/>
          </a:prstGeom>
        </p:spPr>
        <p:txBody>
          <a:bodyPr spcFirstLastPara="1" wrap="square" lIns="374550" tIns="374550" rIns="374550" bIns="374550"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142" name="Google Shape;142;p17"/>
          <p:cNvSpPr txBox="1"/>
          <p:nvPr/>
        </p:nvSpPr>
        <p:spPr>
          <a:xfrm>
            <a:off x="0" y="0"/>
            <a:ext cx="37463100" cy="4635900"/>
          </a:xfrm>
          <a:prstGeom prst="rect">
            <a:avLst/>
          </a:prstGeom>
          <a:solidFill>
            <a:srgbClr val="6A2C3E"/>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cxnSp>
        <p:nvCxnSpPr>
          <p:cNvPr id="143" name="Google Shape;143;p17"/>
          <p:cNvCxnSpPr/>
          <p:nvPr/>
        </p:nvCxnSpPr>
        <p:spPr>
          <a:xfrm>
            <a:off x="-62" y="4622250"/>
            <a:ext cx="37463100" cy="0"/>
          </a:xfrm>
          <a:prstGeom prst="straightConnector1">
            <a:avLst/>
          </a:prstGeom>
          <a:noFill/>
          <a:ln w="114300" cap="flat" cmpd="sng">
            <a:solidFill>
              <a:srgbClr val="A4445F"/>
            </a:solidFill>
            <a:prstDash val="solid"/>
            <a:round/>
            <a:headEnd type="none" w="med" len="med"/>
            <a:tailEnd type="none" w="med" len="med"/>
          </a:ln>
        </p:spPr>
      </p:cxnSp>
      <p:sp>
        <p:nvSpPr>
          <p:cNvPr id="144" name="Google Shape;144;p17"/>
          <p:cNvSpPr/>
          <p:nvPr/>
        </p:nvSpPr>
        <p:spPr>
          <a:xfrm>
            <a:off x="25280800" y="5455781"/>
            <a:ext cx="11502300" cy="9933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Contact</a:t>
            </a:r>
            <a:endParaRPr sz="4800" dirty="0">
              <a:solidFill>
                <a:srgbClr val="FFFFFF"/>
              </a:solidFill>
              <a:latin typeface="Garamond" panose="02020404030301010803" pitchFamily="18" charset="0"/>
              <a:ea typeface="EB Garamond"/>
              <a:cs typeface="EB Garamond"/>
              <a:sym typeface="EB Garamond"/>
            </a:endParaRPr>
          </a:p>
        </p:txBody>
      </p:sp>
      <p:grpSp>
        <p:nvGrpSpPr>
          <p:cNvPr id="145" name="Google Shape;145;p17"/>
          <p:cNvGrpSpPr/>
          <p:nvPr/>
        </p:nvGrpSpPr>
        <p:grpSpPr>
          <a:xfrm>
            <a:off x="679875" y="5455781"/>
            <a:ext cx="23662515" cy="15410145"/>
            <a:chOff x="768401" y="5455781"/>
            <a:chExt cx="23662515" cy="15410145"/>
          </a:xfrm>
        </p:grpSpPr>
        <p:sp>
          <p:nvSpPr>
            <p:cNvPr id="146" name="Google Shape;146;p17"/>
            <p:cNvSpPr/>
            <p:nvPr/>
          </p:nvSpPr>
          <p:spPr>
            <a:xfrm>
              <a:off x="768416" y="5455781"/>
              <a:ext cx="23662500" cy="1031100"/>
            </a:xfrm>
            <a:prstGeom prst="roundRect">
              <a:avLst>
                <a:gd name="adj" fmla="val 16667"/>
              </a:avLst>
            </a:prstGeom>
            <a:solidFill>
              <a:srgbClr val="84244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solidFill>
                    <a:srgbClr val="FFFFFF"/>
                  </a:solidFill>
                  <a:latin typeface="Garamond" panose="02020404030301010803" pitchFamily="18" charset="0"/>
                  <a:ea typeface="EB Garamond"/>
                  <a:cs typeface="EB Garamond"/>
                  <a:sym typeface="EB Garamond"/>
                </a:rPr>
                <a:t>References</a:t>
              </a:r>
              <a:endParaRPr sz="4800" dirty="0">
                <a:solidFill>
                  <a:srgbClr val="FFFFFF"/>
                </a:solidFill>
                <a:latin typeface="Garamond" panose="02020404030301010803" pitchFamily="18" charset="0"/>
                <a:ea typeface="EB Garamond"/>
                <a:cs typeface="EB Garamond"/>
                <a:sym typeface="EB Garamond"/>
              </a:endParaRPr>
            </a:p>
          </p:txBody>
        </p:sp>
        <p:sp>
          <p:nvSpPr>
            <p:cNvPr id="147" name="Google Shape;147;p17"/>
            <p:cNvSpPr txBox="1"/>
            <p:nvPr/>
          </p:nvSpPr>
          <p:spPr>
            <a:xfrm>
              <a:off x="768401" y="6639326"/>
              <a:ext cx="23662500" cy="14226600"/>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None/>
              </a:pPr>
              <a:r>
                <a:rPr lang="en" sz="2500">
                  <a:solidFill>
                    <a:schemeClr val="dk1"/>
                  </a:solidFill>
                </a:rPr>
                <a:t>Artefactual. (2018) Archivematica documentation 1.7.2. </a:t>
              </a:r>
              <a:r>
                <a:rPr lang="en" sz="2500" i="1">
                  <a:solidFill>
                    <a:schemeClr val="dk1"/>
                  </a:solidFill>
                </a:rPr>
                <a:t>Archivematica</a:t>
              </a:r>
              <a:r>
                <a:rPr lang="en" sz="2500">
                  <a:solidFill>
                    <a:schemeClr val="dk1"/>
                  </a:solidFill>
                </a:rPr>
                <a:t>. Retrieved from </a:t>
              </a:r>
              <a:r>
                <a:rPr lang="en" sz="2500" u="sng">
                  <a:solidFill>
                    <a:schemeClr val="hlink"/>
                  </a:solidFill>
                  <a:hlinkClick r:id="rId3"/>
                </a:rPr>
                <a:t>https://www.archivematica.org/en/docs/archivematica-1.7/</a:t>
              </a:r>
              <a:endParaRPr sz="2500">
                <a:solidFill>
                  <a:schemeClr val="dk1"/>
                </a:solidFill>
              </a:endParaRPr>
            </a:p>
            <a:p>
              <a:pPr marL="457200" lvl="0" indent="-457200" algn="l" rtl="0">
                <a:spcBef>
                  <a:spcPts val="0"/>
                </a:spcBef>
                <a:spcAft>
                  <a:spcPts val="0"/>
                </a:spcAft>
                <a:buNone/>
              </a:pPr>
              <a:r>
                <a:rPr lang="en" sz="2500">
                  <a:solidFill>
                    <a:schemeClr val="dk1"/>
                  </a:solidFill>
                </a:rPr>
                <a:t>Bantin, P., Ed. (2016). </a:t>
              </a:r>
              <a:r>
                <a:rPr lang="en" sz="2500" i="1">
                  <a:solidFill>
                    <a:schemeClr val="dk1"/>
                  </a:solidFill>
                </a:rPr>
                <a:t>Building trustworthy digital repositories</a:t>
              </a:r>
              <a:r>
                <a:rPr lang="en" sz="2500">
                  <a:solidFill>
                    <a:schemeClr val="dk1"/>
                  </a:solidFill>
                </a:rPr>
                <a:t>. London: Rowman &amp; Littlefield.</a:t>
              </a:r>
              <a:endParaRPr sz="2500">
                <a:solidFill>
                  <a:schemeClr val="dk1"/>
                </a:solidFill>
              </a:endParaRPr>
            </a:p>
            <a:p>
              <a:pPr marL="457200" lvl="0" indent="-457200" algn="l" rtl="0">
                <a:spcBef>
                  <a:spcPts val="0"/>
                </a:spcBef>
                <a:spcAft>
                  <a:spcPts val="0"/>
                </a:spcAft>
                <a:buNone/>
              </a:pPr>
              <a:r>
                <a:rPr lang="en" sz="2500">
                  <a:solidFill>
                    <a:schemeClr val="dk1"/>
                  </a:solidFill>
                </a:rPr>
                <a:t>Bermes, E. and Fauduet, L. (2009). The human face of digital preservation: Organizational staff and challenges, and initiatives at the Bibliotheque national de France. iPRES 2009. Retrieved from </a:t>
              </a:r>
              <a:r>
                <a:rPr lang="en" sz="2500" u="sng">
                  <a:solidFill>
                    <a:schemeClr val="hlink"/>
                  </a:solidFill>
                  <a:hlinkClick r:id="rId4"/>
                </a:rPr>
                <a:t>https://pdfs.semanticscholar.org/1355/f7e198cd3173c48e1382c668ee5b8c0c67a2.pdf</a:t>
              </a:r>
              <a:endParaRPr sz="2500">
                <a:solidFill>
                  <a:schemeClr val="dk1"/>
                </a:solidFill>
              </a:endParaRPr>
            </a:p>
            <a:p>
              <a:pPr marL="457200" lvl="0" indent="-457200" algn="l" rtl="0">
                <a:spcBef>
                  <a:spcPts val="0"/>
                </a:spcBef>
                <a:spcAft>
                  <a:spcPts val="0"/>
                </a:spcAft>
                <a:buNone/>
              </a:pPr>
              <a:r>
                <a:rPr lang="en" sz="2500">
                  <a:solidFill>
                    <a:schemeClr val="dk1"/>
                  </a:solidFill>
                </a:rPr>
                <a:t>Consultative Committee for Space Data Systems. (2011). </a:t>
              </a:r>
              <a:r>
                <a:rPr lang="en" sz="2500" i="1">
                  <a:solidFill>
                    <a:schemeClr val="dk1"/>
                  </a:solidFill>
                </a:rPr>
                <a:t>Audit and certification of trustworthy digital repositories: Recommended practice</a:t>
              </a:r>
              <a:r>
                <a:rPr lang="en" sz="2500">
                  <a:solidFill>
                    <a:schemeClr val="dk1"/>
                  </a:solidFill>
                </a:rPr>
                <a:t>. CCSDS 650.0-M-1. Magenta Book.</a:t>
              </a:r>
              <a:endParaRPr sz="2500">
                <a:solidFill>
                  <a:schemeClr val="dk1"/>
                </a:solidFill>
              </a:endParaRPr>
            </a:p>
            <a:p>
              <a:pPr marL="457200" lvl="0" indent="-457200" algn="l" rtl="0">
                <a:spcBef>
                  <a:spcPts val="0"/>
                </a:spcBef>
                <a:spcAft>
                  <a:spcPts val="0"/>
                </a:spcAft>
                <a:buNone/>
              </a:pPr>
              <a:r>
                <a:rPr lang="en" sz="2500">
                  <a:solidFill>
                    <a:schemeClr val="dk1"/>
                  </a:solidFill>
                </a:rPr>
                <a:t>Consultative Committee for Space Data Systems. (2012). </a:t>
              </a:r>
              <a:r>
                <a:rPr lang="en" sz="2500" i="1">
                  <a:solidFill>
                    <a:schemeClr val="dk1"/>
                  </a:solidFill>
                </a:rPr>
                <a:t>Reference model for an open archival information system (OAIS)</a:t>
              </a:r>
              <a:r>
                <a:rPr lang="en" sz="2500">
                  <a:solidFill>
                    <a:schemeClr val="dk1"/>
                  </a:solidFill>
                </a:rPr>
                <a:t>. CCSDS 650.0-M-2. Magenta Book.</a:t>
              </a:r>
              <a:endParaRPr sz="2500">
                <a:solidFill>
                  <a:schemeClr val="dk1"/>
                </a:solidFill>
              </a:endParaRPr>
            </a:p>
            <a:p>
              <a:pPr marL="457200" lvl="0" indent="-457200" algn="l" rtl="0">
                <a:spcBef>
                  <a:spcPts val="0"/>
                </a:spcBef>
                <a:spcAft>
                  <a:spcPts val="0"/>
                </a:spcAft>
                <a:buNone/>
              </a:pPr>
              <a:r>
                <a:rPr lang="en" sz="2500">
                  <a:solidFill>
                    <a:schemeClr val="dk1"/>
                  </a:solidFill>
                </a:rPr>
                <a:t>Digital Imaging &amp; Preservation Services. (2018). </a:t>
              </a:r>
              <a:r>
                <a:rPr lang="en" sz="2500" i="1">
                  <a:solidFill>
                    <a:schemeClr val="dk1"/>
                  </a:solidFill>
                </a:rPr>
                <a:t>Digital Imaging &amp; Preservation Services Home</a:t>
              </a:r>
              <a:r>
                <a:rPr lang="en" sz="2500">
                  <a:solidFill>
                    <a:schemeClr val="dk1"/>
                  </a:solidFill>
                </a:rPr>
                <a:t>. Retrieved from </a:t>
              </a:r>
              <a:r>
                <a:rPr lang="en" sz="2500" u="sng">
                  <a:solidFill>
                    <a:schemeClr val="hlink"/>
                  </a:solidFill>
                  <a:hlinkClick r:id="rId5"/>
                </a:rPr>
                <a:t>https://webapps.es.vt.edu/confluence/display/DIPS/Digital+Imaging+and+Preservation+Services+Home</a:t>
              </a:r>
              <a:endParaRPr sz="2500">
                <a:solidFill>
                  <a:schemeClr val="dk1"/>
                </a:solidFill>
              </a:endParaRPr>
            </a:p>
            <a:p>
              <a:pPr marL="457200" lvl="0" indent="-457200" algn="l" rtl="0">
                <a:spcBef>
                  <a:spcPts val="0"/>
                </a:spcBef>
                <a:spcAft>
                  <a:spcPts val="0"/>
                </a:spcAft>
                <a:buNone/>
              </a:pPr>
              <a:r>
                <a:rPr lang="en" sz="2500">
                  <a:solidFill>
                    <a:schemeClr val="dk1"/>
                  </a:solidFill>
                </a:rPr>
                <a:t>Eckard, M. And Pillen, D. (2017). Case study: Streamlining digital archiving workflows at the Bentley Historical Library. </a:t>
              </a:r>
              <a:r>
                <a:rPr lang="en" sz="2500" i="1">
                  <a:solidFill>
                    <a:schemeClr val="dk1"/>
                  </a:solidFill>
                </a:rPr>
                <a:t>Journal of Digital Media Management</a:t>
              </a:r>
              <a:r>
                <a:rPr lang="en" sz="2500">
                  <a:solidFill>
                    <a:schemeClr val="dk1"/>
                  </a:solidFill>
                </a:rPr>
                <a:t>. Vol 6, 1-13. Retrieved from </a:t>
              </a:r>
              <a:r>
                <a:rPr lang="en" sz="2500" u="sng">
                  <a:solidFill>
                    <a:schemeClr val="hlink"/>
                  </a:solidFill>
                  <a:hlinkClick r:id="rId6"/>
                </a:rPr>
                <a:t>https://deepblue.lib.umich.edu/bitstream/handle/2027.42/139043/Eckard-Pillen_JDMM_v6n1_Streamlining-Digital-Archiving-Workflows.pdf</a:t>
              </a:r>
              <a:endParaRPr sz="2500">
                <a:solidFill>
                  <a:schemeClr val="dk1"/>
                </a:solidFill>
              </a:endParaRPr>
            </a:p>
            <a:p>
              <a:pPr marL="457200" lvl="0" indent="-457200" algn="l" rtl="0">
                <a:spcBef>
                  <a:spcPts val="0"/>
                </a:spcBef>
                <a:spcAft>
                  <a:spcPts val="0"/>
                </a:spcAft>
                <a:buNone/>
              </a:pPr>
              <a:r>
                <a:rPr lang="en" sz="2500">
                  <a:solidFill>
                    <a:schemeClr val="dk1"/>
                  </a:solidFill>
                </a:rPr>
                <a:t>Erickson, C. (2013). Lessons Learned: Implementing Rosetta in the Harold B. Lee Library. Harold B. Lee Library. PowerPoint slides. Retrieved from </a:t>
              </a:r>
              <a:r>
                <a:rPr lang="en" sz="2500" u="sng">
                  <a:solidFill>
                    <a:schemeClr val="hlink"/>
                  </a:solidFill>
                  <a:hlinkClick r:id="rId7"/>
                </a:rPr>
                <a:t>https://sites.lib.byu.edu/digitalpreservation/wp-content/uploads/sites/21/2012/04/Erickson_ELUNA_2013.pdf</a:t>
              </a:r>
              <a:endParaRPr sz="2500">
                <a:solidFill>
                  <a:schemeClr val="dk1"/>
                </a:solidFill>
              </a:endParaRPr>
            </a:p>
            <a:p>
              <a:pPr marL="457200" lvl="0" indent="-457200" algn="l" rtl="0">
                <a:spcBef>
                  <a:spcPts val="0"/>
                </a:spcBef>
                <a:spcAft>
                  <a:spcPts val="0"/>
                </a:spcAft>
                <a:buNone/>
              </a:pPr>
              <a:r>
                <a:rPr lang="en" sz="2500">
                  <a:solidFill>
                    <a:schemeClr val="dk1"/>
                  </a:solidFill>
                </a:rPr>
                <a:t>Ghering, C. (2016). Implementation: Ingest process: Michigan State University's digital archives program. In </a:t>
              </a:r>
              <a:r>
                <a:rPr lang="en" sz="2500" i="1">
                  <a:solidFill>
                    <a:schemeClr val="dk1"/>
                  </a:solidFill>
                </a:rPr>
                <a:t>Building trustworthy digital repositories</a:t>
              </a:r>
              <a:r>
                <a:rPr lang="en" sz="2500">
                  <a:solidFill>
                    <a:schemeClr val="dk1"/>
                  </a:solidFill>
                </a:rPr>
                <a:t>. P. C. Bantin (Ed.). London: Rowman &amp; Littlefield.</a:t>
              </a:r>
              <a:endParaRPr sz="2500">
                <a:solidFill>
                  <a:schemeClr val="dk1"/>
                </a:solidFill>
              </a:endParaRPr>
            </a:p>
            <a:p>
              <a:pPr marL="457200" lvl="0" indent="-457200" algn="l" rtl="0">
                <a:spcBef>
                  <a:spcPts val="0"/>
                </a:spcBef>
                <a:spcAft>
                  <a:spcPts val="0"/>
                </a:spcAft>
                <a:buNone/>
              </a:pPr>
              <a:r>
                <a:rPr lang="en" sz="2500">
                  <a:solidFill>
                    <a:schemeClr val="dk1"/>
                  </a:solidFill>
                </a:rPr>
                <a:t>Glick, K. and Wilczek, E. (2006). Ingest guide for university electronic records. Version 3.1. Retrieved March 3, 2018, from </a:t>
              </a:r>
              <a:r>
                <a:rPr lang="en" sz="2500" u="sng">
                  <a:solidFill>
                    <a:schemeClr val="hlink"/>
                  </a:solidFill>
                  <a:hlinkClick r:id="rId8"/>
                </a:rPr>
                <a:t>http://dca.lib.tufts.edu/features/nhprc/reports/3_1_draftpublic2.pdf</a:t>
              </a:r>
              <a:endParaRPr sz="2500">
                <a:solidFill>
                  <a:schemeClr val="dk1"/>
                </a:solidFill>
              </a:endParaRPr>
            </a:p>
            <a:p>
              <a:pPr marL="457200" lvl="0" indent="-457200" algn="l" rtl="0">
                <a:spcBef>
                  <a:spcPts val="0"/>
                </a:spcBef>
                <a:spcAft>
                  <a:spcPts val="0"/>
                </a:spcAft>
                <a:buNone/>
              </a:pPr>
              <a:r>
                <a:rPr lang="en" sz="2500">
                  <a:solidFill>
                    <a:schemeClr val="dk1"/>
                  </a:solidFill>
                </a:rPr>
                <a:t>Harvey, R. (2010). Digital curation. A how-to-do-it-manual. New York: Neal-Schuman Publishers, Inc.</a:t>
              </a:r>
              <a:endParaRPr sz="2500">
                <a:solidFill>
                  <a:schemeClr val="dk1"/>
                </a:solidFill>
              </a:endParaRPr>
            </a:p>
            <a:p>
              <a:pPr marL="457200" lvl="0" indent="-457200" algn="l" rtl="0">
                <a:spcBef>
                  <a:spcPts val="0"/>
                </a:spcBef>
                <a:spcAft>
                  <a:spcPts val="0"/>
                </a:spcAft>
                <a:buNone/>
              </a:pPr>
              <a:r>
                <a:rPr lang="en" sz="2500">
                  <a:solidFill>
                    <a:schemeClr val="dk1"/>
                  </a:solidFill>
                </a:rPr>
                <a:t>Lyle, J. (2016). Implementation: Ingest process: Submission and "pre-ingest" activities. In </a:t>
              </a:r>
              <a:r>
                <a:rPr lang="en" sz="2500" i="1">
                  <a:solidFill>
                    <a:schemeClr val="dk1"/>
                  </a:solidFill>
                </a:rPr>
                <a:t>Building trustworthy digital repositories</a:t>
              </a:r>
              <a:r>
                <a:rPr lang="en" sz="2500">
                  <a:solidFill>
                    <a:schemeClr val="dk1"/>
                  </a:solidFill>
                </a:rPr>
                <a:t>. P. C. Bantin (Ed.). London: Rowman &amp; Littlefield.</a:t>
              </a:r>
              <a:endParaRPr sz="2500">
                <a:solidFill>
                  <a:schemeClr val="dk1"/>
                </a:solidFill>
              </a:endParaRPr>
            </a:p>
            <a:p>
              <a:pPr marL="457200" lvl="0" indent="-457200" algn="l" rtl="0">
                <a:spcBef>
                  <a:spcPts val="0"/>
                </a:spcBef>
                <a:spcAft>
                  <a:spcPts val="0"/>
                </a:spcAft>
                <a:buNone/>
              </a:pPr>
              <a:r>
                <a:rPr lang="en" sz="2500">
                  <a:solidFill>
                    <a:schemeClr val="dk1"/>
                  </a:solidFill>
                </a:rPr>
                <a:t>Research Libraries Group. (2002). Trusted digital repositories: Attributes and responsibilities. Mountain View, CA. Retrieved March 3, 2018, from </a:t>
              </a:r>
              <a:r>
                <a:rPr lang="en" sz="2500" u="sng">
                  <a:solidFill>
                    <a:schemeClr val="hlink"/>
                  </a:solidFill>
                  <a:hlinkClick r:id="rId9"/>
                </a:rPr>
                <a:t>https://www.oclc.org/content/dam/research/activities/trustedrep/repositories.pdf</a:t>
              </a:r>
              <a:endParaRPr sz="2500">
                <a:solidFill>
                  <a:schemeClr val="dk1"/>
                </a:solidFill>
              </a:endParaRPr>
            </a:p>
            <a:p>
              <a:pPr marL="457200" lvl="0" indent="-457200" algn="l" rtl="0">
                <a:spcBef>
                  <a:spcPts val="0"/>
                </a:spcBef>
                <a:spcAft>
                  <a:spcPts val="0"/>
                </a:spcAft>
                <a:buNone/>
              </a:pPr>
              <a:r>
                <a:rPr lang="en" sz="2500">
                  <a:solidFill>
                    <a:schemeClr val="dk1"/>
                  </a:solidFill>
                </a:rPr>
                <a:t>Rosenthal, D., Robertson, T., Lipkis, T., Reich, V., Morabito, S. (2005). Requirements for digital preservation systems: A bottom-up approach. Stanford University Libraries. Stanford, CA. Retrieved January 30, 2018, from </a:t>
              </a:r>
              <a:r>
                <a:rPr lang="en" sz="2500" u="sng">
                  <a:solidFill>
                    <a:schemeClr val="hlink"/>
                  </a:solidFill>
                  <a:hlinkClick r:id="rId10"/>
                </a:rPr>
                <a:t>https://archive.org/details/arxiv-cs0509018</a:t>
              </a:r>
              <a:endParaRPr sz="2500">
                <a:solidFill>
                  <a:schemeClr val="dk1"/>
                </a:solidFill>
              </a:endParaRPr>
            </a:p>
            <a:p>
              <a:pPr marL="457200" lvl="0" indent="-457200" algn="l" rtl="0">
                <a:spcBef>
                  <a:spcPts val="0"/>
                </a:spcBef>
                <a:spcAft>
                  <a:spcPts val="0"/>
                </a:spcAft>
                <a:buNone/>
              </a:pPr>
              <a:r>
                <a:rPr lang="en" sz="2500">
                  <a:solidFill>
                    <a:schemeClr val="dk1"/>
                  </a:solidFill>
                </a:rPr>
                <a:t>Schmidt, L. (2016). Theory: Ingest process. In </a:t>
              </a:r>
              <a:r>
                <a:rPr lang="en" sz="2500" i="1">
                  <a:solidFill>
                    <a:schemeClr val="dk1"/>
                  </a:solidFill>
                </a:rPr>
                <a:t>Building trustworthy digital repositories</a:t>
              </a:r>
              <a:r>
                <a:rPr lang="en" sz="2500">
                  <a:solidFill>
                    <a:schemeClr val="dk1"/>
                  </a:solidFill>
                </a:rPr>
                <a:t>. P. C. Bantin (Ed.). London: Rowman &amp; Littlefield.</a:t>
              </a:r>
              <a:endParaRPr sz="2500">
                <a:solidFill>
                  <a:schemeClr val="dk1"/>
                </a:solidFill>
              </a:endParaRPr>
            </a:p>
            <a:p>
              <a:pPr marL="457200" lvl="0" indent="-457200" algn="l" rtl="0">
                <a:spcBef>
                  <a:spcPts val="0"/>
                </a:spcBef>
                <a:spcAft>
                  <a:spcPts val="0"/>
                </a:spcAft>
                <a:buNone/>
              </a:pPr>
              <a:r>
                <a:rPr lang="en" sz="2500">
                  <a:solidFill>
                    <a:schemeClr val="dk1"/>
                  </a:solidFill>
                </a:rPr>
                <a:t>Schumacher, J., Thomas, L., VandeCreek, D., Erdman, S., Hancks, J., Haykal, A., ..., Spalenka, D. (2014). From theory to action: "Good enough" digital preservation solutions for under-resourced cultural heritage institutions. A digital POWRR white paper for the IMLS. Retrieved January 30, 2018, from </a:t>
              </a:r>
              <a:r>
                <a:rPr lang="en" sz="2500" u="sng">
                  <a:solidFill>
                    <a:schemeClr val="hlink"/>
                  </a:solidFill>
                  <a:hlinkClick r:id="rId11"/>
                </a:rPr>
                <a:t>http://commons.lib.niu.edu/bitstream/handle/10843/13610/FromTheoryToAction_POWRR_WhitePaper.pdf;sequence=1</a:t>
              </a:r>
              <a:endParaRPr sz="2500">
                <a:solidFill>
                  <a:schemeClr val="dk1"/>
                </a:solidFill>
              </a:endParaRPr>
            </a:p>
            <a:p>
              <a:pPr marL="457200" lvl="0" indent="-457200" algn="l" rtl="0">
                <a:spcBef>
                  <a:spcPts val="0"/>
                </a:spcBef>
                <a:spcAft>
                  <a:spcPts val="0"/>
                </a:spcAft>
                <a:buNone/>
              </a:pPr>
              <a:r>
                <a:rPr lang="en" sz="2500">
                  <a:solidFill>
                    <a:schemeClr val="dk1"/>
                  </a:solidFill>
                </a:rPr>
                <a:t>Smith, K. (2013). Integrating tools into our process and workflows. Engineering the Future of the Past. MIT Libraries. Blog post. Retrieved from </a:t>
              </a:r>
              <a:r>
                <a:rPr lang="en" sz="2500" u="sng">
                  <a:solidFill>
                    <a:schemeClr val="hlink"/>
                  </a:solidFill>
                  <a:hlinkClick r:id="rId12"/>
                </a:rPr>
                <a:t>https://libraries.mit.edu/digital-archives/integrating-tools/</a:t>
              </a:r>
              <a:endParaRPr sz="2500">
                <a:solidFill>
                  <a:schemeClr val="dk1"/>
                </a:solidFill>
              </a:endParaRPr>
            </a:p>
            <a:p>
              <a:pPr marL="457200" lvl="0" indent="-457200" algn="l" rtl="0">
                <a:spcBef>
                  <a:spcPts val="0"/>
                </a:spcBef>
                <a:spcAft>
                  <a:spcPts val="0"/>
                </a:spcAft>
                <a:buNone/>
              </a:pPr>
              <a:r>
                <a:rPr lang="en" sz="2500">
                  <a:solidFill>
                    <a:schemeClr val="dk1"/>
                  </a:solidFill>
                </a:rPr>
                <a:t>Thompson, S., Wu, A., Krewer, D., Manning, M., and Spragg, R. (2015). Preserving the fruit of our labor: Establishing digital preservation policies and strategies at the University of Houston Libraries. iPRES 2015. Retrieved from </a:t>
              </a:r>
              <a:r>
                <a:rPr lang="en" sz="2500" u="sng">
                  <a:solidFill>
                    <a:schemeClr val="hlink"/>
                  </a:solidFill>
                  <a:hlinkClick r:id="rId13"/>
                </a:rPr>
                <a:t>https://fedora.phaidra.univie.ac.at/fedora/get/o:429562/bdef:Content/get</a:t>
              </a:r>
              <a:endParaRPr sz="2500">
                <a:solidFill>
                  <a:schemeClr val="dk1"/>
                </a:solidFill>
              </a:endParaRPr>
            </a:p>
            <a:p>
              <a:pPr marL="457200" lvl="0" indent="-457200" algn="l" rtl="0">
                <a:spcBef>
                  <a:spcPts val="0"/>
                </a:spcBef>
                <a:spcAft>
                  <a:spcPts val="0"/>
                </a:spcAft>
                <a:buNone/>
              </a:pPr>
              <a:r>
                <a:rPr lang="en" sz="2500">
                  <a:solidFill>
                    <a:schemeClr val="dk1"/>
                  </a:solidFill>
                </a:rPr>
                <a:t>University of Houston Libraries Digital Preservation Task Force. 2015. University of Houston Libraries Digital Preservation Policy. University of Houston Libraries. Retrieved from </a:t>
              </a:r>
              <a:r>
                <a:rPr lang="en" sz="2500" u="sng">
                  <a:solidFill>
                    <a:schemeClr val="hlink"/>
                  </a:solidFill>
                  <a:hlinkClick r:id="rId14"/>
                </a:rPr>
                <a:t>http://info.lib.uh.edu/sites/default/files/docs/DigPresPolForWeb20150917.pdf</a:t>
              </a:r>
              <a:r>
                <a:rPr lang="en" sz="2500">
                  <a:solidFill>
                    <a:schemeClr val="dk1"/>
                  </a:solidFill>
                </a:rPr>
                <a:t>  </a:t>
              </a:r>
              <a:endParaRPr sz="2500">
                <a:solidFill>
                  <a:schemeClr val="dk1"/>
                </a:solidFill>
              </a:endParaRPr>
            </a:p>
            <a:p>
              <a:pPr marL="457200" lvl="0" indent="-457200" algn="l" rtl="0">
                <a:spcBef>
                  <a:spcPts val="0"/>
                </a:spcBef>
                <a:spcAft>
                  <a:spcPts val="0"/>
                </a:spcAft>
                <a:buNone/>
              </a:pPr>
              <a:r>
                <a:rPr lang="en" sz="2500">
                  <a:solidFill>
                    <a:schemeClr val="dk1"/>
                  </a:solidFill>
                </a:rPr>
                <a:t>Waugh, A. (2007). The design and implementation of an ingest function to a digital archive. </a:t>
              </a:r>
              <a:r>
                <a:rPr lang="en" sz="2500" i="1">
                  <a:solidFill>
                    <a:schemeClr val="dk1"/>
                  </a:solidFill>
                </a:rPr>
                <a:t>D-Lib Magazine, 13</a:t>
              </a:r>
              <a:r>
                <a:rPr lang="en" sz="2500">
                  <a:solidFill>
                    <a:schemeClr val="dk1"/>
                  </a:solidFill>
                </a:rPr>
                <a:t>(11/12), n.p. Retrieved September 14, 2017, from </a:t>
              </a:r>
              <a:r>
                <a:rPr lang="en" sz="2500" u="sng">
                  <a:solidFill>
                    <a:schemeClr val="hlink"/>
                  </a:solidFill>
                  <a:hlinkClick r:id="rId15"/>
                </a:rPr>
                <a:t>http://www.dlib.org/dlib/november07/waugh/11waugh.html</a:t>
              </a:r>
              <a:endParaRPr sz="2500">
                <a:solidFill>
                  <a:schemeClr val="dk1"/>
                </a:solidFill>
              </a:endParaRPr>
            </a:p>
            <a:p>
              <a:pPr marL="457200" lvl="0" indent="-457200" algn="l" rtl="0">
                <a:spcBef>
                  <a:spcPts val="0"/>
                </a:spcBef>
                <a:spcAft>
                  <a:spcPts val="0"/>
                </a:spcAft>
                <a:buNone/>
              </a:pPr>
              <a:endParaRPr sz="2500">
                <a:solidFill>
                  <a:schemeClr val="dk1"/>
                </a:solidFill>
              </a:endParaRPr>
            </a:p>
          </p:txBody>
        </p:sp>
      </p:grpSp>
      <p:grpSp>
        <p:nvGrpSpPr>
          <p:cNvPr id="148" name="Google Shape;148;p17"/>
          <p:cNvGrpSpPr/>
          <p:nvPr/>
        </p:nvGrpSpPr>
        <p:grpSpPr>
          <a:xfrm>
            <a:off x="25280800" y="6768950"/>
            <a:ext cx="11502300" cy="6470700"/>
            <a:chOff x="25280800" y="6768950"/>
            <a:chExt cx="11502300" cy="6470700"/>
          </a:xfrm>
        </p:grpSpPr>
        <p:sp>
          <p:nvSpPr>
            <p:cNvPr id="149" name="Google Shape;149;p17"/>
            <p:cNvSpPr txBox="1"/>
            <p:nvPr/>
          </p:nvSpPr>
          <p:spPr>
            <a:xfrm>
              <a:off x="25280800" y="6768950"/>
              <a:ext cx="11502300" cy="647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000"/>
            </a:p>
            <a:p>
              <a:pPr marL="0" lvl="0" indent="0" algn="l" rtl="0">
                <a:spcBef>
                  <a:spcPts val="0"/>
                </a:spcBef>
                <a:spcAft>
                  <a:spcPts val="0"/>
                </a:spcAft>
                <a:buNone/>
              </a:pPr>
              <a:endParaRPr sz="3000"/>
            </a:p>
            <a:p>
              <a:pPr marL="0" lvl="0" indent="0" algn="l" rtl="0">
                <a:spcBef>
                  <a:spcPts val="0"/>
                </a:spcBef>
                <a:spcAft>
                  <a:spcPts val="0"/>
                </a:spcAft>
                <a:buNone/>
              </a:pPr>
              <a:r>
                <a:rPr lang="en" sz="3000" b="1"/>
                <a:t>Alex Kinnaman</a:t>
              </a:r>
              <a:r>
                <a:rPr lang="en" sz="3000"/>
                <a:t>, Digital Preservation Coordinator</a:t>
              </a:r>
              <a:endParaRPr sz="3000"/>
            </a:p>
            <a:p>
              <a:pPr marL="0" lvl="0" indent="0" algn="l" rtl="0">
                <a:spcBef>
                  <a:spcPts val="0"/>
                </a:spcBef>
                <a:spcAft>
                  <a:spcPts val="0"/>
                </a:spcAft>
                <a:buNone/>
              </a:pPr>
              <a:r>
                <a:rPr lang="en" sz="3000"/>
                <a:t>Digital Imaging &amp; Preservation Services (DI&amp;PS)</a:t>
              </a:r>
              <a:endParaRPr sz="3000"/>
            </a:p>
            <a:p>
              <a:pPr marL="0" lvl="0" indent="0" algn="l" rtl="0">
                <a:spcBef>
                  <a:spcPts val="0"/>
                </a:spcBef>
                <a:spcAft>
                  <a:spcPts val="0"/>
                </a:spcAft>
                <a:buNone/>
              </a:pPr>
              <a:r>
                <a:rPr lang="en" sz="3000"/>
                <a:t>University Libraries | Research &amp; Informatics</a:t>
              </a:r>
              <a:endParaRPr sz="3000"/>
            </a:p>
            <a:p>
              <a:pPr marL="0" lvl="0" indent="0" algn="l" rtl="0">
                <a:spcBef>
                  <a:spcPts val="0"/>
                </a:spcBef>
                <a:spcAft>
                  <a:spcPts val="0"/>
                </a:spcAft>
                <a:buNone/>
              </a:pPr>
              <a:r>
                <a:rPr lang="en" sz="3000" u="sng">
                  <a:solidFill>
                    <a:schemeClr val="hlink"/>
                  </a:solidFill>
                  <a:hlinkClick r:id="rId16"/>
                </a:rPr>
                <a:t>alexk93@vt.edu</a:t>
              </a: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b="1"/>
                <a:t>Luke Menzies, </a:t>
              </a:r>
              <a:r>
                <a:rPr lang="en" sz="3000"/>
                <a:t>Digital Preservation Technologist</a:t>
              </a:r>
              <a:endParaRPr sz="3000"/>
            </a:p>
            <a:p>
              <a:pPr marL="0" lvl="0" indent="0" algn="l" rtl="0">
                <a:spcBef>
                  <a:spcPts val="0"/>
                </a:spcBef>
                <a:spcAft>
                  <a:spcPts val="0"/>
                </a:spcAft>
                <a:buNone/>
              </a:pPr>
              <a:r>
                <a:rPr lang="en" sz="3000"/>
                <a:t>Digital Imaging &amp; Preservation Services (DI&amp;PS)</a:t>
              </a:r>
              <a:endParaRPr sz="3000"/>
            </a:p>
            <a:p>
              <a:pPr marL="0" lvl="0" indent="0" algn="l" rtl="0">
                <a:spcBef>
                  <a:spcPts val="0"/>
                </a:spcBef>
                <a:spcAft>
                  <a:spcPts val="0"/>
                </a:spcAft>
                <a:buNone/>
              </a:pPr>
              <a:r>
                <a:rPr lang="en" sz="3000"/>
                <a:t>University Libraries | Research &amp; Informatics</a:t>
              </a:r>
              <a:endParaRPr sz="3000"/>
            </a:p>
            <a:p>
              <a:pPr marL="0" lvl="0" indent="0" algn="l" rtl="0">
                <a:spcBef>
                  <a:spcPts val="0"/>
                </a:spcBef>
                <a:spcAft>
                  <a:spcPts val="0"/>
                </a:spcAft>
                <a:buNone/>
              </a:pPr>
              <a:r>
                <a:rPr lang="en" sz="3000" u="sng">
                  <a:solidFill>
                    <a:schemeClr val="hlink"/>
                  </a:solidFill>
                  <a:hlinkClick r:id="rId17"/>
                </a:rPr>
                <a:t>limen@vt.edu</a:t>
              </a:r>
              <a:r>
                <a:rPr lang="en" sz="3000"/>
                <a:t> </a:t>
              </a:r>
              <a:endParaRPr sz="3000"/>
            </a:p>
            <a:p>
              <a:pPr marL="0" lvl="0" indent="0" algn="l" rtl="0">
                <a:spcBef>
                  <a:spcPts val="0"/>
                </a:spcBef>
                <a:spcAft>
                  <a:spcPts val="0"/>
                </a:spcAft>
                <a:buNone/>
              </a:pPr>
              <a:endParaRPr sz="3000"/>
            </a:p>
            <a:p>
              <a:pPr marL="0" lvl="0" indent="0" algn="l" rtl="0">
                <a:spcBef>
                  <a:spcPts val="0"/>
                </a:spcBef>
                <a:spcAft>
                  <a:spcPts val="0"/>
                </a:spcAft>
                <a:buNone/>
              </a:pPr>
              <a:endParaRPr sz="3000"/>
            </a:p>
          </p:txBody>
        </p:sp>
        <p:pic>
          <p:nvPicPr>
            <p:cNvPr id="150" name="Google Shape;150;p17"/>
            <p:cNvPicPr preferRelativeResize="0"/>
            <p:nvPr/>
          </p:nvPicPr>
          <p:blipFill>
            <a:blip r:embed="rId18">
              <a:alphaModFix/>
            </a:blip>
            <a:stretch>
              <a:fillRect/>
            </a:stretch>
          </p:blipFill>
          <p:spPr>
            <a:xfrm>
              <a:off x="25280800" y="6837488"/>
              <a:ext cx="4600575" cy="990600"/>
            </a:xfrm>
            <a:prstGeom prst="rect">
              <a:avLst/>
            </a:prstGeom>
            <a:noFill/>
            <a:ln>
              <a:noFill/>
            </a:ln>
          </p:spPr>
        </p:pic>
        <p:pic>
          <p:nvPicPr>
            <p:cNvPr id="151" name="Google Shape;151;p17"/>
            <p:cNvPicPr preferRelativeResize="0"/>
            <p:nvPr/>
          </p:nvPicPr>
          <p:blipFill>
            <a:blip r:embed="rId18">
              <a:alphaModFix/>
            </a:blip>
            <a:stretch>
              <a:fillRect/>
            </a:stretch>
          </p:blipFill>
          <p:spPr>
            <a:xfrm>
              <a:off x="25280800" y="10029688"/>
              <a:ext cx="4600575" cy="990600"/>
            </a:xfrm>
            <a:prstGeom prst="rect">
              <a:avLst/>
            </a:prstGeom>
            <a:noFill/>
            <a:ln>
              <a:noFill/>
            </a:ln>
          </p:spPr>
        </p:pic>
      </p:grpSp>
      <p:pic>
        <p:nvPicPr>
          <p:cNvPr id="152" name="Google Shape;152;p17"/>
          <p:cNvPicPr preferRelativeResize="0"/>
          <p:nvPr/>
        </p:nvPicPr>
        <p:blipFill>
          <a:blip r:embed="rId19">
            <a:alphaModFix/>
          </a:blip>
          <a:stretch>
            <a:fillRect/>
          </a:stretch>
        </p:blipFill>
        <p:spPr>
          <a:xfrm>
            <a:off x="25280800" y="14306450"/>
            <a:ext cx="11502299" cy="4176450"/>
          </a:xfrm>
          <a:prstGeom prst="rect">
            <a:avLst/>
          </a:prstGeom>
          <a:noFill/>
          <a:ln>
            <a:noFill/>
          </a:ln>
          <a:effectLst>
            <a:outerShdw blurRad="57150" dist="285750" dir="2700000" algn="bl" rotWithShape="0">
              <a:srgbClr val="000000">
                <a:alpha val="50000"/>
              </a:srgbClr>
            </a:outerShdw>
          </a:effectLst>
        </p:spPr>
      </p:pic>
      <p:sp>
        <p:nvSpPr>
          <p:cNvPr id="153" name="Google Shape;153;p17"/>
          <p:cNvSpPr txBox="1"/>
          <p:nvPr/>
        </p:nvSpPr>
        <p:spPr>
          <a:xfrm>
            <a:off x="0" y="0"/>
            <a:ext cx="37463100" cy="4635900"/>
          </a:xfrm>
          <a:prstGeom prst="rect">
            <a:avLst/>
          </a:prstGeom>
          <a:solidFill>
            <a:srgbClr val="842444"/>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Middle-Where? </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9600">
                <a:solidFill>
                  <a:srgbClr val="FFFFFF"/>
                </a:solidFill>
                <a:latin typeface="EB Garamond"/>
                <a:ea typeface="EB Garamond"/>
                <a:cs typeface="EB Garamond"/>
                <a:sym typeface="EB Garamond"/>
              </a:rPr>
              <a:t>Preservation as Negotiation for Workflow Integration</a:t>
            </a:r>
            <a:endParaRPr sz="9600">
              <a:solidFill>
                <a:srgbClr val="FFFFFF"/>
              </a:solidFill>
              <a:latin typeface="EB Garamond"/>
              <a:ea typeface="EB Garamond"/>
              <a:cs typeface="EB Garamond"/>
              <a:sym typeface="EB Garamond"/>
            </a:endParaRPr>
          </a:p>
          <a:p>
            <a:pPr marL="0" lvl="0" indent="0" algn="ctr" rtl="0">
              <a:spcBef>
                <a:spcPts val="0"/>
              </a:spcBef>
              <a:spcAft>
                <a:spcPts val="0"/>
              </a:spcAft>
              <a:buNone/>
            </a:pPr>
            <a:r>
              <a:rPr lang="en" sz="6000">
                <a:solidFill>
                  <a:srgbClr val="FFFFFF"/>
                </a:solidFill>
                <a:latin typeface="EB Garamond"/>
                <a:ea typeface="EB Garamond"/>
                <a:cs typeface="EB Garamond"/>
                <a:sym typeface="EB Garamond"/>
              </a:rPr>
              <a:t>Alex Kinnaman &amp; Luke Menzies, Virginia Tech</a:t>
            </a:r>
            <a:endParaRPr sz="6000">
              <a:solidFill>
                <a:srgbClr val="FFFFFF"/>
              </a:solidFill>
              <a:latin typeface="EB Garamond"/>
              <a:ea typeface="EB Garamond"/>
              <a:cs typeface="EB Garamond"/>
              <a:sym typeface="EB Garamond"/>
            </a:endParaRPr>
          </a:p>
          <a:p>
            <a:pPr marL="0" lvl="0" indent="0" algn="l" rtl="0">
              <a:spcBef>
                <a:spcPts val="0"/>
              </a:spcBef>
              <a:spcAft>
                <a:spcPts val="0"/>
              </a:spcAft>
              <a:buNone/>
            </a:pPr>
            <a:endParaRPr sz="7200">
              <a:solidFill>
                <a:srgbClr val="FFFFFF"/>
              </a:solidFill>
              <a:latin typeface="EB Garamond"/>
              <a:ea typeface="EB Garamond"/>
              <a:cs typeface="EB Garamond"/>
              <a:sym typeface="EB Garamon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2677</Words>
  <Application>Microsoft Macintosh PowerPoint</Application>
  <PresentationFormat>Custom</PresentationFormat>
  <Paragraphs>211</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Garamond</vt:lpstr>
      <vt:lpstr>EB Garamond</vt:lpstr>
      <vt:lpstr>Simple Light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Kinnaman, Alex</cp:lastModifiedBy>
  <cp:revision>2</cp:revision>
  <dcterms:modified xsi:type="dcterms:W3CDTF">2018-09-14T19:30:20Z</dcterms:modified>
</cp:coreProperties>
</file>