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6" r:id="rId1"/>
  </p:sldMasterIdLst>
  <p:notesMasterIdLst>
    <p:notesMasterId r:id="rId29"/>
  </p:notesMasterIdLst>
  <p:sldIdLst>
    <p:sldId id="256" r:id="rId2"/>
    <p:sldId id="257" r:id="rId3"/>
    <p:sldId id="258" r:id="rId4"/>
    <p:sldId id="259" r:id="rId5"/>
    <p:sldId id="260" r:id="rId6"/>
    <p:sldId id="261" r:id="rId7"/>
    <p:sldId id="262" r:id="rId8"/>
    <p:sldId id="263" r:id="rId9"/>
    <p:sldId id="308" r:id="rId10"/>
    <p:sldId id="307" r:id="rId11"/>
    <p:sldId id="266" r:id="rId12"/>
    <p:sldId id="267" r:id="rId13"/>
    <p:sldId id="309" r:id="rId14"/>
    <p:sldId id="269" r:id="rId15"/>
    <p:sldId id="310" r:id="rId16"/>
    <p:sldId id="271" r:id="rId17"/>
    <p:sldId id="276" r:id="rId18"/>
    <p:sldId id="272" r:id="rId19"/>
    <p:sldId id="273" r:id="rId20"/>
    <p:sldId id="274" r:id="rId21"/>
    <p:sldId id="275" r:id="rId22"/>
    <p:sldId id="277" r:id="rId23"/>
    <p:sldId id="302" r:id="rId24"/>
    <p:sldId id="303" r:id="rId25"/>
    <p:sldId id="304" r:id="rId26"/>
    <p:sldId id="305" r:id="rId27"/>
    <p:sldId id="306" r:id="rId2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2593E25-9F2C-4DAB-BF63-601E840925CE}">
  <a:tblStyle styleId="{42593E25-9F2C-4DAB-BF63-601E840925CE}"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25400" cap="flat" cmpd="sng">
              <a:solidFill>
                <a:schemeClr val="dk1"/>
              </a:solidFill>
              <a:prstDash val="solid"/>
              <a:round/>
              <a:headEnd type="none" w="med" len="med"/>
              <a:tailEnd type="none" w="med" len="med"/>
            </a:ln>
          </a:top>
          <a:bottom>
            <a:ln w="25400" cap="flat" cmpd="sng">
              <a:solidFill>
                <a:schemeClr val="dk1"/>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chemeClr val="lt1"/>
          </a:solidFill>
        </a:fill>
      </a:tcStyle>
    </a:wholeTbl>
    <a:band1H>
      <a:tcStyle>
        <a:tcBdr/>
        <a:fill>
          <a:solidFill>
            <a:srgbClr val="E6E6E6"/>
          </a:solidFill>
        </a:fill>
      </a:tcStyle>
    </a:band1H>
    <a:band1V>
      <a:tcStyle>
        <a:tcBdr/>
        <a:fill>
          <a:solidFill>
            <a:srgbClr val="E6E6E6"/>
          </a:solidFill>
        </a:fill>
      </a:tcStyle>
    </a:band1V>
    <a:lastCol>
      <a:tcTxStyle b="on" i="off">
        <a:font>
          <a:latin typeface="Calibri"/>
          <a:ea typeface="Calibri"/>
          <a:cs typeface="Calibri"/>
        </a:font>
        <a:schemeClr val="lt1"/>
      </a:tcTxStyle>
      <a:tcStyle>
        <a:tcBdr/>
        <a:fill>
          <a:solidFill>
            <a:schemeClr val="accent6"/>
          </a:solidFill>
        </a:fill>
      </a:tcStyle>
    </a:lastCol>
    <a:firstCol>
      <a:tcTxStyle b="on" i="off">
        <a:font>
          <a:latin typeface="Calibri"/>
          <a:ea typeface="Calibri"/>
          <a:cs typeface="Calibri"/>
        </a:font>
        <a:schemeClr val="lt1"/>
      </a:tcTxStyle>
      <a:tcStyle>
        <a:tcBdr/>
        <a:fill>
          <a:solidFill>
            <a:schemeClr val="accent6"/>
          </a:solidFill>
        </a:fill>
      </a:tcStyle>
    </a:firstCol>
    <a:lastRow>
      <a:tcTxStyle b="on" i="off"/>
      <a:tcStyle>
        <a:tcBdr>
          <a:top>
            <a:ln w="50800" cap="flat" cmpd="sng">
              <a:solidFill>
                <a:schemeClr val="dk1"/>
              </a:solidFill>
              <a:prstDash val="solid"/>
              <a:round/>
              <a:headEnd type="none" w="med" len="med"/>
              <a:tailEnd type="none" w="med" len="med"/>
            </a:ln>
          </a:top>
        </a:tcBdr>
        <a:fill>
          <a:solidFill>
            <a:schemeClr val="lt1"/>
          </a:solidFill>
        </a:fill>
      </a:tcStyle>
    </a:lastRow>
    <a:seCell>
      <a:tcTxStyle b="on" i="off">
        <a:font>
          <a:latin typeface="Calibri"/>
          <a:ea typeface="Calibri"/>
          <a:cs typeface="Calibri"/>
        </a:font>
        <a:schemeClr val="dk1"/>
      </a:tcTxStyle>
      <a:tcStyle>
        <a:tcBdr/>
      </a:tcStyle>
    </a:seCell>
    <a:swCell>
      <a:tcTxStyle b="on" i="off">
        <a:font>
          <a:latin typeface="Calibri"/>
          <a:ea typeface="Calibri"/>
          <a:cs typeface="Calibri"/>
        </a:font>
        <a:schemeClr val="dk1"/>
      </a:tcTxStyle>
      <a:tcStyle>
        <a:tcBdr/>
      </a:tcStyle>
    </a:swCell>
    <a:firstRow>
      <a:tcTxStyle b="on" i="off">
        <a:font>
          <a:latin typeface="Calibri"/>
          <a:ea typeface="Calibri"/>
          <a:cs typeface="Calibri"/>
        </a:font>
        <a:schemeClr val="lt1"/>
      </a:tcTxStyle>
      <a:tcStyle>
        <a:tcBdr>
          <a:bottom>
            <a:ln w="25400" cap="flat" cmpd="sng">
              <a:solidFill>
                <a:schemeClr val="dk1"/>
              </a:solidFill>
              <a:prstDash val="solid"/>
              <a:round/>
              <a:headEnd type="none" w="med" len="med"/>
              <a:tailEnd type="none" w="med" len="med"/>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5"/>
    <p:restoredTop sz="90436"/>
  </p:normalViewPr>
  <p:slideViewPr>
    <p:cSldViewPr snapToGrid="0" snapToObjects="1">
      <p:cViewPr>
        <p:scale>
          <a:sx n="138" d="100"/>
          <a:sy n="138" d="100"/>
        </p:scale>
        <p:origin x="688" y="3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spcAft>
                <a:spcPts val="0"/>
              </a:spcAft>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spcAft>
                <a:spcPts val="0"/>
              </a:spcAft>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360"/>
              </a:spcBef>
              <a:spcAft>
                <a:spcPts val="0"/>
              </a:spcAft>
              <a:buNone/>
              <a:defRPr sz="1200" b="0" i="0" u="none" strike="noStrike" cap="none">
                <a:solidFill>
                  <a:schemeClr val="dk1"/>
                </a:solidFill>
                <a:latin typeface="Calibri"/>
                <a:ea typeface="Calibri"/>
                <a:cs typeface="Calibri"/>
                <a:sym typeface="Calibri"/>
              </a:defRPr>
            </a:lvl1pPr>
            <a:lvl2pPr marL="457200" marR="0" lvl="1" indent="0" algn="l" rtl="0">
              <a:spcBef>
                <a:spcPts val="360"/>
              </a:spcBef>
              <a:spcAft>
                <a:spcPts val="0"/>
              </a:spcAft>
              <a:buNone/>
              <a:defRPr sz="1200" b="0" i="0" u="none" strike="noStrike" cap="none">
                <a:solidFill>
                  <a:schemeClr val="dk1"/>
                </a:solidFill>
                <a:latin typeface="Calibri"/>
                <a:ea typeface="Calibri"/>
                <a:cs typeface="Calibri"/>
                <a:sym typeface="Calibri"/>
              </a:defRPr>
            </a:lvl2pPr>
            <a:lvl3pPr marL="914400" marR="0" lvl="2" indent="0" algn="l" rtl="0">
              <a:spcBef>
                <a:spcPts val="360"/>
              </a:spcBef>
              <a:spcAft>
                <a:spcPts val="0"/>
              </a:spcAft>
              <a:buNone/>
              <a:defRPr sz="1200" b="0" i="0" u="none" strike="noStrike" cap="none">
                <a:solidFill>
                  <a:schemeClr val="dk1"/>
                </a:solidFill>
                <a:latin typeface="Calibri"/>
                <a:ea typeface="Calibri"/>
                <a:cs typeface="Calibri"/>
                <a:sym typeface="Calibri"/>
              </a:defRPr>
            </a:lvl3pPr>
            <a:lvl4pPr marL="1371600" marR="0" lvl="3" indent="0" algn="l" rtl="0">
              <a:spcBef>
                <a:spcPts val="360"/>
              </a:spcBef>
              <a:spcAft>
                <a:spcPts val="0"/>
              </a:spcAft>
              <a:buNone/>
              <a:defRPr sz="1200" b="0" i="0" u="none" strike="noStrike" cap="none">
                <a:solidFill>
                  <a:schemeClr val="dk1"/>
                </a:solidFill>
                <a:latin typeface="Calibri"/>
                <a:ea typeface="Calibri"/>
                <a:cs typeface="Calibri"/>
                <a:sym typeface="Calibri"/>
              </a:defRPr>
            </a:lvl4pPr>
            <a:lvl5pPr marL="1828800" marR="0" lvl="4" indent="0" algn="l" rtl="0">
              <a:spcBef>
                <a:spcPts val="360"/>
              </a:spcBef>
              <a:spcAft>
                <a:spcPts val="0"/>
              </a:spcAft>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7623240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3" name="Shape 63"/>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US" sz="1000" b="0" i="0" u="none" strike="noStrike" cap="none">
                <a:solidFill>
                  <a:schemeClr val="dk1"/>
                </a:solidFill>
                <a:latin typeface="Calibri"/>
                <a:ea typeface="Calibri"/>
                <a:cs typeface="Calibri"/>
                <a:sym typeface="Calibri"/>
              </a:rPr>
              <a:t>What is an ETD, ultimately?</a:t>
            </a:r>
          </a:p>
          <a:p>
            <a:pPr marL="0" marR="0" lvl="0" indent="0" algn="l" rtl="0">
              <a:lnSpc>
                <a:spcPct val="100000"/>
              </a:lnSpc>
              <a:spcBef>
                <a:spcPts val="300"/>
              </a:spcBef>
              <a:spcAft>
                <a:spcPts val="0"/>
              </a:spcAft>
              <a:buClr>
                <a:schemeClr val="dk1"/>
              </a:buClr>
              <a:buSzPct val="25000"/>
              <a:buFont typeface="Calibri"/>
              <a:buNone/>
            </a:pPr>
            <a:endParaRPr sz="1000" b="0" i="0" u="none" strike="noStrike" cap="none">
              <a:solidFill>
                <a:schemeClr val="dk1"/>
              </a:solidFill>
              <a:latin typeface="Calibri"/>
              <a:ea typeface="Calibri"/>
              <a:cs typeface="Calibri"/>
              <a:sym typeface="Calibri"/>
            </a:endParaRPr>
          </a:p>
          <a:p>
            <a:pPr marL="0" marR="0" lvl="0" indent="0" algn="l" rtl="0">
              <a:lnSpc>
                <a:spcPct val="100000"/>
              </a:lnSpc>
              <a:spcBef>
                <a:spcPts val="300"/>
              </a:spcBef>
              <a:spcAft>
                <a:spcPts val="0"/>
              </a:spcAft>
              <a:buClr>
                <a:schemeClr val="dk1"/>
              </a:buClr>
              <a:buSzPct val="25000"/>
              <a:buFont typeface="Calibri"/>
              <a:buNone/>
            </a:pPr>
            <a:r>
              <a:rPr lang="en-US" sz="1000" b="0" i="0" u="none" strike="noStrike" cap="none">
                <a:solidFill>
                  <a:schemeClr val="dk1"/>
                </a:solidFill>
                <a:latin typeface="Calibri"/>
                <a:ea typeface="Calibri"/>
                <a:cs typeface="Calibri"/>
                <a:sym typeface="Calibri"/>
              </a:rPr>
              <a:t>Training ground for new scholars/researchers</a:t>
            </a:r>
          </a:p>
          <a:p>
            <a:pPr marL="0" marR="0" lvl="0" indent="0" algn="l" rtl="0">
              <a:lnSpc>
                <a:spcPct val="100000"/>
              </a:lnSpc>
              <a:spcBef>
                <a:spcPts val="300"/>
              </a:spcBef>
              <a:spcAft>
                <a:spcPts val="0"/>
              </a:spcAft>
              <a:buClr>
                <a:schemeClr val="dk1"/>
              </a:buClr>
              <a:buSzPct val="25000"/>
              <a:buFont typeface="Calibri"/>
              <a:buNone/>
            </a:pPr>
            <a:endParaRPr sz="1000" b="0" i="0" u="none" strike="noStrike" cap="none">
              <a:solidFill>
                <a:schemeClr val="dk1"/>
              </a:solidFill>
              <a:latin typeface="Calibri"/>
              <a:ea typeface="Calibri"/>
              <a:cs typeface="Calibri"/>
              <a:sym typeface="Calibri"/>
            </a:endParaRPr>
          </a:p>
          <a:p>
            <a:pPr marL="0" marR="0" lvl="0" indent="0" algn="l" rtl="0">
              <a:lnSpc>
                <a:spcPct val="100000"/>
              </a:lnSpc>
              <a:spcBef>
                <a:spcPts val="300"/>
              </a:spcBef>
              <a:spcAft>
                <a:spcPts val="0"/>
              </a:spcAft>
              <a:buClr>
                <a:schemeClr val="dk1"/>
              </a:buClr>
              <a:buSzPct val="25000"/>
              <a:buFont typeface="Calibri"/>
              <a:buNone/>
            </a:pPr>
            <a:r>
              <a:rPr lang="en-US" sz="1000" b="0" i="0" u="none" strike="noStrike" cap="none">
                <a:solidFill>
                  <a:schemeClr val="dk1"/>
                </a:solidFill>
                <a:latin typeface="Calibri"/>
                <a:ea typeface="Calibri"/>
                <a:cs typeface="Calibri"/>
                <a:sym typeface="Calibri"/>
              </a:rPr>
              <a:t>Need to make sure the ETD prepares them for a career</a:t>
            </a:r>
          </a:p>
          <a:p>
            <a:pPr marL="0" marR="0" lvl="0" indent="0" algn="l" rtl="0">
              <a:lnSpc>
                <a:spcPct val="100000"/>
              </a:lnSpc>
              <a:spcBef>
                <a:spcPts val="300"/>
              </a:spcBef>
              <a:spcAft>
                <a:spcPts val="0"/>
              </a:spcAft>
              <a:buClr>
                <a:schemeClr val="dk1"/>
              </a:buClr>
              <a:buSzPct val="25000"/>
              <a:buFont typeface="Calibri"/>
              <a:buNone/>
            </a:pPr>
            <a:endParaRPr sz="1000" b="0" i="0" u="none" strike="noStrike" cap="none">
              <a:solidFill>
                <a:schemeClr val="dk1"/>
              </a:solidFill>
              <a:latin typeface="Calibri"/>
              <a:ea typeface="Calibri"/>
              <a:cs typeface="Calibri"/>
              <a:sym typeface="Calibri"/>
            </a:endParaRPr>
          </a:p>
          <a:p>
            <a:pPr marL="0" marR="0" lvl="0" indent="0" algn="l" rtl="0">
              <a:lnSpc>
                <a:spcPct val="100000"/>
              </a:lnSpc>
              <a:spcBef>
                <a:spcPts val="300"/>
              </a:spcBef>
              <a:spcAft>
                <a:spcPts val="0"/>
              </a:spcAft>
              <a:buClr>
                <a:schemeClr val="dk1"/>
              </a:buClr>
              <a:buSzPct val="25000"/>
              <a:buFont typeface="Calibri"/>
              <a:buNone/>
            </a:pPr>
            <a:r>
              <a:rPr lang="en-US" sz="1000" b="0" i="0" u="none" strike="noStrike" cap="none">
                <a:solidFill>
                  <a:schemeClr val="dk1"/>
                </a:solidFill>
                <a:latin typeface="Calibri"/>
                <a:ea typeface="Calibri"/>
                <a:cs typeface="Calibri"/>
                <a:sym typeface="Calibri"/>
              </a:rPr>
              <a:t>Evidence record is key to all research.</a:t>
            </a:r>
          </a:p>
        </p:txBody>
      </p:sp>
      <p:sp>
        <p:nvSpPr>
          <p:cNvPr id="64" name="Shape 64"/>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b="0" i="0" u="none" strike="noStrike" cap="none">
                <a:solidFill>
                  <a:schemeClr val="dk1"/>
                </a:solidFill>
                <a:latin typeface="Calibri"/>
                <a:ea typeface="Calibri"/>
                <a:cs typeface="Calibri"/>
                <a:sym typeface="Calibri"/>
              </a:rPr>
              <a:t>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8124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1" name="Shape 141"/>
          <p:cNvSpPr txBox="1">
            <a:spLocks noGrp="1"/>
          </p:cNvSpPr>
          <p:nvPr>
            <p:ph type="body" idx="1"/>
          </p:nvPr>
        </p:nvSpPr>
        <p:spPr>
          <a:xfrm>
            <a:off x="685800" y="4343400"/>
            <a:ext cx="5486400" cy="41148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200" b="0" i="0" u="none" strike="noStrike" cap="none" dirty="0">
                <a:solidFill>
                  <a:schemeClr val="dk1"/>
                </a:solidFill>
                <a:latin typeface="Calibri"/>
                <a:ea typeface="Calibri"/>
                <a:cs typeface="Calibri"/>
                <a:sym typeface="Calibri"/>
              </a:rPr>
              <a:t>Copyright, Data </a:t>
            </a:r>
            <a:r>
              <a:rPr lang="en-US" sz="1200" b="0" i="0" u="none" strike="noStrike" cap="none" dirty="0" smtClean="0">
                <a:solidFill>
                  <a:schemeClr val="dk1"/>
                </a:solidFill>
                <a:latin typeface="Calibri"/>
                <a:ea typeface="Calibri"/>
                <a:cs typeface="Calibri"/>
                <a:sym typeface="Calibri"/>
              </a:rPr>
              <a:t>Organization, File Formats, </a:t>
            </a:r>
            <a:r>
              <a:rPr lang="en-US" sz="1200" b="0" i="0" u="none" strike="noStrike" cap="none" dirty="0">
                <a:solidFill>
                  <a:schemeClr val="dk1"/>
                </a:solidFill>
                <a:latin typeface="Calibri"/>
                <a:ea typeface="Calibri"/>
                <a:cs typeface="Calibri"/>
                <a:sym typeface="Calibri"/>
              </a:rPr>
              <a:t>Metadata, Storage, Version Control</a:t>
            </a:r>
          </a:p>
        </p:txBody>
      </p:sp>
      <p:sp>
        <p:nvSpPr>
          <p:cNvPr id="142" name="Shape 142"/>
          <p:cNvSpPr txBox="1">
            <a:spLocks noGrp="1"/>
          </p:cNvSpPr>
          <p:nvPr>
            <p:ph type="sldNum" idx="12"/>
          </p:nvPr>
        </p:nvSpPr>
        <p:spPr>
          <a:xfrm>
            <a:off x="3884612" y="8685213"/>
            <a:ext cx="2971800"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12</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812694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Creation of guidance briefs</a:t>
            </a:r>
            <a:r>
              <a:rPr lang="en-US" baseline="0" dirty="0" smtClean="0"/>
              <a:t> was informed by a needs analysis run at 8 institutions. We surveyed nearly 800 students and more than 50 staff members. This slide shows results of the student responses re: what they want to have.</a:t>
            </a:r>
          </a:p>
          <a:p>
            <a:endParaRPr lang="en-US" baseline="0" dirty="0" smtClean="0"/>
          </a:p>
          <a:p>
            <a:r>
              <a:rPr lang="en-US" baseline="0" dirty="0" smtClean="0"/>
              <a:t>Note they are not keen on webinars or workshops. Guidance docs were far and away the most popular pick for students. We focused our energy on these documents and then built workshop materials around those documents. The documents do not depend upon the workshops; students can use either and/or both to learn a range of important digital curation options and operations.</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13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32038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55" name="Shape 155"/>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200" b="0" i="0" u="none" strike="noStrike" cap="none" dirty="0" smtClean="0">
                <a:solidFill>
                  <a:schemeClr val="dk1"/>
                </a:solidFill>
                <a:latin typeface="Calibri"/>
                <a:ea typeface="Calibri"/>
                <a:cs typeface="Calibri"/>
                <a:sym typeface="Calibri"/>
              </a:rPr>
              <a:t>So why do we care</a:t>
            </a:r>
            <a:r>
              <a:rPr lang="en-US" sz="1200" b="0" i="0" u="none" strike="noStrike" cap="none" baseline="0" dirty="0" smtClean="0">
                <a:solidFill>
                  <a:schemeClr val="dk1"/>
                </a:solidFill>
                <a:latin typeface="Calibri"/>
                <a:ea typeface="Calibri"/>
                <a:cs typeface="Calibri"/>
                <a:sym typeface="Calibri"/>
              </a:rPr>
              <a:t> about telling students about digital curation?</a:t>
            </a:r>
          </a:p>
          <a:p>
            <a:pPr marL="0" marR="0" lvl="0" indent="0" algn="l" rtl="0">
              <a:spcBef>
                <a:spcPts val="0"/>
              </a:spcBef>
              <a:spcAft>
                <a:spcPts val="0"/>
              </a:spcAft>
              <a:buSzPct val="25000"/>
              <a:buNone/>
            </a:pPr>
            <a:endParaRPr sz="1200" b="0" i="0" u="none" strike="noStrike" cap="none" dirty="0">
              <a:solidFill>
                <a:schemeClr val="dk1"/>
              </a:solidFill>
              <a:latin typeface="Calibri"/>
              <a:ea typeface="Calibri"/>
              <a:cs typeface="Calibri"/>
              <a:sym typeface="Calibri"/>
            </a:endParaRPr>
          </a:p>
          <a:p>
            <a:pPr marL="0" marR="0" lvl="0" indent="0" algn="l" rtl="0">
              <a:spcBef>
                <a:spcPts val="0"/>
              </a:spcBef>
              <a:spcAft>
                <a:spcPts val="0"/>
              </a:spcAft>
              <a:buSzPct val="25000"/>
              <a:buNone/>
            </a:pPr>
            <a:r>
              <a:rPr lang="en-US" sz="1200" b="0" i="0" u="sng" strike="noStrike" cap="none" dirty="0">
                <a:solidFill>
                  <a:schemeClr val="accent1"/>
                </a:solidFill>
                <a:latin typeface="Calibri"/>
                <a:ea typeface="Calibri"/>
                <a:cs typeface="Calibri"/>
                <a:sym typeface="Calibri"/>
              </a:rPr>
              <a:t>The costs of not doing data management can be very high!</a:t>
            </a:r>
          </a:p>
        </p:txBody>
      </p:sp>
      <p:sp>
        <p:nvSpPr>
          <p:cNvPr id="156" name="Shape 156"/>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14</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169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73" name="Shape 1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116758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Shape 2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36" name="Shape 2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146432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80" name="Shape 18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156517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93" name="Shape 193"/>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endParaRPr sz="1000" b="0" i="0" u="none" strike="noStrike" cap="none">
              <a:solidFill>
                <a:schemeClr val="dk1"/>
              </a:solidFill>
              <a:latin typeface="Calibri"/>
              <a:ea typeface="Calibri"/>
              <a:cs typeface="Calibri"/>
              <a:sym typeface="Calibri"/>
            </a:endParaRPr>
          </a:p>
        </p:txBody>
      </p:sp>
      <p:sp>
        <p:nvSpPr>
          <p:cNvPr id="194" name="Shape 194"/>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19</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883766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07" name="Shape 2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27097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21" name="Shape 22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168923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Shape 2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49" name="Shape 24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34608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72" name="Shape 7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200" b="0" i="0" u="none" strike="noStrike" cap="none">
                <a:solidFill>
                  <a:schemeClr val="dk1"/>
                </a:solidFill>
                <a:latin typeface="Calibri"/>
                <a:ea typeface="Calibri"/>
                <a:cs typeface="Calibri"/>
                <a:sym typeface="Calibri"/>
              </a:rPr>
              <a:t>Lots of territory to cover in the next xx minutes…I will move fast!</a:t>
            </a:r>
          </a:p>
        </p:txBody>
      </p:sp>
      <p:sp>
        <p:nvSpPr>
          <p:cNvPr id="73" name="Shape 7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b="0" i="0" u="none" strike="noStrike" cap="none">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154507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Shape 46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70" name="Shape 470"/>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360"/>
              </a:spcBef>
              <a:spcAft>
                <a:spcPts val="0"/>
              </a:spcAft>
              <a:buClr>
                <a:schemeClr val="dk1"/>
              </a:buClr>
              <a:buSzPct val="25000"/>
              <a:buFont typeface="Arial"/>
              <a:buNone/>
            </a:pPr>
            <a:r>
              <a:rPr lang="en-US"/>
              <a:t>Config file </a:t>
            </a:r>
          </a:p>
          <a:p>
            <a:pPr marL="0" marR="0" lvl="0" indent="0" algn="l" rtl="0">
              <a:spcBef>
                <a:spcPts val="360"/>
              </a:spcBef>
              <a:spcAft>
                <a:spcPts val="0"/>
              </a:spcAft>
              <a:buClr>
                <a:schemeClr val="dk1"/>
              </a:buClr>
              <a:buSzPct val="25000"/>
              <a:buFont typeface="Arial"/>
              <a:buNone/>
            </a:pPr>
            <a:endParaRPr/>
          </a:p>
          <a:p>
            <a:pPr marL="0" marR="0" lvl="0" indent="0" algn="l" rtl="0">
              <a:spcBef>
                <a:spcPts val="360"/>
              </a:spcBef>
              <a:spcAft>
                <a:spcPts val="0"/>
              </a:spcAft>
              <a:buClr>
                <a:schemeClr val="dk1"/>
              </a:buClr>
              <a:buSzPct val="25000"/>
              <a:buFont typeface="Arial"/>
              <a:buNone/>
            </a:pPr>
            <a:r>
              <a:rPr lang="en-US" b="1">
                <a:highlight>
                  <a:srgbClr val="FFFFFF"/>
                </a:highlight>
                <a:latin typeface="Arial"/>
                <a:ea typeface="Arial"/>
                <a:cs typeface="Arial"/>
                <a:sym typeface="Arial"/>
              </a:rPr>
              <a:t>https://github.com/EducopiaInstitute/etdplus/blob/master/config/initializers/etdplus.rb</a:t>
            </a:r>
          </a:p>
        </p:txBody>
      </p:sp>
      <p:sp>
        <p:nvSpPr>
          <p:cNvPr id="471" name="Shape 471"/>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23</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40680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Shape 47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78" name="Shape 478"/>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200" b="0" i="0" u="none" strike="noStrike" cap="none">
                <a:solidFill>
                  <a:schemeClr val="dk1"/>
                </a:solidFill>
                <a:latin typeface="Calibri"/>
                <a:ea typeface="Calibri"/>
                <a:cs typeface="Calibri"/>
                <a:sym typeface="Calibri"/>
              </a:rPr>
              <a:t>Deliverable 2: ETD Curation Workbench. </a:t>
            </a:r>
          </a:p>
          <a:p>
            <a:pPr marL="0" marR="0" lvl="0" indent="0" algn="l" rtl="0">
              <a:spcBef>
                <a:spcPts val="360"/>
              </a:spcBef>
              <a:spcAft>
                <a:spcPts val="0"/>
              </a:spcAft>
              <a:buSzPct val="25000"/>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36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Web-based tool that is designed to assist students in preparing and packaging ETD supplementary materials for long-term preservation and access. The Curation Workbench includes configurable functions and features that integrate basic preservation actions such as virus scans, integrity checks, file format identification and validation, personally identifiable information scans, and metadata and versioning support into a simple data upload and review workflow. The tool also packages uploaded data and metadata as “Bags” that users can download and ingest into an array of repository and storage environments. </a:t>
            </a:r>
          </a:p>
          <a:p>
            <a:pPr marL="0" marR="0" lvl="0" indent="0" algn="l" rtl="0">
              <a:spcBef>
                <a:spcPts val="360"/>
              </a:spcBef>
              <a:spcAft>
                <a:spcPts val="0"/>
              </a:spcAft>
              <a:buSzPct val="25000"/>
              <a:buNone/>
            </a:pPr>
            <a:endParaRPr sz="1200" b="0" i="0" u="none" strike="noStrike" cap="none">
              <a:solidFill>
                <a:schemeClr val="dk1"/>
              </a:solidFill>
              <a:latin typeface="Calibri"/>
              <a:ea typeface="Calibri"/>
              <a:cs typeface="Calibri"/>
              <a:sym typeface="Calibri"/>
            </a:endParaRPr>
          </a:p>
        </p:txBody>
      </p:sp>
      <p:sp>
        <p:nvSpPr>
          <p:cNvPr id="479" name="Shape 479"/>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24</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771992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Shape 4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7" name="Shape 48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
        <p:nvSpPr>
          <p:cNvPr id="488" name="Shape 488"/>
          <p:cNvSpPr txBox="1">
            <a:spLocks noGrp="1"/>
          </p:cNvSpPr>
          <p:nvPr>
            <p:ph type="sldNum" idx="12"/>
          </p:nvPr>
        </p:nvSpPr>
        <p:spPr>
          <a:xfrm>
            <a:off x="3884612" y="8685213"/>
            <a:ext cx="2971800" cy="457200"/>
          </a:xfrm>
          <a:prstGeom prst="rect">
            <a:avLst/>
          </a:prstGeom>
        </p:spPr>
        <p:txBody>
          <a:bodyPr lIns="91425" tIns="45700" rIns="91425" bIns="45700" anchor="b" anchorCtr="0">
            <a:noAutofit/>
          </a:bodyPr>
          <a:lstStyle/>
          <a:p>
            <a:pPr lvl="0" rtl="0">
              <a:spcBef>
                <a:spcPts val="0"/>
              </a:spcBef>
              <a:buNone/>
            </a:pPr>
            <a:fld id="{00000000-1234-1234-1234-123412341234}" type="slidenum">
              <a:rPr lang="en-US"/>
              <a:t>25</a:t>
            </a:fld>
            <a:endParaRPr lang="en-US"/>
          </a:p>
        </p:txBody>
      </p:sp>
    </p:spTree>
    <p:extLst>
      <p:ext uri="{BB962C8B-B14F-4D97-AF65-F5344CB8AC3E}">
        <p14:creationId xmlns:p14="http://schemas.microsoft.com/office/powerpoint/2010/main" val="17884068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Shape 4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3" name="Shape 4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
        <p:nvSpPr>
          <p:cNvPr id="494" name="Shape 494"/>
          <p:cNvSpPr txBox="1">
            <a:spLocks noGrp="1"/>
          </p:cNvSpPr>
          <p:nvPr>
            <p:ph type="sldNum" idx="12"/>
          </p:nvPr>
        </p:nvSpPr>
        <p:spPr>
          <a:xfrm>
            <a:off x="3884612" y="8685213"/>
            <a:ext cx="2971800" cy="4572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26</a:t>
            </a:fld>
            <a:endParaRPr lang="en-US"/>
          </a:p>
        </p:txBody>
      </p:sp>
    </p:spTree>
    <p:extLst>
      <p:ext uri="{BB962C8B-B14F-4D97-AF65-F5344CB8AC3E}">
        <p14:creationId xmlns:p14="http://schemas.microsoft.com/office/powerpoint/2010/main" val="15727205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Shape 4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99" name="Shape 49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200" b="0" i="0" u="none" strike="noStrike" cap="none">
                <a:solidFill>
                  <a:schemeClr val="dk1"/>
                </a:solidFill>
                <a:latin typeface="Calibri"/>
                <a:ea typeface="Calibri"/>
                <a:cs typeface="Calibri"/>
                <a:sym typeface="Calibri"/>
              </a:rPr>
              <a:t>Questions</a:t>
            </a:r>
          </a:p>
        </p:txBody>
      </p:sp>
      <p:sp>
        <p:nvSpPr>
          <p:cNvPr id="500" name="Shape 50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27</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84766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79" name="Shape 7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200" b="0" i="0" u="none" strike="noStrike" cap="none">
                <a:solidFill>
                  <a:schemeClr val="dk1"/>
                </a:solidFill>
                <a:latin typeface="Calibri"/>
                <a:ea typeface="Calibri"/>
                <a:cs typeface="Calibri"/>
                <a:sym typeface="Calibri"/>
              </a:rPr>
              <a:t>ETD Project</a:t>
            </a:r>
          </a:p>
          <a:p>
            <a:pPr marL="0" marR="0" lvl="0" indent="0" algn="l" rtl="0">
              <a:spcBef>
                <a:spcPts val="0"/>
              </a:spcBef>
              <a:spcAft>
                <a:spcPts val="0"/>
              </a:spcAft>
              <a:buSzPct val="25000"/>
              <a:buNone/>
            </a:pPr>
            <a:endParaRPr/>
          </a:p>
          <a:p>
            <a:pPr lvl="0" rtl="0">
              <a:spcBef>
                <a:spcPts val="0"/>
              </a:spcBef>
              <a:buClr>
                <a:schemeClr val="dk1"/>
              </a:buClr>
              <a:buSzPct val="100000"/>
              <a:buFont typeface="Arial"/>
              <a:buNone/>
            </a:pPr>
            <a:r>
              <a:rPr lang="en-US" sz="1100">
                <a:latin typeface="Arial"/>
                <a:ea typeface="Arial"/>
                <a:cs typeface="Arial"/>
                <a:sym typeface="Arial"/>
              </a:rPr>
              <a:t>Colleges and universities and the programs responsible for managing the submission, archiving, and dissemination of electronic theses &amp; dissertations (ETDs) increasingly are concerned about administering and making available the research datasets and complex digital objects (multimedia files, software, etc.) that often accompany these scholarly works. These assets represent a rich source of information that can help to substantiate the dissertation and provide assurance that the foundation for replicable research is available for future researchers. These datasets and complex digital objects are also of great value and interest to libraries seeking to advance their missions in the digital age. </a:t>
            </a:r>
          </a:p>
          <a:p>
            <a:pPr lvl="0" rtl="0">
              <a:spcBef>
                <a:spcPts val="0"/>
              </a:spcBef>
              <a:buClr>
                <a:schemeClr val="dk1"/>
              </a:buClr>
              <a:buSzPct val="100000"/>
              <a:buFont typeface="Arial"/>
              <a:buNone/>
            </a:pPr>
            <a:endParaRPr sz="1100">
              <a:latin typeface="Arial"/>
              <a:ea typeface="Arial"/>
              <a:cs typeface="Arial"/>
              <a:sym typeface="Arial"/>
            </a:endParaRPr>
          </a:p>
          <a:p>
            <a:pPr lvl="0" rtl="0">
              <a:spcBef>
                <a:spcPts val="0"/>
              </a:spcBef>
              <a:buClr>
                <a:schemeClr val="dk1"/>
              </a:buClr>
              <a:buSzPct val="100000"/>
              <a:buFont typeface="Arial"/>
              <a:buNone/>
            </a:pPr>
            <a:r>
              <a:rPr lang="en-US" sz="1100">
                <a:latin typeface="Arial"/>
                <a:ea typeface="Arial"/>
                <a:cs typeface="Arial"/>
                <a:sym typeface="Arial"/>
              </a:rPr>
              <a:t>ETD datasets and complex digital objects however, do pose curation and preservation challenges for institutions in terms of the viability of formats, file sizes, accessibility rights, dissemination pathways, and change-management issues. Recent reports, workshop evaluations, projects, surveys, and focus groups have indicated that U.S. colleges, universities and ETD/IR programs of all sizes are requesting and in need of generalized yet adaptable guidance documentation, shared curation technologies, and corresponding training materials to bridge the preservation and curation gap for these valued scholarly assets.</a:t>
            </a:r>
          </a:p>
        </p:txBody>
      </p:sp>
      <p:sp>
        <p:nvSpPr>
          <p:cNvPr id="80" name="Shape 8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b="0" i="0" u="none" strike="noStrike" cap="none">
                <a:solidFill>
                  <a:schemeClr val="dk1"/>
                </a:solidFill>
                <a:latin typeface="Calibri"/>
                <a:ea typeface="Calibri"/>
                <a:cs typeface="Calibri"/>
                <a:sym typeface="Calibri"/>
              </a:rPr>
              <a:t>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19429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28605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
        <p:nvSpPr>
          <p:cNvPr id="92" name="Shape 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2212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94233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04" name="Shape 104"/>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200" b="0" i="0" u="none" strike="noStrike" cap="none">
                <a:solidFill>
                  <a:schemeClr val="dk1"/>
                </a:solidFill>
                <a:latin typeface="Calibri"/>
                <a:ea typeface="Calibri"/>
                <a:cs typeface="Calibri"/>
                <a:sym typeface="Calibri"/>
              </a:rPr>
              <a:t>Cluster the answers on the wall or on a white board—have attendees group them and look at the range of file types. How many just accept PDFs for ETDs? How many accept video/audio? Data? How many don’t know WHAT they accept? </a:t>
            </a:r>
          </a:p>
          <a:p>
            <a:pPr marL="0" marR="0" lvl="0" indent="0" algn="l" rtl="0">
              <a:spcBef>
                <a:spcPts val="360"/>
              </a:spcBef>
              <a:spcAft>
                <a:spcPts val="0"/>
              </a:spcAft>
              <a:buSzPct val="25000"/>
              <a:buNone/>
            </a:pPr>
            <a:endParaRPr sz="1200" b="0" i="0" u="none" strike="noStrike" cap="none">
              <a:solidFill>
                <a:schemeClr val="dk1"/>
              </a:solidFill>
              <a:latin typeface="Calibri"/>
              <a:ea typeface="Calibri"/>
              <a:cs typeface="Calibri"/>
              <a:sym typeface="Calibri"/>
            </a:endParaRPr>
          </a:p>
          <a:p>
            <a:pPr marL="0" marR="0" lvl="0" indent="0" algn="l" rtl="0">
              <a:spcBef>
                <a:spcPts val="360"/>
              </a:spcBef>
              <a:spcAft>
                <a:spcPts val="0"/>
              </a:spcAft>
              <a:buSzPct val="25000"/>
              <a:buNone/>
            </a:pPr>
            <a:r>
              <a:rPr lang="en-US" sz="1200" b="0" i="0" u="none" strike="noStrike" cap="none">
                <a:solidFill>
                  <a:schemeClr val="dk1"/>
                </a:solidFill>
                <a:latin typeface="Calibri"/>
                <a:ea typeface="Calibri"/>
                <a:cs typeface="Calibri"/>
                <a:sym typeface="Calibri"/>
              </a:rPr>
              <a:t>Host a discussion about how their programs define the types of files they accept.</a:t>
            </a:r>
          </a:p>
          <a:p>
            <a:pPr marL="0" marR="0" lvl="0" indent="0" algn="l" rtl="0">
              <a:spcBef>
                <a:spcPts val="360"/>
              </a:spcBef>
              <a:spcAft>
                <a:spcPts val="0"/>
              </a:spcAft>
              <a:buSzPct val="25000"/>
              <a:buNone/>
            </a:pPr>
            <a:endParaRPr sz="1200" b="0" i="0" u="none" strike="noStrike" cap="none">
              <a:solidFill>
                <a:schemeClr val="dk1"/>
              </a:solidFill>
              <a:latin typeface="Calibri"/>
              <a:ea typeface="Calibri"/>
              <a:cs typeface="Calibri"/>
              <a:sym typeface="Calibri"/>
            </a:endParaRPr>
          </a:p>
          <a:p>
            <a:pPr marL="0" marR="0" lvl="0" indent="0" algn="l" rtl="0">
              <a:spcBef>
                <a:spcPts val="360"/>
              </a:spcBef>
              <a:spcAft>
                <a:spcPts val="0"/>
              </a:spcAft>
              <a:buSzPct val="25000"/>
              <a:buNone/>
            </a:pPr>
            <a:r>
              <a:rPr lang="en-US" sz="1200" b="0" i="0" u="none" strike="noStrike" cap="none">
                <a:solidFill>
                  <a:schemeClr val="dk1"/>
                </a:solidFill>
                <a:latin typeface="Calibri"/>
                <a:ea typeface="Calibri"/>
                <a:cs typeface="Calibri"/>
                <a:sym typeface="Calibri"/>
              </a:rPr>
              <a:t>15 minutes total (4 min to write, 3 to group, 8 to discuss. TIME THESE STEPS SO YOU DON’T GO OVER TIME!!)</a:t>
            </a:r>
          </a:p>
        </p:txBody>
      </p:sp>
      <p:sp>
        <p:nvSpPr>
          <p:cNvPr id="105" name="Shape 105"/>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b="0" i="0" u="none" strike="noStrike" cap="none">
                <a:solidFill>
                  <a:schemeClr val="dk1"/>
                </a:solidFill>
                <a:latin typeface="Calibri"/>
                <a:ea typeface="Calibri"/>
                <a:cs typeface="Calibri"/>
                <a:sym typeface="Calibri"/>
              </a:rPr>
              <a:t>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05057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1" name="Shape 111"/>
          <p:cNvSpPr txBox="1">
            <a:spLocks noGrp="1"/>
          </p:cNvSpPr>
          <p:nvPr>
            <p:ph type="body" idx="1"/>
          </p:nvPr>
        </p:nvSpPr>
        <p:spPr>
          <a:xfrm>
            <a:off x="685800" y="4343400"/>
            <a:ext cx="5486400" cy="41148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Cluster the answers on the wall or on a white board—have attendees group them and look at the range of file types. How many don’t know? How many have no program? How many accept everything and preserve everything?</a:t>
            </a:r>
          </a:p>
          <a:p>
            <a:pPr marL="0" marR="0" lvl="0" indent="0" algn="l" rtl="0">
              <a:lnSpc>
                <a:spcPct val="100000"/>
              </a:lnSpc>
              <a:spcBef>
                <a:spcPts val="360"/>
              </a:spcBef>
              <a:spcAft>
                <a:spcPts val="0"/>
              </a:spcAft>
              <a:buClr>
                <a:schemeClr val="dk1"/>
              </a:buClr>
              <a:buSzPct val="250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36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Discuss the implications of different approaches—and what it means for ETD programs that don’t have digital preservation support.</a:t>
            </a:r>
          </a:p>
          <a:p>
            <a:pPr marL="0" marR="0" lvl="0" indent="0" algn="l" rtl="0">
              <a:lnSpc>
                <a:spcPct val="100000"/>
              </a:lnSpc>
              <a:spcBef>
                <a:spcPts val="360"/>
              </a:spcBef>
              <a:spcAft>
                <a:spcPts val="0"/>
              </a:spcAft>
              <a:buClr>
                <a:schemeClr val="dk1"/>
              </a:buClr>
              <a:buSzPct val="250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36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15 minutes total (4 min to write, 3 to group, 8 to discuss. TIME THESE STEPS SO YOU DON’T GO OVER TIME!!)</a:t>
            </a:r>
          </a:p>
          <a:p>
            <a:pPr marL="0" marR="0" lvl="0" indent="0" algn="l" rtl="0">
              <a:spcBef>
                <a:spcPts val="360"/>
              </a:spcBef>
              <a:spcAft>
                <a:spcPts val="0"/>
              </a:spcAft>
              <a:buSzPct val="25000"/>
              <a:buNone/>
            </a:pPr>
            <a:endParaRPr sz="1200" b="0" i="0" u="none" strike="noStrike" cap="none">
              <a:solidFill>
                <a:schemeClr val="dk1"/>
              </a:solidFill>
              <a:latin typeface="Calibri"/>
              <a:ea typeface="Calibri"/>
              <a:cs typeface="Calibri"/>
              <a:sym typeface="Calibri"/>
            </a:endParaRPr>
          </a:p>
        </p:txBody>
      </p:sp>
      <p:sp>
        <p:nvSpPr>
          <p:cNvPr id="112" name="Shape 112"/>
          <p:cNvSpPr txBox="1">
            <a:spLocks noGrp="1"/>
          </p:cNvSpPr>
          <p:nvPr>
            <p:ph type="sldNum" idx="12"/>
          </p:nvPr>
        </p:nvSpPr>
        <p:spPr>
          <a:xfrm>
            <a:off x="3884612" y="8685213"/>
            <a:ext cx="2971800"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b="0" i="0" u="none" strike="noStrike" cap="none">
                <a:solidFill>
                  <a:schemeClr val="dk1"/>
                </a:solidFill>
                <a:latin typeface="Calibri"/>
                <a:ea typeface="Calibri"/>
                <a:cs typeface="Calibri"/>
                <a:sym typeface="Calibri"/>
              </a:rPr>
              <a:t>8</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9680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4" name="Shape 134"/>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200" b="0" i="0" u="none" strike="noStrike" cap="none">
                <a:solidFill>
                  <a:schemeClr val="dk1"/>
                </a:solidFill>
                <a:latin typeface="Calibri"/>
                <a:ea typeface="Calibri"/>
                <a:cs typeface="Calibri"/>
                <a:sym typeface="Calibri"/>
              </a:rPr>
              <a:t>Copyright, Data Structures, Format, Metadata, Storage, Version Control</a:t>
            </a:r>
          </a:p>
        </p:txBody>
      </p:sp>
      <p:sp>
        <p:nvSpPr>
          <p:cNvPr id="135" name="Shape 135"/>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11</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68208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pic>
        <p:nvPicPr>
          <p:cNvPr id="13" name="Shape 13"/>
          <p:cNvPicPr preferRelativeResize="0"/>
          <p:nvPr/>
        </p:nvPicPr>
        <p:blipFill rotWithShape="1">
          <a:blip r:embed="rId2">
            <a:alphaModFix/>
          </a:blip>
          <a:srcRect/>
          <a:stretch/>
        </p:blipFill>
        <p:spPr>
          <a:xfrm>
            <a:off x="0" y="-9525"/>
            <a:ext cx="9144000" cy="2117725"/>
          </a:xfrm>
          <a:prstGeom prst="rect">
            <a:avLst/>
          </a:prstGeom>
          <a:noFill/>
          <a:ln>
            <a:noFill/>
          </a:ln>
        </p:spPr>
      </p:pic>
      <p:sp>
        <p:nvSpPr>
          <p:cNvPr id="14" name="Shape 14"/>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3200" b="1" i="0" u="none" strike="noStrike" cap="none">
                <a:solidFill>
                  <a:srgbClr val="007DC3"/>
                </a:solidFill>
                <a:latin typeface="Cambria"/>
                <a:ea typeface="Cambria"/>
                <a:cs typeface="Cambria"/>
                <a:sym typeface="Cambria"/>
              </a:defRPr>
            </a:lvl1pPr>
            <a:lvl2pPr marL="0" marR="0" lvl="1" indent="0" algn="l" rtl="0">
              <a:spcBef>
                <a:spcPts val="0"/>
              </a:spcBef>
              <a:spcAft>
                <a:spcPts val="0"/>
              </a:spcAft>
              <a:buNone/>
              <a:defRPr sz="3200" b="1" i="0" u="none" strike="noStrike" cap="none">
                <a:solidFill>
                  <a:srgbClr val="007DC3"/>
                </a:solidFill>
                <a:latin typeface="Cambria"/>
                <a:ea typeface="Cambria"/>
                <a:cs typeface="Cambria"/>
                <a:sym typeface="Cambria"/>
              </a:defRPr>
            </a:lvl2pPr>
            <a:lvl3pPr marL="0" marR="0" lvl="2" indent="0" algn="l" rtl="0">
              <a:spcBef>
                <a:spcPts val="0"/>
              </a:spcBef>
              <a:spcAft>
                <a:spcPts val="0"/>
              </a:spcAft>
              <a:buNone/>
              <a:defRPr sz="3200" b="1" i="0" u="none" strike="noStrike" cap="none">
                <a:solidFill>
                  <a:srgbClr val="007DC3"/>
                </a:solidFill>
                <a:latin typeface="Cambria"/>
                <a:ea typeface="Cambria"/>
                <a:cs typeface="Cambria"/>
                <a:sym typeface="Cambria"/>
              </a:defRPr>
            </a:lvl3pPr>
            <a:lvl4pPr marL="0" marR="0" lvl="3" indent="0" algn="l" rtl="0">
              <a:spcBef>
                <a:spcPts val="0"/>
              </a:spcBef>
              <a:spcAft>
                <a:spcPts val="0"/>
              </a:spcAft>
              <a:buNone/>
              <a:defRPr sz="3200" b="1" i="0" u="none" strike="noStrike" cap="none">
                <a:solidFill>
                  <a:srgbClr val="007DC3"/>
                </a:solidFill>
                <a:latin typeface="Cambria"/>
                <a:ea typeface="Cambria"/>
                <a:cs typeface="Cambria"/>
                <a:sym typeface="Cambria"/>
              </a:defRPr>
            </a:lvl4pPr>
            <a:lvl5pPr marL="0" marR="0" lvl="4" indent="0" algn="l" rtl="0">
              <a:spcBef>
                <a:spcPts val="0"/>
              </a:spcBef>
              <a:spcAft>
                <a:spcPts val="0"/>
              </a:spcAft>
              <a:buNone/>
              <a:defRPr sz="3200" b="1" i="0" u="none" strike="noStrike" cap="none">
                <a:solidFill>
                  <a:srgbClr val="007DC3"/>
                </a:solidFill>
                <a:latin typeface="Cambria"/>
                <a:ea typeface="Cambria"/>
                <a:cs typeface="Cambria"/>
                <a:sym typeface="Cambria"/>
              </a:defRPr>
            </a:lvl5pPr>
            <a:lvl6pPr marL="457200" marR="0" lvl="5" indent="0" algn="l" rtl="0">
              <a:spcBef>
                <a:spcPts val="0"/>
              </a:spcBef>
              <a:spcAft>
                <a:spcPts val="0"/>
              </a:spcAft>
              <a:buNone/>
              <a:defRPr sz="3200" b="1" i="0" u="none" strike="noStrike" cap="none">
                <a:solidFill>
                  <a:srgbClr val="007DC3"/>
                </a:solidFill>
                <a:latin typeface="Cambria"/>
                <a:ea typeface="Cambria"/>
                <a:cs typeface="Cambria"/>
                <a:sym typeface="Cambria"/>
              </a:defRPr>
            </a:lvl6pPr>
            <a:lvl7pPr marL="914400" marR="0" lvl="6" indent="0" algn="l" rtl="0">
              <a:spcBef>
                <a:spcPts val="0"/>
              </a:spcBef>
              <a:spcAft>
                <a:spcPts val="0"/>
              </a:spcAft>
              <a:buNone/>
              <a:defRPr sz="3200" b="1" i="0" u="none" strike="noStrike" cap="none">
                <a:solidFill>
                  <a:srgbClr val="007DC3"/>
                </a:solidFill>
                <a:latin typeface="Cambria"/>
                <a:ea typeface="Cambria"/>
                <a:cs typeface="Cambria"/>
                <a:sym typeface="Cambria"/>
              </a:defRPr>
            </a:lvl7pPr>
            <a:lvl8pPr marL="1371600" marR="0" lvl="7" indent="0" algn="l" rtl="0">
              <a:spcBef>
                <a:spcPts val="0"/>
              </a:spcBef>
              <a:spcAft>
                <a:spcPts val="0"/>
              </a:spcAft>
              <a:buNone/>
              <a:defRPr sz="3200" b="1" i="0" u="none" strike="noStrike" cap="none">
                <a:solidFill>
                  <a:srgbClr val="007DC3"/>
                </a:solidFill>
                <a:latin typeface="Cambria"/>
                <a:ea typeface="Cambria"/>
                <a:cs typeface="Cambria"/>
                <a:sym typeface="Cambria"/>
              </a:defRPr>
            </a:lvl8pPr>
            <a:lvl9pPr marL="1828800" marR="0" lvl="8" indent="0" algn="l" rtl="0">
              <a:spcBef>
                <a:spcPts val="0"/>
              </a:spcBef>
              <a:spcAft>
                <a:spcPts val="0"/>
              </a:spcAft>
              <a:buNone/>
              <a:defRPr sz="3200" b="1" i="0" u="none" strike="noStrike" cap="none">
                <a:solidFill>
                  <a:srgbClr val="007DC3"/>
                </a:solidFill>
                <a:latin typeface="Cambria"/>
                <a:ea typeface="Cambria"/>
                <a:cs typeface="Cambria"/>
                <a:sym typeface="Cambria"/>
              </a:defRPr>
            </a:lvl9pPr>
          </a:lstStyle>
          <a:p>
            <a:endParaRPr/>
          </a:p>
        </p:txBody>
      </p:sp>
      <p:sp>
        <p:nvSpPr>
          <p:cNvPr id="15" name="Shape 15"/>
          <p:cNvSpPr txBox="1">
            <a:spLocks noGrp="1"/>
          </p:cNvSpPr>
          <p:nvPr>
            <p:ph type="subTitle" idx="1"/>
          </p:nvPr>
        </p:nvSpPr>
        <p:spPr>
          <a:xfrm>
            <a:off x="1371600" y="4724400"/>
            <a:ext cx="6400799" cy="914400"/>
          </a:xfrm>
          <a:prstGeom prst="rect">
            <a:avLst/>
          </a:prstGeom>
          <a:noFill/>
          <a:ln>
            <a:noFill/>
          </a:ln>
        </p:spPr>
        <p:txBody>
          <a:bodyPr lIns="91425" tIns="91425" rIns="91425" bIns="91425" anchor="t" anchorCtr="0"/>
          <a:lstStyle>
            <a:lvl1pPr marL="0" marR="0" lvl="0" indent="0" algn="ctr" rtl="0">
              <a:spcBef>
                <a:spcPts val="640"/>
              </a:spcBef>
              <a:spcAft>
                <a:spcPts val="0"/>
              </a:spcAft>
              <a:buClr>
                <a:schemeClr val="dk2"/>
              </a:buClr>
              <a:buFont typeface="Noto Sans Symbols"/>
              <a:buNone/>
              <a:defRPr sz="3200" b="0" i="0" u="none" strike="noStrike" cap="none">
                <a:solidFill>
                  <a:schemeClr val="accent3"/>
                </a:solidFill>
                <a:latin typeface="Calibri"/>
                <a:ea typeface="Calibri"/>
                <a:cs typeface="Calibri"/>
                <a:sym typeface="Calibri"/>
              </a:defRPr>
            </a:lvl1pPr>
            <a:lvl2pPr marL="457200" marR="0" lvl="1" indent="0" algn="ctr" rtl="0">
              <a:spcBef>
                <a:spcPts val="560"/>
              </a:spcBef>
              <a:spcAft>
                <a:spcPts val="0"/>
              </a:spcAft>
              <a:buClr>
                <a:schemeClr val="dk2"/>
              </a:buClr>
              <a:buFont typeface="Noto Sans Symbols"/>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spcAft>
                <a:spcPts val="0"/>
              </a:spcAft>
              <a:buClr>
                <a:schemeClr val="dk2"/>
              </a:buClr>
              <a:buFont typeface="Noto Sans Symbols"/>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spcAft>
                <a:spcPts val="0"/>
              </a:spcAft>
              <a:buClr>
                <a:schemeClr val="dk2"/>
              </a:buClr>
              <a:buFont typeface="Noto Sans Symbols"/>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spcAft>
                <a:spcPts val="0"/>
              </a:spcAft>
              <a:buClr>
                <a:schemeClr val="dk2"/>
              </a:buClr>
              <a:buFont typeface="Noto Sans Symbols"/>
              <a:buNone/>
              <a:defRPr sz="2000" b="0" i="0" u="none" strike="noStrike" cap="none">
                <a:solidFill>
                  <a:srgbClr val="888888"/>
                </a:solidFill>
                <a:latin typeface="Calibri"/>
                <a:ea typeface="Calibri"/>
                <a:cs typeface="Calibri"/>
                <a:sym typeface="Calibri"/>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pic>
        <p:nvPicPr>
          <p:cNvPr id="17" name="Shape 17"/>
          <p:cNvPicPr preferRelativeResize="0"/>
          <p:nvPr/>
        </p:nvPicPr>
        <p:blipFill rotWithShape="1">
          <a:blip r:embed="rId2">
            <a:alphaModFix/>
          </a:blip>
          <a:srcRect/>
          <a:stretch/>
        </p:blipFill>
        <p:spPr>
          <a:xfrm>
            <a:off x="7838750" y="6362700"/>
            <a:ext cx="1059000" cy="352500"/>
          </a:xfrm>
          <a:prstGeom prst="rect">
            <a:avLst/>
          </a:prstGeom>
          <a:noFill/>
          <a:ln>
            <a:noFill/>
          </a:ln>
        </p:spPr>
      </p:pic>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3200" b="1" i="0" u="none" strike="noStrike" cap="none">
                <a:solidFill>
                  <a:schemeClr val="lt1"/>
                </a:solidFill>
                <a:latin typeface="Cambria"/>
                <a:ea typeface="Cambria"/>
                <a:cs typeface="Cambria"/>
                <a:sym typeface="Cambria"/>
              </a:defRPr>
            </a:lvl1pPr>
            <a:lvl2pPr marL="0" marR="0" lvl="1" indent="0" algn="l" rtl="0">
              <a:spcBef>
                <a:spcPts val="0"/>
              </a:spcBef>
              <a:spcAft>
                <a:spcPts val="0"/>
              </a:spcAft>
              <a:buNone/>
              <a:defRPr sz="3200" b="1" i="0" u="none" strike="noStrike" cap="none">
                <a:solidFill>
                  <a:srgbClr val="007DC3"/>
                </a:solidFill>
                <a:latin typeface="Cambria"/>
                <a:ea typeface="Cambria"/>
                <a:cs typeface="Cambria"/>
                <a:sym typeface="Cambria"/>
              </a:defRPr>
            </a:lvl2pPr>
            <a:lvl3pPr marL="0" marR="0" lvl="2" indent="0" algn="l" rtl="0">
              <a:spcBef>
                <a:spcPts val="0"/>
              </a:spcBef>
              <a:spcAft>
                <a:spcPts val="0"/>
              </a:spcAft>
              <a:buNone/>
              <a:defRPr sz="3200" b="1" i="0" u="none" strike="noStrike" cap="none">
                <a:solidFill>
                  <a:srgbClr val="007DC3"/>
                </a:solidFill>
                <a:latin typeface="Cambria"/>
                <a:ea typeface="Cambria"/>
                <a:cs typeface="Cambria"/>
                <a:sym typeface="Cambria"/>
              </a:defRPr>
            </a:lvl3pPr>
            <a:lvl4pPr marL="0" marR="0" lvl="3" indent="0" algn="l" rtl="0">
              <a:spcBef>
                <a:spcPts val="0"/>
              </a:spcBef>
              <a:spcAft>
                <a:spcPts val="0"/>
              </a:spcAft>
              <a:buNone/>
              <a:defRPr sz="3200" b="1" i="0" u="none" strike="noStrike" cap="none">
                <a:solidFill>
                  <a:srgbClr val="007DC3"/>
                </a:solidFill>
                <a:latin typeface="Cambria"/>
                <a:ea typeface="Cambria"/>
                <a:cs typeface="Cambria"/>
                <a:sym typeface="Cambria"/>
              </a:defRPr>
            </a:lvl4pPr>
            <a:lvl5pPr marL="0" marR="0" lvl="4" indent="0" algn="l" rtl="0">
              <a:spcBef>
                <a:spcPts val="0"/>
              </a:spcBef>
              <a:spcAft>
                <a:spcPts val="0"/>
              </a:spcAft>
              <a:buNone/>
              <a:defRPr sz="3200" b="1" i="0" u="none" strike="noStrike" cap="none">
                <a:solidFill>
                  <a:srgbClr val="007DC3"/>
                </a:solidFill>
                <a:latin typeface="Cambria"/>
                <a:ea typeface="Cambria"/>
                <a:cs typeface="Cambria"/>
                <a:sym typeface="Cambria"/>
              </a:defRPr>
            </a:lvl5pPr>
            <a:lvl6pPr marL="457200" marR="0" lvl="5" indent="0" algn="l" rtl="0">
              <a:spcBef>
                <a:spcPts val="0"/>
              </a:spcBef>
              <a:spcAft>
                <a:spcPts val="0"/>
              </a:spcAft>
              <a:buNone/>
              <a:defRPr sz="3200" b="1" i="0" u="none" strike="noStrike" cap="none">
                <a:solidFill>
                  <a:srgbClr val="007DC3"/>
                </a:solidFill>
                <a:latin typeface="Cambria"/>
                <a:ea typeface="Cambria"/>
                <a:cs typeface="Cambria"/>
                <a:sym typeface="Cambria"/>
              </a:defRPr>
            </a:lvl6pPr>
            <a:lvl7pPr marL="914400" marR="0" lvl="6" indent="0" algn="l" rtl="0">
              <a:spcBef>
                <a:spcPts val="0"/>
              </a:spcBef>
              <a:spcAft>
                <a:spcPts val="0"/>
              </a:spcAft>
              <a:buNone/>
              <a:defRPr sz="3200" b="1" i="0" u="none" strike="noStrike" cap="none">
                <a:solidFill>
                  <a:srgbClr val="007DC3"/>
                </a:solidFill>
                <a:latin typeface="Cambria"/>
                <a:ea typeface="Cambria"/>
                <a:cs typeface="Cambria"/>
                <a:sym typeface="Cambria"/>
              </a:defRPr>
            </a:lvl7pPr>
            <a:lvl8pPr marL="1371600" marR="0" lvl="7" indent="0" algn="l" rtl="0">
              <a:spcBef>
                <a:spcPts val="0"/>
              </a:spcBef>
              <a:spcAft>
                <a:spcPts val="0"/>
              </a:spcAft>
              <a:buNone/>
              <a:defRPr sz="3200" b="1" i="0" u="none" strike="noStrike" cap="none">
                <a:solidFill>
                  <a:srgbClr val="007DC3"/>
                </a:solidFill>
                <a:latin typeface="Cambria"/>
                <a:ea typeface="Cambria"/>
                <a:cs typeface="Cambria"/>
                <a:sym typeface="Cambria"/>
              </a:defRPr>
            </a:lvl8pPr>
            <a:lvl9pPr marL="1828800" marR="0" lvl="8" indent="0" algn="l" rtl="0">
              <a:spcBef>
                <a:spcPts val="0"/>
              </a:spcBef>
              <a:spcAft>
                <a:spcPts val="0"/>
              </a:spcAft>
              <a:buNone/>
              <a:defRPr sz="3200" b="1" i="0" u="none" strike="noStrike" cap="none">
                <a:solidFill>
                  <a:srgbClr val="007DC3"/>
                </a:solidFill>
                <a:latin typeface="Cambria"/>
                <a:ea typeface="Cambria"/>
                <a:cs typeface="Cambria"/>
                <a:sym typeface="Cambria"/>
              </a:defRPr>
            </a:lvl9pPr>
          </a:lstStyle>
          <a:p>
            <a:endParaRPr/>
          </a:p>
        </p:txBody>
      </p:sp>
      <p:sp>
        <p:nvSpPr>
          <p:cNvPr id="19" name="Shape 19"/>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lvl="0" indent="-139700" algn="l" rtl="0">
              <a:spcBef>
                <a:spcPts val="640"/>
              </a:spcBef>
              <a:spcAft>
                <a:spcPts val="0"/>
              </a:spcAft>
              <a:buClr>
                <a:schemeClr val="dk2"/>
              </a:buClr>
              <a:buSzPct val="100000"/>
              <a:buFont typeface="Noto Sans Symbols"/>
              <a:buChar char="▪"/>
              <a:defRPr sz="3200" b="0" i="0" u="none" strike="noStrike" cap="none">
                <a:solidFill>
                  <a:schemeClr val="dk2"/>
                </a:solidFill>
                <a:latin typeface="Calibri"/>
                <a:ea typeface="Calibri"/>
                <a:cs typeface="Calibri"/>
                <a:sym typeface="Calibri"/>
              </a:defRPr>
            </a:lvl1pPr>
            <a:lvl2pPr marL="742950" marR="0" lvl="1" indent="-107950" algn="l" rtl="0">
              <a:spcBef>
                <a:spcPts val="560"/>
              </a:spcBef>
              <a:spcAft>
                <a:spcPts val="0"/>
              </a:spcAft>
              <a:buClr>
                <a:schemeClr val="dk2"/>
              </a:buClr>
              <a:buSzPct val="100000"/>
              <a:buFont typeface="Noto Sans Symbols"/>
              <a:buChar char="▪"/>
              <a:defRPr sz="2800" b="0" i="0" u="none" strike="noStrike" cap="none">
                <a:solidFill>
                  <a:schemeClr val="dk2"/>
                </a:solidFill>
                <a:latin typeface="Calibri"/>
                <a:ea typeface="Calibri"/>
                <a:cs typeface="Calibri"/>
                <a:sym typeface="Calibri"/>
              </a:defRPr>
            </a:lvl2pPr>
            <a:lvl3pPr marL="1143000" marR="0" lvl="2" indent="-76200" algn="l" rtl="0">
              <a:spcBef>
                <a:spcPts val="480"/>
              </a:spcBef>
              <a:spcAft>
                <a:spcPts val="0"/>
              </a:spcAft>
              <a:buClr>
                <a:schemeClr val="dk2"/>
              </a:buClr>
              <a:buSzPct val="100000"/>
              <a:buFont typeface="Noto Sans Symbols"/>
              <a:buChar char="▪"/>
              <a:defRPr sz="2400" b="0" i="0" u="none" strike="noStrike" cap="none">
                <a:solidFill>
                  <a:schemeClr val="dk2"/>
                </a:solidFill>
                <a:latin typeface="Calibri"/>
                <a:ea typeface="Calibri"/>
                <a:cs typeface="Calibri"/>
                <a:sym typeface="Calibri"/>
              </a:defRPr>
            </a:lvl3pPr>
            <a:lvl4pPr marL="1600200" marR="0" lvl="3" indent="-101600" algn="l" rtl="0">
              <a:spcBef>
                <a:spcPts val="400"/>
              </a:spcBef>
              <a:spcAft>
                <a:spcPts val="0"/>
              </a:spcAft>
              <a:buClr>
                <a:schemeClr val="dk2"/>
              </a:buClr>
              <a:buSzPct val="100000"/>
              <a:buFont typeface="Noto Sans Symbols"/>
              <a:buChar char="▪"/>
              <a:defRPr sz="2000" b="0" i="0" u="none" strike="noStrike" cap="none">
                <a:solidFill>
                  <a:schemeClr val="dk2"/>
                </a:solidFill>
                <a:latin typeface="Calibri"/>
                <a:ea typeface="Calibri"/>
                <a:cs typeface="Calibri"/>
                <a:sym typeface="Calibri"/>
              </a:defRPr>
            </a:lvl4pPr>
            <a:lvl5pPr marL="2057400" marR="0" lvl="4" indent="-101600" algn="l" rtl="0">
              <a:spcBef>
                <a:spcPts val="400"/>
              </a:spcBef>
              <a:spcAft>
                <a:spcPts val="0"/>
              </a:spcAft>
              <a:buClr>
                <a:schemeClr val="dk2"/>
              </a:buClr>
              <a:buSzPct val="100000"/>
              <a:buFont typeface="Noto Sans Symbols"/>
              <a:buChar char="▪"/>
              <a:defRPr sz="2000" b="0" i="0" u="none" strike="noStrike" cap="none">
                <a:solidFill>
                  <a:schemeClr val="dk2"/>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0"/>
        <p:cNvGrpSpPr/>
        <p:nvPr/>
      </p:nvGrpSpPr>
      <p:grpSpPr>
        <a:xfrm>
          <a:off x="0" y="0"/>
          <a:ext cx="0" cy="0"/>
          <a:chOff x="0" y="0"/>
          <a:chExt cx="0" cy="0"/>
        </a:xfrm>
      </p:grpSpPr>
      <p:sp>
        <p:nvSpPr>
          <p:cNvPr id="21" name="Shape 2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1100">
                <a:solidFill>
                  <a:schemeClr val="dk2"/>
                </a:solidFill>
                <a:latin typeface="Calibri"/>
                <a:ea typeface="Calibri"/>
                <a:cs typeface="Calibri"/>
                <a:sym typeface="Calibri"/>
              </a:defRPr>
            </a:lvl1pPr>
            <a:lvl2pPr marL="457200" marR="0" lvl="1" indent="0" algn="l" rtl="0">
              <a:spcBef>
                <a:spcPts val="0"/>
              </a:spcBef>
              <a:spcAft>
                <a:spcPts val="0"/>
              </a:spcAft>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2" name="Shape 2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1100">
                <a:solidFill>
                  <a:schemeClr val="dk2"/>
                </a:solidFill>
                <a:latin typeface="Calibri"/>
                <a:ea typeface="Calibri"/>
                <a:cs typeface="Calibri"/>
                <a:sym typeface="Calibri"/>
              </a:defRPr>
            </a:lvl1pPr>
            <a:lvl2pPr marL="457200" marR="0" lvl="1" indent="0" algn="l" rtl="0">
              <a:spcBef>
                <a:spcPts val="0"/>
              </a:spcBef>
              <a:spcAft>
                <a:spcPts val="0"/>
              </a:spcAft>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3" name="Shape 2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spcAft>
                <a:spcPts val="0"/>
              </a:spcAft>
              <a:buSzPct val="25000"/>
              <a:buNone/>
            </a:pPr>
            <a:fld id="{00000000-1234-1234-1234-123412341234}" type="slidenum">
              <a:rPr lang="en-US" sz="1100">
                <a:solidFill>
                  <a:schemeClr val="dk2"/>
                </a:solidFill>
                <a:latin typeface="Calibri"/>
                <a:ea typeface="Calibri"/>
                <a:cs typeface="Calibri"/>
                <a:sym typeface="Calibri"/>
              </a:rPr>
              <a:t>‹#›</a:t>
            </a:fld>
            <a:endParaRPr lang="en-US" sz="1100">
              <a:solidFill>
                <a:schemeClr val="dk2"/>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4"/>
        <p:cNvGrpSpPr/>
        <p:nvPr/>
      </p:nvGrpSpPr>
      <p:grpSpPr>
        <a:xfrm>
          <a:off x="0" y="0"/>
          <a:ext cx="0" cy="0"/>
          <a:chOff x="0" y="0"/>
          <a:chExt cx="0" cy="0"/>
        </a:xfrm>
      </p:grpSpPr>
      <p:pic>
        <p:nvPicPr>
          <p:cNvPr id="25" name="Shape 25"/>
          <p:cNvPicPr preferRelativeResize="0"/>
          <p:nvPr/>
        </p:nvPicPr>
        <p:blipFill rotWithShape="1">
          <a:blip r:embed="rId2">
            <a:alphaModFix/>
          </a:blip>
          <a:srcRect/>
          <a:stretch/>
        </p:blipFill>
        <p:spPr>
          <a:xfrm>
            <a:off x="0" y="-9525"/>
            <a:ext cx="9144000" cy="2117725"/>
          </a:xfrm>
          <a:prstGeom prst="rect">
            <a:avLst/>
          </a:prstGeom>
          <a:noFill/>
          <a:ln>
            <a:noFill/>
          </a:ln>
        </p:spPr>
      </p:pic>
      <p:sp>
        <p:nvSpPr>
          <p:cNvPr id="26" name="Shape 26"/>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marL="0" marR="0" lvl="0" indent="0" algn="l" rtl="0">
              <a:spcBef>
                <a:spcPts val="0"/>
              </a:spcBef>
              <a:spcAft>
                <a:spcPts val="0"/>
              </a:spcAft>
              <a:buNone/>
              <a:defRPr sz="2800" b="1" i="0" u="none" strike="noStrike" cap="none">
                <a:solidFill>
                  <a:srgbClr val="007DC3"/>
                </a:solidFill>
                <a:latin typeface="Cambria"/>
                <a:ea typeface="Cambria"/>
                <a:cs typeface="Cambria"/>
                <a:sym typeface="Cambria"/>
              </a:defRPr>
            </a:lvl1pPr>
            <a:lvl2pPr marL="0" marR="0" lvl="1" indent="0" algn="l" rtl="0">
              <a:spcBef>
                <a:spcPts val="0"/>
              </a:spcBef>
              <a:spcAft>
                <a:spcPts val="0"/>
              </a:spcAft>
              <a:buNone/>
              <a:defRPr sz="3200" b="1" i="0" u="none" strike="noStrike" cap="none">
                <a:solidFill>
                  <a:srgbClr val="007DC3"/>
                </a:solidFill>
                <a:latin typeface="Cambria"/>
                <a:ea typeface="Cambria"/>
                <a:cs typeface="Cambria"/>
                <a:sym typeface="Cambria"/>
              </a:defRPr>
            </a:lvl2pPr>
            <a:lvl3pPr marL="0" marR="0" lvl="2" indent="0" algn="l" rtl="0">
              <a:spcBef>
                <a:spcPts val="0"/>
              </a:spcBef>
              <a:spcAft>
                <a:spcPts val="0"/>
              </a:spcAft>
              <a:buNone/>
              <a:defRPr sz="3200" b="1" i="0" u="none" strike="noStrike" cap="none">
                <a:solidFill>
                  <a:srgbClr val="007DC3"/>
                </a:solidFill>
                <a:latin typeface="Cambria"/>
                <a:ea typeface="Cambria"/>
                <a:cs typeface="Cambria"/>
                <a:sym typeface="Cambria"/>
              </a:defRPr>
            </a:lvl3pPr>
            <a:lvl4pPr marL="0" marR="0" lvl="3" indent="0" algn="l" rtl="0">
              <a:spcBef>
                <a:spcPts val="0"/>
              </a:spcBef>
              <a:spcAft>
                <a:spcPts val="0"/>
              </a:spcAft>
              <a:buNone/>
              <a:defRPr sz="3200" b="1" i="0" u="none" strike="noStrike" cap="none">
                <a:solidFill>
                  <a:srgbClr val="007DC3"/>
                </a:solidFill>
                <a:latin typeface="Cambria"/>
                <a:ea typeface="Cambria"/>
                <a:cs typeface="Cambria"/>
                <a:sym typeface="Cambria"/>
              </a:defRPr>
            </a:lvl4pPr>
            <a:lvl5pPr marL="0" marR="0" lvl="4" indent="0" algn="l" rtl="0">
              <a:spcBef>
                <a:spcPts val="0"/>
              </a:spcBef>
              <a:spcAft>
                <a:spcPts val="0"/>
              </a:spcAft>
              <a:buNone/>
              <a:defRPr sz="3200" b="1" i="0" u="none" strike="noStrike" cap="none">
                <a:solidFill>
                  <a:srgbClr val="007DC3"/>
                </a:solidFill>
                <a:latin typeface="Cambria"/>
                <a:ea typeface="Cambria"/>
                <a:cs typeface="Cambria"/>
                <a:sym typeface="Cambria"/>
              </a:defRPr>
            </a:lvl5pPr>
            <a:lvl6pPr marL="457200" marR="0" lvl="5" indent="0" algn="l" rtl="0">
              <a:spcBef>
                <a:spcPts val="0"/>
              </a:spcBef>
              <a:spcAft>
                <a:spcPts val="0"/>
              </a:spcAft>
              <a:buNone/>
              <a:defRPr sz="3200" b="1" i="0" u="none" strike="noStrike" cap="none">
                <a:solidFill>
                  <a:srgbClr val="007DC3"/>
                </a:solidFill>
                <a:latin typeface="Cambria"/>
                <a:ea typeface="Cambria"/>
                <a:cs typeface="Cambria"/>
                <a:sym typeface="Cambria"/>
              </a:defRPr>
            </a:lvl6pPr>
            <a:lvl7pPr marL="914400" marR="0" lvl="6" indent="0" algn="l" rtl="0">
              <a:spcBef>
                <a:spcPts val="0"/>
              </a:spcBef>
              <a:spcAft>
                <a:spcPts val="0"/>
              </a:spcAft>
              <a:buNone/>
              <a:defRPr sz="3200" b="1" i="0" u="none" strike="noStrike" cap="none">
                <a:solidFill>
                  <a:srgbClr val="007DC3"/>
                </a:solidFill>
                <a:latin typeface="Cambria"/>
                <a:ea typeface="Cambria"/>
                <a:cs typeface="Cambria"/>
                <a:sym typeface="Cambria"/>
              </a:defRPr>
            </a:lvl7pPr>
            <a:lvl8pPr marL="1371600" marR="0" lvl="7" indent="0" algn="l" rtl="0">
              <a:spcBef>
                <a:spcPts val="0"/>
              </a:spcBef>
              <a:spcAft>
                <a:spcPts val="0"/>
              </a:spcAft>
              <a:buNone/>
              <a:defRPr sz="3200" b="1" i="0" u="none" strike="noStrike" cap="none">
                <a:solidFill>
                  <a:srgbClr val="007DC3"/>
                </a:solidFill>
                <a:latin typeface="Cambria"/>
                <a:ea typeface="Cambria"/>
                <a:cs typeface="Cambria"/>
                <a:sym typeface="Cambria"/>
              </a:defRPr>
            </a:lvl8pPr>
            <a:lvl9pPr marL="1828800" marR="0" lvl="8" indent="0" algn="l" rtl="0">
              <a:spcBef>
                <a:spcPts val="0"/>
              </a:spcBef>
              <a:spcAft>
                <a:spcPts val="0"/>
              </a:spcAft>
              <a:buNone/>
              <a:defRPr sz="3200" b="1" i="0" u="none" strike="noStrike" cap="none">
                <a:solidFill>
                  <a:srgbClr val="007DC3"/>
                </a:solidFill>
                <a:latin typeface="Cambria"/>
                <a:ea typeface="Cambria"/>
                <a:cs typeface="Cambria"/>
                <a:sym typeface="Cambria"/>
              </a:defRPr>
            </a:lvl9pPr>
          </a:lstStyle>
          <a:p>
            <a:endParaRPr/>
          </a:p>
        </p:txBody>
      </p:sp>
      <p:sp>
        <p:nvSpPr>
          <p:cNvPr id="27" name="Shape 27"/>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marR="0" lvl="0" indent="0" algn="l" rtl="0">
              <a:spcBef>
                <a:spcPts val="400"/>
              </a:spcBef>
              <a:spcAft>
                <a:spcPts val="0"/>
              </a:spcAft>
              <a:buClr>
                <a:schemeClr val="dk2"/>
              </a:buClr>
              <a:buFont typeface="Noto Sans Symbols"/>
              <a:buNone/>
              <a:defRPr sz="2000" b="0" i="0" u="none" strike="noStrike" cap="none">
                <a:solidFill>
                  <a:srgbClr val="888888"/>
                </a:solidFill>
                <a:latin typeface="Calibri"/>
                <a:ea typeface="Calibri"/>
                <a:cs typeface="Calibri"/>
                <a:sym typeface="Calibri"/>
              </a:defRPr>
            </a:lvl1pPr>
            <a:lvl2pPr marL="457200" marR="0" lvl="1" indent="0" algn="l" rtl="0">
              <a:spcBef>
                <a:spcPts val="360"/>
              </a:spcBef>
              <a:spcAft>
                <a:spcPts val="0"/>
              </a:spcAft>
              <a:buClr>
                <a:schemeClr val="dk2"/>
              </a:buClr>
              <a:buFont typeface="Noto Sans Symbols"/>
              <a:buNone/>
              <a:defRPr sz="1800" b="0" i="0" u="none" strike="noStrike" cap="none">
                <a:solidFill>
                  <a:srgbClr val="888888"/>
                </a:solidFill>
                <a:latin typeface="Calibri"/>
                <a:ea typeface="Calibri"/>
                <a:cs typeface="Calibri"/>
                <a:sym typeface="Calibri"/>
              </a:defRPr>
            </a:lvl2pPr>
            <a:lvl3pPr marL="914400" marR="0" lvl="2" indent="0" algn="l" rtl="0">
              <a:spcBef>
                <a:spcPts val="320"/>
              </a:spcBef>
              <a:spcAft>
                <a:spcPts val="0"/>
              </a:spcAft>
              <a:buClr>
                <a:schemeClr val="dk2"/>
              </a:buClr>
              <a:buFont typeface="Noto Sans Symbols"/>
              <a:buNone/>
              <a:defRPr sz="1600" b="0" i="0" u="none" strike="noStrike" cap="none">
                <a:solidFill>
                  <a:srgbClr val="888888"/>
                </a:solidFill>
                <a:latin typeface="Calibri"/>
                <a:ea typeface="Calibri"/>
                <a:cs typeface="Calibri"/>
                <a:sym typeface="Calibri"/>
              </a:defRPr>
            </a:lvl3pPr>
            <a:lvl4pPr marL="1371600" marR="0" lvl="3" indent="0" algn="l" rtl="0">
              <a:spcBef>
                <a:spcPts val="280"/>
              </a:spcBef>
              <a:spcAft>
                <a:spcPts val="0"/>
              </a:spcAft>
              <a:buClr>
                <a:schemeClr val="dk2"/>
              </a:buClr>
              <a:buFont typeface="Noto Sans Symbols"/>
              <a:buNone/>
              <a:defRPr sz="1400" b="0" i="0" u="none" strike="noStrike" cap="none">
                <a:solidFill>
                  <a:srgbClr val="888888"/>
                </a:solidFill>
                <a:latin typeface="Calibri"/>
                <a:ea typeface="Calibri"/>
                <a:cs typeface="Calibri"/>
                <a:sym typeface="Calibri"/>
              </a:defRPr>
            </a:lvl4pPr>
            <a:lvl5pPr marL="1828800" marR="0" lvl="4" indent="0" algn="l" rtl="0">
              <a:spcBef>
                <a:spcPts val="280"/>
              </a:spcBef>
              <a:spcAft>
                <a:spcPts val="0"/>
              </a:spcAft>
              <a:buClr>
                <a:schemeClr val="dk2"/>
              </a:buClr>
              <a:buFont typeface="Noto Sans Symbols"/>
              <a:buNone/>
              <a:defRPr sz="1400" b="0" i="0" u="none" strike="noStrike" cap="none">
                <a:solidFill>
                  <a:srgbClr val="888888"/>
                </a:solidFill>
                <a:latin typeface="Calibri"/>
                <a:ea typeface="Calibri"/>
                <a:cs typeface="Calibri"/>
                <a:sym typeface="Calibri"/>
              </a:defRPr>
            </a:lvl5pPr>
            <a:lvl6pPr marL="2286000" marR="0" lvl="5"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6pPr>
            <a:lvl7pPr marL="2743200" marR="0" lvl="6"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7pPr>
            <a:lvl8pPr marL="3200400" marR="0" lvl="7"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8pPr>
            <a:lvl9pPr marL="3657600" marR="0" lvl="8"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28" name="Shape 2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1100">
                <a:solidFill>
                  <a:schemeClr val="dk2"/>
                </a:solidFill>
                <a:latin typeface="Calibri"/>
                <a:ea typeface="Calibri"/>
                <a:cs typeface="Calibri"/>
                <a:sym typeface="Calibri"/>
              </a:defRPr>
            </a:lvl1pPr>
            <a:lvl2pPr marL="457200" marR="0" lvl="1" indent="0" algn="l" rtl="0">
              <a:spcBef>
                <a:spcPts val="0"/>
              </a:spcBef>
              <a:spcAft>
                <a:spcPts val="0"/>
              </a:spcAft>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9" name="Shape 2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1100">
                <a:solidFill>
                  <a:schemeClr val="dk2"/>
                </a:solidFill>
                <a:latin typeface="Calibri"/>
                <a:ea typeface="Calibri"/>
                <a:cs typeface="Calibri"/>
                <a:sym typeface="Calibri"/>
              </a:defRPr>
            </a:lvl1pPr>
            <a:lvl2pPr marL="457200" marR="0" lvl="1" indent="0" algn="l" rtl="0">
              <a:spcBef>
                <a:spcPts val="0"/>
              </a:spcBef>
              <a:spcAft>
                <a:spcPts val="0"/>
              </a:spcAft>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0" name="Shape 3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spcAft>
                <a:spcPts val="0"/>
              </a:spcAft>
              <a:buSzPct val="25000"/>
              <a:buNone/>
            </a:pPr>
            <a:fld id="{00000000-1234-1234-1234-123412341234}" type="slidenum">
              <a:rPr lang="en-US" sz="1100">
                <a:solidFill>
                  <a:schemeClr val="dk2"/>
                </a:solidFill>
                <a:latin typeface="Calibri"/>
                <a:ea typeface="Calibri"/>
                <a:cs typeface="Calibri"/>
                <a:sym typeface="Calibri"/>
              </a:rPr>
              <a:t>‹#›</a:t>
            </a:fld>
            <a:endParaRPr lang="en-US" sz="1100">
              <a:solidFill>
                <a:schemeClr val="dk2"/>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1"/>
        <p:cNvGrpSpPr/>
        <p:nvPr/>
      </p:nvGrpSpPr>
      <p:grpSpPr>
        <a:xfrm>
          <a:off x="0" y="0"/>
          <a:ext cx="0" cy="0"/>
          <a:chOff x="0" y="0"/>
          <a:chExt cx="0" cy="0"/>
        </a:xfrm>
      </p:grpSpPr>
      <p:sp>
        <p:nvSpPr>
          <p:cNvPr id="32" name="Shape 32"/>
          <p:cNvSpPr/>
          <p:nvPr/>
        </p:nvSpPr>
        <p:spPr>
          <a:xfrm>
            <a:off x="0" y="0"/>
            <a:ext cx="9144000" cy="1447800"/>
          </a:xfrm>
          <a:prstGeom prst="rect">
            <a:avLst/>
          </a:prstGeom>
          <a:solidFill>
            <a:schemeClr val="accent6"/>
          </a:solidFill>
          <a:ln>
            <a:noFill/>
          </a:ln>
        </p:spPr>
        <p:txBody>
          <a:bodyPr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3" name="Shape 3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3200" b="1" i="0" u="none" strike="noStrike" cap="none">
                <a:solidFill>
                  <a:srgbClr val="007DC3"/>
                </a:solidFill>
                <a:latin typeface="Cambria"/>
                <a:ea typeface="Cambria"/>
                <a:cs typeface="Cambria"/>
                <a:sym typeface="Cambria"/>
              </a:defRPr>
            </a:lvl1pPr>
            <a:lvl2pPr marL="0" marR="0" lvl="1" indent="0" algn="l" rtl="0">
              <a:spcBef>
                <a:spcPts val="0"/>
              </a:spcBef>
              <a:spcAft>
                <a:spcPts val="0"/>
              </a:spcAft>
              <a:buNone/>
              <a:defRPr sz="3200" b="1" i="0" u="none" strike="noStrike" cap="none">
                <a:solidFill>
                  <a:srgbClr val="007DC3"/>
                </a:solidFill>
                <a:latin typeface="Cambria"/>
                <a:ea typeface="Cambria"/>
                <a:cs typeface="Cambria"/>
                <a:sym typeface="Cambria"/>
              </a:defRPr>
            </a:lvl2pPr>
            <a:lvl3pPr marL="0" marR="0" lvl="2" indent="0" algn="l" rtl="0">
              <a:spcBef>
                <a:spcPts val="0"/>
              </a:spcBef>
              <a:spcAft>
                <a:spcPts val="0"/>
              </a:spcAft>
              <a:buNone/>
              <a:defRPr sz="3200" b="1" i="0" u="none" strike="noStrike" cap="none">
                <a:solidFill>
                  <a:srgbClr val="007DC3"/>
                </a:solidFill>
                <a:latin typeface="Cambria"/>
                <a:ea typeface="Cambria"/>
                <a:cs typeface="Cambria"/>
                <a:sym typeface="Cambria"/>
              </a:defRPr>
            </a:lvl3pPr>
            <a:lvl4pPr marL="0" marR="0" lvl="3" indent="0" algn="l" rtl="0">
              <a:spcBef>
                <a:spcPts val="0"/>
              </a:spcBef>
              <a:spcAft>
                <a:spcPts val="0"/>
              </a:spcAft>
              <a:buNone/>
              <a:defRPr sz="3200" b="1" i="0" u="none" strike="noStrike" cap="none">
                <a:solidFill>
                  <a:srgbClr val="007DC3"/>
                </a:solidFill>
                <a:latin typeface="Cambria"/>
                <a:ea typeface="Cambria"/>
                <a:cs typeface="Cambria"/>
                <a:sym typeface="Cambria"/>
              </a:defRPr>
            </a:lvl4pPr>
            <a:lvl5pPr marL="0" marR="0" lvl="4" indent="0" algn="l" rtl="0">
              <a:spcBef>
                <a:spcPts val="0"/>
              </a:spcBef>
              <a:spcAft>
                <a:spcPts val="0"/>
              </a:spcAft>
              <a:buNone/>
              <a:defRPr sz="3200" b="1" i="0" u="none" strike="noStrike" cap="none">
                <a:solidFill>
                  <a:srgbClr val="007DC3"/>
                </a:solidFill>
                <a:latin typeface="Cambria"/>
                <a:ea typeface="Cambria"/>
                <a:cs typeface="Cambria"/>
                <a:sym typeface="Cambria"/>
              </a:defRPr>
            </a:lvl5pPr>
            <a:lvl6pPr marL="457200" marR="0" lvl="5" indent="0" algn="l" rtl="0">
              <a:spcBef>
                <a:spcPts val="0"/>
              </a:spcBef>
              <a:spcAft>
                <a:spcPts val="0"/>
              </a:spcAft>
              <a:buNone/>
              <a:defRPr sz="3200" b="1" i="0" u="none" strike="noStrike" cap="none">
                <a:solidFill>
                  <a:srgbClr val="007DC3"/>
                </a:solidFill>
                <a:latin typeface="Cambria"/>
                <a:ea typeface="Cambria"/>
                <a:cs typeface="Cambria"/>
                <a:sym typeface="Cambria"/>
              </a:defRPr>
            </a:lvl6pPr>
            <a:lvl7pPr marL="914400" marR="0" lvl="6" indent="0" algn="l" rtl="0">
              <a:spcBef>
                <a:spcPts val="0"/>
              </a:spcBef>
              <a:spcAft>
                <a:spcPts val="0"/>
              </a:spcAft>
              <a:buNone/>
              <a:defRPr sz="3200" b="1" i="0" u="none" strike="noStrike" cap="none">
                <a:solidFill>
                  <a:srgbClr val="007DC3"/>
                </a:solidFill>
                <a:latin typeface="Cambria"/>
                <a:ea typeface="Cambria"/>
                <a:cs typeface="Cambria"/>
                <a:sym typeface="Cambria"/>
              </a:defRPr>
            </a:lvl7pPr>
            <a:lvl8pPr marL="1371600" marR="0" lvl="7" indent="0" algn="l" rtl="0">
              <a:spcBef>
                <a:spcPts val="0"/>
              </a:spcBef>
              <a:spcAft>
                <a:spcPts val="0"/>
              </a:spcAft>
              <a:buNone/>
              <a:defRPr sz="3200" b="1" i="0" u="none" strike="noStrike" cap="none">
                <a:solidFill>
                  <a:srgbClr val="007DC3"/>
                </a:solidFill>
                <a:latin typeface="Cambria"/>
                <a:ea typeface="Cambria"/>
                <a:cs typeface="Cambria"/>
                <a:sym typeface="Cambria"/>
              </a:defRPr>
            </a:lvl8pPr>
            <a:lvl9pPr marL="1828800" marR="0" lvl="8" indent="0" algn="l" rtl="0">
              <a:spcBef>
                <a:spcPts val="0"/>
              </a:spcBef>
              <a:spcAft>
                <a:spcPts val="0"/>
              </a:spcAft>
              <a:buNone/>
              <a:defRPr sz="3200" b="1" i="0" u="none" strike="noStrike" cap="none">
                <a:solidFill>
                  <a:srgbClr val="007DC3"/>
                </a:solidFill>
                <a:latin typeface="Cambria"/>
                <a:ea typeface="Cambria"/>
                <a:cs typeface="Cambria"/>
                <a:sym typeface="Cambria"/>
              </a:defRPr>
            </a:lvl9pPr>
          </a:lstStyle>
          <a:p>
            <a:endParaRPr/>
          </a:p>
        </p:txBody>
      </p:sp>
      <p:sp>
        <p:nvSpPr>
          <p:cNvPr id="34" name="Shape 3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marL="342900" marR="0" lvl="0" indent="-165100" algn="l" rtl="0">
              <a:spcBef>
                <a:spcPts val="560"/>
              </a:spcBef>
              <a:spcAft>
                <a:spcPts val="0"/>
              </a:spcAft>
              <a:buClr>
                <a:schemeClr val="dk2"/>
              </a:buClr>
              <a:buSzPct val="100000"/>
              <a:buFont typeface="Noto Sans Symbols"/>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spcAft>
                <a:spcPts val="0"/>
              </a:spcAft>
              <a:buClr>
                <a:schemeClr val="dk2"/>
              </a:buClr>
              <a:buSzPct val="100000"/>
              <a:buFont typeface="Noto Sans Symbols"/>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spcAft>
                <a:spcPts val="0"/>
              </a:spcAft>
              <a:buClr>
                <a:schemeClr val="dk2"/>
              </a:buClr>
              <a:buSzPct val="100000"/>
              <a:buFont typeface="Noto Sans Symbols"/>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spcAft>
                <a:spcPts val="0"/>
              </a:spcAft>
              <a:buClr>
                <a:schemeClr val="dk2"/>
              </a:buClr>
              <a:buSzPct val="100000"/>
              <a:buFont typeface="Noto Sans Symbols"/>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spcAft>
                <a:spcPts val="0"/>
              </a:spcAft>
              <a:buClr>
                <a:schemeClr val="dk2"/>
              </a:buClr>
              <a:buSzPct val="100000"/>
              <a:buFont typeface="Noto Sans Symbols"/>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marL="342900" marR="0" lvl="0" indent="-165100" algn="l" rtl="0">
              <a:spcBef>
                <a:spcPts val="560"/>
              </a:spcBef>
              <a:spcAft>
                <a:spcPts val="0"/>
              </a:spcAft>
              <a:buClr>
                <a:schemeClr val="dk2"/>
              </a:buClr>
              <a:buSzPct val="100000"/>
              <a:buFont typeface="Noto Sans Symbols"/>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spcAft>
                <a:spcPts val="0"/>
              </a:spcAft>
              <a:buClr>
                <a:schemeClr val="dk2"/>
              </a:buClr>
              <a:buSzPct val="100000"/>
              <a:buFont typeface="Noto Sans Symbols"/>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spcAft>
                <a:spcPts val="0"/>
              </a:spcAft>
              <a:buClr>
                <a:schemeClr val="dk2"/>
              </a:buClr>
              <a:buSzPct val="100000"/>
              <a:buFont typeface="Noto Sans Symbols"/>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spcAft>
                <a:spcPts val="0"/>
              </a:spcAft>
              <a:buClr>
                <a:schemeClr val="dk2"/>
              </a:buClr>
              <a:buSzPct val="100000"/>
              <a:buFont typeface="Noto Sans Symbols"/>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spcAft>
                <a:spcPts val="0"/>
              </a:spcAft>
              <a:buClr>
                <a:schemeClr val="dk2"/>
              </a:buClr>
              <a:buSzPct val="100000"/>
              <a:buFont typeface="Noto Sans Symbols"/>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1100">
                <a:solidFill>
                  <a:schemeClr val="dk2"/>
                </a:solidFill>
                <a:latin typeface="Calibri"/>
                <a:ea typeface="Calibri"/>
                <a:cs typeface="Calibri"/>
                <a:sym typeface="Calibri"/>
              </a:defRPr>
            </a:lvl1pPr>
            <a:lvl2pPr marL="457200" marR="0" lvl="1" indent="0" algn="l" rtl="0">
              <a:spcBef>
                <a:spcPts val="0"/>
              </a:spcBef>
              <a:spcAft>
                <a:spcPts val="0"/>
              </a:spcAft>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1100">
                <a:solidFill>
                  <a:schemeClr val="dk2"/>
                </a:solidFill>
                <a:latin typeface="Calibri"/>
                <a:ea typeface="Calibri"/>
                <a:cs typeface="Calibri"/>
                <a:sym typeface="Calibri"/>
              </a:defRPr>
            </a:lvl1pPr>
            <a:lvl2pPr marL="457200" marR="0" lvl="1" indent="0" algn="l" rtl="0">
              <a:spcBef>
                <a:spcPts val="0"/>
              </a:spcBef>
              <a:spcAft>
                <a:spcPts val="0"/>
              </a:spcAft>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spcAft>
                <a:spcPts val="0"/>
              </a:spcAft>
              <a:buSzPct val="25000"/>
              <a:buNone/>
            </a:pPr>
            <a:fld id="{00000000-1234-1234-1234-123412341234}" type="slidenum">
              <a:rPr lang="en-US" sz="1100">
                <a:solidFill>
                  <a:schemeClr val="dk2"/>
                </a:solidFill>
                <a:latin typeface="Calibri"/>
                <a:ea typeface="Calibri"/>
                <a:cs typeface="Calibri"/>
                <a:sym typeface="Calibri"/>
              </a:rPr>
              <a:t>‹#›</a:t>
            </a:fld>
            <a:endParaRPr lang="en-US" sz="1100">
              <a:solidFill>
                <a:schemeClr val="dk2"/>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9"/>
        <p:cNvGrpSpPr/>
        <p:nvPr/>
      </p:nvGrpSpPr>
      <p:grpSpPr>
        <a:xfrm>
          <a:off x="0" y="0"/>
          <a:ext cx="0" cy="0"/>
          <a:chOff x="0" y="0"/>
          <a:chExt cx="0" cy="0"/>
        </a:xfrm>
      </p:grpSpPr>
      <p:sp>
        <p:nvSpPr>
          <p:cNvPr id="40" name="Shape 40"/>
          <p:cNvSpPr/>
          <p:nvPr/>
        </p:nvSpPr>
        <p:spPr>
          <a:xfrm>
            <a:off x="0" y="0"/>
            <a:ext cx="9144000" cy="1447800"/>
          </a:xfrm>
          <a:prstGeom prst="rect">
            <a:avLst/>
          </a:prstGeom>
          <a:solidFill>
            <a:schemeClr val="accent6"/>
          </a:solidFill>
          <a:ln>
            <a:noFill/>
          </a:ln>
        </p:spPr>
        <p:txBody>
          <a:bodyPr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 name="Shape 4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3200" b="1" i="0" u="none" strike="noStrike" cap="none">
                <a:solidFill>
                  <a:srgbClr val="007DC3"/>
                </a:solidFill>
                <a:latin typeface="Cambria"/>
                <a:ea typeface="Cambria"/>
                <a:cs typeface="Cambria"/>
                <a:sym typeface="Cambria"/>
              </a:defRPr>
            </a:lvl1pPr>
            <a:lvl2pPr marL="0" marR="0" lvl="1" indent="0" algn="l" rtl="0">
              <a:spcBef>
                <a:spcPts val="0"/>
              </a:spcBef>
              <a:spcAft>
                <a:spcPts val="0"/>
              </a:spcAft>
              <a:buNone/>
              <a:defRPr sz="3200" b="1" i="0" u="none" strike="noStrike" cap="none">
                <a:solidFill>
                  <a:srgbClr val="007DC3"/>
                </a:solidFill>
                <a:latin typeface="Cambria"/>
                <a:ea typeface="Cambria"/>
                <a:cs typeface="Cambria"/>
                <a:sym typeface="Cambria"/>
              </a:defRPr>
            </a:lvl2pPr>
            <a:lvl3pPr marL="0" marR="0" lvl="2" indent="0" algn="l" rtl="0">
              <a:spcBef>
                <a:spcPts val="0"/>
              </a:spcBef>
              <a:spcAft>
                <a:spcPts val="0"/>
              </a:spcAft>
              <a:buNone/>
              <a:defRPr sz="3200" b="1" i="0" u="none" strike="noStrike" cap="none">
                <a:solidFill>
                  <a:srgbClr val="007DC3"/>
                </a:solidFill>
                <a:latin typeface="Cambria"/>
                <a:ea typeface="Cambria"/>
                <a:cs typeface="Cambria"/>
                <a:sym typeface="Cambria"/>
              </a:defRPr>
            </a:lvl3pPr>
            <a:lvl4pPr marL="0" marR="0" lvl="3" indent="0" algn="l" rtl="0">
              <a:spcBef>
                <a:spcPts val="0"/>
              </a:spcBef>
              <a:spcAft>
                <a:spcPts val="0"/>
              </a:spcAft>
              <a:buNone/>
              <a:defRPr sz="3200" b="1" i="0" u="none" strike="noStrike" cap="none">
                <a:solidFill>
                  <a:srgbClr val="007DC3"/>
                </a:solidFill>
                <a:latin typeface="Cambria"/>
                <a:ea typeface="Cambria"/>
                <a:cs typeface="Cambria"/>
                <a:sym typeface="Cambria"/>
              </a:defRPr>
            </a:lvl4pPr>
            <a:lvl5pPr marL="0" marR="0" lvl="4" indent="0" algn="l" rtl="0">
              <a:spcBef>
                <a:spcPts val="0"/>
              </a:spcBef>
              <a:spcAft>
                <a:spcPts val="0"/>
              </a:spcAft>
              <a:buNone/>
              <a:defRPr sz="3200" b="1" i="0" u="none" strike="noStrike" cap="none">
                <a:solidFill>
                  <a:srgbClr val="007DC3"/>
                </a:solidFill>
                <a:latin typeface="Cambria"/>
                <a:ea typeface="Cambria"/>
                <a:cs typeface="Cambria"/>
                <a:sym typeface="Cambria"/>
              </a:defRPr>
            </a:lvl5pPr>
            <a:lvl6pPr marL="457200" marR="0" lvl="5" indent="0" algn="l" rtl="0">
              <a:spcBef>
                <a:spcPts val="0"/>
              </a:spcBef>
              <a:spcAft>
                <a:spcPts val="0"/>
              </a:spcAft>
              <a:buNone/>
              <a:defRPr sz="3200" b="1" i="0" u="none" strike="noStrike" cap="none">
                <a:solidFill>
                  <a:srgbClr val="007DC3"/>
                </a:solidFill>
                <a:latin typeface="Cambria"/>
                <a:ea typeface="Cambria"/>
                <a:cs typeface="Cambria"/>
                <a:sym typeface="Cambria"/>
              </a:defRPr>
            </a:lvl6pPr>
            <a:lvl7pPr marL="914400" marR="0" lvl="6" indent="0" algn="l" rtl="0">
              <a:spcBef>
                <a:spcPts val="0"/>
              </a:spcBef>
              <a:spcAft>
                <a:spcPts val="0"/>
              </a:spcAft>
              <a:buNone/>
              <a:defRPr sz="3200" b="1" i="0" u="none" strike="noStrike" cap="none">
                <a:solidFill>
                  <a:srgbClr val="007DC3"/>
                </a:solidFill>
                <a:latin typeface="Cambria"/>
                <a:ea typeface="Cambria"/>
                <a:cs typeface="Cambria"/>
                <a:sym typeface="Cambria"/>
              </a:defRPr>
            </a:lvl7pPr>
            <a:lvl8pPr marL="1371600" marR="0" lvl="7" indent="0" algn="l" rtl="0">
              <a:spcBef>
                <a:spcPts val="0"/>
              </a:spcBef>
              <a:spcAft>
                <a:spcPts val="0"/>
              </a:spcAft>
              <a:buNone/>
              <a:defRPr sz="3200" b="1" i="0" u="none" strike="noStrike" cap="none">
                <a:solidFill>
                  <a:srgbClr val="007DC3"/>
                </a:solidFill>
                <a:latin typeface="Cambria"/>
                <a:ea typeface="Cambria"/>
                <a:cs typeface="Cambria"/>
                <a:sym typeface="Cambria"/>
              </a:defRPr>
            </a:lvl8pPr>
            <a:lvl9pPr marL="1828800" marR="0" lvl="8" indent="0" algn="l" rtl="0">
              <a:spcBef>
                <a:spcPts val="0"/>
              </a:spcBef>
              <a:spcAft>
                <a:spcPts val="0"/>
              </a:spcAft>
              <a:buNone/>
              <a:defRPr sz="3200" b="1" i="0" u="none" strike="noStrike" cap="none">
                <a:solidFill>
                  <a:srgbClr val="007DC3"/>
                </a:solidFill>
                <a:latin typeface="Cambria"/>
                <a:ea typeface="Cambria"/>
                <a:cs typeface="Cambria"/>
                <a:sym typeface="Cambria"/>
              </a:defRPr>
            </a:lvl9pPr>
          </a:lstStyle>
          <a:p>
            <a:endParaRPr/>
          </a:p>
        </p:txBody>
      </p:sp>
      <p:sp>
        <p:nvSpPr>
          <p:cNvPr id="42" name="Shape 42"/>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marR="0" lvl="0" indent="0" algn="l" rtl="0">
              <a:spcBef>
                <a:spcPts val="480"/>
              </a:spcBef>
              <a:spcAft>
                <a:spcPts val="0"/>
              </a:spcAft>
              <a:buClr>
                <a:schemeClr val="dk2"/>
              </a:buClr>
              <a:buFont typeface="Noto Sans Symbols"/>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spcAft>
                <a:spcPts val="0"/>
              </a:spcAft>
              <a:buClr>
                <a:schemeClr val="dk2"/>
              </a:buClr>
              <a:buFont typeface="Noto Sans Symbols"/>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spcAft>
                <a:spcPts val="0"/>
              </a:spcAft>
              <a:buClr>
                <a:schemeClr val="dk2"/>
              </a:buClr>
              <a:buFont typeface="Noto Sans Symbols"/>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spcAft>
                <a:spcPts val="0"/>
              </a:spcAft>
              <a:buClr>
                <a:schemeClr val="dk2"/>
              </a:buClr>
              <a:buFont typeface="Noto Sans Symbols"/>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spcAft>
                <a:spcPts val="0"/>
              </a:spcAft>
              <a:buClr>
                <a:schemeClr val="dk2"/>
              </a:buClr>
              <a:buFont typeface="Noto Sans Symbols"/>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marL="342900" marR="0" lvl="0" indent="-190500" algn="l" rtl="0">
              <a:spcBef>
                <a:spcPts val="480"/>
              </a:spcBef>
              <a:spcAft>
                <a:spcPts val="0"/>
              </a:spcAft>
              <a:buClr>
                <a:schemeClr val="dk2"/>
              </a:buClr>
              <a:buSzPct val="100000"/>
              <a:buFont typeface="Noto Sans Symbols"/>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spcAft>
                <a:spcPts val="0"/>
              </a:spcAft>
              <a:buClr>
                <a:schemeClr val="dk2"/>
              </a:buClr>
              <a:buSzPct val="100000"/>
              <a:buFont typeface="Noto Sans Symbols"/>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spcAft>
                <a:spcPts val="0"/>
              </a:spcAft>
              <a:buClr>
                <a:schemeClr val="dk2"/>
              </a:buClr>
              <a:buSzPct val="100000"/>
              <a:buFont typeface="Noto Sans Symbols"/>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spcAft>
                <a:spcPts val="0"/>
              </a:spcAft>
              <a:buClr>
                <a:schemeClr val="dk2"/>
              </a:buClr>
              <a:buSzPct val="100000"/>
              <a:buFont typeface="Noto Sans Symbols"/>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spcAft>
                <a:spcPts val="0"/>
              </a:spcAft>
              <a:buClr>
                <a:schemeClr val="dk2"/>
              </a:buClr>
              <a:buSzPct val="100000"/>
              <a:buFont typeface="Noto Sans Symbols"/>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marR="0" lvl="0" indent="0" algn="l" rtl="0">
              <a:spcBef>
                <a:spcPts val="480"/>
              </a:spcBef>
              <a:spcAft>
                <a:spcPts val="0"/>
              </a:spcAft>
              <a:buClr>
                <a:schemeClr val="dk2"/>
              </a:buClr>
              <a:buFont typeface="Noto Sans Symbols"/>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spcAft>
                <a:spcPts val="0"/>
              </a:spcAft>
              <a:buClr>
                <a:schemeClr val="dk2"/>
              </a:buClr>
              <a:buFont typeface="Noto Sans Symbols"/>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spcAft>
                <a:spcPts val="0"/>
              </a:spcAft>
              <a:buClr>
                <a:schemeClr val="dk2"/>
              </a:buClr>
              <a:buFont typeface="Noto Sans Symbols"/>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spcAft>
                <a:spcPts val="0"/>
              </a:spcAft>
              <a:buClr>
                <a:schemeClr val="dk2"/>
              </a:buClr>
              <a:buFont typeface="Noto Sans Symbols"/>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spcAft>
                <a:spcPts val="0"/>
              </a:spcAft>
              <a:buClr>
                <a:schemeClr val="dk2"/>
              </a:buClr>
              <a:buFont typeface="Noto Sans Symbols"/>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marL="342900" marR="0" lvl="0" indent="-190500" algn="l" rtl="0">
              <a:spcBef>
                <a:spcPts val="480"/>
              </a:spcBef>
              <a:spcAft>
                <a:spcPts val="0"/>
              </a:spcAft>
              <a:buClr>
                <a:schemeClr val="dk2"/>
              </a:buClr>
              <a:buSzPct val="100000"/>
              <a:buFont typeface="Noto Sans Symbols"/>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spcAft>
                <a:spcPts val="0"/>
              </a:spcAft>
              <a:buClr>
                <a:schemeClr val="dk2"/>
              </a:buClr>
              <a:buSzPct val="100000"/>
              <a:buFont typeface="Noto Sans Symbols"/>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spcAft>
                <a:spcPts val="0"/>
              </a:spcAft>
              <a:buClr>
                <a:schemeClr val="dk2"/>
              </a:buClr>
              <a:buSzPct val="100000"/>
              <a:buFont typeface="Noto Sans Symbols"/>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spcAft>
                <a:spcPts val="0"/>
              </a:spcAft>
              <a:buClr>
                <a:schemeClr val="dk2"/>
              </a:buClr>
              <a:buSzPct val="100000"/>
              <a:buFont typeface="Noto Sans Symbols"/>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spcAft>
                <a:spcPts val="0"/>
              </a:spcAft>
              <a:buClr>
                <a:schemeClr val="dk2"/>
              </a:buClr>
              <a:buSzPct val="100000"/>
              <a:buFont typeface="Noto Sans Symbols"/>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1100">
                <a:solidFill>
                  <a:schemeClr val="dk2"/>
                </a:solidFill>
                <a:latin typeface="Calibri"/>
                <a:ea typeface="Calibri"/>
                <a:cs typeface="Calibri"/>
                <a:sym typeface="Calibri"/>
              </a:defRPr>
            </a:lvl1pPr>
            <a:lvl2pPr marL="457200" marR="0" lvl="1" indent="0" algn="l" rtl="0">
              <a:spcBef>
                <a:spcPts val="0"/>
              </a:spcBef>
              <a:spcAft>
                <a:spcPts val="0"/>
              </a:spcAft>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1100">
                <a:solidFill>
                  <a:schemeClr val="dk2"/>
                </a:solidFill>
                <a:latin typeface="Calibri"/>
                <a:ea typeface="Calibri"/>
                <a:cs typeface="Calibri"/>
                <a:sym typeface="Calibri"/>
              </a:defRPr>
            </a:lvl1pPr>
            <a:lvl2pPr marL="457200" marR="0" lvl="1" indent="0" algn="l" rtl="0">
              <a:spcBef>
                <a:spcPts val="0"/>
              </a:spcBef>
              <a:spcAft>
                <a:spcPts val="0"/>
              </a:spcAft>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spcAft>
                <a:spcPts val="0"/>
              </a:spcAft>
              <a:buSzPct val="25000"/>
              <a:buNone/>
            </a:pPr>
            <a:fld id="{00000000-1234-1234-1234-123412341234}" type="slidenum">
              <a:rPr lang="en-US" sz="1100">
                <a:solidFill>
                  <a:schemeClr val="dk2"/>
                </a:solidFill>
                <a:latin typeface="Calibri"/>
                <a:ea typeface="Calibri"/>
                <a:cs typeface="Calibri"/>
                <a:sym typeface="Calibri"/>
              </a:rPr>
              <a:t>‹#›</a:t>
            </a:fld>
            <a:endParaRPr lang="en-US" sz="1100">
              <a:solidFill>
                <a:schemeClr val="dk2"/>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marL="0" marR="0" lvl="0" indent="0" algn="l" rtl="0">
              <a:spcBef>
                <a:spcPts val="0"/>
              </a:spcBef>
              <a:spcAft>
                <a:spcPts val="0"/>
              </a:spcAft>
              <a:buNone/>
              <a:defRPr sz="2000" b="1" i="0" u="none" strike="noStrike" cap="none">
                <a:solidFill>
                  <a:srgbClr val="007DC3"/>
                </a:solidFill>
                <a:latin typeface="Cambria"/>
                <a:ea typeface="Cambria"/>
                <a:cs typeface="Cambria"/>
                <a:sym typeface="Cambria"/>
              </a:defRPr>
            </a:lvl1pPr>
            <a:lvl2pPr marL="0" marR="0" lvl="1" indent="0" algn="l" rtl="0">
              <a:spcBef>
                <a:spcPts val="0"/>
              </a:spcBef>
              <a:spcAft>
                <a:spcPts val="0"/>
              </a:spcAft>
              <a:buNone/>
              <a:defRPr sz="3200" b="1" i="0" u="none" strike="noStrike" cap="none">
                <a:solidFill>
                  <a:srgbClr val="007DC3"/>
                </a:solidFill>
                <a:latin typeface="Cambria"/>
                <a:ea typeface="Cambria"/>
                <a:cs typeface="Cambria"/>
                <a:sym typeface="Cambria"/>
              </a:defRPr>
            </a:lvl2pPr>
            <a:lvl3pPr marL="0" marR="0" lvl="2" indent="0" algn="l" rtl="0">
              <a:spcBef>
                <a:spcPts val="0"/>
              </a:spcBef>
              <a:spcAft>
                <a:spcPts val="0"/>
              </a:spcAft>
              <a:buNone/>
              <a:defRPr sz="3200" b="1" i="0" u="none" strike="noStrike" cap="none">
                <a:solidFill>
                  <a:srgbClr val="007DC3"/>
                </a:solidFill>
                <a:latin typeface="Cambria"/>
                <a:ea typeface="Cambria"/>
                <a:cs typeface="Cambria"/>
                <a:sym typeface="Cambria"/>
              </a:defRPr>
            </a:lvl3pPr>
            <a:lvl4pPr marL="0" marR="0" lvl="3" indent="0" algn="l" rtl="0">
              <a:spcBef>
                <a:spcPts val="0"/>
              </a:spcBef>
              <a:spcAft>
                <a:spcPts val="0"/>
              </a:spcAft>
              <a:buNone/>
              <a:defRPr sz="3200" b="1" i="0" u="none" strike="noStrike" cap="none">
                <a:solidFill>
                  <a:srgbClr val="007DC3"/>
                </a:solidFill>
                <a:latin typeface="Cambria"/>
                <a:ea typeface="Cambria"/>
                <a:cs typeface="Cambria"/>
                <a:sym typeface="Cambria"/>
              </a:defRPr>
            </a:lvl4pPr>
            <a:lvl5pPr marL="0" marR="0" lvl="4" indent="0" algn="l" rtl="0">
              <a:spcBef>
                <a:spcPts val="0"/>
              </a:spcBef>
              <a:spcAft>
                <a:spcPts val="0"/>
              </a:spcAft>
              <a:buNone/>
              <a:defRPr sz="3200" b="1" i="0" u="none" strike="noStrike" cap="none">
                <a:solidFill>
                  <a:srgbClr val="007DC3"/>
                </a:solidFill>
                <a:latin typeface="Cambria"/>
                <a:ea typeface="Cambria"/>
                <a:cs typeface="Cambria"/>
                <a:sym typeface="Cambria"/>
              </a:defRPr>
            </a:lvl5pPr>
            <a:lvl6pPr marL="457200" marR="0" lvl="5" indent="0" algn="l" rtl="0">
              <a:spcBef>
                <a:spcPts val="0"/>
              </a:spcBef>
              <a:spcAft>
                <a:spcPts val="0"/>
              </a:spcAft>
              <a:buNone/>
              <a:defRPr sz="3200" b="1" i="0" u="none" strike="noStrike" cap="none">
                <a:solidFill>
                  <a:srgbClr val="007DC3"/>
                </a:solidFill>
                <a:latin typeface="Cambria"/>
                <a:ea typeface="Cambria"/>
                <a:cs typeface="Cambria"/>
                <a:sym typeface="Cambria"/>
              </a:defRPr>
            </a:lvl6pPr>
            <a:lvl7pPr marL="914400" marR="0" lvl="6" indent="0" algn="l" rtl="0">
              <a:spcBef>
                <a:spcPts val="0"/>
              </a:spcBef>
              <a:spcAft>
                <a:spcPts val="0"/>
              </a:spcAft>
              <a:buNone/>
              <a:defRPr sz="3200" b="1" i="0" u="none" strike="noStrike" cap="none">
                <a:solidFill>
                  <a:srgbClr val="007DC3"/>
                </a:solidFill>
                <a:latin typeface="Cambria"/>
                <a:ea typeface="Cambria"/>
                <a:cs typeface="Cambria"/>
                <a:sym typeface="Cambria"/>
              </a:defRPr>
            </a:lvl7pPr>
            <a:lvl8pPr marL="1371600" marR="0" lvl="7" indent="0" algn="l" rtl="0">
              <a:spcBef>
                <a:spcPts val="0"/>
              </a:spcBef>
              <a:spcAft>
                <a:spcPts val="0"/>
              </a:spcAft>
              <a:buNone/>
              <a:defRPr sz="3200" b="1" i="0" u="none" strike="noStrike" cap="none">
                <a:solidFill>
                  <a:srgbClr val="007DC3"/>
                </a:solidFill>
                <a:latin typeface="Cambria"/>
                <a:ea typeface="Cambria"/>
                <a:cs typeface="Cambria"/>
                <a:sym typeface="Cambria"/>
              </a:defRPr>
            </a:lvl8pPr>
            <a:lvl9pPr marL="1828800" marR="0" lvl="8" indent="0" algn="l" rtl="0">
              <a:spcBef>
                <a:spcPts val="0"/>
              </a:spcBef>
              <a:spcAft>
                <a:spcPts val="0"/>
              </a:spcAft>
              <a:buNone/>
              <a:defRPr sz="3200" b="1" i="0" u="none" strike="noStrike" cap="none">
                <a:solidFill>
                  <a:srgbClr val="007DC3"/>
                </a:solidFill>
                <a:latin typeface="Cambria"/>
                <a:ea typeface="Cambria"/>
                <a:cs typeface="Cambria"/>
                <a:sym typeface="Cambria"/>
              </a:defRPr>
            </a:lvl9pPr>
          </a:lstStyle>
          <a:p>
            <a:endParaRPr/>
          </a:p>
        </p:txBody>
      </p:sp>
      <p:sp>
        <p:nvSpPr>
          <p:cNvPr id="56" name="Shape 56"/>
          <p:cNvSpPr>
            <a:spLocks noGrp="1"/>
          </p:cNvSpPr>
          <p:nvPr>
            <p:ph type="pic" idx="2"/>
          </p:nvPr>
        </p:nvSpPr>
        <p:spPr>
          <a:xfrm>
            <a:off x="1792288" y="612775"/>
            <a:ext cx="5486399" cy="4114800"/>
          </a:xfrm>
          <a:prstGeom prst="rect">
            <a:avLst/>
          </a:prstGeom>
          <a:noFill/>
          <a:ln>
            <a:noFill/>
          </a:ln>
        </p:spPr>
        <p:txBody>
          <a:bodyPr lIns="91425" tIns="91425" rIns="91425" bIns="91425" anchor="t" anchorCtr="0"/>
          <a:lstStyle>
            <a:lvl1pPr marL="0" marR="0" lvl="0" indent="0" algn="l" rtl="0">
              <a:spcBef>
                <a:spcPts val="640"/>
              </a:spcBef>
              <a:spcAft>
                <a:spcPts val="0"/>
              </a:spcAft>
              <a:buClr>
                <a:schemeClr val="dk2"/>
              </a:buClr>
              <a:buFont typeface="Noto Sans Symbols"/>
              <a:buNone/>
              <a:defRPr sz="3200" b="0" i="0" u="none" strike="noStrike" cap="none">
                <a:solidFill>
                  <a:schemeClr val="dk1"/>
                </a:solidFill>
                <a:latin typeface="Calibri"/>
                <a:ea typeface="Calibri"/>
                <a:cs typeface="Calibri"/>
                <a:sym typeface="Calibri"/>
              </a:defRPr>
            </a:lvl1pPr>
            <a:lvl2pPr marL="457200" marR="0" lvl="1" indent="0" algn="l" rtl="0">
              <a:spcBef>
                <a:spcPts val="560"/>
              </a:spcBef>
              <a:spcAft>
                <a:spcPts val="0"/>
              </a:spcAft>
              <a:buClr>
                <a:schemeClr val="dk2"/>
              </a:buClr>
              <a:buFont typeface="Noto Sans Symbols"/>
              <a:buNone/>
              <a:defRPr sz="2800" b="0" i="0" u="none" strike="noStrike" cap="none">
                <a:solidFill>
                  <a:schemeClr val="dk1"/>
                </a:solidFill>
                <a:latin typeface="Calibri"/>
                <a:ea typeface="Calibri"/>
                <a:cs typeface="Calibri"/>
                <a:sym typeface="Calibri"/>
              </a:defRPr>
            </a:lvl2pPr>
            <a:lvl3pPr marL="914400" marR="0" lvl="2" indent="0" algn="l" rtl="0">
              <a:spcBef>
                <a:spcPts val="480"/>
              </a:spcBef>
              <a:spcAft>
                <a:spcPts val="0"/>
              </a:spcAft>
              <a:buClr>
                <a:schemeClr val="dk2"/>
              </a:buClr>
              <a:buFont typeface="Noto Sans Symbols"/>
              <a:buNone/>
              <a:defRPr sz="2400" b="0" i="0" u="none" strike="noStrike" cap="none">
                <a:solidFill>
                  <a:schemeClr val="dk1"/>
                </a:solidFill>
                <a:latin typeface="Calibri"/>
                <a:ea typeface="Calibri"/>
                <a:cs typeface="Calibri"/>
                <a:sym typeface="Calibri"/>
              </a:defRPr>
            </a:lvl3pPr>
            <a:lvl4pPr marL="1371600" marR="0" lvl="3" indent="0" algn="l" rtl="0">
              <a:spcBef>
                <a:spcPts val="400"/>
              </a:spcBef>
              <a:spcAft>
                <a:spcPts val="0"/>
              </a:spcAft>
              <a:buClr>
                <a:schemeClr val="dk2"/>
              </a:buClr>
              <a:buFont typeface="Noto Sans Symbols"/>
              <a:buNone/>
              <a:defRPr sz="2000" b="0" i="0" u="none" strike="noStrike" cap="none">
                <a:solidFill>
                  <a:schemeClr val="dk1"/>
                </a:solidFill>
                <a:latin typeface="Calibri"/>
                <a:ea typeface="Calibri"/>
                <a:cs typeface="Calibri"/>
                <a:sym typeface="Calibri"/>
              </a:defRPr>
            </a:lvl4pPr>
            <a:lvl5pPr marL="1828800" marR="0" lvl="4" indent="0" algn="l" rtl="0">
              <a:spcBef>
                <a:spcPts val="400"/>
              </a:spcBef>
              <a:spcAft>
                <a:spcPts val="0"/>
              </a:spcAft>
              <a:buClr>
                <a:schemeClr val="dk2"/>
              </a:buClr>
              <a:buFont typeface="Noto Sans Symbols"/>
              <a:buNone/>
              <a:defRPr sz="2000" b="0" i="0" u="none" strike="noStrike" cap="none">
                <a:solidFill>
                  <a:schemeClr val="dk1"/>
                </a:solidFill>
                <a:latin typeface="Calibri"/>
                <a:ea typeface="Calibri"/>
                <a:cs typeface="Calibri"/>
                <a:sym typeface="Calibri"/>
              </a:defRPr>
            </a:lvl5pPr>
            <a:lvl6pPr marL="2286000" marR="0" lvl="5"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marR="0" lvl="0" indent="0" algn="l" rtl="0">
              <a:spcBef>
                <a:spcPts val="280"/>
              </a:spcBef>
              <a:spcAft>
                <a:spcPts val="0"/>
              </a:spcAft>
              <a:buClr>
                <a:schemeClr val="dk2"/>
              </a:buClr>
              <a:buFont typeface="Noto Sans Symbols"/>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spcAft>
                <a:spcPts val="0"/>
              </a:spcAft>
              <a:buClr>
                <a:schemeClr val="dk2"/>
              </a:buClr>
              <a:buFont typeface="Noto Sans Symbols"/>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spcAft>
                <a:spcPts val="0"/>
              </a:spcAft>
              <a:buClr>
                <a:schemeClr val="dk2"/>
              </a:buClr>
              <a:buFont typeface="Noto Sans Symbols"/>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spcAft>
                <a:spcPts val="0"/>
              </a:spcAft>
              <a:buClr>
                <a:schemeClr val="dk2"/>
              </a:buClr>
              <a:buFont typeface="Noto Sans Symbols"/>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spcAft>
                <a:spcPts val="0"/>
              </a:spcAft>
              <a:buClr>
                <a:schemeClr val="dk2"/>
              </a:buClr>
              <a:buFont typeface="Noto Sans Symbols"/>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1100">
                <a:solidFill>
                  <a:schemeClr val="dk2"/>
                </a:solidFill>
                <a:latin typeface="Calibri"/>
                <a:ea typeface="Calibri"/>
                <a:cs typeface="Calibri"/>
                <a:sym typeface="Calibri"/>
              </a:defRPr>
            </a:lvl1pPr>
            <a:lvl2pPr marL="457200" marR="0" lvl="1" indent="0" algn="l" rtl="0">
              <a:spcBef>
                <a:spcPts val="0"/>
              </a:spcBef>
              <a:spcAft>
                <a:spcPts val="0"/>
              </a:spcAft>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1100">
                <a:solidFill>
                  <a:schemeClr val="dk2"/>
                </a:solidFill>
                <a:latin typeface="Calibri"/>
                <a:ea typeface="Calibri"/>
                <a:cs typeface="Calibri"/>
                <a:sym typeface="Calibri"/>
              </a:defRPr>
            </a:lvl1pPr>
            <a:lvl2pPr marL="457200" marR="0" lvl="1" indent="0" algn="l" rtl="0">
              <a:spcBef>
                <a:spcPts val="0"/>
              </a:spcBef>
              <a:spcAft>
                <a:spcPts val="0"/>
              </a:spcAft>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spcAft>
                <a:spcPts val="0"/>
              </a:spcAft>
              <a:buSzPct val="25000"/>
              <a:buNone/>
            </a:pPr>
            <a:fld id="{00000000-1234-1234-1234-123412341234}" type="slidenum">
              <a:rPr lang="en-US" sz="1100">
                <a:solidFill>
                  <a:schemeClr val="dk2"/>
                </a:solidFill>
                <a:latin typeface="Calibri"/>
                <a:ea typeface="Calibri"/>
                <a:cs typeface="Calibri"/>
                <a:sym typeface="Calibri"/>
              </a:rPr>
              <a:t>‹#›</a:t>
            </a:fld>
            <a:endParaRPr lang="en-US" sz="1100">
              <a:solidFill>
                <a:schemeClr val="dk2"/>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3200" b="1" i="0" u="none" strike="noStrike" cap="none">
                <a:solidFill>
                  <a:srgbClr val="007DC3"/>
                </a:solidFill>
                <a:latin typeface="Cambria"/>
                <a:ea typeface="Cambria"/>
                <a:cs typeface="Cambria"/>
                <a:sym typeface="Cambria"/>
              </a:defRPr>
            </a:lvl1pPr>
            <a:lvl2pPr marL="0" marR="0" lvl="1" indent="0" algn="l" rtl="0">
              <a:spcBef>
                <a:spcPts val="0"/>
              </a:spcBef>
              <a:spcAft>
                <a:spcPts val="0"/>
              </a:spcAft>
              <a:buNone/>
              <a:defRPr sz="3200" b="1" i="0" u="none" strike="noStrike" cap="none">
                <a:solidFill>
                  <a:srgbClr val="007DC3"/>
                </a:solidFill>
                <a:latin typeface="Cambria"/>
                <a:ea typeface="Cambria"/>
                <a:cs typeface="Cambria"/>
                <a:sym typeface="Cambria"/>
              </a:defRPr>
            </a:lvl2pPr>
            <a:lvl3pPr marL="0" marR="0" lvl="2" indent="0" algn="l" rtl="0">
              <a:spcBef>
                <a:spcPts val="0"/>
              </a:spcBef>
              <a:spcAft>
                <a:spcPts val="0"/>
              </a:spcAft>
              <a:buNone/>
              <a:defRPr sz="3200" b="1" i="0" u="none" strike="noStrike" cap="none">
                <a:solidFill>
                  <a:srgbClr val="007DC3"/>
                </a:solidFill>
                <a:latin typeface="Cambria"/>
                <a:ea typeface="Cambria"/>
                <a:cs typeface="Cambria"/>
                <a:sym typeface="Cambria"/>
              </a:defRPr>
            </a:lvl3pPr>
            <a:lvl4pPr marL="0" marR="0" lvl="3" indent="0" algn="l" rtl="0">
              <a:spcBef>
                <a:spcPts val="0"/>
              </a:spcBef>
              <a:spcAft>
                <a:spcPts val="0"/>
              </a:spcAft>
              <a:buNone/>
              <a:defRPr sz="3200" b="1" i="0" u="none" strike="noStrike" cap="none">
                <a:solidFill>
                  <a:srgbClr val="007DC3"/>
                </a:solidFill>
                <a:latin typeface="Cambria"/>
                <a:ea typeface="Cambria"/>
                <a:cs typeface="Cambria"/>
                <a:sym typeface="Cambria"/>
              </a:defRPr>
            </a:lvl4pPr>
            <a:lvl5pPr marL="0" marR="0" lvl="4" indent="0" algn="l" rtl="0">
              <a:spcBef>
                <a:spcPts val="0"/>
              </a:spcBef>
              <a:spcAft>
                <a:spcPts val="0"/>
              </a:spcAft>
              <a:buNone/>
              <a:defRPr sz="3200" b="1" i="0" u="none" strike="noStrike" cap="none">
                <a:solidFill>
                  <a:srgbClr val="007DC3"/>
                </a:solidFill>
                <a:latin typeface="Cambria"/>
                <a:ea typeface="Cambria"/>
                <a:cs typeface="Cambria"/>
                <a:sym typeface="Cambria"/>
              </a:defRPr>
            </a:lvl5pPr>
            <a:lvl6pPr marL="457200" marR="0" lvl="5" indent="0" algn="l" rtl="0">
              <a:spcBef>
                <a:spcPts val="0"/>
              </a:spcBef>
              <a:spcAft>
                <a:spcPts val="0"/>
              </a:spcAft>
              <a:buNone/>
              <a:defRPr sz="3200" b="1" i="0" u="none" strike="noStrike" cap="none">
                <a:solidFill>
                  <a:srgbClr val="007DC3"/>
                </a:solidFill>
                <a:latin typeface="Cambria"/>
                <a:ea typeface="Cambria"/>
                <a:cs typeface="Cambria"/>
                <a:sym typeface="Cambria"/>
              </a:defRPr>
            </a:lvl6pPr>
            <a:lvl7pPr marL="914400" marR="0" lvl="6" indent="0" algn="l" rtl="0">
              <a:spcBef>
                <a:spcPts val="0"/>
              </a:spcBef>
              <a:spcAft>
                <a:spcPts val="0"/>
              </a:spcAft>
              <a:buNone/>
              <a:defRPr sz="3200" b="1" i="0" u="none" strike="noStrike" cap="none">
                <a:solidFill>
                  <a:srgbClr val="007DC3"/>
                </a:solidFill>
                <a:latin typeface="Cambria"/>
                <a:ea typeface="Cambria"/>
                <a:cs typeface="Cambria"/>
                <a:sym typeface="Cambria"/>
              </a:defRPr>
            </a:lvl7pPr>
            <a:lvl8pPr marL="1371600" marR="0" lvl="7" indent="0" algn="l" rtl="0">
              <a:spcBef>
                <a:spcPts val="0"/>
              </a:spcBef>
              <a:spcAft>
                <a:spcPts val="0"/>
              </a:spcAft>
              <a:buNone/>
              <a:defRPr sz="3200" b="1" i="0" u="none" strike="noStrike" cap="none">
                <a:solidFill>
                  <a:srgbClr val="007DC3"/>
                </a:solidFill>
                <a:latin typeface="Cambria"/>
                <a:ea typeface="Cambria"/>
                <a:cs typeface="Cambria"/>
                <a:sym typeface="Cambria"/>
              </a:defRPr>
            </a:lvl8pPr>
            <a:lvl9pPr marL="1828800" marR="0" lvl="8" indent="0" algn="l" rtl="0">
              <a:spcBef>
                <a:spcPts val="0"/>
              </a:spcBef>
              <a:spcAft>
                <a:spcPts val="0"/>
              </a:spcAft>
              <a:buNone/>
              <a:defRPr sz="3200" b="1" i="0" u="none" strike="noStrike" cap="none">
                <a:solidFill>
                  <a:srgbClr val="007DC3"/>
                </a:solidFill>
                <a:latin typeface="Cambria"/>
                <a:ea typeface="Cambria"/>
                <a:cs typeface="Cambria"/>
                <a:sym typeface="Cambria"/>
              </a:defRPr>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lvl="0" indent="-139700" algn="l" rtl="0">
              <a:spcBef>
                <a:spcPts val="640"/>
              </a:spcBef>
              <a:spcAft>
                <a:spcPts val="0"/>
              </a:spcAft>
              <a:buClr>
                <a:schemeClr val="dk2"/>
              </a:buClr>
              <a:buSzPct val="100000"/>
              <a:buFont typeface="Noto Sans Symbols"/>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spcAft>
                <a:spcPts val="0"/>
              </a:spcAft>
              <a:buClr>
                <a:schemeClr val="dk2"/>
              </a:buClr>
              <a:buSzPct val="100000"/>
              <a:buFont typeface="Noto Sans Symbols"/>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2"/>
              </a:buClr>
              <a:buSzPct val="100000"/>
              <a:buFont typeface="Noto Sans Symbols"/>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spcAft>
                <a:spcPts val="0"/>
              </a:spcAft>
              <a:buClr>
                <a:schemeClr val="dk2"/>
              </a:buClr>
              <a:buSzPct val="100000"/>
              <a:buFont typeface="Noto Sans Symbols"/>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spcAft>
                <a:spcPts val="0"/>
              </a:spcAft>
              <a:buClr>
                <a:schemeClr val="dk2"/>
              </a:buClr>
              <a:buSzPct val="100000"/>
              <a:buFont typeface="Noto Sans Symbols"/>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jp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ducopia.org/deliverables/etdplus-guidance-briefs" TargetMode="Externa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9.tiff"/><Relationship Id="rId4" Type="http://schemas.openxmlformats.org/officeDocument/2006/relationships/image" Target="../media/image3.png"/><Relationship Id="rId5" Type="http://schemas.openxmlformats.org/officeDocument/2006/relationships/hyperlink" Target="https://educopia.org/deliverables/etdplus-guidance-briefs" TargetMode="Externa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s://www.avpreserve.com/tools/fixity/" TargetMode="External"/><Relationship Id="rId5" Type="http://schemas.openxmlformats.org/officeDocument/2006/relationships/hyperlink" Target="http://www.techrepublic.com/article/world-backup-day-best-practices-to-backup-your-data/" TargetMode="External"/><Relationship Id="rId6" Type="http://schemas.openxmlformats.org/officeDocument/2006/relationships/hyperlink" Target="http://www.nationalarchives.gov.uk/documents/archives/cloud-storage-guidance.pdf" TargetMode="External"/><Relationship Id="rId7" Type="http://schemas.openxmlformats.org/officeDocument/2006/relationships/hyperlink" Target="http://digitalpreservation.gov/personalarchiving" TargetMode="External"/><Relationship Id="rId8" Type="http://schemas.openxmlformats.org/officeDocument/2006/relationships/image" Target="../media/image10.png"/><Relationship Id="rId9" Type="http://schemas.openxmlformats.org/officeDocument/2006/relationships/hyperlink" Target="https://educopia.org/deliverables/etdplus-guidance-briefs" TargetMode="External"/><Relationship Id="rId10"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copyright.gov/circs/circ01.pdf" TargetMode="External"/><Relationship Id="rId5" Type="http://schemas.openxmlformats.org/officeDocument/2006/relationships/image" Target="../media/image11.png"/><Relationship Id="rId6" Type="http://schemas.openxmlformats.org/officeDocument/2006/relationships/hyperlink" Target="https://www.natcom.org/fair_use.aspx" TargetMode="External"/><Relationship Id="rId7" Type="http://schemas.openxmlformats.org/officeDocument/2006/relationships/hyperlink" Target="http://www.collegeart.org/fair-use/" TargetMode="External"/><Relationship Id="rId8" Type="http://schemas.openxmlformats.org/officeDocument/2006/relationships/hyperlink" Target="https://educopia.org/deliverables/etdplus-guidance-briefs" TargetMode="External"/><Relationship Id="rId9"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1" Type="http://schemas.openxmlformats.org/officeDocument/2006/relationships/hyperlink" Target="https://www.dataone.org/best-practices" TargetMode="External"/><Relationship Id="rId12" Type="http://schemas.openxmlformats.org/officeDocument/2006/relationships/hyperlink" Target="https://educopia.org/deliverables/etdplus-guidance-briefs" TargetMode="External"/><Relationship Id="rId13"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www.icpsr.umich.edu/icpsrweb/deposit/index.jsp" TargetMode="External"/><Relationship Id="rId4" Type="http://schemas.openxmlformats.org/officeDocument/2006/relationships/hyperlink" Target="http://www.ncbi.nlm.nih.gov/genbank/" TargetMode="External"/><Relationship Id="rId5" Type="http://schemas.openxmlformats.org/officeDocument/2006/relationships/hyperlink" Target="https://earthdata.nasa.gov/" TargetMode="External"/><Relationship Id="rId6" Type="http://schemas.openxmlformats.org/officeDocument/2006/relationships/hyperlink" Target="http://www.tdar.org/" TargetMode="External"/><Relationship Id="rId7" Type="http://schemas.openxmlformats.org/officeDocument/2006/relationships/hyperlink" Target="http://www.nodc.noaa.gov/" TargetMode="External"/><Relationship Id="rId8" Type="http://schemas.openxmlformats.org/officeDocument/2006/relationships/hyperlink" Target="http://www.datadryad.org/" TargetMode="External"/><Relationship Id="rId9" Type="http://schemas.openxmlformats.org/officeDocument/2006/relationships/image" Target="../media/image12.png"/><Relationship Id="rId10"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1" Type="http://schemas.openxmlformats.org/officeDocument/2006/relationships/hyperlink" Target="https://educopia.org/deliverables/etdplus-guidance-briefs" TargetMode="External"/><Relationship Id="rId12"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s://en.wikipedia.org/wiki/List_of_file_formats" TargetMode="External"/><Relationship Id="rId4" Type="http://schemas.openxmlformats.org/officeDocument/2006/relationships/hyperlink" Target="https://www.loc.gov/preservation/resources/rfs/" TargetMode="External"/><Relationship Id="rId5" Type="http://schemas.openxmlformats.org/officeDocument/2006/relationships/hyperlink" Target="http://www.nationalarchives.gov.uk/documents/information-management/evaluating-file-formats.pdf" TargetMode="External"/><Relationship Id="rId6" Type="http://schemas.openxmlformats.org/officeDocument/2006/relationships/hyperlink" Target="https://www.archives.gov/preservation/products/definitions/reformatting.html" TargetMode="External"/><Relationship Id="rId7" Type="http://schemas.openxmlformats.org/officeDocument/2006/relationships/image" Target="../media/image13.png"/><Relationship Id="rId8" Type="http://schemas.openxmlformats.org/officeDocument/2006/relationships/image" Target="../media/image1.png"/><Relationship Id="rId9" Type="http://schemas.openxmlformats.org/officeDocument/2006/relationships/hyperlink" Target="http://robustlinks.mementoweb.org/" TargetMode="External"/><Relationship Id="rId10" Type="http://schemas.openxmlformats.org/officeDocument/2006/relationships/hyperlink" Target="https://archive-it.org/"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png"/><Relationship Id="rId5" Type="http://schemas.openxmlformats.org/officeDocument/2006/relationships/hyperlink" Target="https://educopia.org/deliverables/etdplus-guidance-briefs" TargetMode="External"/><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ohda.matrix.msu.edu/2012/08/file-naming-in-the-digital-age" TargetMode="External"/><Relationship Id="rId5" Type="http://schemas.openxmlformats.org/officeDocument/2006/relationships/hyperlink" Target="https://www.udacity.com/course/how-to-use-git-and-github--ud775" TargetMode="External"/><Relationship Id="rId6" Type="http://schemas.openxmlformats.org/officeDocument/2006/relationships/hyperlink" Target="https://guides.github.com/activities/hello-world/" TargetMode="External"/><Relationship Id="rId7" Type="http://schemas.openxmlformats.org/officeDocument/2006/relationships/hyperlink" Target="http://svnbook.red-bean.com/" TargetMode="External"/><Relationship Id="rId8" Type="http://schemas.openxmlformats.org/officeDocument/2006/relationships/image" Target="../media/image15.png"/><Relationship Id="rId9" Type="http://schemas.openxmlformats.org/officeDocument/2006/relationships/hyperlink" Target="https://educopia.org/deliverables/etdplus-guidance-briefs" TargetMode="External"/><Relationship Id="rId10"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3" Type="http://schemas.openxmlformats.org/officeDocument/2006/relationships/hyperlink" Target="https://unsplash.com/photos/InbWYO6Bvw4" TargetMode="External"/><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ctrTitle"/>
          </p:nvPr>
        </p:nvSpPr>
        <p:spPr>
          <a:xfrm>
            <a:off x="685800" y="2740025"/>
            <a:ext cx="7772400" cy="1470000"/>
          </a:xfrm>
          <a:prstGeom prst="rect">
            <a:avLst/>
          </a:prstGeom>
          <a:noFill/>
          <a:ln>
            <a:noFill/>
          </a:ln>
        </p:spPr>
        <p:txBody>
          <a:bodyPr lIns="91425" tIns="45700" rIns="91425" bIns="45700" anchor="ctr" anchorCtr="0">
            <a:noAutofit/>
          </a:bodyPr>
          <a:lstStyle/>
          <a:p>
            <a:pPr marL="0" marR="0" lvl="0" indent="-69850" algn="ctr" rtl="0">
              <a:spcBef>
                <a:spcPts val="0"/>
              </a:spcBef>
              <a:spcAft>
                <a:spcPts val="0"/>
              </a:spcAft>
              <a:buClr>
                <a:schemeClr val="dk1"/>
              </a:buClr>
              <a:buSzPct val="30555"/>
              <a:buFont typeface="Arial"/>
              <a:buNone/>
            </a:pPr>
            <a:r>
              <a:rPr lang="en-US"/>
              <a:t> </a:t>
            </a:r>
            <a:r>
              <a:rPr lang="en-US" sz="3600">
                <a:latin typeface="Lato"/>
                <a:ea typeface="Lato"/>
                <a:cs typeface="Lato"/>
                <a:sym typeface="Lato"/>
              </a:rPr>
              <a:t>Preservation and Curation of</a:t>
            </a:r>
          </a:p>
          <a:p>
            <a:pPr marL="0" marR="0" lvl="0" indent="-69850" algn="ctr" rtl="0">
              <a:spcBef>
                <a:spcPts val="0"/>
              </a:spcBef>
              <a:spcAft>
                <a:spcPts val="0"/>
              </a:spcAft>
              <a:buSzPct val="30555"/>
              <a:buNone/>
            </a:pPr>
            <a:r>
              <a:rPr lang="en-US" sz="3600">
                <a:latin typeface="Lato"/>
                <a:ea typeface="Lato"/>
                <a:cs typeface="Lato"/>
                <a:sym typeface="Lato"/>
              </a:rPr>
              <a:t>ETD Research Data </a:t>
            </a:r>
          </a:p>
          <a:p>
            <a:pPr marL="0" marR="0" lvl="0" indent="-69850" algn="ctr" rtl="0">
              <a:spcBef>
                <a:spcPts val="0"/>
              </a:spcBef>
              <a:spcAft>
                <a:spcPts val="0"/>
              </a:spcAft>
              <a:buSzPct val="30555"/>
              <a:buNone/>
            </a:pPr>
            <a:r>
              <a:rPr lang="en-US" sz="3600">
                <a:latin typeface="Lato"/>
                <a:ea typeface="Lato"/>
                <a:cs typeface="Lato"/>
                <a:sym typeface="Lato"/>
              </a:rPr>
              <a:t>and </a:t>
            </a:r>
          </a:p>
          <a:p>
            <a:pPr marL="0" marR="0" lvl="0" indent="-69850" algn="ctr" rtl="0">
              <a:spcBef>
                <a:spcPts val="0"/>
              </a:spcBef>
              <a:spcAft>
                <a:spcPts val="0"/>
              </a:spcAft>
              <a:buClr>
                <a:schemeClr val="dk1"/>
              </a:buClr>
              <a:buSzPct val="30555"/>
              <a:buFont typeface="Arial"/>
              <a:buNone/>
            </a:pPr>
            <a:r>
              <a:rPr lang="en-US" sz="3600">
                <a:latin typeface="Lato"/>
                <a:ea typeface="Lato"/>
                <a:cs typeface="Lato"/>
                <a:sym typeface="Lato"/>
              </a:rPr>
              <a:t>Complex Digital Objects</a:t>
            </a:r>
          </a:p>
          <a:p>
            <a:pPr marL="0" marR="0" lvl="0" indent="0" algn="ctr" rtl="0">
              <a:spcBef>
                <a:spcPts val="0"/>
              </a:spcBef>
              <a:spcAft>
                <a:spcPts val="0"/>
              </a:spcAft>
              <a:buSzPct val="25000"/>
              <a:buNone/>
            </a:pPr>
            <a:endParaRPr/>
          </a:p>
        </p:txBody>
      </p:sp>
      <p:sp>
        <p:nvSpPr>
          <p:cNvPr id="67" name="Shape 67"/>
          <p:cNvSpPr txBox="1"/>
          <p:nvPr/>
        </p:nvSpPr>
        <p:spPr>
          <a:xfrm>
            <a:off x="1066800" y="4413300"/>
            <a:ext cx="7010400" cy="914400"/>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chemeClr val="dk2"/>
              </a:buClr>
              <a:buSzPct val="25000"/>
              <a:buFont typeface="Noto Sans Symbols"/>
              <a:buNone/>
            </a:pPr>
            <a:endParaRPr lang="en-US" sz="2400" dirty="0">
              <a:solidFill>
                <a:srgbClr val="009F94"/>
              </a:solidFill>
            </a:endParaRPr>
          </a:p>
        </p:txBody>
      </p:sp>
      <p:pic>
        <p:nvPicPr>
          <p:cNvPr id="68" name="Shape 68"/>
          <p:cNvPicPr preferRelativeResize="0"/>
          <p:nvPr/>
        </p:nvPicPr>
        <p:blipFill rotWithShape="1">
          <a:blip r:embed="rId3">
            <a:alphaModFix/>
          </a:blip>
          <a:srcRect/>
          <a:stretch/>
        </p:blipFill>
        <p:spPr>
          <a:xfrm>
            <a:off x="71800" y="6008221"/>
            <a:ext cx="2209800" cy="820200"/>
          </a:xfrm>
          <a:prstGeom prst="rect">
            <a:avLst/>
          </a:prstGeom>
          <a:noFill/>
          <a:ln>
            <a:noFill/>
          </a:ln>
        </p:spPr>
      </p:pic>
      <p:pic>
        <p:nvPicPr>
          <p:cNvPr id="69" name="Shape 69"/>
          <p:cNvPicPr preferRelativeResize="0"/>
          <p:nvPr/>
        </p:nvPicPr>
        <p:blipFill rotWithShape="1">
          <a:blip r:embed="rId4">
            <a:alphaModFix/>
          </a:blip>
          <a:srcRect/>
          <a:stretch/>
        </p:blipFill>
        <p:spPr>
          <a:xfrm>
            <a:off x="6934200" y="6075725"/>
            <a:ext cx="2057400" cy="6852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0000"/>
                </a:solidFill>
                <a:latin typeface="Lato"/>
                <a:ea typeface="Lato"/>
                <a:cs typeface="Lato"/>
                <a:sym typeface="Lato"/>
              </a:rPr>
              <a:t>Guidance Briefs</a:t>
            </a:r>
            <a:endParaRPr lang="en-US" dirty="0"/>
          </a:p>
        </p:txBody>
      </p:sp>
      <p:pic>
        <p:nvPicPr>
          <p:cNvPr id="4" name="Shape 68"/>
          <p:cNvPicPr preferRelativeResize="0">
            <a:picLocks noChangeAspect="1"/>
          </p:cNvPicPr>
          <p:nvPr/>
        </p:nvPicPr>
        <p:blipFill rotWithShape="1">
          <a:blip r:embed="rId2">
            <a:alphaModFix/>
          </a:blip>
          <a:srcRect/>
          <a:stretch/>
        </p:blipFill>
        <p:spPr>
          <a:xfrm>
            <a:off x="128950" y="6239921"/>
            <a:ext cx="1585550" cy="588500"/>
          </a:xfrm>
          <a:prstGeom prst="rect">
            <a:avLst/>
          </a:prstGeom>
          <a:noFill/>
          <a:ln>
            <a:noFill/>
          </a:ln>
        </p:spPr>
      </p:pic>
      <p:pic>
        <p:nvPicPr>
          <p:cNvPr id="6" name="Content Placeholder 4"/>
          <p:cNvPicPr>
            <a:picLocks noChangeAspect="1"/>
          </p:cNvPicPr>
          <p:nvPr/>
        </p:nvPicPr>
        <p:blipFill rotWithShape="1">
          <a:blip r:embed="rId3" cstate="hqprint">
            <a:alphaModFix/>
            <a:extLst>
              <a:ext uri="{28A0092B-C50C-407E-A947-70E740481C1C}">
                <a14:useLocalDpi xmlns:a14="http://schemas.microsoft.com/office/drawing/2010/main"/>
              </a:ext>
            </a:extLst>
          </a:blip>
          <a:stretch/>
        </p:blipFill>
        <p:spPr>
          <a:xfrm>
            <a:off x="1302353" y="1364386"/>
            <a:ext cx="6093229" cy="4621876"/>
          </a:xfrm>
          <a:prstGeom prst="rect">
            <a:avLst/>
          </a:prstGeom>
          <a:noFill/>
          <a:ln>
            <a:noFill/>
          </a:ln>
        </p:spPr>
      </p:pic>
    </p:spTree>
    <p:extLst>
      <p:ext uri="{BB962C8B-B14F-4D97-AF65-F5344CB8AC3E}">
        <p14:creationId xmlns:p14="http://schemas.microsoft.com/office/powerpoint/2010/main" val="9610599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200" b="1" i="0" u="none" strike="noStrike" cap="none">
                <a:solidFill>
                  <a:srgbClr val="007DC3"/>
                </a:solidFill>
                <a:latin typeface="Lato"/>
                <a:ea typeface="Lato"/>
                <a:cs typeface="Lato"/>
                <a:sym typeface="Lato"/>
              </a:rPr>
              <a:t>Guidance Briefs - </a:t>
            </a:r>
            <a:r>
              <a:rPr lang="en-US">
                <a:solidFill>
                  <a:srgbClr val="007DC3"/>
                </a:solidFill>
                <a:latin typeface="Lato"/>
                <a:ea typeface="Lato"/>
                <a:cs typeface="Lato"/>
                <a:sym typeface="Lato"/>
              </a:rPr>
              <a:t>F</a:t>
            </a:r>
            <a:r>
              <a:rPr lang="en-US" sz="3200" b="1" i="0" u="none" strike="noStrike" cap="none">
                <a:solidFill>
                  <a:srgbClr val="007DC3"/>
                </a:solidFill>
                <a:latin typeface="Lato"/>
                <a:ea typeface="Lato"/>
                <a:cs typeface="Lato"/>
                <a:sym typeface="Lato"/>
              </a:rPr>
              <a:t>oundation</a:t>
            </a:r>
          </a:p>
        </p:txBody>
      </p:sp>
      <p:sp>
        <p:nvSpPr>
          <p:cNvPr id="138" name="Shape 138"/>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2"/>
              </a:buClr>
              <a:buSzPct val="25000"/>
              <a:buFont typeface="Noto Sans Symbols"/>
              <a:buNone/>
            </a:pPr>
            <a:endParaRPr>
              <a:solidFill>
                <a:srgbClr val="000000"/>
              </a:solidFill>
              <a:latin typeface="Arial"/>
              <a:ea typeface="Arial"/>
              <a:cs typeface="Arial"/>
              <a:sym typeface="Arial"/>
            </a:endParaRPr>
          </a:p>
          <a:p>
            <a:pPr marL="0" marR="0" lvl="0" indent="0" algn="ctr" rtl="0">
              <a:spcBef>
                <a:spcPts val="640"/>
              </a:spcBef>
              <a:spcAft>
                <a:spcPts val="0"/>
              </a:spcAft>
              <a:buNone/>
            </a:pPr>
            <a:endParaRPr>
              <a:solidFill>
                <a:srgbClr val="000000"/>
              </a:solidFill>
              <a:latin typeface="Arial"/>
              <a:ea typeface="Arial"/>
              <a:cs typeface="Arial"/>
              <a:sym typeface="Arial"/>
            </a:endParaRPr>
          </a:p>
          <a:p>
            <a:pPr marL="0" marR="0" lvl="0" indent="0" algn="ctr" rtl="0">
              <a:spcBef>
                <a:spcPts val="640"/>
              </a:spcBef>
              <a:spcAft>
                <a:spcPts val="0"/>
              </a:spcAft>
              <a:buNone/>
            </a:pPr>
            <a:r>
              <a:rPr lang="en-US" sz="3200" b="0" i="0" u="none" strike="noStrike" cap="none">
                <a:solidFill>
                  <a:srgbClr val="000000"/>
                </a:solidFill>
                <a:latin typeface="Arial"/>
                <a:ea typeface="Arial"/>
                <a:cs typeface="Arial"/>
                <a:sym typeface="Arial"/>
              </a:rPr>
              <a:t>What do students need to know about </a:t>
            </a:r>
            <a:r>
              <a:rPr lang="en-US" sz="3200" b="1" i="1" u="none" strike="noStrike" cap="none">
                <a:solidFill>
                  <a:srgbClr val="000000"/>
                </a:solidFill>
                <a:latin typeface="Arial"/>
                <a:ea typeface="Arial"/>
                <a:cs typeface="Arial"/>
                <a:sym typeface="Arial"/>
              </a:rPr>
              <a:t>digital content management</a:t>
            </a:r>
            <a:r>
              <a:rPr lang="en-US" sz="3200" b="1" i="0" u="none" strike="noStrike" cap="none">
                <a:solidFill>
                  <a:srgbClr val="000000"/>
                </a:solidFill>
                <a:latin typeface="Arial"/>
                <a:ea typeface="Arial"/>
                <a:cs typeface="Arial"/>
                <a:sym typeface="Arial"/>
              </a:rPr>
              <a:t> </a:t>
            </a:r>
            <a:r>
              <a:rPr lang="en-US">
                <a:solidFill>
                  <a:srgbClr val="000000"/>
                </a:solidFill>
                <a:latin typeface="Arial"/>
                <a:ea typeface="Arial"/>
                <a:cs typeface="Arial"/>
                <a:sym typeface="Arial"/>
              </a:rPr>
              <a:t>in relation</a:t>
            </a:r>
            <a:r>
              <a:rPr lang="en-US" sz="3200" b="0" i="0" u="none" strike="noStrike" cap="none">
                <a:solidFill>
                  <a:srgbClr val="000000"/>
                </a:solidFill>
                <a:latin typeface="Arial"/>
                <a:ea typeface="Arial"/>
                <a:cs typeface="Arial"/>
                <a:sym typeface="Arial"/>
              </a:rPr>
              <a:t> to their research outputs?</a:t>
            </a:r>
            <a:r>
              <a:rPr lang="en-US" sz="3200" b="1" i="0" u="none" strike="noStrike" cap="none">
                <a:solidFill>
                  <a:srgbClr val="000000"/>
                </a:solidFill>
                <a:latin typeface="Arial"/>
                <a:ea typeface="Arial"/>
                <a:cs typeface="Arial"/>
                <a:sym typeface="Arial"/>
              </a:rPr>
              <a:t> </a:t>
            </a:r>
          </a:p>
          <a:p>
            <a:pPr marL="0" marR="0" lvl="0" indent="0" algn="l" rtl="0">
              <a:spcBef>
                <a:spcPts val="640"/>
              </a:spcBef>
              <a:spcAft>
                <a:spcPts val="0"/>
              </a:spcAft>
              <a:buNone/>
            </a:pPr>
            <a:endParaRPr b="1">
              <a:solidFill>
                <a:srgbClr val="000000"/>
              </a:solidFill>
              <a:latin typeface="Arial"/>
              <a:ea typeface="Arial"/>
              <a:cs typeface="Arial"/>
              <a:sym typeface="Arial"/>
            </a:endParaRPr>
          </a:p>
          <a:p>
            <a:pPr marL="0" marR="0" lvl="0" indent="0" algn="l" rtl="0">
              <a:spcBef>
                <a:spcPts val="640"/>
              </a:spcBef>
              <a:spcAft>
                <a:spcPts val="0"/>
              </a:spcAft>
              <a:buNone/>
            </a:pPr>
            <a:endParaRPr sz="3200" b="0" i="0" u="none" strike="noStrike" cap="none">
              <a:solidFill>
                <a:srgbClr val="000000"/>
              </a:solidFill>
              <a:latin typeface="Arial"/>
              <a:ea typeface="Arial"/>
              <a:cs typeface="Arial"/>
              <a:sym typeface="Arial"/>
            </a:endParaRPr>
          </a:p>
        </p:txBody>
      </p:sp>
      <p:pic>
        <p:nvPicPr>
          <p:cNvPr id="4" name="Shape 68"/>
          <p:cNvPicPr preferRelativeResize="0">
            <a:picLocks noChangeAspect="1"/>
          </p:cNvPicPr>
          <p:nvPr/>
        </p:nvPicPr>
        <p:blipFill rotWithShape="1">
          <a:blip r:embed="rId3">
            <a:alphaModFix/>
          </a:blip>
          <a:srcRect/>
          <a:stretch/>
        </p:blipFill>
        <p:spPr>
          <a:xfrm>
            <a:off x="128950" y="6239921"/>
            <a:ext cx="1585550" cy="588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200" b="1" i="0" u="none" strike="noStrike" cap="none">
                <a:solidFill>
                  <a:srgbClr val="007DC3"/>
                </a:solidFill>
                <a:latin typeface="Lato"/>
                <a:ea typeface="Lato"/>
                <a:cs typeface="Lato"/>
                <a:sym typeface="Lato"/>
              </a:rPr>
              <a:t>Guidance Briefs - </a:t>
            </a:r>
            <a:r>
              <a:rPr lang="en-US">
                <a:solidFill>
                  <a:srgbClr val="007DC3"/>
                </a:solidFill>
                <a:latin typeface="Lato"/>
                <a:ea typeface="Lato"/>
                <a:cs typeface="Lato"/>
                <a:sym typeface="Lato"/>
              </a:rPr>
              <a:t>F</a:t>
            </a:r>
            <a:r>
              <a:rPr lang="en-US" sz="3200" b="1" i="0" u="none" strike="noStrike" cap="none">
                <a:solidFill>
                  <a:srgbClr val="007DC3"/>
                </a:solidFill>
                <a:latin typeface="Lato"/>
                <a:ea typeface="Lato"/>
                <a:cs typeface="Lato"/>
                <a:sym typeface="Lato"/>
              </a:rPr>
              <a:t>oundation</a:t>
            </a:r>
          </a:p>
        </p:txBody>
      </p:sp>
      <p:sp>
        <p:nvSpPr>
          <p:cNvPr id="145" name="Shape 145"/>
          <p:cNvSpPr txBox="1">
            <a:spLocks noGrp="1"/>
          </p:cNvSpPr>
          <p:nvPr>
            <p:ph type="body" idx="1"/>
          </p:nvPr>
        </p:nvSpPr>
        <p:spPr>
          <a:xfrm>
            <a:off x="457200" y="1600200"/>
            <a:ext cx="8229600" cy="4526100"/>
          </a:xfrm>
          <a:prstGeom prst="rect">
            <a:avLst/>
          </a:prstGeom>
          <a:noFill/>
          <a:ln>
            <a:noFill/>
          </a:ln>
        </p:spPr>
        <p:txBody>
          <a:bodyPr lIns="91425" tIns="45700" rIns="91425" bIns="45700" anchor="t" anchorCtr="0">
            <a:noAutofit/>
          </a:bodyPr>
          <a:lstStyle/>
          <a:p>
            <a:pPr marL="0" marR="0" lvl="0" indent="0" algn="l" rtl="0">
              <a:spcBef>
                <a:spcPts val="640"/>
              </a:spcBef>
              <a:spcAft>
                <a:spcPts val="0"/>
              </a:spcAft>
              <a:buNone/>
            </a:pPr>
            <a:endParaRPr b="1">
              <a:solidFill>
                <a:srgbClr val="000000"/>
              </a:solidFill>
              <a:latin typeface="Arial"/>
              <a:ea typeface="Arial"/>
              <a:cs typeface="Arial"/>
              <a:sym typeface="Arial"/>
            </a:endParaRPr>
          </a:p>
          <a:p>
            <a:pPr marL="0" marR="0" lvl="0" indent="0" algn="ctr" rtl="0">
              <a:spcBef>
                <a:spcPts val="640"/>
              </a:spcBef>
              <a:spcAft>
                <a:spcPts val="0"/>
              </a:spcAft>
              <a:buNone/>
            </a:pPr>
            <a:r>
              <a:rPr lang="en-US" sz="3200" b="0" i="0" u="none" strike="noStrike" cap="none">
                <a:solidFill>
                  <a:srgbClr val="000000"/>
                </a:solidFill>
                <a:latin typeface="Arial"/>
                <a:ea typeface="Arial"/>
                <a:cs typeface="Arial"/>
                <a:sym typeface="Arial"/>
              </a:rPr>
              <a:t>How might the ETD—as a common rite of passage in research careers—be used to help students learn how to </a:t>
            </a:r>
            <a:r>
              <a:rPr lang="en-US" sz="3200" b="1" i="1" u="none" strike="noStrike" cap="none">
                <a:solidFill>
                  <a:srgbClr val="000000"/>
                </a:solidFill>
                <a:latin typeface="Arial"/>
                <a:ea typeface="Arial"/>
                <a:cs typeface="Arial"/>
                <a:sym typeface="Arial"/>
              </a:rPr>
              <a:t>structure, share, and manage</a:t>
            </a:r>
            <a:r>
              <a:rPr lang="en-US" sz="3200" b="0" i="0" u="none" strike="noStrike" cap="none">
                <a:solidFill>
                  <a:srgbClr val="000000"/>
                </a:solidFill>
                <a:latin typeface="Arial"/>
                <a:ea typeface="Arial"/>
                <a:cs typeface="Arial"/>
                <a:sym typeface="Arial"/>
              </a:rPr>
              <a:t> their digital content appropriately?</a:t>
            </a:r>
          </a:p>
        </p:txBody>
      </p:sp>
      <p:pic>
        <p:nvPicPr>
          <p:cNvPr id="4" name="Shape 68"/>
          <p:cNvPicPr preferRelativeResize="0">
            <a:picLocks noChangeAspect="1"/>
          </p:cNvPicPr>
          <p:nvPr/>
        </p:nvPicPr>
        <p:blipFill rotWithShape="1">
          <a:blip r:embed="rId3">
            <a:alphaModFix/>
          </a:blip>
          <a:srcRect/>
          <a:stretch/>
        </p:blipFill>
        <p:spPr>
          <a:xfrm>
            <a:off x="128950" y="6239921"/>
            <a:ext cx="1585550" cy="5885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pic>
        <p:nvPicPr>
          <p:cNvPr id="4" name="Shape 152"/>
          <p:cNvPicPr preferRelativeResize="0"/>
          <p:nvPr/>
        </p:nvPicPr>
        <p:blipFill>
          <a:blip r:embed="rId3">
            <a:alphaModFix/>
          </a:blip>
          <a:stretch>
            <a:fillRect/>
          </a:stretch>
        </p:blipFill>
        <p:spPr>
          <a:xfrm>
            <a:off x="402075" y="168625"/>
            <a:ext cx="8310674" cy="5936199"/>
          </a:xfrm>
          <a:prstGeom prst="rect">
            <a:avLst/>
          </a:prstGeom>
          <a:noFill/>
          <a:ln>
            <a:noFill/>
          </a:ln>
        </p:spPr>
      </p:pic>
      <p:pic>
        <p:nvPicPr>
          <p:cNvPr id="5" name="Shape 68"/>
          <p:cNvPicPr preferRelativeResize="0">
            <a:picLocks noChangeAspect="1"/>
          </p:cNvPicPr>
          <p:nvPr/>
        </p:nvPicPr>
        <p:blipFill rotWithShape="1">
          <a:blip r:embed="rId4">
            <a:alphaModFix/>
          </a:blip>
          <a:srcRect/>
          <a:stretch/>
        </p:blipFill>
        <p:spPr>
          <a:xfrm>
            <a:off x="128950" y="6239921"/>
            <a:ext cx="1585550" cy="588500"/>
          </a:xfrm>
          <a:prstGeom prst="rect">
            <a:avLst/>
          </a:prstGeom>
          <a:noFill/>
          <a:ln>
            <a:noFill/>
          </a:ln>
        </p:spPr>
      </p:pic>
    </p:spTree>
    <p:extLst>
      <p:ext uri="{BB962C8B-B14F-4D97-AF65-F5344CB8AC3E}">
        <p14:creationId xmlns:p14="http://schemas.microsoft.com/office/powerpoint/2010/main" val="3419174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body" idx="1"/>
          </p:nvPr>
        </p:nvSpPr>
        <p:spPr>
          <a:xfrm>
            <a:off x="457200" y="1600200"/>
            <a:ext cx="8229600" cy="4526100"/>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000000"/>
              </a:buClr>
              <a:buSzPct val="100000"/>
              <a:buFont typeface="Arial"/>
              <a:buChar char="▪"/>
            </a:pPr>
            <a:r>
              <a:rPr lang="en-US" sz="1800" b="0" i="0" u="none" strike="noStrike" cap="none" dirty="0">
                <a:solidFill>
                  <a:srgbClr val="000000"/>
                </a:solidFill>
                <a:latin typeface="Arial"/>
                <a:ea typeface="Arial"/>
                <a:cs typeface="Arial"/>
                <a:sym typeface="Arial"/>
              </a:rPr>
              <a:t>Natural disaster </a:t>
            </a:r>
          </a:p>
          <a:p>
            <a:pPr marL="342900" marR="0" lvl="0" indent="-342900" algn="l" rtl="0">
              <a:spcBef>
                <a:spcPts val="0"/>
              </a:spcBef>
              <a:spcAft>
                <a:spcPts val="0"/>
              </a:spcAft>
              <a:buClr>
                <a:srgbClr val="000000"/>
              </a:buClr>
              <a:buSzPct val="100000"/>
              <a:buFont typeface="Arial"/>
              <a:buChar char="▪"/>
            </a:pPr>
            <a:r>
              <a:rPr lang="en-US" sz="1800" b="0" i="0" u="none" strike="noStrike" cap="none" dirty="0">
                <a:solidFill>
                  <a:srgbClr val="000000"/>
                </a:solidFill>
                <a:latin typeface="Arial"/>
                <a:ea typeface="Arial"/>
                <a:cs typeface="Arial"/>
                <a:sym typeface="Arial"/>
              </a:rPr>
              <a:t>Facilities infrastructure failure </a:t>
            </a:r>
          </a:p>
          <a:p>
            <a:pPr marL="342900" marR="0" lvl="0" indent="-342900" algn="l" rtl="0">
              <a:spcBef>
                <a:spcPts val="0"/>
              </a:spcBef>
              <a:spcAft>
                <a:spcPts val="0"/>
              </a:spcAft>
              <a:buClr>
                <a:srgbClr val="000000"/>
              </a:buClr>
              <a:buSzPct val="100000"/>
              <a:buFont typeface="Arial"/>
              <a:buChar char="▪"/>
            </a:pPr>
            <a:r>
              <a:rPr lang="en-US" sz="1800" b="0" i="0" u="none" strike="noStrike" cap="none" dirty="0">
                <a:solidFill>
                  <a:srgbClr val="000000"/>
                </a:solidFill>
                <a:latin typeface="Arial"/>
                <a:ea typeface="Arial"/>
                <a:cs typeface="Arial"/>
                <a:sym typeface="Arial"/>
              </a:rPr>
              <a:t>Storage failure </a:t>
            </a:r>
          </a:p>
          <a:p>
            <a:pPr marL="342900" marR="0" lvl="0" indent="-342900" algn="l" rtl="0">
              <a:spcBef>
                <a:spcPts val="0"/>
              </a:spcBef>
              <a:spcAft>
                <a:spcPts val="0"/>
              </a:spcAft>
              <a:buClr>
                <a:srgbClr val="000000"/>
              </a:buClr>
              <a:buSzPct val="100000"/>
              <a:buFont typeface="Arial"/>
              <a:buChar char="▪"/>
            </a:pPr>
            <a:r>
              <a:rPr lang="en-US" sz="1800" b="0" i="0" u="none" strike="noStrike" cap="none" dirty="0">
                <a:solidFill>
                  <a:srgbClr val="000000"/>
                </a:solidFill>
                <a:latin typeface="Arial"/>
                <a:ea typeface="Arial"/>
                <a:cs typeface="Arial"/>
                <a:sym typeface="Arial"/>
              </a:rPr>
              <a:t>Server hardware/software failure</a:t>
            </a:r>
          </a:p>
          <a:p>
            <a:pPr marL="342900" marR="0" lvl="0" indent="-342900" algn="l" rtl="0">
              <a:spcBef>
                <a:spcPts val="0"/>
              </a:spcBef>
              <a:spcAft>
                <a:spcPts val="0"/>
              </a:spcAft>
              <a:buClr>
                <a:srgbClr val="000000"/>
              </a:buClr>
              <a:buSzPct val="100000"/>
              <a:buFont typeface="Arial"/>
              <a:buChar char="▪"/>
            </a:pPr>
            <a:r>
              <a:rPr lang="en-US" sz="1800" b="0" i="0" u="none" strike="noStrike" cap="none" dirty="0">
                <a:solidFill>
                  <a:srgbClr val="000000"/>
                </a:solidFill>
                <a:latin typeface="Arial"/>
                <a:ea typeface="Arial"/>
                <a:cs typeface="Arial"/>
                <a:sym typeface="Arial"/>
              </a:rPr>
              <a:t>Application software failure</a:t>
            </a:r>
          </a:p>
          <a:p>
            <a:pPr marL="342900" marR="0" lvl="0" indent="-342900" algn="l" rtl="0">
              <a:spcBef>
                <a:spcPts val="0"/>
              </a:spcBef>
              <a:spcAft>
                <a:spcPts val="0"/>
              </a:spcAft>
              <a:buClr>
                <a:srgbClr val="000000"/>
              </a:buClr>
              <a:buSzPct val="100000"/>
              <a:buFont typeface="Arial"/>
              <a:buChar char="▪"/>
            </a:pPr>
            <a:r>
              <a:rPr lang="en-US" sz="1800" b="0" i="0" u="none" strike="noStrike" cap="none" dirty="0">
                <a:solidFill>
                  <a:srgbClr val="000000"/>
                </a:solidFill>
                <a:latin typeface="Arial"/>
                <a:ea typeface="Arial"/>
                <a:cs typeface="Arial"/>
                <a:sym typeface="Arial"/>
              </a:rPr>
              <a:t>External dependencies (e.g. PKI failure)</a:t>
            </a:r>
          </a:p>
          <a:p>
            <a:pPr marL="342900" marR="0" lvl="0" indent="-342900" algn="l" rtl="0">
              <a:spcBef>
                <a:spcPts val="0"/>
              </a:spcBef>
              <a:spcAft>
                <a:spcPts val="0"/>
              </a:spcAft>
              <a:buClr>
                <a:srgbClr val="000000"/>
              </a:buClr>
              <a:buSzPct val="100000"/>
              <a:buFont typeface="Arial"/>
              <a:buChar char="▪"/>
            </a:pPr>
            <a:r>
              <a:rPr lang="en-US" sz="1800" b="0" i="0" u="none" strike="noStrike" cap="none" dirty="0">
                <a:solidFill>
                  <a:srgbClr val="000000"/>
                </a:solidFill>
                <a:latin typeface="Arial"/>
                <a:ea typeface="Arial"/>
                <a:cs typeface="Arial"/>
                <a:sym typeface="Arial"/>
              </a:rPr>
              <a:t>Format obsolescence</a:t>
            </a:r>
          </a:p>
          <a:p>
            <a:pPr marL="342900" marR="0" lvl="0" indent="-342900" algn="l" rtl="0">
              <a:spcBef>
                <a:spcPts val="0"/>
              </a:spcBef>
              <a:spcAft>
                <a:spcPts val="0"/>
              </a:spcAft>
              <a:buClr>
                <a:srgbClr val="000000"/>
              </a:buClr>
              <a:buSzPct val="100000"/>
              <a:buFont typeface="Arial"/>
              <a:buChar char="▪"/>
            </a:pPr>
            <a:r>
              <a:rPr lang="en-US" sz="1800" b="0" i="0" u="none" strike="noStrike" cap="none" dirty="0">
                <a:solidFill>
                  <a:srgbClr val="000000"/>
                </a:solidFill>
                <a:latin typeface="Arial"/>
                <a:ea typeface="Arial"/>
                <a:cs typeface="Arial"/>
                <a:sym typeface="Arial"/>
              </a:rPr>
              <a:t>Legal encumbrance </a:t>
            </a:r>
          </a:p>
          <a:p>
            <a:pPr marL="342900" marR="0" lvl="0" indent="-342900" algn="l" rtl="0">
              <a:spcBef>
                <a:spcPts val="0"/>
              </a:spcBef>
              <a:spcAft>
                <a:spcPts val="0"/>
              </a:spcAft>
              <a:buClr>
                <a:srgbClr val="000000"/>
              </a:buClr>
              <a:buSzPct val="100000"/>
              <a:buFont typeface="Arial"/>
              <a:buChar char="▪"/>
            </a:pPr>
            <a:r>
              <a:rPr lang="en-US" sz="1800" b="0" i="0" u="none" strike="noStrike" cap="none" dirty="0">
                <a:solidFill>
                  <a:srgbClr val="000000"/>
                </a:solidFill>
                <a:latin typeface="Arial"/>
                <a:ea typeface="Arial"/>
                <a:cs typeface="Arial"/>
                <a:sym typeface="Arial"/>
              </a:rPr>
              <a:t>Human error</a:t>
            </a:r>
          </a:p>
          <a:p>
            <a:pPr marL="342900" marR="0" lvl="0" indent="-342900" algn="l" rtl="0">
              <a:spcBef>
                <a:spcPts val="0"/>
              </a:spcBef>
              <a:spcAft>
                <a:spcPts val="0"/>
              </a:spcAft>
              <a:buClr>
                <a:srgbClr val="000000"/>
              </a:buClr>
              <a:buSzPct val="100000"/>
              <a:buFont typeface="Arial"/>
              <a:buChar char="▪"/>
            </a:pPr>
            <a:r>
              <a:rPr lang="en-US" sz="1800" b="0" i="0" u="none" strike="noStrike" cap="none" dirty="0">
                <a:solidFill>
                  <a:srgbClr val="000000"/>
                </a:solidFill>
                <a:latin typeface="Arial"/>
                <a:ea typeface="Arial"/>
                <a:cs typeface="Arial"/>
                <a:sym typeface="Arial"/>
              </a:rPr>
              <a:t>Malicious attack by human or </a:t>
            </a:r>
            <a:r>
              <a:rPr lang="en-US" sz="1800" dirty="0">
                <a:solidFill>
                  <a:srgbClr val="000000"/>
                </a:solidFill>
                <a:latin typeface="Arial"/>
                <a:ea typeface="Arial"/>
                <a:cs typeface="Arial"/>
                <a:sym typeface="Arial"/>
              </a:rPr>
              <a:t> </a:t>
            </a:r>
            <a:r>
              <a:rPr lang="en-US" sz="1800" b="0" i="0" u="none" strike="noStrike" cap="none" dirty="0">
                <a:solidFill>
                  <a:srgbClr val="000000"/>
                </a:solidFill>
                <a:latin typeface="Arial"/>
                <a:ea typeface="Arial"/>
                <a:cs typeface="Arial"/>
                <a:sym typeface="Arial"/>
              </a:rPr>
              <a:t>automated agents</a:t>
            </a:r>
          </a:p>
          <a:p>
            <a:pPr marL="342900" marR="0" lvl="0" indent="-342900" algn="l" rtl="0">
              <a:spcBef>
                <a:spcPts val="0"/>
              </a:spcBef>
              <a:spcAft>
                <a:spcPts val="0"/>
              </a:spcAft>
              <a:buClr>
                <a:srgbClr val="000000"/>
              </a:buClr>
              <a:buSzPct val="100000"/>
              <a:buFont typeface="Arial"/>
              <a:buChar char="▪"/>
            </a:pPr>
            <a:r>
              <a:rPr lang="en-US" sz="1800" b="0" i="0" u="none" strike="noStrike" cap="none" dirty="0">
                <a:solidFill>
                  <a:srgbClr val="000000"/>
                </a:solidFill>
                <a:latin typeface="Arial"/>
                <a:ea typeface="Arial"/>
                <a:cs typeface="Arial"/>
                <a:sym typeface="Arial"/>
              </a:rPr>
              <a:t>Loss of staffing competencies</a:t>
            </a:r>
          </a:p>
          <a:p>
            <a:pPr marL="342900" marR="0" lvl="0" indent="-342900" algn="l" rtl="0">
              <a:spcBef>
                <a:spcPts val="0"/>
              </a:spcBef>
              <a:spcAft>
                <a:spcPts val="0"/>
              </a:spcAft>
              <a:buClr>
                <a:srgbClr val="000000"/>
              </a:buClr>
              <a:buSzPct val="100000"/>
              <a:buFont typeface="Arial"/>
              <a:buChar char="▪"/>
            </a:pPr>
            <a:r>
              <a:rPr lang="en-US" sz="1800" b="0" i="0" u="none" strike="noStrike" cap="none" dirty="0">
                <a:solidFill>
                  <a:srgbClr val="000000"/>
                </a:solidFill>
                <a:latin typeface="Arial"/>
                <a:ea typeface="Arial"/>
                <a:cs typeface="Arial"/>
                <a:sym typeface="Arial"/>
              </a:rPr>
              <a:t>Loss of institutional commitment </a:t>
            </a:r>
          </a:p>
          <a:p>
            <a:pPr marL="342900" marR="0" lvl="0" indent="-342900" algn="l" rtl="0">
              <a:spcBef>
                <a:spcPts val="0"/>
              </a:spcBef>
              <a:spcAft>
                <a:spcPts val="0"/>
              </a:spcAft>
              <a:buClr>
                <a:srgbClr val="000000"/>
              </a:buClr>
              <a:buSzPct val="100000"/>
              <a:buFont typeface="Arial"/>
              <a:buChar char="▪"/>
            </a:pPr>
            <a:r>
              <a:rPr lang="en-US" sz="1800" b="0" i="0" u="none" strike="noStrike" cap="none" dirty="0">
                <a:solidFill>
                  <a:srgbClr val="000000"/>
                </a:solidFill>
                <a:latin typeface="Arial"/>
                <a:ea typeface="Arial"/>
                <a:cs typeface="Arial"/>
                <a:sym typeface="Arial"/>
              </a:rPr>
              <a:t>Loss of financial stability </a:t>
            </a:r>
          </a:p>
          <a:p>
            <a:pPr marL="342900" marR="0" lvl="0" indent="-342900" algn="l" rtl="0">
              <a:spcBef>
                <a:spcPts val="0"/>
              </a:spcBef>
              <a:spcAft>
                <a:spcPts val="0"/>
              </a:spcAft>
              <a:buClr>
                <a:srgbClr val="000000"/>
              </a:buClr>
              <a:buSzPct val="100000"/>
              <a:buFont typeface="Arial"/>
              <a:buChar char="▪"/>
            </a:pPr>
            <a:r>
              <a:rPr lang="en-US" sz="1800" b="0" i="0" u="none" strike="noStrike" cap="none" dirty="0">
                <a:solidFill>
                  <a:srgbClr val="000000"/>
                </a:solidFill>
                <a:latin typeface="Arial"/>
                <a:ea typeface="Arial"/>
                <a:cs typeface="Arial"/>
                <a:sym typeface="Arial"/>
              </a:rPr>
              <a:t>Changes in user expectations and requirements</a:t>
            </a:r>
          </a:p>
          <a:p>
            <a:pPr marL="342900" marR="0" lvl="0" indent="-342900" algn="l" rtl="0">
              <a:spcBef>
                <a:spcPts val="0"/>
              </a:spcBef>
              <a:spcAft>
                <a:spcPts val="0"/>
              </a:spcAft>
              <a:buClr>
                <a:srgbClr val="177F8A"/>
              </a:buClr>
              <a:buSzPct val="100000"/>
              <a:buFont typeface="Noto Sans Symbols"/>
              <a:buNone/>
            </a:pPr>
            <a:endParaRPr sz="1800" b="0" i="0" u="none" strike="noStrike" cap="none" dirty="0">
              <a:solidFill>
                <a:schemeClr val="dk2"/>
              </a:solidFill>
              <a:latin typeface="Calibri"/>
              <a:ea typeface="Calibri"/>
              <a:cs typeface="Calibri"/>
              <a:sym typeface="Calibri"/>
            </a:endParaRPr>
          </a:p>
        </p:txBody>
      </p:sp>
      <p:pic>
        <p:nvPicPr>
          <p:cNvPr id="159" name="Shape 159" descr="http://farm3.staticflickr.com/2552/3718131356_7d3486875b.jpg"/>
          <p:cNvPicPr preferRelativeResize="0"/>
          <p:nvPr/>
        </p:nvPicPr>
        <p:blipFill rotWithShape="1">
          <a:blip r:embed="rId3">
            <a:alphaModFix/>
          </a:blip>
          <a:srcRect/>
          <a:stretch/>
        </p:blipFill>
        <p:spPr>
          <a:xfrm>
            <a:off x="5903750" y="3903500"/>
            <a:ext cx="2745900" cy="1828500"/>
          </a:xfrm>
          <a:prstGeom prst="rect">
            <a:avLst/>
          </a:prstGeom>
          <a:noFill/>
          <a:ln>
            <a:noFill/>
          </a:ln>
        </p:spPr>
      </p:pic>
      <p:sp>
        <p:nvSpPr>
          <p:cNvPr id="160" name="Shape 160"/>
          <p:cNvSpPr txBox="1"/>
          <p:nvPr/>
        </p:nvSpPr>
        <p:spPr>
          <a:xfrm rot="-5400000">
            <a:off x="7426962" y="4278775"/>
            <a:ext cx="2676000" cy="2307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900">
                <a:solidFill>
                  <a:srgbClr val="BFBFBF"/>
                </a:solidFill>
                <a:latin typeface="Calibri"/>
                <a:ea typeface="Calibri"/>
                <a:cs typeface="Calibri"/>
                <a:sym typeface="Calibri"/>
              </a:rPr>
              <a:t>CC image by Sharyn Morrow on Flickr</a:t>
            </a:r>
          </a:p>
        </p:txBody>
      </p:sp>
      <p:pic>
        <p:nvPicPr>
          <p:cNvPr id="161" name="Shape 161" descr="http://farm4.staticflickr.com/3038/3091261141_7c76d2d97e.jpg"/>
          <p:cNvPicPr preferRelativeResize="0"/>
          <p:nvPr/>
        </p:nvPicPr>
        <p:blipFill rotWithShape="1">
          <a:blip r:embed="rId4">
            <a:alphaModFix/>
          </a:blip>
          <a:srcRect/>
          <a:stretch/>
        </p:blipFill>
        <p:spPr>
          <a:xfrm>
            <a:off x="5903750" y="1698739"/>
            <a:ext cx="2745874" cy="1925575"/>
          </a:xfrm>
          <a:prstGeom prst="rect">
            <a:avLst/>
          </a:prstGeom>
          <a:noFill/>
          <a:ln>
            <a:noFill/>
          </a:ln>
        </p:spPr>
      </p:pic>
      <p:sp>
        <p:nvSpPr>
          <p:cNvPr id="162" name="Shape 162"/>
          <p:cNvSpPr txBox="1"/>
          <p:nvPr/>
        </p:nvSpPr>
        <p:spPr>
          <a:xfrm rot="-5400000">
            <a:off x="7426980" y="1988401"/>
            <a:ext cx="2676000" cy="2307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900">
                <a:solidFill>
                  <a:srgbClr val="BFBFBF"/>
                </a:solidFill>
                <a:latin typeface="Calibri"/>
                <a:ea typeface="Calibri"/>
                <a:cs typeface="Calibri"/>
                <a:sym typeface="Calibri"/>
              </a:rPr>
              <a:t>CC image by momboleum  on Flickr</a:t>
            </a:r>
          </a:p>
        </p:txBody>
      </p:sp>
      <p:sp>
        <p:nvSpPr>
          <p:cNvPr id="163" name="Shape 163"/>
          <p:cNvSpPr txBox="1"/>
          <p:nvPr/>
        </p:nvSpPr>
        <p:spPr>
          <a:xfrm>
            <a:off x="835453" y="5572303"/>
            <a:ext cx="4874767" cy="553997"/>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000" dirty="0">
                <a:solidFill>
                  <a:schemeClr val="dk1"/>
                </a:solidFill>
                <a:latin typeface="Calibri"/>
                <a:ea typeface="Calibri"/>
                <a:cs typeface="Calibri"/>
                <a:sym typeface="Calibri"/>
              </a:rPr>
              <a:t>SOURCE: </a:t>
            </a:r>
            <a:r>
              <a:rPr lang="en-US" sz="1000" dirty="0" err="1">
                <a:solidFill>
                  <a:schemeClr val="dk1"/>
                </a:solidFill>
                <a:latin typeface="Calibri"/>
                <a:ea typeface="Calibri"/>
                <a:cs typeface="Calibri"/>
                <a:sym typeface="Calibri"/>
              </a:rPr>
              <a:t>DataONE</a:t>
            </a:r>
            <a:r>
              <a:rPr lang="en-US" sz="1000" dirty="0">
                <a:solidFill>
                  <a:schemeClr val="dk1"/>
                </a:solidFill>
                <a:latin typeface="Calibri"/>
                <a:ea typeface="Calibri"/>
                <a:cs typeface="Calibri"/>
                <a:sym typeface="Calibri"/>
              </a:rPr>
              <a:t> Education Module: Data Management. </a:t>
            </a:r>
            <a:r>
              <a:rPr lang="en-US" sz="1000" dirty="0" err="1">
                <a:solidFill>
                  <a:schemeClr val="dk1"/>
                </a:solidFill>
                <a:latin typeface="Calibri"/>
                <a:ea typeface="Calibri"/>
                <a:cs typeface="Calibri"/>
                <a:sym typeface="Calibri"/>
              </a:rPr>
              <a:t>DataONE</a:t>
            </a:r>
            <a:r>
              <a:rPr lang="en-US" sz="1000" dirty="0">
                <a:solidFill>
                  <a:schemeClr val="dk1"/>
                </a:solidFill>
                <a:latin typeface="Calibri"/>
                <a:ea typeface="Calibri"/>
                <a:cs typeface="Calibri"/>
                <a:sym typeface="Calibri"/>
              </a:rPr>
              <a:t>. </a:t>
            </a:r>
          </a:p>
          <a:p>
            <a:pPr marL="0" marR="0" lvl="0" indent="0" algn="l" rtl="0">
              <a:spcBef>
                <a:spcPts val="0"/>
              </a:spcBef>
              <a:spcAft>
                <a:spcPts val="0"/>
              </a:spcAft>
              <a:buSzPct val="25000"/>
              <a:buNone/>
            </a:pPr>
            <a:r>
              <a:rPr lang="en-US" sz="1000" dirty="0">
                <a:solidFill>
                  <a:schemeClr val="dk1"/>
                </a:solidFill>
                <a:latin typeface="Calibri"/>
                <a:ea typeface="Calibri"/>
                <a:cs typeface="Calibri"/>
                <a:sym typeface="Calibri"/>
              </a:rPr>
              <a:t>Retrieved June 30, 2016. From http://</a:t>
            </a:r>
            <a:r>
              <a:rPr lang="en-US" sz="1000" dirty="0" err="1">
                <a:solidFill>
                  <a:schemeClr val="dk1"/>
                </a:solidFill>
                <a:latin typeface="Calibri"/>
                <a:ea typeface="Calibri"/>
                <a:cs typeface="Calibri"/>
                <a:sym typeface="Calibri"/>
              </a:rPr>
              <a:t>www.dataone.org</a:t>
            </a:r>
            <a:r>
              <a:rPr lang="en-US" sz="1000" dirty="0">
                <a:solidFill>
                  <a:schemeClr val="dk1"/>
                </a:solidFill>
                <a:latin typeface="Calibri"/>
                <a:ea typeface="Calibri"/>
                <a:cs typeface="Calibri"/>
                <a:sym typeface="Calibri"/>
              </a:rPr>
              <a:t>/sites/all/documents/L01_DataManagement.pptx  </a:t>
            </a:r>
          </a:p>
          <a:p>
            <a:pPr marL="0" marR="0" lvl="0" indent="0" algn="l" rtl="0">
              <a:spcBef>
                <a:spcPts val="0"/>
              </a:spcBef>
              <a:spcAft>
                <a:spcPts val="0"/>
              </a:spcAft>
              <a:buNone/>
            </a:pPr>
            <a:endParaRPr sz="1000" dirty="0">
              <a:solidFill>
                <a:schemeClr val="dk1"/>
              </a:solidFill>
              <a:latin typeface="Calibri"/>
              <a:ea typeface="Calibri"/>
              <a:cs typeface="Calibri"/>
              <a:sym typeface="Calibri"/>
            </a:endParaRPr>
          </a:p>
        </p:txBody>
      </p:sp>
      <p:sp>
        <p:nvSpPr>
          <p:cNvPr id="164" name="Shape 164"/>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200" b="1" i="0" u="none" strike="noStrike" cap="none">
                <a:solidFill>
                  <a:srgbClr val="007DC3"/>
                </a:solidFill>
                <a:latin typeface="Lato"/>
                <a:ea typeface="Lato"/>
                <a:cs typeface="Lato"/>
                <a:sym typeface="Lato"/>
              </a:rPr>
              <a:t>Understanding Digital Loss (DataONE)</a:t>
            </a:r>
          </a:p>
        </p:txBody>
      </p:sp>
      <p:pic>
        <p:nvPicPr>
          <p:cNvPr id="9" name="Shape 68"/>
          <p:cNvPicPr preferRelativeResize="0">
            <a:picLocks noChangeAspect="1"/>
          </p:cNvPicPr>
          <p:nvPr/>
        </p:nvPicPr>
        <p:blipFill rotWithShape="1">
          <a:blip r:embed="rId5">
            <a:alphaModFix/>
          </a:blip>
          <a:srcRect/>
          <a:stretch/>
        </p:blipFill>
        <p:spPr>
          <a:xfrm>
            <a:off x="128950" y="6239921"/>
            <a:ext cx="1585550" cy="5885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pPr lvl="0" algn="ctr">
              <a:spcBef>
                <a:spcPts val="0"/>
              </a:spcBef>
              <a:buNone/>
            </a:pPr>
            <a:endParaRPr lang="en-US" b="1" dirty="0" smtClean="0">
              <a:hlinkClick r:id="rId2"/>
            </a:endParaRPr>
          </a:p>
          <a:p>
            <a:pPr lvl="0">
              <a:spcBef>
                <a:spcPts val="0"/>
              </a:spcBef>
              <a:buNone/>
            </a:pPr>
            <a:r>
              <a:rPr lang="en-US" b="1" dirty="0" smtClean="0">
                <a:hlinkClick r:id="rId2"/>
              </a:rPr>
              <a:t>https</a:t>
            </a:r>
            <a:r>
              <a:rPr lang="en-US" b="1" dirty="0">
                <a:hlinkClick r:id="rId2"/>
              </a:rPr>
              <a:t>://</a:t>
            </a:r>
            <a:r>
              <a:rPr lang="en-US" b="1" dirty="0" smtClean="0">
                <a:hlinkClick r:id="rId2"/>
              </a:rPr>
              <a:t>educopia.org/deliverables/etdplus-guidance-briefs</a:t>
            </a:r>
            <a:r>
              <a:rPr lang="en-US" b="1" dirty="0" smtClean="0"/>
              <a:t> </a:t>
            </a:r>
            <a:endParaRPr lang="en-US" b="1" dirty="0"/>
          </a:p>
          <a:p>
            <a:endParaRPr lang="en-US" dirty="0"/>
          </a:p>
        </p:txBody>
      </p:sp>
      <p:pic>
        <p:nvPicPr>
          <p:cNvPr id="4" name="Shape 68"/>
          <p:cNvPicPr preferRelativeResize="0">
            <a:picLocks noChangeAspect="1"/>
          </p:cNvPicPr>
          <p:nvPr/>
        </p:nvPicPr>
        <p:blipFill rotWithShape="1">
          <a:blip r:embed="rId3">
            <a:alphaModFix/>
          </a:blip>
          <a:srcRect/>
          <a:stretch/>
        </p:blipFill>
        <p:spPr>
          <a:xfrm>
            <a:off x="128950" y="6239921"/>
            <a:ext cx="1585550" cy="588500"/>
          </a:xfrm>
          <a:prstGeom prst="rect">
            <a:avLst/>
          </a:prstGeom>
          <a:noFill/>
          <a:ln>
            <a:noFill/>
          </a:ln>
        </p:spPr>
      </p:pic>
    </p:spTree>
    <p:extLst>
      <p:ext uri="{BB962C8B-B14F-4D97-AF65-F5344CB8AC3E}">
        <p14:creationId xmlns:p14="http://schemas.microsoft.com/office/powerpoint/2010/main" val="11636905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457200" y="-48091"/>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dirty="0">
                <a:solidFill>
                  <a:srgbClr val="007DC3"/>
                </a:solidFill>
                <a:latin typeface="Lato"/>
                <a:ea typeface="Lato"/>
                <a:cs typeface="Lato"/>
                <a:sym typeface="Lato"/>
              </a:rPr>
              <a:t>E</a:t>
            </a:r>
            <a:r>
              <a:rPr lang="en-US" sz="3200" b="1" i="0" u="none" strike="noStrike" cap="none" dirty="0" smtClean="0">
                <a:solidFill>
                  <a:srgbClr val="007DC3"/>
                </a:solidFill>
                <a:latin typeface="Lato"/>
                <a:ea typeface="Lato"/>
                <a:cs typeface="Lato"/>
                <a:sym typeface="Lato"/>
              </a:rPr>
              <a:t>xample</a:t>
            </a:r>
            <a:endParaRPr lang="en-US" sz="3200" b="1" i="0" u="none" strike="noStrike" cap="none" dirty="0">
              <a:solidFill>
                <a:srgbClr val="007DC3"/>
              </a:solidFill>
              <a:latin typeface="Lato"/>
              <a:ea typeface="Lato"/>
              <a:cs typeface="Lato"/>
              <a:sym typeface="Lato"/>
            </a:endParaRPr>
          </a:p>
        </p:txBody>
      </p:sp>
      <p:sp>
        <p:nvSpPr>
          <p:cNvPr id="2" name="Text Placeholder 1"/>
          <p:cNvSpPr>
            <a:spLocks noGrp="1"/>
          </p:cNvSpPr>
          <p:nvPr>
            <p:ph type="body" idx="1"/>
          </p:nvPr>
        </p:nvSpPr>
        <p:spPr/>
        <p:txBody>
          <a:bodyPr/>
          <a:lstStyle/>
          <a:p>
            <a:endParaRPr lang="en-US"/>
          </a:p>
        </p:txBody>
      </p:sp>
      <p:pic>
        <p:nvPicPr>
          <p:cNvPr id="3" name="Picture 2"/>
          <p:cNvPicPr>
            <a:picLocks noChangeAspect="1"/>
          </p:cNvPicPr>
          <p:nvPr/>
        </p:nvPicPr>
        <p:blipFill>
          <a:blip r:embed="rId3"/>
          <a:stretch>
            <a:fillRect/>
          </a:stretch>
        </p:blipFill>
        <p:spPr>
          <a:xfrm>
            <a:off x="327683" y="844652"/>
            <a:ext cx="8359117" cy="5395269"/>
          </a:xfrm>
          <a:prstGeom prst="rect">
            <a:avLst/>
          </a:prstGeom>
        </p:spPr>
      </p:pic>
      <p:pic>
        <p:nvPicPr>
          <p:cNvPr id="7" name="Shape 68"/>
          <p:cNvPicPr preferRelativeResize="0">
            <a:picLocks noChangeAspect="1"/>
          </p:cNvPicPr>
          <p:nvPr/>
        </p:nvPicPr>
        <p:blipFill rotWithShape="1">
          <a:blip r:embed="rId4">
            <a:alphaModFix/>
          </a:blip>
          <a:srcRect/>
          <a:stretch/>
        </p:blipFill>
        <p:spPr>
          <a:xfrm>
            <a:off x="128950" y="6239921"/>
            <a:ext cx="1585550" cy="588500"/>
          </a:xfrm>
          <a:prstGeom prst="rect">
            <a:avLst/>
          </a:prstGeom>
          <a:noFill/>
          <a:ln>
            <a:noFill/>
          </a:ln>
        </p:spPr>
      </p:pic>
      <p:sp>
        <p:nvSpPr>
          <p:cNvPr id="8" name="Shape 189"/>
          <p:cNvSpPr txBox="1"/>
          <p:nvPr/>
        </p:nvSpPr>
        <p:spPr>
          <a:xfrm>
            <a:off x="0" y="6332886"/>
            <a:ext cx="9142412" cy="347643"/>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en-US" sz="1400">
                <a:solidFill>
                  <a:schemeClr val="dk1"/>
                </a:solidFill>
                <a:latin typeface="Calibri"/>
                <a:ea typeface="Calibri"/>
                <a:cs typeface="Calibri"/>
                <a:sym typeface="Calibri"/>
              </a:rPr>
              <a:t>Source - </a:t>
            </a:r>
            <a:r>
              <a:rPr lang="en-US" sz="1400" u="sng">
                <a:solidFill>
                  <a:schemeClr val="hlink"/>
                </a:solidFill>
                <a:latin typeface="Calibri"/>
                <a:ea typeface="Calibri"/>
                <a:cs typeface="Calibri"/>
                <a:sym typeface="Calibri"/>
                <a:hlinkClick r:id="rId5"/>
              </a:rPr>
              <a:t>Guidance Briefs: Managing Your ETD Research Files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Shape 238"/>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200" b="1" i="0" u="none" strike="noStrike" cap="none">
                <a:solidFill>
                  <a:srgbClr val="007DC3"/>
                </a:solidFill>
                <a:latin typeface="Lato"/>
                <a:ea typeface="Lato"/>
                <a:cs typeface="Lato"/>
                <a:sym typeface="Lato"/>
              </a:rPr>
              <a:t>Storage</a:t>
            </a:r>
          </a:p>
        </p:txBody>
      </p:sp>
      <p:sp>
        <p:nvSpPr>
          <p:cNvPr id="239" name="Shape 239"/>
          <p:cNvSpPr txBox="1">
            <a:spLocks noGrp="1"/>
          </p:cNvSpPr>
          <p:nvPr>
            <p:ph type="body" idx="1"/>
          </p:nvPr>
        </p:nvSpPr>
        <p:spPr>
          <a:xfrm>
            <a:off x="381000" y="1447800"/>
            <a:ext cx="8229600" cy="45261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2"/>
              </a:buClr>
              <a:buSzPct val="25000"/>
              <a:buFont typeface="Noto Sans Symbols"/>
              <a:buNone/>
            </a:pPr>
            <a:r>
              <a:rPr lang="en-US" sz="1000" b="1" i="0" u="none" strike="noStrike" cap="none">
                <a:solidFill>
                  <a:srgbClr val="000000"/>
                </a:solidFill>
                <a:latin typeface="Calibri"/>
                <a:ea typeface="Calibri"/>
                <a:cs typeface="Calibri"/>
                <a:sym typeface="Calibri"/>
              </a:rPr>
              <a:t>Back-up: </a:t>
            </a:r>
            <a:r>
              <a:rPr lang="en-US" sz="1000" b="0" i="0" u="none" strike="noStrike" cap="none">
                <a:solidFill>
                  <a:srgbClr val="000000"/>
                </a:solidFill>
                <a:latin typeface="Calibri"/>
                <a:ea typeface="Calibri"/>
                <a:cs typeface="Calibri"/>
                <a:sym typeface="Calibri"/>
              </a:rPr>
              <a:t>A copy of your digital content,</a:t>
            </a:r>
            <a:br>
              <a:rPr lang="en-US" sz="1000" b="0" i="0" u="none" strike="noStrike" cap="none">
                <a:solidFill>
                  <a:srgbClr val="000000"/>
                </a:solidFill>
                <a:latin typeface="Calibri"/>
                <a:ea typeface="Calibri"/>
                <a:cs typeface="Calibri"/>
                <a:sym typeface="Calibri"/>
              </a:rPr>
            </a:br>
            <a:r>
              <a:rPr lang="en-US" sz="1000" b="0" i="0" u="none" strike="noStrike" cap="none">
                <a:solidFill>
                  <a:srgbClr val="000000"/>
                </a:solidFill>
                <a:latin typeface="Calibri"/>
                <a:ea typeface="Calibri"/>
                <a:cs typeface="Calibri"/>
                <a:sym typeface="Calibri"/>
              </a:rPr>
              <a:t>ideally stored in a different location</a:t>
            </a:r>
            <a:br>
              <a:rPr lang="en-US" sz="1000" b="0" i="0" u="none" strike="noStrike" cap="none">
                <a:solidFill>
                  <a:srgbClr val="000000"/>
                </a:solidFill>
                <a:latin typeface="Calibri"/>
                <a:ea typeface="Calibri"/>
                <a:cs typeface="Calibri"/>
                <a:sym typeface="Calibri"/>
              </a:rPr>
            </a:br>
            <a:r>
              <a:rPr lang="en-US" sz="1000" b="0" i="0" u="none" strike="noStrike" cap="none">
                <a:solidFill>
                  <a:srgbClr val="000000"/>
                </a:solidFill>
                <a:latin typeface="Calibri"/>
                <a:ea typeface="Calibri"/>
                <a:cs typeface="Calibri"/>
                <a:sym typeface="Calibri"/>
              </a:rPr>
              <a:t>from the original, usually made to </a:t>
            </a:r>
            <a:br>
              <a:rPr lang="en-US" sz="1000" b="0" i="0" u="none" strike="noStrike" cap="none">
                <a:solidFill>
                  <a:srgbClr val="000000"/>
                </a:solidFill>
                <a:latin typeface="Calibri"/>
                <a:ea typeface="Calibri"/>
                <a:cs typeface="Calibri"/>
                <a:sym typeface="Calibri"/>
              </a:rPr>
            </a:br>
            <a:r>
              <a:rPr lang="en-US" sz="1000" b="0" i="0" u="none" strike="noStrike" cap="none">
                <a:solidFill>
                  <a:srgbClr val="000000"/>
                </a:solidFill>
                <a:latin typeface="Calibri"/>
                <a:ea typeface="Calibri"/>
                <a:cs typeface="Calibri"/>
                <a:sym typeface="Calibri"/>
              </a:rPr>
              <a:t>prevent data loss.</a:t>
            </a:r>
          </a:p>
          <a:p>
            <a:pPr marL="0" marR="0" lvl="0" indent="0" algn="l" rtl="0">
              <a:spcBef>
                <a:spcPts val="200"/>
              </a:spcBef>
              <a:spcAft>
                <a:spcPts val="0"/>
              </a:spcAft>
              <a:buClr>
                <a:schemeClr val="dk2"/>
              </a:buClr>
              <a:buSzPct val="25000"/>
              <a:buFont typeface="Noto Sans Symbols"/>
              <a:buNone/>
            </a:pPr>
            <a:r>
              <a:rPr lang="en-US" sz="1000" b="1" i="0" u="none" strike="noStrike" cap="none">
                <a:solidFill>
                  <a:srgbClr val="000000"/>
                </a:solidFill>
                <a:latin typeface="Calibri"/>
                <a:ea typeface="Calibri"/>
                <a:cs typeface="Calibri"/>
                <a:sym typeface="Calibri"/>
              </a:rPr>
              <a:t>Preservation: </a:t>
            </a:r>
            <a:r>
              <a:rPr lang="en-US" sz="1000" b="0" i="0" u="none" strike="noStrike" cap="none">
                <a:solidFill>
                  <a:srgbClr val="000000"/>
                </a:solidFill>
                <a:latin typeface="Calibri"/>
                <a:ea typeface="Calibri"/>
                <a:cs typeface="Calibri"/>
                <a:sym typeface="Calibri"/>
              </a:rPr>
              <a:t>The “series of managed</a:t>
            </a:r>
            <a:br>
              <a:rPr lang="en-US" sz="1000" b="0" i="0" u="none" strike="noStrike" cap="none">
                <a:solidFill>
                  <a:srgbClr val="000000"/>
                </a:solidFill>
                <a:latin typeface="Calibri"/>
                <a:ea typeface="Calibri"/>
                <a:cs typeface="Calibri"/>
                <a:sym typeface="Calibri"/>
              </a:rPr>
            </a:br>
            <a:r>
              <a:rPr lang="en-US" sz="1000" b="0" i="0" u="none" strike="noStrike" cap="none">
                <a:solidFill>
                  <a:srgbClr val="000000"/>
                </a:solidFill>
                <a:latin typeface="Calibri"/>
                <a:ea typeface="Calibri"/>
                <a:cs typeface="Calibri"/>
                <a:sym typeface="Calibri"/>
              </a:rPr>
              <a:t>activities necessary to ensure continued</a:t>
            </a:r>
            <a:br>
              <a:rPr lang="en-US" sz="1000" b="0" i="0" u="none" strike="noStrike" cap="none">
                <a:solidFill>
                  <a:srgbClr val="000000"/>
                </a:solidFill>
                <a:latin typeface="Calibri"/>
                <a:ea typeface="Calibri"/>
                <a:cs typeface="Calibri"/>
                <a:sym typeface="Calibri"/>
              </a:rPr>
            </a:br>
            <a:r>
              <a:rPr lang="en-US" sz="1000" b="0" i="0" u="none" strike="noStrike" cap="none">
                <a:solidFill>
                  <a:srgbClr val="000000"/>
                </a:solidFill>
                <a:latin typeface="Calibri"/>
                <a:ea typeface="Calibri"/>
                <a:cs typeface="Calibri"/>
                <a:sym typeface="Calibri"/>
              </a:rPr>
              <a:t>access to digital materials for as long as</a:t>
            </a:r>
            <a:br>
              <a:rPr lang="en-US" sz="1000" b="0" i="0" u="none" strike="noStrike" cap="none">
                <a:solidFill>
                  <a:srgbClr val="000000"/>
                </a:solidFill>
                <a:latin typeface="Calibri"/>
                <a:ea typeface="Calibri"/>
                <a:cs typeface="Calibri"/>
                <a:sym typeface="Calibri"/>
              </a:rPr>
            </a:br>
            <a:r>
              <a:rPr lang="en-US" sz="1000" b="0" i="0" u="none" strike="noStrike" cap="none">
                <a:solidFill>
                  <a:srgbClr val="000000"/>
                </a:solidFill>
                <a:latin typeface="Calibri"/>
                <a:ea typeface="Calibri"/>
                <a:cs typeface="Calibri"/>
                <a:sym typeface="Calibri"/>
              </a:rPr>
              <a:t>necessary”. </a:t>
            </a:r>
            <a:r>
              <a:rPr lang="en-US" sz="1000" b="0" i="1" u="none" strike="noStrike" cap="none">
                <a:solidFill>
                  <a:srgbClr val="000000"/>
                </a:solidFill>
                <a:latin typeface="Calibri"/>
                <a:ea typeface="Calibri"/>
                <a:cs typeface="Calibri"/>
                <a:sym typeface="Calibri"/>
              </a:rPr>
              <a:t>–Digital Preservation Coalition</a:t>
            </a:r>
          </a:p>
          <a:p>
            <a:pPr marL="0" marR="0" lvl="0" indent="0" algn="l" rtl="0">
              <a:spcBef>
                <a:spcPts val="200"/>
              </a:spcBef>
              <a:spcAft>
                <a:spcPts val="0"/>
              </a:spcAft>
              <a:buClr>
                <a:schemeClr val="dk2"/>
              </a:buClr>
              <a:buSzPct val="25000"/>
              <a:buFont typeface="Noto Sans Symbols"/>
              <a:buNone/>
            </a:pPr>
            <a:endParaRPr sz="1000" b="0" i="0" u="none" strike="noStrike" cap="none">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r>
              <a:rPr lang="en-US" sz="1000" b="0" i="0" u="none" strike="noStrike" cap="none">
                <a:solidFill>
                  <a:srgbClr val="000000"/>
                </a:solidFill>
                <a:latin typeface="Calibri"/>
                <a:ea typeface="Calibri"/>
                <a:cs typeface="Calibri"/>
                <a:sym typeface="Calibri"/>
              </a:rPr>
              <a:t>Where and how you choose to store </a:t>
            </a:r>
            <a:br>
              <a:rPr lang="en-US" sz="1000" b="0" i="0" u="none" strike="noStrike" cap="none">
                <a:solidFill>
                  <a:srgbClr val="000000"/>
                </a:solidFill>
                <a:latin typeface="Calibri"/>
                <a:ea typeface="Calibri"/>
                <a:cs typeface="Calibri"/>
                <a:sym typeface="Calibri"/>
              </a:rPr>
            </a:br>
            <a:r>
              <a:rPr lang="en-US" sz="1000" b="0" i="0" u="none" strike="noStrike" cap="none">
                <a:solidFill>
                  <a:srgbClr val="000000"/>
                </a:solidFill>
                <a:latin typeface="Calibri"/>
                <a:ea typeface="Calibri"/>
                <a:cs typeface="Calibri"/>
                <a:sym typeface="Calibri"/>
              </a:rPr>
              <a:t>your research materials and writings </a:t>
            </a:r>
            <a:br>
              <a:rPr lang="en-US" sz="1000" b="0" i="0" u="none" strike="noStrike" cap="none">
                <a:solidFill>
                  <a:srgbClr val="000000"/>
                </a:solidFill>
                <a:latin typeface="Calibri"/>
                <a:ea typeface="Calibri"/>
                <a:cs typeface="Calibri"/>
                <a:sym typeface="Calibri"/>
              </a:rPr>
            </a:br>
            <a:r>
              <a:rPr lang="en-US" sz="1000" b="0" i="0" u="none" strike="noStrike" cap="none">
                <a:solidFill>
                  <a:srgbClr val="000000"/>
                </a:solidFill>
                <a:latin typeface="Calibri"/>
                <a:ea typeface="Calibri"/>
                <a:cs typeface="Calibri"/>
                <a:sym typeface="Calibri"/>
              </a:rPr>
              <a:t>will determine how long they survive.</a:t>
            </a:r>
            <a:br>
              <a:rPr lang="en-US" sz="1000" b="0" i="0" u="none" strike="noStrike" cap="none">
                <a:solidFill>
                  <a:srgbClr val="000000"/>
                </a:solidFill>
                <a:latin typeface="Calibri"/>
                <a:ea typeface="Calibri"/>
                <a:cs typeface="Calibri"/>
                <a:sym typeface="Calibri"/>
              </a:rPr>
            </a:br>
            <a:r>
              <a:rPr lang="en-US" sz="1000" b="0" i="0" u="none" strike="noStrike" cap="none">
                <a:solidFill>
                  <a:srgbClr val="000000"/>
                </a:solidFill>
                <a:latin typeface="Calibri"/>
                <a:ea typeface="Calibri"/>
                <a:cs typeface="Calibri"/>
                <a:sym typeface="Calibri"/>
              </a:rPr>
              <a:t>To mitigate against loss, make your </a:t>
            </a:r>
            <a:br>
              <a:rPr lang="en-US" sz="1000" b="0" i="0" u="none" strike="noStrike" cap="none">
                <a:solidFill>
                  <a:srgbClr val="000000"/>
                </a:solidFill>
                <a:latin typeface="Calibri"/>
                <a:ea typeface="Calibri"/>
                <a:cs typeface="Calibri"/>
                <a:sym typeface="Calibri"/>
              </a:rPr>
            </a:br>
            <a:r>
              <a:rPr lang="en-US" sz="1000" b="0" i="0" u="none" strike="noStrike" cap="none">
                <a:solidFill>
                  <a:srgbClr val="000000"/>
                </a:solidFill>
                <a:latin typeface="Calibri"/>
                <a:ea typeface="Calibri"/>
                <a:cs typeface="Calibri"/>
                <a:sym typeface="Calibri"/>
              </a:rPr>
              <a:t>own back-ups on a regular, formalized </a:t>
            </a:r>
            <a:br>
              <a:rPr lang="en-US" sz="1000" b="0" i="0" u="none" strike="noStrike" cap="none">
                <a:solidFill>
                  <a:srgbClr val="000000"/>
                </a:solidFill>
                <a:latin typeface="Calibri"/>
                <a:ea typeface="Calibri"/>
                <a:cs typeface="Calibri"/>
                <a:sym typeface="Calibri"/>
              </a:rPr>
            </a:br>
            <a:r>
              <a:rPr lang="en-US" sz="1000" b="0" i="0" u="none" strike="noStrike" cap="none">
                <a:solidFill>
                  <a:srgbClr val="000000"/>
                </a:solidFill>
                <a:latin typeface="Calibri"/>
                <a:ea typeface="Calibri"/>
                <a:cs typeface="Calibri"/>
                <a:sym typeface="Calibri"/>
              </a:rPr>
              <a:t>schedule (e.g. daily or weekly). </a:t>
            </a:r>
          </a:p>
          <a:p>
            <a:pPr marL="0" marR="0" lvl="0" indent="0" algn="l" rtl="0">
              <a:spcBef>
                <a:spcPts val="200"/>
              </a:spcBef>
              <a:spcAft>
                <a:spcPts val="0"/>
              </a:spcAft>
              <a:buClr>
                <a:schemeClr val="dk2"/>
              </a:buClr>
              <a:buSzPct val="25000"/>
              <a:buFont typeface="Noto Sans Symbols"/>
              <a:buNone/>
            </a:pPr>
            <a:endParaRPr sz="1000" b="0" i="0" u="none" strike="noStrike" cap="none">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endParaRPr sz="1000" b="0" i="0" u="none" strike="noStrike" cap="none">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r>
              <a:rPr lang="en-US" sz="1000" b="1" i="0" u="none" strike="noStrike" cap="none">
                <a:solidFill>
                  <a:srgbClr val="000000"/>
                </a:solidFill>
                <a:latin typeface="Calibri"/>
                <a:ea typeface="Calibri"/>
                <a:cs typeface="Calibri"/>
                <a:sym typeface="Calibri"/>
              </a:rPr>
              <a:t>Threats to storage environments:</a:t>
            </a:r>
          </a:p>
          <a:p>
            <a:pPr marL="0" marR="0" lvl="0" indent="0" algn="l" rtl="0">
              <a:spcBef>
                <a:spcPts val="200"/>
              </a:spcBef>
              <a:spcAft>
                <a:spcPts val="0"/>
              </a:spcAft>
              <a:buClr>
                <a:schemeClr val="dk2"/>
              </a:buClr>
              <a:buSzPct val="25000"/>
              <a:buFont typeface="Noto Sans Symbols"/>
              <a:buNone/>
            </a:pPr>
            <a:r>
              <a:rPr lang="en-US" sz="1000" b="0" i="0" u="none" strike="noStrike" cap="none">
                <a:solidFill>
                  <a:srgbClr val="000000"/>
                </a:solidFill>
                <a:latin typeface="Calibri"/>
                <a:ea typeface="Calibri"/>
                <a:cs typeface="Calibri"/>
                <a:sym typeface="Calibri"/>
              </a:rPr>
              <a:t> -Natural disaster</a:t>
            </a:r>
          </a:p>
          <a:p>
            <a:pPr marL="0" marR="0" lvl="0" indent="0" algn="l" rtl="0">
              <a:spcBef>
                <a:spcPts val="200"/>
              </a:spcBef>
              <a:spcAft>
                <a:spcPts val="0"/>
              </a:spcAft>
              <a:buClr>
                <a:schemeClr val="dk2"/>
              </a:buClr>
              <a:buSzPct val="25000"/>
              <a:buFont typeface="Noto Sans Symbols"/>
              <a:buNone/>
            </a:pPr>
            <a:r>
              <a:rPr lang="en-US" sz="1000" b="0" i="0" u="none" strike="noStrike" cap="none">
                <a:solidFill>
                  <a:srgbClr val="000000"/>
                </a:solidFill>
                <a:latin typeface="Calibri"/>
                <a:ea typeface="Calibri"/>
                <a:cs typeface="Calibri"/>
                <a:sym typeface="Calibri"/>
              </a:rPr>
              <a:t> -Human error</a:t>
            </a:r>
          </a:p>
          <a:p>
            <a:pPr marL="0" marR="0" lvl="0" indent="0" algn="l" rtl="0">
              <a:spcBef>
                <a:spcPts val="200"/>
              </a:spcBef>
              <a:spcAft>
                <a:spcPts val="0"/>
              </a:spcAft>
              <a:buClr>
                <a:schemeClr val="dk2"/>
              </a:buClr>
              <a:buSzPct val="25000"/>
              <a:buFont typeface="Noto Sans Symbols"/>
              <a:buNone/>
            </a:pPr>
            <a:r>
              <a:rPr lang="en-US" sz="1000" b="0" i="0" u="none" strike="noStrike" cap="none">
                <a:solidFill>
                  <a:srgbClr val="000000"/>
                </a:solidFill>
                <a:latin typeface="Calibri"/>
                <a:ea typeface="Calibri"/>
                <a:cs typeface="Calibri"/>
                <a:sym typeface="Calibri"/>
              </a:rPr>
              <a:t> -Human malice</a:t>
            </a:r>
          </a:p>
          <a:p>
            <a:pPr marL="0" marR="0" lvl="0" indent="0" algn="l" rtl="0">
              <a:spcBef>
                <a:spcPts val="200"/>
              </a:spcBef>
              <a:spcAft>
                <a:spcPts val="0"/>
              </a:spcAft>
              <a:buClr>
                <a:schemeClr val="dk2"/>
              </a:buClr>
              <a:buSzPct val="25000"/>
              <a:buFont typeface="Noto Sans Symbols"/>
              <a:buNone/>
            </a:pPr>
            <a:r>
              <a:rPr lang="en-US" sz="1000" b="0" i="0" u="none" strike="noStrike" cap="none">
                <a:solidFill>
                  <a:srgbClr val="000000"/>
                </a:solidFill>
                <a:latin typeface="Calibri"/>
                <a:ea typeface="Calibri"/>
                <a:cs typeface="Calibri"/>
                <a:sym typeface="Calibri"/>
              </a:rPr>
              <a:t> -Drive failure</a:t>
            </a:r>
          </a:p>
          <a:p>
            <a:pPr marL="0" marR="0" lvl="0" indent="0" algn="l" rtl="0">
              <a:spcBef>
                <a:spcPts val="200"/>
              </a:spcBef>
              <a:spcAft>
                <a:spcPts val="0"/>
              </a:spcAft>
              <a:buClr>
                <a:schemeClr val="dk2"/>
              </a:buClr>
              <a:buSzPct val="25000"/>
              <a:buFont typeface="Noto Sans Symbols"/>
              <a:buNone/>
            </a:pPr>
            <a:r>
              <a:rPr lang="en-US" sz="1000" b="0" i="0" u="none" strike="noStrike" cap="none">
                <a:solidFill>
                  <a:srgbClr val="000000"/>
                </a:solidFill>
                <a:latin typeface="Calibri"/>
                <a:ea typeface="Calibri"/>
                <a:cs typeface="Calibri"/>
                <a:sym typeface="Calibri"/>
              </a:rPr>
              <a:t> -Format obsolescence</a:t>
            </a:r>
          </a:p>
          <a:p>
            <a:pPr marL="0" marR="0" lvl="0" indent="0" algn="l" rtl="0">
              <a:spcBef>
                <a:spcPts val="200"/>
              </a:spcBef>
              <a:spcAft>
                <a:spcPts val="0"/>
              </a:spcAft>
              <a:buClr>
                <a:schemeClr val="dk2"/>
              </a:buClr>
              <a:buSzPct val="25000"/>
              <a:buFont typeface="Noto Sans Symbols"/>
              <a:buNone/>
            </a:pPr>
            <a:r>
              <a:rPr lang="en-US" sz="1000" b="0" i="0" u="none" strike="noStrike" cap="none">
                <a:solidFill>
                  <a:srgbClr val="000000"/>
                </a:solidFill>
                <a:latin typeface="Calibri"/>
                <a:ea typeface="Calibri"/>
                <a:cs typeface="Calibri"/>
                <a:sym typeface="Calibri"/>
              </a:rPr>
              <a:t> -Media obsolescence</a:t>
            </a:r>
          </a:p>
          <a:p>
            <a:pPr marL="0" marR="0" lvl="0" indent="0" algn="l" rtl="0">
              <a:spcBef>
                <a:spcPts val="200"/>
              </a:spcBef>
              <a:spcAft>
                <a:spcPts val="0"/>
              </a:spcAft>
              <a:buClr>
                <a:schemeClr val="dk2"/>
              </a:buClr>
              <a:buSzPct val="25000"/>
              <a:buFont typeface="Noto Sans Symbols"/>
              <a:buNone/>
            </a:pPr>
            <a:r>
              <a:rPr lang="en-US" sz="1000" b="0" i="0" u="none" strike="noStrike" cap="none">
                <a:solidFill>
                  <a:srgbClr val="000000"/>
                </a:solidFill>
                <a:latin typeface="Calibri"/>
                <a:ea typeface="Calibri"/>
                <a:cs typeface="Calibri"/>
                <a:sym typeface="Calibri"/>
              </a:rPr>
              <a:t> -Bit rot</a:t>
            </a:r>
          </a:p>
          <a:p>
            <a:pPr marL="0" marR="0" lvl="0" indent="0" algn="l" rtl="0">
              <a:spcBef>
                <a:spcPts val="200"/>
              </a:spcBef>
              <a:spcAft>
                <a:spcPts val="0"/>
              </a:spcAft>
              <a:buClr>
                <a:schemeClr val="dk2"/>
              </a:buClr>
              <a:buSzPct val="25000"/>
              <a:buFont typeface="Noto Sans Symbols"/>
              <a:buNone/>
            </a:pPr>
            <a:r>
              <a:rPr lang="en-US" sz="1000" b="0" i="0" u="none" strike="noStrike" cap="none">
                <a:solidFill>
                  <a:srgbClr val="000000"/>
                </a:solidFill>
                <a:latin typeface="Calibri"/>
                <a:ea typeface="Calibri"/>
                <a:cs typeface="Calibri"/>
                <a:sym typeface="Calibri"/>
              </a:rPr>
              <a:t> -Business failure</a:t>
            </a:r>
          </a:p>
          <a:p>
            <a:pPr marL="0" marR="0" lvl="0" indent="0" algn="l" rtl="0">
              <a:spcBef>
                <a:spcPts val="200"/>
              </a:spcBef>
              <a:spcAft>
                <a:spcPts val="0"/>
              </a:spcAft>
              <a:buClr>
                <a:schemeClr val="dk2"/>
              </a:buClr>
              <a:buSzPct val="25000"/>
              <a:buFont typeface="Noto Sans Symbols"/>
              <a:buNone/>
            </a:pPr>
            <a:r>
              <a:rPr lang="en-US" sz="1000" b="0" i="0" u="none" strike="noStrike" cap="none">
                <a:solidFill>
                  <a:srgbClr val="000000"/>
                </a:solidFill>
                <a:latin typeface="Calibri"/>
                <a:ea typeface="Calibri"/>
                <a:cs typeface="Calibri"/>
                <a:sym typeface="Calibri"/>
              </a:rPr>
              <a:t> -Software or hardware error</a:t>
            </a:r>
          </a:p>
          <a:p>
            <a:pPr marL="228600" marR="0" lvl="0" indent="-228600" algn="l" rtl="0">
              <a:spcBef>
                <a:spcPts val="200"/>
              </a:spcBef>
              <a:spcAft>
                <a:spcPts val="0"/>
              </a:spcAft>
              <a:buClr>
                <a:schemeClr val="dk2"/>
              </a:buClr>
              <a:buSzPct val="100000"/>
              <a:buFont typeface="Cambria"/>
              <a:buNone/>
            </a:pPr>
            <a:endParaRPr sz="1000" b="0" i="0" u="none" strike="noStrike" cap="none">
              <a:solidFill>
                <a:srgbClr val="000000"/>
              </a:solidFill>
              <a:latin typeface="Calibri"/>
              <a:ea typeface="Calibri"/>
              <a:cs typeface="Calibri"/>
              <a:sym typeface="Calibri"/>
            </a:endParaRPr>
          </a:p>
        </p:txBody>
      </p:sp>
      <p:pic>
        <p:nvPicPr>
          <p:cNvPr id="241" name="Shape 241"/>
          <p:cNvPicPr preferRelativeResize="0"/>
          <p:nvPr/>
        </p:nvPicPr>
        <p:blipFill rotWithShape="1">
          <a:blip r:embed="rId3">
            <a:alphaModFix/>
          </a:blip>
          <a:srcRect/>
          <a:stretch/>
        </p:blipFill>
        <p:spPr>
          <a:xfrm>
            <a:off x="2743200" y="0"/>
            <a:ext cx="6399212" cy="1482040"/>
          </a:xfrm>
          <a:prstGeom prst="rect">
            <a:avLst/>
          </a:prstGeom>
          <a:noFill/>
          <a:ln>
            <a:noFill/>
          </a:ln>
        </p:spPr>
      </p:pic>
      <p:sp>
        <p:nvSpPr>
          <p:cNvPr id="242" name="Shape 242"/>
          <p:cNvSpPr/>
          <p:nvPr/>
        </p:nvSpPr>
        <p:spPr>
          <a:xfrm>
            <a:off x="381000" y="2895600"/>
            <a:ext cx="2362200" cy="1028700"/>
          </a:xfrm>
          <a:prstGeom prst="rect">
            <a:avLst/>
          </a:prstGeom>
          <a:solidFill>
            <a:schemeClr val="accent3">
              <a:alpha val="15686"/>
            </a:schemeClr>
          </a:solidFill>
          <a:ln w="9525" cap="flat" cmpd="sng">
            <a:solidFill>
              <a:srgbClr val="005A9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700">
              <a:solidFill>
                <a:schemeClr val="lt1"/>
              </a:solidFill>
              <a:latin typeface="Calibri"/>
              <a:ea typeface="Calibri"/>
              <a:cs typeface="Calibri"/>
              <a:sym typeface="Calibri"/>
            </a:endParaRPr>
          </a:p>
        </p:txBody>
      </p:sp>
      <p:sp>
        <p:nvSpPr>
          <p:cNvPr id="243" name="Shape 243"/>
          <p:cNvSpPr txBox="1"/>
          <p:nvPr/>
        </p:nvSpPr>
        <p:spPr>
          <a:xfrm>
            <a:off x="6096000" y="1447800"/>
            <a:ext cx="2819400" cy="4093427"/>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2"/>
              </a:buClr>
              <a:buSzPct val="25000"/>
              <a:buFont typeface="Calibri"/>
              <a:buNone/>
            </a:pPr>
            <a:r>
              <a:rPr lang="en-US" sz="1000" b="1" dirty="0">
                <a:solidFill>
                  <a:schemeClr val="dk2"/>
                </a:solidFill>
                <a:latin typeface="Calibri"/>
                <a:ea typeface="Calibri"/>
                <a:cs typeface="Calibri"/>
                <a:sym typeface="Calibri"/>
              </a:rPr>
              <a:t>A</a:t>
            </a:r>
            <a:r>
              <a:rPr lang="en-US" sz="1000" b="1" dirty="0">
                <a:latin typeface="Calibri"/>
                <a:ea typeface="Calibri"/>
                <a:cs typeface="Calibri"/>
                <a:sym typeface="Calibri"/>
              </a:rPr>
              <a:t>dvanced recommendations:</a:t>
            </a:r>
          </a:p>
          <a:p>
            <a:pPr marL="228600" marR="0" lvl="0" indent="-228600" algn="l" rtl="0">
              <a:spcBef>
                <a:spcPts val="0"/>
              </a:spcBef>
              <a:spcAft>
                <a:spcPts val="0"/>
              </a:spcAft>
              <a:buClr>
                <a:srgbClr val="000000"/>
              </a:buClr>
              <a:buSzPct val="100000"/>
              <a:buFont typeface="Cambria"/>
              <a:buAutoNum type="arabicPeriod"/>
            </a:pPr>
            <a:r>
              <a:rPr lang="en-US" sz="1000" dirty="0">
                <a:latin typeface="Calibri"/>
                <a:ea typeface="Calibri"/>
                <a:cs typeface="Calibri"/>
                <a:sym typeface="Calibri"/>
              </a:rPr>
              <a:t>Produce and maintain an inventory of all of your content, documenting file names, sizes, locations, and types</a:t>
            </a:r>
          </a:p>
          <a:p>
            <a:pPr marL="228600" marR="0" lvl="0" indent="-228600" algn="l" rtl="0">
              <a:spcBef>
                <a:spcPts val="0"/>
              </a:spcBef>
              <a:spcAft>
                <a:spcPts val="0"/>
              </a:spcAft>
              <a:buClr>
                <a:srgbClr val="000000"/>
              </a:buClr>
              <a:buSzPct val="100000"/>
              <a:buFont typeface="Cambria"/>
              <a:buAutoNum type="arabicPeriod"/>
            </a:pPr>
            <a:r>
              <a:rPr lang="en-US" sz="1000" dirty="0">
                <a:latin typeface="Calibri"/>
                <a:ea typeface="Calibri"/>
                <a:cs typeface="Calibri"/>
                <a:sym typeface="Calibri"/>
              </a:rPr>
              <a:t>Create and regularly check “checksums” or </a:t>
            </a:r>
            <a:br>
              <a:rPr lang="en-US" sz="1000" dirty="0">
                <a:latin typeface="Calibri"/>
                <a:ea typeface="Calibri"/>
                <a:cs typeface="Calibri"/>
                <a:sym typeface="Calibri"/>
              </a:rPr>
            </a:br>
            <a:r>
              <a:rPr lang="en-US" sz="1000" dirty="0">
                <a:latin typeface="Calibri"/>
                <a:ea typeface="Calibri"/>
                <a:cs typeface="Calibri"/>
                <a:sym typeface="Calibri"/>
              </a:rPr>
              <a:t>digital signatures for your most important </a:t>
            </a:r>
            <a:br>
              <a:rPr lang="en-US" sz="1000" dirty="0">
                <a:latin typeface="Calibri"/>
                <a:ea typeface="Calibri"/>
                <a:cs typeface="Calibri"/>
                <a:sym typeface="Calibri"/>
              </a:rPr>
            </a:br>
            <a:r>
              <a:rPr lang="en-US" sz="1000" dirty="0">
                <a:latin typeface="Calibri"/>
                <a:ea typeface="Calibri"/>
                <a:cs typeface="Calibri"/>
                <a:sym typeface="Calibri"/>
              </a:rPr>
              <a:t>research files. Checksums can be generated </a:t>
            </a:r>
            <a:br>
              <a:rPr lang="en-US" sz="1000" dirty="0">
                <a:latin typeface="Calibri"/>
                <a:ea typeface="Calibri"/>
                <a:cs typeface="Calibri"/>
                <a:sym typeface="Calibri"/>
              </a:rPr>
            </a:br>
            <a:r>
              <a:rPr lang="en-US" sz="1000" dirty="0">
                <a:latin typeface="Calibri"/>
                <a:ea typeface="Calibri"/>
                <a:cs typeface="Calibri"/>
                <a:sym typeface="Calibri"/>
              </a:rPr>
              <a:t>by several open source tools and utilities and </a:t>
            </a:r>
            <a:br>
              <a:rPr lang="en-US" sz="1000" dirty="0">
                <a:latin typeface="Calibri"/>
                <a:ea typeface="Calibri"/>
                <a:cs typeface="Calibri"/>
                <a:sym typeface="Calibri"/>
              </a:rPr>
            </a:br>
            <a:r>
              <a:rPr lang="en-US" sz="1000" dirty="0">
                <a:latin typeface="Calibri"/>
                <a:ea typeface="Calibri"/>
                <a:cs typeface="Calibri"/>
                <a:sym typeface="Calibri"/>
              </a:rPr>
              <a:t>they can be stored in your inventory. </a:t>
            </a:r>
          </a:p>
          <a:p>
            <a:pPr marL="228600" marR="0" lvl="0" indent="-228600" algn="l" rtl="0">
              <a:spcBef>
                <a:spcPts val="0"/>
              </a:spcBef>
              <a:spcAft>
                <a:spcPts val="0"/>
              </a:spcAft>
              <a:buClr>
                <a:srgbClr val="000000"/>
              </a:buClr>
              <a:buSzPct val="100000"/>
              <a:buFont typeface="Cambria"/>
              <a:buAutoNum type="arabicPeriod"/>
            </a:pPr>
            <a:r>
              <a:rPr lang="en-US" sz="1000" dirty="0">
                <a:latin typeface="Calibri"/>
                <a:ea typeface="Calibri"/>
                <a:cs typeface="Calibri"/>
                <a:sym typeface="Calibri"/>
              </a:rPr>
              <a:t>Monitor your content to ensure missing, moved, and renamed files are automatically brought to your attention. A tool like “</a:t>
            </a:r>
            <a:r>
              <a:rPr lang="en-US" sz="1000" u="sng" dirty="0">
                <a:latin typeface="Calibri"/>
                <a:ea typeface="Calibri"/>
                <a:cs typeface="Calibri"/>
                <a:sym typeface="Calibri"/>
                <a:hlinkClick r:id="rId4"/>
              </a:rPr>
              <a:t>Fixity</a:t>
            </a:r>
            <a:r>
              <a:rPr lang="en-US" sz="1000" dirty="0">
                <a:latin typeface="Calibri"/>
                <a:ea typeface="Calibri"/>
                <a:cs typeface="Calibri"/>
                <a:sym typeface="Calibri"/>
              </a:rPr>
              <a:t>” can scan specified folders or directories on a regular basis and report changes to you via email.</a:t>
            </a:r>
          </a:p>
          <a:p>
            <a:pPr marL="0" marR="0" lvl="0" indent="0" algn="l" rtl="0">
              <a:spcBef>
                <a:spcPts val="0"/>
              </a:spcBef>
              <a:spcAft>
                <a:spcPts val="0"/>
              </a:spcAft>
              <a:buNone/>
            </a:pPr>
            <a:endParaRPr sz="1000" dirty="0">
              <a:solidFill>
                <a:schemeClr val="dk1"/>
              </a:solidFill>
              <a:latin typeface="Calibri"/>
              <a:ea typeface="Calibri"/>
              <a:cs typeface="Calibri"/>
              <a:sym typeface="Calibri"/>
            </a:endParaRPr>
          </a:p>
          <a:p>
            <a:pPr marL="0" marR="0" lvl="0" indent="0" algn="l" rtl="0">
              <a:spcBef>
                <a:spcPts val="0"/>
              </a:spcBef>
              <a:spcAft>
                <a:spcPts val="0"/>
              </a:spcAft>
              <a:buClr>
                <a:schemeClr val="dk2"/>
              </a:buClr>
              <a:buSzPct val="25000"/>
              <a:buFont typeface="Calibri"/>
              <a:buNone/>
            </a:pPr>
            <a:r>
              <a:rPr lang="en-US" sz="1000" b="1" dirty="0">
                <a:latin typeface="Calibri"/>
                <a:ea typeface="Calibri"/>
                <a:cs typeface="Calibri"/>
                <a:sym typeface="Calibri"/>
              </a:rPr>
              <a:t>Resources</a:t>
            </a:r>
          </a:p>
          <a:p>
            <a:pPr marL="228600" marR="0" lvl="0" indent="-228600" algn="l" rtl="0">
              <a:spcBef>
                <a:spcPts val="0"/>
              </a:spcBef>
              <a:spcAft>
                <a:spcPts val="0"/>
              </a:spcAft>
              <a:buClr>
                <a:srgbClr val="000000"/>
              </a:buClr>
              <a:buSzPct val="100000"/>
              <a:buFont typeface="Arial"/>
              <a:buAutoNum type="arabicPeriod"/>
            </a:pPr>
            <a:r>
              <a:rPr lang="en-US" sz="1000" dirty="0">
                <a:latin typeface="Calibri"/>
                <a:ea typeface="Calibri"/>
                <a:cs typeface="Calibri"/>
                <a:sym typeface="Calibri"/>
              </a:rPr>
              <a:t>For “back-up” advice, see Jesus Vigo,</a:t>
            </a:r>
            <a:br>
              <a:rPr lang="en-US" sz="1000" dirty="0">
                <a:latin typeface="Calibri"/>
                <a:ea typeface="Calibri"/>
                <a:cs typeface="Calibri"/>
                <a:sym typeface="Calibri"/>
              </a:rPr>
            </a:br>
            <a:r>
              <a:rPr lang="en-US" sz="1000" u="sng" dirty="0">
                <a:latin typeface="Calibri"/>
                <a:ea typeface="Calibri"/>
                <a:cs typeface="Calibri"/>
                <a:sym typeface="Calibri"/>
                <a:hlinkClick r:id="rId5"/>
              </a:rPr>
              <a:t>Best Practices to Back up Your Data</a:t>
            </a:r>
          </a:p>
          <a:p>
            <a:pPr marL="228600" marR="0" lvl="0" indent="-228600" algn="l" rtl="0">
              <a:spcBef>
                <a:spcPts val="0"/>
              </a:spcBef>
              <a:spcAft>
                <a:spcPts val="0"/>
              </a:spcAft>
              <a:buClr>
                <a:srgbClr val="000000"/>
              </a:buClr>
              <a:buSzPct val="100000"/>
              <a:buFont typeface="Arial"/>
              <a:buAutoNum type="arabicPeriod"/>
            </a:pPr>
            <a:r>
              <a:rPr lang="en-US" sz="1000" dirty="0">
                <a:latin typeface="Calibri"/>
                <a:ea typeface="Calibri"/>
                <a:cs typeface="Calibri"/>
                <a:sym typeface="Calibri"/>
              </a:rPr>
              <a:t>For more on cloud-based backups, please see Charles </a:t>
            </a:r>
            <a:r>
              <a:rPr lang="en-US" sz="1000" dirty="0" err="1">
                <a:latin typeface="Calibri"/>
                <a:ea typeface="Calibri"/>
                <a:cs typeface="Calibri"/>
                <a:sym typeface="Calibri"/>
              </a:rPr>
              <a:t>Beagrie</a:t>
            </a:r>
            <a:r>
              <a:rPr lang="en-US" sz="1000" dirty="0">
                <a:latin typeface="Calibri"/>
                <a:ea typeface="Calibri"/>
                <a:cs typeface="Calibri"/>
                <a:sym typeface="Calibri"/>
              </a:rPr>
              <a:t> Ltd. </a:t>
            </a:r>
            <a:r>
              <a:rPr lang="en-US" sz="1000" u="sng" dirty="0">
                <a:latin typeface="Calibri"/>
                <a:ea typeface="Calibri"/>
                <a:cs typeface="Calibri"/>
                <a:sym typeface="Calibri"/>
                <a:hlinkClick r:id="rId6"/>
              </a:rPr>
              <a:t>How Cloud Storage can address the need of public archives in the UK</a:t>
            </a:r>
          </a:p>
          <a:p>
            <a:pPr marL="228600" marR="0" lvl="0" indent="-228600" algn="l" rtl="0">
              <a:spcBef>
                <a:spcPts val="0"/>
              </a:spcBef>
              <a:spcAft>
                <a:spcPts val="0"/>
              </a:spcAft>
              <a:buClr>
                <a:srgbClr val="000000"/>
              </a:buClr>
              <a:buSzPct val="100000"/>
              <a:buFont typeface="Arial"/>
              <a:buAutoNum type="arabicPeriod"/>
            </a:pPr>
            <a:r>
              <a:rPr lang="en-US" sz="1000" dirty="0">
                <a:latin typeface="Calibri"/>
                <a:ea typeface="Calibri"/>
                <a:cs typeface="Calibri"/>
                <a:sym typeface="Calibri"/>
              </a:rPr>
              <a:t>For general information, see also </a:t>
            </a:r>
            <a:r>
              <a:rPr lang="en-US" sz="1000" u="sng" dirty="0">
                <a:latin typeface="Calibri"/>
                <a:ea typeface="Calibri"/>
                <a:cs typeface="Calibri"/>
                <a:sym typeface="Calibri"/>
                <a:hlinkClick r:id="rId7"/>
              </a:rPr>
              <a:t>Personal Digital Archiving</a:t>
            </a:r>
          </a:p>
          <a:p>
            <a:pPr marL="0" marR="0" lvl="0" indent="0" algn="l" rtl="0">
              <a:spcBef>
                <a:spcPts val="0"/>
              </a:spcBef>
              <a:spcAft>
                <a:spcPts val="0"/>
              </a:spcAft>
              <a:buNone/>
            </a:pPr>
            <a:endParaRPr sz="1000" dirty="0">
              <a:solidFill>
                <a:schemeClr val="dk2"/>
              </a:solidFill>
              <a:latin typeface="Calibri"/>
              <a:ea typeface="Calibri"/>
              <a:cs typeface="Calibri"/>
              <a:sym typeface="Calibri"/>
            </a:endParaRPr>
          </a:p>
        </p:txBody>
      </p:sp>
      <p:pic>
        <p:nvPicPr>
          <p:cNvPr id="244" name="Shape 244"/>
          <p:cNvPicPr preferRelativeResize="0"/>
          <p:nvPr/>
        </p:nvPicPr>
        <p:blipFill rotWithShape="1">
          <a:blip r:embed="rId8">
            <a:alphaModFix/>
          </a:blip>
          <a:srcRect l="960" t="40263" r="-959" b="44558"/>
          <a:stretch/>
        </p:blipFill>
        <p:spPr>
          <a:xfrm>
            <a:off x="6248400" y="5486400"/>
            <a:ext cx="2590800" cy="593707"/>
          </a:xfrm>
          <a:prstGeom prst="rect">
            <a:avLst/>
          </a:prstGeom>
          <a:noFill/>
          <a:ln>
            <a:noFill/>
          </a:ln>
        </p:spPr>
      </p:pic>
      <p:sp>
        <p:nvSpPr>
          <p:cNvPr id="245" name="Shape 245"/>
          <p:cNvSpPr/>
          <p:nvPr/>
        </p:nvSpPr>
        <p:spPr>
          <a:xfrm>
            <a:off x="6057900" y="1381125"/>
            <a:ext cx="2743200" cy="2514600"/>
          </a:xfrm>
          <a:prstGeom prst="rect">
            <a:avLst/>
          </a:prstGeom>
          <a:solidFill>
            <a:schemeClr val="accent3">
              <a:alpha val="15686"/>
            </a:schemeClr>
          </a:solidFill>
          <a:ln w="9525" cap="flat" cmpd="sng">
            <a:solidFill>
              <a:srgbClr val="005A9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700">
              <a:latin typeface="Calibri"/>
              <a:ea typeface="Calibri"/>
              <a:cs typeface="Calibri"/>
              <a:sym typeface="Calibri"/>
            </a:endParaRPr>
          </a:p>
        </p:txBody>
      </p:sp>
      <p:sp>
        <p:nvSpPr>
          <p:cNvPr id="246" name="Shape 246"/>
          <p:cNvSpPr txBox="1"/>
          <p:nvPr/>
        </p:nvSpPr>
        <p:spPr>
          <a:xfrm>
            <a:off x="3048000" y="1381125"/>
            <a:ext cx="2819400" cy="4498500"/>
          </a:xfrm>
          <a:prstGeom prst="rect">
            <a:avLst/>
          </a:prstGeom>
          <a:noFill/>
          <a:ln>
            <a:noFill/>
          </a:ln>
        </p:spPr>
        <p:txBody>
          <a:bodyPr lIns="91425" tIns="91425" rIns="91425" bIns="91425" anchor="t" anchorCtr="0">
            <a:noAutofit/>
          </a:bodyPr>
          <a:lstStyle/>
          <a:p>
            <a:pPr lvl="0" rtl="0">
              <a:spcBef>
                <a:spcPts val="200"/>
              </a:spcBef>
              <a:buClr>
                <a:schemeClr val="dk2"/>
              </a:buClr>
              <a:buSzPct val="25000"/>
              <a:buFont typeface="Noto Sans Symbols"/>
              <a:buNone/>
            </a:pPr>
            <a:r>
              <a:rPr lang="en-US" sz="1000" b="1" dirty="0">
                <a:latin typeface="Calibri"/>
                <a:ea typeface="Calibri"/>
                <a:cs typeface="Calibri"/>
                <a:sym typeface="Calibri"/>
              </a:rPr>
              <a:t>Basic recommendations:</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Maintain at least one local (i.e., non-cloud-based) copy of your content</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Maintain at least three separate complete copies of your research content</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Maintain at least one copy in a different geographic location</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Maintain a history of changes in at least one location (e.g., using a “Time Capsule” software package to automatically back up your content without deleting older copies)</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Document in a text file how, when, and where you store and back up your materials</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Systematize your folder- and file-name conventions using human-identifiable information</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Use naming conventions to mark versions of files, e.g., using consecutive numbers to track a file through all edits and revisions that take place to it. (e.g., filename-v12.txt)</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Make sure your filenames are followed by the correct file extension (e.g., .txt, .csv) </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Avoid using special characters in all file and folder names (e.g., \?:*?&lt;&gt;{}[]&amp;$,;.!)</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Document the formats you are managing and the potential sustainability issues </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Save a copy of your research files in non proprietary formats, so that you don’t need a software license to render and use them.</a:t>
            </a:r>
          </a:p>
        </p:txBody>
      </p:sp>
      <p:sp>
        <p:nvSpPr>
          <p:cNvPr id="11" name="Shape 189"/>
          <p:cNvSpPr txBox="1"/>
          <p:nvPr/>
        </p:nvSpPr>
        <p:spPr>
          <a:xfrm>
            <a:off x="0" y="6332886"/>
            <a:ext cx="9142412" cy="347643"/>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en-US" sz="1400">
                <a:solidFill>
                  <a:schemeClr val="dk1"/>
                </a:solidFill>
                <a:latin typeface="Calibri"/>
                <a:ea typeface="Calibri"/>
                <a:cs typeface="Calibri"/>
                <a:sym typeface="Calibri"/>
              </a:rPr>
              <a:t>Source - </a:t>
            </a:r>
            <a:r>
              <a:rPr lang="en-US" sz="1400" u="sng">
                <a:solidFill>
                  <a:schemeClr val="hlink"/>
                </a:solidFill>
                <a:latin typeface="Calibri"/>
                <a:ea typeface="Calibri"/>
                <a:cs typeface="Calibri"/>
                <a:sym typeface="Calibri"/>
                <a:hlinkClick r:id="rId9"/>
              </a:rPr>
              <a:t>Guidance Briefs: Managing Your ETD Research Files</a:t>
            </a:r>
          </a:p>
        </p:txBody>
      </p:sp>
      <p:pic>
        <p:nvPicPr>
          <p:cNvPr id="12" name="Shape 68"/>
          <p:cNvPicPr preferRelativeResize="0">
            <a:picLocks noChangeAspect="1"/>
          </p:cNvPicPr>
          <p:nvPr/>
        </p:nvPicPr>
        <p:blipFill rotWithShape="1">
          <a:blip r:embed="rId10">
            <a:alphaModFix/>
          </a:blip>
          <a:srcRect/>
          <a:stretch/>
        </p:blipFill>
        <p:spPr>
          <a:xfrm>
            <a:off x="128950" y="6239921"/>
            <a:ext cx="1585550" cy="588500"/>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pic>
        <p:nvPicPr>
          <p:cNvPr id="182" name="Shape 182"/>
          <p:cNvPicPr preferRelativeResize="0"/>
          <p:nvPr/>
        </p:nvPicPr>
        <p:blipFill rotWithShape="1">
          <a:blip r:embed="rId3">
            <a:alphaModFix/>
          </a:blip>
          <a:srcRect/>
          <a:stretch/>
        </p:blipFill>
        <p:spPr>
          <a:xfrm>
            <a:off x="2743200" y="0"/>
            <a:ext cx="6399212" cy="1482040"/>
          </a:xfrm>
          <a:prstGeom prst="rect">
            <a:avLst/>
          </a:prstGeom>
          <a:noFill/>
          <a:ln>
            <a:noFill/>
          </a:ln>
        </p:spPr>
      </p:pic>
      <p:sp>
        <p:nvSpPr>
          <p:cNvPr id="183" name="Shape 183"/>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200" b="1" i="0" u="none" strike="noStrike" cap="none">
                <a:solidFill>
                  <a:srgbClr val="007DC3"/>
                </a:solidFill>
                <a:latin typeface="Lato"/>
                <a:ea typeface="Lato"/>
                <a:cs typeface="Lato"/>
                <a:sym typeface="Lato"/>
              </a:rPr>
              <a:t>Copyright </a:t>
            </a:r>
          </a:p>
        </p:txBody>
      </p:sp>
      <p:sp>
        <p:nvSpPr>
          <p:cNvPr id="185" name="Shape 185"/>
          <p:cNvSpPr/>
          <p:nvPr/>
        </p:nvSpPr>
        <p:spPr>
          <a:xfrm>
            <a:off x="445477" y="3314528"/>
            <a:ext cx="2590800" cy="2209800"/>
          </a:xfrm>
          <a:prstGeom prst="rect">
            <a:avLst/>
          </a:prstGeom>
          <a:solidFill>
            <a:schemeClr val="accent3">
              <a:alpha val="15686"/>
            </a:schemeClr>
          </a:solidFill>
          <a:ln w="9525" cap="flat" cmpd="sng">
            <a:solidFill>
              <a:srgbClr val="005A9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700">
              <a:solidFill>
                <a:schemeClr val="lt1"/>
              </a:solidFill>
              <a:latin typeface="Calibri"/>
              <a:ea typeface="Calibri"/>
              <a:cs typeface="Calibri"/>
              <a:sym typeface="Calibri"/>
            </a:endParaRPr>
          </a:p>
        </p:txBody>
      </p:sp>
      <p:sp>
        <p:nvSpPr>
          <p:cNvPr id="184" name="Shape 184"/>
          <p:cNvSpPr txBox="1">
            <a:spLocks noGrp="1"/>
          </p:cNvSpPr>
          <p:nvPr>
            <p:ph type="body" idx="1"/>
          </p:nvPr>
        </p:nvSpPr>
        <p:spPr>
          <a:xfrm>
            <a:off x="457200" y="1438836"/>
            <a:ext cx="8229600" cy="4526100"/>
          </a:xfrm>
          <a:prstGeom prst="rect">
            <a:avLst/>
          </a:prstGeom>
          <a:noFill/>
          <a:ln>
            <a:noFill/>
          </a:ln>
        </p:spPr>
        <p:txBody>
          <a:bodyPr lIns="91425" tIns="45700" rIns="91425" bIns="45700" anchor="t" anchorCtr="0">
            <a:noAutofit/>
          </a:bodyPr>
          <a:lstStyle/>
          <a:p>
            <a:pPr marL="0" lvl="0" indent="0">
              <a:spcBef>
                <a:spcPts val="0"/>
              </a:spcBef>
              <a:buSzPct val="25000"/>
              <a:buNone/>
            </a:pPr>
            <a:r>
              <a:rPr lang="en-US" sz="1000" b="1" i="0" u="none" strike="noStrike" cap="none" dirty="0">
                <a:solidFill>
                  <a:srgbClr val="007DC3"/>
                </a:solidFill>
                <a:latin typeface="Calibri"/>
                <a:ea typeface="Calibri"/>
                <a:cs typeface="Calibri"/>
                <a:sym typeface="Calibri"/>
              </a:rPr>
              <a:t>US </a:t>
            </a:r>
            <a:r>
              <a:rPr lang="en-US" sz="1000" b="1" i="0" u="none" strike="noStrike" cap="none" dirty="0" smtClean="0">
                <a:solidFill>
                  <a:srgbClr val="007DC3"/>
                </a:solidFill>
                <a:latin typeface="Calibri"/>
                <a:ea typeface="Calibri"/>
                <a:cs typeface="Calibri"/>
                <a:sym typeface="Calibri"/>
              </a:rPr>
              <a:t>Copyright </a:t>
            </a:r>
            <a:r>
              <a:rPr lang="en-US" sz="1000" dirty="0" smtClean="0">
                <a:solidFill>
                  <a:srgbClr val="000000"/>
                </a:solidFill>
              </a:rPr>
              <a:t> is a legal </a:t>
            </a:r>
            <a:r>
              <a:rPr lang="en-US" sz="1000" dirty="0">
                <a:solidFill>
                  <a:srgbClr val="000000"/>
                </a:solidFill>
              </a:rPr>
              <a:t>tool authors and </a:t>
            </a:r>
            <a:endParaRPr lang="en-US" sz="1000" dirty="0" smtClean="0">
              <a:solidFill>
                <a:srgbClr val="000000"/>
              </a:solidFill>
            </a:endParaRPr>
          </a:p>
          <a:p>
            <a:pPr marL="0" lvl="0" indent="0">
              <a:spcBef>
                <a:spcPts val="0"/>
              </a:spcBef>
              <a:buSzPct val="25000"/>
              <a:buNone/>
            </a:pPr>
            <a:r>
              <a:rPr lang="en-US" sz="1000" dirty="0" smtClean="0">
                <a:solidFill>
                  <a:srgbClr val="000000"/>
                </a:solidFill>
              </a:rPr>
              <a:t>creators </a:t>
            </a:r>
            <a:r>
              <a:rPr lang="en-US" sz="1000" dirty="0">
                <a:solidFill>
                  <a:srgbClr val="000000"/>
                </a:solidFill>
              </a:rPr>
              <a:t>use to signal what other people </a:t>
            </a:r>
            <a:endParaRPr lang="en-US" sz="1000" dirty="0" smtClean="0">
              <a:solidFill>
                <a:srgbClr val="000000"/>
              </a:solidFill>
            </a:endParaRPr>
          </a:p>
          <a:p>
            <a:pPr marL="0" lvl="0" indent="0">
              <a:spcBef>
                <a:spcPts val="0"/>
              </a:spcBef>
              <a:buSzPct val="25000"/>
              <a:buNone/>
            </a:pPr>
            <a:r>
              <a:rPr lang="en-US" sz="1000" dirty="0" smtClean="0">
                <a:solidFill>
                  <a:srgbClr val="000000"/>
                </a:solidFill>
              </a:rPr>
              <a:t>can </a:t>
            </a:r>
            <a:r>
              <a:rPr lang="en-US" sz="1000" dirty="0">
                <a:solidFill>
                  <a:srgbClr val="000000"/>
                </a:solidFill>
              </a:rPr>
              <a:t>– or cannot – do with their works. </a:t>
            </a:r>
            <a:endParaRPr lang="en-US" sz="1000" dirty="0" smtClean="0">
              <a:solidFill>
                <a:srgbClr val="000000"/>
              </a:solidFill>
            </a:endParaRPr>
          </a:p>
          <a:p>
            <a:pPr marL="0" marR="0" lvl="0" indent="0" algn="l" rtl="0">
              <a:spcBef>
                <a:spcPts val="200"/>
              </a:spcBef>
              <a:spcAft>
                <a:spcPts val="0"/>
              </a:spcAft>
              <a:buClr>
                <a:schemeClr val="dk2"/>
              </a:buClr>
              <a:buSzPct val="25000"/>
              <a:buFont typeface="Noto Sans Symbols"/>
              <a:buNone/>
            </a:pPr>
            <a:endParaRPr sz="1000" b="0" i="0" u="none" strike="noStrike" cap="none" dirty="0">
              <a:solidFill>
                <a:srgbClr val="007DC3"/>
              </a:solidFill>
              <a:latin typeface="Calibri"/>
              <a:ea typeface="Calibri"/>
              <a:cs typeface="Calibri"/>
              <a:sym typeface="Calibri"/>
            </a:endParaRPr>
          </a:p>
          <a:p>
            <a:pPr marL="0" lvl="0" indent="0">
              <a:spcBef>
                <a:spcPts val="200"/>
              </a:spcBef>
              <a:buSzPct val="25000"/>
              <a:buNone/>
            </a:pPr>
            <a:r>
              <a:rPr lang="en-US" sz="1000" b="1" i="0" u="none" strike="noStrike" cap="none" dirty="0" smtClean="0">
                <a:solidFill>
                  <a:srgbClr val="007DC3"/>
                </a:solidFill>
                <a:latin typeface="Calibri"/>
                <a:ea typeface="Calibri"/>
                <a:cs typeface="Calibri"/>
                <a:sym typeface="Calibri"/>
              </a:rPr>
              <a:t>Public Domain: </a:t>
            </a:r>
            <a:r>
              <a:rPr lang="en-US" sz="1000" dirty="0">
                <a:solidFill>
                  <a:srgbClr val="000000"/>
                </a:solidFill>
              </a:rPr>
              <a:t>Works </a:t>
            </a:r>
            <a:r>
              <a:rPr lang="en-US" sz="1000" dirty="0" smtClean="0">
                <a:solidFill>
                  <a:srgbClr val="000000"/>
                </a:solidFill>
              </a:rPr>
              <a:t>are in the </a:t>
            </a:r>
            <a:r>
              <a:rPr lang="en-US" sz="1000" dirty="0">
                <a:solidFill>
                  <a:srgbClr val="000000"/>
                </a:solidFill>
              </a:rPr>
              <a:t>public </a:t>
            </a:r>
            <a:endParaRPr lang="en-US" sz="1000" dirty="0" smtClean="0">
              <a:solidFill>
                <a:srgbClr val="000000"/>
              </a:solidFill>
            </a:endParaRPr>
          </a:p>
          <a:p>
            <a:pPr marL="0" lvl="0" indent="0">
              <a:spcBef>
                <a:spcPts val="200"/>
              </a:spcBef>
              <a:buSzPct val="25000"/>
              <a:buNone/>
            </a:pPr>
            <a:r>
              <a:rPr lang="en-US" sz="1000" dirty="0" smtClean="0">
                <a:solidFill>
                  <a:srgbClr val="000000"/>
                </a:solidFill>
              </a:rPr>
              <a:t>domain once </a:t>
            </a:r>
            <a:r>
              <a:rPr lang="en-US" sz="1000" dirty="0">
                <a:solidFill>
                  <a:srgbClr val="000000"/>
                </a:solidFill>
              </a:rPr>
              <a:t>a defined period of copyright </a:t>
            </a:r>
            <a:endParaRPr lang="en-US" sz="1000" dirty="0" smtClean="0">
              <a:solidFill>
                <a:srgbClr val="000000"/>
              </a:solidFill>
            </a:endParaRPr>
          </a:p>
          <a:p>
            <a:pPr marL="0" lvl="0" indent="0">
              <a:spcBef>
                <a:spcPts val="200"/>
              </a:spcBef>
              <a:buSzPct val="25000"/>
              <a:buNone/>
            </a:pPr>
            <a:r>
              <a:rPr lang="en-US" sz="1000" dirty="0" smtClean="0">
                <a:solidFill>
                  <a:srgbClr val="000000"/>
                </a:solidFill>
              </a:rPr>
              <a:t>protection has </a:t>
            </a:r>
            <a:r>
              <a:rPr lang="en-US" sz="1000" dirty="0">
                <a:solidFill>
                  <a:srgbClr val="000000"/>
                </a:solidFill>
              </a:rPr>
              <a:t>lapsed, at which point they </a:t>
            </a:r>
            <a:endParaRPr lang="en-US" sz="1000" dirty="0" smtClean="0">
              <a:solidFill>
                <a:srgbClr val="000000"/>
              </a:solidFill>
            </a:endParaRPr>
          </a:p>
          <a:p>
            <a:pPr marL="0" lvl="0" indent="0">
              <a:spcBef>
                <a:spcPts val="200"/>
              </a:spcBef>
              <a:buSzPct val="25000"/>
              <a:buNone/>
            </a:pPr>
            <a:r>
              <a:rPr lang="en-US" sz="1000" dirty="0" smtClean="0">
                <a:solidFill>
                  <a:srgbClr val="000000"/>
                </a:solidFill>
              </a:rPr>
              <a:t>are </a:t>
            </a:r>
            <a:r>
              <a:rPr lang="en-US" sz="1000" dirty="0">
                <a:solidFill>
                  <a:srgbClr val="000000"/>
                </a:solidFill>
              </a:rPr>
              <a:t>no longer </a:t>
            </a:r>
            <a:r>
              <a:rPr lang="en-US" sz="1000" dirty="0" smtClean="0">
                <a:solidFill>
                  <a:srgbClr val="000000"/>
                </a:solidFill>
              </a:rPr>
              <a:t>governed </a:t>
            </a:r>
            <a:r>
              <a:rPr lang="en-US" sz="1000" dirty="0">
                <a:solidFill>
                  <a:srgbClr val="000000"/>
                </a:solidFill>
              </a:rPr>
              <a:t>by copyright and can </a:t>
            </a:r>
            <a:endParaRPr lang="en-US" sz="1000" dirty="0" smtClean="0">
              <a:solidFill>
                <a:srgbClr val="000000"/>
              </a:solidFill>
            </a:endParaRPr>
          </a:p>
          <a:p>
            <a:pPr marL="0" lvl="0" indent="0">
              <a:spcBef>
                <a:spcPts val="200"/>
              </a:spcBef>
              <a:buSzPct val="25000"/>
              <a:buNone/>
            </a:pPr>
            <a:r>
              <a:rPr lang="en-US" sz="1000" dirty="0" smtClean="0">
                <a:solidFill>
                  <a:srgbClr val="000000"/>
                </a:solidFill>
              </a:rPr>
              <a:t>be </a:t>
            </a:r>
            <a:r>
              <a:rPr lang="en-US" sz="1000" dirty="0">
                <a:solidFill>
                  <a:srgbClr val="000000"/>
                </a:solidFill>
              </a:rPr>
              <a:t>freely used </a:t>
            </a:r>
            <a:r>
              <a:rPr lang="en-US" sz="1000" dirty="0" smtClean="0">
                <a:solidFill>
                  <a:srgbClr val="000000"/>
                </a:solidFill>
              </a:rPr>
              <a:t>by </a:t>
            </a:r>
            <a:r>
              <a:rPr lang="en-US" sz="1000" dirty="0">
                <a:solidFill>
                  <a:srgbClr val="000000"/>
                </a:solidFill>
              </a:rPr>
              <a:t>anyone. </a:t>
            </a:r>
            <a:endParaRPr lang="en-US" sz="1000" dirty="0" smtClean="0">
              <a:solidFill>
                <a:srgbClr val="000000"/>
              </a:solidFill>
            </a:endParaRPr>
          </a:p>
          <a:p>
            <a:pPr marL="0" lvl="0" indent="0">
              <a:spcBef>
                <a:spcPts val="200"/>
              </a:spcBef>
              <a:buSzPct val="25000"/>
              <a:buNone/>
            </a:pPr>
            <a:endParaRPr lang="en-US" sz="1000" b="0" i="0" u="none" strike="noStrike" cap="none" dirty="0">
              <a:solidFill>
                <a:srgbClr val="000000"/>
              </a:solidFill>
              <a:latin typeface="Calibri"/>
              <a:ea typeface="Calibri"/>
              <a:cs typeface="Calibri"/>
              <a:sym typeface="Calibri"/>
            </a:endParaRPr>
          </a:p>
          <a:p>
            <a:pPr marL="0" lvl="0" indent="0">
              <a:spcBef>
                <a:spcPts val="200"/>
              </a:spcBef>
              <a:buSzPct val="25000"/>
              <a:buNone/>
            </a:pPr>
            <a:endParaRPr sz="1000" b="0" i="0" u="none" strike="noStrike" cap="none" dirty="0">
              <a:solidFill>
                <a:schemeClr val="dk2"/>
              </a:solidFill>
              <a:latin typeface="Calibri"/>
              <a:ea typeface="Calibri"/>
              <a:cs typeface="Calibri"/>
              <a:sym typeface="Calibri"/>
            </a:endParaRPr>
          </a:p>
          <a:p>
            <a:pPr marL="0" marR="0" lvl="0" indent="0" algn="l" rtl="0">
              <a:spcBef>
                <a:spcPts val="190"/>
              </a:spcBef>
              <a:spcAft>
                <a:spcPts val="0"/>
              </a:spcAft>
              <a:buClr>
                <a:schemeClr val="dk2"/>
              </a:buClr>
              <a:buSzPct val="25000"/>
              <a:buFont typeface="Noto Sans Symbols"/>
              <a:buNone/>
            </a:pPr>
            <a:r>
              <a:rPr lang="en-US" sz="950" b="0" i="0" u="none" strike="noStrike" cap="none" dirty="0">
                <a:solidFill>
                  <a:schemeClr val="dk1"/>
                </a:solidFill>
                <a:latin typeface="Calibri"/>
                <a:ea typeface="Calibri"/>
                <a:cs typeface="Calibri"/>
                <a:sym typeface="Calibri"/>
              </a:rPr>
              <a:t>If you are using a work that is within copyright,</a:t>
            </a:r>
          </a:p>
          <a:p>
            <a:pPr marL="0" marR="0" lvl="0" indent="0" algn="l" rtl="0">
              <a:spcBef>
                <a:spcPts val="190"/>
              </a:spcBef>
              <a:spcAft>
                <a:spcPts val="0"/>
              </a:spcAft>
              <a:buClr>
                <a:schemeClr val="dk2"/>
              </a:buClr>
              <a:buSzPct val="25000"/>
              <a:buFont typeface="Noto Sans Symbols"/>
              <a:buNone/>
            </a:pPr>
            <a:r>
              <a:rPr lang="en-US" sz="950" b="0" i="0" u="none" strike="noStrike" cap="none" dirty="0">
                <a:solidFill>
                  <a:schemeClr val="dk1"/>
                </a:solidFill>
                <a:latin typeface="Calibri"/>
                <a:ea typeface="Calibri"/>
                <a:cs typeface="Calibri"/>
                <a:sym typeface="Calibri"/>
              </a:rPr>
              <a:t>but meets certain “fair use” criteria, courts</a:t>
            </a:r>
          </a:p>
          <a:p>
            <a:pPr marL="0" marR="0" lvl="0" indent="0" algn="l" rtl="0">
              <a:spcBef>
                <a:spcPts val="190"/>
              </a:spcBef>
              <a:spcAft>
                <a:spcPts val="0"/>
              </a:spcAft>
              <a:buClr>
                <a:schemeClr val="dk2"/>
              </a:buClr>
              <a:buSzPct val="25000"/>
              <a:buFont typeface="Noto Sans Symbols"/>
              <a:buNone/>
            </a:pPr>
            <a:r>
              <a:rPr lang="en-US" sz="950" b="0" i="0" u="none" strike="noStrike" cap="none" dirty="0">
                <a:solidFill>
                  <a:schemeClr val="dk1"/>
                </a:solidFill>
                <a:latin typeface="Calibri"/>
                <a:ea typeface="Calibri"/>
                <a:cs typeface="Calibri"/>
                <a:sym typeface="Calibri"/>
              </a:rPr>
              <a:t>have found that no formal permission is needed. </a:t>
            </a:r>
          </a:p>
          <a:p>
            <a:pPr marL="0" marR="0" lvl="0" indent="0" algn="l" rtl="0">
              <a:spcBef>
                <a:spcPts val="190"/>
              </a:spcBef>
              <a:spcAft>
                <a:spcPts val="0"/>
              </a:spcAft>
              <a:buClr>
                <a:schemeClr val="dk2"/>
              </a:buClr>
              <a:buSzPct val="25000"/>
              <a:buFont typeface="Noto Sans Symbols"/>
              <a:buNone/>
            </a:pPr>
            <a:r>
              <a:rPr lang="en-US" sz="950" b="0" i="0" u="none" strike="noStrike" cap="none" dirty="0">
                <a:solidFill>
                  <a:schemeClr val="dk1"/>
                </a:solidFill>
                <a:latin typeface="Calibri"/>
                <a:ea typeface="Calibri"/>
                <a:cs typeface="Calibri"/>
                <a:sym typeface="Calibri"/>
              </a:rPr>
              <a:t>The criteria that are taken into account include </a:t>
            </a:r>
          </a:p>
          <a:p>
            <a:pPr marL="0" marR="0" lvl="0" indent="0" algn="l" rtl="0">
              <a:spcBef>
                <a:spcPts val="190"/>
              </a:spcBef>
              <a:spcAft>
                <a:spcPts val="0"/>
              </a:spcAft>
              <a:buClr>
                <a:schemeClr val="dk2"/>
              </a:buClr>
              <a:buSzPct val="25000"/>
              <a:buFont typeface="Noto Sans Symbols"/>
              <a:buNone/>
            </a:pPr>
            <a:r>
              <a:rPr lang="en-US" sz="950" b="0" i="0" u="none" strike="noStrike" cap="none" dirty="0">
                <a:solidFill>
                  <a:schemeClr val="dk1"/>
                </a:solidFill>
                <a:latin typeface="Calibri"/>
                <a:ea typeface="Calibri"/>
                <a:cs typeface="Calibri"/>
                <a:sym typeface="Calibri"/>
              </a:rPr>
              <a:t>the purpose (e.g., educational and research uses </a:t>
            </a:r>
          </a:p>
          <a:p>
            <a:pPr marL="0" marR="0" lvl="0" indent="0" algn="l" rtl="0">
              <a:spcBef>
                <a:spcPts val="190"/>
              </a:spcBef>
              <a:spcAft>
                <a:spcPts val="0"/>
              </a:spcAft>
              <a:buClr>
                <a:schemeClr val="dk2"/>
              </a:buClr>
              <a:buSzPct val="25000"/>
              <a:buFont typeface="Noto Sans Symbols"/>
              <a:buNone/>
            </a:pPr>
            <a:r>
              <a:rPr lang="en-US" sz="950" b="0" i="0" u="none" strike="noStrike" cap="none" dirty="0">
                <a:solidFill>
                  <a:schemeClr val="dk1"/>
                </a:solidFill>
                <a:latin typeface="Calibri"/>
                <a:ea typeface="Calibri"/>
                <a:cs typeface="Calibri"/>
                <a:sym typeface="Calibri"/>
              </a:rPr>
              <a:t>favor fair use while commercial uses do not); the </a:t>
            </a:r>
          </a:p>
          <a:p>
            <a:pPr marL="0" marR="0" lvl="0" indent="0" algn="l" rtl="0">
              <a:spcBef>
                <a:spcPts val="190"/>
              </a:spcBef>
              <a:spcAft>
                <a:spcPts val="0"/>
              </a:spcAft>
              <a:buClr>
                <a:schemeClr val="dk2"/>
              </a:buClr>
              <a:buSzPct val="25000"/>
              <a:buFont typeface="Noto Sans Symbols"/>
              <a:buNone/>
            </a:pPr>
            <a:r>
              <a:rPr lang="en-US" sz="950" b="0" i="0" u="none" strike="noStrike" cap="none" dirty="0">
                <a:solidFill>
                  <a:schemeClr val="dk1"/>
                </a:solidFill>
                <a:latin typeface="Calibri"/>
                <a:ea typeface="Calibri"/>
                <a:cs typeface="Calibri"/>
                <a:sym typeface="Calibri"/>
              </a:rPr>
              <a:t>type (e.g., factual or nonfiction-based information </a:t>
            </a:r>
          </a:p>
          <a:p>
            <a:pPr marL="0" marR="0" lvl="0" indent="0" algn="l" rtl="0">
              <a:spcBef>
                <a:spcPts val="190"/>
              </a:spcBef>
              <a:spcAft>
                <a:spcPts val="0"/>
              </a:spcAft>
              <a:buClr>
                <a:schemeClr val="dk2"/>
              </a:buClr>
              <a:buSzPct val="25000"/>
              <a:buFont typeface="Noto Sans Symbols"/>
              <a:buNone/>
            </a:pPr>
            <a:r>
              <a:rPr lang="en-US" sz="950" b="0" i="0" u="none" strike="noStrike" cap="none" dirty="0">
                <a:solidFill>
                  <a:schemeClr val="dk1"/>
                </a:solidFill>
                <a:latin typeface="Calibri"/>
                <a:ea typeface="Calibri"/>
                <a:cs typeface="Calibri"/>
                <a:sym typeface="Calibri"/>
              </a:rPr>
              <a:t>may favor fair use; highly creative work likely will </a:t>
            </a:r>
          </a:p>
          <a:p>
            <a:pPr marL="0" marR="0" lvl="0" indent="0" algn="l" rtl="0">
              <a:spcBef>
                <a:spcPts val="190"/>
              </a:spcBef>
              <a:spcAft>
                <a:spcPts val="0"/>
              </a:spcAft>
              <a:buClr>
                <a:schemeClr val="dk2"/>
              </a:buClr>
              <a:buSzPct val="25000"/>
              <a:buFont typeface="Noto Sans Symbols"/>
              <a:buNone/>
            </a:pPr>
            <a:r>
              <a:rPr lang="en-US" sz="950" b="0" i="0" u="none" strike="noStrike" cap="none" dirty="0">
                <a:solidFill>
                  <a:schemeClr val="dk1"/>
                </a:solidFill>
                <a:latin typeface="Calibri"/>
                <a:ea typeface="Calibri"/>
                <a:cs typeface="Calibri"/>
                <a:sym typeface="Calibri"/>
              </a:rPr>
              <a:t>not); the amount (e.g., small quantities vs. a </a:t>
            </a:r>
          </a:p>
          <a:p>
            <a:pPr marL="0" marR="0" lvl="0" indent="0" algn="l" rtl="0">
              <a:spcBef>
                <a:spcPts val="190"/>
              </a:spcBef>
              <a:spcAft>
                <a:spcPts val="0"/>
              </a:spcAft>
              <a:buClr>
                <a:schemeClr val="dk2"/>
              </a:buClr>
              <a:buSzPct val="25000"/>
              <a:buFont typeface="Noto Sans Symbols"/>
              <a:buNone/>
            </a:pPr>
            <a:r>
              <a:rPr lang="en-US" sz="950" b="0" i="0" u="none" strike="noStrike" cap="none" dirty="0">
                <a:solidFill>
                  <a:schemeClr val="dk1"/>
                </a:solidFill>
                <a:latin typeface="Calibri"/>
                <a:ea typeface="Calibri"/>
                <a:cs typeface="Calibri"/>
                <a:sym typeface="Calibri"/>
              </a:rPr>
              <a:t>significant portion of the original work); and the </a:t>
            </a:r>
          </a:p>
          <a:p>
            <a:pPr marL="0" marR="0" lvl="0" indent="0" algn="l" rtl="0">
              <a:spcBef>
                <a:spcPts val="190"/>
              </a:spcBef>
              <a:spcAft>
                <a:spcPts val="0"/>
              </a:spcAft>
              <a:buClr>
                <a:schemeClr val="dk2"/>
              </a:buClr>
              <a:buSzPct val="25000"/>
              <a:buFont typeface="Noto Sans Symbols"/>
              <a:buNone/>
            </a:pPr>
            <a:r>
              <a:rPr lang="en-US" sz="950" b="0" i="0" u="none" strike="noStrike" cap="none" dirty="0">
                <a:solidFill>
                  <a:schemeClr val="dk1"/>
                </a:solidFill>
                <a:latin typeface="Calibri"/>
                <a:ea typeface="Calibri"/>
                <a:cs typeface="Calibri"/>
                <a:sym typeface="Calibri"/>
              </a:rPr>
              <a:t>effect (e.g</a:t>
            </a:r>
            <a:r>
              <a:rPr lang="en-US" sz="950" b="0" i="0" u="none" strike="noStrike" cap="none" dirty="0" smtClean="0">
                <a:solidFill>
                  <a:schemeClr val="dk1"/>
                </a:solidFill>
                <a:latin typeface="Calibri"/>
                <a:ea typeface="Calibri"/>
                <a:cs typeface="Calibri"/>
                <a:sym typeface="Calibri"/>
              </a:rPr>
              <a:t>., no negative </a:t>
            </a:r>
            <a:r>
              <a:rPr lang="en-US" sz="950" b="0" i="0" u="none" strike="noStrike" cap="none" dirty="0">
                <a:solidFill>
                  <a:schemeClr val="dk1"/>
                </a:solidFill>
                <a:latin typeface="Calibri"/>
                <a:ea typeface="Calibri"/>
                <a:cs typeface="Calibri"/>
                <a:sym typeface="Calibri"/>
              </a:rPr>
              <a:t>impact on </a:t>
            </a:r>
            <a:r>
              <a:rPr lang="en-US" sz="950" b="0" i="0" u="none" strike="noStrike" cap="none" dirty="0" smtClean="0">
                <a:solidFill>
                  <a:schemeClr val="dk1"/>
                </a:solidFill>
                <a:latin typeface="Calibri"/>
                <a:ea typeface="Calibri"/>
                <a:cs typeface="Calibri"/>
                <a:sym typeface="Calibri"/>
              </a:rPr>
              <a:t>the copyright </a:t>
            </a:r>
          </a:p>
          <a:p>
            <a:pPr marL="0" marR="0" lvl="0" indent="0" algn="l" rtl="0">
              <a:spcBef>
                <a:spcPts val="190"/>
              </a:spcBef>
              <a:spcAft>
                <a:spcPts val="0"/>
              </a:spcAft>
              <a:buClr>
                <a:schemeClr val="dk2"/>
              </a:buClr>
              <a:buSzPct val="25000"/>
              <a:buFont typeface="Noto Sans Symbols"/>
              <a:buNone/>
            </a:pPr>
            <a:r>
              <a:rPr lang="en-US" sz="950" b="0" i="0" u="none" strike="noStrike" cap="none" dirty="0" smtClean="0">
                <a:solidFill>
                  <a:schemeClr val="dk1"/>
                </a:solidFill>
                <a:latin typeface="Calibri"/>
                <a:ea typeface="Calibri"/>
                <a:cs typeface="Calibri"/>
                <a:sym typeface="Calibri"/>
              </a:rPr>
              <a:t>holder</a:t>
            </a:r>
            <a:r>
              <a:rPr lang="en-US" sz="950" b="0" i="0" u="none" strike="noStrike" cap="none" dirty="0">
                <a:solidFill>
                  <a:schemeClr val="dk1"/>
                </a:solidFill>
                <a:latin typeface="Calibri"/>
                <a:ea typeface="Calibri"/>
                <a:cs typeface="Calibri"/>
                <a:sym typeface="Calibri"/>
              </a:rPr>
              <a:t>). </a:t>
            </a:r>
            <a:r>
              <a:rPr lang="en-US" sz="1000" u="sng" dirty="0">
                <a:hlinkClick r:id="rId4"/>
              </a:rPr>
              <a:t>http://copyright.gov/circs/circ01.pdf</a:t>
            </a:r>
            <a:r>
              <a:rPr lang="en-US" sz="1000" dirty="0"/>
              <a:t> </a:t>
            </a:r>
            <a:endParaRPr lang="en-US" sz="950" b="0" i="0" u="none" strike="noStrike" cap="none" dirty="0">
              <a:solidFill>
                <a:schemeClr val="dk1"/>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endParaRPr sz="1000" b="0" i="0" u="none" strike="noStrike" cap="none" dirty="0">
              <a:solidFill>
                <a:srgbClr val="007DC3"/>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endParaRPr sz="1000" b="0" i="0" u="none" strike="noStrike" cap="none" dirty="0">
              <a:solidFill>
                <a:srgbClr val="007DC3"/>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Giving credit is no substitute for asking permission!</a:t>
            </a:r>
          </a:p>
          <a:p>
            <a:pPr marL="0" marR="0" lvl="0" indent="0" algn="l" rtl="0">
              <a:spcBef>
                <a:spcPts val="200"/>
              </a:spcBef>
              <a:spcAft>
                <a:spcPts val="0"/>
              </a:spcAft>
              <a:buClr>
                <a:schemeClr val="dk2"/>
              </a:buClr>
              <a:buSzPct val="25000"/>
              <a:buFont typeface="Noto Sans Symbols"/>
              <a:buNone/>
            </a:pPr>
            <a:endParaRPr sz="1000" b="1" dirty="0">
              <a:solidFill>
                <a:srgbClr val="007DC3"/>
              </a:solidFill>
            </a:endParaRPr>
          </a:p>
          <a:p>
            <a:pPr marL="0" marR="0" lvl="0" indent="0" algn="l" rtl="0">
              <a:spcBef>
                <a:spcPts val="200"/>
              </a:spcBef>
              <a:spcAft>
                <a:spcPts val="0"/>
              </a:spcAft>
              <a:buClr>
                <a:schemeClr val="dk2"/>
              </a:buClr>
              <a:buSzPct val="25000"/>
              <a:buFont typeface="Noto Sans Symbols"/>
              <a:buNone/>
            </a:pPr>
            <a:endParaRPr sz="1000" b="1" dirty="0">
              <a:solidFill>
                <a:srgbClr val="007DC3"/>
              </a:solidFill>
            </a:endParaRPr>
          </a:p>
          <a:p>
            <a:pPr marL="0" marR="0" lvl="0" indent="0" algn="l" rtl="0">
              <a:spcBef>
                <a:spcPts val="200"/>
              </a:spcBef>
              <a:spcAft>
                <a:spcPts val="0"/>
              </a:spcAft>
              <a:buClr>
                <a:schemeClr val="dk2"/>
              </a:buClr>
              <a:buSzPct val="25000"/>
              <a:buFont typeface="Noto Sans Symbols"/>
              <a:buNone/>
            </a:pPr>
            <a:endParaRPr sz="1000" b="1" dirty="0">
              <a:solidFill>
                <a:srgbClr val="007DC3"/>
              </a:solidFill>
            </a:endParaRPr>
          </a:p>
          <a:p>
            <a:pPr marL="0" marR="0" lvl="0" indent="0" algn="l" rtl="0">
              <a:spcBef>
                <a:spcPts val="200"/>
              </a:spcBef>
              <a:spcAft>
                <a:spcPts val="0"/>
              </a:spcAft>
              <a:buClr>
                <a:schemeClr val="dk2"/>
              </a:buClr>
              <a:buSzPct val="25000"/>
              <a:buFont typeface="Noto Sans Symbols"/>
              <a:buNone/>
            </a:pPr>
            <a:endParaRPr sz="1000" b="1" dirty="0">
              <a:solidFill>
                <a:srgbClr val="007DC3"/>
              </a:solidFill>
            </a:endParaRPr>
          </a:p>
          <a:p>
            <a:pPr marL="0" marR="0" lvl="0" indent="0" algn="l" rtl="0">
              <a:spcBef>
                <a:spcPts val="200"/>
              </a:spcBef>
              <a:spcAft>
                <a:spcPts val="0"/>
              </a:spcAft>
              <a:buClr>
                <a:schemeClr val="dk2"/>
              </a:buClr>
              <a:buSzPct val="25000"/>
              <a:buFont typeface="Noto Sans Symbols"/>
              <a:buNone/>
            </a:pPr>
            <a:endParaRPr sz="1000" b="1" dirty="0">
              <a:solidFill>
                <a:srgbClr val="007DC3"/>
              </a:solidFill>
            </a:endParaRPr>
          </a:p>
          <a:p>
            <a:pPr marL="0" marR="0" lvl="0" indent="0" algn="l" rtl="0">
              <a:spcBef>
                <a:spcPts val="200"/>
              </a:spcBef>
              <a:spcAft>
                <a:spcPts val="0"/>
              </a:spcAft>
              <a:buClr>
                <a:schemeClr val="dk2"/>
              </a:buClr>
              <a:buSzPct val="25000"/>
              <a:buFont typeface="Noto Sans Symbols"/>
              <a:buNone/>
            </a:pPr>
            <a:endParaRPr sz="1000" b="0" i="0" u="none" strike="noStrike" cap="none" dirty="0">
              <a:solidFill>
                <a:schemeClr val="dk2"/>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endParaRPr dirty="0"/>
          </a:p>
          <a:p>
            <a:pPr marL="0" marR="0" lvl="0" indent="0" algn="l" rtl="0">
              <a:spcBef>
                <a:spcPts val="200"/>
              </a:spcBef>
              <a:spcAft>
                <a:spcPts val="0"/>
              </a:spcAft>
              <a:buClr>
                <a:schemeClr val="dk2"/>
              </a:buClr>
              <a:buSzPct val="25000"/>
              <a:buFont typeface="Noto Sans Symbols"/>
              <a:buNone/>
            </a:pPr>
            <a:endParaRPr sz="1000" b="0" i="0" u="none" strike="noStrike" cap="none" dirty="0">
              <a:solidFill>
                <a:schemeClr val="dk2"/>
              </a:solidFill>
              <a:latin typeface="Calibri"/>
              <a:ea typeface="Calibri"/>
              <a:cs typeface="Calibri"/>
              <a:sym typeface="Calibri"/>
            </a:endParaRPr>
          </a:p>
        </p:txBody>
      </p:sp>
      <p:pic>
        <p:nvPicPr>
          <p:cNvPr id="186" name="Shape 186" descr="cc.large.png"/>
          <p:cNvPicPr preferRelativeResize="0"/>
          <p:nvPr/>
        </p:nvPicPr>
        <p:blipFill rotWithShape="1">
          <a:blip r:embed="rId5">
            <a:alphaModFix/>
          </a:blip>
          <a:srcRect/>
          <a:stretch/>
        </p:blipFill>
        <p:spPr>
          <a:xfrm>
            <a:off x="6858000" y="4041357"/>
            <a:ext cx="1904999" cy="1904999"/>
          </a:xfrm>
          <a:prstGeom prst="rect">
            <a:avLst/>
          </a:prstGeom>
          <a:noFill/>
          <a:ln>
            <a:noFill/>
          </a:ln>
        </p:spPr>
      </p:pic>
      <p:sp>
        <p:nvSpPr>
          <p:cNvPr id="187" name="Shape 187"/>
          <p:cNvSpPr/>
          <p:nvPr/>
        </p:nvSpPr>
        <p:spPr>
          <a:xfrm>
            <a:off x="3429000" y="1438836"/>
            <a:ext cx="2730500" cy="1371599"/>
          </a:xfrm>
          <a:prstGeom prst="rect">
            <a:avLst/>
          </a:prstGeom>
          <a:solidFill>
            <a:schemeClr val="accent3">
              <a:alpha val="15686"/>
            </a:schemeClr>
          </a:solidFill>
          <a:ln w="9525" cap="flat" cmpd="sng">
            <a:solidFill>
              <a:srgbClr val="005A91"/>
            </a:solidFill>
            <a:prstDash val="solid"/>
            <a:round/>
            <a:headEnd type="none" w="med" len="med"/>
            <a:tailEnd type="none" w="med" len="med"/>
          </a:ln>
        </p:spPr>
        <p:txBody>
          <a:bodyPr lIns="91425" tIns="45700" rIns="91425" bIns="45700" anchor="ctr" anchorCtr="0">
            <a:noAutofit/>
          </a:bodyPr>
          <a:lstStyle/>
          <a:p>
            <a:pPr lvl="0" rtl="0">
              <a:spcBef>
                <a:spcPts val="200"/>
              </a:spcBef>
              <a:buClr>
                <a:schemeClr val="dk2"/>
              </a:buClr>
              <a:buSzPct val="25000"/>
              <a:buFont typeface="Noto Sans Symbols"/>
              <a:buNone/>
            </a:pPr>
            <a:r>
              <a:rPr lang="en-US" sz="1000" b="1">
                <a:solidFill>
                  <a:schemeClr val="accent1"/>
                </a:solidFill>
                <a:latin typeface="Calibri"/>
                <a:ea typeface="Calibri"/>
                <a:cs typeface="Calibri"/>
                <a:sym typeface="Calibri"/>
              </a:rPr>
              <a:t>Creative Commons  (recommended)</a:t>
            </a:r>
          </a:p>
          <a:p>
            <a:pPr lvl="0" rtl="0">
              <a:spcBef>
                <a:spcPts val="200"/>
              </a:spcBef>
              <a:buClr>
                <a:schemeClr val="dk2"/>
              </a:buClr>
              <a:buSzPct val="25000"/>
              <a:buFont typeface="Noto Sans Symbols"/>
              <a:buNone/>
            </a:pPr>
            <a:r>
              <a:rPr lang="en-US" sz="1000">
                <a:solidFill>
                  <a:schemeClr val="dk2"/>
                </a:solidFill>
                <a:latin typeface="Calibri"/>
                <a:ea typeface="Calibri"/>
                <a:cs typeface="Calibri"/>
                <a:sym typeface="Calibri"/>
              </a:rPr>
              <a:t>    </a:t>
            </a:r>
            <a:r>
              <a:rPr lang="en-US" sz="1000">
                <a:latin typeface="Calibri"/>
                <a:ea typeface="Calibri"/>
                <a:cs typeface="Calibri"/>
                <a:sym typeface="Calibri"/>
              </a:rPr>
              <a:t>-CC0: a waiver (no license)</a:t>
            </a:r>
          </a:p>
          <a:p>
            <a:pPr lvl="0" rtl="0">
              <a:spcBef>
                <a:spcPts val="200"/>
              </a:spcBef>
              <a:buClr>
                <a:schemeClr val="dk2"/>
              </a:buClr>
              <a:buSzPct val="25000"/>
              <a:buFont typeface="Noto Sans Symbols"/>
              <a:buNone/>
            </a:pPr>
            <a:r>
              <a:rPr lang="en-US" sz="1000">
                <a:latin typeface="Calibri"/>
                <a:ea typeface="Calibri"/>
                <a:cs typeface="Calibri"/>
                <a:sym typeface="Calibri"/>
              </a:rPr>
              <a:t>    -CC-BY: attribution</a:t>
            </a:r>
          </a:p>
          <a:p>
            <a:pPr lvl="0" rtl="0">
              <a:spcBef>
                <a:spcPts val="200"/>
              </a:spcBef>
              <a:buClr>
                <a:schemeClr val="dk2"/>
              </a:buClr>
              <a:buSzPct val="25000"/>
              <a:buFont typeface="Noto Sans Symbols"/>
              <a:buNone/>
            </a:pPr>
            <a:r>
              <a:rPr lang="en-US" sz="1000">
                <a:latin typeface="Calibri"/>
                <a:ea typeface="Calibri"/>
                <a:cs typeface="Calibri"/>
                <a:sym typeface="Calibri"/>
              </a:rPr>
              <a:t>    -CC-BY-ND attribution, no derivatives   </a:t>
            </a:r>
          </a:p>
          <a:p>
            <a:pPr lvl="0" rtl="0">
              <a:spcBef>
                <a:spcPts val="200"/>
              </a:spcBef>
              <a:buClr>
                <a:schemeClr val="dk2"/>
              </a:buClr>
              <a:buSzPct val="25000"/>
              <a:buFont typeface="Noto Sans Symbols"/>
              <a:buNone/>
            </a:pPr>
            <a:r>
              <a:rPr lang="en-US" sz="1000">
                <a:latin typeface="Calibri"/>
                <a:ea typeface="Calibri"/>
                <a:cs typeface="Calibri"/>
                <a:sym typeface="Calibri"/>
              </a:rPr>
              <a:t>    -CC-BY-NC: attribution, non-commercial</a:t>
            </a:r>
          </a:p>
          <a:p>
            <a:pPr lvl="0" rtl="0">
              <a:spcBef>
                <a:spcPts val="200"/>
              </a:spcBef>
              <a:buClr>
                <a:schemeClr val="dk2"/>
              </a:buClr>
              <a:buSzPct val="25000"/>
              <a:buFont typeface="Noto Sans Symbols"/>
              <a:buNone/>
            </a:pPr>
            <a:r>
              <a:rPr lang="en-US" sz="1000">
                <a:latin typeface="Calibri"/>
                <a:ea typeface="Calibri"/>
                <a:cs typeface="Calibri"/>
                <a:sym typeface="Calibri"/>
              </a:rPr>
              <a:t>    -CC-BY-SA: attribution, share alike</a:t>
            </a:r>
          </a:p>
          <a:p>
            <a:pPr lvl="0" rtl="0">
              <a:spcBef>
                <a:spcPts val="200"/>
              </a:spcBef>
              <a:buClr>
                <a:schemeClr val="dk2"/>
              </a:buClr>
              <a:buSzPct val="25000"/>
              <a:buFont typeface="Noto Sans Symbols"/>
              <a:buNone/>
            </a:pPr>
            <a:r>
              <a:rPr lang="en-US" sz="1000">
                <a:latin typeface="Calibri"/>
                <a:ea typeface="Calibri"/>
                <a:cs typeface="Calibri"/>
                <a:sym typeface="Calibri"/>
              </a:rPr>
              <a:t>More:</a:t>
            </a:r>
            <a:r>
              <a:rPr lang="en-US" sz="1000">
                <a:solidFill>
                  <a:schemeClr val="dk2"/>
                </a:solidFill>
                <a:latin typeface="Calibri"/>
                <a:ea typeface="Calibri"/>
                <a:cs typeface="Calibri"/>
                <a:sym typeface="Calibri"/>
              </a:rPr>
              <a:t> </a:t>
            </a:r>
            <a:r>
              <a:rPr lang="en-US" sz="1000">
                <a:solidFill>
                  <a:schemeClr val="accent1"/>
                </a:solidFill>
                <a:latin typeface="Calibri"/>
                <a:ea typeface="Calibri"/>
                <a:cs typeface="Calibri"/>
                <a:sym typeface="Calibri"/>
              </a:rPr>
              <a:t>https://creativecommons.org/</a:t>
            </a:r>
          </a:p>
        </p:txBody>
      </p:sp>
      <p:sp>
        <p:nvSpPr>
          <p:cNvPr id="188" name="Shape 188"/>
          <p:cNvSpPr txBox="1"/>
          <p:nvPr/>
        </p:nvSpPr>
        <p:spPr>
          <a:xfrm>
            <a:off x="6616700" y="1438836"/>
            <a:ext cx="2070100" cy="2215991"/>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000" b="1" dirty="0" smtClean="0">
                <a:solidFill>
                  <a:srgbClr val="007DC3"/>
                </a:solidFill>
                <a:latin typeface="Calibri"/>
                <a:ea typeface="Calibri"/>
                <a:cs typeface="Calibri"/>
                <a:sym typeface="Calibri"/>
              </a:rPr>
              <a:t>Resources</a:t>
            </a:r>
            <a:endParaRPr lang="en-US" sz="1000" b="1" dirty="0">
              <a:solidFill>
                <a:srgbClr val="007DC3"/>
              </a:solidFill>
              <a:latin typeface="Calibri"/>
              <a:ea typeface="Calibri"/>
              <a:cs typeface="Calibri"/>
              <a:sym typeface="Calibri"/>
            </a:endParaRPr>
          </a:p>
          <a:p>
            <a:pPr marL="171450" lvl="0" indent="-171450">
              <a:buClr>
                <a:schemeClr val="dk1"/>
              </a:buClr>
              <a:buSzPct val="100000"/>
              <a:buFont typeface="Arial"/>
              <a:buChar char="•"/>
            </a:pPr>
            <a:r>
              <a:rPr lang="en-US" sz="1000" u="sng" dirty="0" smtClean="0">
                <a:solidFill>
                  <a:schemeClr val="tx1"/>
                </a:solidFill>
                <a:latin typeface="Calibri"/>
                <a:ea typeface="Calibri"/>
                <a:cs typeface="Calibri"/>
                <a:sym typeface="Calibri"/>
              </a:rPr>
              <a:t>NCA “Best Practices in Fair Use in Scholarly Research” </a:t>
            </a:r>
            <a:r>
              <a:rPr lang="en-US" sz="1000" u="sng" dirty="0" smtClean="0">
                <a:solidFill>
                  <a:schemeClr val="hlink"/>
                </a:solidFill>
                <a:latin typeface="Calibri"/>
                <a:ea typeface="Calibri"/>
                <a:cs typeface="Calibri"/>
                <a:sym typeface="Calibri"/>
                <a:hlinkClick r:id="rId6"/>
              </a:rPr>
              <a:t>https</a:t>
            </a:r>
            <a:r>
              <a:rPr lang="en-US" sz="1000" u="sng" dirty="0">
                <a:solidFill>
                  <a:schemeClr val="hlink"/>
                </a:solidFill>
                <a:latin typeface="Calibri"/>
                <a:ea typeface="Calibri"/>
                <a:cs typeface="Calibri"/>
                <a:sym typeface="Calibri"/>
                <a:hlinkClick r:id="rId6"/>
              </a:rPr>
              <a:t>://</a:t>
            </a:r>
            <a:r>
              <a:rPr lang="en-US" sz="1000" u="sng" dirty="0" smtClean="0">
                <a:solidFill>
                  <a:schemeClr val="hlink"/>
                </a:solidFill>
                <a:latin typeface="Calibri"/>
                <a:ea typeface="Calibri"/>
                <a:cs typeface="Calibri"/>
                <a:sym typeface="Calibri"/>
                <a:hlinkClick r:id="rId6"/>
              </a:rPr>
              <a:t>www.natcom.org/fair_use.aspx</a:t>
            </a:r>
            <a:endParaRPr lang="en-US" sz="1000" u="sng" dirty="0" smtClean="0">
              <a:solidFill>
                <a:schemeClr val="hlink"/>
              </a:solidFill>
              <a:latin typeface="Calibri"/>
              <a:ea typeface="Calibri"/>
              <a:cs typeface="Calibri"/>
              <a:sym typeface="Calibri"/>
            </a:endParaRPr>
          </a:p>
          <a:p>
            <a:pPr marL="171450" lvl="0" indent="-171450">
              <a:buClr>
                <a:schemeClr val="accent1"/>
              </a:buClr>
              <a:buSzPct val="100000"/>
              <a:buFont typeface="Arial"/>
              <a:buChar char="•"/>
            </a:pPr>
            <a:r>
              <a:rPr lang="en-US" sz="1000" u="sng" dirty="0" smtClean="0">
                <a:solidFill>
                  <a:schemeClr val="tx1"/>
                </a:solidFill>
                <a:latin typeface="Calibri"/>
                <a:ea typeface="Calibri"/>
                <a:cs typeface="Calibri"/>
                <a:sym typeface="Calibri"/>
              </a:rPr>
              <a:t>CAA “Code </a:t>
            </a:r>
            <a:r>
              <a:rPr lang="en-US" sz="1000" u="sng" dirty="0">
                <a:solidFill>
                  <a:schemeClr val="tx1"/>
                </a:solidFill>
                <a:latin typeface="Calibri"/>
                <a:ea typeface="Calibri"/>
                <a:cs typeface="Calibri"/>
                <a:sym typeface="Calibri"/>
              </a:rPr>
              <a:t>of Best Practices in Fair Use for the Visual </a:t>
            </a:r>
            <a:r>
              <a:rPr lang="en-US" sz="1000" u="sng" dirty="0" smtClean="0">
                <a:solidFill>
                  <a:schemeClr val="tx1"/>
                </a:solidFill>
                <a:latin typeface="Calibri"/>
                <a:ea typeface="Calibri"/>
                <a:cs typeface="Calibri"/>
                <a:sym typeface="Calibri"/>
              </a:rPr>
              <a:t>Arts” </a:t>
            </a:r>
            <a:r>
              <a:rPr lang="en-US" sz="1000" u="sng" dirty="0">
                <a:solidFill>
                  <a:schemeClr val="hlink"/>
                </a:solidFill>
                <a:latin typeface="Calibri"/>
                <a:ea typeface="Calibri"/>
                <a:cs typeface="Calibri"/>
                <a:sym typeface="Calibri"/>
                <a:hlinkClick r:id="rId7"/>
              </a:rPr>
              <a:t>http://</a:t>
            </a:r>
            <a:r>
              <a:rPr lang="en-US" sz="1000" u="sng" dirty="0" smtClean="0">
                <a:solidFill>
                  <a:schemeClr val="hlink"/>
                </a:solidFill>
                <a:latin typeface="Calibri"/>
                <a:ea typeface="Calibri"/>
                <a:cs typeface="Calibri"/>
                <a:sym typeface="Calibri"/>
                <a:hlinkClick r:id="rId7"/>
              </a:rPr>
              <a:t>www.collegeart.org/pdf/fair-use/best-practices-fair-use-visual-arts.pdf </a:t>
            </a:r>
            <a:endParaRPr lang="en-US" sz="1000" u="sng" dirty="0">
              <a:solidFill>
                <a:schemeClr val="hlink"/>
              </a:solidFill>
              <a:latin typeface="Calibri"/>
              <a:ea typeface="Calibri"/>
              <a:cs typeface="Calibri"/>
              <a:sym typeface="Calibri"/>
              <a:hlinkClick r:id="rId7"/>
            </a:endParaRPr>
          </a:p>
          <a:p>
            <a:pPr marL="171450" lvl="0" indent="-171450">
              <a:buClr>
                <a:schemeClr val="accent1"/>
              </a:buClr>
              <a:buSzPct val="100000"/>
              <a:buFont typeface="Arial"/>
              <a:buChar char="•"/>
            </a:pPr>
            <a:r>
              <a:rPr lang="en-US" sz="1000" u="sng" dirty="0" smtClean="0">
                <a:solidFill>
                  <a:schemeClr val="tx1"/>
                </a:solidFill>
                <a:latin typeface="Calibri"/>
                <a:ea typeface="Calibri"/>
                <a:cs typeface="Calibri"/>
                <a:sym typeface="Calibri"/>
              </a:rPr>
              <a:t>Cornell University “Fair </a:t>
            </a:r>
            <a:r>
              <a:rPr lang="en-US" sz="1000" u="sng" dirty="0">
                <a:solidFill>
                  <a:schemeClr val="tx1"/>
                </a:solidFill>
                <a:latin typeface="Calibri"/>
                <a:ea typeface="Calibri"/>
                <a:cs typeface="Calibri"/>
                <a:sym typeface="Calibri"/>
              </a:rPr>
              <a:t>Use </a:t>
            </a:r>
            <a:r>
              <a:rPr lang="en-US" sz="1000" u="sng" dirty="0" smtClean="0">
                <a:solidFill>
                  <a:schemeClr val="tx1"/>
                </a:solidFill>
                <a:latin typeface="Calibri"/>
                <a:ea typeface="Calibri"/>
                <a:cs typeface="Calibri"/>
                <a:sym typeface="Calibri"/>
              </a:rPr>
              <a:t>Checklist” </a:t>
            </a:r>
            <a:r>
              <a:rPr lang="en-US" sz="1000" u="sng" dirty="0" smtClean="0">
                <a:solidFill>
                  <a:schemeClr val="hlink"/>
                </a:solidFill>
                <a:latin typeface="Calibri"/>
                <a:ea typeface="Calibri"/>
                <a:cs typeface="Calibri"/>
                <a:sym typeface="Calibri"/>
              </a:rPr>
              <a:t>http</a:t>
            </a:r>
            <a:r>
              <a:rPr lang="en-US" sz="1000" u="sng" dirty="0">
                <a:solidFill>
                  <a:schemeClr val="hlink"/>
                </a:solidFill>
                <a:latin typeface="Calibri"/>
                <a:ea typeface="Calibri"/>
                <a:cs typeface="Calibri"/>
                <a:sym typeface="Calibri"/>
              </a:rPr>
              <a:t>://</a:t>
            </a:r>
            <a:r>
              <a:rPr lang="en-US" sz="1000" u="sng" dirty="0" err="1">
                <a:solidFill>
                  <a:schemeClr val="hlink"/>
                </a:solidFill>
                <a:latin typeface="Calibri"/>
                <a:ea typeface="Calibri"/>
                <a:cs typeface="Calibri"/>
                <a:sym typeface="Calibri"/>
              </a:rPr>
              <a:t>copyright.cornell.edu</a:t>
            </a:r>
            <a:r>
              <a:rPr lang="en-US" sz="1000" u="sng" dirty="0">
                <a:solidFill>
                  <a:schemeClr val="hlink"/>
                </a:solidFill>
                <a:latin typeface="Calibri"/>
                <a:ea typeface="Calibri"/>
                <a:cs typeface="Calibri"/>
                <a:sym typeface="Calibri"/>
              </a:rPr>
              <a:t>/policies/docs/</a:t>
            </a:r>
            <a:r>
              <a:rPr lang="en-US" sz="1000" u="sng" dirty="0" err="1">
                <a:solidFill>
                  <a:schemeClr val="hlink"/>
                </a:solidFill>
                <a:latin typeface="Calibri"/>
                <a:ea typeface="Calibri"/>
                <a:cs typeface="Calibri"/>
                <a:sym typeface="Calibri"/>
              </a:rPr>
              <a:t>Fair_Use_Checklist.pdf</a:t>
            </a:r>
            <a:endParaRPr sz="1800" dirty="0">
              <a:solidFill>
                <a:schemeClr val="dk1"/>
              </a:solidFill>
              <a:latin typeface="Calibri"/>
              <a:ea typeface="Calibri"/>
              <a:cs typeface="Calibri"/>
              <a:sym typeface="Calibri"/>
            </a:endParaRPr>
          </a:p>
        </p:txBody>
      </p:sp>
      <p:sp>
        <p:nvSpPr>
          <p:cNvPr id="189" name="Shape 189"/>
          <p:cNvSpPr txBox="1"/>
          <p:nvPr/>
        </p:nvSpPr>
        <p:spPr>
          <a:xfrm>
            <a:off x="0" y="6332886"/>
            <a:ext cx="9142412" cy="347643"/>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en-US" sz="1400" dirty="0">
                <a:solidFill>
                  <a:schemeClr val="dk1"/>
                </a:solidFill>
                <a:latin typeface="Calibri"/>
                <a:ea typeface="Calibri"/>
                <a:cs typeface="Calibri"/>
                <a:sym typeface="Calibri"/>
              </a:rPr>
              <a:t>Source - </a:t>
            </a:r>
            <a:r>
              <a:rPr lang="en-US" sz="1400" u="sng" dirty="0">
                <a:solidFill>
                  <a:schemeClr val="hlink"/>
                </a:solidFill>
                <a:latin typeface="Calibri"/>
                <a:ea typeface="Calibri"/>
                <a:cs typeface="Calibri"/>
                <a:sym typeface="Calibri"/>
                <a:hlinkClick r:id="rId8"/>
              </a:rPr>
              <a:t>Guidance Briefs: Managing Your ETD Research Files</a:t>
            </a:r>
          </a:p>
        </p:txBody>
      </p:sp>
      <p:sp>
        <p:nvSpPr>
          <p:cNvPr id="190" name="Shape 190"/>
          <p:cNvSpPr txBox="1"/>
          <p:nvPr/>
        </p:nvSpPr>
        <p:spPr>
          <a:xfrm>
            <a:off x="3417725" y="2998236"/>
            <a:ext cx="3122776" cy="3334650"/>
          </a:xfrm>
          <a:prstGeom prst="rect">
            <a:avLst/>
          </a:prstGeom>
          <a:noFill/>
          <a:ln>
            <a:noFill/>
          </a:ln>
        </p:spPr>
        <p:txBody>
          <a:bodyPr lIns="91425" tIns="91425" rIns="91425" bIns="91425" anchor="t" anchorCtr="0">
            <a:noAutofit/>
          </a:bodyPr>
          <a:lstStyle/>
          <a:p>
            <a:pPr lvl="0" rtl="0">
              <a:spcBef>
                <a:spcPts val="200"/>
              </a:spcBef>
              <a:buClr>
                <a:schemeClr val="dk2"/>
              </a:buClr>
              <a:buSzPct val="25000"/>
              <a:buFont typeface="Noto Sans Symbols"/>
              <a:buNone/>
            </a:pPr>
            <a:r>
              <a:rPr lang="en-US" sz="1000" b="1" dirty="0">
                <a:latin typeface="Calibri"/>
                <a:ea typeface="Calibri"/>
                <a:cs typeface="Calibri"/>
                <a:sym typeface="Calibri"/>
              </a:rPr>
              <a:t>What can copyright protect?</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literary works</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musical works, including </a:t>
            </a:r>
            <a:r>
              <a:rPr lang="en-US" sz="1000" dirty="0" smtClean="0">
                <a:latin typeface="Calibri"/>
                <a:ea typeface="Calibri"/>
                <a:cs typeface="Calibri"/>
                <a:sym typeface="Calibri"/>
              </a:rPr>
              <a:t>accompanying </a:t>
            </a:r>
            <a:r>
              <a:rPr lang="en-US" sz="1000" dirty="0">
                <a:latin typeface="Calibri"/>
                <a:ea typeface="Calibri"/>
                <a:cs typeface="Calibri"/>
                <a:sym typeface="Calibri"/>
              </a:rPr>
              <a:t>words</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dramatic works, including </a:t>
            </a:r>
            <a:r>
              <a:rPr lang="en-US" sz="1000" dirty="0" smtClean="0">
                <a:latin typeface="Calibri"/>
                <a:ea typeface="Calibri"/>
                <a:cs typeface="Calibri"/>
                <a:sym typeface="Calibri"/>
              </a:rPr>
              <a:t>accompanying </a:t>
            </a:r>
            <a:r>
              <a:rPr lang="en-US" sz="1000" dirty="0">
                <a:latin typeface="Calibri"/>
                <a:ea typeface="Calibri"/>
                <a:cs typeface="Calibri"/>
                <a:sym typeface="Calibri"/>
              </a:rPr>
              <a:t>music</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pantomimes and choreographic works</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pictorial, graphic, and sculptural works</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motion pictures and other audiovisual works</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sound recordings</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architectural works</a:t>
            </a:r>
          </a:p>
          <a:p>
            <a:pPr marL="228600" lvl="0" indent="-228600" rtl="0">
              <a:spcBef>
                <a:spcPts val="200"/>
              </a:spcBef>
              <a:buClr>
                <a:schemeClr val="dk2"/>
              </a:buClr>
              <a:buFont typeface="Cambria"/>
              <a:buNone/>
            </a:pPr>
            <a:endParaRPr sz="1000" dirty="0">
              <a:latin typeface="Calibri"/>
              <a:ea typeface="Calibri"/>
              <a:cs typeface="Calibri"/>
              <a:sym typeface="Calibri"/>
            </a:endParaRPr>
          </a:p>
          <a:p>
            <a:pPr lvl="0" rtl="0">
              <a:spcBef>
                <a:spcPts val="200"/>
              </a:spcBef>
              <a:buClr>
                <a:schemeClr val="dk2"/>
              </a:buClr>
              <a:buSzPct val="25000"/>
              <a:buFont typeface="Noto Sans Symbols"/>
              <a:buNone/>
            </a:pPr>
            <a:r>
              <a:rPr lang="en-US" sz="1000" b="1" dirty="0" smtClean="0">
                <a:latin typeface="Calibri"/>
                <a:ea typeface="Calibri"/>
                <a:cs typeface="Calibri"/>
                <a:sym typeface="Calibri"/>
              </a:rPr>
              <a:t>What about my copyright?</a:t>
            </a:r>
            <a:endParaRPr lang="en-US" sz="1000" b="1" dirty="0">
              <a:latin typeface="Calibri"/>
              <a:ea typeface="Calibri"/>
              <a:cs typeface="Calibri"/>
              <a:sym typeface="Calibri"/>
            </a:endParaRPr>
          </a:p>
          <a:p>
            <a:pPr lvl="0">
              <a:lnSpc>
                <a:spcPts val="1400"/>
              </a:lnSpc>
              <a:spcBef>
                <a:spcPts val="200"/>
              </a:spcBef>
              <a:buClr>
                <a:schemeClr val="dk2"/>
              </a:buClr>
              <a:buSzPct val="25000"/>
            </a:pPr>
            <a:r>
              <a:rPr lang="en-US" sz="1000" dirty="0" smtClean="0">
                <a:latin typeface="Calibri"/>
                <a:ea typeface="Calibri"/>
                <a:cs typeface="Calibri"/>
                <a:sym typeface="Calibri"/>
              </a:rPr>
              <a:t>Copyright for a </a:t>
            </a:r>
            <a:r>
              <a:rPr lang="en-US" sz="1000" dirty="0">
                <a:latin typeface="Calibri"/>
                <a:ea typeface="Calibri"/>
                <a:cs typeface="Calibri"/>
                <a:sym typeface="Calibri"/>
              </a:rPr>
              <a:t>work </a:t>
            </a:r>
            <a:r>
              <a:rPr lang="en-US" sz="1000" dirty="0" smtClean="0">
                <a:latin typeface="Calibri"/>
                <a:ea typeface="Calibri"/>
                <a:cs typeface="Calibri"/>
                <a:sym typeface="Calibri"/>
              </a:rPr>
              <a:t>you author automatically belongs</a:t>
            </a:r>
          </a:p>
          <a:p>
            <a:pPr lvl="0">
              <a:lnSpc>
                <a:spcPts val="1400"/>
              </a:lnSpc>
              <a:spcBef>
                <a:spcPts val="200"/>
              </a:spcBef>
              <a:buClr>
                <a:schemeClr val="dk2"/>
              </a:buClr>
              <a:buSzPct val="25000"/>
            </a:pPr>
            <a:r>
              <a:rPr lang="en-US" sz="1000" dirty="0" smtClean="0">
                <a:latin typeface="Calibri"/>
                <a:ea typeface="Calibri"/>
                <a:cs typeface="Calibri"/>
                <a:sym typeface="Calibri"/>
              </a:rPr>
              <a:t> </a:t>
            </a:r>
            <a:r>
              <a:rPr lang="en-US" sz="1000" dirty="0">
                <a:latin typeface="Calibri"/>
                <a:ea typeface="Calibri"/>
                <a:cs typeface="Calibri"/>
                <a:sym typeface="Calibri"/>
              </a:rPr>
              <a:t>to </a:t>
            </a:r>
            <a:r>
              <a:rPr lang="en-US" sz="1000" dirty="0" smtClean="0">
                <a:latin typeface="Calibri"/>
                <a:ea typeface="Calibri"/>
                <a:cs typeface="Calibri"/>
                <a:sym typeface="Calibri"/>
              </a:rPr>
              <a:t>you. However, copyright may </a:t>
            </a:r>
            <a:r>
              <a:rPr lang="en-US" sz="1000" dirty="0">
                <a:latin typeface="Calibri"/>
                <a:ea typeface="Calibri"/>
                <a:cs typeface="Calibri"/>
                <a:sym typeface="Calibri"/>
              </a:rPr>
              <a:t>not extend to </a:t>
            </a:r>
            <a:r>
              <a:rPr lang="en-US" sz="1000" dirty="0" smtClean="0">
                <a:latin typeface="Calibri"/>
                <a:ea typeface="Calibri"/>
                <a:cs typeface="Calibri"/>
                <a:sym typeface="Calibri"/>
              </a:rPr>
              <a:t>research </a:t>
            </a:r>
            <a:r>
              <a:rPr lang="en-US" sz="1000" dirty="0">
                <a:latin typeface="Calibri"/>
                <a:ea typeface="Calibri"/>
                <a:cs typeface="Calibri"/>
                <a:sym typeface="Calibri"/>
              </a:rPr>
              <a:t>outputs you </a:t>
            </a:r>
            <a:r>
              <a:rPr lang="en-US" sz="1000" dirty="0" smtClean="0">
                <a:latin typeface="Calibri"/>
                <a:ea typeface="Calibri"/>
                <a:cs typeface="Calibri"/>
                <a:sym typeface="Calibri"/>
              </a:rPr>
              <a:t>produce as part of </a:t>
            </a:r>
            <a:r>
              <a:rPr lang="en-US" sz="1000" dirty="0">
                <a:latin typeface="Calibri"/>
                <a:ea typeface="Calibri"/>
                <a:cs typeface="Calibri"/>
                <a:sym typeface="Calibri"/>
              </a:rPr>
              <a:t>your thesis or dissertation. For example, data is only thinly protected by copyright; specifically designating a CC license to </a:t>
            </a:r>
            <a:r>
              <a:rPr lang="en-US" sz="1000" dirty="0" smtClean="0">
                <a:latin typeface="Calibri"/>
                <a:ea typeface="Calibri"/>
                <a:cs typeface="Calibri"/>
                <a:sym typeface="Calibri"/>
              </a:rPr>
              <a:t>accompany datasets </a:t>
            </a:r>
            <a:r>
              <a:rPr lang="en-US" sz="1000" dirty="0">
                <a:latin typeface="Calibri"/>
                <a:ea typeface="Calibri"/>
                <a:cs typeface="Calibri"/>
                <a:sym typeface="Calibri"/>
              </a:rPr>
              <a:t>(e.g., CC0) is a good approach for simultaneously sharing and protecting </a:t>
            </a:r>
            <a:r>
              <a:rPr lang="en-US" sz="1000" dirty="0" smtClean="0">
                <a:latin typeface="Calibri"/>
                <a:ea typeface="Calibri"/>
                <a:cs typeface="Calibri"/>
                <a:sym typeface="Calibri"/>
              </a:rPr>
              <a:t>these outputs.</a:t>
            </a:r>
            <a:endParaRPr lang="en-US" sz="1000" dirty="0">
              <a:latin typeface="Calibri"/>
              <a:ea typeface="Calibri"/>
              <a:cs typeface="Calibri"/>
              <a:sym typeface="Calibri"/>
            </a:endParaRPr>
          </a:p>
        </p:txBody>
      </p:sp>
      <p:pic>
        <p:nvPicPr>
          <p:cNvPr id="11" name="Shape 68"/>
          <p:cNvPicPr preferRelativeResize="0">
            <a:picLocks noChangeAspect="1"/>
          </p:cNvPicPr>
          <p:nvPr/>
        </p:nvPicPr>
        <p:blipFill rotWithShape="1">
          <a:blip r:embed="rId9">
            <a:alphaModFix/>
          </a:blip>
          <a:srcRect/>
          <a:stretch/>
        </p:blipFill>
        <p:spPr>
          <a:xfrm>
            <a:off x="128950" y="6239921"/>
            <a:ext cx="1585550" cy="588500"/>
          </a:xfrm>
          <a:prstGeom prst="rect">
            <a:avLst/>
          </a:prstGeom>
          <a:noFill/>
          <a:ln>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200" b="1" i="0" u="none" strike="noStrike" cap="none" dirty="0">
                <a:solidFill>
                  <a:srgbClr val="007DC3"/>
                </a:solidFill>
                <a:latin typeface="Lato"/>
                <a:ea typeface="Lato"/>
                <a:cs typeface="Lato"/>
                <a:sym typeface="Lato"/>
              </a:rPr>
              <a:t>Data </a:t>
            </a:r>
            <a:r>
              <a:rPr lang="en-US" sz="3200" b="1" i="0" u="none" strike="noStrike" cap="none" dirty="0" smtClean="0">
                <a:solidFill>
                  <a:srgbClr val="007DC3"/>
                </a:solidFill>
                <a:latin typeface="Lato"/>
                <a:ea typeface="Lato"/>
                <a:cs typeface="Lato"/>
                <a:sym typeface="Lato"/>
              </a:rPr>
              <a:t>Organization</a:t>
            </a:r>
            <a:endParaRPr lang="en-US" sz="3200" b="1" i="0" u="none" strike="noStrike" cap="none" dirty="0">
              <a:solidFill>
                <a:srgbClr val="007DC3"/>
              </a:solidFill>
              <a:latin typeface="Lato"/>
              <a:ea typeface="Lato"/>
              <a:cs typeface="Lato"/>
              <a:sym typeface="Lato"/>
            </a:endParaRPr>
          </a:p>
        </p:txBody>
      </p:sp>
      <p:sp>
        <p:nvSpPr>
          <p:cNvPr id="197" name="Shape 197"/>
          <p:cNvSpPr txBox="1">
            <a:spLocks noGrp="1"/>
          </p:cNvSpPr>
          <p:nvPr>
            <p:ph type="body" idx="1"/>
          </p:nvPr>
        </p:nvSpPr>
        <p:spPr>
          <a:xfrm>
            <a:off x="457200" y="1447800"/>
            <a:ext cx="8229600" cy="45261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2"/>
              </a:buClr>
              <a:buSzPct val="25000"/>
              <a:buFont typeface="Noto Sans Symbols"/>
              <a:buNone/>
            </a:pPr>
            <a:r>
              <a:rPr lang="en-US" sz="1000" b="1" i="0" u="none" strike="noStrike" cap="none" dirty="0">
                <a:solidFill>
                  <a:srgbClr val="000000"/>
                </a:solidFill>
                <a:latin typeface="Calibri"/>
                <a:ea typeface="Calibri"/>
                <a:cs typeface="Calibri"/>
                <a:sym typeface="Calibri"/>
              </a:rPr>
              <a:t>Structuring your data well enables you to:</a:t>
            </a: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    -Reproduce results</a:t>
            </a: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    -Reuse it in the future </a:t>
            </a: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    -Share it with others</a:t>
            </a: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    -Gain and retain credibility</a:t>
            </a: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   -Comply with IRB/funder requirements</a:t>
            </a:r>
          </a:p>
          <a:p>
            <a:pPr marL="0" marR="0" lvl="0" indent="0" algn="l" rtl="0">
              <a:spcBef>
                <a:spcPts val="200"/>
              </a:spcBef>
              <a:spcAft>
                <a:spcPts val="0"/>
              </a:spcAft>
              <a:buClr>
                <a:schemeClr val="dk2"/>
              </a:buClr>
              <a:buSzPct val="25000"/>
              <a:buFont typeface="Noto Sans Symbols"/>
              <a:buNone/>
            </a:pPr>
            <a:r>
              <a:rPr lang="en-US" sz="1000" b="1" i="0" u="none" strike="noStrike" cap="none" dirty="0">
                <a:solidFill>
                  <a:srgbClr val="000000"/>
                </a:solidFill>
                <a:latin typeface="Calibri"/>
                <a:ea typeface="Calibri"/>
                <a:cs typeface="Calibri"/>
                <a:sym typeface="Calibri"/>
              </a:rPr>
              <a:t> </a:t>
            </a:r>
            <a:endParaRPr sz="1000" b="1" i="0" u="none" strike="noStrike" cap="none" dirty="0">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The decisions you make about how you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organize and structure your data today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will have implications for how you and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others can access and make use (or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sense!) of that data in the future. </a:t>
            </a:r>
          </a:p>
          <a:p>
            <a:pPr marL="0" marR="0" lvl="0" indent="0" algn="l" rtl="0">
              <a:spcBef>
                <a:spcPts val="200"/>
              </a:spcBef>
              <a:spcAft>
                <a:spcPts val="0"/>
              </a:spcAft>
              <a:buClr>
                <a:schemeClr val="dk2"/>
              </a:buClr>
              <a:buSzPct val="25000"/>
              <a:buFont typeface="Noto Sans Symbols"/>
              <a:buNone/>
            </a:pPr>
            <a:r>
              <a:rPr lang="en-US" sz="1000" b="1" i="0" u="none" strike="noStrike" cap="none" dirty="0">
                <a:solidFill>
                  <a:srgbClr val="000000"/>
                </a:solidFill>
                <a:latin typeface="Calibri"/>
                <a:ea typeface="Calibri"/>
                <a:cs typeface="Calibri"/>
                <a:sym typeface="Calibri"/>
              </a:rPr>
              <a:t> </a:t>
            </a:r>
            <a:endParaRPr sz="1000" b="1" i="0" u="none" strike="noStrike" cap="none" dirty="0">
              <a:solidFill>
                <a:srgbClr val="000000"/>
              </a:solidFill>
              <a:latin typeface="Calibri"/>
              <a:ea typeface="Calibri"/>
              <a:cs typeface="Calibri"/>
              <a:sym typeface="Calibri"/>
            </a:endParaRPr>
          </a:p>
          <a:p>
            <a:pPr marL="0" lvl="0" indent="0">
              <a:spcBef>
                <a:spcPts val="200"/>
              </a:spcBef>
              <a:buSzPct val="25000"/>
              <a:buNone/>
            </a:pPr>
            <a:r>
              <a:rPr lang="en-US" sz="1000" b="1" dirty="0" smtClean="0">
                <a:solidFill>
                  <a:srgbClr val="000000"/>
                </a:solidFill>
              </a:rPr>
              <a:t>Context and Data Documentation:</a:t>
            </a:r>
          </a:p>
          <a:p>
            <a:pPr marL="0" lvl="0" indent="0">
              <a:spcBef>
                <a:spcPts val="200"/>
              </a:spcBef>
              <a:buSzPct val="25000"/>
              <a:buNone/>
            </a:pPr>
            <a:r>
              <a:rPr lang="en-US" sz="1000" dirty="0" smtClean="0">
                <a:solidFill>
                  <a:srgbClr val="000000"/>
                </a:solidFill>
              </a:rPr>
              <a:t>Include the following in a readme text file:</a:t>
            </a:r>
            <a:endParaRPr lang="en-US" sz="1000" dirty="0">
              <a:solidFill>
                <a:srgbClr val="000000"/>
              </a:solidFill>
            </a:endParaRPr>
          </a:p>
          <a:p>
            <a:pPr marL="228600" lvl="0" indent="-228600">
              <a:spcBef>
                <a:spcPts val="200"/>
              </a:spcBef>
              <a:buClr>
                <a:srgbClr val="000000"/>
              </a:buClr>
              <a:buFont typeface="Cambria"/>
              <a:buAutoNum type="arabicPeriod"/>
            </a:pPr>
            <a:r>
              <a:rPr lang="en-US" sz="1000" dirty="0">
                <a:solidFill>
                  <a:srgbClr val="000000"/>
                </a:solidFill>
              </a:rPr>
              <a:t>T</a:t>
            </a:r>
            <a:r>
              <a:rPr lang="en-US" sz="1000" dirty="0" smtClean="0">
                <a:solidFill>
                  <a:srgbClr val="000000"/>
                </a:solidFill>
              </a:rPr>
              <a:t>he data’s purpose</a:t>
            </a:r>
          </a:p>
          <a:p>
            <a:pPr marL="228600" lvl="0" indent="-228600">
              <a:spcBef>
                <a:spcPts val="200"/>
              </a:spcBef>
              <a:buClr>
                <a:srgbClr val="000000"/>
              </a:buClr>
              <a:buFont typeface="Cambria"/>
              <a:buAutoNum type="arabicPeriod"/>
            </a:pPr>
            <a:r>
              <a:rPr lang="en-US" sz="1000" dirty="0">
                <a:solidFill>
                  <a:srgbClr val="000000"/>
                </a:solidFill>
              </a:rPr>
              <a:t>A</a:t>
            </a:r>
            <a:r>
              <a:rPr lang="en-US" sz="1000" dirty="0" smtClean="0">
                <a:solidFill>
                  <a:srgbClr val="000000"/>
                </a:solidFill>
              </a:rPr>
              <a:t> list of the files in your data package</a:t>
            </a:r>
          </a:p>
          <a:p>
            <a:pPr marL="228600" lvl="0" indent="-228600">
              <a:spcBef>
                <a:spcPts val="200"/>
              </a:spcBef>
              <a:buClr>
                <a:srgbClr val="000000"/>
              </a:buClr>
              <a:buFont typeface="Cambria"/>
              <a:buAutoNum type="arabicPeriod"/>
            </a:pPr>
            <a:r>
              <a:rPr lang="en-US" sz="1000" dirty="0">
                <a:solidFill>
                  <a:srgbClr val="000000"/>
                </a:solidFill>
              </a:rPr>
              <a:t>D</a:t>
            </a:r>
            <a:r>
              <a:rPr lang="en-US" sz="1000" dirty="0" smtClean="0">
                <a:solidFill>
                  <a:srgbClr val="000000"/>
                </a:solidFill>
              </a:rPr>
              <a:t>ata </a:t>
            </a:r>
            <a:r>
              <a:rPr lang="en-US" sz="1000" dirty="0">
                <a:solidFill>
                  <a:srgbClr val="000000"/>
                </a:solidFill>
              </a:rPr>
              <a:t>d</a:t>
            </a:r>
            <a:r>
              <a:rPr lang="en-US" sz="1000" dirty="0" smtClean="0">
                <a:solidFill>
                  <a:srgbClr val="000000"/>
                </a:solidFill>
              </a:rPr>
              <a:t>ictionary listing  and describing </a:t>
            </a:r>
            <a:br>
              <a:rPr lang="en-US" sz="1000" dirty="0" smtClean="0">
                <a:solidFill>
                  <a:srgbClr val="000000"/>
                </a:solidFill>
              </a:rPr>
            </a:br>
            <a:r>
              <a:rPr lang="en-US" sz="1000" dirty="0" smtClean="0">
                <a:solidFill>
                  <a:srgbClr val="000000"/>
                </a:solidFill>
              </a:rPr>
              <a:t>all variables</a:t>
            </a:r>
          </a:p>
          <a:p>
            <a:pPr marL="228600" lvl="0" indent="-228600">
              <a:spcBef>
                <a:spcPts val="200"/>
              </a:spcBef>
              <a:buClr>
                <a:srgbClr val="000000"/>
              </a:buClr>
              <a:buFont typeface="Cambria"/>
              <a:buAutoNum type="arabicPeriod"/>
            </a:pPr>
            <a:endParaRPr lang="en-US" sz="1000" dirty="0" smtClean="0">
              <a:solidFill>
                <a:srgbClr val="000000"/>
              </a:solidFill>
            </a:endParaRPr>
          </a:p>
          <a:p>
            <a:pPr marL="0" lvl="0" indent="0">
              <a:spcBef>
                <a:spcPts val="200"/>
              </a:spcBef>
              <a:buClr>
                <a:srgbClr val="000000"/>
              </a:buClr>
              <a:buNone/>
            </a:pPr>
            <a:r>
              <a:rPr lang="en-US" sz="1000" b="1" i="0" u="none" strike="noStrike" cap="none" dirty="0" smtClean="0">
                <a:solidFill>
                  <a:srgbClr val="000000"/>
                </a:solidFill>
                <a:latin typeface="Calibri"/>
                <a:ea typeface="Calibri"/>
                <a:cs typeface="Calibri"/>
                <a:sym typeface="Calibri"/>
              </a:rPr>
              <a:t>Data </a:t>
            </a:r>
            <a:r>
              <a:rPr lang="en-US" sz="1000" b="1" i="0" u="none" strike="noStrike" cap="none" dirty="0">
                <a:solidFill>
                  <a:srgbClr val="000000"/>
                </a:solidFill>
                <a:latin typeface="Calibri"/>
                <a:ea typeface="Calibri"/>
                <a:cs typeface="Calibri"/>
                <a:sym typeface="Calibri"/>
              </a:rPr>
              <a:t>Organization Principles:</a:t>
            </a:r>
          </a:p>
          <a:p>
            <a:pPr marL="228600" marR="0" lvl="0" indent="-228600" algn="l" rtl="0">
              <a:spcBef>
                <a:spcPts val="200"/>
              </a:spcBef>
              <a:spcAft>
                <a:spcPts val="0"/>
              </a:spcAft>
              <a:buClr>
                <a:srgbClr val="000000"/>
              </a:buClr>
              <a:buSzPct val="100000"/>
              <a:buFont typeface="Cambria"/>
              <a:buAutoNum type="arabicPeriod"/>
            </a:pPr>
            <a:r>
              <a:rPr lang="en-US" sz="1000" b="0" i="0" u="none" strike="noStrike" cap="none" dirty="0">
                <a:solidFill>
                  <a:srgbClr val="000000"/>
                </a:solidFill>
                <a:latin typeface="Calibri"/>
                <a:ea typeface="Calibri"/>
                <a:cs typeface="Calibri"/>
                <a:sym typeface="Calibri"/>
              </a:rPr>
              <a:t>Use one variable per column</a:t>
            </a:r>
          </a:p>
          <a:p>
            <a:pPr marL="228600" marR="0" lvl="0" indent="-228600" algn="l" rtl="0">
              <a:spcBef>
                <a:spcPts val="200"/>
              </a:spcBef>
              <a:spcAft>
                <a:spcPts val="0"/>
              </a:spcAft>
              <a:buClr>
                <a:srgbClr val="000000"/>
              </a:buClr>
              <a:buSzPct val="100000"/>
              <a:buFont typeface="Cambria"/>
              <a:buAutoNum type="arabicPeriod"/>
            </a:pPr>
            <a:r>
              <a:rPr lang="en-US" sz="1000" b="0" i="0" u="none" strike="noStrike" cap="none" dirty="0">
                <a:solidFill>
                  <a:srgbClr val="000000"/>
                </a:solidFill>
                <a:latin typeface="Calibri"/>
                <a:ea typeface="Calibri"/>
                <a:cs typeface="Calibri"/>
                <a:sym typeface="Calibri"/>
              </a:rPr>
              <a:t>Make one observation per row</a:t>
            </a:r>
          </a:p>
          <a:p>
            <a:pPr marL="228600" marR="0" lvl="0" indent="-228600" algn="l" rtl="0">
              <a:spcBef>
                <a:spcPts val="200"/>
              </a:spcBef>
              <a:spcAft>
                <a:spcPts val="0"/>
              </a:spcAft>
              <a:buClr>
                <a:srgbClr val="000000"/>
              </a:buClr>
              <a:buSzPct val="100000"/>
              <a:buFont typeface="Cambria"/>
              <a:buAutoNum type="arabicPeriod"/>
            </a:pPr>
            <a:r>
              <a:rPr lang="en-US" sz="1000" b="0" i="0" u="none" strike="noStrike" cap="none" dirty="0" smtClean="0">
                <a:solidFill>
                  <a:srgbClr val="000000"/>
                </a:solidFill>
                <a:latin typeface="Calibri"/>
                <a:ea typeface="Calibri"/>
                <a:cs typeface="Calibri"/>
                <a:sym typeface="Calibri"/>
              </a:rPr>
              <a:t>Use </a:t>
            </a:r>
            <a:r>
              <a:rPr lang="en-US" sz="1000" b="0" i="0" u="none" strike="noStrike" cap="none" dirty="0">
                <a:solidFill>
                  <a:srgbClr val="000000"/>
                </a:solidFill>
                <a:latin typeface="Calibri"/>
                <a:ea typeface="Calibri"/>
                <a:cs typeface="Calibri"/>
                <a:sym typeface="Calibri"/>
              </a:rPr>
              <a:t>human-readable column name</a:t>
            </a:r>
          </a:p>
          <a:p>
            <a:pPr marL="228600" marR="0" lvl="0" indent="-228600" algn="l" rtl="0">
              <a:spcBef>
                <a:spcPts val="200"/>
              </a:spcBef>
              <a:spcAft>
                <a:spcPts val="0"/>
              </a:spcAft>
              <a:buClr>
                <a:srgbClr val="000000"/>
              </a:buClr>
              <a:buSzPct val="100000"/>
              <a:buFont typeface="Cambria"/>
              <a:buAutoNum type="arabicPeriod"/>
            </a:pPr>
            <a:r>
              <a:rPr lang="en-US" sz="1000" b="0" i="0" u="none" strike="noStrike" cap="none" dirty="0" smtClean="0">
                <a:solidFill>
                  <a:srgbClr val="000000"/>
                </a:solidFill>
                <a:latin typeface="Calibri"/>
                <a:ea typeface="Calibri"/>
                <a:cs typeface="Calibri"/>
                <a:sym typeface="Calibri"/>
              </a:rPr>
              <a:t>Include one table per tab</a:t>
            </a:r>
          </a:p>
          <a:p>
            <a:pPr marL="228600" lvl="0" indent="-228600">
              <a:spcBef>
                <a:spcPts val="200"/>
              </a:spcBef>
              <a:buClr>
                <a:srgbClr val="000000"/>
              </a:buClr>
              <a:buFont typeface="Cambria"/>
              <a:buAutoNum type="arabicPeriod"/>
            </a:pPr>
            <a:r>
              <a:rPr lang="en-US" sz="1000" dirty="0" smtClean="0">
                <a:solidFill>
                  <a:srgbClr val="000000"/>
                </a:solidFill>
              </a:rPr>
              <a:t>Include an </a:t>
            </a:r>
            <a:r>
              <a:rPr lang="en-US" sz="1000" dirty="0">
                <a:solidFill>
                  <a:srgbClr val="000000"/>
                </a:solidFill>
              </a:rPr>
              <a:t>ID or key to indicate </a:t>
            </a:r>
            <a:r>
              <a:rPr lang="en-US" sz="1000" dirty="0" smtClean="0">
                <a:solidFill>
                  <a:srgbClr val="000000"/>
                </a:solidFill>
              </a:rPr>
              <a:t>any </a:t>
            </a:r>
            <a:br>
              <a:rPr lang="en-US" sz="1000" dirty="0" smtClean="0">
                <a:solidFill>
                  <a:srgbClr val="000000"/>
                </a:solidFill>
              </a:rPr>
            </a:br>
            <a:r>
              <a:rPr lang="en-US" sz="1000" dirty="0" smtClean="0">
                <a:solidFill>
                  <a:srgbClr val="000000"/>
                </a:solidFill>
              </a:rPr>
              <a:t>relationship between tables</a:t>
            </a:r>
          </a:p>
          <a:p>
            <a:pPr marL="228600" marR="0" lvl="0" indent="-228600" algn="l" rtl="0">
              <a:spcBef>
                <a:spcPts val="200"/>
              </a:spcBef>
              <a:spcAft>
                <a:spcPts val="0"/>
              </a:spcAft>
              <a:buClr>
                <a:schemeClr val="dk2"/>
              </a:buClr>
              <a:buSzPct val="100000"/>
              <a:buFont typeface="Cambria"/>
              <a:buNone/>
            </a:pPr>
            <a:endParaRPr sz="1000" b="0" i="0" u="none" strike="noStrike" cap="none" dirty="0">
              <a:solidFill>
                <a:srgbClr val="000000"/>
              </a:solidFill>
              <a:latin typeface="Calibri"/>
              <a:ea typeface="Calibri"/>
              <a:cs typeface="Calibri"/>
              <a:sym typeface="Calibri"/>
            </a:endParaRPr>
          </a:p>
          <a:p>
            <a:pPr marL="228600" marR="0" lvl="0" indent="-228600" algn="l" rtl="0">
              <a:spcBef>
                <a:spcPts val="200"/>
              </a:spcBef>
              <a:spcAft>
                <a:spcPts val="0"/>
              </a:spcAft>
              <a:buClr>
                <a:schemeClr val="dk2"/>
              </a:buClr>
              <a:buSzPct val="100000"/>
              <a:buFont typeface="Cambria"/>
              <a:buNone/>
            </a:pPr>
            <a:endParaRPr sz="1000" b="0" i="0" u="none" strike="noStrike" cap="none" dirty="0">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endParaRPr sz="1000" b="0" i="0" u="none" strike="noStrike" cap="none" dirty="0">
              <a:solidFill>
                <a:srgbClr val="000000"/>
              </a:solidFill>
              <a:latin typeface="Calibri"/>
              <a:ea typeface="Calibri"/>
              <a:cs typeface="Calibri"/>
              <a:sym typeface="Calibri"/>
            </a:endParaRPr>
          </a:p>
        </p:txBody>
      </p:sp>
      <p:sp>
        <p:nvSpPr>
          <p:cNvPr id="198" name="Shape 198"/>
          <p:cNvSpPr/>
          <p:nvPr/>
        </p:nvSpPr>
        <p:spPr>
          <a:xfrm>
            <a:off x="381000" y="2674425"/>
            <a:ext cx="2362200" cy="881700"/>
          </a:xfrm>
          <a:prstGeom prst="rect">
            <a:avLst/>
          </a:prstGeom>
          <a:solidFill>
            <a:schemeClr val="accent3">
              <a:alpha val="15686"/>
            </a:schemeClr>
          </a:solidFill>
          <a:ln w="9525" cap="flat" cmpd="sng">
            <a:solidFill>
              <a:srgbClr val="005A9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700">
              <a:solidFill>
                <a:schemeClr val="lt1"/>
              </a:solidFill>
              <a:latin typeface="Calibri"/>
              <a:ea typeface="Calibri"/>
              <a:cs typeface="Calibri"/>
              <a:sym typeface="Calibri"/>
            </a:endParaRPr>
          </a:p>
        </p:txBody>
      </p:sp>
      <p:sp>
        <p:nvSpPr>
          <p:cNvPr id="199" name="Shape 199"/>
          <p:cNvSpPr txBox="1"/>
          <p:nvPr/>
        </p:nvSpPr>
        <p:spPr>
          <a:xfrm>
            <a:off x="6019800" y="1447800"/>
            <a:ext cx="2743200" cy="39396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000" b="1" i="1" dirty="0">
                <a:latin typeface="Calibri"/>
                <a:ea typeface="Calibri"/>
                <a:cs typeface="Calibri"/>
                <a:sym typeface="Calibri"/>
              </a:rPr>
              <a:t>Do:</a:t>
            </a:r>
          </a:p>
          <a:p>
            <a:pPr marL="0" marR="0" lvl="0" indent="0" algn="l" rtl="0">
              <a:spcBef>
                <a:spcPts val="0"/>
              </a:spcBef>
              <a:spcAft>
                <a:spcPts val="0"/>
              </a:spcAft>
              <a:buSzPct val="25000"/>
              <a:buNone/>
            </a:pPr>
            <a:r>
              <a:rPr lang="en-US" sz="1000" dirty="0">
                <a:latin typeface="Calibri"/>
                <a:ea typeface="Calibri"/>
                <a:cs typeface="Calibri"/>
                <a:sym typeface="Calibri"/>
              </a:rPr>
              <a:t>   -Consider what your NULL values are and </a:t>
            </a:r>
            <a:br>
              <a:rPr lang="en-US" sz="1000" dirty="0">
                <a:latin typeface="Calibri"/>
                <a:ea typeface="Calibri"/>
                <a:cs typeface="Calibri"/>
                <a:sym typeface="Calibri"/>
              </a:rPr>
            </a:br>
            <a:r>
              <a:rPr lang="en-US" sz="1000" dirty="0">
                <a:latin typeface="Calibri"/>
                <a:ea typeface="Calibri"/>
                <a:cs typeface="Calibri"/>
                <a:sym typeface="Calibri"/>
              </a:rPr>
              <a:t>     how they are represented </a:t>
            </a:r>
          </a:p>
          <a:p>
            <a:pPr marL="0" marR="0" lvl="0" indent="0" algn="l" rtl="0">
              <a:spcBef>
                <a:spcPts val="0"/>
              </a:spcBef>
              <a:spcAft>
                <a:spcPts val="0"/>
              </a:spcAft>
              <a:buSzPct val="25000"/>
              <a:buNone/>
            </a:pPr>
            <a:r>
              <a:rPr lang="en-US" sz="1000" dirty="0">
                <a:latin typeface="Calibri"/>
                <a:ea typeface="Calibri"/>
                <a:cs typeface="Calibri"/>
                <a:sym typeface="Calibri"/>
              </a:rPr>
              <a:t>   </a:t>
            </a:r>
            <a:r>
              <a:rPr lang="en-US" sz="1000" dirty="0" smtClean="0">
                <a:latin typeface="Calibri"/>
                <a:ea typeface="Calibri"/>
                <a:cs typeface="Calibri"/>
                <a:sym typeface="Calibri"/>
              </a:rPr>
              <a:t>-Consider whether a more robust data   </a:t>
            </a:r>
            <a:br>
              <a:rPr lang="en-US" sz="1000" dirty="0" smtClean="0">
                <a:latin typeface="Calibri"/>
                <a:ea typeface="Calibri"/>
                <a:cs typeface="Calibri"/>
                <a:sym typeface="Calibri"/>
              </a:rPr>
            </a:br>
            <a:r>
              <a:rPr lang="en-US" sz="1000" dirty="0" smtClean="0">
                <a:latin typeface="Calibri"/>
                <a:ea typeface="Calibri"/>
                <a:cs typeface="Calibri"/>
                <a:sym typeface="Calibri"/>
              </a:rPr>
              <a:t>     dictionary is required </a:t>
            </a:r>
          </a:p>
          <a:p>
            <a:pPr marL="0" marR="0" lvl="0" indent="0" algn="l" rtl="0">
              <a:spcBef>
                <a:spcPts val="0"/>
              </a:spcBef>
              <a:spcAft>
                <a:spcPts val="0"/>
              </a:spcAft>
              <a:buSzPct val="25000"/>
              <a:buNone/>
            </a:pPr>
            <a:r>
              <a:rPr lang="en-US" sz="1000" dirty="0" smtClean="0">
                <a:latin typeface="Calibri"/>
                <a:ea typeface="Calibri"/>
                <a:cs typeface="Calibri"/>
                <a:sym typeface="Calibri"/>
              </a:rPr>
              <a:t>    -Use </a:t>
            </a:r>
            <a:r>
              <a:rPr lang="en-US" sz="1000" dirty="0">
                <a:latin typeface="Calibri"/>
                <a:ea typeface="Calibri"/>
                <a:cs typeface="Calibri"/>
                <a:sym typeface="Calibri"/>
              </a:rPr>
              <a:t>standard data representation (e.g., </a:t>
            </a:r>
            <a:br>
              <a:rPr lang="en-US" sz="1000" dirty="0">
                <a:latin typeface="Calibri"/>
                <a:ea typeface="Calibri"/>
                <a:cs typeface="Calibri"/>
                <a:sym typeface="Calibri"/>
              </a:rPr>
            </a:br>
            <a:r>
              <a:rPr lang="en-US" sz="1000" dirty="0">
                <a:latin typeface="Calibri"/>
                <a:ea typeface="Calibri"/>
                <a:cs typeface="Calibri"/>
                <a:sym typeface="Calibri"/>
              </a:rPr>
              <a:t>     (YYYYMMDD for dates)</a:t>
            </a:r>
          </a:p>
          <a:p>
            <a:pPr marL="0" marR="0" lvl="0" indent="0" algn="l" rtl="0">
              <a:spcBef>
                <a:spcPts val="0"/>
              </a:spcBef>
              <a:spcAft>
                <a:spcPts val="0"/>
              </a:spcAft>
              <a:buSzPct val="25000"/>
              <a:buNone/>
            </a:pPr>
            <a:r>
              <a:rPr lang="en-US" sz="1000" i="1" dirty="0">
                <a:latin typeface="Calibri"/>
                <a:ea typeface="Calibri"/>
                <a:cs typeface="Calibri"/>
                <a:sym typeface="Calibri"/>
              </a:rPr>
              <a:t> </a:t>
            </a:r>
          </a:p>
          <a:p>
            <a:pPr marL="0" marR="0" lvl="0" indent="0" algn="l" rtl="0">
              <a:spcBef>
                <a:spcPts val="0"/>
              </a:spcBef>
              <a:spcAft>
                <a:spcPts val="0"/>
              </a:spcAft>
              <a:buSzPct val="25000"/>
              <a:buNone/>
            </a:pPr>
            <a:r>
              <a:rPr lang="en-US" sz="1000" b="1" i="1" dirty="0">
                <a:latin typeface="Calibri"/>
                <a:ea typeface="Calibri"/>
                <a:cs typeface="Calibri"/>
                <a:sym typeface="Calibri"/>
              </a:rPr>
              <a:t>Do Not</a:t>
            </a:r>
            <a:r>
              <a:rPr lang="en-US" sz="1000" b="1" dirty="0">
                <a:latin typeface="Calibri"/>
                <a:ea typeface="Calibri"/>
                <a:cs typeface="Calibri"/>
                <a:sym typeface="Calibri"/>
              </a:rPr>
              <a:t>:</a:t>
            </a:r>
          </a:p>
          <a:p>
            <a:pPr marL="0" marR="0" lvl="0" indent="0" algn="l" rtl="0">
              <a:spcBef>
                <a:spcPts val="0"/>
              </a:spcBef>
              <a:spcAft>
                <a:spcPts val="0"/>
              </a:spcAft>
              <a:buSzPct val="25000"/>
              <a:buNone/>
            </a:pPr>
            <a:r>
              <a:rPr lang="en-US" sz="1000" dirty="0">
                <a:latin typeface="Calibri"/>
                <a:ea typeface="Calibri"/>
                <a:cs typeface="Calibri"/>
                <a:sym typeface="Calibri"/>
              </a:rPr>
              <a:t>   -Use formatting to convey information</a:t>
            </a:r>
          </a:p>
          <a:p>
            <a:pPr marL="0" marR="0" lvl="0" indent="0" algn="l" rtl="0">
              <a:spcBef>
                <a:spcPts val="0"/>
              </a:spcBef>
              <a:spcAft>
                <a:spcPts val="0"/>
              </a:spcAft>
              <a:buSzPct val="25000"/>
              <a:buNone/>
            </a:pPr>
            <a:r>
              <a:rPr lang="en-US" sz="1000" dirty="0" smtClean="0">
                <a:latin typeface="Calibri"/>
                <a:ea typeface="Calibri"/>
                <a:cs typeface="Calibri"/>
                <a:sym typeface="Calibri"/>
              </a:rPr>
              <a:t>   </a:t>
            </a:r>
            <a:r>
              <a:rPr lang="en-US" sz="1000" dirty="0">
                <a:latin typeface="Calibri"/>
                <a:ea typeface="Calibri"/>
                <a:cs typeface="Calibri"/>
                <a:sym typeface="Calibri"/>
              </a:rPr>
              <a:t>-Place comments in cells</a:t>
            </a:r>
          </a:p>
          <a:p>
            <a:pPr marL="0" marR="0" lvl="0" indent="0" algn="l" rtl="0">
              <a:spcBef>
                <a:spcPts val="0"/>
              </a:spcBef>
              <a:spcAft>
                <a:spcPts val="0"/>
              </a:spcAft>
              <a:buSzPct val="25000"/>
              <a:buNone/>
            </a:pPr>
            <a:r>
              <a:rPr lang="en-US" sz="1000" dirty="0">
                <a:latin typeface="Calibri"/>
                <a:ea typeface="Calibri"/>
                <a:cs typeface="Calibri"/>
                <a:sym typeface="Calibri"/>
              </a:rPr>
              <a:t>   -Use special characters in field names</a:t>
            </a:r>
          </a:p>
          <a:p>
            <a:pPr marL="0" marR="0" lvl="0" indent="0" algn="l" rtl="0">
              <a:spcBef>
                <a:spcPts val="0"/>
              </a:spcBef>
              <a:spcAft>
                <a:spcPts val="0"/>
              </a:spcAft>
              <a:buSzPct val="25000"/>
              <a:buNone/>
            </a:pPr>
            <a:r>
              <a:rPr lang="en-US" sz="1000" dirty="0">
                <a:latin typeface="Calibri"/>
                <a:ea typeface="Calibri"/>
                <a:cs typeface="Calibri"/>
                <a:sym typeface="Calibri"/>
              </a:rPr>
              <a:t>   -Use blank spaces or symbols in column </a:t>
            </a:r>
            <a:br>
              <a:rPr lang="en-US" sz="1000" dirty="0">
                <a:latin typeface="Calibri"/>
                <a:ea typeface="Calibri"/>
                <a:cs typeface="Calibri"/>
                <a:sym typeface="Calibri"/>
              </a:rPr>
            </a:br>
            <a:r>
              <a:rPr lang="en-US" sz="1000" dirty="0">
                <a:latin typeface="Calibri"/>
                <a:ea typeface="Calibri"/>
                <a:cs typeface="Calibri"/>
                <a:sym typeface="Calibri"/>
              </a:rPr>
              <a:t>    names </a:t>
            </a:r>
          </a:p>
          <a:p>
            <a:pPr marL="0" marR="0" lvl="0" indent="0" algn="l" rtl="0">
              <a:spcBef>
                <a:spcPts val="0"/>
              </a:spcBef>
              <a:spcAft>
                <a:spcPts val="0"/>
              </a:spcAft>
              <a:buNone/>
            </a:pPr>
            <a:endParaRPr sz="1000" dirty="0">
              <a:latin typeface="Calibri"/>
              <a:ea typeface="Calibri"/>
              <a:cs typeface="Calibri"/>
              <a:sym typeface="Calibri"/>
            </a:endParaRPr>
          </a:p>
          <a:p>
            <a:pPr marL="0" marR="0" lvl="0" indent="0" algn="l" rtl="0">
              <a:spcBef>
                <a:spcPts val="0"/>
              </a:spcBef>
              <a:spcAft>
                <a:spcPts val="0"/>
              </a:spcAft>
              <a:buNone/>
            </a:pPr>
            <a:endParaRPr sz="1000" dirty="0">
              <a:latin typeface="Calibri"/>
              <a:ea typeface="Calibri"/>
              <a:cs typeface="Calibri"/>
              <a:sym typeface="Calibri"/>
            </a:endParaRPr>
          </a:p>
          <a:p>
            <a:pPr marL="0" marR="0" lvl="0" indent="0" algn="l" rtl="0">
              <a:spcBef>
                <a:spcPts val="0"/>
              </a:spcBef>
              <a:spcAft>
                <a:spcPts val="0"/>
              </a:spcAft>
              <a:buClr>
                <a:schemeClr val="dk1"/>
              </a:buClr>
              <a:buSzPct val="25000"/>
              <a:buFont typeface="Calibri"/>
              <a:buNone/>
            </a:pPr>
            <a:r>
              <a:rPr lang="en-US" sz="1000" b="1" dirty="0">
                <a:latin typeface="Calibri"/>
                <a:ea typeface="Calibri"/>
                <a:cs typeface="Calibri"/>
                <a:sym typeface="Calibri"/>
              </a:rPr>
              <a:t>Discipline-based data repository examples:</a:t>
            </a:r>
          </a:p>
          <a:p>
            <a:pPr marL="0" marR="0" lvl="0" indent="0" algn="l" rtl="0">
              <a:spcBef>
                <a:spcPts val="0"/>
              </a:spcBef>
              <a:spcAft>
                <a:spcPts val="0"/>
              </a:spcAft>
              <a:buClr>
                <a:schemeClr val="dk1"/>
              </a:buClr>
              <a:buSzPct val="25000"/>
              <a:buFont typeface="Calibri"/>
              <a:buNone/>
            </a:pPr>
            <a:r>
              <a:rPr lang="en-US" sz="1000" dirty="0">
                <a:latin typeface="Calibri"/>
                <a:ea typeface="Calibri"/>
                <a:cs typeface="Calibri"/>
                <a:sym typeface="Calibri"/>
              </a:rPr>
              <a:t>    -Social Sciences: </a:t>
            </a:r>
            <a:r>
              <a:rPr lang="en-US" sz="1000" u="sng" dirty="0">
                <a:latin typeface="Calibri"/>
                <a:ea typeface="Calibri"/>
                <a:cs typeface="Calibri"/>
                <a:sym typeface="Calibri"/>
                <a:hlinkClick r:id="rId3"/>
              </a:rPr>
              <a:t>ICPSR</a:t>
            </a:r>
          </a:p>
          <a:p>
            <a:pPr marL="0" marR="0" lvl="0" indent="0" algn="l" rtl="0">
              <a:spcBef>
                <a:spcPts val="0"/>
              </a:spcBef>
              <a:spcAft>
                <a:spcPts val="0"/>
              </a:spcAft>
              <a:buClr>
                <a:schemeClr val="dk1"/>
              </a:buClr>
              <a:buSzPct val="25000"/>
              <a:buFont typeface="Calibri"/>
              <a:buNone/>
            </a:pPr>
            <a:r>
              <a:rPr lang="en-US" sz="1000" dirty="0">
                <a:latin typeface="Calibri"/>
                <a:ea typeface="Calibri"/>
                <a:cs typeface="Calibri"/>
                <a:sym typeface="Calibri"/>
              </a:rPr>
              <a:t>    -Genomics: </a:t>
            </a:r>
            <a:r>
              <a:rPr lang="en-US" sz="1000" u="sng" dirty="0">
                <a:latin typeface="Calibri"/>
                <a:ea typeface="Calibri"/>
                <a:cs typeface="Calibri"/>
                <a:sym typeface="Calibri"/>
                <a:hlinkClick r:id="rId4"/>
              </a:rPr>
              <a:t>GenBank</a:t>
            </a:r>
          </a:p>
          <a:p>
            <a:pPr marL="0" marR="0" lvl="0" indent="0" algn="l" rtl="0">
              <a:spcBef>
                <a:spcPts val="0"/>
              </a:spcBef>
              <a:spcAft>
                <a:spcPts val="0"/>
              </a:spcAft>
              <a:buClr>
                <a:schemeClr val="dk1"/>
              </a:buClr>
              <a:buSzPct val="25000"/>
              <a:buFont typeface="Calibri"/>
              <a:buNone/>
            </a:pPr>
            <a:r>
              <a:rPr lang="en-US" sz="1000" dirty="0">
                <a:latin typeface="Calibri"/>
                <a:ea typeface="Calibri"/>
                <a:cs typeface="Calibri"/>
                <a:sym typeface="Calibri"/>
              </a:rPr>
              <a:t>    -Earth Sciences: </a:t>
            </a:r>
            <a:r>
              <a:rPr lang="en-US" sz="1000" u="sng" dirty="0">
                <a:latin typeface="Calibri"/>
                <a:ea typeface="Calibri"/>
                <a:cs typeface="Calibri"/>
                <a:sym typeface="Calibri"/>
                <a:hlinkClick r:id="rId5"/>
              </a:rPr>
              <a:t>NASA’s Earthdata</a:t>
            </a:r>
          </a:p>
          <a:p>
            <a:pPr marL="0" marR="0" lvl="0" indent="0" algn="l" rtl="0">
              <a:spcBef>
                <a:spcPts val="0"/>
              </a:spcBef>
              <a:spcAft>
                <a:spcPts val="0"/>
              </a:spcAft>
              <a:buClr>
                <a:schemeClr val="dk1"/>
              </a:buClr>
              <a:buSzPct val="25000"/>
              <a:buFont typeface="Calibri"/>
              <a:buNone/>
            </a:pPr>
            <a:r>
              <a:rPr lang="en-US" sz="1000" dirty="0">
                <a:latin typeface="Calibri"/>
                <a:ea typeface="Calibri"/>
                <a:cs typeface="Calibri"/>
                <a:sym typeface="Calibri"/>
              </a:rPr>
              <a:t>    -Archaeology: </a:t>
            </a:r>
            <a:r>
              <a:rPr lang="en-US" sz="1000" u="sng" dirty="0">
                <a:latin typeface="Calibri"/>
                <a:ea typeface="Calibri"/>
                <a:cs typeface="Calibri"/>
                <a:sym typeface="Calibri"/>
                <a:hlinkClick r:id="rId6"/>
              </a:rPr>
              <a:t>tDAR</a:t>
            </a:r>
          </a:p>
          <a:p>
            <a:pPr marL="0" marR="0" lvl="0" indent="0" algn="l" rtl="0">
              <a:spcBef>
                <a:spcPts val="0"/>
              </a:spcBef>
              <a:spcAft>
                <a:spcPts val="0"/>
              </a:spcAft>
              <a:buClr>
                <a:schemeClr val="dk1"/>
              </a:buClr>
              <a:buSzPct val="25000"/>
              <a:buFont typeface="Calibri"/>
              <a:buNone/>
            </a:pPr>
            <a:r>
              <a:rPr lang="en-US" sz="1000" dirty="0">
                <a:latin typeface="Calibri"/>
                <a:ea typeface="Calibri"/>
                <a:cs typeface="Calibri"/>
                <a:sym typeface="Calibri"/>
              </a:rPr>
              <a:t>    -Oceanography: </a:t>
            </a:r>
            <a:r>
              <a:rPr lang="en-US" sz="1000" u="sng" dirty="0">
                <a:latin typeface="Calibri"/>
                <a:ea typeface="Calibri"/>
                <a:cs typeface="Calibri"/>
                <a:sym typeface="Calibri"/>
                <a:hlinkClick r:id="rId7"/>
              </a:rPr>
              <a:t>NODC</a:t>
            </a:r>
          </a:p>
          <a:p>
            <a:pPr marL="0" marR="0" lvl="0" indent="0" algn="l" rtl="0">
              <a:spcBef>
                <a:spcPts val="0"/>
              </a:spcBef>
              <a:spcAft>
                <a:spcPts val="0"/>
              </a:spcAft>
              <a:buClr>
                <a:schemeClr val="dk1"/>
              </a:buClr>
              <a:buSzPct val="25000"/>
              <a:buFont typeface="Calibri"/>
              <a:buNone/>
            </a:pPr>
            <a:r>
              <a:rPr lang="en-US" sz="1000" dirty="0">
                <a:latin typeface="Calibri"/>
                <a:ea typeface="Calibri"/>
                <a:cs typeface="Calibri"/>
                <a:sym typeface="Calibri"/>
              </a:rPr>
              <a:t>    -</a:t>
            </a:r>
            <a:r>
              <a:rPr lang="en-US" sz="1000" dirty="0" err="1">
                <a:latin typeface="Calibri"/>
                <a:ea typeface="Calibri"/>
                <a:cs typeface="Calibri"/>
                <a:sym typeface="Calibri"/>
              </a:rPr>
              <a:t>BioSciences</a:t>
            </a:r>
            <a:r>
              <a:rPr lang="en-US" sz="1000" dirty="0">
                <a:latin typeface="Calibri"/>
                <a:ea typeface="Calibri"/>
                <a:cs typeface="Calibri"/>
                <a:sym typeface="Calibri"/>
              </a:rPr>
              <a:t>: </a:t>
            </a:r>
            <a:r>
              <a:rPr lang="en-US" sz="1000" u="sng" dirty="0">
                <a:latin typeface="Calibri"/>
                <a:ea typeface="Calibri"/>
                <a:cs typeface="Calibri"/>
                <a:sym typeface="Calibri"/>
                <a:hlinkClick r:id="rId8"/>
              </a:rPr>
              <a:t>Dryad</a:t>
            </a:r>
          </a:p>
          <a:p>
            <a:pPr marL="0" marR="0" lvl="0" indent="0" algn="l" rtl="0">
              <a:spcBef>
                <a:spcPts val="0"/>
              </a:spcBef>
              <a:spcAft>
                <a:spcPts val="0"/>
              </a:spcAft>
              <a:buClr>
                <a:schemeClr val="dk1"/>
              </a:buClr>
              <a:buSzPct val="25000"/>
              <a:buFont typeface="Calibri"/>
              <a:buNone/>
            </a:pPr>
            <a:r>
              <a:rPr lang="en-US" sz="1000" dirty="0">
                <a:latin typeface="Calibri"/>
                <a:ea typeface="Calibri"/>
                <a:cs typeface="Calibri"/>
                <a:sym typeface="Calibri"/>
              </a:rPr>
              <a:t> </a:t>
            </a:r>
          </a:p>
        </p:txBody>
      </p:sp>
      <p:sp>
        <p:nvSpPr>
          <p:cNvPr id="200" name="Shape 200"/>
          <p:cNvSpPr/>
          <p:nvPr/>
        </p:nvSpPr>
        <p:spPr>
          <a:xfrm>
            <a:off x="6019800" y="3810000"/>
            <a:ext cx="2514600" cy="1371600"/>
          </a:xfrm>
          <a:prstGeom prst="rect">
            <a:avLst/>
          </a:prstGeom>
          <a:solidFill>
            <a:schemeClr val="accent3">
              <a:alpha val="15686"/>
            </a:schemeClr>
          </a:solidFill>
          <a:ln w="9525" cap="flat" cmpd="sng">
            <a:solidFill>
              <a:srgbClr val="005A9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700">
              <a:solidFill>
                <a:schemeClr val="lt1"/>
              </a:solidFill>
              <a:latin typeface="Calibri"/>
              <a:ea typeface="Calibri"/>
              <a:cs typeface="Calibri"/>
              <a:sym typeface="Calibri"/>
            </a:endParaRPr>
          </a:p>
        </p:txBody>
      </p:sp>
      <p:pic>
        <p:nvPicPr>
          <p:cNvPr id="202" name="Shape 202"/>
          <p:cNvPicPr preferRelativeResize="0"/>
          <p:nvPr/>
        </p:nvPicPr>
        <p:blipFill rotWithShape="1">
          <a:blip r:embed="rId9">
            <a:alphaModFix/>
          </a:blip>
          <a:srcRect/>
          <a:stretch/>
        </p:blipFill>
        <p:spPr>
          <a:xfrm>
            <a:off x="6019800" y="5334001"/>
            <a:ext cx="2540665" cy="549124"/>
          </a:xfrm>
          <a:prstGeom prst="rect">
            <a:avLst/>
          </a:prstGeom>
          <a:noFill/>
          <a:ln>
            <a:noFill/>
          </a:ln>
        </p:spPr>
      </p:pic>
      <p:pic>
        <p:nvPicPr>
          <p:cNvPr id="203" name="Shape 203"/>
          <p:cNvPicPr preferRelativeResize="0"/>
          <p:nvPr/>
        </p:nvPicPr>
        <p:blipFill rotWithShape="1">
          <a:blip r:embed="rId10">
            <a:alphaModFix/>
          </a:blip>
          <a:srcRect/>
          <a:stretch/>
        </p:blipFill>
        <p:spPr>
          <a:xfrm>
            <a:off x="2743200" y="0"/>
            <a:ext cx="6399212" cy="1482040"/>
          </a:xfrm>
          <a:prstGeom prst="rect">
            <a:avLst/>
          </a:prstGeom>
          <a:noFill/>
          <a:ln>
            <a:noFill/>
          </a:ln>
        </p:spPr>
      </p:pic>
      <p:sp>
        <p:nvSpPr>
          <p:cNvPr id="204" name="Shape 204"/>
          <p:cNvSpPr txBox="1"/>
          <p:nvPr/>
        </p:nvSpPr>
        <p:spPr>
          <a:xfrm>
            <a:off x="2998875" y="1402175"/>
            <a:ext cx="2692800" cy="4526100"/>
          </a:xfrm>
          <a:prstGeom prst="rect">
            <a:avLst/>
          </a:prstGeom>
          <a:noFill/>
          <a:ln>
            <a:noFill/>
          </a:ln>
        </p:spPr>
        <p:txBody>
          <a:bodyPr lIns="91425" tIns="91425" rIns="91425" bIns="91425" anchor="t" anchorCtr="0">
            <a:noAutofit/>
          </a:bodyPr>
          <a:lstStyle/>
          <a:p>
            <a:pPr lvl="0" rtl="0">
              <a:lnSpc>
                <a:spcPts val="1400"/>
              </a:lnSpc>
              <a:spcBef>
                <a:spcPts val="200"/>
              </a:spcBef>
              <a:buClr>
                <a:schemeClr val="dk2"/>
              </a:buClr>
              <a:buSzPct val="25000"/>
              <a:buFont typeface="Noto Sans Symbols"/>
              <a:buNone/>
            </a:pPr>
            <a:r>
              <a:rPr lang="en-US" sz="1000" dirty="0">
                <a:latin typeface="Calibri"/>
                <a:ea typeface="Calibri"/>
                <a:cs typeface="Calibri"/>
                <a:sym typeface="Calibri"/>
              </a:rPr>
              <a:t>Whether your data is organized in lists, </a:t>
            </a:r>
            <a:br>
              <a:rPr lang="en-US" sz="1000" dirty="0">
                <a:latin typeface="Calibri"/>
                <a:ea typeface="Calibri"/>
                <a:cs typeface="Calibri"/>
                <a:sym typeface="Calibri"/>
              </a:rPr>
            </a:br>
            <a:r>
              <a:rPr lang="en-US" sz="1000" dirty="0">
                <a:latin typeface="Calibri"/>
                <a:ea typeface="Calibri"/>
                <a:cs typeface="Calibri"/>
                <a:sym typeface="Calibri"/>
              </a:rPr>
              <a:t>arrays, hash sets, dictionaries, queues,</a:t>
            </a:r>
            <a:br>
              <a:rPr lang="en-US" sz="1000" dirty="0">
                <a:latin typeface="Calibri"/>
                <a:ea typeface="Calibri"/>
                <a:cs typeface="Calibri"/>
                <a:sym typeface="Calibri"/>
              </a:rPr>
            </a:br>
            <a:r>
              <a:rPr lang="en-US" sz="1000" dirty="0">
                <a:latin typeface="Calibri"/>
                <a:ea typeface="Calibri"/>
                <a:cs typeface="Calibri"/>
                <a:sym typeface="Calibri"/>
              </a:rPr>
              <a:t>trees, heaps, or relational databases, it is</a:t>
            </a:r>
            <a:br>
              <a:rPr lang="en-US" sz="1000" dirty="0">
                <a:latin typeface="Calibri"/>
                <a:ea typeface="Calibri"/>
                <a:cs typeface="Calibri"/>
                <a:sym typeface="Calibri"/>
              </a:rPr>
            </a:br>
            <a:r>
              <a:rPr lang="en-US" sz="1000" dirty="0">
                <a:latin typeface="Calibri"/>
                <a:ea typeface="Calibri"/>
                <a:cs typeface="Calibri"/>
                <a:sym typeface="Calibri"/>
              </a:rPr>
              <a:t>important to be aware of disciplinary norms,</a:t>
            </a:r>
            <a:br>
              <a:rPr lang="en-US" sz="1000" dirty="0">
                <a:latin typeface="Calibri"/>
                <a:ea typeface="Calibri"/>
                <a:cs typeface="Calibri"/>
                <a:sym typeface="Calibri"/>
              </a:rPr>
            </a:br>
            <a:r>
              <a:rPr lang="en-US" sz="1000" dirty="0">
                <a:latin typeface="Calibri"/>
                <a:ea typeface="Calibri"/>
                <a:cs typeface="Calibri"/>
                <a:sym typeface="Calibri"/>
              </a:rPr>
              <a:t>as well as both institutional and funder</a:t>
            </a:r>
            <a:br>
              <a:rPr lang="en-US" sz="1000" dirty="0">
                <a:latin typeface="Calibri"/>
                <a:ea typeface="Calibri"/>
                <a:cs typeface="Calibri"/>
                <a:sym typeface="Calibri"/>
              </a:rPr>
            </a:br>
            <a:r>
              <a:rPr lang="en-US" sz="1000" dirty="0">
                <a:latin typeface="Calibri"/>
                <a:ea typeface="Calibri"/>
                <a:cs typeface="Calibri"/>
                <a:sym typeface="Calibri"/>
              </a:rPr>
              <a:t>requirements, that will make its deposit, </a:t>
            </a:r>
            <a:br>
              <a:rPr lang="en-US" sz="1000" dirty="0">
                <a:latin typeface="Calibri"/>
                <a:ea typeface="Calibri"/>
                <a:cs typeface="Calibri"/>
                <a:sym typeface="Calibri"/>
              </a:rPr>
            </a:br>
            <a:r>
              <a:rPr lang="en-US" sz="1000" dirty="0">
                <a:latin typeface="Calibri"/>
                <a:ea typeface="Calibri"/>
                <a:cs typeface="Calibri"/>
                <a:sym typeface="Calibri"/>
              </a:rPr>
              <a:t>storage, and long-term support more likely. Increasingly, the path for long-term support</a:t>
            </a:r>
            <a:br>
              <a:rPr lang="en-US" sz="1000" dirty="0">
                <a:latin typeface="Calibri"/>
                <a:ea typeface="Calibri"/>
                <a:cs typeface="Calibri"/>
                <a:sym typeface="Calibri"/>
              </a:rPr>
            </a:br>
            <a:r>
              <a:rPr lang="en-US" sz="1000" dirty="0">
                <a:latin typeface="Calibri"/>
                <a:ea typeface="Calibri"/>
                <a:cs typeface="Calibri"/>
                <a:sym typeface="Calibri"/>
              </a:rPr>
              <a:t>involves taking steps to make sure your data</a:t>
            </a:r>
            <a:br>
              <a:rPr lang="en-US" sz="1000" dirty="0">
                <a:latin typeface="Calibri"/>
                <a:ea typeface="Calibri"/>
                <a:cs typeface="Calibri"/>
                <a:sym typeface="Calibri"/>
              </a:rPr>
            </a:br>
            <a:r>
              <a:rPr lang="en-US" sz="1000" dirty="0">
                <a:latin typeface="Calibri"/>
                <a:ea typeface="Calibri"/>
                <a:cs typeface="Calibri"/>
                <a:sym typeface="Calibri"/>
              </a:rPr>
              <a:t>is deposited alongside data collected by</a:t>
            </a:r>
            <a:br>
              <a:rPr lang="en-US" sz="1000" dirty="0">
                <a:latin typeface="Calibri"/>
                <a:ea typeface="Calibri"/>
                <a:cs typeface="Calibri"/>
                <a:sym typeface="Calibri"/>
              </a:rPr>
            </a:br>
            <a:r>
              <a:rPr lang="en-US" sz="1000" dirty="0">
                <a:latin typeface="Calibri"/>
                <a:ea typeface="Calibri"/>
                <a:cs typeface="Calibri"/>
                <a:sym typeface="Calibri"/>
              </a:rPr>
              <a:t>others in your field or discipline.</a:t>
            </a:r>
          </a:p>
          <a:p>
            <a:pPr lvl="0" rtl="0">
              <a:spcBef>
                <a:spcPts val="200"/>
              </a:spcBef>
              <a:buClr>
                <a:schemeClr val="dk2"/>
              </a:buClr>
              <a:buFont typeface="Noto Sans Symbols"/>
              <a:buNone/>
            </a:pPr>
            <a:endParaRPr sz="1000" b="1" dirty="0">
              <a:latin typeface="Calibri"/>
              <a:ea typeface="Calibri"/>
              <a:cs typeface="Calibri"/>
              <a:sym typeface="Calibri"/>
            </a:endParaRPr>
          </a:p>
          <a:p>
            <a:pPr lvl="0" rtl="0">
              <a:spcBef>
                <a:spcPts val="200"/>
              </a:spcBef>
              <a:buClr>
                <a:schemeClr val="dk2"/>
              </a:buClr>
              <a:buSzPct val="25000"/>
              <a:buFont typeface="Noto Sans Symbols"/>
              <a:buNone/>
            </a:pPr>
            <a:r>
              <a:rPr lang="en-US" sz="1000" b="1" dirty="0">
                <a:latin typeface="Calibri"/>
                <a:ea typeface="Calibri"/>
                <a:cs typeface="Calibri"/>
                <a:sym typeface="Calibri"/>
              </a:rPr>
              <a:t>Questions to consider for any data project:</a:t>
            </a:r>
          </a:p>
          <a:p>
            <a:pPr marL="228600" lvl="0" indent="-228600" rtl="0">
              <a:spcBef>
                <a:spcPts val="200"/>
              </a:spcBef>
              <a:buClr>
                <a:srgbClr val="000000"/>
              </a:buClr>
              <a:buSzPct val="100000"/>
              <a:buFont typeface="Cambria"/>
              <a:buAutoNum type="arabicPeriod"/>
            </a:pPr>
            <a:r>
              <a:rPr lang="en-US" sz="1000" dirty="0" smtClean="0">
                <a:latin typeface="Calibri"/>
                <a:ea typeface="Calibri"/>
                <a:cs typeface="Calibri"/>
                <a:sym typeface="Calibri"/>
              </a:rPr>
              <a:t>What are the data organization standards for your field?</a:t>
            </a:r>
          </a:p>
          <a:p>
            <a:pPr marL="228600" lvl="0" indent="-228600" rtl="0">
              <a:spcBef>
                <a:spcPts val="200"/>
              </a:spcBef>
              <a:buClr>
                <a:srgbClr val="000000"/>
              </a:buClr>
              <a:buSzPct val="100000"/>
              <a:buFont typeface="Cambria"/>
              <a:buAutoNum type="arabicPeriod"/>
            </a:pPr>
            <a:r>
              <a:rPr lang="en-US" sz="1000" dirty="0" smtClean="0">
                <a:latin typeface="Calibri"/>
                <a:ea typeface="Calibri"/>
                <a:cs typeface="Calibri"/>
                <a:sym typeface="Calibri"/>
              </a:rPr>
              <a:t>What </a:t>
            </a:r>
            <a:r>
              <a:rPr lang="en-US" sz="1000" dirty="0">
                <a:latin typeface="Calibri"/>
                <a:ea typeface="Calibri"/>
                <a:cs typeface="Calibri"/>
                <a:sym typeface="Calibri"/>
              </a:rPr>
              <a:t>are </a:t>
            </a:r>
            <a:r>
              <a:rPr lang="en-US" sz="1000" dirty="0" smtClean="0">
                <a:latin typeface="Calibri"/>
                <a:ea typeface="Calibri"/>
                <a:cs typeface="Calibri"/>
                <a:sym typeface="Calibri"/>
              </a:rPr>
              <a:t>the </a:t>
            </a:r>
            <a:r>
              <a:rPr lang="en-US" sz="1000" dirty="0">
                <a:latin typeface="Calibri"/>
                <a:ea typeface="Calibri"/>
                <a:cs typeface="Calibri"/>
                <a:sym typeface="Calibri"/>
              </a:rPr>
              <a:t>data export </a:t>
            </a:r>
            <a:r>
              <a:rPr lang="en-US" sz="1000" dirty="0" smtClean="0">
                <a:latin typeface="Calibri"/>
                <a:ea typeface="Calibri"/>
                <a:cs typeface="Calibri"/>
                <a:sym typeface="Calibri"/>
              </a:rPr>
              <a:t>options for your software?</a:t>
            </a:r>
            <a:endParaRPr lang="en-US" sz="1000" dirty="0">
              <a:latin typeface="Calibri"/>
              <a:ea typeface="Calibri"/>
              <a:cs typeface="Calibri"/>
              <a:sym typeface="Calibri"/>
            </a:endParaRP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What forms of the data will be needed            for future access?</a:t>
            </a:r>
            <a:br>
              <a:rPr lang="en-US" sz="1000" dirty="0">
                <a:latin typeface="Calibri"/>
                <a:ea typeface="Calibri"/>
                <a:cs typeface="Calibri"/>
                <a:sym typeface="Calibri"/>
              </a:rPr>
            </a:br>
            <a:endParaRPr lang="en-US" sz="1000" dirty="0" smtClean="0">
              <a:latin typeface="Calibri"/>
              <a:ea typeface="Calibri"/>
              <a:cs typeface="Calibri"/>
              <a:sym typeface="Calibri"/>
            </a:endParaRPr>
          </a:p>
          <a:p>
            <a:pPr lvl="0">
              <a:spcBef>
                <a:spcPts val="200"/>
              </a:spcBef>
              <a:buClr>
                <a:schemeClr val="dk2"/>
              </a:buClr>
              <a:buSzPct val="25000"/>
            </a:pPr>
            <a:r>
              <a:rPr lang="en-US" sz="1000" dirty="0" smtClean="0">
                <a:latin typeface="Calibri"/>
                <a:ea typeface="Calibri"/>
                <a:cs typeface="Calibri"/>
                <a:sym typeface="Calibri"/>
              </a:rPr>
              <a:t>The </a:t>
            </a:r>
            <a:r>
              <a:rPr lang="en-US" sz="1000" dirty="0" err="1">
                <a:latin typeface="Calibri"/>
                <a:ea typeface="Calibri"/>
                <a:cs typeface="Calibri"/>
                <a:sym typeface="Calibri"/>
              </a:rPr>
              <a:t>DataONE</a:t>
            </a:r>
            <a:r>
              <a:rPr lang="en-US" sz="1000" dirty="0">
                <a:latin typeface="Calibri"/>
                <a:ea typeface="Calibri"/>
                <a:cs typeface="Calibri"/>
                <a:sym typeface="Calibri"/>
              </a:rPr>
              <a:t> Best Practices database provides individuals with recommendations on how to effectively work with their data through all stages of the data lifecycle. </a:t>
            </a:r>
            <a:r>
              <a:rPr lang="en-US" sz="1000" dirty="0" smtClean="0">
                <a:latin typeface="Calibri"/>
                <a:ea typeface="Calibri"/>
                <a:cs typeface="Calibri"/>
                <a:sym typeface="Calibri"/>
                <a:hlinkClick r:id="rId11"/>
              </a:rPr>
              <a:t>https</a:t>
            </a:r>
            <a:r>
              <a:rPr lang="en-US" sz="1000" dirty="0">
                <a:latin typeface="Calibri"/>
                <a:ea typeface="Calibri"/>
                <a:cs typeface="Calibri"/>
                <a:sym typeface="Calibri"/>
                <a:hlinkClick r:id="rId11"/>
              </a:rPr>
              <a:t>://</a:t>
            </a:r>
            <a:r>
              <a:rPr lang="en-US" sz="1000" dirty="0" smtClean="0">
                <a:latin typeface="Calibri"/>
                <a:ea typeface="Calibri"/>
                <a:cs typeface="Calibri"/>
                <a:sym typeface="Calibri"/>
                <a:hlinkClick r:id="rId11"/>
              </a:rPr>
              <a:t>www.dataone.org/best-practices</a:t>
            </a:r>
            <a:r>
              <a:rPr lang="en-US" sz="1000" dirty="0" smtClean="0">
                <a:latin typeface="Calibri"/>
                <a:ea typeface="Calibri"/>
                <a:cs typeface="Calibri"/>
                <a:sym typeface="Calibri"/>
              </a:rPr>
              <a:t> </a:t>
            </a:r>
            <a:endParaRPr lang="en-US" sz="1000" dirty="0">
              <a:latin typeface="Calibri"/>
              <a:ea typeface="Calibri"/>
              <a:cs typeface="Calibri"/>
              <a:sym typeface="Calibri"/>
            </a:endParaRPr>
          </a:p>
        </p:txBody>
      </p:sp>
      <p:sp>
        <p:nvSpPr>
          <p:cNvPr id="11" name="Shape 189"/>
          <p:cNvSpPr txBox="1"/>
          <p:nvPr/>
        </p:nvSpPr>
        <p:spPr>
          <a:xfrm>
            <a:off x="0" y="6332886"/>
            <a:ext cx="9142412" cy="347643"/>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en-US" sz="1400" dirty="0">
                <a:solidFill>
                  <a:schemeClr val="dk1"/>
                </a:solidFill>
                <a:latin typeface="Calibri"/>
                <a:ea typeface="Calibri"/>
                <a:cs typeface="Calibri"/>
                <a:sym typeface="Calibri"/>
              </a:rPr>
              <a:t>Source - </a:t>
            </a:r>
            <a:r>
              <a:rPr lang="en-US" sz="1400" u="sng" dirty="0">
                <a:solidFill>
                  <a:schemeClr val="hlink"/>
                </a:solidFill>
                <a:latin typeface="Calibri"/>
                <a:ea typeface="Calibri"/>
                <a:cs typeface="Calibri"/>
                <a:sym typeface="Calibri"/>
                <a:hlinkClick r:id="rId12"/>
              </a:rPr>
              <a:t>Guidance Briefs: Managing Your ETD Research Files</a:t>
            </a:r>
          </a:p>
        </p:txBody>
      </p:sp>
      <p:pic>
        <p:nvPicPr>
          <p:cNvPr id="12" name="Shape 68"/>
          <p:cNvPicPr preferRelativeResize="0">
            <a:picLocks noChangeAspect="1"/>
          </p:cNvPicPr>
          <p:nvPr/>
        </p:nvPicPr>
        <p:blipFill rotWithShape="1">
          <a:blip r:embed="rId13">
            <a:alphaModFix/>
          </a:blip>
          <a:srcRect/>
          <a:stretch/>
        </p:blipFill>
        <p:spPr>
          <a:xfrm>
            <a:off x="128950" y="6239921"/>
            <a:ext cx="1585550" cy="588500"/>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200" b="1" i="0" u="none" strike="noStrike" cap="none">
                <a:solidFill>
                  <a:srgbClr val="007DC3"/>
                </a:solidFill>
                <a:latin typeface="Lato"/>
                <a:ea typeface="Lato"/>
                <a:cs typeface="Lato"/>
                <a:sym typeface="Lato"/>
              </a:rPr>
              <a:t>Workshop Schedule</a:t>
            </a:r>
          </a:p>
        </p:txBody>
      </p:sp>
      <p:sp>
        <p:nvSpPr>
          <p:cNvPr id="76" name="Shape 76"/>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2"/>
              </a:buClr>
              <a:buSzPct val="25000"/>
              <a:buFont typeface="Noto Sans Symbols"/>
              <a:buNone/>
            </a:pPr>
            <a:r>
              <a:rPr lang="en-US" sz="2800" b="0" i="0" u="none" strike="noStrike" cap="none" dirty="0">
                <a:solidFill>
                  <a:srgbClr val="000000"/>
                </a:solidFill>
                <a:latin typeface="Arial"/>
                <a:ea typeface="Arial"/>
                <a:cs typeface="Arial"/>
                <a:sym typeface="Arial"/>
              </a:rPr>
              <a:t>09:00-09:15 am 		Welcome</a:t>
            </a:r>
          </a:p>
          <a:p>
            <a:pPr marL="0" marR="0" lvl="0" indent="0" algn="l" rtl="0">
              <a:spcBef>
                <a:spcPts val="640"/>
              </a:spcBef>
              <a:spcAft>
                <a:spcPts val="0"/>
              </a:spcAft>
              <a:buClr>
                <a:schemeClr val="dk2"/>
              </a:buClr>
              <a:buSzPct val="25000"/>
              <a:buFont typeface="Noto Sans Symbols"/>
              <a:buNone/>
            </a:pPr>
            <a:r>
              <a:rPr lang="en-US" sz="2800" b="0" i="0" u="none" strike="noStrike" cap="none" dirty="0">
                <a:solidFill>
                  <a:srgbClr val="000000"/>
                </a:solidFill>
                <a:latin typeface="Arial"/>
                <a:ea typeface="Arial"/>
                <a:cs typeface="Arial"/>
                <a:sym typeface="Arial"/>
              </a:rPr>
              <a:t>09:15-09:45 am		Interactive Overview</a:t>
            </a:r>
          </a:p>
          <a:p>
            <a:pPr marL="0" marR="0" lvl="0" indent="0" algn="l" rtl="0">
              <a:spcBef>
                <a:spcPts val="640"/>
              </a:spcBef>
              <a:spcAft>
                <a:spcPts val="0"/>
              </a:spcAft>
              <a:buClr>
                <a:schemeClr val="dk2"/>
              </a:buClr>
              <a:buSzPct val="25000"/>
              <a:buFont typeface="Noto Sans Symbols"/>
              <a:buNone/>
            </a:pPr>
            <a:r>
              <a:rPr lang="en-US" sz="2800" b="0" i="0" u="none" strike="noStrike" cap="none" dirty="0">
                <a:solidFill>
                  <a:srgbClr val="000000"/>
                </a:solidFill>
                <a:latin typeface="Arial"/>
                <a:ea typeface="Arial"/>
                <a:cs typeface="Arial"/>
                <a:sym typeface="Arial"/>
              </a:rPr>
              <a:t>09:45-10:30 am		Guidance Briefs </a:t>
            </a:r>
          </a:p>
          <a:p>
            <a:pPr marL="0" marR="0" lvl="0" indent="0" algn="l" rtl="0">
              <a:spcBef>
                <a:spcPts val="640"/>
              </a:spcBef>
              <a:spcAft>
                <a:spcPts val="0"/>
              </a:spcAft>
              <a:buClr>
                <a:schemeClr val="dk2"/>
              </a:buClr>
              <a:buSzPct val="25000"/>
              <a:buFont typeface="Noto Sans Symbols"/>
              <a:buNone/>
            </a:pPr>
            <a:r>
              <a:rPr lang="en-US" sz="2800" b="0" i="0" u="none" strike="noStrike" cap="none" dirty="0">
                <a:solidFill>
                  <a:srgbClr val="000000"/>
                </a:solidFill>
                <a:latin typeface="Arial"/>
                <a:ea typeface="Arial"/>
                <a:cs typeface="Arial"/>
                <a:sym typeface="Arial"/>
              </a:rPr>
              <a:t>10:30-10:45 am		Break</a:t>
            </a:r>
          </a:p>
          <a:p>
            <a:pPr marL="0" marR="0" lvl="0" indent="0" algn="l" rtl="0">
              <a:spcBef>
                <a:spcPts val="640"/>
              </a:spcBef>
              <a:spcAft>
                <a:spcPts val="0"/>
              </a:spcAft>
              <a:buClr>
                <a:schemeClr val="dk2"/>
              </a:buClr>
              <a:buSzPct val="25000"/>
              <a:buFont typeface="Noto Sans Symbols"/>
              <a:buNone/>
            </a:pPr>
            <a:r>
              <a:rPr lang="en-US" sz="2800" b="0" i="0" u="none" strike="noStrike" cap="none" dirty="0">
                <a:solidFill>
                  <a:srgbClr val="000000"/>
                </a:solidFill>
                <a:latin typeface="Arial"/>
                <a:ea typeface="Arial"/>
                <a:cs typeface="Arial"/>
                <a:sym typeface="Arial"/>
              </a:rPr>
              <a:t>10:45-11:20 am		</a:t>
            </a:r>
            <a:r>
              <a:rPr lang="en-US" sz="2800" dirty="0">
                <a:solidFill>
                  <a:srgbClr val="000000"/>
                </a:solidFill>
                <a:latin typeface="Arial"/>
                <a:ea typeface="Arial"/>
                <a:cs typeface="Arial"/>
                <a:sym typeface="Arial"/>
              </a:rPr>
              <a:t>Storage Guidance Brief </a:t>
            </a:r>
          </a:p>
          <a:p>
            <a:pPr marL="0" marR="0" lvl="0" indent="0" algn="l" rtl="0">
              <a:spcBef>
                <a:spcPts val="640"/>
              </a:spcBef>
              <a:spcAft>
                <a:spcPts val="0"/>
              </a:spcAft>
              <a:buClr>
                <a:schemeClr val="dk2"/>
              </a:buClr>
              <a:buSzPct val="25000"/>
              <a:buFont typeface="Noto Sans Symbols"/>
              <a:buNone/>
            </a:pPr>
            <a:r>
              <a:rPr lang="en-US" sz="2800" b="0" i="0" u="none" strike="noStrike" cap="none" dirty="0">
                <a:solidFill>
                  <a:srgbClr val="000000"/>
                </a:solidFill>
                <a:latin typeface="Arial"/>
                <a:ea typeface="Arial"/>
                <a:cs typeface="Arial"/>
                <a:sym typeface="Arial"/>
              </a:rPr>
              <a:t>11:20-11:45 am		Curation Tools Demo</a:t>
            </a:r>
          </a:p>
          <a:p>
            <a:pPr marL="0" marR="0" lvl="0" indent="0" algn="l" rtl="0">
              <a:spcBef>
                <a:spcPts val="640"/>
              </a:spcBef>
              <a:spcAft>
                <a:spcPts val="0"/>
              </a:spcAft>
              <a:buClr>
                <a:schemeClr val="dk2"/>
              </a:buClr>
              <a:buSzPct val="25000"/>
              <a:buFont typeface="Noto Sans Symbols"/>
              <a:buNone/>
            </a:pPr>
            <a:r>
              <a:rPr lang="en-US" sz="2800" b="0" i="0" u="none" strike="noStrike" cap="none" dirty="0">
                <a:solidFill>
                  <a:srgbClr val="000000"/>
                </a:solidFill>
                <a:latin typeface="Arial"/>
                <a:ea typeface="Arial"/>
                <a:cs typeface="Arial"/>
                <a:sym typeface="Arial"/>
              </a:rPr>
              <a:t>11:45-12:00 pm		Wrap up</a:t>
            </a:r>
          </a:p>
        </p:txBody>
      </p:sp>
      <p:pic>
        <p:nvPicPr>
          <p:cNvPr id="4" name="Shape 68"/>
          <p:cNvPicPr preferRelativeResize="0">
            <a:picLocks noChangeAspect="1"/>
          </p:cNvPicPr>
          <p:nvPr/>
        </p:nvPicPr>
        <p:blipFill rotWithShape="1">
          <a:blip r:embed="rId3">
            <a:alphaModFix/>
          </a:blip>
          <a:srcRect/>
          <a:stretch/>
        </p:blipFill>
        <p:spPr>
          <a:xfrm>
            <a:off x="128950" y="6239921"/>
            <a:ext cx="1585550" cy="5885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12" name="Shape 212"/>
          <p:cNvSpPr/>
          <p:nvPr/>
        </p:nvSpPr>
        <p:spPr>
          <a:xfrm>
            <a:off x="413962" y="4511812"/>
            <a:ext cx="2421412" cy="1644651"/>
          </a:xfrm>
          <a:prstGeom prst="rect">
            <a:avLst/>
          </a:prstGeom>
          <a:solidFill>
            <a:schemeClr val="accent3">
              <a:alpha val="15686"/>
            </a:schemeClr>
          </a:solidFill>
          <a:ln w="9525" cap="flat" cmpd="sng">
            <a:solidFill>
              <a:srgbClr val="005A91"/>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700">
              <a:solidFill>
                <a:schemeClr val="lt1"/>
              </a:solidFill>
              <a:latin typeface="Calibri"/>
              <a:ea typeface="Calibri"/>
              <a:cs typeface="Calibri"/>
              <a:sym typeface="Calibri"/>
            </a:endParaRPr>
          </a:p>
        </p:txBody>
      </p:sp>
      <p:sp>
        <p:nvSpPr>
          <p:cNvPr id="210" name="Shape 210"/>
          <p:cNvSpPr txBox="1">
            <a:spLocks noGrp="1"/>
          </p:cNvSpPr>
          <p:nvPr>
            <p:ph type="body" idx="1"/>
          </p:nvPr>
        </p:nvSpPr>
        <p:spPr>
          <a:xfrm>
            <a:off x="457200" y="1524000"/>
            <a:ext cx="8229600" cy="45261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2"/>
              </a:buClr>
              <a:buSzPct val="25000"/>
              <a:buFont typeface="Noto Sans Symbols"/>
              <a:buNone/>
            </a:pPr>
            <a:r>
              <a:rPr lang="en-US" sz="1000" b="0" i="0" u="none" strike="noStrike" cap="none" dirty="0" smtClean="0">
                <a:solidFill>
                  <a:srgbClr val="000000"/>
                </a:solidFill>
                <a:latin typeface="Calibri"/>
                <a:ea typeface="Calibri"/>
                <a:cs typeface="Calibri"/>
                <a:sym typeface="Calibri"/>
              </a:rPr>
              <a:t>There is no perfect file format. Each will </a:t>
            </a:r>
            <a:br>
              <a:rPr lang="en-US" sz="1000" b="0" i="0" u="none" strike="noStrike" cap="none" dirty="0" smtClean="0">
                <a:solidFill>
                  <a:srgbClr val="000000"/>
                </a:solidFill>
                <a:latin typeface="Calibri"/>
                <a:ea typeface="Calibri"/>
                <a:cs typeface="Calibri"/>
                <a:sym typeface="Calibri"/>
              </a:rPr>
            </a:br>
            <a:r>
              <a:rPr lang="en-US" sz="1000" b="0" i="0" u="none" strike="noStrike" cap="none" dirty="0" smtClean="0">
                <a:solidFill>
                  <a:srgbClr val="000000"/>
                </a:solidFill>
                <a:latin typeface="Calibri"/>
                <a:ea typeface="Calibri"/>
                <a:cs typeface="Calibri"/>
                <a:sym typeface="Calibri"/>
              </a:rPr>
              <a:t>have advantages and disadvantages </a:t>
            </a:r>
            <a:br>
              <a:rPr lang="en-US" sz="1000" b="0" i="0" u="none" strike="noStrike" cap="none" dirty="0" smtClean="0">
                <a:solidFill>
                  <a:srgbClr val="000000"/>
                </a:solidFill>
                <a:latin typeface="Calibri"/>
                <a:ea typeface="Calibri"/>
                <a:cs typeface="Calibri"/>
                <a:sym typeface="Calibri"/>
              </a:rPr>
            </a:br>
            <a:r>
              <a:rPr lang="en-US" sz="1000" b="0" i="0" u="none" strike="noStrike" cap="none" dirty="0" smtClean="0">
                <a:solidFill>
                  <a:srgbClr val="000000"/>
                </a:solidFill>
                <a:latin typeface="Calibri"/>
                <a:ea typeface="Calibri"/>
                <a:cs typeface="Calibri"/>
                <a:sym typeface="Calibri"/>
              </a:rPr>
              <a:t>depending on your research uses. Select a </a:t>
            </a:r>
            <a:br>
              <a:rPr lang="en-US" sz="1000" b="0" i="0" u="none" strike="noStrike" cap="none" dirty="0" smtClean="0">
                <a:solidFill>
                  <a:srgbClr val="000000"/>
                </a:solidFill>
                <a:latin typeface="Calibri"/>
                <a:ea typeface="Calibri"/>
                <a:cs typeface="Calibri"/>
                <a:sym typeface="Calibri"/>
              </a:rPr>
            </a:br>
            <a:r>
              <a:rPr lang="en-US" sz="1000" b="0" i="0" u="none" strike="noStrike" cap="none" dirty="0" smtClean="0">
                <a:solidFill>
                  <a:srgbClr val="000000"/>
                </a:solidFill>
                <a:latin typeface="Calibri"/>
                <a:ea typeface="Calibri"/>
                <a:cs typeface="Calibri"/>
                <a:sym typeface="Calibri"/>
              </a:rPr>
              <a:t>file format, or set of file formats, that helps </a:t>
            </a:r>
            <a:br>
              <a:rPr lang="en-US" sz="1000" b="0" i="0" u="none" strike="noStrike" cap="none" dirty="0" smtClean="0">
                <a:solidFill>
                  <a:srgbClr val="000000"/>
                </a:solidFill>
                <a:latin typeface="Calibri"/>
                <a:ea typeface="Calibri"/>
                <a:cs typeface="Calibri"/>
                <a:sym typeface="Calibri"/>
              </a:rPr>
            </a:br>
            <a:r>
              <a:rPr lang="en-US" sz="1000" b="0" i="0" u="none" strike="noStrike" cap="none" dirty="0" smtClean="0">
                <a:solidFill>
                  <a:srgbClr val="000000"/>
                </a:solidFill>
                <a:latin typeface="Calibri"/>
                <a:ea typeface="Calibri"/>
                <a:cs typeface="Calibri"/>
                <a:sym typeface="Calibri"/>
              </a:rPr>
              <a:t>you complete your research now, and that </a:t>
            </a:r>
            <a:br>
              <a:rPr lang="en-US" sz="1000" b="0" i="0" u="none" strike="noStrike" cap="none" dirty="0" smtClean="0">
                <a:solidFill>
                  <a:srgbClr val="000000"/>
                </a:solidFill>
                <a:latin typeface="Calibri"/>
                <a:ea typeface="Calibri"/>
                <a:cs typeface="Calibri"/>
                <a:sym typeface="Calibri"/>
              </a:rPr>
            </a:br>
            <a:r>
              <a:rPr lang="en-US" sz="1000" b="0" i="0" u="none" strike="noStrike" cap="none" dirty="0" smtClean="0">
                <a:solidFill>
                  <a:srgbClr val="000000"/>
                </a:solidFill>
                <a:latin typeface="Calibri"/>
                <a:ea typeface="Calibri"/>
                <a:cs typeface="Calibri"/>
                <a:sym typeface="Calibri"/>
              </a:rPr>
              <a:t>you can access again in the future. This is </a:t>
            </a:r>
            <a:br>
              <a:rPr lang="en-US" sz="1000" b="0" i="0" u="none" strike="noStrike" cap="none" dirty="0" smtClean="0">
                <a:solidFill>
                  <a:srgbClr val="000000"/>
                </a:solidFill>
                <a:latin typeface="Calibri"/>
                <a:ea typeface="Calibri"/>
                <a:cs typeface="Calibri"/>
                <a:sym typeface="Calibri"/>
              </a:rPr>
            </a:br>
            <a:r>
              <a:rPr lang="en-US" sz="1000" b="0" i="0" u="none" strike="noStrike" cap="none" dirty="0" smtClean="0">
                <a:solidFill>
                  <a:srgbClr val="000000"/>
                </a:solidFill>
                <a:latin typeface="Calibri"/>
                <a:ea typeface="Calibri"/>
                <a:cs typeface="Calibri"/>
                <a:sym typeface="Calibri"/>
              </a:rPr>
              <a:t>important both for your research outputs </a:t>
            </a:r>
            <a:br>
              <a:rPr lang="en-US" sz="1000" b="0" i="0" u="none" strike="noStrike" cap="none" dirty="0" smtClean="0">
                <a:solidFill>
                  <a:srgbClr val="000000"/>
                </a:solidFill>
                <a:latin typeface="Calibri"/>
                <a:ea typeface="Calibri"/>
                <a:cs typeface="Calibri"/>
                <a:sym typeface="Calibri"/>
              </a:rPr>
            </a:br>
            <a:r>
              <a:rPr lang="en-US" sz="1000" b="0" i="0" u="none" strike="noStrike" cap="none" dirty="0" smtClean="0">
                <a:solidFill>
                  <a:srgbClr val="000000"/>
                </a:solidFill>
                <a:latin typeface="Calibri"/>
                <a:ea typeface="Calibri"/>
                <a:cs typeface="Calibri"/>
                <a:sym typeface="Calibri"/>
              </a:rPr>
              <a:t>(what you create) and your research inputs </a:t>
            </a:r>
            <a:br>
              <a:rPr lang="en-US" sz="1000" b="0" i="0" u="none" strike="noStrike" cap="none" dirty="0" smtClean="0">
                <a:solidFill>
                  <a:srgbClr val="000000"/>
                </a:solidFill>
                <a:latin typeface="Calibri"/>
                <a:ea typeface="Calibri"/>
                <a:cs typeface="Calibri"/>
                <a:sym typeface="Calibri"/>
              </a:rPr>
            </a:br>
            <a:r>
              <a:rPr lang="en-US" sz="1000" b="0" i="0" u="none" strike="noStrike" cap="none" dirty="0" smtClean="0">
                <a:solidFill>
                  <a:srgbClr val="000000"/>
                </a:solidFill>
                <a:latin typeface="Calibri"/>
                <a:ea typeface="Calibri"/>
                <a:cs typeface="Calibri"/>
                <a:sym typeface="Calibri"/>
              </a:rPr>
              <a:t>(materials you use in the research process).</a:t>
            </a:r>
          </a:p>
          <a:p>
            <a:pPr marL="0" marR="0" lvl="0" indent="0" algn="l" rtl="0">
              <a:spcBef>
                <a:spcPts val="200"/>
              </a:spcBef>
              <a:spcAft>
                <a:spcPts val="0"/>
              </a:spcAft>
              <a:buClr>
                <a:schemeClr val="dk2"/>
              </a:buClr>
              <a:buSzPct val="25000"/>
              <a:buFont typeface="Noto Sans Symbols"/>
              <a:buNone/>
            </a:pPr>
            <a:endParaRPr sz="1000" b="1" i="0" u="none" strike="noStrike" cap="none" dirty="0" smtClean="0">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r>
              <a:rPr lang="en-US" sz="1000" b="1" i="0" u="none" strike="noStrike" cap="none" dirty="0" smtClean="0">
                <a:solidFill>
                  <a:srgbClr val="000000"/>
                </a:solidFill>
                <a:latin typeface="Calibri"/>
                <a:ea typeface="Calibri"/>
                <a:cs typeface="Calibri"/>
                <a:sym typeface="Calibri"/>
              </a:rPr>
              <a:t>Common file types include:</a:t>
            </a:r>
          </a:p>
          <a:p>
            <a:pPr marL="0" marR="0" lvl="0" indent="0" algn="l" rtl="0">
              <a:spcBef>
                <a:spcPts val="200"/>
              </a:spcBef>
              <a:spcAft>
                <a:spcPts val="0"/>
              </a:spcAft>
              <a:buClr>
                <a:schemeClr val="dk2"/>
              </a:buClr>
              <a:buSzPct val="25000"/>
              <a:buFont typeface="Noto Sans Symbols"/>
              <a:buNone/>
            </a:pPr>
            <a:r>
              <a:rPr lang="en-US" sz="1000" b="0" i="0" u="none" strike="noStrike" cap="none" dirty="0" smtClean="0">
                <a:solidFill>
                  <a:srgbClr val="000000"/>
                </a:solidFill>
                <a:latin typeface="Calibri"/>
                <a:ea typeface="Calibri"/>
                <a:cs typeface="Calibri"/>
                <a:sym typeface="Calibri"/>
              </a:rPr>
              <a:t>    -Images: jpg, gif, tiff, </a:t>
            </a:r>
            <a:r>
              <a:rPr lang="en-US" sz="1000" b="0" i="0" u="none" strike="noStrike" cap="none" dirty="0" err="1" smtClean="0">
                <a:solidFill>
                  <a:srgbClr val="000000"/>
                </a:solidFill>
                <a:latin typeface="Calibri"/>
                <a:ea typeface="Calibri"/>
                <a:cs typeface="Calibri"/>
                <a:sym typeface="Calibri"/>
              </a:rPr>
              <a:t>png</a:t>
            </a:r>
            <a:r>
              <a:rPr lang="en-US" sz="1000" b="0" i="0" u="none" strike="noStrike" cap="none" dirty="0" smtClean="0">
                <a:solidFill>
                  <a:srgbClr val="000000"/>
                </a:solidFill>
                <a:latin typeface="Calibri"/>
                <a:ea typeface="Calibri"/>
                <a:cs typeface="Calibri"/>
                <a:sym typeface="Calibri"/>
              </a:rPr>
              <a:t>, </a:t>
            </a:r>
            <a:r>
              <a:rPr lang="en-US" sz="1000" b="0" i="0" u="none" strike="noStrike" cap="none" dirty="0" err="1" smtClean="0">
                <a:solidFill>
                  <a:srgbClr val="000000"/>
                </a:solidFill>
                <a:latin typeface="Calibri"/>
                <a:ea typeface="Calibri"/>
                <a:cs typeface="Calibri"/>
                <a:sym typeface="Calibri"/>
              </a:rPr>
              <a:t>ai</a:t>
            </a:r>
            <a:r>
              <a:rPr lang="en-US" sz="1000" b="0" i="0" u="none" strike="noStrike" cap="none" dirty="0" smtClean="0">
                <a:solidFill>
                  <a:srgbClr val="000000"/>
                </a:solidFill>
                <a:latin typeface="Calibri"/>
                <a:ea typeface="Calibri"/>
                <a:cs typeface="Calibri"/>
                <a:sym typeface="Calibri"/>
              </a:rPr>
              <a:t>, </a:t>
            </a:r>
            <a:r>
              <a:rPr lang="en-US" sz="1000" b="0" i="0" u="none" strike="noStrike" cap="none" dirty="0" err="1" smtClean="0">
                <a:solidFill>
                  <a:srgbClr val="000000"/>
                </a:solidFill>
                <a:latin typeface="Calibri"/>
                <a:ea typeface="Calibri"/>
                <a:cs typeface="Calibri"/>
                <a:sym typeface="Calibri"/>
              </a:rPr>
              <a:t>svg</a:t>
            </a:r>
            <a:r>
              <a:rPr lang="en-US" sz="1000" b="0" i="0" u="none" strike="noStrike" cap="none" dirty="0" smtClean="0">
                <a:solidFill>
                  <a:srgbClr val="000000"/>
                </a:solidFill>
                <a:latin typeface="Calibri"/>
                <a:ea typeface="Calibri"/>
                <a:cs typeface="Calibri"/>
                <a:sym typeface="Calibri"/>
              </a:rPr>
              <a:t>, ...</a:t>
            </a:r>
          </a:p>
          <a:p>
            <a:pPr marL="0" marR="0" lvl="0" indent="0" algn="l" rtl="0">
              <a:spcBef>
                <a:spcPts val="200"/>
              </a:spcBef>
              <a:spcAft>
                <a:spcPts val="0"/>
              </a:spcAft>
              <a:buClr>
                <a:schemeClr val="dk2"/>
              </a:buClr>
              <a:buSzPct val="25000"/>
              <a:buFont typeface="Noto Sans Symbols"/>
              <a:buNone/>
            </a:pPr>
            <a:r>
              <a:rPr lang="en-US" sz="1000" b="0" i="0" u="none" strike="noStrike" cap="none" dirty="0" smtClean="0">
                <a:solidFill>
                  <a:srgbClr val="000000"/>
                </a:solidFill>
                <a:latin typeface="Calibri"/>
                <a:ea typeface="Calibri"/>
                <a:cs typeface="Calibri"/>
                <a:sym typeface="Calibri"/>
              </a:rPr>
              <a:t>    -Video: mpeg, m2tvs, </a:t>
            </a:r>
            <a:r>
              <a:rPr lang="en-US" sz="1000" b="0" i="0" u="none" strike="noStrike" cap="none" dirty="0" err="1" smtClean="0">
                <a:solidFill>
                  <a:srgbClr val="000000"/>
                </a:solidFill>
                <a:latin typeface="Calibri"/>
                <a:ea typeface="Calibri"/>
                <a:cs typeface="Calibri"/>
                <a:sym typeface="Calibri"/>
              </a:rPr>
              <a:t>flv</a:t>
            </a:r>
            <a:r>
              <a:rPr lang="en-US" sz="1000" b="0" i="0" u="none" strike="noStrike" cap="none" dirty="0" smtClean="0">
                <a:solidFill>
                  <a:srgbClr val="000000"/>
                </a:solidFill>
                <a:latin typeface="Calibri"/>
                <a:ea typeface="Calibri"/>
                <a:cs typeface="Calibri"/>
                <a:sym typeface="Calibri"/>
              </a:rPr>
              <a:t>, dv, ...</a:t>
            </a:r>
          </a:p>
          <a:p>
            <a:pPr marL="0" marR="0" lvl="0" indent="0" algn="l" rtl="0">
              <a:spcBef>
                <a:spcPts val="200"/>
              </a:spcBef>
              <a:spcAft>
                <a:spcPts val="0"/>
              </a:spcAft>
              <a:buClr>
                <a:schemeClr val="dk2"/>
              </a:buClr>
              <a:buSzPct val="25000"/>
              <a:buFont typeface="Noto Sans Symbols"/>
              <a:buNone/>
            </a:pPr>
            <a:r>
              <a:rPr lang="en-US" sz="1000" b="0" i="0" u="none" strike="noStrike" cap="none" dirty="0" smtClean="0">
                <a:solidFill>
                  <a:srgbClr val="000000"/>
                </a:solidFill>
                <a:latin typeface="Calibri"/>
                <a:ea typeface="Calibri"/>
                <a:cs typeface="Calibri"/>
                <a:sym typeface="Calibri"/>
              </a:rPr>
              <a:t>    -GIS: </a:t>
            </a:r>
            <a:r>
              <a:rPr lang="en-US" sz="1000" b="0" i="0" u="none" strike="noStrike" cap="none" dirty="0" err="1" smtClean="0">
                <a:solidFill>
                  <a:srgbClr val="000000"/>
                </a:solidFill>
                <a:latin typeface="Calibri"/>
                <a:ea typeface="Calibri"/>
                <a:cs typeface="Calibri"/>
                <a:sym typeface="Calibri"/>
              </a:rPr>
              <a:t>kml</a:t>
            </a:r>
            <a:r>
              <a:rPr lang="en-US" sz="1000" b="0" i="0" u="none" strike="noStrike" cap="none" dirty="0" smtClean="0">
                <a:solidFill>
                  <a:srgbClr val="000000"/>
                </a:solidFill>
                <a:latin typeface="Calibri"/>
                <a:ea typeface="Calibri"/>
                <a:cs typeface="Calibri"/>
                <a:sym typeface="Calibri"/>
              </a:rPr>
              <a:t>, </a:t>
            </a:r>
            <a:r>
              <a:rPr lang="en-US" sz="1000" b="0" i="0" u="none" strike="noStrike" cap="none" dirty="0" err="1" smtClean="0">
                <a:solidFill>
                  <a:srgbClr val="000000"/>
                </a:solidFill>
                <a:latin typeface="Calibri"/>
                <a:ea typeface="Calibri"/>
                <a:cs typeface="Calibri"/>
                <a:sym typeface="Calibri"/>
              </a:rPr>
              <a:t>dxf</a:t>
            </a:r>
            <a:r>
              <a:rPr lang="en-US" sz="1000" b="0" i="0" u="none" strike="noStrike" cap="none" dirty="0" smtClean="0">
                <a:solidFill>
                  <a:srgbClr val="000000"/>
                </a:solidFill>
                <a:latin typeface="Calibri"/>
                <a:ea typeface="Calibri"/>
                <a:cs typeface="Calibri"/>
                <a:sym typeface="Calibri"/>
              </a:rPr>
              <a:t>, </a:t>
            </a:r>
            <a:r>
              <a:rPr lang="en-US" sz="1000" b="0" i="0" u="none" strike="noStrike" cap="none" dirty="0" err="1" smtClean="0">
                <a:solidFill>
                  <a:srgbClr val="000000"/>
                </a:solidFill>
                <a:latin typeface="Calibri"/>
                <a:ea typeface="Calibri"/>
                <a:cs typeface="Calibri"/>
                <a:sym typeface="Calibri"/>
              </a:rPr>
              <a:t>shp</a:t>
            </a:r>
            <a:r>
              <a:rPr lang="en-US" sz="1000" b="0" i="0" u="none" strike="noStrike" cap="none" dirty="0" smtClean="0">
                <a:solidFill>
                  <a:srgbClr val="000000"/>
                </a:solidFill>
                <a:latin typeface="Calibri"/>
                <a:ea typeface="Calibri"/>
                <a:cs typeface="Calibri"/>
                <a:sym typeface="Calibri"/>
              </a:rPr>
              <a:t>, tiff, ...</a:t>
            </a:r>
          </a:p>
          <a:p>
            <a:pPr marL="0" marR="0" lvl="0" indent="0" algn="l" rtl="0">
              <a:spcBef>
                <a:spcPts val="200"/>
              </a:spcBef>
              <a:spcAft>
                <a:spcPts val="0"/>
              </a:spcAft>
              <a:buClr>
                <a:schemeClr val="dk2"/>
              </a:buClr>
              <a:buSzPct val="25000"/>
              <a:buFont typeface="Noto Sans Symbols"/>
              <a:buNone/>
            </a:pPr>
            <a:r>
              <a:rPr lang="en-US" sz="1000" b="0" i="0" u="none" strike="noStrike" cap="none" dirty="0" smtClean="0">
                <a:solidFill>
                  <a:srgbClr val="000000"/>
                </a:solidFill>
                <a:latin typeface="Calibri"/>
                <a:ea typeface="Calibri"/>
                <a:cs typeface="Calibri"/>
                <a:sym typeface="Calibri"/>
              </a:rPr>
              <a:t>    -CAD: </a:t>
            </a:r>
            <a:r>
              <a:rPr lang="en-US" sz="1000" b="0" i="0" u="none" strike="noStrike" cap="none" dirty="0" err="1" smtClean="0">
                <a:solidFill>
                  <a:srgbClr val="000000"/>
                </a:solidFill>
                <a:latin typeface="Calibri"/>
                <a:ea typeface="Calibri"/>
                <a:cs typeface="Calibri"/>
                <a:sym typeface="Calibri"/>
              </a:rPr>
              <a:t>dxf</a:t>
            </a:r>
            <a:r>
              <a:rPr lang="en-US" sz="1000" b="0" i="0" u="none" strike="noStrike" cap="none" dirty="0" smtClean="0">
                <a:solidFill>
                  <a:srgbClr val="000000"/>
                </a:solidFill>
                <a:latin typeface="Calibri"/>
                <a:ea typeface="Calibri"/>
                <a:cs typeface="Calibri"/>
                <a:sym typeface="Calibri"/>
              </a:rPr>
              <a:t>, </a:t>
            </a:r>
            <a:r>
              <a:rPr lang="en-US" sz="1000" b="0" i="0" u="none" strike="noStrike" cap="none" dirty="0" err="1" smtClean="0">
                <a:solidFill>
                  <a:srgbClr val="000000"/>
                </a:solidFill>
                <a:latin typeface="Calibri"/>
                <a:ea typeface="Calibri"/>
                <a:cs typeface="Calibri"/>
                <a:sym typeface="Calibri"/>
              </a:rPr>
              <a:t>dwg</a:t>
            </a:r>
            <a:r>
              <a:rPr lang="en-US" sz="1000" b="0" i="0" u="none" strike="noStrike" cap="none" dirty="0" smtClean="0">
                <a:solidFill>
                  <a:srgbClr val="000000"/>
                </a:solidFill>
                <a:latin typeface="Calibri"/>
                <a:ea typeface="Calibri"/>
                <a:cs typeface="Calibri"/>
                <a:sym typeface="Calibri"/>
              </a:rPr>
              <a:t>, pdf, …</a:t>
            </a:r>
          </a:p>
          <a:p>
            <a:pPr marL="0" marR="0" lvl="0" indent="0" algn="l" rtl="0">
              <a:spcBef>
                <a:spcPts val="200"/>
              </a:spcBef>
              <a:spcAft>
                <a:spcPts val="0"/>
              </a:spcAft>
              <a:buClr>
                <a:schemeClr val="dk2"/>
              </a:buClr>
              <a:buSzPct val="25000"/>
              <a:buFont typeface="Noto Sans Symbols"/>
              <a:buNone/>
            </a:pPr>
            <a:r>
              <a:rPr lang="en-US" sz="1000" b="0" i="0" u="none" strike="noStrike" cap="none" dirty="0" smtClean="0">
                <a:solidFill>
                  <a:srgbClr val="000000"/>
                </a:solidFill>
                <a:latin typeface="Calibri"/>
                <a:ea typeface="Calibri"/>
                <a:cs typeface="Calibri"/>
                <a:sym typeface="Calibri"/>
              </a:rPr>
              <a:t>    -Data: csv, </a:t>
            </a:r>
            <a:r>
              <a:rPr lang="en-US" sz="1000" b="0" i="0" u="none" strike="noStrike" cap="none" dirty="0" err="1" smtClean="0">
                <a:solidFill>
                  <a:srgbClr val="000000"/>
                </a:solidFill>
                <a:latin typeface="Calibri"/>
                <a:ea typeface="Calibri"/>
                <a:cs typeface="Calibri"/>
                <a:sym typeface="Calibri"/>
              </a:rPr>
              <a:t>mdf</a:t>
            </a:r>
            <a:r>
              <a:rPr lang="en-US" sz="1000" b="0" i="0" u="none" strike="noStrike" cap="none" dirty="0" smtClean="0">
                <a:solidFill>
                  <a:srgbClr val="000000"/>
                </a:solidFill>
                <a:latin typeface="Calibri"/>
                <a:ea typeface="Calibri"/>
                <a:cs typeface="Calibri"/>
                <a:sym typeface="Calibri"/>
              </a:rPr>
              <a:t>, </a:t>
            </a:r>
            <a:r>
              <a:rPr lang="en-US" sz="1000" b="0" i="0" u="none" strike="noStrike" cap="none" dirty="0" err="1" smtClean="0">
                <a:solidFill>
                  <a:srgbClr val="000000"/>
                </a:solidFill>
                <a:latin typeface="Calibri"/>
                <a:ea typeface="Calibri"/>
                <a:cs typeface="Calibri"/>
                <a:sym typeface="Calibri"/>
              </a:rPr>
              <a:t>fp</a:t>
            </a:r>
            <a:r>
              <a:rPr lang="en-US" sz="1000" b="0" i="0" u="none" strike="noStrike" cap="none" dirty="0" smtClean="0">
                <a:solidFill>
                  <a:srgbClr val="000000"/>
                </a:solidFill>
                <a:latin typeface="Calibri"/>
                <a:ea typeface="Calibri"/>
                <a:cs typeface="Calibri"/>
                <a:sym typeface="Calibri"/>
              </a:rPr>
              <a:t>, </a:t>
            </a:r>
            <a:r>
              <a:rPr lang="en-US" sz="1000" b="0" i="0" u="none" strike="noStrike" cap="none" dirty="0" err="1" smtClean="0">
                <a:solidFill>
                  <a:srgbClr val="000000"/>
                </a:solidFill>
                <a:latin typeface="Calibri"/>
                <a:ea typeface="Calibri"/>
                <a:cs typeface="Calibri"/>
                <a:sym typeface="Calibri"/>
              </a:rPr>
              <a:t>spv</a:t>
            </a:r>
            <a:r>
              <a:rPr lang="en-US" sz="1000" b="0" i="0" u="none" strike="noStrike" cap="none" dirty="0" smtClean="0">
                <a:solidFill>
                  <a:srgbClr val="000000"/>
                </a:solidFill>
                <a:latin typeface="Calibri"/>
                <a:ea typeface="Calibri"/>
                <a:cs typeface="Calibri"/>
                <a:sym typeface="Calibri"/>
              </a:rPr>
              <a:t>, </a:t>
            </a:r>
            <a:r>
              <a:rPr lang="en-US" sz="1000" b="0" i="0" u="none" strike="noStrike" cap="none" dirty="0" err="1" smtClean="0">
                <a:solidFill>
                  <a:srgbClr val="000000"/>
                </a:solidFill>
                <a:latin typeface="Calibri"/>
                <a:ea typeface="Calibri"/>
                <a:cs typeface="Calibri"/>
                <a:sym typeface="Calibri"/>
              </a:rPr>
              <a:t>xlx</a:t>
            </a:r>
            <a:r>
              <a:rPr lang="en-US" sz="1000" b="0" i="0" u="none" strike="noStrike" cap="none" dirty="0" smtClean="0">
                <a:solidFill>
                  <a:srgbClr val="000000"/>
                </a:solidFill>
                <a:latin typeface="Calibri"/>
                <a:ea typeface="Calibri"/>
                <a:cs typeface="Calibri"/>
                <a:sym typeface="Calibri"/>
              </a:rPr>
              <a:t>, </a:t>
            </a:r>
            <a:r>
              <a:rPr lang="en-US" sz="1000" b="0" i="0" u="none" strike="noStrike" cap="none" dirty="0" err="1" smtClean="0">
                <a:solidFill>
                  <a:srgbClr val="000000"/>
                </a:solidFill>
                <a:latin typeface="Calibri"/>
                <a:ea typeface="Calibri"/>
                <a:cs typeface="Calibri"/>
                <a:sym typeface="Calibri"/>
              </a:rPr>
              <a:t>tsv</a:t>
            </a:r>
            <a:r>
              <a:rPr lang="en-US" sz="1000" b="0" i="0" u="none" strike="noStrike" cap="none" dirty="0" smtClean="0">
                <a:solidFill>
                  <a:srgbClr val="000000"/>
                </a:solidFill>
                <a:latin typeface="Calibri"/>
                <a:ea typeface="Calibri"/>
                <a:cs typeface="Calibri"/>
                <a:sym typeface="Calibri"/>
              </a:rPr>
              <a:t>, ...</a:t>
            </a:r>
          </a:p>
          <a:p>
            <a:pPr marL="0" marR="0" lvl="0" indent="0" algn="l" rtl="0">
              <a:spcBef>
                <a:spcPts val="200"/>
              </a:spcBef>
              <a:spcAft>
                <a:spcPts val="0"/>
              </a:spcAft>
              <a:buClr>
                <a:schemeClr val="dk2"/>
              </a:buClr>
              <a:buSzPct val="25000"/>
              <a:buFont typeface="Noto Sans Symbols"/>
              <a:buNone/>
            </a:pPr>
            <a:r>
              <a:rPr lang="en-US" sz="1000" b="0" i="0" u="none" strike="noStrike" cap="none" dirty="0" smtClean="0">
                <a:solidFill>
                  <a:srgbClr val="000000"/>
                </a:solidFill>
                <a:latin typeface="Calibri"/>
                <a:ea typeface="Calibri"/>
                <a:cs typeface="Calibri"/>
                <a:sym typeface="Calibri"/>
              </a:rPr>
              <a:t>    -Text: txt, rtf, </a:t>
            </a:r>
            <a:r>
              <a:rPr lang="en-US" sz="1000" b="0" i="0" u="none" strike="noStrike" cap="none" dirty="0" err="1" smtClean="0">
                <a:solidFill>
                  <a:srgbClr val="000000"/>
                </a:solidFill>
                <a:latin typeface="Calibri"/>
                <a:ea typeface="Calibri"/>
                <a:cs typeface="Calibri"/>
                <a:sym typeface="Calibri"/>
              </a:rPr>
              <a:t>tvi</a:t>
            </a:r>
            <a:r>
              <a:rPr lang="en-US" sz="1000" b="0" i="0" u="none" strike="noStrike" cap="none" dirty="0" smtClean="0">
                <a:solidFill>
                  <a:srgbClr val="000000"/>
                </a:solidFill>
                <a:latin typeface="Calibri"/>
                <a:ea typeface="Calibri"/>
                <a:cs typeface="Calibri"/>
                <a:sym typeface="Calibri"/>
              </a:rPr>
              <a:t>, doc, pdf…</a:t>
            </a:r>
          </a:p>
          <a:p>
            <a:pPr marL="0" marR="0" lvl="0" indent="0" algn="l" rtl="0">
              <a:spcBef>
                <a:spcPts val="200"/>
              </a:spcBef>
              <a:spcAft>
                <a:spcPts val="0"/>
              </a:spcAft>
              <a:buClr>
                <a:schemeClr val="dk2"/>
              </a:buClr>
              <a:buSzPct val="25000"/>
              <a:buFont typeface="Noto Sans Symbols"/>
              <a:buNone/>
            </a:pPr>
            <a:endParaRPr sz="1000" b="0" i="0" u="none" strike="noStrike" cap="none" dirty="0" smtClean="0">
              <a:solidFill>
                <a:srgbClr val="000000"/>
              </a:solidFill>
              <a:latin typeface="Calibri"/>
              <a:ea typeface="Calibri"/>
              <a:cs typeface="Calibri"/>
              <a:sym typeface="Calibri"/>
            </a:endParaRPr>
          </a:p>
          <a:p>
            <a:pPr marL="0" lvl="0" indent="0">
              <a:spcBef>
                <a:spcPts val="200"/>
              </a:spcBef>
              <a:buSzPct val="25000"/>
              <a:buNone/>
            </a:pPr>
            <a:r>
              <a:rPr lang="en-US" sz="1000" dirty="0" smtClean="0">
                <a:solidFill>
                  <a:srgbClr val="000000"/>
                </a:solidFill>
              </a:rPr>
              <a:t>Consider what might happen if you can no </a:t>
            </a:r>
          </a:p>
          <a:p>
            <a:pPr marL="0" lvl="0" indent="0">
              <a:spcBef>
                <a:spcPts val="200"/>
              </a:spcBef>
              <a:buSzPct val="25000"/>
              <a:buNone/>
            </a:pPr>
            <a:r>
              <a:rPr lang="en-US" sz="1000" dirty="0" smtClean="0">
                <a:solidFill>
                  <a:srgbClr val="000000"/>
                </a:solidFill>
              </a:rPr>
              <a:t>longer use your software. Whether the </a:t>
            </a:r>
          </a:p>
          <a:p>
            <a:pPr marL="0" lvl="0" indent="0">
              <a:spcBef>
                <a:spcPts val="200"/>
              </a:spcBef>
              <a:buSzPct val="25000"/>
              <a:buNone/>
            </a:pPr>
            <a:r>
              <a:rPr lang="en-US" sz="1000" dirty="0" smtClean="0">
                <a:solidFill>
                  <a:srgbClr val="000000"/>
                </a:solidFill>
              </a:rPr>
              <a:t>software publisher goes bankrupt, the </a:t>
            </a:r>
          </a:p>
          <a:p>
            <a:pPr marL="0" lvl="0" indent="0">
              <a:spcBef>
                <a:spcPts val="200"/>
              </a:spcBef>
              <a:buSzPct val="25000"/>
              <a:buNone/>
            </a:pPr>
            <a:r>
              <a:rPr lang="en-US" sz="1000" dirty="0" smtClean="0">
                <a:solidFill>
                  <a:srgbClr val="000000"/>
                </a:solidFill>
              </a:rPr>
              <a:t>latest version refuses to read older data, </a:t>
            </a:r>
          </a:p>
          <a:p>
            <a:pPr marL="0" lvl="0" indent="0">
              <a:spcBef>
                <a:spcPts val="200"/>
              </a:spcBef>
              <a:buSzPct val="25000"/>
              <a:buNone/>
            </a:pPr>
            <a:r>
              <a:rPr lang="en-US" sz="1000" dirty="0" smtClean="0">
                <a:solidFill>
                  <a:srgbClr val="000000"/>
                </a:solidFill>
              </a:rPr>
              <a:t>or you can’t afford a personal license for it </a:t>
            </a:r>
          </a:p>
          <a:p>
            <a:pPr marL="0" lvl="0" indent="0">
              <a:spcBef>
                <a:spcPts val="200"/>
              </a:spcBef>
              <a:buSzPct val="25000"/>
              <a:buNone/>
            </a:pPr>
            <a:r>
              <a:rPr lang="en-US" sz="1000" dirty="0" smtClean="0">
                <a:solidFill>
                  <a:srgbClr val="000000"/>
                </a:solidFill>
              </a:rPr>
              <a:t>after </a:t>
            </a:r>
            <a:r>
              <a:rPr lang="en-US" sz="1000" dirty="0">
                <a:solidFill>
                  <a:srgbClr val="000000"/>
                </a:solidFill>
              </a:rPr>
              <a:t>you graduate, the end result is the </a:t>
            </a:r>
            <a:endParaRPr lang="en-US" sz="1000" dirty="0" smtClean="0">
              <a:solidFill>
                <a:srgbClr val="000000"/>
              </a:solidFill>
            </a:endParaRPr>
          </a:p>
          <a:p>
            <a:pPr marL="0" lvl="0" indent="0">
              <a:spcBef>
                <a:spcPts val="200"/>
              </a:spcBef>
              <a:buSzPct val="25000"/>
              <a:buNone/>
            </a:pPr>
            <a:r>
              <a:rPr lang="en-US" sz="1000" dirty="0" smtClean="0">
                <a:solidFill>
                  <a:srgbClr val="000000"/>
                </a:solidFill>
              </a:rPr>
              <a:t>same. Losing access to your software can </a:t>
            </a:r>
          </a:p>
          <a:p>
            <a:pPr marL="0" lvl="0" indent="0">
              <a:spcBef>
                <a:spcPts val="200"/>
              </a:spcBef>
              <a:buSzPct val="25000"/>
              <a:buNone/>
            </a:pPr>
            <a:r>
              <a:rPr lang="en-US" sz="1000" dirty="0" smtClean="0">
                <a:solidFill>
                  <a:srgbClr val="000000"/>
                </a:solidFill>
              </a:rPr>
              <a:t>mean losing your data, especially if it is the </a:t>
            </a:r>
          </a:p>
          <a:p>
            <a:pPr marL="0" lvl="0" indent="0">
              <a:spcBef>
                <a:spcPts val="200"/>
              </a:spcBef>
              <a:buSzPct val="25000"/>
              <a:buNone/>
            </a:pPr>
            <a:r>
              <a:rPr lang="en-US" sz="1000" dirty="0" smtClean="0">
                <a:solidFill>
                  <a:srgbClr val="000000"/>
                </a:solidFill>
              </a:rPr>
              <a:t>only software that can read your data. </a:t>
            </a:r>
            <a:endParaRPr sz="1000" b="0" i="0" u="none" strike="noStrike" cap="none" dirty="0">
              <a:solidFill>
                <a:srgbClr val="000000"/>
              </a:solidFill>
              <a:latin typeface="Calibri"/>
              <a:ea typeface="Calibri"/>
              <a:cs typeface="Calibri"/>
              <a:sym typeface="Calibri"/>
            </a:endParaRPr>
          </a:p>
        </p:txBody>
      </p:sp>
      <p:sp>
        <p:nvSpPr>
          <p:cNvPr id="214" name="Shape 214"/>
          <p:cNvSpPr txBox="1"/>
          <p:nvPr/>
        </p:nvSpPr>
        <p:spPr>
          <a:xfrm>
            <a:off x="6172199" y="1524000"/>
            <a:ext cx="2759099" cy="47091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1"/>
              </a:buClr>
              <a:buSzPct val="25000"/>
              <a:buFont typeface="Calibri"/>
              <a:buNone/>
            </a:pPr>
            <a:r>
              <a:rPr lang="en-US" sz="1000" b="1" dirty="0">
                <a:latin typeface="Calibri"/>
                <a:ea typeface="Calibri"/>
                <a:cs typeface="Calibri"/>
                <a:sym typeface="Calibri"/>
              </a:rPr>
              <a:t>Many ETD programs favor pdf files. If you </a:t>
            </a:r>
            <a:r>
              <a:rPr lang="en-US" sz="1000" b="1" dirty="0" smtClean="0">
                <a:latin typeface="Calibri"/>
                <a:ea typeface="Calibri"/>
                <a:cs typeface="Calibri"/>
                <a:sym typeface="Calibri"/>
              </a:rPr>
              <a:t/>
            </a:r>
            <a:br>
              <a:rPr lang="en-US" sz="1000" b="1" dirty="0" smtClean="0">
                <a:latin typeface="Calibri"/>
                <a:ea typeface="Calibri"/>
                <a:cs typeface="Calibri"/>
                <a:sym typeface="Calibri"/>
              </a:rPr>
            </a:br>
            <a:r>
              <a:rPr lang="en-US" sz="1000" b="1" dirty="0" smtClean="0">
                <a:latin typeface="Calibri"/>
                <a:ea typeface="Calibri"/>
                <a:cs typeface="Calibri"/>
                <a:sym typeface="Calibri"/>
              </a:rPr>
              <a:t>export </a:t>
            </a:r>
            <a:r>
              <a:rPr lang="en-US" sz="1000" b="1" dirty="0">
                <a:latin typeface="Calibri"/>
                <a:ea typeface="Calibri"/>
                <a:cs typeface="Calibri"/>
                <a:sym typeface="Calibri"/>
              </a:rPr>
              <a:t>your research outputs to pdf, make </a:t>
            </a:r>
            <a:r>
              <a:rPr lang="en-US" sz="1000" b="1" dirty="0" smtClean="0">
                <a:latin typeface="Calibri"/>
                <a:ea typeface="Calibri"/>
                <a:cs typeface="Calibri"/>
                <a:sym typeface="Calibri"/>
              </a:rPr>
              <a:t/>
            </a:r>
            <a:br>
              <a:rPr lang="en-US" sz="1000" b="1" dirty="0" smtClean="0">
                <a:latin typeface="Calibri"/>
                <a:ea typeface="Calibri"/>
                <a:cs typeface="Calibri"/>
                <a:sym typeface="Calibri"/>
              </a:rPr>
            </a:br>
            <a:r>
              <a:rPr lang="en-US" sz="1000" b="1" dirty="0" smtClean="0">
                <a:latin typeface="Calibri"/>
                <a:ea typeface="Calibri"/>
                <a:cs typeface="Calibri"/>
                <a:sym typeface="Calibri"/>
              </a:rPr>
              <a:t>sure you</a:t>
            </a:r>
            <a:r>
              <a:rPr lang="en-US" sz="1000" b="1" dirty="0">
                <a:latin typeface="Calibri"/>
                <a:ea typeface="Calibri"/>
                <a:cs typeface="Calibri"/>
                <a:sym typeface="Calibri"/>
              </a:rPr>
              <a:t>:</a:t>
            </a:r>
          </a:p>
          <a:p>
            <a:pPr marL="228600" marR="0" lvl="0" indent="-228600" algn="l" rtl="0">
              <a:spcBef>
                <a:spcPts val="0"/>
              </a:spcBef>
              <a:spcAft>
                <a:spcPts val="0"/>
              </a:spcAft>
              <a:buClr>
                <a:srgbClr val="000000"/>
              </a:buClr>
              <a:buSzPct val="100000"/>
              <a:buFont typeface="Cambria"/>
              <a:buAutoNum type="arabicPeriod"/>
            </a:pPr>
            <a:r>
              <a:rPr lang="en-US" sz="1000" dirty="0">
                <a:latin typeface="Calibri"/>
                <a:ea typeface="Calibri"/>
                <a:cs typeface="Calibri"/>
                <a:sym typeface="Calibri"/>
              </a:rPr>
              <a:t>Embed your fonts</a:t>
            </a:r>
          </a:p>
          <a:p>
            <a:pPr marL="228600" marR="0" lvl="0" indent="-228600" algn="l" rtl="0">
              <a:spcBef>
                <a:spcPts val="0"/>
              </a:spcBef>
              <a:spcAft>
                <a:spcPts val="0"/>
              </a:spcAft>
              <a:buClr>
                <a:srgbClr val="000000"/>
              </a:buClr>
              <a:buSzPct val="100000"/>
              <a:buFont typeface="Cambria"/>
              <a:buAutoNum type="arabicPeriod"/>
            </a:pPr>
            <a:r>
              <a:rPr lang="en-US" sz="1000" dirty="0">
                <a:latin typeface="Calibri"/>
                <a:ea typeface="Calibri"/>
                <a:cs typeface="Calibri"/>
                <a:sym typeface="Calibri"/>
              </a:rPr>
              <a:t>Embed (and test!) hyperlinks</a:t>
            </a:r>
          </a:p>
          <a:p>
            <a:pPr marL="228600" marR="0" lvl="0" indent="-228600" algn="l" rtl="0">
              <a:spcBef>
                <a:spcPts val="0"/>
              </a:spcBef>
              <a:spcAft>
                <a:spcPts val="0"/>
              </a:spcAft>
              <a:buClr>
                <a:srgbClr val="000000"/>
              </a:buClr>
              <a:buSzPct val="100000"/>
              <a:buFont typeface="Cambria"/>
              <a:buAutoNum type="arabicPeriod"/>
            </a:pPr>
            <a:r>
              <a:rPr lang="en-US" sz="1000" dirty="0" smtClean="0">
                <a:latin typeface="Calibri"/>
                <a:ea typeface="Calibri"/>
                <a:cs typeface="Calibri"/>
                <a:sym typeface="Calibri"/>
              </a:rPr>
              <a:t>Stabilize your </a:t>
            </a:r>
            <a:r>
              <a:rPr lang="en-US" sz="1000" dirty="0">
                <a:latin typeface="Calibri"/>
                <a:ea typeface="Calibri"/>
                <a:cs typeface="Calibri"/>
                <a:sym typeface="Calibri"/>
              </a:rPr>
              <a:t>web-based resources and citations (using a tool like Robust Links, </a:t>
            </a:r>
            <a:r>
              <a:rPr lang="en-US" sz="1000" dirty="0" smtClean="0">
                <a:latin typeface="Calibri"/>
                <a:ea typeface="Calibri"/>
                <a:cs typeface="Calibri"/>
                <a:sym typeface="Calibri"/>
              </a:rPr>
              <a:t>Archive-It, or </a:t>
            </a:r>
            <a:r>
              <a:rPr lang="en-US" sz="1000" dirty="0" err="1" smtClean="0">
                <a:latin typeface="Calibri"/>
                <a:ea typeface="Calibri"/>
                <a:cs typeface="Calibri"/>
                <a:sym typeface="Calibri"/>
              </a:rPr>
              <a:t>PermaCC</a:t>
            </a:r>
            <a:r>
              <a:rPr lang="en-US" sz="1000" dirty="0" smtClean="0">
                <a:latin typeface="Calibri"/>
                <a:ea typeface="Calibri"/>
                <a:cs typeface="Calibri"/>
                <a:sym typeface="Calibri"/>
              </a:rPr>
              <a:t>)</a:t>
            </a:r>
            <a:endParaRPr lang="en-US" sz="1000" dirty="0">
              <a:latin typeface="Calibri"/>
              <a:ea typeface="Calibri"/>
              <a:cs typeface="Calibri"/>
              <a:sym typeface="Calibri"/>
            </a:endParaRPr>
          </a:p>
          <a:p>
            <a:pPr marL="228600" marR="0" lvl="0" indent="-228600" algn="l" rtl="0">
              <a:spcBef>
                <a:spcPts val="0"/>
              </a:spcBef>
              <a:spcAft>
                <a:spcPts val="0"/>
              </a:spcAft>
              <a:buClr>
                <a:srgbClr val="000000"/>
              </a:buClr>
              <a:buSzPct val="100000"/>
              <a:buFont typeface="Cambria"/>
              <a:buAutoNum type="arabicPeriod"/>
            </a:pPr>
            <a:r>
              <a:rPr lang="en-US" sz="1000" dirty="0">
                <a:latin typeface="Calibri"/>
                <a:ea typeface="Calibri"/>
                <a:cs typeface="Calibri"/>
                <a:sym typeface="Calibri"/>
              </a:rPr>
              <a:t>Store supplementary materials as separate </a:t>
            </a:r>
            <a:r>
              <a:rPr lang="en-US" sz="1000" dirty="0" smtClean="0">
                <a:latin typeface="Calibri"/>
                <a:ea typeface="Calibri"/>
                <a:cs typeface="Calibri"/>
                <a:sym typeface="Calibri"/>
              </a:rPr>
              <a:t>files</a:t>
            </a:r>
          </a:p>
          <a:p>
            <a:pPr marL="228600" marR="0" lvl="0" indent="-228600" algn="l" rtl="0">
              <a:spcBef>
                <a:spcPts val="0"/>
              </a:spcBef>
              <a:spcAft>
                <a:spcPts val="0"/>
              </a:spcAft>
              <a:buClr>
                <a:srgbClr val="000000"/>
              </a:buClr>
              <a:buSzPct val="100000"/>
              <a:buFont typeface="Cambria"/>
              <a:buAutoNum type="arabicPeriod"/>
            </a:pPr>
            <a:r>
              <a:rPr lang="en-US" sz="1000" dirty="0" smtClean="0">
                <a:latin typeface="Calibri"/>
                <a:ea typeface="Calibri"/>
                <a:cs typeface="Calibri"/>
                <a:sym typeface="Calibri"/>
              </a:rPr>
              <a:t>Verify the PDF/A compliance (use Acrobat Pro “Preflight” feature under “Edit)</a:t>
            </a:r>
            <a:endParaRPr lang="en-US" sz="1000" dirty="0">
              <a:latin typeface="Calibri"/>
              <a:ea typeface="Calibri"/>
              <a:cs typeface="Calibri"/>
              <a:sym typeface="Calibri"/>
            </a:endParaRPr>
          </a:p>
          <a:p>
            <a:pPr marL="228600" marR="0" lvl="0" indent="-228600" algn="l" rtl="0">
              <a:spcBef>
                <a:spcPts val="0"/>
              </a:spcBef>
              <a:spcAft>
                <a:spcPts val="0"/>
              </a:spcAft>
              <a:buClr>
                <a:schemeClr val="dk1"/>
              </a:buClr>
              <a:buFont typeface="Cambria"/>
              <a:buNone/>
            </a:pPr>
            <a:endParaRPr sz="1000" dirty="0">
              <a:latin typeface="Calibri"/>
              <a:ea typeface="Calibri"/>
              <a:cs typeface="Calibri"/>
              <a:sym typeface="Calibri"/>
            </a:endParaRPr>
          </a:p>
          <a:p>
            <a:pPr marL="0" marR="0" lvl="0" indent="0" algn="l" rtl="0">
              <a:spcBef>
                <a:spcPts val="0"/>
              </a:spcBef>
              <a:spcAft>
                <a:spcPts val="0"/>
              </a:spcAft>
              <a:buSzPct val="25000"/>
              <a:buNone/>
            </a:pPr>
            <a:r>
              <a:rPr lang="en-US" sz="1000" dirty="0">
                <a:latin typeface="Calibri"/>
                <a:ea typeface="Calibri"/>
                <a:cs typeface="Calibri"/>
                <a:sym typeface="Calibri"/>
              </a:rPr>
              <a:t>Before you undertake any conversion, you need to identify what characteristics of your data are important to maintain during the conversion. For example, are the colors in a document or image important? Is the pagination essential? What about references? You will want to test these after your conversion is complete to ensure that you have a conversion that will meet your needs. </a:t>
            </a:r>
          </a:p>
          <a:p>
            <a:pPr marL="0" marR="0" lvl="0" indent="0" algn="l" rtl="0">
              <a:spcBef>
                <a:spcPts val="0"/>
              </a:spcBef>
              <a:spcAft>
                <a:spcPts val="0"/>
              </a:spcAft>
              <a:buClr>
                <a:schemeClr val="dk1"/>
              </a:buClr>
              <a:buFont typeface="Calibri"/>
              <a:buNone/>
            </a:pPr>
            <a:endParaRPr sz="1000" dirty="0">
              <a:latin typeface="Calibri"/>
              <a:ea typeface="Calibri"/>
              <a:cs typeface="Calibri"/>
              <a:sym typeface="Calibri"/>
            </a:endParaRPr>
          </a:p>
          <a:p>
            <a:pPr marL="0" marR="0" lvl="0" indent="0" algn="l" rtl="0">
              <a:spcBef>
                <a:spcPts val="0"/>
              </a:spcBef>
              <a:spcAft>
                <a:spcPts val="0"/>
              </a:spcAft>
              <a:buClr>
                <a:schemeClr val="dk1"/>
              </a:buClr>
              <a:buFont typeface="Calibri"/>
              <a:buNone/>
            </a:pPr>
            <a:endParaRPr sz="1000" b="1" dirty="0">
              <a:latin typeface="Calibri"/>
              <a:ea typeface="Calibri"/>
              <a:cs typeface="Calibri"/>
              <a:sym typeface="Calibri"/>
            </a:endParaRPr>
          </a:p>
          <a:p>
            <a:pPr marL="0" marR="0" lvl="0" indent="0" algn="l" rtl="0">
              <a:spcBef>
                <a:spcPts val="0"/>
              </a:spcBef>
              <a:spcAft>
                <a:spcPts val="0"/>
              </a:spcAft>
              <a:buClr>
                <a:schemeClr val="dk1"/>
              </a:buClr>
              <a:buSzPct val="25000"/>
              <a:buFont typeface="Calibri"/>
              <a:buNone/>
            </a:pPr>
            <a:r>
              <a:rPr lang="en-US" sz="1000" b="1" dirty="0">
                <a:latin typeface="Calibri"/>
                <a:ea typeface="Calibri"/>
                <a:cs typeface="Calibri"/>
                <a:sym typeface="Calibri"/>
              </a:rPr>
              <a:t>Additional Resources:</a:t>
            </a:r>
          </a:p>
          <a:p>
            <a:pPr marL="0" marR="0" lvl="0" indent="0" algn="l" rtl="0">
              <a:spcBef>
                <a:spcPts val="0"/>
              </a:spcBef>
              <a:spcAft>
                <a:spcPts val="0"/>
              </a:spcAft>
              <a:buClr>
                <a:schemeClr val="dk1"/>
              </a:buClr>
              <a:buSzPct val="25000"/>
              <a:buFont typeface="Calibri"/>
              <a:buNone/>
            </a:pPr>
            <a:r>
              <a:rPr lang="en-US" sz="1000" dirty="0">
                <a:latin typeface="Calibri"/>
                <a:ea typeface="Calibri"/>
                <a:cs typeface="Calibri"/>
                <a:sym typeface="Calibri"/>
              </a:rPr>
              <a:t>    -</a:t>
            </a:r>
            <a:r>
              <a:rPr lang="en-US" sz="1000" u="sng" dirty="0">
                <a:latin typeface="Calibri"/>
                <a:ea typeface="Calibri"/>
                <a:cs typeface="Calibri"/>
                <a:sym typeface="Calibri"/>
                <a:hlinkClick r:id="rId3"/>
              </a:rPr>
              <a:t>List of File Formats </a:t>
            </a:r>
            <a:r>
              <a:rPr lang="en-US" sz="1000" dirty="0">
                <a:latin typeface="Calibri"/>
                <a:ea typeface="Calibri"/>
                <a:cs typeface="Calibri"/>
                <a:sym typeface="Calibri"/>
              </a:rPr>
              <a:t>(Wikipedia)</a:t>
            </a:r>
          </a:p>
          <a:p>
            <a:pPr marL="0" marR="0" lvl="0" indent="0" algn="l" rtl="0">
              <a:spcBef>
                <a:spcPts val="0"/>
              </a:spcBef>
              <a:spcAft>
                <a:spcPts val="0"/>
              </a:spcAft>
              <a:buClr>
                <a:schemeClr val="dk1"/>
              </a:buClr>
              <a:buSzPct val="25000"/>
              <a:buFont typeface="Calibri"/>
              <a:buNone/>
            </a:pPr>
            <a:r>
              <a:rPr lang="en-US" sz="1000" dirty="0">
                <a:latin typeface="Calibri"/>
                <a:ea typeface="Calibri"/>
                <a:cs typeface="Calibri"/>
                <a:sym typeface="Calibri"/>
              </a:rPr>
              <a:t>    </a:t>
            </a:r>
            <a:r>
              <a:rPr lang="en-US" sz="1000" dirty="0" smtClean="0">
                <a:latin typeface="Calibri"/>
                <a:ea typeface="Calibri"/>
                <a:cs typeface="Calibri"/>
                <a:sym typeface="Calibri"/>
              </a:rPr>
              <a:t>-</a:t>
            </a:r>
            <a:r>
              <a:rPr lang="en-US" sz="1000" u="sng" dirty="0" smtClean="0">
                <a:latin typeface="Calibri"/>
                <a:ea typeface="Calibri"/>
                <a:cs typeface="Calibri"/>
                <a:sym typeface="Calibri"/>
                <a:hlinkClick r:id="rId4"/>
              </a:rPr>
              <a:t>Recommended Formats Statement</a:t>
            </a:r>
            <a:r>
              <a:rPr lang="en-US" sz="1000" dirty="0" smtClean="0">
                <a:latin typeface="Calibri"/>
                <a:ea typeface="Calibri"/>
                <a:cs typeface="Calibri"/>
                <a:sym typeface="Calibri"/>
              </a:rPr>
              <a:t> (</a:t>
            </a:r>
            <a:r>
              <a:rPr lang="en-US" sz="1000" dirty="0">
                <a:latin typeface="Calibri"/>
                <a:ea typeface="Calibri"/>
                <a:cs typeface="Calibri"/>
                <a:sym typeface="Calibri"/>
              </a:rPr>
              <a:t>Library </a:t>
            </a:r>
            <a:r>
              <a:rPr lang="en-US" sz="1000" dirty="0" smtClean="0">
                <a:latin typeface="Calibri"/>
                <a:ea typeface="Calibri"/>
                <a:cs typeface="Calibri"/>
                <a:sym typeface="Calibri"/>
              </a:rPr>
              <a:t/>
            </a:r>
            <a:br>
              <a:rPr lang="en-US" sz="1000" dirty="0" smtClean="0">
                <a:latin typeface="Calibri"/>
                <a:ea typeface="Calibri"/>
                <a:cs typeface="Calibri"/>
                <a:sym typeface="Calibri"/>
              </a:rPr>
            </a:br>
            <a:r>
              <a:rPr lang="en-US" sz="1000" dirty="0" smtClean="0">
                <a:latin typeface="Calibri"/>
                <a:ea typeface="Calibri"/>
                <a:cs typeface="Calibri"/>
                <a:sym typeface="Calibri"/>
              </a:rPr>
              <a:t>     of Congress</a:t>
            </a:r>
            <a:r>
              <a:rPr lang="en-US" sz="1000" dirty="0">
                <a:latin typeface="Calibri"/>
                <a:ea typeface="Calibri"/>
                <a:cs typeface="Calibri"/>
                <a:sym typeface="Calibri"/>
              </a:rPr>
              <a:t>)</a:t>
            </a:r>
          </a:p>
          <a:p>
            <a:pPr marL="0" marR="0" lvl="0" indent="0" algn="l" rtl="0">
              <a:spcBef>
                <a:spcPts val="0"/>
              </a:spcBef>
              <a:spcAft>
                <a:spcPts val="0"/>
              </a:spcAft>
              <a:buClr>
                <a:schemeClr val="dk1"/>
              </a:buClr>
              <a:buSzPct val="25000"/>
              <a:buFont typeface="Calibri"/>
              <a:buNone/>
            </a:pPr>
            <a:r>
              <a:rPr lang="en-US" sz="1000" dirty="0">
                <a:latin typeface="Calibri"/>
                <a:ea typeface="Calibri"/>
                <a:cs typeface="Calibri"/>
                <a:sym typeface="Calibri"/>
              </a:rPr>
              <a:t>    -</a:t>
            </a:r>
            <a:r>
              <a:rPr lang="en-US" sz="1000" u="sng" dirty="0">
                <a:latin typeface="Calibri"/>
                <a:ea typeface="Calibri"/>
                <a:cs typeface="Calibri"/>
                <a:sym typeface="Calibri"/>
                <a:hlinkClick r:id="rId5"/>
              </a:rPr>
              <a:t>Evaluating Your File Formats</a:t>
            </a:r>
            <a:r>
              <a:rPr lang="en-US" sz="1000" dirty="0">
                <a:latin typeface="Calibri"/>
                <a:ea typeface="Calibri"/>
                <a:cs typeface="Calibri"/>
                <a:sym typeface="Calibri"/>
              </a:rPr>
              <a:t> (UK National  </a:t>
            </a:r>
            <a:br>
              <a:rPr lang="en-US" sz="1000" dirty="0">
                <a:latin typeface="Calibri"/>
                <a:ea typeface="Calibri"/>
                <a:cs typeface="Calibri"/>
                <a:sym typeface="Calibri"/>
              </a:rPr>
            </a:br>
            <a:r>
              <a:rPr lang="en-US" sz="1000" dirty="0">
                <a:latin typeface="Calibri"/>
                <a:ea typeface="Calibri"/>
                <a:cs typeface="Calibri"/>
                <a:sym typeface="Calibri"/>
              </a:rPr>
              <a:t>     Archives)</a:t>
            </a:r>
          </a:p>
          <a:p>
            <a:pPr marL="0" marR="0" lvl="0" indent="0" algn="l" rtl="0">
              <a:spcBef>
                <a:spcPts val="0"/>
              </a:spcBef>
              <a:spcAft>
                <a:spcPts val="0"/>
              </a:spcAft>
              <a:buClr>
                <a:schemeClr val="dk1"/>
              </a:buClr>
              <a:buSzPct val="25000"/>
              <a:buFont typeface="Calibri"/>
              <a:buNone/>
            </a:pPr>
            <a:r>
              <a:rPr lang="en-US" sz="1000" dirty="0">
                <a:latin typeface="Calibri"/>
                <a:ea typeface="Calibri"/>
                <a:cs typeface="Calibri"/>
                <a:sym typeface="Calibri"/>
              </a:rPr>
              <a:t>    -</a:t>
            </a:r>
            <a:r>
              <a:rPr lang="en-US" sz="1000" u="sng" dirty="0">
                <a:latin typeface="Calibri"/>
                <a:ea typeface="Calibri"/>
                <a:cs typeface="Calibri"/>
                <a:sym typeface="Calibri"/>
                <a:hlinkClick r:id="rId6"/>
              </a:rPr>
              <a:t>Reformatting Guides</a:t>
            </a:r>
            <a:r>
              <a:rPr lang="en-US" sz="1000" dirty="0">
                <a:latin typeface="Calibri"/>
                <a:ea typeface="Calibri"/>
                <a:cs typeface="Calibri"/>
                <a:sym typeface="Calibri"/>
              </a:rPr>
              <a:t> (US National Archives)</a:t>
            </a:r>
          </a:p>
          <a:p>
            <a:pPr marL="0" marR="0" lvl="0" indent="0" algn="l" rtl="0">
              <a:spcBef>
                <a:spcPts val="0"/>
              </a:spcBef>
              <a:spcAft>
                <a:spcPts val="0"/>
              </a:spcAft>
              <a:buClr>
                <a:schemeClr val="dk1"/>
              </a:buClr>
              <a:buFont typeface="Calibri"/>
              <a:buNone/>
            </a:pPr>
            <a:endParaRPr sz="1000" dirty="0">
              <a:solidFill>
                <a:schemeClr val="dk1"/>
              </a:solidFill>
              <a:latin typeface="Calibri"/>
              <a:ea typeface="Calibri"/>
              <a:cs typeface="Calibri"/>
              <a:sym typeface="Calibri"/>
            </a:endParaRPr>
          </a:p>
        </p:txBody>
      </p:sp>
      <p:sp>
        <p:nvSpPr>
          <p:cNvPr id="209" name="Shape 20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200" b="1" i="0" u="none" strike="noStrike" cap="none" smtClean="0">
                <a:solidFill>
                  <a:srgbClr val="007DC3"/>
                </a:solidFill>
                <a:latin typeface="Lato"/>
                <a:ea typeface="Lato"/>
                <a:cs typeface="Lato"/>
                <a:sym typeface="Lato"/>
              </a:rPr>
              <a:t>File Formats</a:t>
            </a:r>
            <a:endParaRPr lang="en-US" sz="3200" b="1" i="0" u="none" strike="noStrike" cap="none">
              <a:solidFill>
                <a:srgbClr val="007DC3"/>
              </a:solidFill>
              <a:latin typeface="Lato"/>
              <a:ea typeface="Lato"/>
              <a:cs typeface="Lato"/>
              <a:sym typeface="Lato"/>
            </a:endParaRPr>
          </a:p>
        </p:txBody>
      </p:sp>
      <p:pic>
        <p:nvPicPr>
          <p:cNvPr id="213" name="Shape 213"/>
          <p:cNvPicPr preferRelativeResize="0"/>
          <p:nvPr/>
        </p:nvPicPr>
        <p:blipFill rotWithShape="1">
          <a:blip r:embed="rId7">
            <a:alphaModFix/>
          </a:blip>
          <a:srcRect/>
          <a:stretch/>
        </p:blipFill>
        <p:spPr>
          <a:xfrm>
            <a:off x="3168073" y="3509224"/>
            <a:ext cx="2489777" cy="1261213"/>
          </a:xfrm>
          <a:prstGeom prst="rect">
            <a:avLst/>
          </a:prstGeom>
          <a:noFill/>
          <a:ln>
            <a:noFill/>
          </a:ln>
        </p:spPr>
      </p:pic>
      <p:sp>
        <p:nvSpPr>
          <p:cNvPr id="215" name="Shape 215"/>
          <p:cNvSpPr/>
          <p:nvPr/>
        </p:nvSpPr>
        <p:spPr>
          <a:xfrm>
            <a:off x="6105179" y="3499988"/>
            <a:ext cx="2789175" cy="1403350"/>
          </a:xfrm>
          <a:prstGeom prst="rect">
            <a:avLst/>
          </a:prstGeom>
          <a:solidFill>
            <a:schemeClr val="accent3">
              <a:alpha val="15686"/>
            </a:schemeClr>
          </a:solidFill>
          <a:ln w="9525" cap="flat" cmpd="sng">
            <a:solidFill>
              <a:srgbClr val="005A9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700">
              <a:solidFill>
                <a:schemeClr val="lt1"/>
              </a:solidFill>
              <a:latin typeface="Calibri"/>
              <a:ea typeface="Calibri"/>
              <a:cs typeface="Calibri"/>
              <a:sym typeface="Calibri"/>
            </a:endParaRPr>
          </a:p>
        </p:txBody>
      </p:sp>
      <p:pic>
        <p:nvPicPr>
          <p:cNvPr id="216" name="Shape 216"/>
          <p:cNvPicPr preferRelativeResize="0"/>
          <p:nvPr/>
        </p:nvPicPr>
        <p:blipFill rotWithShape="1">
          <a:blip r:embed="rId8">
            <a:alphaModFix/>
          </a:blip>
          <a:srcRect/>
          <a:stretch/>
        </p:blipFill>
        <p:spPr>
          <a:xfrm>
            <a:off x="2743200" y="0"/>
            <a:ext cx="6399212" cy="1482040"/>
          </a:xfrm>
          <a:prstGeom prst="rect">
            <a:avLst/>
          </a:prstGeom>
          <a:noFill/>
          <a:ln>
            <a:noFill/>
          </a:ln>
        </p:spPr>
      </p:pic>
      <p:sp>
        <p:nvSpPr>
          <p:cNvPr id="217" name="Shape 217"/>
          <p:cNvSpPr txBox="1"/>
          <p:nvPr/>
        </p:nvSpPr>
        <p:spPr>
          <a:xfrm>
            <a:off x="3063900" y="1477150"/>
            <a:ext cx="2940000" cy="1896300"/>
          </a:xfrm>
          <a:prstGeom prst="rect">
            <a:avLst/>
          </a:prstGeom>
          <a:noFill/>
          <a:ln>
            <a:noFill/>
          </a:ln>
        </p:spPr>
        <p:txBody>
          <a:bodyPr lIns="91425" tIns="91425" rIns="91425" bIns="91425" anchor="t" anchorCtr="0">
            <a:noAutofit/>
          </a:bodyPr>
          <a:lstStyle/>
          <a:p>
            <a:pPr lvl="0" rtl="0">
              <a:spcBef>
                <a:spcPts val="200"/>
              </a:spcBef>
              <a:buClr>
                <a:schemeClr val="dk2"/>
              </a:buClr>
              <a:buSzPct val="25000"/>
              <a:buFont typeface="Noto Sans Symbols"/>
              <a:buNone/>
            </a:pPr>
            <a:r>
              <a:rPr lang="en-US" sz="1000" b="1" dirty="0">
                <a:latin typeface="Calibri"/>
                <a:ea typeface="Calibri"/>
                <a:cs typeface="Calibri"/>
                <a:sym typeface="Calibri"/>
              </a:rPr>
              <a:t>How to select file formats:</a:t>
            </a:r>
          </a:p>
          <a:p>
            <a:pPr lvl="0">
              <a:spcBef>
                <a:spcPts val="200"/>
              </a:spcBef>
              <a:buClr>
                <a:schemeClr val="dk2"/>
              </a:buClr>
              <a:buSzPct val="25000"/>
            </a:pPr>
            <a:r>
              <a:rPr lang="en-US" sz="1000" dirty="0">
                <a:latin typeface="Calibri"/>
                <a:ea typeface="Calibri"/>
                <a:cs typeface="Calibri"/>
                <a:sym typeface="Calibri"/>
              </a:rPr>
              <a:t>    </a:t>
            </a:r>
            <a:r>
              <a:rPr lang="en-US" sz="1000" dirty="0" smtClean="0">
                <a:latin typeface="Calibri"/>
                <a:ea typeface="Calibri"/>
                <a:cs typeface="Calibri"/>
                <a:sym typeface="Calibri"/>
              </a:rPr>
              <a:t>-Use </a:t>
            </a:r>
            <a:r>
              <a:rPr lang="en-US" sz="1000" dirty="0">
                <a:latin typeface="Calibri"/>
                <a:ea typeface="Calibri"/>
                <a:cs typeface="Calibri"/>
                <a:sym typeface="Calibri"/>
              </a:rPr>
              <a:t>software that imports and exports data in </a:t>
            </a:r>
            <a:r>
              <a:rPr lang="en-US" sz="1000" dirty="0" smtClean="0">
                <a:latin typeface="Calibri"/>
                <a:ea typeface="Calibri"/>
                <a:cs typeface="Calibri"/>
                <a:sym typeface="Calibri"/>
              </a:rPr>
              <a:t/>
            </a:r>
            <a:br>
              <a:rPr lang="en-US" sz="1000" dirty="0" smtClean="0">
                <a:latin typeface="Calibri"/>
                <a:ea typeface="Calibri"/>
                <a:cs typeface="Calibri"/>
                <a:sym typeface="Calibri"/>
              </a:rPr>
            </a:br>
            <a:r>
              <a:rPr lang="en-US" sz="1000" dirty="0" smtClean="0">
                <a:latin typeface="Calibri"/>
                <a:ea typeface="Calibri"/>
                <a:cs typeface="Calibri"/>
                <a:sym typeface="Calibri"/>
              </a:rPr>
              <a:t>     common formats.</a:t>
            </a:r>
          </a:p>
          <a:p>
            <a:pPr lvl="0">
              <a:spcBef>
                <a:spcPts val="200"/>
              </a:spcBef>
              <a:buClr>
                <a:schemeClr val="dk2"/>
              </a:buClr>
              <a:buSzPct val="25000"/>
            </a:pPr>
            <a:r>
              <a:rPr lang="en-US" sz="1000" dirty="0">
                <a:latin typeface="Calibri"/>
                <a:ea typeface="Calibri"/>
                <a:cs typeface="Calibri"/>
                <a:sym typeface="Calibri"/>
              </a:rPr>
              <a:t> </a:t>
            </a:r>
            <a:r>
              <a:rPr lang="en-US" sz="1000" dirty="0" smtClean="0">
                <a:latin typeface="Calibri"/>
                <a:ea typeface="Calibri"/>
                <a:cs typeface="Calibri"/>
                <a:sym typeface="Calibri"/>
              </a:rPr>
              <a:t>   -Ask </a:t>
            </a:r>
            <a:r>
              <a:rPr lang="en-US" sz="1000" dirty="0">
                <a:latin typeface="Calibri"/>
                <a:ea typeface="Calibri"/>
                <a:cs typeface="Calibri"/>
                <a:sym typeface="Calibri"/>
              </a:rPr>
              <a:t>advisors and colleagues what formats they </a:t>
            </a:r>
            <a:r>
              <a:rPr lang="en-US" sz="1000" dirty="0" smtClean="0">
                <a:latin typeface="Calibri"/>
                <a:ea typeface="Calibri"/>
                <a:cs typeface="Calibri"/>
                <a:sym typeface="Calibri"/>
              </a:rPr>
              <a:t/>
            </a:r>
            <a:br>
              <a:rPr lang="en-US" sz="1000" dirty="0" smtClean="0">
                <a:latin typeface="Calibri"/>
                <a:ea typeface="Calibri"/>
                <a:cs typeface="Calibri"/>
                <a:sym typeface="Calibri"/>
              </a:rPr>
            </a:br>
            <a:r>
              <a:rPr lang="en-US" sz="1000" dirty="0" smtClean="0">
                <a:latin typeface="Calibri"/>
                <a:ea typeface="Calibri"/>
                <a:cs typeface="Calibri"/>
                <a:sym typeface="Calibri"/>
              </a:rPr>
              <a:t>     use</a:t>
            </a:r>
            <a:r>
              <a:rPr lang="en-US" sz="1000" dirty="0">
                <a:latin typeface="Calibri"/>
                <a:ea typeface="Calibri"/>
                <a:cs typeface="Calibri"/>
                <a:sym typeface="Calibri"/>
              </a:rPr>
              <a:t>.</a:t>
            </a:r>
          </a:p>
          <a:p>
            <a:pPr lvl="0">
              <a:spcBef>
                <a:spcPts val="200"/>
              </a:spcBef>
              <a:buClr>
                <a:schemeClr val="dk2"/>
              </a:buClr>
              <a:buSzPct val="25000"/>
            </a:pPr>
            <a:r>
              <a:rPr lang="en-US" sz="1000" dirty="0">
                <a:latin typeface="Calibri"/>
                <a:ea typeface="Calibri"/>
                <a:cs typeface="Calibri"/>
                <a:sym typeface="Calibri"/>
              </a:rPr>
              <a:t> </a:t>
            </a:r>
            <a:r>
              <a:rPr lang="en-US" sz="1000" dirty="0" smtClean="0">
                <a:latin typeface="Calibri"/>
                <a:ea typeface="Calibri"/>
                <a:cs typeface="Calibri"/>
                <a:sym typeface="Calibri"/>
              </a:rPr>
              <a:t>   -Choose </a:t>
            </a:r>
            <a:r>
              <a:rPr lang="en-US" sz="1000" dirty="0">
                <a:latin typeface="Calibri"/>
                <a:ea typeface="Calibri"/>
                <a:cs typeface="Calibri"/>
                <a:sym typeface="Calibri"/>
              </a:rPr>
              <a:t>a format with functions that support </a:t>
            </a:r>
            <a:r>
              <a:rPr lang="en-US" sz="1000" dirty="0" smtClean="0">
                <a:latin typeface="Calibri"/>
                <a:ea typeface="Calibri"/>
                <a:cs typeface="Calibri"/>
                <a:sym typeface="Calibri"/>
              </a:rPr>
              <a:t/>
            </a:r>
            <a:br>
              <a:rPr lang="en-US" sz="1000" dirty="0" smtClean="0">
                <a:latin typeface="Calibri"/>
                <a:ea typeface="Calibri"/>
                <a:cs typeface="Calibri"/>
                <a:sym typeface="Calibri"/>
              </a:rPr>
            </a:br>
            <a:r>
              <a:rPr lang="en-US" sz="1000" dirty="0" smtClean="0">
                <a:latin typeface="Calibri"/>
                <a:ea typeface="Calibri"/>
                <a:cs typeface="Calibri"/>
                <a:sym typeface="Calibri"/>
              </a:rPr>
              <a:t>     your research </a:t>
            </a:r>
            <a:r>
              <a:rPr lang="en-US" sz="1000" dirty="0">
                <a:latin typeface="Calibri"/>
                <a:ea typeface="Calibri"/>
                <a:cs typeface="Calibri"/>
                <a:sym typeface="Calibri"/>
              </a:rPr>
              <a:t>needs.</a:t>
            </a:r>
          </a:p>
          <a:p>
            <a:pPr lvl="0">
              <a:spcBef>
                <a:spcPts val="200"/>
              </a:spcBef>
              <a:buClr>
                <a:schemeClr val="dk2"/>
              </a:buClr>
              <a:buSzPct val="25000"/>
            </a:pPr>
            <a:r>
              <a:rPr lang="en-US" sz="1000" dirty="0" smtClean="0">
                <a:latin typeface="Calibri"/>
                <a:ea typeface="Calibri"/>
                <a:cs typeface="Calibri"/>
                <a:sym typeface="Calibri"/>
              </a:rPr>
              <a:t>    -Save </a:t>
            </a:r>
            <a:r>
              <a:rPr lang="en-US" sz="1000" dirty="0">
                <a:latin typeface="Calibri"/>
                <a:ea typeface="Calibri"/>
                <a:cs typeface="Calibri"/>
                <a:sym typeface="Calibri"/>
              </a:rPr>
              <a:t>final versions of your content in multiple </a:t>
            </a:r>
            <a:r>
              <a:rPr lang="en-US" sz="1000" dirty="0" smtClean="0">
                <a:latin typeface="Calibri"/>
                <a:ea typeface="Calibri"/>
                <a:cs typeface="Calibri"/>
                <a:sym typeface="Calibri"/>
              </a:rPr>
              <a:t/>
            </a:r>
            <a:br>
              <a:rPr lang="en-US" sz="1000" dirty="0" smtClean="0">
                <a:latin typeface="Calibri"/>
                <a:ea typeface="Calibri"/>
                <a:cs typeface="Calibri"/>
                <a:sym typeface="Calibri"/>
              </a:rPr>
            </a:br>
            <a:r>
              <a:rPr lang="en-US" sz="1000" dirty="0" smtClean="0">
                <a:latin typeface="Calibri"/>
                <a:ea typeface="Calibri"/>
                <a:cs typeface="Calibri"/>
                <a:sym typeface="Calibri"/>
              </a:rPr>
              <a:t>     formats </a:t>
            </a:r>
            <a:r>
              <a:rPr lang="en-US" sz="1000" dirty="0">
                <a:latin typeface="Calibri"/>
                <a:ea typeface="Calibri"/>
                <a:cs typeface="Calibri"/>
                <a:sym typeface="Calibri"/>
              </a:rPr>
              <a:t>in order to spread your risk across </a:t>
            </a:r>
            <a:r>
              <a:rPr lang="en-US" sz="1000" dirty="0" smtClean="0">
                <a:latin typeface="Calibri"/>
                <a:ea typeface="Calibri"/>
                <a:cs typeface="Calibri"/>
                <a:sym typeface="Calibri"/>
              </a:rPr>
              <a:t/>
            </a:r>
            <a:br>
              <a:rPr lang="en-US" sz="1000" dirty="0" smtClean="0">
                <a:latin typeface="Calibri"/>
                <a:ea typeface="Calibri"/>
                <a:cs typeface="Calibri"/>
                <a:sym typeface="Calibri"/>
              </a:rPr>
            </a:br>
            <a:r>
              <a:rPr lang="en-US" sz="1000" dirty="0" smtClean="0">
                <a:latin typeface="Calibri"/>
                <a:ea typeface="Calibri"/>
                <a:cs typeface="Calibri"/>
                <a:sym typeface="Calibri"/>
              </a:rPr>
              <a:t>     multiple </a:t>
            </a:r>
            <a:r>
              <a:rPr lang="en-US" sz="1000" dirty="0">
                <a:latin typeface="Calibri"/>
                <a:ea typeface="Calibri"/>
                <a:cs typeface="Calibri"/>
                <a:sym typeface="Calibri"/>
              </a:rPr>
              <a:t>software platforms (e.g., </a:t>
            </a:r>
            <a:r>
              <a:rPr lang="en-US" sz="1000" dirty="0" err="1">
                <a:latin typeface="Calibri"/>
                <a:ea typeface="Calibri"/>
                <a:cs typeface="Calibri"/>
                <a:sym typeface="Calibri"/>
              </a:rPr>
              <a:t>docx</a:t>
            </a:r>
            <a:r>
              <a:rPr lang="en-US" sz="1000" dirty="0">
                <a:latin typeface="Calibri"/>
                <a:ea typeface="Calibri"/>
                <a:cs typeface="Calibri"/>
                <a:sym typeface="Calibri"/>
              </a:rPr>
              <a:t>, pdf, and </a:t>
            </a:r>
            <a:r>
              <a:rPr lang="en-US" sz="1000" dirty="0" smtClean="0">
                <a:latin typeface="Calibri"/>
                <a:ea typeface="Calibri"/>
                <a:cs typeface="Calibri"/>
                <a:sym typeface="Calibri"/>
              </a:rPr>
              <a:t/>
            </a:r>
            <a:br>
              <a:rPr lang="en-US" sz="1000" dirty="0" smtClean="0">
                <a:latin typeface="Calibri"/>
                <a:ea typeface="Calibri"/>
                <a:cs typeface="Calibri"/>
                <a:sym typeface="Calibri"/>
              </a:rPr>
            </a:br>
            <a:r>
              <a:rPr lang="en-US" sz="1000" dirty="0" smtClean="0">
                <a:latin typeface="Calibri"/>
                <a:ea typeface="Calibri"/>
                <a:cs typeface="Calibri"/>
                <a:sym typeface="Calibri"/>
              </a:rPr>
              <a:t>     txt</a:t>
            </a:r>
            <a:r>
              <a:rPr lang="en-US" sz="1000" dirty="0">
                <a:latin typeface="Calibri"/>
                <a:ea typeface="Calibri"/>
                <a:cs typeface="Calibri"/>
                <a:sym typeface="Calibri"/>
              </a:rPr>
              <a:t>; or mp4, </a:t>
            </a:r>
            <a:r>
              <a:rPr lang="en-US" sz="1000" dirty="0" err="1">
                <a:latin typeface="Calibri"/>
                <a:ea typeface="Calibri"/>
                <a:cs typeface="Calibri"/>
                <a:sym typeface="Calibri"/>
              </a:rPr>
              <a:t>avi</a:t>
            </a:r>
            <a:r>
              <a:rPr lang="en-US" sz="1000" dirty="0">
                <a:latin typeface="Calibri"/>
                <a:ea typeface="Calibri"/>
                <a:cs typeface="Calibri"/>
                <a:sym typeface="Calibri"/>
              </a:rPr>
              <a:t>, and mpg).</a:t>
            </a:r>
          </a:p>
        </p:txBody>
      </p:sp>
      <p:sp>
        <p:nvSpPr>
          <p:cNvPr id="218" name="Shape 218"/>
          <p:cNvSpPr txBox="1"/>
          <p:nvPr/>
        </p:nvSpPr>
        <p:spPr>
          <a:xfrm>
            <a:off x="3063899" y="4876800"/>
            <a:ext cx="2879775" cy="1371600"/>
          </a:xfrm>
          <a:prstGeom prst="rect">
            <a:avLst/>
          </a:prstGeom>
          <a:noFill/>
          <a:ln>
            <a:noFill/>
          </a:ln>
        </p:spPr>
        <p:txBody>
          <a:bodyPr lIns="91425" tIns="91425" rIns="91425" bIns="91425" anchor="t" anchorCtr="0">
            <a:noAutofit/>
          </a:bodyPr>
          <a:lstStyle/>
          <a:p>
            <a:pPr lvl="0" rtl="0">
              <a:spcBef>
                <a:spcPts val="200"/>
              </a:spcBef>
              <a:buClr>
                <a:schemeClr val="dk2"/>
              </a:buClr>
              <a:buSzPct val="25000"/>
              <a:buFont typeface="Noto Sans Symbols"/>
              <a:buNone/>
            </a:pPr>
            <a:r>
              <a:rPr lang="en-US" sz="1000" dirty="0" smtClean="0">
                <a:latin typeface="Calibri"/>
                <a:ea typeface="Calibri"/>
                <a:cs typeface="Calibri"/>
                <a:sym typeface="Calibri"/>
              </a:rPr>
              <a:t>If you use website-based </a:t>
            </a:r>
            <a:r>
              <a:rPr lang="en-US" sz="1000" dirty="0">
                <a:latin typeface="Calibri"/>
                <a:ea typeface="Calibri"/>
                <a:cs typeface="Calibri"/>
                <a:sym typeface="Calibri"/>
              </a:rPr>
              <a:t>materials as evidence or references, take precautions to ensure that if the content moves, changes, or disappears, you still have evidence of its existence. Current tools to help you ensure the longevity of these materials include </a:t>
            </a:r>
            <a:r>
              <a:rPr lang="en-US" sz="1000" u="sng" dirty="0">
                <a:latin typeface="Calibri"/>
                <a:ea typeface="Calibri"/>
                <a:cs typeface="Calibri"/>
                <a:sym typeface="Calibri"/>
                <a:hlinkClick r:id="rId9"/>
              </a:rPr>
              <a:t>Robust </a:t>
            </a:r>
            <a:r>
              <a:rPr lang="en-US" sz="1000" u="sng" dirty="0" smtClean="0">
                <a:latin typeface="Calibri"/>
                <a:ea typeface="Calibri"/>
                <a:cs typeface="Calibri"/>
                <a:sym typeface="Calibri"/>
                <a:hlinkClick r:id="rId9"/>
              </a:rPr>
              <a:t>Links</a:t>
            </a:r>
            <a:r>
              <a:rPr lang="en-US" sz="1000" u="sng" dirty="0" smtClean="0">
                <a:latin typeface="Calibri"/>
                <a:ea typeface="Calibri"/>
                <a:cs typeface="Calibri"/>
                <a:sym typeface="Calibri"/>
              </a:rPr>
              <a:t> </a:t>
            </a:r>
            <a:r>
              <a:rPr lang="en-US" sz="1000" dirty="0" smtClean="0">
                <a:latin typeface="Calibri"/>
                <a:ea typeface="Calibri"/>
                <a:cs typeface="Calibri"/>
                <a:sym typeface="Calibri"/>
              </a:rPr>
              <a:t>and </a:t>
            </a:r>
            <a:r>
              <a:rPr lang="en-US" sz="1000" u="sng" dirty="0">
                <a:latin typeface="Calibri"/>
                <a:ea typeface="Calibri"/>
                <a:cs typeface="Calibri"/>
                <a:sym typeface="Calibri"/>
                <a:hlinkClick r:id="rId10"/>
              </a:rPr>
              <a:t>Archive-It</a:t>
            </a:r>
            <a:r>
              <a:rPr lang="en-US" sz="1000" dirty="0">
                <a:latin typeface="Calibri"/>
                <a:ea typeface="Calibri"/>
                <a:cs typeface="Calibri"/>
                <a:sym typeface="Calibri"/>
              </a:rPr>
              <a:t>. You can also take screenshots of important digital content in order to preserve the look and feel of an object.</a:t>
            </a:r>
          </a:p>
        </p:txBody>
      </p:sp>
      <p:sp>
        <p:nvSpPr>
          <p:cNvPr id="14" name="Shape 189"/>
          <p:cNvSpPr txBox="1"/>
          <p:nvPr/>
        </p:nvSpPr>
        <p:spPr>
          <a:xfrm>
            <a:off x="0" y="6332886"/>
            <a:ext cx="9142412" cy="347643"/>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en-US" sz="1400">
                <a:solidFill>
                  <a:schemeClr val="dk1"/>
                </a:solidFill>
                <a:latin typeface="Calibri"/>
                <a:ea typeface="Calibri"/>
                <a:cs typeface="Calibri"/>
                <a:sym typeface="Calibri"/>
              </a:rPr>
              <a:t>Source - </a:t>
            </a:r>
            <a:r>
              <a:rPr lang="en-US" sz="1400" u="sng">
                <a:solidFill>
                  <a:schemeClr val="hlink"/>
                </a:solidFill>
                <a:latin typeface="Calibri"/>
                <a:ea typeface="Calibri"/>
                <a:cs typeface="Calibri"/>
                <a:sym typeface="Calibri"/>
                <a:hlinkClick r:id="rId11"/>
              </a:rPr>
              <a:t>Guidance Briefs: Managing Your ETD Research Files</a:t>
            </a:r>
          </a:p>
        </p:txBody>
      </p:sp>
      <p:pic>
        <p:nvPicPr>
          <p:cNvPr id="15" name="Shape 68"/>
          <p:cNvPicPr preferRelativeResize="0">
            <a:picLocks noChangeAspect="1"/>
          </p:cNvPicPr>
          <p:nvPr/>
        </p:nvPicPr>
        <p:blipFill rotWithShape="1">
          <a:blip r:embed="rId12">
            <a:alphaModFix/>
          </a:blip>
          <a:srcRect/>
          <a:stretch/>
        </p:blipFill>
        <p:spPr>
          <a:xfrm>
            <a:off x="128950" y="6239921"/>
            <a:ext cx="1585550" cy="588500"/>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30" name="Shape 230"/>
          <p:cNvSpPr/>
          <p:nvPr/>
        </p:nvSpPr>
        <p:spPr>
          <a:xfrm>
            <a:off x="5920804" y="3134251"/>
            <a:ext cx="2941201" cy="2903607"/>
          </a:xfrm>
          <a:prstGeom prst="rect">
            <a:avLst/>
          </a:prstGeom>
          <a:solidFill>
            <a:schemeClr val="accent3">
              <a:alpha val="15686"/>
            </a:schemeClr>
          </a:solidFill>
          <a:ln w="9525" cap="flat" cmpd="sng">
            <a:solidFill>
              <a:srgbClr val="005A9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700">
              <a:solidFill>
                <a:schemeClr val="lt1"/>
              </a:solidFill>
              <a:latin typeface="Calibri"/>
              <a:ea typeface="Calibri"/>
              <a:cs typeface="Calibri"/>
              <a:sym typeface="Calibri"/>
            </a:endParaRPr>
          </a:p>
        </p:txBody>
      </p:sp>
      <p:sp>
        <p:nvSpPr>
          <p:cNvPr id="229" name="Shape 229"/>
          <p:cNvSpPr/>
          <p:nvPr/>
        </p:nvSpPr>
        <p:spPr>
          <a:xfrm>
            <a:off x="381000" y="1393712"/>
            <a:ext cx="2362200" cy="1543452"/>
          </a:xfrm>
          <a:prstGeom prst="rect">
            <a:avLst/>
          </a:prstGeom>
          <a:solidFill>
            <a:schemeClr val="accent3">
              <a:alpha val="15686"/>
            </a:schemeClr>
          </a:solidFill>
          <a:ln w="9525" cap="flat" cmpd="sng">
            <a:solidFill>
              <a:srgbClr val="005A91"/>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700">
              <a:solidFill>
                <a:schemeClr val="lt1"/>
              </a:solidFill>
              <a:latin typeface="Calibri"/>
              <a:ea typeface="Calibri"/>
              <a:cs typeface="Calibri"/>
              <a:sym typeface="Calibri"/>
            </a:endParaRPr>
          </a:p>
        </p:txBody>
      </p:sp>
      <p:sp>
        <p:nvSpPr>
          <p:cNvPr id="223" name="Shape 223"/>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200" b="1" i="0" u="none" strike="noStrike" cap="none">
                <a:solidFill>
                  <a:srgbClr val="007DC3"/>
                </a:solidFill>
                <a:latin typeface="Lato"/>
                <a:ea typeface="Lato"/>
                <a:cs typeface="Lato"/>
                <a:sym typeface="Lato"/>
              </a:rPr>
              <a:t>Metadata</a:t>
            </a:r>
          </a:p>
        </p:txBody>
      </p:sp>
      <p:sp>
        <p:nvSpPr>
          <p:cNvPr id="224" name="Shape 224"/>
          <p:cNvSpPr txBox="1">
            <a:spLocks noGrp="1"/>
          </p:cNvSpPr>
          <p:nvPr>
            <p:ph type="body" idx="1"/>
          </p:nvPr>
        </p:nvSpPr>
        <p:spPr>
          <a:xfrm>
            <a:off x="457200" y="1447800"/>
            <a:ext cx="8229600" cy="4526100"/>
          </a:xfrm>
          <a:prstGeom prst="rect">
            <a:avLst/>
          </a:prstGeom>
          <a:noFill/>
          <a:ln>
            <a:noFill/>
          </a:ln>
        </p:spPr>
        <p:txBody>
          <a:bodyPr lIns="91425" tIns="45700" rIns="91425" bIns="45700" anchor="t" anchorCtr="0">
            <a:noAutofit/>
          </a:bodyPr>
          <a:lstStyle/>
          <a:p>
            <a:pPr marL="0" lvl="0" indent="0">
              <a:spcBef>
                <a:spcPts val="0"/>
              </a:spcBef>
              <a:buSzPct val="25000"/>
              <a:buNone/>
            </a:pPr>
            <a:r>
              <a:rPr lang="en-US" sz="1000" b="0" i="0" u="none" strike="noStrike" cap="none" dirty="0">
                <a:solidFill>
                  <a:srgbClr val="000000"/>
                </a:solidFill>
                <a:latin typeface="Calibri"/>
                <a:ea typeface="Calibri"/>
                <a:cs typeface="Calibri"/>
                <a:sym typeface="Calibri"/>
              </a:rPr>
              <a:t>Metadata describes and documents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research, data, and publications. More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simply, it is information that is created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and stored alongside content (such as a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thesis or dissertation) in order to help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users find and understand that content. </a:t>
            </a:r>
            <a:br>
              <a:rPr lang="en-US" sz="1000" b="0" i="0" u="none" strike="noStrike" cap="none" dirty="0">
                <a:solidFill>
                  <a:srgbClr val="000000"/>
                </a:solidFill>
                <a:latin typeface="Calibri"/>
                <a:ea typeface="Calibri"/>
                <a:cs typeface="Calibri"/>
                <a:sym typeface="Calibri"/>
              </a:rPr>
            </a:br>
            <a:r>
              <a:rPr lang="en-US" sz="1000" dirty="0">
                <a:solidFill>
                  <a:srgbClr val="000000"/>
                </a:solidFill>
              </a:rPr>
              <a:t>The quality of the metadata you provide </a:t>
            </a:r>
            <a:endParaRPr lang="en-US" sz="1000" dirty="0" smtClean="0">
              <a:solidFill>
                <a:srgbClr val="000000"/>
              </a:solidFill>
            </a:endParaRPr>
          </a:p>
          <a:p>
            <a:pPr marL="0" lvl="0" indent="0">
              <a:spcBef>
                <a:spcPts val="0"/>
              </a:spcBef>
              <a:buSzPct val="25000"/>
              <a:buNone/>
            </a:pPr>
            <a:r>
              <a:rPr lang="en-US" sz="1000" dirty="0" smtClean="0">
                <a:solidFill>
                  <a:srgbClr val="000000"/>
                </a:solidFill>
              </a:rPr>
              <a:t>is </a:t>
            </a:r>
            <a:r>
              <a:rPr lang="en-US" sz="1000" dirty="0">
                <a:solidFill>
                  <a:srgbClr val="000000"/>
                </a:solidFill>
              </a:rPr>
              <a:t>key to ensuring the future accessibility </a:t>
            </a:r>
            <a:endParaRPr lang="en-US" sz="1000" dirty="0" smtClean="0">
              <a:solidFill>
                <a:srgbClr val="000000"/>
              </a:solidFill>
            </a:endParaRPr>
          </a:p>
          <a:p>
            <a:pPr marL="0" lvl="0" indent="0">
              <a:spcBef>
                <a:spcPts val="0"/>
              </a:spcBef>
              <a:buSzPct val="25000"/>
              <a:buNone/>
            </a:pPr>
            <a:r>
              <a:rPr lang="en-US" sz="1000" dirty="0" smtClean="0">
                <a:solidFill>
                  <a:srgbClr val="000000"/>
                </a:solidFill>
              </a:rPr>
              <a:t>and </a:t>
            </a:r>
            <a:r>
              <a:rPr lang="en-US" sz="1000" dirty="0">
                <a:solidFill>
                  <a:srgbClr val="000000"/>
                </a:solidFill>
              </a:rPr>
              <a:t>usability of your work</a:t>
            </a:r>
            <a:r>
              <a:rPr lang="en-US" sz="1000" dirty="0" smtClean="0">
                <a:solidFill>
                  <a:srgbClr val="000000"/>
                </a:solidFill>
              </a:rPr>
              <a:t>.</a:t>
            </a:r>
          </a:p>
          <a:p>
            <a:pPr marL="0" lvl="0" indent="0">
              <a:spcBef>
                <a:spcPts val="0"/>
              </a:spcBef>
              <a:buSzPct val="25000"/>
              <a:buNone/>
            </a:pPr>
            <a:endParaRPr lang="en-US" sz="1000" b="0" i="0" u="none" strike="noStrike" cap="none" dirty="0">
              <a:solidFill>
                <a:srgbClr val="000000"/>
              </a:solidFill>
              <a:latin typeface="Calibri"/>
              <a:ea typeface="Calibri"/>
              <a:cs typeface="Calibri"/>
              <a:sym typeface="Calibri"/>
            </a:endParaRPr>
          </a:p>
          <a:p>
            <a:pPr marL="0" lvl="0" indent="0">
              <a:spcBef>
                <a:spcPts val="0"/>
              </a:spcBef>
              <a:buSzPct val="25000"/>
              <a:buNone/>
            </a:pPr>
            <a:endParaRPr sz="1000" b="0" i="0" u="none" strike="noStrike" cap="none" dirty="0">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For every research file you create, you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should also produce metadata describing:</a:t>
            </a: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   -</a:t>
            </a:r>
            <a:r>
              <a:rPr lang="en-US" sz="1000" b="1" i="0" u="none" strike="noStrike" cap="none" dirty="0">
                <a:solidFill>
                  <a:srgbClr val="000000"/>
                </a:solidFill>
                <a:latin typeface="Calibri"/>
                <a:ea typeface="Calibri"/>
                <a:cs typeface="Calibri"/>
                <a:sym typeface="Calibri"/>
              </a:rPr>
              <a:t>Who </a:t>
            </a:r>
            <a:r>
              <a:rPr lang="en-US" sz="1000" b="0" i="0" u="none" strike="noStrike" cap="none" dirty="0">
                <a:solidFill>
                  <a:srgbClr val="000000"/>
                </a:solidFill>
                <a:latin typeface="Calibri"/>
                <a:ea typeface="Calibri"/>
                <a:cs typeface="Calibri"/>
                <a:sym typeface="Calibri"/>
              </a:rPr>
              <a:t>created the </a:t>
            </a:r>
            <a:r>
              <a:rPr lang="en-US" sz="1000" b="0" i="0" u="none" strike="noStrike" cap="none" dirty="0" smtClean="0">
                <a:solidFill>
                  <a:srgbClr val="000000"/>
                </a:solidFill>
                <a:latin typeface="Calibri"/>
                <a:ea typeface="Calibri"/>
                <a:cs typeface="Calibri"/>
                <a:sym typeface="Calibri"/>
              </a:rPr>
              <a:t>content?</a:t>
            </a:r>
            <a:endParaRPr lang="en-US" sz="1000" b="0" i="0" u="none" strike="noStrike" cap="none" dirty="0">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   -</a:t>
            </a:r>
            <a:r>
              <a:rPr lang="en-US" sz="1000" b="1" i="0" u="none" strike="noStrike" cap="none" dirty="0">
                <a:solidFill>
                  <a:srgbClr val="000000"/>
                </a:solidFill>
                <a:latin typeface="Calibri"/>
                <a:ea typeface="Calibri"/>
                <a:cs typeface="Calibri"/>
                <a:sym typeface="Calibri"/>
              </a:rPr>
              <a:t>What</a:t>
            </a:r>
            <a:r>
              <a:rPr lang="en-US" sz="1000" b="0" i="0" u="none" strike="noStrike" cap="none" dirty="0">
                <a:solidFill>
                  <a:srgbClr val="000000"/>
                </a:solidFill>
                <a:latin typeface="Calibri"/>
                <a:ea typeface="Calibri"/>
                <a:cs typeface="Calibri"/>
                <a:sym typeface="Calibri"/>
              </a:rPr>
              <a:t> is </a:t>
            </a:r>
            <a:r>
              <a:rPr lang="en-US" sz="1000" b="0" i="0" u="none" strike="noStrike" cap="none" dirty="0" smtClean="0">
                <a:solidFill>
                  <a:srgbClr val="000000"/>
                </a:solidFill>
                <a:latin typeface="Calibri"/>
                <a:ea typeface="Calibri"/>
                <a:cs typeface="Calibri"/>
                <a:sym typeface="Calibri"/>
              </a:rPr>
              <a:t>it?</a:t>
            </a:r>
            <a:endParaRPr lang="en-US" sz="1000" b="0" i="0" u="none" strike="noStrike" cap="none" dirty="0">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   -</a:t>
            </a:r>
            <a:r>
              <a:rPr lang="en-US" sz="1000" b="1" i="0" u="none" strike="noStrike" cap="none" dirty="0">
                <a:solidFill>
                  <a:srgbClr val="000000"/>
                </a:solidFill>
                <a:latin typeface="Calibri"/>
                <a:ea typeface="Calibri"/>
                <a:cs typeface="Calibri"/>
                <a:sym typeface="Calibri"/>
              </a:rPr>
              <a:t>When</a:t>
            </a:r>
            <a:r>
              <a:rPr lang="en-US" sz="1000" b="0" i="0" u="none" strike="noStrike" cap="none" dirty="0">
                <a:solidFill>
                  <a:srgbClr val="000000"/>
                </a:solidFill>
                <a:latin typeface="Calibri"/>
                <a:ea typeface="Calibri"/>
                <a:cs typeface="Calibri"/>
                <a:sym typeface="Calibri"/>
              </a:rPr>
              <a:t> </a:t>
            </a:r>
            <a:r>
              <a:rPr lang="en-US" sz="1000" b="1" i="0" u="none" strike="noStrike" cap="none" dirty="0" smtClean="0">
                <a:solidFill>
                  <a:srgbClr val="000000"/>
                </a:solidFill>
                <a:latin typeface="Calibri"/>
                <a:ea typeface="Calibri"/>
                <a:cs typeface="Calibri"/>
                <a:sym typeface="Calibri"/>
              </a:rPr>
              <a:t>and Where </a:t>
            </a:r>
            <a:r>
              <a:rPr lang="en-US" sz="1000" b="0" i="0" u="none" strike="noStrike" cap="none" dirty="0" smtClean="0">
                <a:solidFill>
                  <a:srgbClr val="000000"/>
                </a:solidFill>
                <a:latin typeface="Calibri"/>
                <a:ea typeface="Calibri"/>
                <a:cs typeface="Calibri"/>
                <a:sym typeface="Calibri"/>
              </a:rPr>
              <a:t>was it created?</a:t>
            </a:r>
            <a:endParaRPr lang="en-US" sz="1000" b="0" i="0" u="none" strike="noStrike" cap="none" dirty="0">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   -</a:t>
            </a:r>
            <a:r>
              <a:rPr lang="en-US" sz="1000" b="1" i="0" u="none" strike="noStrike" cap="none" dirty="0" smtClean="0">
                <a:solidFill>
                  <a:srgbClr val="000000"/>
                </a:solidFill>
                <a:latin typeface="Calibri"/>
                <a:ea typeface="Calibri"/>
                <a:cs typeface="Calibri"/>
                <a:sym typeface="Calibri"/>
              </a:rPr>
              <a:t>How and Why</a:t>
            </a:r>
            <a:r>
              <a:rPr lang="en-US" sz="1000" b="0" i="0" u="none" strike="noStrike" cap="none" dirty="0" smtClean="0">
                <a:solidFill>
                  <a:srgbClr val="000000"/>
                </a:solidFill>
                <a:latin typeface="Calibri"/>
                <a:ea typeface="Calibri"/>
                <a:cs typeface="Calibri"/>
                <a:sym typeface="Calibri"/>
              </a:rPr>
              <a:t> </a:t>
            </a:r>
            <a:r>
              <a:rPr lang="en-US" sz="1000" b="0" i="0" u="none" strike="noStrike" cap="none" dirty="0">
                <a:solidFill>
                  <a:srgbClr val="000000"/>
                </a:solidFill>
                <a:latin typeface="Calibri"/>
                <a:ea typeface="Calibri"/>
                <a:cs typeface="Calibri"/>
                <a:sym typeface="Calibri"/>
              </a:rPr>
              <a:t>was it </a:t>
            </a:r>
            <a:r>
              <a:rPr lang="en-US" sz="1000" b="0" i="0" u="none" strike="noStrike" cap="none" dirty="0" smtClean="0">
                <a:solidFill>
                  <a:srgbClr val="000000"/>
                </a:solidFill>
                <a:latin typeface="Calibri"/>
                <a:ea typeface="Calibri"/>
                <a:cs typeface="Calibri"/>
                <a:sym typeface="Calibri"/>
              </a:rPr>
              <a:t>developed?</a:t>
            </a:r>
            <a:endParaRPr lang="en-US" sz="1000" b="0" i="0" u="none" strike="noStrike" cap="none" dirty="0">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endParaRPr sz="1000" b="0" i="0" u="none" strike="noStrike" cap="none" dirty="0">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r>
              <a:rPr lang="en-US" sz="1000" b="1" i="0" u="none" strike="noStrike" cap="none" dirty="0" smtClean="0">
                <a:solidFill>
                  <a:srgbClr val="000000"/>
                </a:solidFill>
                <a:latin typeface="Calibri"/>
                <a:ea typeface="Calibri"/>
                <a:cs typeface="Calibri"/>
                <a:sym typeface="Calibri"/>
              </a:rPr>
              <a:t>Why might you need metadata?</a:t>
            </a:r>
            <a:endParaRPr lang="en-US" sz="1000" b="1" i="0" u="none" strike="noStrike" cap="none" dirty="0">
              <a:solidFill>
                <a:srgbClr val="000000"/>
              </a:solidFill>
              <a:latin typeface="Calibri"/>
              <a:ea typeface="Calibri"/>
              <a:cs typeface="Calibri"/>
              <a:sym typeface="Calibri"/>
            </a:endParaRPr>
          </a:p>
          <a:p>
            <a:pPr marL="0" lvl="0" indent="0">
              <a:spcBef>
                <a:spcPts val="200"/>
              </a:spcBef>
              <a:buSzPct val="25000"/>
              <a:buNone/>
            </a:pPr>
            <a:r>
              <a:rPr lang="en-US" sz="1000" dirty="0">
                <a:solidFill>
                  <a:srgbClr val="000000"/>
                </a:solidFill>
              </a:rPr>
              <a:t>if your research produces </a:t>
            </a:r>
            <a:r>
              <a:rPr lang="en-US" sz="1000" dirty="0" smtClean="0">
                <a:solidFill>
                  <a:srgbClr val="000000"/>
                </a:solidFill>
              </a:rPr>
              <a:t>images</a:t>
            </a:r>
            <a:r>
              <a:rPr lang="en-US" sz="1000" dirty="0">
                <a:solidFill>
                  <a:srgbClr val="000000"/>
                </a:solidFill>
              </a:rPr>
              <a:t>, audio, </a:t>
            </a:r>
            <a:endParaRPr lang="en-US" sz="1000" dirty="0" smtClean="0">
              <a:solidFill>
                <a:srgbClr val="000000"/>
              </a:solidFill>
            </a:endParaRPr>
          </a:p>
          <a:p>
            <a:pPr marL="0" lvl="0" indent="0">
              <a:spcBef>
                <a:spcPts val="200"/>
              </a:spcBef>
              <a:buSzPct val="25000"/>
              <a:buNone/>
            </a:pPr>
            <a:r>
              <a:rPr lang="en-US" sz="1000" dirty="0" smtClean="0">
                <a:solidFill>
                  <a:srgbClr val="000000"/>
                </a:solidFill>
              </a:rPr>
              <a:t>video</a:t>
            </a:r>
            <a:r>
              <a:rPr lang="en-US" sz="1000" dirty="0">
                <a:solidFill>
                  <a:srgbClr val="000000"/>
                </a:solidFill>
              </a:rPr>
              <a:t>, software, </a:t>
            </a:r>
            <a:r>
              <a:rPr lang="en-US" sz="1000" dirty="0" smtClean="0">
                <a:solidFill>
                  <a:srgbClr val="000000"/>
                </a:solidFill>
              </a:rPr>
              <a:t>datasets</a:t>
            </a:r>
            <a:r>
              <a:rPr lang="en-US" sz="1000" dirty="0">
                <a:solidFill>
                  <a:srgbClr val="000000"/>
                </a:solidFill>
              </a:rPr>
              <a:t>, </a:t>
            </a:r>
            <a:r>
              <a:rPr lang="en-US" sz="1000" dirty="0" smtClean="0">
                <a:solidFill>
                  <a:srgbClr val="000000"/>
                </a:solidFill>
              </a:rPr>
              <a:t>or other non-text</a:t>
            </a:r>
            <a:br>
              <a:rPr lang="en-US" sz="1000" dirty="0" smtClean="0">
                <a:solidFill>
                  <a:srgbClr val="000000"/>
                </a:solidFill>
              </a:rPr>
            </a:br>
            <a:r>
              <a:rPr lang="en-US" sz="1000" dirty="0" smtClean="0">
                <a:solidFill>
                  <a:srgbClr val="000000"/>
                </a:solidFill>
              </a:rPr>
              <a:t>components, these may </a:t>
            </a:r>
            <a:r>
              <a:rPr lang="en-US" sz="1000" dirty="0">
                <a:solidFill>
                  <a:srgbClr val="000000"/>
                </a:solidFill>
              </a:rPr>
              <a:t>not be </a:t>
            </a:r>
            <a:r>
              <a:rPr lang="en-US" sz="1000" dirty="0" err="1" smtClean="0">
                <a:solidFill>
                  <a:srgbClr val="000000"/>
                </a:solidFill>
              </a:rPr>
              <a:t>encom</a:t>
            </a:r>
            <a:r>
              <a:rPr lang="en-US" sz="1000" dirty="0" smtClean="0">
                <a:solidFill>
                  <a:srgbClr val="000000"/>
                </a:solidFill>
              </a:rPr>
              <a:t>-</a:t>
            </a:r>
          </a:p>
          <a:p>
            <a:pPr marL="0" lvl="0" indent="0">
              <a:spcBef>
                <a:spcPts val="200"/>
              </a:spcBef>
              <a:buSzPct val="25000"/>
              <a:buNone/>
            </a:pPr>
            <a:r>
              <a:rPr lang="en-US" sz="1000" dirty="0" smtClean="0">
                <a:solidFill>
                  <a:srgbClr val="000000"/>
                </a:solidFill>
              </a:rPr>
              <a:t>passed within </a:t>
            </a:r>
            <a:r>
              <a:rPr lang="en-US" sz="1000" dirty="0">
                <a:solidFill>
                  <a:srgbClr val="000000"/>
                </a:solidFill>
              </a:rPr>
              <a:t>the metadata collected during </a:t>
            </a:r>
            <a:endParaRPr lang="en-US" sz="1000" dirty="0" smtClean="0">
              <a:solidFill>
                <a:srgbClr val="000000"/>
              </a:solidFill>
            </a:endParaRPr>
          </a:p>
          <a:p>
            <a:pPr marL="0" lvl="0" indent="0">
              <a:spcBef>
                <a:spcPts val="200"/>
              </a:spcBef>
              <a:buSzPct val="25000"/>
              <a:buNone/>
            </a:pPr>
            <a:r>
              <a:rPr lang="en-US" sz="1000" dirty="0" smtClean="0">
                <a:solidFill>
                  <a:srgbClr val="000000"/>
                </a:solidFill>
              </a:rPr>
              <a:t>the submission </a:t>
            </a:r>
            <a:r>
              <a:rPr lang="en-US" sz="1000" dirty="0">
                <a:solidFill>
                  <a:srgbClr val="000000"/>
                </a:solidFill>
              </a:rPr>
              <a:t>process. In order to make </a:t>
            </a:r>
            <a:endParaRPr lang="en-US" sz="1000" dirty="0" smtClean="0">
              <a:solidFill>
                <a:srgbClr val="000000"/>
              </a:solidFill>
            </a:endParaRPr>
          </a:p>
          <a:p>
            <a:pPr marL="0" lvl="0" indent="0">
              <a:spcBef>
                <a:spcPts val="200"/>
              </a:spcBef>
              <a:buSzPct val="25000"/>
              <a:buNone/>
            </a:pPr>
            <a:r>
              <a:rPr lang="en-US" sz="1000" dirty="0" smtClean="0">
                <a:solidFill>
                  <a:srgbClr val="000000"/>
                </a:solidFill>
              </a:rPr>
              <a:t>sure these </a:t>
            </a:r>
            <a:r>
              <a:rPr lang="en-US" sz="1000" dirty="0">
                <a:solidFill>
                  <a:srgbClr val="000000"/>
                </a:solidFill>
              </a:rPr>
              <a:t>files are discoverable and usable </a:t>
            </a:r>
            <a:endParaRPr lang="en-US" sz="1000" dirty="0" smtClean="0">
              <a:solidFill>
                <a:srgbClr val="000000"/>
              </a:solidFill>
            </a:endParaRPr>
          </a:p>
          <a:p>
            <a:pPr marL="0" lvl="0" indent="0">
              <a:spcBef>
                <a:spcPts val="200"/>
              </a:spcBef>
              <a:buSzPct val="25000"/>
              <a:buNone/>
            </a:pPr>
            <a:r>
              <a:rPr lang="en-US" sz="1000" dirty="0" smtClean="0">
                <a:solidFill>
                  <a:srgbClr val="000000"/>
                </a:solidFill>
              </a:rPr>
              <a:t>in </a:t>
            </a:r>
            <a:r>
              <a:rPr lang="en-US" sz="1000" dirty="0">
                <a:solidFill>
                  <a:srgbClr val="000000"/>
                </a:solidFill>
              </a:rPr>
              <a:t>the </a:t>
            </a:r>
            <a:r>
              <a:rPr lang="en-US" sz="1000" dirty="0" smtClean="0">
                <a:solidFill>
                  <a:srgbClr val="000000"/>
                </a:solidFill>
              </a:rPr>
              <a:t>future</a:t>
            </a:r>
            <a:r>
              <a:rPr lang="en-US" sz="1000" dirty="0">
                <a:solidFill>
                  <a:srgbClr val="000000"/>
                </a:solidFill>
              </a:rPr>
              <a:t>, you will need to actively create </a:t>
            </a:r>
            <a:endParaRPr lang="en-US" sz="1000" dirty="0" smtClean="0">
              <a:solidFill>
                <a:srgbClr val="000000"/>
              </a:solidFill>
            </a:endParaRPr>
          </a:p>
          <a:p>
            <a:pPr marL="0" lvl="0" indent="0">
              <a:spcBef>
                <a:spcPts val="200"/>
              </a:spcBef>
              <a:buSzPct val="25000"/>
              <a:buNone/>
            </a:pPr>
            <a:r>
              <a:rPr lang="en-US" sz="1000" dirty="0" smtClean="0">
                <a:solidFill>
                  <a:srgbClr val="000000"/>
                </a:solidFill>
              </a:rPr>
              <a:t>metadata </a:t>
            </a:r>
            <a:r>
              <a:rPr lang="en-US" sz="1000" dirty="0">
                <a:solidFill>
                  <a:srgbClr val="000000"/>
                </a:solidFill>
              </a:rPr>
              <a:t>and store </a:t>
            </a:r>
            <a:r>
              <a:rPr lang="en-US" sz="1000" dirty="0" smtClean="0">
                <a:solidFill>
                  <a:srgbClr val="000000"/>
                </a:solidFill>
              </a:rPr>
              <a:t>it with the </a:t>
            </a:r>
            <a:r>
              <a:rPr lang="en-US" sz="1000" dirty="0">
                <a:solidFill>
                  <a:srgbClr val="000000"/>
                </a:solidFill>
              </a:rPr>
              <a:t>files. </a:t>
            </a:r>
            <a:endParaRPr dirty="0">
              <a:solidFill>
                <a:srgbClr val="000000"/>
              </a:solidFill>
            </a:endParaRPr>
          </a:p>
          <a:p>
            <a:pPr marL="228600" marR="0" lvl="0" indent="-228600" algn="l" rtl="0">
              <a:spcBef>
                <a:spcPts val="200"/>
              </a:spcBef>
              <a:spcAft>
                <a:spcPts val="0"/>
              </a:spcAft>
              <a:buClr>
                <a:schemeClr val="dk2"/>
              </a:buClr>
              <a:buSzPct val="100000"/>
              <a:buFont typeface="Cambria"/>
              <a:buNone/>
            </a:pPr>
            <a:endParaRPr sz="1000" b="0" i="0" u="none" strike="noStrike" cap="none" dirty="0">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endParaRPr sz="1000" b="1" i="0" u="none" strike="noStrike" cap="none" dirty="0">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endParaRPr sz="1000" b="1" i="0" u="none" strike="noStrike" cap="none" dirty="0">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endParaRPr sz="1000" b="1" i="0" u="none" strike="noStrike" cap="none" dirty="0">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endParaRPr sz="1000" b="0" i="0" u="none" strike="noStrike" cap="none" dirty="0">
              <a:solidFill>
                <a:srgbClr val="000000"/>
              </a:solidFill>
              <a:latin typeface="Calibri"/>
              <a:ea typeface="Calibri"/>
              <a:cs typeface="Calibri"/>
              <a:sym typeface="Calibri"/>
            </a:endParaRPr>
          </a:p>
        </p:txBody>
      </p:sp>
      <p:pic>
        <p:nvPicPr>
          <p:cNvPr id="226" name="Shape 226"/>
          <p:cNvPicPr preferRelativeResize="0"/>
          <p:nvPr/>
        </p:nvPicPr>
        <p:blipFill rotWithShape="1">
          <a:blip r:embed="rId3">
            <a:alphaModFix/>
          </a:blip>
          <a:srcRect r="-613"/>
          <a:stretch/>
        </p:blipFill>
        <p:spPr>
          <a:xfrm>
            <a:off x="3316326" y="4417674"/>
            <a:ext cx="2247861" cy="618067"/>
          </a:xfrm>
          <a:prstGeom prst="rect">
            <a:avLst/>
          </a:prstGeom>
          <a:noFill/>
          <a:ln>
            <a:noFill/>
          </a:ln>
        </p:spPr>
      </p:pic>
      <p:sp>
        <p:nvSpPr>
          <p:cNvPr id="227" name="Shape 227"/>
          <p:cNvSpPr txBox="1"/>
          <p:nvPr/>
        </p:nvSpPr>
        <p:spPr>
          <a:xfrm>
            <a:off x="6019800" y="1388507"/>
            <a:ext cx="2731654" cy="4401204"/>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000" b="1" dirty="0">
                <a:solidFill>
                  <a:schemeClr val="dk1"/>
                </a:solidFill>
                <a:latin typeface="Calibri"/>
                <a:ea typeface="Calibri"/>
                <a:cs typeface="Calibri"/>
                <a:sym typeface="Calibri"/>
              </a:rPr>
              <a:t>Typical metadata requested about a pdf during the ETD submission process:</a:t>
            </a:r>
          </a:p>
          <a:p>
            <a:pPr marL="0" marR="0" lvl="0" indent="0" algn="l" rtl="0">
              <a:spcBef>
                <a:spcPts val="0"/>
              </a:spcBef>
              <a:spcAft>
                <a:spcPts val="0"/>
              </a:spcAft>
              <a:buSzPct val="25000"/>
              <a:buNone/>
            </a:pPr>
            <a:r>
              <a:rPr lang="en-US" sz="1000" dirty="0">
                <a:solidFill>
                  <a:schemeClr val="dk1"/>
                </a:solidFill>
                <a:latin typeface="Calibri"/>
                <a:ea typeface="Calibri"/>
                <a:cs typeface="Calibri"/>
                <a:sym typeface="Calibri"/>
              </a:rPr>
              <a:t>  </a:t>
            </a:r>
          </a:p>
          <a:p>
            <a:pPr marL="0" marR="0" lvl="0" indent="0" algn="l" rtl="0">
              <a:spcBef>
                <a:spcPts val="0"/>
              </a:spcBef>
              <a:spcAft>
                <a:spcPts val="0"/>
              </a:spcAft>
              <a:buNone/>
            </a:pPr>
            <a:endParaRPr sz="1000"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dirty="0">
              <a:solidFill>
                <a:schemeClr val="dk1"/>
              </a:solidFill>
              <a:latin typeface="Calibri"/>
              <a:ea typeface="Calibri"/>
              <a:cs typeface="Calibri"/>
              <a:sym typeface="Calibri"/>
            </a:endParaRPr>
          </a:p>
          <a:p>
            <a:pPr marL="0" marR="0" lvl="0" indent="0" algn="l" rtl="0">
              <a:spcBef>
                <a:spcPts val="0"/>
              </a:spcBef>
              <a:spcAft>
                <a:spcPts val="0"/>
              </a:spcAft>
              <a:buNone/>
            </a:pPr>
            <a:endParaRPr sz="1000" dirty="0">
              <a:solidFill>
                <a:schemeClr val="dk1"/>
              </a:solidFill>
              <a:latin typeface="Calibri"/>
              <a:ea typeface="Calibri"/>
              <a:cs typeface="Calibri"/>
              <a:sym typeface="Calibri"/>
            </a:endParaRPr>
          </a:p>
          <a:p>
            <a:pPr marL="0" marR="0" lvl="0" indent="0" algn="l" rtl="0">
              <a:lnSpc>
                <a:spcPts val="1400"/>
              </a:lnSpc>
              <a:spcBef>
                <a:spcPts val="0"/>
              </a:spcBef>
              <a:spcAft>
                <a:spcPts val="0"/>
              </a:spcAft>
              <a:buSzPct val="25000"/>
              <a:buNone/>
            </a:pPr>
            <a:r>
              <a:rPr lang="en-US" sz="1000" dirty="0">
                <a:solidFill>
                  <a:schemeClr val="dk1"/>
                </a:solidFill>
                <a:latin typeface="Calibri"/>
                <a:ea typeface="Calibri"/>
                <a:cs typeface="Calibri"/>
                <a:sym typeface="Calibri"/>
              </a:rPr>
              <a:t>Most ETD submission processes </a:t>
            </a:r>
            <a:r>
              <a:rPr lang="en-US" sz="1000" b="1" u="sng" dirty="0">
                <a:solidFill>
                  <a:schemeClr val="dk1"/>
                </a:solidFill>
                <a:latin typeface="Calibri"/>
                <a:ea typeface="Calibri"/>
                <a:cs typeface="Calibri"/>
                <a:sym typeface="Calibri"/>
              </a:rPr>
              <a:t>do not </a:t>
            </a:r>
            <a:r>
              <a:rPr lang="en-US" sz="1000" dirty="0">
                <a:solidFill>
                  <a:schemeClr val="dk1"/>
                </a:solidFill>
                <a:latin typeface="Calibri"/>
                <a:ea typeface="Calibri"/>
                <a:cs typeface="Calibri"/>
                <a:sym typeface="Calibri"/>
              </a:rPr>
              <a:t>collect metadata about the additional files you may submit (e.g., datasets, audio or video files, image files, GIS files, CAD files, software </a:t>
            </a:r>
            <a:r>
              <a:rPr lang="en-US" sz="1000" dirty="0" smtClean="0">
                <a:solidFill>
                  <a:schemeClr val="dk1"/>
                </a:solidFill>
                <a:latin typeface="Calibri"/>
                <a:ea typeface="Calibri"/>
                <a:cs typeface="Calibri"/>
                <a:sym typeface="Calibri"/>
              </a:rPr>
              <a:t>code, </a:t>
            </a:r>
            <a:r>
              <a:rPr lang="en-US" sz="1000" dirty="0">
                <a:solidFill>
                  <a:schemeClr val="dk1"/>
                </a:solidFill>
                <a:latin typeface="Calibri"/>
                <a:ea typeface="Calibri"/>
                <a:cs typeface="Calibri"/>
                <a:sym typeface="Calibri"/>
              </a:rPr>
              <a:t>etc.). To help </a:t>
            </a:r>
            <a:r>
              <a:rPr lang="en-US" sz="1000" dirty="0" smtClean="0">
                <a:solidFill>
                  <a:schemeClr val="dk1"/>
                </a:solidFill>
                <a:latin typeface="Calibri"/>
                <a:ea typeface="Calibri"/>
                <a:cs typeface="Calibri"/>
                <a:sym typeface="Calibri"/>
              </a:rPr>
              <a:t>make sure </a:t>
            </a:r>
            <a:r>
              <a:rPr lang="en-US" sz="1000" dirty="0">
                <a:solidFill>
                  <a:schemeClr val="dk1"/>
                </a:solidFill>
                <a:latin typeface="Calibri"/>
                <a:ea typeface="Calibri"/>
                <a:cs typeface="Calibri"/>
                <a:sym typeface="Calibri"/>
              </a:rPr>
              <a:t>that you and your readers will be able to understand what these additional files are and how they may be referenced, used, or built upon, you can develop a simple spreadsheet-based inventory of these items. This inventory should clearly identify how many additional files you are including, what they are, who created them, and what rights and licensing information they are governed by. Submit this inventory spreadsheet as part of your ETD package.</a:t>
            </a:r>
          </a:p>
        </p:txBody>
      </p:sp>
      <p:pic>
        <p:nvPicPr>
          <p:cNvPr id="228" name="Shape 228"/>
          <p:cNvPicPr preferRelativeResize="0"/>
          <p:nvPr/>
        </p:nvPicPr>
        <p:blipFill rotWithShape="1">
          <a:blip r:embed="rId4">
            <a:alphaModFix/>
          </a:blip>
          <a:srcRect/>
          <a:stretch/>
        </p:blipFill>
        <p:spPr>
          <a:xfrm>
            <a:off x="2743200" y="0"/>
            <a:ext cx="6399212" cy="1482040"/>
          </a:xfrm>
          <a:prstGeom prst="rect">
            <a:avLst/>
          </a:prstGeom>
          <a:noFill/>
          <a:ln>
            <a:noFill/>
          </a:ln>
        </p:spPr>
      </p:pic>
      <p:graphicFrame>
        <p:nvGraphicFramePr>
          <p:cNvPr id="231" name="Shape 231"/>
          <p:cNvGraphicFramePr/>
          <p:nvPr>
            <p:extLst>
              <p:ext uri="{D42A27DB-BD31-4B8C-83A1-F6EECF244321}">
                <p14:modId xmlns:p14="http://schemas.microsoft.com/office/powerpoint/2010/main" val="456814275"/>
              </p:ext>
            </p:extLst>
          </p:nvPr>
        </p:nvGraphicFramePr>
        <p:xfrm>
          <a:off x="5943600" y="1828800"/>
          <a:ext cx="2914072" cy="1158250"/>
        </p:xfrm>
        <a:graphic>
          <a:graphicData uri="http://schemas.openxmlformats.org/drawingml/2006/table">
            <a:tbl>
              <a:tblPr>
                <a:noFill/>
                <a:tableStyleId>{42593E25-9F2C-4DAB-BF63-601E840925CE}</a:tableStyleId>
              </a:tblPr>
              <a:tblGrid>
                <a:gridCol w="1457036"/>
                <a:gridCol w="1457036"/>
              </a:tblGrid>
              <a:tr h="355600">
                <a:tc>
                  <a:txBody>
                    <a:bodyPr/>
                    <a:lstStyle/>
                    <a:p>
                      <a:pPr marL="171450" marR="0" lvl="0" indent="-171450" algn="l" rtl="0">
                        <a:spcBef>
                          <a:spcPts val="0"/>
                        </a:spcBef>
                        <a:buClr>
                          <a:schemeClr val="dk1"/>
                        </a:buClr>
                        <a:buSzPct val="100000"/>
                        <a:buFont typeface="Arial"/>
                        <a:buChar char="•"/>
                      </a:pPr>
                      <a:r>
                        <a:rPr lang="en-US" sz="1000" u="none" strike="noStrike" cap="none" dirty="0"/>
                        <a:t>Title</a:t>
                      </a:r>
                    </a:p>
                    <a:p>
                      <a:pPr marL="171450" marR="0" lvl="0" indent="-171450" algn="l" rtl="0">
                        <a:spcBef>
                          <a:spcPts val="0"/>
                        </a:spcBef>
                        <a:buClr>
                          <a:schemeClr val="dk1"/>
                        </a:buClr>
                        <a:buSzPct val="100000"/>
                        <a:buFont typeface="Arial"/>
                        <a:buChar char="•"/>
                      </a:pPr>
                      <a:r>
                        <a:rPr lang="en-US" sz="1000" u="none" strike="noStrike" cap="none" dirty="0"/>
                        <a:t>Author/Creator</a:t>
                      </a:r>
                    </a:p>
                    <a:p>
                      <a:pPr marL="171450" marR="0" lvl="0" indent="-171450" algn="l" rtl="0">
                        <a:spcBef>
                          <a:spcPts val="0"/>
                        </a:spcBef>
                        <a:buClr>
                          <a:schemeClr val="dk1"/>
                        </a:buClr>
                        <a:buSzPct val="100000"/>
                        <a:buFont typeface="Arial"/>
                        <a:buChar char="•"/>
                      </a:pPr>
                      <a:r>
                        <a:rPr lang="en-US" sz="1000" u="none" strike="noStrike" cap="none" dirty="0"/>
                        <a:t>Advisor</a:t>
                      </a:r>
                    </a:p>
                    <a:p>
                      <a:pPr marL="171450" marR="0" lvl="0" indent="-171450" algn="l" rtl="0">
                        <a:spcBef>
                          <a:spcPts val="0"/>
                        </a:spcBef>
                        <a:buClr>
                          <a:schemeClr val="dk1"/>
                        </a:buClr>
                        <a:buSzPct val="100000"/>
                        <a:buFont typeface="Arial"/>
                        <a:buChar char="•"/>
                      </a:pPr>
                      <a:r>
                        <a:rPr lang="en-US" sz="1000" u="none" strike="noStrike" cap="none" dirty="0"/>
                        <a:t>Resource Type</a:t>
                      </a:r>
                    </a:p>
                    <a:p>
                      <a:pPr marL="171450" marR="0" lvl="0" indent="-171450" algn="l" rtl="0">
                        <a:spcBef>
                          <a:spcPts val="0"/>
                        </a:spcBef>
                        <a:spcAft>
                          <a:spcPts val="0"/>
                        </a:spcAft>
                        <a:buClr>
                          <a:schemeClr val="dk1"/>
                        </a:buClr>
                        <a:buSzPct val="100000"/>
                        <a:buFont typeface="Arial"/>
                        <a:buChar char="•"/>
                      </a:pPr>
                      <a:r>
                        <a:rPr lang="en-US" sz="1000" u="none" strike="noStrike" cap="none" dirty="0"/>
                        <a:t>Date</a:t>
                      </a:r>
                    </a:p>
                    <a:p>
                      <a:pPr marL="171450" marR="0" lvl="0" indent="-171450" algn="l" rtl="0">
                        <a:lnSpc>
                          <a:spcPct val="100000"/>
                        </a:lnSpc>
                        <a:spcBef>
                          <a:spcPts val="0"/>
                        </a:spcBef>
                        <a:spcAft>
                          <a:spcPts val="0"/>
                        </a:spcAft>
                        <a:buClr>
                          <a:schemeClr val="dk1"/>
                        </a:buClr>
                        <a:buSzPct val="100000"/>
                        <a:buFont typeface="Arial"/>
                        <a:buChar char="•"/>
                      </a:pPr>
                      <a:r>
                        <a:rPr lang="en-US" sz="1000" u="none" strike="noStrike" cap="none" dirty="0"/>
                        <a:t>Language</a:t>
                      </a:r>
                    </a:p>
                  </a:txBody>
                  <a:tcPr marL="91450" marR="91450" marT="45725" marB="45725">
                    <a:lnL w="9525" cap="flat" cmpd="sng">
                      <a:solidFill>
                        <a:srgbClr val="000000">
                          <a:alpha val="0"/>
                        </a:srgbClr>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tcPr>
                </a:tc>
                <a:tc>
                  <a:txBody>
                    <a:bodyPr/>
                    <a:lstStyle/>
                    <a:p>
                      <a:pPr marL="171450" marR="0" lvl="0" indent="-171450" algn="l" rtl="0">
                        <a:spcBef>
                          <a:spcPts val="0"/>
                        </a:spcBef>
                        <a:buClr>
                          <a:schemeClr val="dk1"/>
                        </a:buClr>
                        <a:buSzPct val="100000"/>
                        <a:buFont typeface="Arial"/>
                        <a:buChar char="•"/>
                      </a:pPr>
                      <a:r>
                        <a:rPr lang="en-US" sz="1000" u="none" strike="noStrike" cap="none" dirty="0" smtClean="0"/>
                        <a:t>Description/Abstract </a:t>
                      </a:r>
                      <a:endParaRPr lang="en-US" sz="1000" u="none" strike="noStrike" cap="none" dirty="0"/>
                    </a:p>
                    <a:p>
                      <a:pPr marL="171450" marR="0" lvl="0" indent="-171450" algn="l" rtl="0">
                        <a:spcBef>
                          <a:spcPts val="0"/>
                        </a:spcBef>
                        <a:buClr>
                          <a:schemeClr val="dk1"/>
                        </a:buClr>
                        <a:buSzPct val="100000"/>
                        <a:buFont typeface="Arial"/>
                        <a:buChar char="•"/>
                      </a:pPr>
                      <a:r>
                        <a:rPr lang="en-US" sz="1000" u="none" strike="noStrike" cap="none" dirty="0"/>
                        <a:t>Subject</a:t>
                      </a:r>
                    </a:p>
                    <a:p>
                      <a:pPr marL="171450" marR="0" lvl="0" indent="-171450" algn="l" rtl="0">
                        <a:spcBef>
                          <a:spcPts val="0"/>
                        </a:spcBef>
                        <a:buClr>
                          <a:schemeClr val="dk1"/>
                        </a:buClr>
                        <a:buSzPct val="100000"/>
                        <a:buFont typeface="Arial"/>
                        <a:buChar char="•"/>
                      </a:pPr>
                      <a:r>
                        <a:rPr lang="en-US" sz="1000" u="none" strike="noStrike" cap="none" dirty="0"/>
                        <a:t>Identifier</a:t>
                      </a:r>
                    </a:p>
                    <a:p>
                      <a:pPr marL="171450" marR="0" lvl="0" indent="-171450" algn="l" rtl="0">
                        <a:spcBef>
                          <a:spcPts val="0"/>
                        </a:spcBef>
                        <a:buClr>
                          <a:schemeClr val="dk1"/>
                        </a:buClr>
                        <a:buSzPct val="100000"/>
                        <a:buFont typeface="Arial"/>
                        <a:buChar char="•"/>
                      </a:pPr>
                      <a:r>
                        <a:rPr lang="en-US" sz="1000" u="none" strike="noStrike" cap="none" dirty="0"/>
                        <a:t>Degree Information</a:t>
                      </a:r>
                    </a:p>
                    <a:p>
                      <a:pPr marL="171450" marR="0" lvl="0" indent="-171450" algn="l" rtl="0">
                        <a:spcBef>
                          <a:spcPts val="0"/>
                        </a:spcBef>
                        <a:buClr>
                          <a:schemeClr val="dk1"/>
                        </a:buClr>
                        <a:buSzPct val="100000"/>
                        <a:buFont typeface="Arial"/>
                        <a:buChar char="•"/>
                      </a:pPr>
                      <a:r>
                        <a:rPr lang="en-US" sz="1000" u="none" strike="noStrike" cap="none" dirty="0"/>
                        <a:t>Rights </a:t>
                      </a:r>
                      <a:r>
                        <a:rPr lang="en-US" sz="1000" u="none" strike="noStrike" cap="none" dirty="0" smtClean="0"/>
                        <a:t>management information </a:t>
                      </a:r>
                      <a:endParaRPr lang="en-US" sz="1000" u="none" strike="noStrike" cap="none" dirty="0"/>
                    </a:p>
                    <a:p>
                      <a:pPr marL="0" marR="0" lvl="0" indent="0" algn="l" rtl="0">
                        <a:spcBef>
                          <a:spcPts val="0"/>
                        </a:spcBef>
                        <a:buSzPct val="25000"/>
                        <a:buNone/>
                      </a:pPr>
                      <a:endParaRPr sz="1000" dirty="0"/>
                    </a:p>
                  </a:txBody>
                  <a:tcPr marL="91450" marR="91450" marT="45725" marB="45725">
                    <a:lnL w="9525" cap="flat" cmpd="sng">
                      <a:solidFill>
                        <a:srgbClr val="000000">
                          <a:alpha val="0"/>
                        </a:srgbClr>
                      </a:solidFill>
                      <a:prstDash val="solid"/>
                      <a:round/>
                      <a:headEnd type="none" w="med" len="med"/>
                      <a:tailEnd type="none" w="med" len="med"/>
                    </a:lnL>
                    <a:lnR w="9525" cap="flat" cmpd="sng">
                      <a:solidFill>
                        <a:srgbClr val="000000">
                          <a:alpha val="0"/>
                        </a:srgbClr>
                      </a:solidFill>
                      <a:prstDash val="solid"/>
                      <a:round/>
                      <a:headEnd type="none" w="med" len="med"/>
                      <a:tailEnd type="none" w="med" len="med"/>
                    </a:lnR>
                    <a:lnT w="9525" cap="flat" cmpd="sng">
                      <a:solidFill>
                        <a:srgbClr val="000000">
                          <a:alpha val="0"/>
                        </a:srgbClr>
                      </a:solidFill>
                      <a:prstDash val="solid"/>
                      <a:round/>
                      <a:headEnd type="none" w="med" len="med"/>
                      <a:tailEnd type="none" w="med" len="med"/>
                    </a:lnT>
                    <a:lnB w="9525" cap="flat" cmpd="sng">
                      <a:solidFill>
                        <a:srgbClr val="000000">
                          <a:alpha val="0"/>
                        </a:srgbClr>
                      </a:solidFill>
                      <a:prstDash val="solid"/>
                      <a:round/>
                      <a:headEnd type="none" w="med" len="med"/>
                      <a:tailEnd type="none" w="med" len="med"/>
                    </a:lnB>
                  </a:tcPr>
                </a:tc>
              </a:tr>
            </a:tbl>
          </a:graphicData>
        </a:graphic>
      </p:graphicFrame>
      <p:sp>
        <p:nvSpPr>
          <p:cNvPr id="232" name="Shape 232"/>
          <p:cNvSpPr txBox="1"/>
          <p:nvPr/>
        </p:nvSpPr>
        <p:spPr>
          <a:xfrm>
            <a:off x="3257550" y="1393725"/>
            <a:ext cx="2598600" cy="2947366"/>
          </a:xfrm>
          <a:prstGeom prst="rect">
            <a:avLst/>
          </a:prstGeom>
          <a:noFill/>
          <a:ln>
            <a:noFill/>
          </a:ln>
        </p:spPr>
        <p:txBody>
          <a:bodyPr lIns="91425" tIns="91425" rIns="91425" bIns="91425" anchor="t" anchorCtr="0">
            <a:noAutofit/>
          </a:bodyPr>
          <a:lstStyle/>
          <a:p>
            <a:pPr lvl="0" rtl="0">
              <a:spcBef>
                <a:spcPts val="200"/>
              </a:spcBef>
              <a:buClr>
                <a:schemeClr val="dk2"/>
              </a:buClr>
              <a:buSzPct val="25000"/>
              <a:buFont typeface="Noto Sans Symbols"/>
              <a:buNone/>
            </a:pPr>
            <a:r>
              <a:rPr lang="en-US" sz="1000" b="1" dirty="0">
                <a:latin typeface="Calibri"/>
                <a:ea typeface="Calibri"/>
                <a:cs typeface="Calibri"/>
                <a:sym typeface="Calibri"/>
              </a:rPr>
              <a:t>ETD metadata tips:</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Your abstract needs </a:t>
            </a:r>
            <a:r>
              <a:rPr lang="en-US" sz="1000" dirty="0" smtClean="0">
                <a:latin typeface="Calibri"/>
                <a:ea typeface="Calibri"/>
                <a:cs typeface="Calibri"/>
                <a:sym typeface="Calibri"/>
              </a:rPr>
              <a:t>a clear </a:t>
            </a:r>
            <a:r>
              <a:rPr lang="en-US" sz="1000" dirty="0">
                <a:latin typeface="Calibri"/>
                <a:ea typeface="Calibri"/>
                <a:cs typeface="Calibri"/>
                <a:sym typeface="Calibri"/>
              </a:rPr>
              <a:t>description and </a:t>
            </a:r>
            <a:r>
              <a:rPr lang="en-US" sz="1000" dirty="0" smtClean="0">
                <a:latin typeface="Calibri"/>
                <a:ea typeface="Calibri"/>
                <a:cs typeface="Calibri"/>
                <a:sym typeface="Calibri"/>
              </a:rPr>
              <a:t>keywords relevant </a:t>
            </a:r>
            <a:r>
              <a:rPr lang="en-US" sz="1000" dirty="0">
                <a:latin typeface="Calibri"/>
                <a:ea typeface="Calibri"/>
                <a:cs typeface="Calibri"/>
                <a:sym typeface="Calibri"/>
              </a:rPr>
              <a:t>to your </a:t>
            </a:r>
            <a:r>
              <a:rPr lang="en-US" sz="1000" dirty="0" smtClean="0">
                <a:latin typeface="Calibri"/>
                <a:ea typeface="Calibri"/>
                <a:cs typeface="Calibri"/>
                <a:sym typeface="Calibri"/>
              </a:rPr>
              <a:t>work.</a:t>
            </a:r>
          </a:p>
          <a:p>
            <a:pPr marL="228600" lvl="0" indent="-228600" rtl="0">
              <a:spcBef>
                <a:spcPts val="200"/>
              </a:spcBef>
              <a:buClr>
                <a:srgbClr val="000000"/>
              </a:buClr>
              <a:buSzPct val="100000"/>
              <a:buFont typeface="Cambria"/>
              <a:buAutoNum type="arabicPeriod"/>
            </a:pPr>
            <a:r>
              <a:rPr lang="en-US" sz="1000" dirty="0" smtClean="0">
                <a:latin typeface="Calibri"/>
                <a:ea typeface="Calibri"/>
                <a:cs typeface="Calibri"/>
                <a:sym typeface="Calibri"/>
              </a:rPr>
              <a:t>Be </a:t>
            </a:r>
            <a:r>
              <a:rPr lang="en-US" sz="1000" dirty="0">
                <a:latin typeface="Calibri"/>
                <a:ea typeface="Calibri"/>
                <a:cs typeface="Calibri"/>
                <a:sym typeface="Calibri"/>
              </a:rPr>
              <a:t>careful with over-reliance on </a:t>
            </a:r>
            <a:br>
              <a:rPr lang="en-US" sz="1000" dirty="0">
                <a:latin typeface="Calibri"/>
                <a:ea typeface="Calibri"/>
                <a:cs typeface="Calibri"/>
                <a:sym typeface="Calibri"/>
              </a:rPr>
            </a:br>
            <a:r>
              <a:rPr lang="en-US" sz="1000" dirty="0">
                <a:latin typeface="Calibri"/>
                <a:ea typeface="Calibri"/>
                <a:cs typeface="Calibri"/>
                <a:sym typeface="Calibri"/>
              </a:rPr>
              <a:t>spell-check functions. For example, </a:t>
            </a:r>
            <a:br>
              <a:rPr lang="en-US" sz="1000" dirty="0">
                <a:latin typeface="Calibri"/>
                <a:ea typeface="Calibri"/>
                <a:cs typeface="Calibri"/>
                <a:sym typeface="Calibri"/>
              </a:rPr>
            </a:br>
            <a:r>
              <a:rPr lang="en-US" sz="1000" dirty="0">
                <a:latin typeface="Calibri"/>
                <a:ea typeface="Calibri"/>
                <a:cs typeface="Calibri"/>
                <a:sym typeface="Calibri"/>
              </a:rPr>
              <a:t>Microsoft Office does not spell-</a:t>
            </a:r>
            <a:br>
              <a:rPr lang="en-US" sz="1000" dirty="0">
                <a:latin typeface="Calibri"/>
                <a:ea typeface="Calibri"/>
                <a:cs typeface="Calibri"/>
                <a:sym typeface="Calibri"/>
              </a:rPr>
            </a:br>
            <a:r>
              <a:rPr lang="en-US" sz="1000" dirty="0">
                <a:latin typeface="Calibri"/>
                <a:ea typeface="Calibri"/>
                <a:cs typeface="Calibri"/>
                <a:sym typeface="Calibri"/>
              </a:rPr>
              <a:t>check capital letters, which can </a:t>
            </a:r>
            <a:br>
              <a:rPr lang="en-US" sz="1000" dirty="0">
                <a:latin typeface="Calibri"/>
                <a:ea typeface="Calibri"/>
                <a:cs typeface="Calibri"/>
                <a:sym typeface="Calibri"/>
              </a:rPr>
            </a:br>
            <a:r>
              <a:rPr lang="en-US" sz="1000" dirty="0">
                <a:latin typeface="Calibri"/>
                <a:ea typeface="Calibri"/>
                <a:cs typeface="Calibri"/>
                <a:sym typeface="Calibri"/>
              </a:rPr>
              <a:t>impact </a:t>
            </a:r>
            <a:r>
              <a:rPr lang="en-US" sz="1000" dirty="0" smtClean="0">
                <a:latin typeface="Calibri"/>
                <a:ea typeface="Calibri"/>
                <a:cs typeface="Calibri"/>
                <a:sym typeface="Calibri"/>
              </a:rPr>
              <a:t>titles</a:t>
            </a:r>
            <a:r>
              <a:rPr lang="en-US" sz="1000" dirty="0">
                <a:latin typeface="Calibri"/>
                <a:ea typeface="Calibri"/>
                <a:cs typeface="Calibri"/>
                <a:sym typeface="Calibri"/>
              </a:rPr>
              <a:t>. </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Create keywords that are not in </a:t>
            </a:r>
            <a:br>
              <a:rPr lang="en-US" sz="1000" dirty="0">
                <a:latin typeface="Calibri"/>
                <a:ea typeface="Calibri"/>
                <a:cs typeface="Calibri"/>
                <a:sym typeface="Calibri"/>
              </a:rPr>
            </a:br>
            <a:r>
              <a:rPr lang="en-US" sz="1000" dirty="0">
                <a:latin typeface="Calibri"/>
                <a:ea typeface="Calibri"/>
                <a:cs typeface="Calibri"/>
                <a:sym typeface="Calibri"/>
              </a:rPr>
              <a:t>your title. This will increase the </a:t>
            </a:r>
            <a:br>
              <a:rPr lang="en-US" sz="1000" dirty="0">
                <a:latin typeface="Calibri"/>
                <a:ea typeface="Calibri"/>
                <a:cs typeface="Calibri"/>
                <a:sym typeface="Calibri"/>
              </a:rPr>
            </a:br>
            <a:r>
              <a:rPr lang="en-US" sz="1000" dirty="0">
                <a:latin typeface="Calibri"/>
                <a:ea typeface="Calibri"/>
                <a:cs typeface="Calibri"/>
                <a:sym typeface="Calibri"/>
              </a:rPr>
              <a:t>discoverability of your work.</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Define any acronyms you use </a:t>
            </a:r>
            <a:br>
              <a:rPr lang="en-US" sz="1000" dirty="0">
                <a:latin typeface="Calibri"/>
                <a:ea typeface="Calibri"/>
                <a:cs typeface="Calibri"/>
                <a:sym typeface="Calibri"/>
              </a:rPr>
            </a:br>
            <a:r>
              <a:rPr lang="en-US" sz="1000" dirty="0">
                <a:latin typeface="Calibri"/>
                <a:ea typeface="Calibri"/>
                <a:cs typeface="Calibri"/>
                <a:sym typeface="Calibri"/>
              </a:rPr>
              <a:t>(repeat them in both letters and </a:t>
            </a:r>
            <a:br>
              <a:rPr lang="en-US" sz="1000" dirty="0">
                <a:latin typeface="Calibri"/>
                <a:ea typeface="Calibri"/>
                <a:cs typeface="Calibri"/>
                <a:sym typeface="Calibri"/>
              </a:rPr>
            </a:br>
            <a:r>
              <a:rPr lang="en-US" sz="1000" dirty="0">
                <a:latin typeface="Calibri"/>
                <a:ea typeface="Calibri"/>
                <a:cs typeface="Calibri"/>
                <a:sym typeface="Calibri"/>
              </a:rPr>
              <a:t>in natural language).</a:t>
            </a:r>
          </a:p>
          <a:p>
            <a:pPr marL="228600" lvl="0" indent="-228600" rtl="0">
              <a:spcBef>
                <a:spcPts val="200"/>
              </a:spcBef>
              <a:buClr>
                <a:srgbClr val="000000"/>
              </a:buClr>
              <a:buSzPct val="100000"/>
              <a:buFont typeface="Cambria"/>
              <a:buAutoNum type="arabicPeriod"/>
            </a:pPr>
            <a:r>
              <a:rPr lang="en-US" sz="1000" dirty="0">
                <a:latin typeface="Calibri"/>
                <a:ea typeface="Calibri"/>
                <a:cs typeface="Calibri"/>
                <a:sym typeface="Calibri"/>
              </a:rPr>
              <a:t>Proofread all of your metadata, </a:t>
            </a:r>
            <a:br>
              <a:rPr lang="en-US" sz="1000" dirty="0">
                <a:latin typeface="Calibri"/>
                <a:ea typeface="Calibri"/>
                <a:cs typeface="Calibri"/>
                <a:sym typeface="Calibri"/>
              </a:rPr>
            </a:br>
            <a:r>
              <a:rPr lang="en-US" sz="1000" dirty="0">
                <a:latin typeface="Calibri"/>
                <a:ea typeface="Calibri"/>
                <a:cs typeface="Calibri"/>
                <a:sym typeface="Calibri"/>
              </a:rPr>
              <a:t>including department name and </a:t>
            </a:r>
            <a:br>
              <a:rPr lang="en-US" sz="1000" dirty="0">
                <a:latin typeface="Calibri"/>
                <a:ea typeface="Calibri"/>
                <a:cs typeface="Calibri"/>
                <a:sym typeface="Calibri"/>
              </a:rPr>
            </a:br>
            <a:r>
              <a:rPr lang="en-US" sz="1000" dirty="0">
                <a:latin typeface="Calibri"/>
                <a:ea typeface="Calibri"/>
                <a:cs typeface="Calibri"/>
                <a:sym typeface="Calibri"/>
              </a:rPr>
              <a:t>advisor name, prior to submission.</a:t>
            </a:r>
          </a:p>
        </p:txBody>
      </p:sp>
      <p:sp>
        <p:nvSpPr>
          <p:cNvPr id="233" name="Shape 233"/>
          <p:cNvSpPr txBox="1"/>
          <p:nvPr/>
        </p:nvSpPr>
        <p:spPr>
          <a:xfrm>
            <a:off x="3084151" y="5345886"/>
            <a:ext cx="3000300" cy="726000"/>
          </a:xfrm>
          <a:prstGeom prst="rect">
            <a:avLst/>
          </a:prstGeom>
          <a:noFill/>
          <a:ln>
            <a:noFill/>
          </a:ln>
        </p:spPr>
        <p:txBody>
          <a:bodyPr lIns="91425" tIns="91425" rIns="91425" bIns="91425" anchor="t" anchorCtr="0">
            <a:noAutofit/>
          </a:bodyPr>
          <a:lstStyle/>
          <a:p>
            <a:pPr lvl="0" rtl="0">
              <a:spcBef>
                <a:spcPts val="200"/>
              </a:spcBef>
              <a:buClr>
                <a:schemeClr val="dk2"/>
              </a:buClr>
              <a:buSzPct val="25000"/>
              <a:buFont typeface="Noto Sans Symbols"/>
              <a:buNone/>
            </a:pPr>
            <a:r>
              <a:rPr lang="en-US" sz="1200" b="1" dirty="0">
                <a:solidFill>
                  <a:schemeClr val="accent3"/>
                </a:solidFill>
                <a:latin typeface="Calibri"/>
                <a:ea typeface="Calibri"/>
                <a:cs typeface="Calibri"/>
                <a:sym typeface="Calibri"/>
              </a:rPr>
              <a:t>A file without metadata is like a can with </a:t>
            </a:r>
            <a:br>
              <a:rPr lang="en-US" sz="1200" b="1" dirty="0">
                <a:solidFill>
                  <a:schemeClr val="accent3"/>
                </a:solidFill>
                <a:latin typeface="Calibri"/>
                <a:ea typeface="Calibri"/>
                <a:cs typeface="Calibri"/>
                <a:sym typeface="Calibri"/>
              </a:rPr>
            </a:br>
            <a:r>
              <a:rPr lang="en-US" sz="1200" b="1" dirty="0">
                <a:solidFill>
                  <a:schemeClr val="accent3"/>
                </a:solidFill>
                <a:latin typeface="Calibri"/>
                <a:ea typeface="Calibri"/>
                <a:cs typeface="Calibri"/>
                <a:sym typeface="Calibri"/>
              </a:rPr>
              <a:t>no label - impossible to understand with-</a:t>
            </a:r>
            <a:br>
              <a:rPr lang="en-US" sz="1200" b="1" dirty="0">
                <a:solidFill>
                  <a:schemeClr val="accent3"/>
                </a:solidFill>
                <a:latin typeface="Calibri"/>
                <a:ea typeface="Calibri"/>
                <a:cs typeface="Calibri"/>
                <a:sym typeface="Calibri"/>
              </a:rPr>
            </a:br>
            <a:r>
              <a:rPr lang="en-US" sz="1200" b="1" dirty="0">
                <a:solidFill>
                  <a:schemeClr val="accent3"/>
                </a:solidFill>
                <a:latin typeface="Calibri"/>
                <a:ea typeface="Calibri"/>
                <a:cs typeface="Calibri"/>
                <a:sym typeface="Calibri"/>
              </a:rPr>
              <a:t>out opening it (and perhaps even then!)</a:t>
            </a:r>
          </a:p>
        </p:txBody>
      </p:sp>
      <p:sp>
        <p:nvSpPr>
          <p:cNvPr id="13" name="Shape 189"/>
          <p:cNvSpPr txBox="1"/>
          <p:nvPr/>
        </p:nvSpPr>
        <p:spPr>
          <a:xfrm>
            <a:off x="0" y="6332886"/>
            <a:ext cx="9142412" cy="347643"/>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en-US" sz="1400">
                <a:solidFill>
                  <a:schemeClr val="dk1"/>
                </a:solidFill>
                <a:latin typeface="Calibri"/>
                <a:ea typeface="Calibri"/>
                <a:cs typeface="Calibri"/>
                <a:sym typeface="Calibri"/>
              </a:rPr>
              <a:t>Source - </a:t>
            </a:r>
            <a:r>
              <a:rPr lang="en-US" sz="1400" u="sng">
                <a:solidFill>
                  <a:schemeClr val="hlink"/>
                </a:solidFill>
                <a:latin typeface="Calibri"/>
                <a:ea typeface="Calibri"/>
                <a:cs typeface="Calibri"/>
                <a:sym typeface="Calibri"/>
                <a:hlinkClick r:id="rId5"/>
              </a:rPr>
              <a:t>Guidance Briefs: Managing Your ETD Research Files</a:t>
            </a:r>
          </a:p>
        </p:txBody>
      </p:sp>
      <p:pic>
        <p:nvPicPr>
          <p:cNvPr id="14" name="Shape 68"/>
          <p:cNvPicPr preferRelativeResize="0">
            <a:picLocks noChangeAspect="1"/>
          </p:cNvPicPr>
          <p:nvPr/>
        </p:nvPicPr>
        <p:blipFill rotWithShape="1">
          <a:blip r:embed="rId6">
            <a:alphaModFix/>
          </a:blip>
          <a:srcRect/>
          <a:stretch/>
        </p:blipFill>
        <p:spPr>
          <a:xfrm>
            <a:off x="128950" y="6239921"/>
            <a:ext cx="1585550" cy="588500"/>
          </a:xfrm>
          <a:prstGeom prst="rect">
            <a:avLst/>
          </a:prstGeom>
          <a:noFill/>
          <a:ln>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Shape 251"/>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200" b="1" i="0" u="none" strike="noStrike" cap="none">
                <a:solidFill>
                  <a:srgbClr val="007DC3"/>
                </a:solidFill>
                <a:latin typeface="Lato"/>
                <a:ea typeface="Lato"/>
                <a:cs typeface="Lato"/>
                <a:sym typeface="Lato"/>
              </a:rPr>
              <a:t>Version Control</a:t>
            </a:r>
          </a:p>
        </p:txBody>
      </p:sp>
      <p:sp>
        <p:nvSpPr>
          <p:cNvPr id="252" name="Shape 252"/>
          <p:cNvSpPr txBox="1">
            <a:spLocks noGrp="1"/>
          </p:cNvSpPr>
          <p:nvPr>
            <p:ph type="body" idx="1"/>
          </p:nvPr>
        </p:nvSpPr>
        <p:spPr>
          <a:xfrm>
            <a:off x="381000" y="1295400"/>
            <a:ext cx="8229600" cy="45261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2"/>
              </a:buClr>
              <a:buSzPct val="25000"/>
              <a:buFont typeface="Noto Sans Symbols"/>
              <a:buNone/>
            </a:pPr>
            <a:r>
              <a:rPr lang="en-US" sz="1000" b="1" i="0" u="none" strike="noStrike" cap="none" dirty="0">
                <a:solidFill>
                  <a:srgbClr val="007DC3"/>
                </a:solidFill>
                <a:latin typeface="Calibri"/>
                <a:ea typeface="Calibri"/>
                <a:cs typeface="Calibri"/>
                <a:sym typeface="Calibri"/>
              </a:rPr>
              <a:t>Version Control: </a:t>
            </a:r>
            <a:r>
              <a:rPr lang="en-US" sz="1000" b="0" i="0" u="none" strike="noStrike" cap="none" dirty="0">
                <a:solidFill>
                  <a:srgbClr val="000000"/>
                </a:solidFill>
                <a:latin typeface="Calibri"/>
                <a:ea typeface="Calibri"/>
                <a:cs typeface="Calibri"/>
                <a:sym typeface="Calibri"/>
              </a:rPr>
              <a:t>The process of managing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changes to your files over time (aka,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revision control or source control)</a:t>
            </a:r>
          </a:p>
          <a:p>
            <a:pPr marL="0" marR="0" lvl="0" indent="0" algn="l" rtl="0">
              <a:spcBef>
                <a:spcPts val="200"/>
              </a:spcBef>
              <a:spcAft>
                <a:spcPts val="0"/>
              </a:spcAft>
              <a:buClr>
                <a:schemeClr val="dk2"/>
              </a:buClr>
              <a:buSzPct val="25000"/>
              <a:buFont typeface="Noto Sans Symbols"/>
              <a:buNone/>
            </a:pPr>
            <a:endParaRPr sz="1000" b="0" i="0" u="none" strike="noStrike" cap="none" dirty="0">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r>
              <a:rPr lang="en-US" sz="1000" b="1" i="0" u="none" strike="noStrike" cap="none" dirty="0">
                <a:solidFill>
                  <a:srgbClr val="000000"/>
                </a:solidFill>
                <a:latin typeface="Calibri"/>
                <a:ea typeface="Calibri"/>
                <a:cs typeface="Calibri"/>
                <a:sym typeface="Calibri"/>
              </a:rPr>
              <a:t>Manual Version Control</a:t>
            </a: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A simple method to store the current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revision is at the end of the file name. This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way, files can be grouped by their names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and sorted by version number:</a:t>
            </a: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•filename-v01.jpg</a:t>
            </a: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•filename-v02.jpg</a:t>
            </a: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a:t>
            </a:r>
          </a:p>
          <a:p>
            <a:pPr marL="0" marR="0" lvl="0" indent="0" algn="l" rtl="0">
              <a:spcBef>
                <a:spcPts val="200"/>
              </a:spcBef>
              <a:spcAft>
                <a:spcPts val="0"/>
              </a:spcAft>
              <a:buClr>
                <a:schemeClr val="dk2"/>
              </a:buClr>
              <a:buSzPct val="25000"/>
              <a:buFont typeface="Noto Sans Symbols"/>
              <a:buNone/>
            </a:pPr>
            <a:endParaRPr sz="1000" b="0" i="0" u="none" strike="noStrike" cap="none" dirty="0">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You can also use dates to designate version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numbers, using year-month-day (20150930)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to help your computer sort versions in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chronological order:</a:t>
            </a: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•filename-20160402.jpg</a:t>
            </a: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•filename-20160407.jpg</a:t>
            </a: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a:t>
            </a:r>
          </a:p>
          <a:p>
            <a:pPr marL="0" marR="0" lvl="0" indent="0" algn="l" rtl="0">
              <a:spcBef>
                <a:spcPts val="200"/>
              </a:spcBef>
              <a:spcAft>
                <a:spcPts val="0"/>
              </a:spcAft>
              <a:buClr>
                <a:schemeClr val="dk2"/>
              </a:buClr>
              <a:buSzPct val="25000"/>
              <a:buFont typeface="Noto Sans Symbols"/>
              <a:buNone/>
            </a:pPr>
            <a:endParaRPr sz="1000" b="0" i="0" u="none" strike="noStrike" cap="none" dirty="0">
              <a:solidFill>
                <a:srgbClr val="000000"/>
              </a:solidFill>
              <a:latin typeface="Calibri"/>
              <a:ea typeface="Calibri"/>
              <a:cs typeface="Calibri"/>
              <a:sym typeface="Calibri"/>
            </a:endParaRP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If the files you are using are created or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edited collaboratively, incorporate names or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initials so you know who updated which </a:t>
            </a:r>
            <a:br>
              <a:rPr lang="en-US" sz="1000" b="0" i="0" u="none" strike="noStrike" cap="none" dirty="0">
                <a:solidFill>
                  <a:srgbClr val="000000"/>
                </a:solidFill>
                <a:latin typeface="Calibri"/>
                <a:ea typeface="Calibri"/>
                <a:cs typeface="Calibri"/>
                <a:sym typeface="Calibri"/>
              </a:rPr>
            </a:br>
            <a:r>
              <a:rPr lang="en-US" sz="1000" b="0" i="0" u="none" strike="noStrike" cap="none" dirty="0">
                <a:solidFill>
                  <a:srgbClr val="000000"/>
                </a:solidFill>
                <a:latin typeface="Calibri"/>
                <a:ea typeface="Calibri"/>
                <a:cs typeface="Calibri"/>
                <a:sym typeface="Calibri"/>
              </a:rPr>
              <a:t>version:</a:t>
            </a: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•filename-20160402-KES.jpg</a:t>
            </a: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•filename-20160407-WTC.jpg</a:t>
            </a:r>
          </a:p>
          <a:p>
            <a:pPr marL="0" marR="0" lvl="0" indent="0" algn="l" rtl="0">
              <a:spcBef>
                <a:spcPts val="200"/>
              </a:spcBef>
              <a:spcAft>
                <a:spcPts val="0"/>
              </a:spcAft>
              <a:buClr>
                <a:schemeClr val="dk2"/>
              </a:buClr>
              <a:buSzPct val="25000"/>
              <a:buFont typeface="Noto Sans Symbols"/>
              <a:buNone/>
            </a:pPr>
            <a:r>
              <a:rPr lang="en-US" sz="1000" b="0" i="0" u="none" strike="noStrike" cap="none" dirty="0">
                <a:solidFill>
                  <a:srgbClr val="000000"/>
                </a:solidFill>
                <a:latin typeface="Calibri"/>
                <a:ea typeface="Calibri"/>
                <a:cs typeface="Calibri"/>
                <a:sym typeface="Calibri"/>
              </a:rPr>
              <a:t>•…</a:t>
            </a:r>
          </a:p>
          <a:p>
            <a:pPr marL="0" marR="0" lvl="0" indent="0" algn="l" rtl="0">
              <a:spcBef>
                <a:spcPts val="200"/>
              </a:spcBef>
              <a:spcAft>
                <a:spcPts val="0"/>
              </a:spcAft>
              <a:buClr>
                <a:schemeClr val="dk2"/>
              </a:buClr>
              <a:buSzPct val="25000"/>
              <a:buFont typeface="Noto Sans Symbols"/>
              <a:buNone/>
            </a:pPr>
            <a:endParaRPr dirty="0"/>
          </a:p>
          <a:p>
            <a:pPr marL="0" marR="0" lvl="0" indent="0" algn="l" rtl="0">
              <a:spcBef>
                <a:spcPts val="200"/>
              </a:spcBef>
              <a:spcAft>
                <a:spcPts val="0"/>
              </a:spcAft>
              <a:buClr>
                <a:schemeClr val="dk2"/>
              </a:buClr>
              <a:buSzPct val="25000"/>
              <a:buFont typeface="Noto Sans Symbols"/>
              <a:buNone/>
            </a:pPr>
            <a:endParaRPr sz="1000" b="0" i="0" u="none" strike="noStrike" cap="none" dirty="0">
              <a:solidFill>
                <a:schemeClr val="dk2"/>
              </a:solidFill>
              <a:latin typeface="Calibri"/>
              <a:ea typeface="Calibri"/>
              <a:cs typeface="Calibri"/>
              <a:sym typeface="Calibri"/>
            </a:endParaRPr>
          </a:p>
        </p:txBody>
      </p:sp>
      <p:pic>
        <p:nvPicPr>
          <p:cNvPr id="253" name="Shape 253"/>
          <p:cNvPicPr preferRelativeResize="0"/>
          <p:nvPr/>
        </p:nvPicPr>
        <p:blipFill rotWithShape="1">
          <a:blip r:embed="rId3">
            <a:alphaModFix/>
          </a:blip>
          <a:srcRect/>
          <a:stretch/>
        </p:blipFill>
        <p:spPr>
          <a:xfrm>
            <a:off x="2743200" y="0"/>
            <a:ext cx="6399212" cy="1482040"/>
          </a:xfrm>
          <a:prstGeom prst="rect">
            <a:avLst/>
          </a:prstGeom>
          <a:noFill/>
          <a:ln>
            <a:noFill/>
          </a:ln>
        </p:spPr>
      </p:pic>
      <p:sp>
        <p:nvSpPr>
          <p:cNvPr id="255" name="Shape 255"/>
          <p:cNvSpPr txBox="1"/>
          <p:nvPr/>
        </p:nvSpPr>
        <p:spPr>
          <a:xfrm>
            <a:off x="6172200" y="1371600"/>
            <a:ext cx="2514600" cy="36009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000" b="1">
                <a:latin typeface="Calibri"/>
                <a:ea typeface="Calibri"/>
                <a:cs typeface="Calibri"/>
                <a:sym typeface="Calibri"/>
              </a:rPr>
              <a:t>Resources (For more information)</a:t>
            </a:r>
          </a:p>
          <a:p>
            <a:pPr marL="228600" marR="0" lvl="0" indent="-228600" algn="l" rtl="0">
              <a:spcBef>
                <a:spcPts val="200"/>
              </a:spcBef>
              <a:spcAft>
                <a:spcPts val="0"/>
              </a:spcAft>
              <a:buClr>
                <a:schemeClr val="dk2"/>
              </a:buClr>
              <a:buSzPct val="100000"/>
              <a:buFont typeface="Arial"/>
              <a:buChar char="•"/>
            </a:pPr>
            <a:r>
              <a:rPr lang="en-US" sz="1000">
                <a:latin typeface="Calibri"/>
                <a:ea typeface="Calibri"/>
                <a:cs typeface="Calibri"/>
                <a:sym typeface="Calibri"/>
              </a:rPr>
              <a:t>The digital humanities center MATRIX (Michigan State University) provides advice on how to structure file names based on oral history projects that is broadly applicable: </a:t>
            </a:r>
            <a:r>
              <a:rPr lang="en-US" sz="1000" u="sng">
                <a:solidFill>
                  <a:schemeClr val="hlink"/>
                </a:solidFill>
                <a:latin typeface="Calibri"/>
                <a:ea typeface="Calibri"/>
                <a:cs typeface="Calibri"/>
                <a:sym typeface="Calibri"/>
                <a:hlinkClick r:id="rId4"/>
              </a:rPr>
              <a:t>http://ohda.matrix.msu.edu/2012/08/file-naming-in-the-digital-age</a:t>
            </a:r>
            <a:r>
              <a:rPr lang="en-US" sz="1000">
                <a:solidFill>
                  <a:schemeClr val="dk2"/>
                </a:solidFill>
                <a:latin typeface="Calibri"/>
                <a:ea typeface="Calibri"/>
                <a:cs typeface="Calibri"/>
                <a:sym typeface="Calibri"/>
              </a:rPr>
              <a:t> </a:t>
            </a:r>
          </a:p>
          <a:p>
            <a:pPr marL="228600" marR="0" lvl="0" indent="-228600" algn="l" rtl="0">
              <a:spcBef>
                <a:spcPts val="200"/>
              </a:spcBef>
              <a:spcAft>
                <a:spcPts val="0"/>
              </a:spcAft>
              <a:buClr>
                <a:schemeClr val="dk2"/>
              </a:buClr>
              <a:buSzPct val="100000"/>
              <a:buFont typeface="Arial"/>
              <a:buChar char="•"/>
            </a:pPr>
            <a:r>
              <a:rPr lang="en-US" sz="1000">
                <a:latin typeface="Calibri"/>
                <a:ea typeface="Calibri"/>
                <a:cs typeface="Calibri"/>
                <a:sym typeface="Calibri"/>
              </a:rPr>
              <a:t>Udacity offers a free online course on how to use Git and GitHub with interactive exercises to familiarize you with using the tools.</a:t>
            </a:r>
            <a:r>
              <a:rPr lang="en-US" sz="1000">
                <a:solidFill>
                  <a:schemeClr val="dk2"/>
                </a:solidFill>
                <a:latin typeface="Calibri"/>
                <a:ea typeface="Calibri"/>
                <a:cs typeface="Calibri"/>
                <a:sym typeface="Calibri"/>
              </a:rPr>
              <a:t/>
            </a:r>
            <a:br>
              <a:rPr lang="en-US" sz="1000">
                <a:solidFill>
                  <a:schemeClr val="dk2"/>
                </a:solidFill>
                <a:latin typeface="Calibri"/>
                <a:ea typeface="Calibri"/>
                <a:cs typeface="Calibri"/>
                <a:sym typeface="Calibri"/>
              </a:rPr>
            </a:br>
            <a:r>
              <a:rPr lang="en-US" sz="1000" u="sng">
                <a:solidFill>
                  <a:schemeClr val="hlink"/>
                </a:solidFill>
                <a:latin typeface="Calibri"/>
                <a:ea typeface="Calibri"/>
                <a:cs typeface="Calibri"/>
                <a:sym typeface="Calibri"/>
                <a:hlinkClick r:id="rId5"/>
              </a:rPr>
              <a:t>https://www.udacity.com/course/how-to-use-git-and-github--ud775</a:t>
            </a:r>
            <a:r>
              <a:rPr lang="en-US" sz="1000">
                <a:solidFill>
                  <a:schemeClr val="dk2"/>
                </a:solidFill>
                <a:latin typeface="Calibri"/>
                <a:ea typeface="Calibri"/>
                <a:cs typeface="Calibri"/>
                <a:sym typeface="Calibri"/>
              </a:rPr>
              <a:t> </a:t>
            </a:r>
          </a:p>
          <a:p>
            <a:pPr marL="228600" marR="0" lvl="0" indent="-228600" algn="l" rtl="0">
              <a:spcBef>
                <a:spcPts val="200"/>
              </a:spcBef>
              <a:spcAft>
                <a:spcPts val="0"/>
              </a:spcAft>
              <a:buClr>
                <a:schemeClr val="dk2"/>
              </a:buClr>
              <a:buSzPct val="100000"/>
              <a:buFont typeface="Arial"/>
              <a:buChar char="•"/>
            </a:pPr>
            <a:r>
              <a:rPr lang="en-US" sz="1000">
                <a:latin typeface="Calibri"/>
                <a:ea typeface="Calibri"/>
                <a:cs typeface="Calibri"/>
                <a:sym typeface="Calibri"/>
              </a:rPr>
              <a:t>Another helpful GitHub guide is available from Hello World. </a:t>
            </a:r>
            <a:r>
              <a:rPr lang="en-US" sz="1000" u="sng">
                <a:solidFill>
                  <a:schemeClr val="hlink"/>
                </a:solidFill>
                <a:latin typeface="Calibri"/>
                <a:ea typeface="Calibri"/>
                <a:cs typeface="Calibri"/>
                <a:sym typeface="Calibri"/>
                <a:hlinkClick r:id="rId6"/>
              </a:rPr>
              <a:t>https://guides.github.com/activities/hello-world/</a:t>
            </a:r>
            <a:r>
              <a:rPr lang="en-US" sz="1000">
                <a:solidFill>
                  <a:schemeClr val="dk2"/>
                </a:solidFill>
                <a:latin typeface="Calibri"/>
                <a:ea typeface="Calibri"/>
                <a:cs typeface="Calibri"/>
                <a:sym typeface="Calibri"/>
              </a:rPr>
              <a:t> </a:t>
            </a:r>
          </a:p>
          <a:p>
            <a:pPr marL="228600" marR="0" lvl="0" indent="-228600" algn="l" rtl="0">
              <a:spcBef>
                <a:spcPts val="200"/>
              </a:spcBef>
              <a:spcAft>
                <a:spcPts val="0"/>
              </a:spcAft>
              <a:buClr>
                <a:schemeClr val="dk2"/>
              </a:buClr>
              <a:buSzPct val="100000"/>
              <a:buFont typeface="Arial"/>
              <a:buChar char="•"/>
            </a:pPr>
            <a:r>
              <a:rPr lang="en-US" sz="1000">
                <a:latin typeface="Calibri"/>
                <a:ea typeface="Calibri"/>
                <a:cs typeface="Calibri"/>
                <a:sym typeface="Calibri"/>
              </a:rPr>
              <a:t>The Subversion community provides free access to the book Version Control with Subversion: </a:t>
            </a:r>
            <a:r>
              <a:rPr lang="en-US" sz="1000" u="sng">
                <a:solidFill>
                  <a:schemeClr val="hlink"/>
                </a:solidFill>
                <a:latin typeface="Calibri"/>
                <a:ea typeface="Calibri"/>
                <a:cs typeface="Calibri"/>
                <a:sym typeface="Calibri"/>
                <a:hlinkClick r:id="rId7"/>
              </a:rPr>
              <a:t>http://svnbook.red-bean.com/</a:t>
            </a:r>
            <a:r>
              <a:rPr lang="en-US" sz="1000">
                <a:solidFill>
                  <a:schemeClr val="dk2"/>
                </a:solidFill>
                <a:latin typeface="Calibri"/>
                <a:ea typeface="Calibri"/>
                <a:cs typeface="Calibri"/>
                <a:sym typeface="Calibri"/>
              </a:rPr>
              <a:t> </a:t>
            </a:r>
          </a:p>
        </p:txBody>
      </p:sp>
      <p:sp>
        <p:nvSpPr>
          <p:cNvPr id="256" name="Shape 256"/>
          <p:cNvSpPr/>
          <p:nvPr/>
        </p:nvSpPr>
        <p:spPr>
          <a:xfrm>
            <a:off x="3124200" y="4909132"/>
            <a:ext cx="2362200" cy="1143000"/>
          </a:xfrm>
          <a:prstGeom prst="rect">
            <a:avLst/>
          </a:prstGeom>
          <a:solidFill>
            <a:schemeClr val="accent3">
              <a:alpha val="15686"/>
            </a:schemeClr>
          </a:solidFill>
          <a:ln w="9525" cap="flat" cmpd="sng">
            <a:solidFill>
              <a:srgbClr val="005A9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700">
              <a:solidFill>
                <a:schemeClr val="lt1"/>
              </a:solidFill>
              <a:latin typeface="Calibri"/>
              <a:ea typeface="Calibri"/>
              <a:cs typeface="Calibri"/>
              <a:sym typeface="Calibri"/>
            </a:endParaRPr>
          </a:p>
        </p:txBody>
      </p:sp>
      <p:pic>
        <p:nvPicPr>
          <p:cNvPr id="257" name="Shape 257"/>
          <p:cNvPicPr preferRelativeResize="0"/>
          <p:nvPr/>
        </p:nvPicPr>
        <p:blipFill rotWithShape="1">
          <a:blip r:embed="rId8">
            <a:alphaModFix/>
          </a:blip>
          <a:srcRect/>
          <a:stretch/>
        </p:blipFill>
        <p:spPr>
          <a:xfrm>
            <a:off x="6477000" y="5029200"/>
            <a:ext cx="1981199" cy="1177827"/>
          </a:xfrm>
          <a:prstGeom prst="rect">
            <a:avLst/>
          </a:prstGeom>
          <a:noFill/>
          <a:ln>
            <a:noFill/>
          </a:ln>
        </p:spPr>
      </p:pic>
      <p:sp>
        <p:nvSpPr>
          <p:cNvPr id="258" name="Shape 258"/>
          <p:cNvSpPr txBox="1"/>
          <p:nvPr/>
        </p:nvSpPr>
        <p:spPr>
          <a:xfrm>
            <a:off x="3200400" y="1265250"/>
            <a:ext cx="2610000" cy="4878300"/>
          </a:xfrm>
          <a:prstGeom prst="rect">
            <a:avLst/>
          </a:prstGeom>
          <a:noFill/>
          <a:ln>
            <a:noFill/>
          </a:ln>
        </p:spPr>
        <p:txBody>
          <a:bodyPr lIns="91425" tIns="91425" rIns="91425" bIns="91425" anchor="t" anchorCtr="0">
            <a:noAutofit/>
          </a:bodyPr>
          <a:lstStyle/>
          <a:p>
            <a:pPr lvl="0" rtl="0">
              <a:spcBef>
                <a:spcPts val="200"/>
              </a:spcBef>
              <a:buClr>
                <a:schemeClr val="dk2"/>
              </a:buClr>
              <a:buSzPct val="25000"/>
              <a:buFont typeface="Noto Sans Symbols"/>
              <a:buNone/>
            </a:pPr>
            <a:r>
              <a:rPr lang="en-US" sz="1000" b="1" dirty="0">
                <a:latin typeface="Calibri"/>
                <a:ea typeface="Calibri"/>
                <a:cs typeface="Calibri"/>
                <a:sym typeface="Calibri"/>
              </a:rPr>
              <a:t>Software-Assisted Version Control</a:t>
            </a:r>
          </a:p>
          <a:p>
            <a:pPr lvl="0" rtl="0">
              <a:spcBef>
                <a:spcPts val="200"/>
              </a:spcBef>
              <a:buClr>
                <a:schemeClr val="dk2"/>
              </a:buClr>
              <a:buSzPct val="25000"/>
              <a:buFont typeface="Noto Sans Symbols"/>
              <a:buNone/>
            </a:pPr>
            <a:r>
              <a:rPr lang="en-US" sz="1000" dirty="0">
                <a:latin typeface="Calibri"/>
                <a:ea typeface="Calibri"/>
                <a:cs typeface="Calibri"/>
                <a:sym typeface="Calibri"/>
              </a:rPr>
              <a:t>There are also software tools that can </a:t>
            </a:r>
            <a:br>
              <a:rPr lang="en-US" sz="1000" dirty="0">
                <a:latin typeface="Calibri"/>
                <a:ea typeface="Calibri"/>
                <a:cs typeface="Calibri"/>
                <a:sym typeface="Calibri"/>
              </a:rPr>
            </a:br>
            <a:r>
              <a:rPr lang="en-US" sz="1000" dirty="0">
                <a:latin typeface="Calibri"/>
                <a:ea typeface="Calibri"/>
                <a:cs typeface="Calibri"/>
                <a:sym typeface="Calibri"/>
              </a:rPr>
              <a:t>help you version your content. These </a:t>
            </a:r>
            <a:br>
              <a:rPr lang="en-US" sz="1000" dirty="0">
                <a:latin typeface="Calibri"/>
                <a:ea typeface="Calibri"/>
                <a:cs typeface="Calibri"/>
                <a:sym typeface="Calibri"/>
              </a:rPr>
            </a:br>
            <a:r>
              <a:rPr lang="en-US" sz="1000" dirty="0">
                <a:latin typeface="Calibri"/>
                <a:ea typeface="Calibri"/>
                <a:cs typeface="Calibri"/>
                <a:sym typeface="Calibri"/>
              </a:rPr>
              <a:t>tools store your content in such a way </a:t>
            </a:r>
            <a:br>
              <a:rPr lang="en-US" sz="1000" dirty="0">
                <a:latin typeface="Calibri"/>
                <a:ea typeface="Calibri"/>
                <a:cs typeface="Calibri"/>
                <a:sym typeface="Calibri"/>
              </a:rPr>
            </a:br>
            <a:r>
              <a:rPr lang="en-US" sz="1000" dirty="0">
                <a:latin typeface="Calibri"/>
                <a:ea typeface="Calibri"/>
                <a:cs typeface="Calibri"/>
                <a:sym typeface="Calibri"/>
              </a:rPr>
              <a:t>that they can remember its state from </a:t>
            </a:r>
            <a:br>
              <a:rPr lang="en-US" sz="1000" dirty="0">
                <a:latin typeface="Calibri"/>
                <a:ea typeface="Calibri"/>
                <a:cs typeface="Calibri"/>
                <a:sym typeface="Calibri"/>
              </a:rPr>
            </a:br>
            <a:r>
              <a:rPr lang="en-US" sz="1000" dirty="0">
                <a:latin typeface="Calibri"/>
                <a:ea typeface="Calibri"/>
                <a:cs typeface="Calibri"/>
                <a:sym typeface="Calibri"/>
              </a:rPr>
              <a:t>revision to revision. Usually, they also </a:t>
            </a:r>
            <a:br>
              <a:rPr lang="en-US" sz="1000" dirty="0">
                <a:latin typeface="Calibri"/>
                <a:ea typeface="Calibri"/>
                <a:cs typeface="Calibri"/>
                <a:sym typeface="Calibri"/>
              </a:rPr>
            </a:br>
            <a:r>
              <a:rPr lang="en-US" sz="1000" dirty="0">
                <a:latin typeface="Calibri"/>
                <a:ea typeface="Calibri"/>
                <a:cs typeface="Calibri"/>
                <a:sym typeface="Calibri"/>
              </a:rPr>
              <a:t>allow you to “check in” and “check out” </a:t>
            </a:r>
            <a:br>
              <a:rPr lang="en-US" sz="1000" dirty="0">
                <a:latin typeface="Calibri"/>
                <a:ea typeface="Calibri"/>
                <a:cs typeface="Calibri"/>
                <a:sym typeface="Calibri"/>
              </a:rPr>
            </a:br>
            <a:r>
              <a:rPr lang="en-US" sz="1000" dirty="0">
                <a:latin typeface="Calibri"/>
                <a:ea typeface="Calibri"/>
                <a:cs typeface="Calibri"/>
                <a:sym typeface="Calibri"/>
              </a:rPr>
              <a:t>your content, ensuring that revisions </a:t>
            </a:r>
            <a:br>
              <a:rPr lang="en-US" sz="1000" dirty="0">
                <a:latin typeface="Calibri"/>
                <a:ea typeface="Calibri"/>
                <a:cs typeface="Calibri"/>
                <a:sym typeface="Calibri"/>
              </a:rPr>
            </a:br>
            <a:r>
              <a:rPr lang="en-US" sz="1000" dirty="0">
                <a:latin typeface="Calibri"/>
                <a:ea typeface="Calibri"/>
                <a:cs typeface="Calibri"/>
                <a:sym typeface="Calibri"/>
              </a:rPr>
              <a:t>never happen simultaneously in two </a:t>
            </a:r>
            <a:br>
              <a:rPr lang="en-US" sz="1000" dirty="0">
                <a:latin typeface="Calibri"/>
                <a:ea typeface="Calibri"/>
                <a:cs typeface="Calibri"/>
                <a:sym typeface="Calibri"/>
              </a:rPr>
            </a:br>
            <a:r>
              <a:rPr lang="en-US" sz="1000" dirty="0">
                <a:latin typeface="Calibri"/>
                <a:ea typeface="Calibri"/>
                <a:cs typeface="Calibri"/>
                <a:sym typeface="Calibri"/>
              </a:rPr>
              <a:t>different locations (e.g., if collaborating </a:t>
            </a:r>
            <a:br>
              <a:rPr lang="en-US" sz="1000" dirty="0">
                <a:latin typeface="Calibri"/>
                <a:ea typeface="Calibri"/>
                <a:cs typeface="Calibri"/>
                <a:sym typeface="Calibri"/>
              </a:rPr>
            </a:br>
            <a:r>
              <a:rPr lang="en-US" sz="1000" dirty="0">
                <a:latin typeface="Calibri"/>
                <a:ea typeface="Calibri"/>
                <a:cs typeface="Calibri"/>
                <a:sym typeface="Calibri"/>
              </a:rPr>
              <a:t>researchers both attempt to revise the </a:t>
            </a:r>
            <a:br>
              <a:rPr lang="en-US" sz="1000" dirty="0">
                <a:latin typeface="Calibri"/>
                <a:ea typeface="Calibri"/>
                <a:cs typeface="Calibri"/>
                <a:sym typeface="Calibri"/>
              </a:rPr>
            </a:br>
            <a:r>
              <a:rPr lang="en-US" sz="1000" dirty="0">
                <a:latin typeface="Calibri"/>
                <a:ea typeface="Calibri"/>
                <a:cs typeface="Calibri"/>
                <a:sym typeface="Calibri"/>
              </a:rPr>
              <a:t>same file at the same time, or a researcher </a:t>
            </a:r>
            <a:br>
              <a:rPr lang="en-US" sz="1000" dirty="0">
                <a:latin typeface="Calibri"/>
                <a:ea typeface="Calibri"/>
                <a:cs typeface="Calibri"/>
                <a:sym typeface="Calibri"/>
              </a:rPr>
            </a:br>
            <a:r>
              <a:rPr lang="en-US" sz="1000" dirty="0">
                <a:latin typeface="Calibri"/>
                <a:ea typeface="Calibri"/>
                <a:cs typeface="Calibri"/>
                <a:sym typeface="Calibri"/>
              </a:rPr>
              <a:t>unwittingly tries to revise the same file on </a:t>
            </a:r>
            <a:br>
              <a:rPr lang="en-US" sz="1000" dirty="0">
                <a:latin typeface="Calibri"/>
                <a:ea typeface="Calibri"/>
                <a:cs typeface="Calibri"/>
                <a:sym typeface="Calibri"/>
              </a:rPr>
            </a:br>
            <a:r>
              <a:rPr lang="en-US" sz="1000" dirty="0">
                <a:latin typeface="Calibri"/>
                <a:ea typeface="Calibri"/>
                <a:cs typeface="Calibri"/>
                <a:sym typeface="Calibri"/>
              </a:rPr>
              <a:t>two different machines). Key differences </a:t>
            </a:r>
            <a:br>
              <a:rPr lang="en-US" sz="1000" dirty="0">
                <a:latin typeface="Calibri"/>
                <a:ea typeface="Calibri"/>
                <a:cs typeface="Calibri"/>
                <a:sym typeface="Calibri"/>
              </a:rPr>
            </a:br>
            <a:r>
              <a:rPr lang="en-US" sz="1000" dirty="0">
                <a:latin typeface="Calibri"/>
                <a:ea typeface="Calibri"/>
                <a:cs typeface="Calibri"/>
                <a:sym typeface="Calibri"/>
              </a:rPr>
              <a:t>between these software-assisted methods </a:t>
            </a:r>
            <a:br>
              <a:rPr lang="en-US" sz="1000" dirty="0">
                <a:latin typeface="Calibri"/>
                <a:ea typeface="Calibri"/>
                <a:cs typeface="Calibri"/>
                <a:sym typeface="Calibri"/>
              </a:rPr>
            </a:br>
            <a:r>
              <a:rPr lang="en-US" sz="1000" dirty="0">
                <a:latin typeface="Calibri"/>
                <a:ea typeface="Calibri"/>
                <a:cs typeface="Calibri"/>
                <a:sym typeface="Calibri"/>
              </a:rPr>
              <a:t>and the manual methods include:</a:t>
            </a:r>
          </a:p>
          <a:p>
            <a:pPr marL="342900" lvl="0" indent="-342900" rtl="0">
              <a:spcBef>
                <a:spcPts val="200"/>
              </a:spcBef>
              <a:buClr>
                <a:schemeClr val="dk2"/>
              </a:buClr>
              <a:buFont typeface="Noto Sans Symbols"/>
              <a:buNone/>
            </a:pPr>
            <a:endParaRPr sz="1000" dirty="0">
              <a:latin typeface="Calibri"/>
              <a:ea typeface="Calibri"/>
              <a:cs typeface="Calibri"/>
              <a:sym typeface="Calibri"/>
            </a:endParaRPr>
          </a:p>
          <a:p>
            <a:pPr marL="228600" lvl="0" indent="-228600" rtl="0">
              <a:spcBef>
                <a:spcPts val="200"/>
              </a:spcBef>
              <a:buClr>
                <a:srgbClr val="000000"/>
              </a:buClr>
              <a:buSzPct val="100000"/>
              <a:buFont typeface="Noto Sans Symbols"/>
              <a:buAutoNum type="arabicPeriod"/>
            </a:pPr>
            <a:r>
              <a:rPr lang="en-US" sz="1000" dirty="0">
                <a:latin typeface="Calibri"/>
                <a:ea typeface="Calibri"/>
                <a:cs typeface="Calibri"/>
                <a:sym typeface="Calibri"/>
              </a:rPr>
              <a:t>You can only view and edit the </a:t>
            </a:r>
            <a:br>
              <a:rPr lang="en-US" sz="1000" dirty="0">
                <a:latin typeface="Calibri"/>
                <a:ea typeface="Calibri"/>
                <a:cs typeface="Calibri"/>
                <a:sym typeface="Calibri"/>
              </a:rPr>
            </a:br>
            <a:r>
              <a:rPr lang="en-US" sz="1000" dirty="0">
                <a:latin typeface="Calibri"/>
                <a:ea typeface="Calibri"/>
                <a:cs typeface="Calibri"/>
                <a:sym typeface="Calibri"/>
              </a:rPr>
              <a:t>working version of a file</a:t>
            </a:r>
          </a:p>
          <a:p>
            <a:pPr marL="228600" lvl="0" indent="-228600" rtl="0">
              <a:spcBef>
                <a:spcPts val="200"/>
              </a:spcBef>
              <a:buClr>
                <a:srgbClr val="000000"/>
              </a:buClr>
              <a:buSzPct val="100000"/>
              <a:buFont typeface="Noto Sans Symbols"/>
              <a:buAutoNum type="arabicPeriod"/>
            </a:pPr>
            <a:r>
              <a:rPr lang="en-US" sz="1000" dirty="0">
                <a:latin typeface="Calibri"/>
                <a:ea typeface="Calibri"/>
                <a:cs typeface="Calibri"/>
                <a:sym typeface="Calibri"/>
              </a:rPr>
              <a:t>When you change a file, you can </a:t>
            </a:r>
            <a:br>
              <a:rPr lang="en-US" sz="1000" dirty="0">
                <a:latin typeface="Calibri"/>
                <a:ea typeface="Calibri"/>
                <a:cs typeface="Calibri"/>
                <a:sym typeface="Calibri"/>
              </a:rPr>
            </a:br>
            <a:r>
              <a:rPr lang="en-US" sz="1000" dirty="0">
                <a:latin typeface="Calibri"/>
                <a:ea typeface="Calibri"/>
                <a:cs typeface="Calibri"/>
                <a:sym typeface="Calibri"/>
              </a:rPr>
              <a:t>save a revision and attach a short</a:t>
            </a:r>
            <a:br>
              <a:rPr lang="en-US" sz="1000" dirty="0">
                <a:latin typeface="Calibri"/>
                <a:ea typeface="Calibri"/>
                <a:cs typeface="Calibri"/>
                <a:sym typeface="Calibri"/>
              </a:rPr>
            </a:br>
            <a:r>
              <a:rPr lang="en-US" sz="1000" dirty="0">
                <a:latin typeface="Calibri"/>
                <a:ea typeface="Calibri"/>
                <a:cs typeface="Calibri"/>
                <a:sym typeface="Calibri"/>
              </a:rPr>
              <a:t>summary of your changes.</a:t>
            </a:r>
          </a:p>
          <a:p>
            <a:pPr lvl="0" rtl="0">
              <a:spcBef>
                <a:spcPts val="200"/>
              </a:spcBef>
              <a:buClr>
                <a:schemeClr val="dk2"/>
              </a:buClr>
              <a:buFont typeface="Noto Sans Symbols"/>
              <a:buNone/>
            </a:pPr>
            <a:endParaRPr sz="1000" dirty="0">
              <a:latin typeface="Calibri"/>
              <a:ea typeface="Calibri"/>
              <a:cs typeface="Calibri"/>
              <a:sym typeface="Calibri"/>
            </a:endParaRPr>
          </a:p>
          <a:p>
            <a:pPr lvl="0" rtl="0">
              <a:spcBef>
                <a:spcPts val="200"/>
              </a:spcBef>
              <a:buClr>
                <a:schemeClr val="dk2"/>
              </a:buClr>
              <a:buSzPct val="25000"/>
              <a:buFont typeface="Noto Sans Symbols"/>
              <a:buNone/>
            </a:pPr>
            <a:r>
              <a:rPr lang="en-US" sz="1000" dirty="0">
                <a:latin typeface="Calibri"/>
                <a:ea typeface="Calibri"/>
                <a:cs typeface="Calibri"/>
                <a:sym typeface="Calibri"/>
              </a:rPr>
              <a:t>Research is active and iterative. You</a:t>
            </a:r>
            <a:br>
              <a:rPr lang="en-US" sz="1000" dirty="0">
                <a:latin typeface="Calibri"/>
                <a:ea typeface="Calibri"/>
                <a:cs typeface="Calibri"/>
                <a:sym typeface="Calibri"/>
              </a:rPr>
            </a:br>
            <a:r>
              <a:rPr lang="en-US" sz="1000" dirty="0">
                <a:latin typeface="Calibri"/>
                <a:ea typeface="Calibri"/>
                <a:cs typeface="Calibri"/>
                <a:sym typeface="Calibri"/>
              </a:rPr>
              <a:t>will edit and re-edit your research</a:t>
            </a:r>
            <a:br>
              <a:rPr lang="en-US" sz="1000" dirty="0">
                <a:latin typeface="Calibri"/>
                <a:ea typeface="Calibri"/>
                <a:cs typeface="Calibri"/>
                <a:sym typeface="Calibri"/>
              </a:rPr>
            </a:br>
            <a:r>
              <a:rPr lang="en-US" sz="1000" dirty="0">
                <a:latin typeface="Calibri"/>
                <a:ea typeface="Calibri"/>
                <a:cs typeface="Calibri"/>
                <a:sym typeface="Calibri"/>
              </a:rPr>
              <a:t>materials many times before finishing </a:t>
            </a:r>
            <a:br>
              <a:rPr lang="en-US" sz="1000" dirty="0">
                <a:latin typeface="Calibri"/>
                <a:ea typeface="Calibri"/>
                <a:cs typeface="Calibri"/>
                <a:sym typeface="Calibri"/>
              </a:rPr>
            </a:br>
            <a:r>
              <a:rPr lang="en-US" sz="1000" dirty="0">
                <a:latin typeface="Calibri"/>
                <a:ea typeface="Calibri"/>
                <a:cs typeface="Calibri"/>
                <a:sym typeface="Calibri"/>
              </a:rPr>
              <a:t>your thesis or dissertation. How will </a:t>
            </a:r>
            <a:br>
              <a:rPr lang="en-US" sz="1000" dirty="0">
                <a:latin typeface="Calibri"/>
                <a:ea typeface="Calibri"/>
                <a:cs typeface="Calibri"/>
                <a:sym typeface="Calibri"/>
              </a:rPr>
            </a:br>
            <a:r>
              <a:rPr lang="en-US" sz="1000" dirty="0">
                <a:latin typeface="Calibri"/>
                <a:ea typeface="Calibri"/>
                <a:cs typeface="Calibri"/>
                <a:sym typeface="Calibri"/>
              </a:rPr>
              <a:t>you know that you are working with the </a:t>
            </a:r>
            <a:br>
              <a:rPr lang="en-US" sz="1000" dirty="0">
                <a:latin typeface="Calibri"/>
                <a:ea typeface="Calibri"/>
                <a:cs typeface="Calibri"/>
                <a:sym typeface="Calibri"/>
              </a:rPr>
            </a:br>
            <a:r>
              <a:rPr lang="en-US" sz="1000" dirty="0">
                <a:latin typeface="Calibri"/>
                <a:ea typeface="Calibri"/>
                <a:cs typeface="Calibri"/>
                <a:sym typeface="Calibri"/>
              </a:rPr>
              <a:t>most current revision of your materials?</a:t>
            </a:r>
          </a:p>
        </p:txBody>
      </p:sp>
      <p:sp>
        <p:nvSpPr>
          <p:cNvPr id="10" name="Shape 189"/>
          <p:cNvSpPr txBox="1"/>
          <p:nvPr/>
        </p:nvSpPr>
        <p:spPr>
          <a:xfrm>
            <a:off x="0" y="6332886"/>
            <a:ext cx="9142412" cy="347643"/>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en-US" sz="1400">
                <a:solidFill>
                  <a:schemeClr val="dk1"/>
                </a:solidFill>
                <a:latin typeface="Calibri"/>
                <a:ea typeface="Calibri"/>
                <a:cs typeface="Calibri"/>
                <a:sym typeface="Calibri"/>
              </a:rPr>
              <a:t>Source - </a:t>
            </a:r>
            <a:r>
              <a:rPr lang="en-US" sz="1400" u="sng">
                <a:solidFill>
                  <a:schemeClr val="hlink"/>
                </a:solidFill>
                <a:latin typeface="Calibri"/>
                <a:ea typeface="Calibri"/>
                <a:cs typeface="Calibri"/>
                <a:sym typeface="Calibri"/>
                <a:hlinkClick r:id="rId9"/>
              </a:rPr>
              <a:t>Guidance Briefs: Managing Your ETD Research Files</a:t>
            </a:r>
          </a:p>
        </p:txBody>
      </p:sp>
      <p:pic>
        <p:nvPicPr>
          <p:cNvPr id="11" name="Shape 68"/>
          <p:cNvPicPr preferRelativeResize="0">
            <a:picLocks noChangeAspect="1"/>
          </p:cNvPicPr>
          <p:nvPr/>
        </p:nvPicPr>
        <p:blipFill rotWithShape="1">
          <a:blip r:embed="rId10">
            <a:alphaModFix/>
          </a:blip>
          <a:srcRect/>
          <a:stretch/>
        </p:blipFill>
        <p:spPr>
          <a:xfrm>
            <a:off x="128950" y="6239921"/>
            <a:ext cx="1585550" cy="588500"/>
          </a:xfrm>
          <a:prstGeom prst="rect">
            <a:avLst/>
          </a:prstGeom>
          <a:noFill/>
          <a:ln>
            <a:no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Shape 473"/>
          <p:cNvSpPr txBox="1"/>
          <p:nvPr/>
        </p:nvSpPr>
        <p:spPr>
          <a:xfrm>
            <a:off x="457200" y="6320135"/>
            <a:ext cx="5943599" cy="276998"/>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200">
                <a:solidFill>
                  <a:schemeClr val="dk1"/>
                </a:solidFill>
                <a:latin typeface="Calibri"/>
                <a:ea typeface="Calibri"/>
                <a:cs typeface="Calibri"/>
                <a:sym typeface="Calibri"/>
              </a:rPr>
              <a:t>Source: Eric Parks, Unsplash: </a:t>
            </a:r>
            <a:r>
              <a:rPr lang="en-US" sz="1200" u="sng">
                <a:solidFill>
                  <a:schemeClr val="hlink"/>
                </a:solidFill>
                <a:latin typeface="Calibri"/>
                <a:ea typeface="Calibri"/>
                <a:cs typeface="Calibri"/>
                <a:sym typeface="Calibri"/>
                <a:hlinkClick r:id="rId3"/>
              </a:rPr>
              <a:t>https://unsplash.com/photos/InbWYO6Bvw4</a:t>
            </a:r>
            <a:r>
              <a:rPr lang="en-US" sz="1200">
                <a:solidFill>
                  <a:schemeClr val="dk1"/>
                </a:solidFill>
                <a:latin typeface="Calibri"/>
                <a:ea typeface="Calibri"/>
                <a:cs typeface="Calibri"/>
                <a:sym typeface="Calibri"/>
              </a:rPr>
              <a:t>  </a:t>
            </a:r>
          </a:p>
        </p:txBody>
      </p:sp>
      <p:pic>
        <p:nvPicPr>
          <p:cNvPr id="474" name="Shape 474"/>
          <p:cNvPicPr preferRelativeResize="0">
            <a:picLocks noGrp="1"/>
          </p:cNvPicPr>
          <p:nvPr>
            <p:ph type="body" idx="1"/>
          </p:nvPr>
        </p:nvPicPr>
        <p:blipFill rotWithShape="1">
          <a:blip r:embed="rId4">
            <a:alphaModFix/>
          </a:blip>
          <a:srcRect/>
          <a:stretch/>
        </p:blipFill>
        <p:spPr>
          <a:xfrm>
            <a:off x="457200" y="1600200"/>
            <a:ext cx="8229600" cy="4525963"/>
          </a:xfrm>
          <a:prstGeom prst="rect">
            <a:avLst/>
          </a:prstGeom>
          <a:noFill/>
          <a:ln>
            <a:noFill/>
          </a:ln>
        </p:spPr>
      </p:pic>
      <p:sp>
        <p:nvSpPr>
          <p:cNvPr id="475" name="Shape 475"/>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US" sz="3600">
                <a:solidFill>
                  <a:srgbClr val="007DC3"/>
                </a:solidFill>
                <a:latin typeface="Lato"/>
                <a:ea typeface="Lato"/>
                <a:cs typeface="Lato"/>
                <a:sym typeface="Lato"/>
              </a:rPr>
              <a:t>ETDplus Curation Workbench</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Shape 481"/>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endParaRPr sz="3200" b="1" i="0" u="none" strike="noStrike" cap="none">
              <a:solidFill>
                <a:schemeClr val="lt1"/>
              </a:solidFill>
              <a:latin typeface="Cambria"/>
              <a:ea typeface="Cambria"/>
              <a:cs typeface="Cambria"/>
              <a:sym typeface="Cambria"/>
            </a:endParaRPr>
          </a:p>
        </p:txBody>
      </p:sp>
      <p:pic>
        <p:nvPicPr>
          <p:cNvPr id="482" name="Shape 482"/>
          <p:cNvPicPr preferRelativeResize="0">
            <a:picLocks noGrp="1"/>
          </p:cNvPicPr>
          <p:nvPr>
            <p:ph type="body" idx="1"/>
          </p:nvPr>
        </p:nvPicPr>
        <p:blipFill rotWithShape="1">
          <a:blip r:embed="rId3">
            <a:alphaModFix/>
          </a:blip>
          <a:srcRect/>
          <a:stretch/>
        </p:blipFill>
        <p:spPr>
          <a:xfrm>
            <a:off x="457200" y="1600200"/>
            <a:ext cx="8229600" cy="4525963"/>
          </a:xfrm>
          <a:prstGeom prst="rect">
            <a:avLst/>
          </a:prstGeom>
          <a:noFill/>
          <a:ln>
            <a:noFill/>
          </a:ln>
        </p:spPr>
      </p:pic>
      <p:sp>
        <p:nvSpPr>
          <p:cNvPr id="483" name="Shape 483"/>
          <p:cNvSpPr txBox="1">
            <a:spLocks noGrp="1"/>
          </p:cNvSpPr>
          <p:nvPr>
            <p:ph type="sldNum" idx="12"/>
          </p:nvPr>
        </p:nvSpPr>
        <p:spPr>
          <a:xfrm>
            <a:off x="3417725" y="6432600"/>
            <a:ext cx="2133600" cy="365100"/>
          </a:xfrm>
          <a:prstGeom prst="rect">
            <a:avLst/>
          </a:prstGeom>
          <a:noFill/>
          <a:ln>
            <a:noFill/>
          </a:ln>
        </p:spPr>
        <p:txBody>
          <a:bodyPr lIns="91425" tIns="45700" rIns="91425" bIns="45700" anchor="ctr" anchorCtr="0">
            <a:noAutofit/>
          </a:bodyPr>
          <a:lstStyle/>
          <a:p>
            <a:pPr marL="0" marR="0" lvl="0" indent="0" algn="r" rtl="0">
              <a:spcBef>
                <a:spcPts val="0"/>
              </a:spcBef>
              <a:spcAft>
                <a:spcPts val="0"/>
              </a:spcAft>
              <a:buSzPct val="25000"/>
              <a:buNone/>
            </a:pPr>
            <a:fld id="{00000000-1234-1234-1234-123412341234}" type="slidenum">
              <a:rPr lang="en-US" sz="1100">
                <a:solidFill>
                  <a:schemeClr val="dk2"/>
                </a:solidFill>
                <a:latin typeface="Calibri"/>
                <a:ea typeface="Calibri"/>
                <a:cs typeface="Calibri"/>
                <a:sym typeface="Calibri"/>
              </a:rPr>
              <a:t>24</a:t>
            </a:fld>
            <a:endParaRPr lang="en-US" sz="1100">
              <a:solidFill>
                <a:schemeClr val="dk2"/>
              </a:solidFill>
              <a:latin typeface="Calibri"/>
              <a:ea typeface="Calibri"/>
              <a:cs typeface="Calibri"/>
              <a:sym typeface="Calibri"/>
            </a:endParaRPr>
          </a:p>
        </p:txBody>
      </p:sp>
      <p:sp>
        <p:nvSpPr>
          <p:cNvPr id="484" name="Shape 484"/>
          <p:cNvSpPr txBox="1"/>
          <p:nvPr/>
        </p:nvSpPr>
        <p:spPr>
          <a:xfrm>
            <a:off x="609600" y="4270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200" b="1">
                <a:solidFill>
                  <a:srgbClr val="007DC3"/>
                </a:solidFill>
                <a:latin typeface="Lato"/>
                <a:ea typeface="Lato"/>
                <a:cs typeface="Lato"/>
                <a:sym typeface="Lato"/>
              </a:rPr>
              <a:t>Open Guides, Tools, Training</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Shape 490"/>
          <p:cNvSpPr txBox="1"/>
          <p:nvPr/>
        </p:nvSpPr>
        <p:spPr>
          <a:xfrm>
            <a:off x="215100" y="2977200"/>
            <a:ext cx="8713800" cy="903600"/>
          </a:xfrm>
          <a:prstGeom prst="rect">
            <a:avLst/>
          </a:prstGeom>
          <a:noFill/>
          <a:ln>
            <a:noFill/>
          </a:ln>
        </p:spPr>
        <p:txBody>
          <a:bodyPr lIns="91425" tIns="91425" rIns="91425" bIns="91425" anchor="t" anchorCtr="0">
            <a:noAutofit/>
          </a:bodyPr>
          <a:lstStyle/>
          <a:p>
            <a:pPr lvl="0" algn="ctr" rtl="0">
              <a:spcBef>
                <a:spcPts val="0"/>
              </a:spcBef>
              <a:buNone/>
            </a:pPr>
            <a:r>
              <a:rPr lang="en-US" sz="4800" b="1">
                <a:solidFill>
                  <a:schemeClr val="accent1"/>
                </a:solidFill>
              </a:rPr>
              <a:t>etdplusdemo.educopia.org</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pic>
        <p:nvPicPr>
          <p:cNvPr id="496" name="Shape 496"/>
          <p:cNvPicPr preferRelativeResize="0"/>
          <p:nvPr/>
        </p:nvPicPr>
        <p:blipFill>
          <a:blip r:embed="rId3">
            <a:alphaModFix/>
          </a:blip>
          <a:stretch>
            <a:fillRect/>
          </a:stretch>
        </p:blipFill>
        <p:spPr>
          <a:xfrm>
            <a:off x="0" y="511063"/>
            <a:ext cx="9144000" cy="5835874"/>
          </a:xfrm>
          <a:prstGeom prst="rect">
            <a:avLst/>
          </a:prstGeom>
          <a:noFill/>
          <a:ln>
            <a:no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Shape 502"/>
          <p:cNvSpPr txBox="1"/>
          <p:nvPr/>
        </p:nvSpPr>
        <p:spPr>
          <a:xfrm>
            <a:off x="360900" y="1732500"/>
            <a:ext cx="8422200" cy="1347600"/>
          </a:xfrm>
          <a:prstGeom prst="rect">
            <a:avLst/>
          </a:prstGeom>
          <a:noFill/>
          <a:ln>
            <a:noFill/>
          </a:ln>
        </p:spPr>
        <p:txBody>
          <a:bodyPr lIns="91425" tIns="91425" rIns="91425" bIns="91425" anchor="t" anchorCtr="0">
            <a:noAutofit/>
          </a:bodyPr>
          <a:lstStyle/>
          <a:p>
            <a:pPr lvl="0" algn="ctr">
              <a:spcBef>
                <a:spcPts val="0"/>
              </a:spcBef>
              <a:buNone/>
            </a:pPr>
            <a:r>
              <a:rPr lang="en-US" sz="20000">
                <a:latin typeface="Ultra"/>
                <a:ea typeface="Ultra"/>
                <a:cs typeface="Ultra"/>
                <a:sym typeface="Ultra"/>
              </a:rPr>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200" b="1" i="0" u="none" strike="noStrike" cap="none">
                <a:solidFill>
                  <a:srgbClr val="007DC3"/>
                </a:solidFill>
                <a:latin typeface="Lato"/>
                <a:ea typeface="Lato"/>
                <a:cs typeface="Lato"/>
                <a:sym typeface="Lato"/>
              </a:rPr>
              <a:t>Welcome and Workshop Background</a:t>
            </a:r>
          </a:p>
        </p:txBody>
      </p:sp>
      <p:sp>
        <p:nvSpPr>
          <p:cNvPr id="83" name="Shape 83"/>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000000"/>
              </a:buClr>
              <a:buSzPct val="100000"/>
              <a:buFont typeface="Arial"/>
              <a:buChar char="▪"/>
            </a:pPr>
            <a:r>
              <a:rPr lang="en-US" sz="2800" b="0" i="0" u="none" strike="noStrike" cap="none" dirty="0">
                <a:solidFill>
                  <a:srgbClr val="000000"/>
                </a:solidFill>
                <a:latin typeface="Arial"/>
                <a:ea typeface="Arial"/>
                <a:cs typeface="Arial"/>
                <a:sym typeface="Arial"/>
              </a:rPr>
              <a:t>Instructors</a:t>
            </a:r>
          </a:p>
          <a:p>
            <a:pPr marL="342900" marR="0" lvl="0" indent="-342900" algn="l" rtl="0">
              <a:spcBef>
                <a:spcPts val="640"/>
              </a:spcBef>
              <a:spcAft>
                <a:spcPts val="0"/>
              </a:spcAft>
              <a:buClr>
                <a:srgbClr val="000000"/>
              </a:buClr>
              <a:buSzPct val="100000"/>
              <a:buFont typeface="Arial"/>
              <a:buChar char="▪"/>
            </a:pPr>
            <a:endParaRPr lang="en-US" sz="2800" b="0" i="0" u="none" strike="noStrike" cap="none" dirty="0" smtClean="0">
              <a:solidFill>
                <a:srgbClr val="000000"/>
              </a:solidFill>
              <a:latin typeface="Arial"/>
              <a:ea typeface="Arial"/>
              <a:cs typeface="Arial"/>
              <a:sym typeface="Arial"/>
            </a:endParaRPr>
          </a:p>
          <a:p>
            <a:pPr marL="342900" marR="0" lvl="0" indent="-342900" algn="l" rtl="0">
              <a:spcBef>
                <a:spcPts val="640"/>
              </a:spcBef>
              <a:spcAft>
                <a:spcPts val="0"/>
              </a:spcAft>
              <a:buClr>
                <a:srgbClr val="000000"/>
              </a:buClr>
              <a:buSzPct val="100000"/>
              <a:buFont typeface="Arial"/>
              <a:buChar char="▪"/>
            </a:pPr>
            <a:r>
              <a:rPr lang="en-US" sz="2800" b="0" i="0" u="none" strike="noStrike" cap="none" dirty="0" smtClean="0">
                <a:solidFill>
                  <a:srgbClr val="000000"/>
                </a:solidFill>
                <a:latin typeface="Arial"/>
                <a:ea typeface="Arial"/>
                <a:cs typeface="Arial"/>
                <a:sym typeface="Arial"/>
              </a:rPr>
              <a:t>Curriculum</a:t>
            </a:r>
            <a:endParaRPr lang="en-US" sz="2800" b="0" i="0" u="none" strike="noStrike" cap="none" dirty="0">
              <a:solidFill>
                <a:srgbClr val="000000"/>
              </a:solidFill>
              <a:latin typeface="Arial"/>
              <a:ea typeface="Arial"/>
              <a:cs typeface="Arial"/>
              <a:sym typeface="Arial"/>
            </a:endParaRPr>
          </a:p>
          <a:p>
            <a:pPr marL="742950" marR="0" lvl="1" indent="-285750" algn="l" rtl="0">
              <a:spcBef>
                <a:spcPts val="480"/>
              </a:spcBef>
              <a:spcAft>
                <a:spcPts val="0"/>
              </a:spcAft>
              <a:buClr>
                <a:srgbClr val="000000"/>
              </a:buClr>
              <a:buSzPct val="100000"/>
              <a:buFont typeface="Arial"/>
              <a:buChar char="▪"/>
            </a:pPr>
            <a:r>
              <a:rPr lang="en-US" sz="2000" b="0" i="0" u="none" strike="noStrike" cap="none" dirty="0" err="1">
                <a:solidFill>
                  <a:srgbClr val="000000"/>
                </a:solidFill>
                <a:latin typeface="Arial"/>
                <a:ea typeface="Arial"/>
                <a:cs typeface="Arial"/>
                <a:sym typeface="Arial"/>
              </a:rPr>
              <a:t>ETDplus</a:t>
            </a:r>
            <a:r>
              <a:rPr lang="en-US" sz="2000" b="0" i="0" u="none" strike="noStrike" cap="none" dirty="0">
                <a:solidFill>
                  <a:srgbClr val="000000"/>
                </a:solidFill>
                <a:latin typeface="Arial"/>
                <a:ea typeface="Arial"/>
                <a:cs typeface="Arial"/>
                <a:sym typeface="Arial"/>
              </a:rPr>
              <a:t> project (IMLS, 2014-17)</a:t>
            </a:r>
          </a:p>
          <a:p>
            <a:pPr marL="0" marR="0" lvl="0" indent="0" algn="l" rtl="0">
              <a:spcBef>
                <a:spcPts val="480"/>
              </a:spcBef>
              <a:spcAft>
                <a:spcPts val="0"/>
              </a:spcAft>
              <a:buNone/>
            </a:pPr>
            <a:endParaRPr sz="2800" dirty="0"/>
          </a:p>
        </p:txBody>
      </p:sp>
      <p:pic>
        <p:nvPicPr>
          <p:cNvPr id="5" name="Shape 68"/>
          <p:cNvPicPr preferRelativeResize="0">
            <a:picLocks noChangeAspect="1"/>
          </p:cNvPicPr>
          <p:nvPr/>
        </p:nvPicPr>
        <p:blipFill rotWithShape="1">
          <a:blip r:embed="rId3">
            <a:alphaModFix/>
          </a:blip>
          <a:srcRect/>
          <a:stretch/>
        </p:blipFill>
        <p:spPr>
          <a:xfrm>
            <a:off x="128950" y="6239921"/>
            <a:ext cx="1585550" cy="588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US" sz="3200" b="1" i="0" u="none" strike="noStrike" cap="none">
                <a:solidFill>
                  <a:srgbClr val="007DC3"/>
                </a:solidFill>
                <a:latin typeface="Lato"/>
                <a:ea typeface="Lato"/>
                <a:cs typeface="Lato"/>
                <a:sym typeface="Lato"/>
              </a:rPr>
              <a:t>Learning Objectives</a:t>
            </a:r>
          </a:p>
        </p:txBody>
      </p:sp>
      <p:sp>
        <p:nvSpPr>
          <p:cNvPr id="89" name="Shape 89"/>
          <p:cNvSpPr txBox="1">
            <a:spLocks noGrp="1"/>
          </p:cNvSpPr>
          <p:nvPr>
            <p:ph type="body" idx="1"/>
          </p:nvPr>
        </p:nvSpPr>
        <p:spPr>
          <a:xfrm>
            <a:off x="457200" y="1600200"/>
            <a:ext cx="8229600" cy="4526100"/>
          </a:xfrm>
          <a:prstGeom prst="rect">
            <a:avLst/>
          </a:prstGeom>
          <a:noFill/>
          <a:ln>
            <a:noFill/>
          </a:ln>
        </p:spPr>
        <p:txBody>
          <a:bodyPr lIns="91425" tIns="45700" rIns="91425" bIns="45700" anchor="t" anchorCtr="0">
            <a:noAutofit/>
          </a:bodyPr>
          <a:lstStyle/>
          <a:p>
            <a:pPr marL="57150" marR="0" lvl="0" indent="-6350" algn="l" rtl="0">
              <a:spcBef>
                <a:spcPts val="0"/>
              </a:spcBef>
              <a:spcAft>
                <a:spcPts val="0"/>
              </a:spcAft>
              <a:buClr>
                <a:schemeClr val="dk2"/>
              </a:buClr>
              <a:buSzPct val="25000"/>
              <a:buFont typeface="Noto Sans Symbols"/>
              <a:buNone/>
            </a:pPr>
            <a:endParaRPr sz="2400">
              <a:solidFill>
                <a:srgbClr val="000000"/>
              </a:solidFill>
              <a:latin typeface="Arial"/>
              <a:ea typeface="Arial"/>
              <a:cs typeface="Arial"/>
              <a:sym typeface="Arial"/>
            </a:endParaRPr>
          </a:p>
          <a:p>
            <a:pPr marL="0" marR="0" lvl="0" indent="0" algn="l" rtl="0">
              <a:spcBef>
                <a:spcPts val="560"/>
              </a:spcBef>
              <a:spcAft>
                <a:spcPts val="0"/>
              </a:spcAft>
              <a:buNone/>
            </a:pPr>
            <a:endParaRPr sz="2400">
              <a:solidFill>
                <a:srgbClr val="000000"/>
              </a:solidFill>
              <a:latin typeface="Arial"/>
              <a:ea typeface="Arial"/>
              <a:cs typeface="Arial"/>
              <a:sym typeface="Arial"/>
            </a:endParaRPr>
          </a:p>
          <a:p>
            <a:pPr marL="0" marR="0" lvl="0" indent="0" algn="ctr" rtl="0">
              <a:spcBef>
                <a:spcPts val="560"/>
              </a:spcBef>
              <a:spcAft>
                <a:spcPts val="0"/>
              </a:spcAft>
              <a:buNone/>
            </a:pPr>
            <a:endParaRPr sz="3000">
              <a:solidFill>
                <a:srgbClr val="000000"/>
              </a:solidFill>
              <a:latin typeface="Arial"/>
              <a:ea typeface="Arial"/>
              <a:cs typeface="Arial"/>
              <a:sym typeface="Arial"/>
            </a:endParaRPr>
          </a:p>
          <a:p>
            <a:pPr marL="0" marR="0" lvl="0" indent="0" algn="ctr" rtl="0">
              <a:spcBef>
                <a:spcPts val="560"/>
              </a:spcBef>
              <a:spcAft>
                <a:spcPts val="0"/>
              </a:spcAft>
              <a:buNone/>
            </a:pPr>
            <a:r>
              <a:rPr lang="en-US" sz="3000" b="0" i="0" u="none" strike="noStrike" cap="none">
                <a:solidFill>
                  <a:srgbClr val="000000"/>
                </a:solidFill>
                <a:latin typeface="Arial"/>
                <a:ea typeface="Arial"/>
                <a:cs typeface="Arial"/>
                <a:sym typeface="Arial"/>
              </a:rPr>
              <a:t>Learn about emerging methods to support students’ digital object management</a:t>
            </a:r>
          </a:p>
          <a:p>
            <a:pPr marL="342900" marR="0" lvl="0" indent="-342900" algn="l" rtl="0">
              <a:spcBef>
                <a:spcPts val="640"/>
              </a:spcBef>
              <a:spcAft>
                <a:spcPts val="0"/>
              </a:spcAft>
              <a:buClr>
                <a:schemeClr val="dk2"/>
              </a:buClr>
              <a:buSzPct val="100000"/>
              <a:buFont typeface="Noto Sans Symbols"/>
              <a:buNone/>
            </a:pPr>
            <a:endParaRPr sz="3200" b="0" i="0" u="none" strike="noStrike" cap="none">
              <a:solidFill>
                <a:schemeClr val="dk2"/>
              </a:solidFill>
              <a:latin typeface="Calibri"/>
              <a:ea typeface="Calibri"/>
              <a:cs typeface="Calibri"/>
              <a:sym typeface="Calibri"/>
            </a:endParaRPr>
          </a:p>
        </p:txBody>
      </p:sp>
      <p:pic>
        <p:nvPicPr>
          <p:cNvPr id="5" name="Shape 68"/>
          <p:cNvPicPr preferRelativeResize="0">
            <a:picLocks noChangeAspect="1"/>
          </p:cNvPicPr>
          <p:nvPr/>
        </p:nvPicPr>
        <p:blipFill rotWithShape="1">
          <a:blip r:embed="rId3">
            <a:alphaModFix/>
          </a:blip>
          <a:srcRect/>
          <a:stretch/>
        </p:blipFill>
        <p:spPr>
          <a:xfrm>
            <a:off x="128950" y="6239921"/>
            <a:ext cx="1585550" cy="588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US" sz="3200" b="1" i="0" u="none" strike="noStrike" cap="none">
                <a:solidFill>
                  <a:srgbClr val="007DC3"/>
                </a:solidFill>
                <a:latin typeface="Lato"/>
                <a:ea typeface="Lato"/>
                <a:cs typeface="Lato"/>
                <a:sym typeface="Lato"/>
              </a:rPr>
              <a:t>Learning Objectives</a:t>
            </a:r>
          </a:p>
        </p:txBody>
      </p:sp>
      <p:sp>
        <p:nvSpPr>
          <p:cNvPr id="95" name="Shape 95"/>
          <p:cNvSpPr txBox="1">
            <a:spLocks noGrp="1"/>
          </p:cNvSpPr>
          <p:nvPr>
            <p:ph type="body" idx="1"/>
          </p:nvPr>
        </p:nvSpPr>
        <p:spPr>
          <a:xfrm>
            <a:off x="457200" y="1600200"/>
            <a:ext cx="8229600" cy="4526100"/>
          </a:xfrm>
          <a:prstGeom prst="rect">
            <a:avLst/>
          </a:prstGeom>
          <a:noFill/>
          <a:ln>
            <a:noFill/>
          </a:ln>
        </p:spPr>
        <p:txBody>
          <a:bodyPr lIns="91425" tIns="45700" rIns="91425" bIns="45700" anchor="t" anchorCtr="0">
            <a:noAutofit/>
          </a:bodyPr>
          <a:lstStyle/>
          <a:p>
            <a:pPr marL="57150" marR="0" lvl="0" indent="-6350" algn="l" rtl="0">
              <a:spcBef>
                <a:spcPts val="0"/>
              </a:spcBef>
              <a:spcAft>
                <a:spcPts val="0"/>
              </a:spcAft>
              <a:buClr>
                <a:schemeClr val="dk2"/>
              </a:buClr>
              <a:buSzPct val="25000"/>
              <a:buFont typeface="Noto Sans Symbols"/>
              <a:buNone/>
            </a:pPr>
            <a:endParaRPr sz="2400">
              <a:solidFill>
                <a:srgbClr val="000000"/>
              </a:solidFill>
              <a:latin typeface="Arial"/>
              <a:ea typeface="Arial"/>
              <a:cs typeface="Arial"/>
              <a:sym typeface="Arial"/>
            </a:endParaRPr>
          </a:p>
          <a:p>
            <a:pPr marL="0" marR="0" lvl="0" indent="0" algn="l" rtl="0">
              <a:spcBef>
                <a:spcPts val="560"/>
              </a:spcBef>
              <a:spcAft>
                <a:spcPts val="0"/>
              </a:spcAft>
              <a:buNone/>
            </a:pPr>
            <a:endParaRPr sz="2400">
              <a:solidFill>
                <a:srgbClr val="000000"/>
              </a:solidFill>
              <a:latin typeface="Arial"/>
              <a:ea typeface="Arial"/>
              <a:cs typeface="Arial"/>
              <a:sym typeface="Arial"/>
            </a:endParaRPr>
          </a:p>
          <a:p>
            <a:pPr marL="0" lvl="0" indent="0" rtl="0">
              <a:spcBef>
                <a:spcPts val="560"/>
              </a:spcBef>
              <a:buNone/>
            </a:pPr>
            <a:endParaRPr sz="2400">
              <a:solidFill>
                <a:schemeClr val="dk1"/>
              </a:solidFill>
              <a:latin typeface="Arial"/>
              <a:ea typeface="Arial"/>
              <a:cs typeface="Arial"/>
              <a:sym typeface="Arial"/>
            </a:endParaRPr>
          </a:p>
          <a:p>
            <a:pPr marL="0" lvl="0" indent="0" algn="ctr" rtl="0">
              <a:spcBef>
                <a:spcPts val="560"/>
              </a:spcBef>
              <a:buNone/>
            </a:pPr>
            <a:r>
              <a:rPr lang="en-US" sz="3000">
                <a:solidFill>
                  <a:schemeClr val="dk1"/>
                </a:solidFill>
                <a:latin typeface="Arial"/>
                <a:ea typeface="Arial"/>
                <a:cs typeface="Arial"/>
                <a:sym typeface="Arial"/>
              </a:rPr>
              <a:t>Practice using an prototype tool </a:t>
            </a:r>
          </a:p>
          <a:p>
            <a:pPr marL="0" lvl="0" indent="0" algn="ctr" rtl="0">
              <a:spcBef>
                <a:spcPts val="560"/>
              </a:spcBef>
              <a:buNone/>
            </a:pPr>
            <a:r>
              <a:rPr lang="en-US" sz="3000">
                <a:solidFill>
                  <a:schemeClr val="dk1"/>
                </a:solidFill>
                <a:latin typeface="Arial"/>
                <a:ea typeface="Arial"/>
                <a:cs typeface="Arial"/>
                <a:sym typeface="Arial"/>
              </a:rPr>
              <a:t>designed to support student </a:t>
            </a:r>
          </a:p>
          <a:p>
            <a:pPr marL="0" lvl="0" indent="0" algn="ctr" rtl="0">
              <a:spcBef>
                <a:spcPts val="560"/>
              </a:spcBef>
              <a:buNone/>
            </a:pPr>
            <a:r>
              <a:rPr lang="en-US" sz="3000">
                <a:solidFill>
                  <a:schemeClr val="dk1"/>
                </a:solidFill>
                <a:latin typeface="Arial"/>
                <a:ea typeface="Arial"/>
                <a:cs typeface="Arial"/>
                <a:sym typeface="Arial"/>
              </a:rPr>
              <a:t>ETD supplementary materials submission</a:t>
            </a:r>
          </a:p>
          <a:p>
            <a:pPr marL="342900" marR="0" lvl="0" indent="-342900" algn="l" rtl="0">
              <a:spcBef>
                <a:spcPts val="640"/>
              </a:spcBef>
              <a:spcAft>
                <a:spcPts val="0"/>
              </a:spcAft>
              <a:buClr>
                <a:schemeClr val="dk2"/>
              </a:buClr>
              <a:buSzPct val="100000"/>
              <a:buFont typeface="Noto Sans Symbols"/>
              <a:buNone/>
            </a:pPr>
            <a:endParaRPr sz="3200" b="0" i="0" u="none" strike="noStrike" cap="none">
              <a:solidFill>
                <a:schemeClr val="dk2"/>
              </a:solidFill>
              <a:latin typeface="Calibri"/>
              <a:ea typeface="Calibri"/>
              <a:cs typeface="Calibri"/>
              <a:sym typeface="Calibri"/>
            </a:endParaRPr>
          </a:p>
        </p:txBody>
      </p:sp>
      <p:pic>
        <p:nvPicPr>
          <p:cNvPr id="5" name="Shape 68"/>
          <p:cNvPicPr preferRelativeResize="0">
            <a:picLocks noChangeAspect="1"/>
          </p:cNvPicPr>
          <p:nvPr/>
        </p:nvPicPr>
        <p:blipFill rotWithShape="1">
          <a:blip r:embed="rId3">
            <a:alphaModFix/>
          </a:blip>
          <a:srcRect/>
          <a:stretch/>
        </p:blipFill>
        <p:spPr>
          <a:xfrm>
            <a:off x="128950" y="6239921"/>
            <a:ext cx="1585550" cy="588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US" sz="3200" b="1" i="0" u="none" strike="noStrike" cap="none">
                <a:solidFill>
                  <a:srgbClr val="007DC3"/>
                </a:solidFill>
                <a:latin typeface="Lato"/>
                <a:ea typeface="Lato"/>
                <a:cs typeface="Lato"/>
                <a:sym typeface="Lato"/>
              </a:rPr>
              <a:t>Learning Objectives</a:t>
            </a:r>
          </a:p>
        </p:txBody>
      </p:sp>
      <p:sp>
        <p:nvSpPr>
          <p:cNvPr id="101" name="Shape 101"/>
          <p:cNvSpPr txBox="1">
            <a:spLocks noGrp="1"/>
          </p:cNvSpPr>
          <p:nvPr>
            <p:ph type="body" idx="1"/>
          </p:nvPr>
        </p:nvSpPr>
        <p:spPr>
          <a:xfrm>
            <a:off x="457200" y="1600200"/>
            <a:ext cx="8229600" cy="4526100"/>
          </a:xfrm>
          <a:prstGeom prst="rect">
            <a:avLst/>
          </a:prstGeom>
          <a:noFill/>
          <a:ln>
            <a:noFill/>
          </a:ln>
        </p:spPr>
        <p:txBody>
          <a:bodyPr lIns="91425" tIns="45700" rIns="91425" bIns="45700" anchor="t" anchorCtr="0">
            <a:noAutofit/>
          </a:bodyPr>
          <a:lstStyle/>
          <a:p>
            <a:pPr marL="57150" marR="0" lvl="0" indent="-6350" algn="l" rtl="0">
              <a:spcBef>
                <a:spcPts val="0"/>
              </a:spcBef>
              <a:spcAft>
                <a:spcPts val="0"/>
              </a:spcAft>
              <a:buClr>
                <a:schemeClr val="dk2"/>
              </a:buClr>
              <a:buSzPct val="25000"/>
              <a:buFont typeface="Noto Sans Symbols"/>
              <a:buNone/>
            </a:pPr>
            <a:endParaRPr sz="2400" dirty="0">
              <a:solidFill>
                <a:srgbClr val="000000"/>
              </a:solidFill>
              <a:latin typeface="Arial"/>
              <a:ea typeface="Arial"/>
              <a:cs typeface="Arial"/>
              <a:sym typeface="Arial"/>
            </a:endParaRPr>
          </a:p>
          <a:p>
            <a:pPr marL="0" marR="0" lvl="0" indent="0" algn="l" rtl="0">
              <a:spcBef>
                <a:spcPts val="560"/>
              </a:spcBef>
              <a:spcAft>
                <a:spcPts val="0"/>
              </a:spcAft>
              <a:buNone/>
            </a:pPr>
            <a:endParaRPr sz="2400" dirty="0">
              <a:solidFill>
                <a:srgbClr val="000000"/>
              </a:solidFill>
              <a:latin typeface="Arial"/>
              <a:ea typeface="Arial"/>
              <a:cs typeface="Arial"/>
              <a:sym typeface="Arial"/>
            </a:endParaRPr>
          </a:p>
          <a:p>
            <a:pPr marL="0" lvl="0" indent="0" rtl="0">
              <a:spcBef>
                <a:spcPts val="560"/>
              </a:spcBef>
              <a:buNone/>
            </a:pPr>
            <a:endParaRPr sz="2400" dirty="0">
              <a:solidFill>
                <a:schemeClr val="dk1"/>
              </a:solidFill>
              <a:latin typeface="Arial"/>
              <a:ea typeface="Arial"/>
              <a:cs typeface="Arial"/>
              <a:sym typeface="Arial"/>
            </a:endParaRPr>
          </a:p>
          <a:p>
            <a:pPr marL="0" lvl="0" indent="0" algn="ctr" rtl="0">
              <a:spcBef>
                <a:spcPts val="560"/>
              </a:spcBef>
              <a:buNone/>
            </a:pPr>
            <a:r>
              <a:rPr lang="en-US" sz="3000" dirty="0">
                <a:solidFill>
                  <a:schemeClr val="dk1"/>
                </a:solidFill>
                <a:latin typeface="Arial"/>
                <a:ea typeface="Arial"/>
                <a:cs typeface="Arial"/>
                <a:sym typeface="Arial"/>
              </a:rPr>
              <a:t>Understand how to begin working to improve </a:t>
            </a:r>
            <a:r>
              <a:rPr lang="en-US" sz="3000" dirty="0" smtClean="0">
                <a:solidFill>
                  <a:schemeClr val="dk1"/>
                </a:solidFill>
                <a:latin typeface="Arial"/>
                <a:ea typeface="Arial"/>
                <a:cs typeface="Arial"/>
                <a:sym typeface="Arial"/>
              </a:rPr>
              <a:t>current </a:t>
            </a:r>
            <a:r>
              <a:rPr lang="en-US" sz="3000" dirty="0">
                <a:solidFill>
                  <a:schemeClr val="dk1"/>
                </a:solidFill>
                <a:latin typeface="Arial"/>
                <a:ea typeface="Arial"/>
                <a:cs typeface="Arial"/>
                <a:sym typeface="Arial"/>
              </a:rPr>
              <a:t>ETD programs based on expanding lifecycle management practices for ETDs</a:t>
            </a:r>
          </a:p>
          <a:p>
            <a:pPr marL="342900" marR="0" lvl="0" indent="-342900" algn="l" rtl="0">
              <a:spcBef>
                <a:spcPts val="640"/>
              </a:spcBef>
              <a:spcAft>
                <a:spcPts val="0"/>
              </a:spcAft>
              <a:buClr>
                <a:schemeClr val="dk2"/>
              </a:buClr>
              <a:buSzPct val="100000"/>
              <a:buFont typeface="Noto Sans Symbols"/>
              <a:buNone/>
            </a:pPr>
            <a:endParaRPr sz="3200" b="0" i="0" u="none" strike="noStrike" cap="none" dirty="0">
              <a:solidFill>
                <a:schemeClr val="dk2"/>
              </a:solidFill>
              <a:latin typeface="Calibri"/>
              <a:ea typeface="Calibri"/>
              <a:cs typeface="Calibri"/>
              <a:sym typeface="Calibri"/>
            </a:endParaRPr>
          </a:p>
        </p:txBody>
      </p:sp>
      <p:pic>
        <p:nvPicPr>
          <p:cNvPr id="5" name="Shape 68"/>
          <p:cNvPicPr preferRelativeResize="0">
            <a:picLocks noChangeAspect="1"/>
          </p:cNvPicPr>
          <p:nvPr/>
        </p:nvPicPr>
        <p:blipFill rotWithShape="1">
          <a:blip r:embed="rId3">
            <a:alphaModFix/>
          </a:blip>
          <a:srcRect/>
          <a:stretch/>
        </p:blipFill>
        <p:spPr>
          <a:xfrm>
            <a:off x="128950" y="6239921"/>
            <a:ext cx="1585550" cy="588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200" b="1" i="0" u="none" strike="noStrike" cap="none" dirty="0" smtClean="0">
                <a:solidFill>
                  <a:srgbClr val="007DC3"/>
                </a:solidFill>
                <a:latin typeface="Lato"/>
                <a:ea typeface="Lato"/>
                <a:cs typeface="Lato"/>
                <a:sym typeface="Lato"/>
              </a:rPr>
              <a:t>Exercise</a:t>
            </a:r>
            <a:endParaRPr lang="en-US" sz="3200" b="1" i="0" u="none" strike="noStrike" cap="none" dirty="0">
              <a:solidFill>
                <a:srgbClr val="007DC3"/>
              </a:solidFill>
              <a:latin typeface="Lato"/>
              <a:ea typeface="Lato"/>
              <a:cs typeface="Lato"/>
              <a:sym typeface="Lato"/>
            </a:endParaRPr>
          </a:p>
        </p:txBody>
      </p:sp>
      <p:sp>
        <p:nvSpPr>
          <p:cNvPr id="108" name="Shape 108"/>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2"/>
              </a:buClr>
              <a:buSzPct val="25000"/>
              <a:buFont typeface="Noto Sans Symbols"/>
              <a:buNone/>
            </a:pPr>
            <a:r>
              <a:rPr lang="en-US" sz="3200" b="1" i="0" u="none" strike="noStrike" cap="none">
                <a:solidFill>
                  <a:srgbClr val="000000"/>
                </a:solidFill>
                <a:latin typeface="Arial"/>
                <a:ea typeface="Arial"/>
                <a:cs typeface="Arial"/>
                <a:sym typeface="Arial"/>
              </a:rPr>
              <a:t>On the stickies provided, please answer the following question:</a:t>
            </a:r>
          </a:p>
          <a:p>
            <a:pPr marL="0" marR="0" lvl="0" indent="0" algn="l" rtl="0">
              <a:spcBef>
                <a:spcPts val="640"/>
              </a:spcBef>
              <a:spcAft>
                <a:spcPts val="0"/>
              </a:spcAft>
              <a:buNone/>
            </a:pPr>
            <a:endParaRPr>
              <a:solidFill>
                <a:srgbClr val="000000"/>
              </a:solidFill>
              <a:latin typeface="Arial"/>
              <a:ea typeface="Arial"/>
              <a:cs typeface="Arial"/>
              <a:sym typeface="Arial"/>
            </a:endParaRPr>
          </a:p>
          <a:p>
            <a:pPr marL="0" marR="0" lvl="0" indent="0" algn="ctr" rtl="0">
              <a:spcBef>
                <a:spcPts val="640"/>
              </a:spcBef>
              <a:spcAft>
                <a:spcPts val="0"/>
              </a:spcAft>
              <a:buNone/>
            </a:pPr>
            <a:r>
              <a:rPr lang="en-US" sz="3200" b="0" i="0" u="none" strike="noStrike" cap="none">
                <a:solidFill>
                  <a:srgbClr val="000000"/>
                </a:solidFill>
                <a:latin typeface="Arial"/>
                <a:ea typeface="Arial"/>
                <a:cs typeface="Arial"/>
                <a:sym typeface="Arial"/>
              </a:rPr>
              <a:t>What content types does your institution’s </a:t>
            </a:r>
            <a:r>
              <a:rPr lang="en-US" sz="3200" b="0" i="1" u="sng" strike="noStrike" cap="none">
                <a:solidFill>
                  <a:srgbClr val="000000"/>
                </a:solidFill>
                <a:latin typeface="Arial"/>
                <a:ea typeface="Arial"/>
                <a:cs typeface="Arial"/>
                <a:sym typeface="Arial"/>
              </a:rPr>
              <a:t>ETD program </a:t>
            </a:r>
            <a:r>
              <a:rPr lang="en-US" sz="3200" b="0" i="0" u="none" strike="noStrike" cap="none">
                <a:solidFill>
                  <a:srgbClr val="000000"/>
                </a:solidFill>
                <a:latin typeface="Arial"/>
                <a:ea typeface="Arial"/>
                <a:cs typeface="Arial"/>
                <a:sym typeface="Arial"/>
              </a:rPr>
              <a:t>currently accept? (one type per YELLOW sticky note)</a:t>
            </a:r>
          </a:p>
          <a:p>
            <a:pPr marL="342900" marR="0" lvl="0" indent="-342900" algn="l" rtl="0">
              <a:spcBef>
                <a:spcPts val="640"/>
              </a:spcBef>
              <a:spcAft>
                <a:spcPts val="0"/>
              </a:spcAft>
              <a:buClr>
                <a:schemeClr val="dk2"/>
              </a:buClr>
              <a:buSzPct val="100000"/>
              <a:buFont typeface="Noto Sans Symbols"/>
              <a:buNone/>
            </a:pPr>
            <a:endParaRPr sz="3200" b="0" i="0" u="none" strike="noStrike" cap="none">
              <a:solidFill>
                <a:schemeClr val="dk2"/>
              </a:solidFill>
              <a:latin typeface="Arial"/>
              <a:ea typeface="Arial"/>
              <a:cs typeface="Arial"/>
              <a:sym typeface="Arial"/>
            </a:endParaRPr>
          </a:p>
        </p:txBody>
      </p:sp>
      <p:pic>
        <p:nvPicPr>
          <p:cNvPr id="5" name="Shape 68"/>
          <p:cNvPicPr preferRelativeResize="0">
            <a:picLocks noChangeAspect="1"/>
          </p:cNvPicPr>
          <p:nvPr/>
        </p:nvPicPr>
        <p:blipFill rotWithShape="1">
          <a:blip r:embed="rId3">
            <a:alphaModFix/>
          </a:blip>
          <a:srcRect/>
          <a:stretch/>
        </p:blipFill>
        <p:spPr>
          <a:xfrm>
            <a:off x="128950" y="6239921"/>
            <a:ext cx="1585550" cy="588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3200" b="1" i="0" u="none" strike="noStrike" cap="none" dirty="0" smtClean="0">
                <a:solidFill>
                  <a:srgbClr val="007DC3"/>
                </a:solidFill>
                <a:latin typeface="Lato"/>
                <a:ea typeface="Lato"/>
                <a:cs typeface="Lato"/>
                <a:sym typeface="Lato"/>
              </a:rPr>
              <a:t>Exercise</a:t>
            </a:r>
            <a:endParaRPr lang="en-US" sz="3200" b="1" i="0" u="none" strike="noStrike" cap="none" dirty="0">
              <a:solidFill>
                <a:srgbClr val="007DC3"/>
              </a:solidFill>
              <a:latin typeface="Lato"/>
              <a:ea typeface="Lato"/>
              <a:cs typeface="Lato"/>
              <a:sym typeface="Lato"/>
            </a:endParaRPr>
          </a:p>
        </p:txBody>
      </p:sp>
      <p:sp>
        <p:nvSpPr>
          <p:cNvPr id="115" name="Shape 115"/>
          <p:cNvSpPr txBox="1">
            <a:spLocks noGrp="1"/>
          </p:cNvSpPr>
          <p:nvPr>
            <p:ph type="body" idx="1"/>
          </p:nvPr>
        </p:nvSpPr>
        <p:spPr>
          <a:xfrm>
            <a:off x="457200" y="1600200"/>
            <a:ext cx="8229600" cy="45261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2"/>
              </a:buClr>
              <a:buSzPct val="25000"/>
              <a:buFont typeface="Noto Sans Symbols"/>
              <a:buNone/>
            </a:pPr>
            <a:r>
              <a:rPr lang="en-US" sz="3200" b="1" i="0" u="none" strike="noStrike" cap="none">
                <a:solidFill>
                  <a:srgbClr val="000000"/>
                </a:solidFill>
                <a:latin typeface="Arial"/>
                <a:ea typeface="Arial"/>
                <a:cs typeface="Arial"/>
                <a:sym typeface="Arial"/>
              </a:rPr>
              <a:t>On the stickies provided, please answer the following question:</a:t>
            </a:r>
          </a:p>
          <a:p>
            <a:pPr marL="0" marR="0" lvl="0" indent="0" algn="l" rtl="0">
              <a:spcBef>
                <a:spcPts val="0"/>
              </a:spcBef>
              <a:spcAft>
                <a:spcPts val="0"/>
              </a:spcAft>
              <a:buClr>
                <a:schemeClr val="dk2"/>
              </a:buClr>
              <a:buSzPct val="25000"/>
              <a:buFont typeface="Noto Sans Symbols"/>
              <a:buNone/>
            </a:pPr>
            <a:endParaRPr>
              <a:solidFill>
                <a:srgbClr val="000000"/>
              </a:solidFill>
              <a:latin typeface="Arial"/>
              <a:ea typeface="Arial"/>
              <a:cs typeface="Arial"/>
              <a:sym typeface="Arial"/>
            </a:endParaRPr>
          </a:p>
          <a:p>
            <a:pPr marL="0" marR="0" lvl="0" indent="0" algn="ctr" rtl="0">
              <a:spcBef>
                <a:spcPts val="0"/>
              </a:spcBef>
              <a:spcAft>
                <a:spcPts val="0"/>
              </a:spcAft>
              <a:buClr>
                <a:schemeClr val="dk2"/>
              </a:buClr>
              <a:buSzPct val="25000"/>
              <a:buFont typeface="Noto Sans Symbols"/>
              <a:buNone/>
            </a:pPr>
            <a:r>
              <a:rPr lang="en-US" sz="3200" b="0" i="0" u="none" strike="noStrike" cap="none">
                <a:solidFill>
                  <a:srgbClr val="000000"/>
                </a:solidFill>
                <a:latin typeface="Arial"/>
                <a:ea typeface="Arial"/>
                <a:cs typeface="Arial"/>
                <a:sym typeface="Arial"/>
              </a:rPr>
              <a:t>What content types does your institution’s </a:t>
            </a:r>
            <a:r>
              <a:rPr lang="en-US" sz="3200" b="0" i="1" u="sng" strike="noStrike" cap="none">
                <a:solidFill>
                  <a:srgbClr val="000000"/>
                </a:solidFill>
                <a:latin typeface="Arial"/>
                <a:ea typeface="Arial"/>
                <a:cs typeface="Arial"/>
                <a:sym typeface="Arial"/>
              </a:rPr>
              <a:t>digital preservation program </a:t>
            </a:r>
            <a:r>
              <a:rPr lang="en-US" sz="3200" b="0" i="0" u="none" strike="noStrike" cap="none">
                <a:solidFill>
                  <a:srgbClr val="000000"/>
                </a:solidFill>
                <a:latin typeface="Arial"/>
                <a:ea typeface="Arial"/>
                <a:cs typeface="Arial"/>
                <a:sym typeface="Arial"/>
              </a:rPr>
              <a:t>currently support? (one type per BLUE sticky note)</a:t>
            </a:r>
          </a:p>
          <a:p>
            <a:pPr marL="342900" marR="0" lvl="0" indent="-342900" algn="l" rtl="0">
              <a:spcBef>
                <a:spcPts val="640"/>
              </a:spcBef>
              <a:spcAft>
                <a:spcPts val="0"/>
              </a:spcAft>
              <a:buClr>
                <a:schemeClr val="dk2"/>
              </a:buClr>
              <a:buSzPct val="100000"/>
              <a:buFont typeface="Noto Sans Symbols"/>
              <a:buNone/>
            </a:pPr>
            <a:endParaRPr sz="3200" b="0" i="0" u="none" strike="noStrike" cap="none">
              <a:solidFill>
                <a:schemeClr val="dk2"/>
              </a:solidFill>
              <a:latin typeface="Calibri"/>
              <a:ea typeface="Calibri"/>
              <a:cs typeface="Calibri"/>
              <a:sym typeface="Calibri"/>
            </a:endParaRPr>
          </a:p>
        </p:txBody>
      </p:sp>
      <p:pic>
        <p:nvPicPr>
          <p:cNvPr id="5" name="Shape 68"/>
          <p:cNvPicPr preferRelativeResize="0">
            <a:picLocks noChangeAspect="1"/>
          </p:cNvPicPr>
          <p:nvPr/>
        </p:nvPicPr>
        <p:blipFill rotWithShape="1">
          <a:blip r:embed="rId3">
            <a:alphaModFix/>
          </a:blip>
          <a:srcRect/>
          <a:stretch/>
        </p:blipFill>
        <p:spPr>
          <a:xfrm>
            <a:off x="128950" y="6239921"/>
            <a:ext cx="1585550" cy="588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130"/>
          <p:cNvSpPr txBox="1">
            <a:spLocks/>
          </p:cNvSpPr>
          <p:nvPr/>
        </p:nvSpPr>
        <p:spPr>
          <a:xfrm>
            <a:off x="457200" y="1600200"/>
            <a:ext cx="4038600" cy="4526100"/>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L="342900" marR="0" lvl="0" indent="-139700" algn="l" rtl="0">
              <a:lnSpc>
                <a:spcPct val="100000"/>
              </a:lnSpc>
              <a:spcBef>
                <a:spcPts val="640"/>
              </a:spcBef>
              <a:spcAft>
                <a:spcPts val="0"/>
              </a:spcAft>
              <a:buClr>
                <a:schemeClr val="dk2"/>
              </a:buClr>
              <a:buSzPct val="100000"/>
              <a:buFont typeface="Noto Sans Symbols"/>
              <a:buChar char="▪"/>
              <a:defRPr sz="3200" b="0" i="0" u="none" strike="noStrike" cap="none">
                <a:solidFill>
                  <a:schemeClr val="dk1"/>
                </a:solidFill>
                <a:latin typeface="Calibri"/>
                <a:ea typeface="Calibri"/>
                <a:cs typeface="Calibri"/>
                <a:sym typeface="Calibri"/>
              </a:defRPr>
            </a:lvl1pPr>
            <a:lvl2pPr marL="742950" marR="0" lvl="1" indent="-107950" algn="l" rtl="0">
              <a:lnSpc>
                <a:spcPct val="100000"/>
              </a:lnSpc>
              <a:spcBef>
                <a:spcPts val="560"/>
              </a:spcBef>
              <a:spcAft>
                <a:spcPts val="0"/>
              </a:spcAft>
              <a:buClr>
                <a:schemeClr val="dk2"/>
              </a:buClr>
              <a:buSzPct val="100000"/>
              <a:buFont typeface="Noto Sans Symbols"/>
              <a:buChar char="▪"/>
              <a:defRPr sz="2800" b="0" i="0" u="none" strike="noStrike" cap="none">
                <a:solidFill>
                  <a:schemeClr val="dk1"/>
                </a:solidFill>
                <a:latin typeface="Calibri"/>
                <a:ea typeface="Calibri"/>
                <a:cs typeface="Calibri"/>
                <a:sym typeface="Calibri"/>
              </a:defRPr>
            </a:lvl2pPr>
            <a:lvl3pPr marL="1143000" marR="0" lvl="2" indent="-76200" algn="l" rtl="0">
              <a:lnSpc>
                <a:spcPct val="100000"/>
              </a:lnSpc>
              <a:spcBef>
                <a:spcPts val="480"/>
              </a:spcBef>
              <a:spcAft>
                <a:spcPts val="0"/>
              </a:spcAft>
              <a:buClr>
                <a:schemeClr val="dk2"/>
              </a:buClr>
              <a:buSzPct val="100000"/>
              <a:buFont typeface="Noto Sans Symbols"/>
              <a:buChar char="▪"/>
              <a:defRPr sz="2400" b="0" i="0" u="none" strike="noStrike" cap="none">
                <a:solidFill>
                  <a:schemeClr val="dk1"/>
                </a:solidFill>
                <a:latin typeface="Calibri"/>
                <a:ea typeface="Calibri"/>
                <a:cs typeface="Calibri"/>
                <a:sym typeface="Calibri"/>
              </a:defRPr>
            </a:lvl3pPr>
            <a:lvl4pPr marL="1600200" marR="0" lvl="3" indent="-101600" algn="l" rtl="0">
              <a:lnSpc>
                <a:spcPct val="100000"/>
              </a:lnSpc>
              <a:spcBef>
                <a:spcPts val="400"/>
              </a:spcBef>
              <a:spcAft>
                <a:spcPts val="0"/>
              </a:spcAft>
              <a:buClr>
                <a:schemeClr val="dk2"/>
              </a:buClr>
              <a:buSzPct val="100000"/>
              <a:buFont typeface="Noto Sans Symbols"/>
              <a:buChar char="▪"/>
              <a:defRPr sz="2000" b="0" i="0" u="none" strike="noStrike" cap="none">
                <a:solidFill>
                  <a:schemeClr val="dk1"/>
                </a:solidFill>
                <a:latin typeface="Calibri"/>
                <a:ea typeface="Calibri"/>
                <a:cs typeface="Calibri"/>
                <a:sym typeface="Calibri"/>
              </a:defRPr>
            </a:lvl4pPr>
            <a:lvl5pPr marL="2057400" marR="0" lvl="4" indent="-101600" algn="l" rtl="0">
              <a:lnSpc>
                <a:spcPct val="100000"/>
              </a:lnSpc>
              <a:spcBef>
                <a:spcPts val="400"/>
              </a:spcBef>
              <a:spcAft>
                <a:spcPts val="0"/>
              </a:spcAft>
              <a:buClr>
                <a:schemeClr val="dk2"/>
              </a:buClr>
              <a:buSzPct val="100000"/>
              <a:buFont typeface="Noto Sans Symbols"/>
              <a:buChar char="▪"/>
              <a:defRPr sz="2000" b="0" i="0" u="none" strike="noStrike" cap="none">
                <a:solidFill>
                  <a:schemeClr val="dk1"/>
                </a:solidFill>
                <a:latin typeface="Calibri"/>
                <a:ea typeface="Calibri"/>
                <a:cs typeface="Calibri"/>
                <a:sym typeface="Calibri"/>
              </a:defRPr>
            </a:lvl5pPr>
            <a:lvl6pPr marL="2514600" marR="0" lvl="5"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pPr indent="0">
              <a:spcBef>
                <a:spcPts val="400"/>
              </a:spcBef>
              <a:buClr>
                <a:srgbClr val="000000"/>
              </a:buClr>
              <a:buFont typeface="Arial"/>
              <a:buChar char="▪"/>
            </a:pPr>
            <a:r>
              <a:rPr lang="en-US" sz="2000" dirty="0" smtClean="0">
                <a:solidFill>
                  <a:srgbClr val="000000"/>
                </a:solidFill>
                <a:latin typeface="Arial"/>
                <a:ea typeface="Arial"/>
                <a:cs typeface="Arial"/>
                <a:sym typeface="Arial"/>
              </a:rPr>
              <a:t>Educopia Institute</a:t>
            </a:r>
          </a:p>
          <a:p>
            <a:pPr indent="0">
              <a:spcBef>
                <a:spcPts val="400"/>
              </a:spcBef>
              <a:buClr>
                <a:srgbClr val="000000"/>
              </a:buClr>
              <a:buFont typeface="Arial"/>
              <a:buChar char="▪"/>
            </a:pPr>
            <a:r>
              <a:rPr lang="en-US" sz="2000" dirty="0" err="1" smtClean="0">
                <a:solidFill>
                  <a:srgbClr val="000000"/>
                </a:solidFill>
                <a:latin typeface="Arial"/>
                <a:ea typeface="Arial"/>
                <a:cs typeface="Arial"/>
                <a:sym typeface="Arial"/>
              </a:rPr>
              <a:t>MetaArchive</a:t>
            </a:r>
            <a:r>
              <a:rPr lang="en-US" sz="2000" dirty="0" smtClean="0">
                <a:solidFill>
                  <a:srgbClr val="000000"/>
                </a:solidFill>
                <a:latin typeface="Arial"/>
                <a:ea typeface="Arial"/>
                <a:cs typeface="Arial"/>
                <a:sym typeface="Arial"/>
              </a:rPr>
              <a:t> Cooperative </a:t>
            </a:r>
          </a:p>
          <a:p>
            <a:pPr indent="0">
              <a:spcBef>
                <a:spcPts val="400"/>
              </a:spcBef>
              <a:buClr>
                <a:srgbClr val="000000"/>
              </a:buClr>
              <a:buFont typeface="Arial"/>
              <a:buChar char="▪"/>
            </a:pPr>
            <a:r>
              <a:rPr lang="en-US" sz="2000" dirty="0" smtClean="0">
                <a:solidFill>
                  <a:srgbClr val="000000"/>
                </a:solidFill>
                <a:latin typeface="Arial"/>
                <a:ea typeface="Arial"/>
                <a:cs typeface="Arial"/>
                <a:sym typeface="Arial"/>
              </a:rPr>
              <a:t>NDLTD</a:t>
            </a:r>
          </a:p>
          <a:p>
            <a:pPr indent="0">
              <a:spcBef>
                <a:spcPts val="400"/>
              </a:spcBef>
              <a:buClr>
                <a:srgbClr val="000000"/>
              </a:buClr>
              <a:buFont typeface="Arial"/>
              <a:buChar char="▪"/>
            </a:pPr>
            <a:r>
              <a:rPr lang="en-US" sz="2000" dirty="0" smtClean="0">
                <a:solidFill>
                  <a:srgbClr val="000000"/>
                </a:solidFill>
                <a:latin typeface="Arial"/>
                <a:ea typeface="Arial"/>
                <a:cs typeface="Arial"/>
                <a:sym typeface="Arial"/>
              </a:rPr>
              <a:t>ProQuest</a:t>
            </a:r>
          </a:p>
          <a:p>
            <a:pPr indent="0">
              <a:spcBef>
                <a:spcPts val="400"/>
              </a:spcBef>
              <a:buClr>
                <a:srgbClr val="000000"/>
              </a:buClr>
              <a:buFont typeface="Arial"/>
              <a:buChar char="▪"/>
            </a:pPr>
            <a:r>
              <a:rPr lang="en-US" sz="2000" dirty="0" smtClean="0">
                <a:solidFill>
                  <a:srgbClr val="000000"/>
                </a:solidFill>
                <a:latin typeface="Arial"/>
                <a:ea typeface="Arial"/>
                <a:cs typeface="Arial"/>
                <a:sym typeface="Arial"/>
              </a:rPr>
              <a:t>Carnegie Mellon University</a:t>
            </a:r>
          </a:p>
          <a:p>
            <a:pPr indent="0">
              <a:spcBef>
                <a:spcPts val="400"/>
              </a:spcBef>
              <a:buClr>
                <a:srgbClr val="000000"/>
              </a:buClr>
              <a:buFont typeface="Arial"/>
              <a:buChar char="▪"/>
            </a:pPr>
            <a:r>
              <a:rPr lang="en-US" sz="2000" dirty="0" smtClean="0">
                <a:solidFill>
                  <a:srgbClr val="000000"/>
                </a:solidFill>
                <a:latin typeface="Arial"/>
                <a:ea typeface="Arial"/>
                <a:cs typeface="Arial"/>
                <a:sym typeface="Arial"/>
              </a:rPr>
              <a:t>Colorado State University</a:t>
            </a:r>
          </a:p>
          <a:p>
            <a:pPr indent="0">
              <a:spcBef>
                <a:spcPts val="400"/>
              </a:spcBef>
              <a:buClr>
                <a:srgbClr val="000000"/>
              </a:buClr>
              <a:buFont typeface="Arial"/>
              <a:buChar char="▪"/>
            </a:pPr>
            <a:r>
              <a:rPr lang="en-US" sz="2000" dirty="0" smtClean="0">
                <a:solidFill>
                  <a:srgbClr val="000000"/>
                </a:solidFill>
                <a:latin typeface="Arial"/>
                <a:ea typeface="Arial"/>
                <a:cs typeface="Arial"/>
                <a:sym typeface="Arial"/>
              </a:rPr>
              <a:t>HBCU Library Alliance</a:t>
            </a:r>
          </a:p>
          <a:p>
            <a:pPr indent="0">
              <a:spcBef>
                <a:spcPts val="400"/>
              </a:spcBef>
              <a:buClr>
                <a:srgbClr val="000000"/>
              </a:buClr>
              <a:buFont typeface="Arial"/>
              <a:buChar char="▪"/>
            </a:pPr>
            <a:r>
              <a:rPr lang="en-US" sz="2000" dirty="0" smtClean="0">
                <a:solidFill>
                  <a:srgbClr val="000000"/>
                </a:solidFill>
                <a:latin typeface="Arial"/>
                <a:ea typeface="Arial"/>
                <a:cs typeface="Arial"/>
                <a:sym typeface="Arial"/>
              </a:rPr>
              <a:t>Indiana State University</a:t>
            </a:r>
          </a:p>
          <a:p>
            <a:pPr indent="0">
              <a:spcBef>
                <a:spcPts val="400"/>
              </a:spcBef>
              <a:buClr>
                <a:srgbClr val="000000"/>
              </a:buClr>
              <a:buFont typeface="Arial"/>
              <a:buChar char="▪"/>
            </a:pPr>
            <a:r>
              <a:rPr lang="en-US" sz="2000" dirty="0" smtClean="0">
                <a:solidFill>
                  <a:srgbClr val="000000"/>
                </a:solidFill>
                <a:latin typeface="Arial"/>
                <a:ea typeface="Arial"/>
                <a:cs typeface="Arial"/>
                <a:sym typeface="Arial"/>
              </a:rPr>
              <a:t>Oregon State University</a:t>
            </a:r>
          </a:p>
          <a:p>
            <a:pPr marL="0" indent="0">
              <a:spcBef>
                <a:spcPts val="400"/>
              </a:spcBef>
              <a:buFont typeface="Noto Sans Symbols"/>
              <a:buNone/>
            </a:pPr>
            <a:endParaRPr lang="en-US" dirty="0"/>
          </a:p>
        </p:txBody>
      </p:sp>
      <p:sp>
        <p:nvSpPr>
          <p:cNvPr id="2" name="Title 1"/>
          <p:cNvSpPr>
            <a:spLocks noGrp="1"/>
          </p:cNvSpPr>
          <p:nvPr>
            <p:ph type="title"/>
          </p:nvPr>
        </p:nvSpPr>
        <p:spPr/>
        <p:txBody>
          <a:bodyPr/>
          <a:lstStyle/>
          <a:p>
            <a:endParaRPr lang="en-US"/>
          </a:p>
        </p:txBody>
      </p:sp>
      <p:sp>
        <p:nvSpPr>
          <p:cNvPr id="4" name="Shape 129"/>
          <p:cNvSpPr txBox="1">
            <a:spLocks/>
          </p:cNvSpPr>
          <p:nvPr/>
        </p:nvSpPr>
        <p:spPr>
          <a:xfrm>
            <a:off x="457200" y="274637"/>
            <a:ext cx="8229600" cy="1143000"/>
          </a:xfrm>
          <a:prstGeom prst="rect">
            <a:avLst/>
          </a:prstGeom>
          <a:noFill/>
          <a:ln>
            <a:noFill/>
          </a:ln>
        </p:spPr>
        <p:txBody>
          <a:bodyPr lIns="91425" tIns="91425" rIns="91425" bIns="91425" anchor="ctr" anchorCtr="0">
            <a:noAutofit/>
          </a:bodyPr>
          <a:lstStyle>
            <a:defPPr marR="0" lvl="0" algn="l" rtl="0">
              <a:lnSpc>
                <a:spcPct val="100000"/>
              </a:lnSpc>
              <a:spcBef>
                <a:spcPts val="0"/>
              </a:spcBef>
              <a:spcAft>
                <a:spcPts val="0"/>
              </a:spcAft>
            </a:defPPr>
            <a:lvl1pPr marL="0" marR="0" lvl="0" indent="0" algn="l" rtl="0">
              <a:lnSpc>
                <a:spcPct val="100000"/>
              </a:lnSpc>
              <a:spcBef>
                <a:spcPts val="0"/>
              </a:spcBef>
              <a:spcAft>
                <a:spcPts val="0"/>
              </a:spcAft>
              <a:buNone/>
              <a:defRPr sz="3200" b="1" i="0" u="none" strike="noStrike" cap="none">
                <a:solidFill>
                  <a:srgbClr val="007DC3"/>
                </a:solidFill>
                <a:latin typeface="Cambria"/>
                <a:ea typeface="Cambria"/>
                <a:cs typeface="Cambria"/>
                <a:sym typeface="Cambria"/>
              </a:defRPr>
            </a:lvl1pPr>
            <a:lvl2pPr marL="0" marR="0" lvl="1" indent="0" algn="l" rtl="0">
              <a:spcBef>
                <a:spcPts val="0"/>
              </a:spcBef>
              <a:spcAft>
                <a:spcPts val="0"/>
              </a:spcAft>
              <a:buNone/>
              <a:defRPr sz="3200" b="1" i="0" u="none" strike="noStrike" cap="none">
                <a:solidFill>
                  <a:srgbClr val="007DC3"/>
                </a:solidFill>
                <a:latin typeface="Cambria"/>
                <a:ea typeface="Cambria"/>
                <a:cs typeface="Cambria"/>
                <a:sym typeface="Cambria"/>
              </a:defRPr>
            </a:lvl2pPr>
            <a:lvl3pPr marL="0" marR="0" lvl="2" indent="0" algn="l" rtl="0">
              <a:spcBef>
                <a:spcPts val="0"/>
              </a:spcBef>
              <a:spcAft>
                <a:spcPts val="0"/>
              </a:spcAft>
              <a:buNone/>
              <a:defRPr sz="3200" b="1" i="0" u="none" strike="noStrike" cap="none">
                <a:solidFill>
                  <a:srgbClr val="007DC3"/>
                </a:solidFill>
                <a:latin typeface="Cambria"/>
                <a:ea typeface="Cambria"/>
                <a:cs typeface="Cambria"/>
                <a:sym typeface="Cambria"/>
              </a:defRPr>
            </a:lvl3pPr>
            <a:lvl4pPr marL="0" marR="0" lvl="3" indent="0" algn="l" rtl="0">
              <a:spcBef>
                <a:spcPts val="0"/>
              </a:spcBef>
              <a:spcAft>
                <a:spcPts val="0"/>
              </a:spcAft>
              <a:buNone/>
              <a:defRPr sz="3200" b="1" i="0" u="none" strike="noStrike" cap="none">
                <a:solidFill>
                  <a:srgbClr val="007DC3"/>
                </a:solidFill>
                <a:latin typeface="Cambria"/>
                <a:ea typeface="Cambria"/>
                <a:cs typeface="Cambria"/>
                <a:sym typeface="Cambria"/>
              </a:defRPr>
            </a:lvl4pPr>
            <a:lvl5pPr marL="0" marR="0" lvl="4" indent="0" algn="l" rtl="0">
              <a:spcBef>
                <a:spcPts val="0"/>
              </a:spcBef>
              <a:spcAft>
                <a:spcPts val="0"/>
              </a:spcAft>
              <a:buNone/>
              <a:defRPr sz="3200" b="1" i="0" u="none" strike="noStrike" cap="none">
                <a:solidFill>
                  <a:srgbClr val="007DC3"/>
                </a:solidFill>
                <a:latin typeface="Cambria"/>
                <a:ea typeface="Cambria"/>
                <a:cs typeface="Cambria"/>
                <a:sym typeface="Cambria"/>
              </a:defRPr>
            </a:lvl5pPr>
            <a:lvl6pPr marL="457200" marR="0" lvl="5" indent="0" algn="l" rtl="0">
              <a:spcBef>
                <a:spcPts val="0"/>
              </a:spcBef>
              <a:spcAft>
                <a:spcPts val="0"/>
              </a:spcAft>
              <a:buNone/>
              <a:defRPr sz="3200" b="1" i="0" u="none" strike="noStrike" cap="none">
                <a:solidFill>
                  <a:srgbClr val="007DC3"/>
                </a:solidFill>
                <a:latin typeface="Cambria"/>
                <a:ea typeface="Cambria"/>
                <a:cs typeface="Cambria"/>
                <a:sym typeface="Cambria"/>
              </a:defRPr>
            </a:lvl6pPr>
            <a:lvl7pPr marL="914400" marR="0" lvl="6" indent="0" algn="l" rtl="0">
              <a:spcBef>
                <a:spcPts val="0"/>
              </a:spcBef>
              <a:spcAft>
                <a:spcPts val="0"/>
              </a:spcAft>
              <a:buNone/>
              <a:defRPr sz="3200" b="1" i="0" u="none" strike="noStrike" cap="none">
                <a:solidFill>
                  <a:srgbClr val="007DC3"/>
                </a:solidFill>
                <a:latin typeface="Cambria"/>
                <a:ea typeface="Cambria"/>
                <a:cs typeface="Cambria"/>
                <a:sym typeface="Cambria"/>
              </a:defRPr>
            </a:lvl7pPr>
            <a:lvl8pPr marL="1371600" marR="0" lvl="7" indent="0" algn="l" rtl="0">
              <a:spcBef>
                <a:spcPts val="0"/>
              </a:spcBef>
              <a:spcAft>
                <a:spcPts val="0"/>
              </a:spcAft>
              <a:buNone/>
              <a:defRPr sz="3200" b="1" i="0" u="none" strike="noStrike" cap="none">
                <a:solidFill>
                  <a:srgbClr val="007DC3"/>
                </a:solidFill>
                <a:latin typeface="Cambria"/>
                <a:ea typeface="Cambria"/>
                <a:cs typeface="Cambria"/>
                <a:sym typeface="Cambria"/>
              </a:defRPr>
            </a:lvl8pPr>
            <a:lvl9pPr marL="1828800" marR="0" lvl="8" indent="0" algn="l" rtl="0">
              <a:spcBef>
                <a:spcPts val="0"/>
              </a:spcBef>
              <a:spcAft>
                <a:spcPts val="0"/>
              </a:spcAft>
              <a:buNone/>
              <a:defRPr sz="3200" b="1" i="0" u="none" strike="noStrike" cap="none">
                <a:solidFill>
                  <a:srgbClr val="007DC3"/>
                </a:solidFill>
                <a:latin typeface="Cambria"/>
                <a:ea typeface="Cambria"/>
                <a:cs typeface="Cambria"/>
                <a:sym typeface="Cambria"/>
              </a:defRPr>
            </a:lvl9pPr>
          </a:lstStyle>
          <a:p>
            <a:pPr algn="ctr">
              <a:buClr>
                <a:schemeClr val="dk1"/>
              </a:buClr>
              <a:buSzPct val="25000"/>
              <a:buFont typeface="Arial"/>
              <a:buNone/>
            </a:pPr>
            <a:r>
              <a:rPr lang="en-US" sz="4800" smtClean="0">
                <a:solidFill>
                  <a:schemeClr val="accent1"/>
                </a:solidFill>
                <a:latin typeface="Lato"/>
                <a:ea typeface="Lato"/>
                <a:cs typeface="Lato"/>
                <a:sym typeface="Lato"/>
              </a:rPr>
              <a:t>ETDplus Team:</a:t>
            </a:r>
            <a:endParaRPr lang="en-US" sz="4800">
              <a:solidFill>
                <a:schemeClr val="accent1"/>
              </a:solidFill>
              <a:latin typeface="Lato"/>
              <a:ea typeface="Lato"/>
              <a:cs typeface="Lato"/>
              <a:sym typeface="Lato"/>
            </a:endParaRPr>
          </a:p>
        </p:txBody>
      </p:sp>
      <p:sp>
        <p:nvSpPr>
          <p:cNvPr id="6" name="Shape 131"/>
          <p:cNvSpPr txBox="1">
            <a:spLocks/>
          </p:cNvSpPr>
          <p:nvPr/>
        </p:nvSpPr>
        <p:spPr>
          <a:xfrm>
            <a:off x="4648200" y="1600200"/>
            <a:ext cx="4038600" cy="4526100"/>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L="342900" marR="0" lvl="0" indent="-139700" algn="l" rtl="0">
              <a:lnSpc>
                <a:spcPct val="100000"/>
              </a:lnSpc>
              <a:spcBef>
                <a:spcPts val="640"/>
              </a:spcBef>
              <a:spcAft>
                <a:spcPts val="0"/>
              </a:spcAft>
              <a:buClr>
                <a:schemeClr val="dk2"/>
              </a:buClr>
              <a:buSzPct val="100000"/>
              <a:buFont typeface="Noto Sans Symbols"/>
              <a:buChar char="▪"/>
              <a:defRPr sz="3200" b="0" i="0" u="none" strike="noStrike" cap="none">
                <a:solidFill>
                  <a:schemeClr val="dk1"/>
                </a:solidFill>
                <a:latin typeface="Calibri"/>
                <a:ea typeface="Calibri"/>
                <a:cs typeface="Calibri"/>
                <a:sym typeface="Calibri"/>
              </a:defRPr>
            </a:lvl1pPr>
            <a:lvl2pPr marL="742950" marR="0" lvl="1" indent="-107950" algn="l" rtl="0">
              <a:lnSpc>
                <a:spcPct val="100000"/>
              </a:lnSpc>
              <a:spcBef>
                <a:spcPts val="560"/>
              </a:spcBef>
              <a:spcAft>
                <a:spcPts val="0"/>
              </a:spcAft>
              <a:buClr>
                <a:schemeClr val="dk2"/>
              </a:buClr>
              <a:buSzPct val="100000"/>
              <a:buFont typeface="Noto Sans Symbols"/>
              <a:buChar char="▪"/>
              <a:defRPr sz="2800" b="0" i="0" u="none" strike="noStrike" cap="none">
                <a:solidFill>
                  <a:schemeClr val="dk1"/>
                </a:solidFill>
                <a:latin typeface="Calibri"/>
                <a:ea typeface="Calibri"/>
                <a:cs typeface="Calibri"/>
                <a:sym typeface="Calibri"/>
              </a:defRPr>
            </a:lvl2pPr>
            <a:lvl3pPr marL="1143000" marR="0" lvl="2" indent="-76200" algn="l" rtl="0">
              <a:lnSpc>
                <a:spcPct val="100000"/>
              </a:lnSpc>
              <a:spcBef>
                <a:spcPts val="480"/>
              </a:spcBef>
              <a:spcAft>
                <a:spcPts val="0"/>
              </a:spcAft>
              <a:buClr>
                <a:schemeClr val="dk2"/>
              </a:buClr>
              <a:buSzPct val="100000"/>
              <a:buFont typeface="Noto Sans Symbols"/>
              <a:buChar char="▪"/>
              <a:defRPr sz="2400" b="0" i="0" u="none" strike="noStrike" cap="none">
                <a:solidFill>
                  <a:schemeClr val="dk1"/>
                </a:solidFill>
                <a:latin typeface="Calibri"/>
                <a:ea typeface="Calibri"/>
                <a:cs typeface="Calibri"/>
                <a:sym typeface="Calibri"/>
              </a:defRPr>
            </a:lvl3pPr>
            <a:lvl4pPr marL="1600200" marR="0" lvl="3" indent="-101600" algn="l" rtl="0">
              <a:lnSpc>
                <a:spcPct val="100000"/>
              </a:lnSpc>
              <a:spcBef>
                <a:spcPts val="400"/>
              </a:spcBef>
              <a:spcAft>
                <a:spcPts val="0"/>
              </a:spcAft>
              <a:buClr>
                <a:schemeClr val="dk2"/>
              </a:buClr>
              <a:buSzPct val="100000"/>
              <a:buFont typeface="Noto Sans Symbols"/>
              <a:buChar char="▪"/>
              <a:defRPr sz="2000" b="0" i="0" u="none" strike="noStrike" cap="none">
                <a:solidFill>
                  <a:schemeClr val="dk1"/>
                </a:solidFill>
                <a:latin typeface="Calibri"/>
                <a:ea typeface="Calibri"/>
                <a:cs typeface="Calibri"/>
                <a:sym typeface="Calibri"/>
              </a:defRPr>
            </a:lvl4pPr>
            <a:lvl5pPr marL="2057400" marR="0" lvl="4" indent="-101600" algn="l" rtl="0">
              <a:lnSpc>
                <a:spcPct val="100000"/>
              </a:lnSpc>
              <a:spcBef>
                <a:spcPts val="400"/>
              </a:spcBef>
              <a:spcAft>
                <a:spcPts val="0"/>
              </a:spcAft>
              <a:buClr>
                <a:schemeClr val="dk2"/>
              </a:buClr>
              <a:buSzPct val="100000"/>
              <a:buFont typeface="Noto Sans Symbols"/>
              <a:buChar char="▪"/>
              <a:defRPr sz="2000" b="0" i="0" u="none" strike="noStrike" cap="none">
                <a:solidFill>
                  <a:schemeClr val="dk1"/>
                </a:solidFill>
                <a:latin typeface="Calibri"/>
                <a:ea typeface="Calibri"/>
                <a:cs typeface="Calibri"/>
                <a:sym typeface="Calibri"/>
              </a:defRPr>
            </a:lvl5pPr>
            <a:lvl6pPr marL="2514600" marR="0" lvl="5"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pPr indent="0">
              <a:spcBef>
                <a:spcPts val="400"/>
              </a:spcBef>
              <a:buClr>
                <a:srgbClr val="000000"/>
              </a:buClr>
              <a:buFont typeface="Arial"/>
              <a:buChar char="▪"/>
            </a:pPr>
            <a:r>
              <a:rPr lang="en-US" sz="2000" dirty="0">
                <a:solidFill>
                  <a:srgbClr val="000000"/>
                </a:solidFill>
                <a:latin typeface="Arial"/>
                <a:ea typeface="Arial"/>
                <a:cs typeface="Arial"/>
                <a:sym typeface="Arial"/>
              </a:rPr>
              <a:t>Penn State University </a:t>
            </a:r>
          </a:p>
          <a:p>
            <a:pPr indent="0">
              <a:spcBef>
                <a:spcPts val="400"/>
              </a:spcBef>
              <a:buClr>
                <a:srgbClr val="000000"/>
              </a:buClr>
              <a:buFont typeface="Arial"/>
              <a:buChar char="▪"/>
            </a:pPr>
            <a:r>
              <a:rPr lang="en-US" sz="2000" dirty="0">
                <a:solidFill>
                  <a:srgbClr val="000000"/>
                </a:solidFill>
                <a:latin typeface="Arial"/>
                <a:ea typeface="Arial"/>
                <a:cs typeface="Arial"/>
                <a:sym typeface="Arial"/>
              </a:rPr>
              <a:t>Purdue University </a:t>
            </a:r>
          </a:p>
          <a:p>
            <a:pPr indent="0">
              <a:spcBef>
                <a:spcPts val="400"/>
              </a:spcBef>
              <a:buClr>
                <a:srgbClr val="000000"/>
              </a:buClr>
              <a:buFont typeface="Arial"/>
              <a:buChar char="▪"/>
            </a:pPr>
            <a:r>
              <a:rPr lang="en-US" sz="2000" dirty="0" smtClean="0">
                <a:solidFill>
                  <a:srgbClr val="000000"/>
                </a:solidFill>
                <a:latin typeface="Arial"/>
                <a:ea typeface="Arial"/>
                <a:cs typeface="Arial"/>
                <a:sym typeface="Arial"/>
              </a:rPr>
              <a:t>University of Louisville</a:t>
            </a:r>
          </a:p>
          <a:p>
            <a:pPr indent="0">
              <a:spcBef>
                <a:spcPts val="400"/>
              </a:spcBef>
              <a:buClr>
                <a:srgbClr val="000000"/>
              </a:buClr>
              <a:buFont typeface="Arial"/>
              <a:buChar char="▪"/>
            </a:pPr>
            <a:r>
              <a:rPr lang="en-US" sz="2000" dirty="0" smtClean="0">
                <a:solidFill>
                  <a:srgbClr val="000000"/>
                </a:solidFill>
                <a:latin typeface="Arial"/>
                <a:ea typeface="Arial"/>
                <a:cs typeface="Arial"/>
                <a:sym typeface="Arial"/>
              </a:rPr>
              <a:t>UNC School of Library and     </a:t>
            </a:r>
            <a:br>
              <a:rPr lang="en-US" sz="2000" dirty="0" smtClean="0">
                <a:solidFill>
                  <a:srgbClr val="000000"/>
                </a:solidFill>
                <a:latin typeface="Arial"/>
                <a:ea typeface="Arial"/>
                <a:cs typeface="Arial"/>
                <a:sym typeface="Arial"/>
              </a:rPr>
            </a:br>
            <a:r>
              <a:rPr lang="en-US" sz="2000" dirty="0" smtClean="0">
                <a:solidFill>
                  <a:srgbClr val="000000"/>
                </a:solidFill>
                <a:latin typeface="Arial"/>
                <a:ea typeface="Arial"/>
                <a:cs typeface="Arial"/>
                <a:sym typeface="Arial"/>
              </a:rPr>
              <a:t>      Information Science</a:t>
            </a:r>
          </a:p>
          <a:p>
            <a:pPr indent="0">
              <a:spcBef>
                <a:spcPts val="400"/>
              </a:spcBef>
              <a:buClr>
                <a:srgbClr val="000000"/>
              </a:buClr>
              <a:buFont typeface="Arial"/>
              <a:buChar char="▪"/>
            </a:pPr>
            <a:r>
              <a:rPr lang="en-US" sz="2000" dirty="0" smtClean="0">
                <a:solidFill>
                  <a:srgbClr val="000000"/>
                </a:solidFill>
                <a:latin typeface="Arial"/>
                <a:ea typeface="Arial"/>
                <a:cs typeface="Arial"/>
                <a:sym typeface="Arial"/>
              </a:rPr>
              <a:t>University of North Texas</a:t>
            </a:r>
          </a:p>
          <a:p>
            <a:pPr indent="0">
              <a:spcBef>
                <a:spcPts val="400"/>
              </a:spcBef>
              <a:buClr>
                <a:srgbClr val="000000"/>
              </a:buClr>
              <a:buFont typeface="Arial"/>
              <a:buChar char="▪"/>
            </a:pPr>
            <a:r>
              <a:rPr lang="en-US" sz="2000" dirty="0" smtClean="0">
                <a:solidFill>
                  <a:srgbClr val="000000"/>
                </a:solidFill>
                <a:latin typeface="Arial"/>
                <a:ea typeface="Arial"/>
                <a:cs typeface="Arial"/>
                <a:sym typeface="Arial"/>
              </a:rPr>
              <a:t>University of Tennessee </a:t>
            </a:r>
            <a:br>
              <a:rPr lang="en-US" sz="2000" dirty="0" smtClean="0">
                <a:solidFill>
                  <a:srgbClr val="000000"/>
                </a:solidFill>
                <a:latin typeface="Arial"/>
                <a:ea typeface="Arial"/>
                <a:cs typeface="Arial"/>
                <a:sym typeface="Arial"/>
              </a:rPr>
            </a:br>
            <a:r>
              <a:rPr lang="en-US" sz="2000" dirty="0" smtClean="0">
                <a:solidFill>
                  <a:srgbClr val="000000"/>
                </a:solidFill>
                <a:latin typeface="Arial"/>
                <a:ea typeface="Arial"/>
                <a:cs typeface="Arial"/>
                <a:sym typeface="Arial"/>
              </a:rPr>
              <a:t>      Knoxville</a:t>
            </a:r>
          </a:p>
          <a:p>
            <a:pPr indent="0">
              <a:spcBef>
                <a:spcPts val="400"/>
              </a:spcBef>
              <a:buClr>
                <a:srgbClr val="000000"/>
              </a:buClr>
              <a:buFont typeface="Arial"/>
              <a:buChar char="▪"/>
            </a:pPr>
            <a:r>
              <a:rPr lang="en-US" sz="2000" dirty="0" smtClean="0">
                <a:solidFill>
                  <a:srgbClr val="000000"/>
                </a:solidFill>
                <a:latin typeface="Arial"/>
                <a:ea typeface="Arial"/>
                <a:cs typeface="Arial"/>
                <a:sym typeface="Arial"/>
              </a:rPr>
              <a:t> Virginia Tech University</a:t>
            </a:r>
          </a:p>
          <a:p>
            <a:pPr>
              <a:spcBef>
                <a:spcPts val="0"/>
              </a:spcBef>
              <a:buFont typeface="Noto Sans Symbols"/>
              <a:buNone/>
            </a:pPr>
            <a:endParaRPr lang="en-US" dirty="0"/>
          </a:p>
        </p:txBody>
      </p:sp>
      <p:pic>
        <p:nvPicPr>
          <p:cNvPr id="7" name="Shape 68"/>
          <p:cNvPicPr preferRelativeResize="0">
            <a:picLocks noChangeAspect="1"/>
          </p:cNvPicPr>
          <p:nvPr/>
        </p:nvPicPr>
        <p:blipFill rotWithShape="1">
          <a:blip r:embed="rId2">
            <a:alphaModFix/>
          </a:blip>
          <a:srcRect/>
          <a:stretch/>
        </p:blipFill>
        <p:spPr>
          <a:xfrm>
            <a:off x="128950" y="6239921"/>
            <a:ext cx="1585550" cy="588500"/>
          </a:xfrm>
          <a:prstGeom prst="rect">
            <a:avLst/>
          </a:prstGeom>
          <a:noFill/>
          <a:ln>
            <a:noFill/>
          </a:ln>
        </p:spPr>
      </p:pic>
    </p:spTree>
    <p:extLst>
      <p:ext uri="{BB962C8B-B14F-4D97-AF65-F5344CB8AC3E}">
        <p14:creationId xmlns:p14="http://schemas.microsoft.com/office/powerpoint/2010/main" val="1456903245"/>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543019"/>
      </a:dk2>
      <a:lt2>
        <a:srgbClr val="00A9CC"/>
      </a:lt2>
      <a:accent1>
        <a:srgbClr val="007DC3"/>
      </a:accent1>
      <a:accent2>
        <a:srgbClr val="BA5915"/>
      </a:accent2>
      <a:accent3>
        <a:srgbClr val="009F94"/>
      </a:accent3>
      <a:accent4>
        <a:srgbClr val="7F7F7F"/>
      </a:accent4>
      <a:accent5>
        <a:srgbClr val="A5A5A5"/>
      </a:accent5>
      <a:accent6>
        <a:srgbClr val="BFBFBF"/>
      </a:accent6>
      <a:hlink>
        <a:srgbClr val="1F86D8"/>
      </a:hlink>
      <a:folHlink>
        <a:srgbClr val="F2F2F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19040</TotalTime>
  <Words>2204</Words>
  <Application>Microsoft Macintosh PowerPoint</Application>
  <PresentationFormat>On-screen Show (4:3)</PresentationFormat>
  <Paragraphs>424</Paragraphs>
  <Slides>27</Slides>
  <Notes>24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Cambria</vt:lpstr>
      <vt:lpstr>Lato</vt:lpstr>
      <vt:lpstr>Noto Sans Symbols</vt:lpstr>
      <vt:lpstr>Ultra</vt:lpstr>
      <vt:lpstr>Office Theme</vt:lpstr>
      <vt:lpstr> Preservation and Curation of ETD Research Data  and  Complex Digital Objects </vt:lpstr>
      <vt:lpstr>Workshop Schedule</vt:lpstr>
      <vt:lpstr>Welcome and Workshop Background</vt:lpstr>
      <vt:lpstr>Learning Objectives</vt:lpstr>
      <vt:lpstr>Learning Objectives</vt:lpstr>
      <vt:lpstr>Learning Objectives</vt:lpstr>
      <vt:lpstr>Exercise</vt:lpstr>
      <vt:lpstr>Exercise</vt:lpstr>
      <vt:lpstr>PowerPoint Presentation</vt:lpstr>
      <vt:lpstr>Guidance Briefs</vt:lpstr>
      <vt:lpstr>Guidance Briefs - Foundation</vt:lpstr>
      <vt:lpstr>Guidance Briefs - Foundation</vt:lpstr>
      <vt:lpstr>PowerPoint Presentation</vt:lpstr>
      <vt:lpstr>Understanding Digital Loss (DataONE)</vt:lpstr>
      <vt:lpstr>PowerPoint Presentation</vt:lpstr>
      <vt:lpstr>Example</vt:lpstr>
      <vt:lpstr>Storage</vt:lpstr>
      <vt:lpstr>Copyright </vt:lpstr>
      <vt:lpstr>Data Organization</vt:lpstr>
      <vt:lpstr>File Formats</vt:lpstr>
      <vt:lpstr>Metadata</vt:lpstr>
      <vt:lpstr>Version Control</vt:lpstr>
      <vt:lpstr>ETDplus Curation Workbench</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Preservation and Curation of ETD Research Data  and  Complex Digital Objects </dc:title>
  <cp:lastModifiedBy>McMillan, Gail</cp:lastModifiedBy>
  <cp:revision>27</cp:revision>
  <dcterms:modified xsi:type="dcterms:W3CDTF">2017-01-06T19:58:25Z</dcterms:modified>
</cp:coreProperties>
</file>