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5143500" type="screen16x9"/>
  <p:notesSz cx="6858000" cy="9144000"/>
  <p:embeddedFontLst>
    <p:embeddedFont>
      <p:font typeface="Lato" panose="020B0604020202020204" charset="0"/>
      <p:regular r:id="rId36"/>
      <p:bold r:id="rId37"/>
      <p:italic r:id="rId38"/>
      <p:boldItalic r:id="rId39"/>
    </p:embeddedFont>
    <p:embeddedFont>
      <p:font typeface="Raleway" panose="020B0604020202020204" charset="0"/>
      <p:regular r:id="rId40"/>
      <p:bold r:id="rId41"/>
      <p:italic r:id="rId42"/>
      <p:boldItalic r:id="rId4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A04E74-74CA-4D10-826F-FBB4ACDEA50D}" v="1" dt="2020-05-11T19:39:57.4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798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4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7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1.fntdata"/><Relationship Id="rId49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font" Target="fonts/font8.fntdata"/><Relationship Id="rId48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3.fntdata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di Durah" userId="437fd204264aa74f" providerId="LiveId" clId="{B3441712-FDEC-4055-B519-15B001B01FA4}"/>
    <pc:docChg chg="modSld">
      <pc:chgData name="Fadi Durah" userId="437fd204264aa74f" providerId="LiveId" clId="{B3441712-FDEC-4055-B519-15B001B01FA4}" dt="2020-05-11T20:40:13.047" v="31" actId="20577"/>
      <pc:docMkLst>
        <pc:docMk/>
      </pc:docMkLst>
      <pc:sldChg chg="modSp mod">
        <pc:chgData name="Fadi Durah" userId="437fd204264aa74f" providerId="LiveId" clId="{B3441712-FDEC-4055-B519-15B001B01FA4}" dt="2020-05-11T20:40:13.047" v="31" actId="20577"/>
        <pc:sldMkLst>
          <pc:docMk/>
          <pc:sldMk cId="0" sldId="287"/>
        </pc:sldMkLst>
        <pc:spChg chg="mod">
          <ac:chgData name="Fadi Durah" userId="437fd204264aa74f" providerId="LiveId" clId="{B3441712-FDEC-4055-B519-15B001B01FA4}" dt="2020-05-11T20:40:13.047" v="31" actId="20577"/>
          <ac:spMkLst>
            <pc:docMk/>
            <pc:sldMk cId="0" sldId="287"/>
            <ac:spMk id="292" creationId="{00000000-0000-0000-0000-000000000000}"/>
          </ac:spMkLst>
        </pc:spChg>
      </pc:sldChg>
    </pc:docChg>
  </pc:docChgLst>
  <pc:docChgLst>
    <pc:chgData name="Fadi Durah" userId="437fd204264aa74f" providerId="LiveId" clId="{51A04E74-74CA-4D10-826F-FBB4ACDEA50D}"/>
    <pc:docChg chg="modSld">
      <pc:chgData name="Fadi Durah" userId="437fd204264aa74f" providerId="LiveId" clId="{51A04E74-74CA-4D10-826F-FBB4ACDEA50D}" dt="2020-05-11T19:41:01.595" v="44" actId="14100"/>
      <pc:docMkLst>
        <pc:docMk/>
      </pc:docMkLst>
      <pc:sldChg chg="modSp mod modNotesTx">
        <pc:chgData name="Fadi Durah" userId="437fd204264aa74f" providerId="LiveId" clId="{51A04E74-74CA-4D10-826F-FBB4ACDEA50D}" dt="2020-05-11T19:39:32.151" v="35" actId="20577"/>
        <pc:sldMkLst>
          <pc:docMk/>
          <pc:sldMk cId="0" sldId="256"/>
        </pc:sldMkLst>
        <pc:spChg chg="mod">
          <ac:chgData name="Fadi Durah" userId="437fd204264aa74f" providerId="LiveId" clId="{51A04E74-74CA-4D10-826F-FBB4ACDEA50D}" dt="2020-05-11T19:39:32.151" v="35" actId="20577"/>
          <ac:spMkLst>
            <pc:docMk/>
            <pc:sldMk cId="0" sldId="256"/>
            <ac:spMk id="87" creationId="{00000000-0000-0000-0000-000000000000}"/>
          </ac:spMkLst>
        </pc:spChg>
      </pc:sldChg>
      <pc:sldChg chg="modNotesTx">
        <pc:chgData name="Fadi Durah" userId="437fd204264aa74f" providerId="LiveId" clId="{51A04E74-74CA-4D10-826F-FBB4ACDEA50D}" dt="2020-05-05T04:40:37.082" v="20" actId="20577"/>
        <pc:sldMkLst>
          <pc:docMk/>
          <pc:sldMk cId="0" sldId="257"/>
        </pc:sldMkLst>
      </pc:sldChg>
      <pc:sldChg chg="modNotesTx">
        <pc:chgData name="Fadi Durah" userId="437fd204264aa74f" providerId="LiveId" clId="{51A04E74-74CA-4D10-826F-FBB4ACDEA50D}" dt="2020-05-05T04:40:39.331" v="21" actId="20577"/>
        <pc:sldMkLst>
          <pc:docMk/>
          <pc:sldMk cId="0" sldId="258"/>
        </pc:sldMkLst>
      </pc:sldChg>
      <pc:sldChg chg="modNotesTx">
        <pc:chgData name="Fadi Durah" userId="437fd204264aa74f" providerId="LiveId" clId="{51A04E74-74CA-4D10-826F-FBB4ACDEA50D}" dt="2020-05-05T04:40:41.350" v="22" actId="20577"/>
        <pc:sldMkLst>
          <pc:docMk/>
          <pc:sldMk cId="0" sldId="259"/>
        </pc:sldMkLst>
      </pc:sldChg>
      <pc:sldChg chg="modNotesTx">
        <pc:chgData name="Fadi Durah" userId="437fd204264aa74f" providerId="LiveId" clId="{51A04E74-74CA-4D10-826F-FBB4ACDEA50D}" dt="2020-05-05T04:40:43.394" v="23" actId="20577"/>
        <pc:sldMkLst>
          <pc:docMk/>
          <pc:sldMk cId="0" sldId="260"/>
        </pc:sldMkLst>
      </pc:sldChg>
      <pc:sldChg chg="modNotesTx">
        <pc:chgData name="Fadi Durah" userId="437fd204264aa74f" providerId="LiveId" clId="{51A04E74-74CA-4D10-826F-FBB4ACDEA50D}" dt="2020-05-05T04:40:45.119" v="24" actId="20577"/>
        <pc:sldMkLst>
          <pc:docMk/>
          <pc:sldMk cId="0" sldId="261"/>
        </pc:sldMkLst>
      </pc:sldChg>
      <pc:sldChg chg="modNotesTx">
        <pc:chgData name="Fadi Durah" userId="437fd204264aa74f" providerId="LiveId" clId="{51A04E74-74CA-4D10-826F-FBB4ACDEA50D}" dt="2020-05-05T04:40:46.754" v="25" actId="20577"/>
        <pc:sldMkLst>
          <pc:docMk/>
          <pc:sldMk cId="0" sldId="262"/>
        </pc:sldMkLst>
      </pc:sldChg>
      <pc:sldChg chg="modNotesTx">
        <pc:chgData name="Fadi Durah" userId="437fd204264aa74f" providerId="LiveId" clId="{51A04E74-74CA-4D10-826F-FBB4ACDEA50D}" dt="2020-05-05T04:40:48.408" v="26" actId="20577"/>
        <pc:sldMkLst>
          <pc:docMk/>
          <pc:sldMk cId="0" sldId="263"/>
        </pc:sldMkLst>
      </pc:sldChg>
      <pc:sldChg chg="modNotesTx">
        <pc:chgData name="Fadi Durah" userId="437fd204264aa74f" providerId="LiveId" clId="{51A04E74-74CA-4D10-826F-FBB4ACDEA50D}" dt="2020-05-05T04:40:50.231" v="27" actId="20577"/>
        <pc:sldMkLst>
          <pc:docMk/>
          <pc:sldMk cId="0" sldId="264"/>
        </pc:sldMkLst>
      </pc:sldChg>
      <pc:sldChg chg="modNotesTx">
        <pc:chgData name="Fadi Durah" userId="437fd204264aa74f" providerId="LiveId" clId="{51A04E74-74CA-4D10-826F-FBB4ACDEA50D}" dt="2020-05-05T04:40:51.888" v="28" actId="20577"/>
        <pc:sldMkLst>
          <pc:docMk/>
          <pc:sldMk cId="0" sldId="265"/>
        </pc:sldMkLst>
      </pc:sldChg>
      <pc:sldChg chg="modNotesTx">
        <pc:chgData name="Fadi Durah" userId="437fd204264aa74f" providerId="LiveId" clId="{51A04E74-74CA-4D10-826F-FBB4ACDEA50D}" dt="2020-05-05T04:40:53.639" v="29" actId="20577"/>
        <pc:sldMkLst>
          <pc:docMk/>
          <pc:sldMk cId="0" sldId="266"/>
        </pc:sldMkLst>
      </pc:sldChg>
      <pc:sldChg chg="modNotesTx">
        <pc:chgData name="Fadi Durah" userId="437fd204264aa74f" providerId="LiveId" clId="{51A04E74-74CA-4D10-826F-FBB4ACDEA50D}" dt="2020-05-05T04:41:00.504" v="30" actId="20577"/>
        <pc:sldMkLst>
          <pc:docMk/>
          <pc:sldMk cId="0" sldId="273"/>
        </pc:sldMkLst>
      </pc:sldChg>
      <pc:sldChg chg="modNotesTx">
        <pc:chgData name="Fadi Durah" userId="437fd204264aa74f" providerId="LiveId" clId="{51A04E74-74CA-4D10-826F-FBB4ACDEA50D}" dt="2020-05-05T04:41:02.765" v="31" actId="20577"/>
        <pc:sldMkLst>
          <pc:docMk/>
          <pc:sldMk cId="0" sldId="274"/>
        </pc:sldMkLst>
      </pc:sldChg>
      <pc:sldChg chg="modNotesTx">
        <pc:chgData name="Fadi Durah" userId="437fd204264aa74f" providerId="LiveId" clId="{51A04E74-74CA-4D10-826F-FBB4ACDEA50D}" dt="2020-05-05T04:41:04.769" v="32" actId="20577"/>
        <pc:sldMkLst>
          <pc:docMk/>
          <pc:sldMk cId="0" sldId="275"/>
        </pc:sldMkLst>
      </pc:sldChg>
      <pc:sldChg chg="modNotesTx">
        <pc:chgData name="Fadi Durah" userId="437fd204264aa74f" providerId="LiveId" clId="{51A04E74-74CA-4D10-826F-FBB4ACDEA50D}" dt="2020-05-05T04:41:11.633" v="33" actId="20577"/>
        <pc:sldMkLst>
          <pc:docMk/>
          <pc:sldMk cId="0" sldId="284"/>
        </pc:sldMkLst>
      </pc:sldChg>
      <pc:sldChg chg="modSp mod">
        <pc:chgData name="Fadi Durah" userId="437fd204264aa74f" providerId="LiveId" clId="{51A04E74-74CA-4D10-826F-FBB4ACDEA50D}" dt="2020-05-05T04:39:59.597" v="18" actId="20577"/>
        <pc:sldMkLst>
          <pc:docMk/>
          <pc:sldMk cId="0" sldId="285"/>
        </pc:sldMkLst>
        <pc:spChg chg="mod">
          <ac:chgData name="Fadi Durah" userId="437fd204264aa74f" providerId="LiveId" clId="{51A04E74-74CA-4D10-826F-FBB4ACDEA50D}" dt="2020-05-05T04:39:59.597" v="18" actId="20577"/>
          <ac:spMkLst>
            <pc:docMk/>
            <pc:sldMk cId="0" sldId="285"/>
            <ac:spMk id="281" creationId="{00000000-0000-0000-0000-000000000000}"/>
          </ac:spMkLst>
        </pc:spChg>
      </pc:sldChg>
      <pc:sldChg chg="modSp mod modNotes">
        <pc:chgData name="Fadi Durah" userId="437fd204264aa74f" providerId="LiveId" clId="{51A04E74-74CA-4D10-826F-FBB4ACDEA50D}" dt="2020-05-11T19:41:01.595" v="44" actId="14100"/>
        <pc:sldMkLst>
          <pc:docMk/>
          <pc:sldMk cId="0" sldId="287"/>
        </pc:sldMkLst>
        <pc:spChg chg="mod">
          <ac:chgData name="Fadi Durah" userId="437fd204264aa74f" providerId="LiveId" clId="{51A04E74-74CA-4D10-826F-FBB4ACDEA50D}" dt="2020-05-11T19:41:01.595" v="44" actId="14100"/>
          <ac:spMkLst>
            <pc:docMk/>
            <pc:sldMk cId="0" sldId="287"/>
            <ac:spMk id="29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725710df8d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725710df8d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74d2d09449_9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74d2d09449_9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7024579347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7024579347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74b46d16cc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74b46d16cc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74b46d16cc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74b46d16cc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74b46d16cc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74b46d16cc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74d2d09449_7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74d2d09449_7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74d2d09449_7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74d2d09449_7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74b46d16cc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74b46d16cc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74d2d09449_9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74d2d09449_9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7024579347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7024579347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74d2d09449_9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74d2d09449_9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74d2d09449_1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74d2d09449_1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74d2d09449_1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74d2d09449_1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74d2d09449_1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74d2d09449_1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7024579347_0_1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7024579347_0_1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74d2d09449_1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74d2d09449_1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74d2d09449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74d2d09449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74d2d09449_5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74d2d09449_5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7024579347_0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7024579347_0_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702457a41e_0_5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702457a41e_0_5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7024579347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7024579347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770bac46f6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770bac46f6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7024579347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7024579347_0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770bac46f6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770bac46f6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74d2d09449_9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74d2d09449_9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723aacd65d_7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723aacd65d_7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723aacd65d_7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723aacd65d_7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74b46d16c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74b46d16c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74b46d16cc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74b46d16cc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7024579347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7024579347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74b46d16cc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74b46d16cc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" name="Google Shape;77;p11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hdl.handle.net/10919/96437" TargetMode="External"/><Relationship Id="rId3" Type="http://schemas.openxmlformats.org/officeDocument/2006/relationships/hyperlink" Target="http://hdl.handle.net/10919/96488" TargetMode="External"/><Relationship Id="rId7" Type="http://schemas.openxmlformats.org/officeDocument/2006/relationships/hyperlink" Target="http://hdl.handle.net/10919/96226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hdl.handle.net/10919/96310" TargetMode="External"/><Relationship Id="rId5" Type="http://schemas.openxmlformats.org/officeDocument/2006/relationships/hyperlink" Target="https://hdl.handle.net/10919/96484" TargetMode="External"/><Relationship Id="rId10" Type="http://schemas.openxmlformats.org/officeDocument/2006/relationships/hyperlink" Target="https://www.industrydocuments.ucsf.edu/tobacco/" TargetMode="External"/><Relationship Id="rId4" Type="http://schemas.openxmlformats.org/officeDocument/2006/relationships/hyperlink" Target="https://hdl.handle.net/10919/5534" TargetMode="External"/><Relationship Id="rId9" Type="http://schemas.openxmlformats.org/officeDocument/2006/relationships/hyperlink" Target="http://hdl.handle.net/10919/96418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ctrTitle"/>
          </p:nvPr>
        </p:nvSpPr>
        <p:spPr>
          <a:xfrm>
            <a:off x="727950" y="120160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AWS Document Retrieval</a:t>
            </a:r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subTitle" idx="1"/>
          </p:nvPr>
        </p:nvSpPr>
        <p:spPr>
          <a:xfrm>
            <a:off x="727950" y="1938550"/>
            <a:ext cx="7688100" cy="320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/>
              <a:t>Team Members:</a:t>
            </a:r>
            <a:br>
              <a:rPr lang="en" sz="1800" dirty="0"/>
            </a:br>
            <a:r>
              <a:rPr lang="en" sz="1400" dirty="0"/>
              <a:t>Daniel Kim</a:t>
            </a:r>
            <a:endParaRPr sz="1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Fadi Durah</a:t>
            </a:r>
            <a:endParaRPr sz="1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Xavier Pleimling</a:t>
            </a:r>
            <a:endParaRPr sz="1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Brandon Le</a:t>
            </a:r>
            <a:endParaRPr sz="1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Matthew Hwang</a:t>
            </a:r>
            <a:endParaRPr sz="1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/>
              <a:t>CS4624, Multimedia, Hypertext, and Information Access</a:t>
            </a:r>
            <a:endParaRPr sz="1800"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/>
              <a:t>Dr. Edward A. Fox</a:t>
            </a:r>
            <a:endParaRPr sz="1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/>
              <a:t>Virginia Polytechnic Institute and State University</a:t>
            </a:r>
            <a:endParaRPr sz="1800"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/>
              <a:t>Blacksburg, VA 24061</a:t>
            </a:r>
            <a:endParaRPr sz="1800"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/>
              <a:t>May 3, 2020</a:t>
            </a:r>
            <a:endParaRPr sz="1800"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2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Initial Design</a:t>
            </a:r>
            <a:endParaRPr/>
          </a:p>
        </p:txBody>
      </p:sp>
      <p:pic>
        <p:nvPicPr>
          <p:cNvPr id="143" name="Google Shape;143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66285" y="1612800"/>
            <a:ext cx="3251878" cy="3309247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2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4436700" cy="26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Data comes in from external source 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Fed into  large common storage (AWS S3)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ElasticSearch ingests data from S3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Kibana interact with ES, logs, and recommender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Front-End Application</a:t>
            </a:r>
            <a:endParaRPr sz="1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3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Updated Design</a:t>
            </a:r>
            <a:endParaRPr/>
          </a:p>
        </p:txBody>
      </p:sp>
      <p:sp>
        <p:nvSpPr>
          <p:cNvPr id="150" name="Google Shape;150;p23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43425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No centralized S3 bucket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Lambda now used to stream new data into ElasticSearch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SNS not needed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Included RDS for login verification</a:t>
            </a:r>
            <a:endParaRPr sz="1800"/>
          </a:p>
        </p:txBody>
      </p:sp>
      <p:pic>
        <p:nvPicPr>
          <p:cNvPr id="151" name="Google Shape;15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68775" y="1318650"/>
            <a:ext cx="3216625" cy="3293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4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Pipeline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Common Storage </a:t>
            </a:r>
            <a:endParaRPr/>
          </a:p>
        </p:txBody>
      </p:sp>
      <p:sp>
        <p:nvSpPr>
          <p:cNvPr id="162" name="Google Shape;162;p25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3842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Used AWS S3 buckets to contain our data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One for ETDs and one for Tobacco Documents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Configured to allow access from other AWS services</a:t>
            </a:r>
            <a:endParaRPr sz="1800"/>
          </a:p>
        </p:txBody>
      </p:sp>
      <p:pic>
        <p:nvPicPr>
          <p:cNvPr id="163" name="Google Shape;163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150" y="1697875"/>
            <a:ext cx="4424663" cy="2261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External File System</a:t>
            </a:r>
            <a:endParaRPr/>
          </a:p>
        </p:txBody>
      </p:sp>
      <p:sp>
        <p:nvSpPr>
          <p:cNvPr id="169" name="Google Shape;169;p26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3842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Created two AWS EC2 instances to act as external servers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Can ssh with a private .pem key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Each one has a bucket mounted on it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Able to list, read, and write to the buckets</a:t>
            </a:r>
            <a:endParaRPr sz="1800"/>
          </a:p>
        </p:txBody>
      </p:sp>
      <p:pic>
        <p:nvPicPr>
          <p:cNvPr id="170" name="Google Shape;17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90625" y="1113275"/>
            <a:ext cx="4038150" cy="94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10627" y="2177425"/>
            <a:ext cx="2998150" cy="280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Streaming</a:t>
            </a:r>
            <a:endParaRPr/>
          </a:p>
        </p:txBody>
      </p:sp>
      <p:sp>
        <p:nvSpPr>
          <p:cNvPr id="177" name="Google Shape;177;p27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3842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Whenever new data is placed in the common storage (S3), it will be automatically processed into AWS ElasticSearch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AWS Lambda script is triggered whenever new data is put into the buckets</a:t>
            </a:r>
            <a:endParaRPr sz="1800"/>
          </a:p>
        </p:txBody>
      </p:sp>
      <p:pic>
        <p:nvPicPr>
          <p:cNvPr id="178" name="Google Shape;17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3475" y="1563601"/>
            <a:ext cx="3739999" cy="129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27350" y="3187324"/>
            <a:ext cx="2672250" cy="166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0975" y="2801549"/>
            <a:ext cx="2672250" cy="166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43200" y="805599"/>
            <a:ext cx="5098626" cy="1766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8"/>
          <p:cNvPicPr preferRelativeResize="0"/>
          <p:nvPr/>
        </p:nvPicPr>
        <p:blipFill rotWithShape="1">
          <a:blip r:embed="rId5">
            <a:alphaModFix/>
          </a:blip>
          <a:srcRect r="21104"/>
          <a:stretch/>
        </p:blipFill>
        <p:spPr>
          <a:xfrm>
            <a:off x="5941075" y="2901800"/>
            <a:ext cx="3078625" cy="15657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7" name="Google Shape;187;p28"/>
          <p:cNvCxnSpPr/>
          <p:nvPr/>
        </p:nvCxnSpPr>
        <p:spPr>
          <a:xfrm rot="10800000" flipH="1">
            <a:off x="3533300" y="3647650"/>
            <a:ext cx="2100300" cy="17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9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System Monitoring</a:t>
            </a:r>
            <a:endParaRPr/>
          </a:p>
        </p:txBody>
      </p:sp>
      <p:sp>
        <p:nvSpPr>
          <p:cNvPr id="193" name="Google Shape;193;p29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3842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Using AWS Cloudwatch allows easy viewing of function metrics and logs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Viewing what failed or succeeded with logs</a:t>
            </a:r>
            <a:endParaRPr sz="1800"/>
          </a:p>
        </p:txBody>
      </p:sp>
      <p:pic>
        <p:nvPicPr>
          <p:cNvPr id="194" name="Google Shape;19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1" y="3729057"/>
            <a:ext cx="4571851" cy="1037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59338" y="1414250"/>
            <a:ext cx="3997174" cy="148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0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 End Application &amp; Database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1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RDS Instance</a:t>
            </a:r>
            <a:endParaRPr/>
          </a:p>
        </p:txBody>
      </p:sp>
      <p:sp>
        <p:nvSpPr>
          <p:cNvPr id="206" name="Google Shape;206;p31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5183700" cy="145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User login database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Table schema from FEK group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Previous login information was not migrated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Front-end sign up form populates new entries</a:t>
            </a:r>
            <a:endParaRPr sz="1800"/>
          </a:p>
        </p:txBody>
      </p:sp>
      <p:pic>
        <p:nvPicPr>
          <p:cNvPr id="207" name="Google Shape;207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46575" y="1752600"/>
            <a:ext cx="1476375" cy="163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60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b="1"/>
              <a:t>Project Overview</a:t>
            </a:r>
            <a:endParaRPr sz="1800"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b="1"/>
              <a:t>Project Design</a:t>
            </a:r>
            <a:endParaRPr sz="1800"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b="1"/>
              <a:t>Data Pipeline</a:t>
            </a:r>
            <a:endParaRPr sz="1800"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b="1"/>
              <a:t>Front End Application &amp; Database</a:t>
            </a:r>
            <a:endParaRPr sz="1800"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b="1"/>
              <a:t>Future Goals</a:t>
            </a:r>
            <a:endParaRPr sz="1800"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b="1"/>
              <a:t>Lessons Learned</a:t>
            </a:r>
            <a:endParaRPr sz="1800"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b="1"/>
              <a:t>Acknowledgements</a:t>
            </a:r>
            <a:endParaRPr sz="1800"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b="1"/>
              <a:t>References</a:t>
            </a:r>
            <a:endParaRPr sz="1800" b="1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2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RDS Connection and Accessibility</a:t>
            </a:r>
            <a:endParaRPr/>
          </a:p>
        </p:txBody>
      </p:sp>
      <p:sp>
        <p:nvSpPr>
          <p:cNvPr id="213" name="Google Shape;213;p32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773900" cy="115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Publicly accessible RDS instance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Connection test with MySQL Workbench 8.0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Workbench helps with schema configuration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Learned to connect to RDS endpoint and set up MySQL environment</a:t>
            </a:r>
            <a:endParaRPr sz="1800"/>
          </a:p>
        </p:txBody>
      </p:sp>
      <p:pic>
        <p:nvPicPr>
          <p:cNvPr id="214" name="Google Shape;214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86850" y="1534200"/>
            <a:ext cx="1155300" cy="115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77673" y="3577000"/>
            <a:ext cx="5188649" cy="1362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3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Connected Database and ElasticSearch</a:t>
            </a:r>
            <a:endParaRPr/>
          </a:p>
        </p:txBody>
      </p:sp>
      <p:sp>
        <p:nvSpPr>
          <p:cNvPr id="221" name="Google Shape;221;p33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3842700" cy="139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Learned that connections established through settings file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Created settings.yaml file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Inserted Database and ElasticSearch endpoints </a:t>
            </a:r>
            <a:endParaRPr sz="1800"/>
          </a:p>
        </p:txBody>
      </p:sp>
      <p:pic>
        <p:nvPicPr>
          <p:cNvPr id="222" name="Google Shape;22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03100" y="3688175"/>
            <a:ext cx="1134725" cy="113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73325" y="3515275"/>
            <a:ext cx="660375" cy="66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73325" y="4277900"/>
            <a:ext cx="660375" cy="660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5" name="Google Shape;225;p33"/>
          <p:cNvCxnSpPr>
            <a:stCxn id="224" idx="1"/>
          </p:cNvCxnSpPr>
          <p:nvPr/>
        </p:nvCxnSpPr>
        <p:spPr>
          <a:xfrm rot="10800000">
            <a:off x="5437825" y="4292188"/>
            <a:ext cx="535500" cy="315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26" name="Google Shape;226;p33"/>
          <p:cNvCxnSpPr/>
          <p:nvPr/>
        </p:nvCxnSpPr>
        <p:spPr>
          <a:xfrm flipH="1">
            <a:off x="5432725" y="3798463"/>
            <a:ext cx="545700" cy="229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227" name="Google Shape;227;p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24550" y="2006250"/>
            <a:ext cx="3975006" cy="1356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Established Login Functionality</a:t>
            </a:r>
            <a:endParaRPr/>
          </a:p>
        </p:txBody>
      </p:sp>
      <p:sp>
        <p:nvSpPr>
          <p:cNvPr id="233" name="Google Shape;233;p3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3842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Initially only create account worked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Learned that original original code required missing field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Modified code to work with new database</a:t>
            </a:r>
            <a:endParaRPr sz="1800"/>
          </a:p>
        </p:txBody>
      </p:sp>
      <p:pic>
        <p:nvPicPr>
          <p:cNvPr id="234" name="Google Shape;234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5575" y="1853850"/>
            <a:ext cx="4267047" cy="19753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ElasticSearch UI</a:t>
            </a:r>
            <a:endParaRPr/>
          </a:p>
        </p:txBody>
      </p:sp>
      <p:sp>
        <p:nvSpPr>
          <p:cNvPr id="240" name="Google Shape;240;p35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108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Learned that search UI is separate application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Displayed in main app through Iframe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Had to build separately before able to be displayed</a:t>
            </a:r>
            <a:endParaRPr sz="1800"/>
          </a:p>
        </p:txBody>
      </p:sp>
      <p:pic>
        <p:nvPicPr>
          <p:cNvPr id="241" name="Google Shape;241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7438" y="3102175"/>
            <a:ext cx="7372735" cy="1675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6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Goals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 End Container</a:t>
            </a:r>
            <a:endParaRPr/>
          </a:p>
        </p:txBody>
      </p:sp>
      <p:sp>
        <p:nvSpPr>
          <p:cNvPr id="252" name="Google Shape;252;p37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4722300" cy="108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Upload container image to ECR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Deploy through ECS</a:t>
            </a:r>
            <a:endParaRPr sz="1800"/>
          </a:p>
        </p:txBody>
      </p:sp>
      <p:pic>
        <p:nvPicPr>
          <p:cNvPr id="253" name="Google Shape;253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17050" y="3088450"/>
            <a:ext cx="4039424" cy="1715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8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9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264" name="Google Shape;264;p39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Preventing permissions issues; ensuring all project  resources are available to use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Process of setting up infrastructure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Understanding how the original project worked</a:t>
            </a:r>
            <a:endParaRPr sz="18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40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41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275" name="Google Shape;275;p41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Rahul Agarwal (Our Client)</a:t>
            </a:r>
            <a:endParaRPr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Worked on original project in CS 5604</a:t>
            </a:r>
            <a:endParaRPr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Part of Integration and Implementation (INT) Team of the original project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INT and FEK Groups</a:t>
            </a:r>
            <a:endParaRPr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CS 5604 Class Students</a:t>
            </a:r>
            <a:endParaRPr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Implemented original project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Bill Ingram</a:t>
            </a:r>
            <a:endParaRPr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Director of IT at VT Library</a:t>
            </a:r>
            <a:endParaRPr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ETD documents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	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2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 Cont.</a:t>
            </a:r>
            <a:endParaRPr/>
          </a:p>
        </p:txBody>
      </p:sp>
      <p:sp>
        <p:nvSpPr>
          <p:cNvPr id="281" name="Google Shape;281;p42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ETD Project Grant IMLS LG-37-19-0078-19</a:t>
            </a:r>
            <a:endParaRPr dirty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 dirty="0"/>
              <a:t>Project funding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dirty="0"/>
              <a:t>Dr. </a:t>
            </a:r>
            <a:r>
              <a:rPr lang="en-US" dirty="0"/>
              <a:t>David </a:t>
            </a:r>
            <a:r>
              <a:rPr lang="en" dirty="0"/>
              <a:t>Townsend</a:t>
            </a:r>
            <a:endParaRPr dirty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 dirty="0"/>
              <a:t>Tobacco documents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Dr. </a:t>
            </a:r>
            <a:r>
              <a:rPr lang="en-US" dirty="0"/>
              <a:t>Edward </a:t>
            </a:r>
            <a:r>
              <a:rPr lang="en" dirty="0"/>
              <a:t>Fox</a:t>
            </a:r>
            <a:endParaRPr dirty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 dirty="0"/>
              <a:t>Thank you  for the continual guidance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dirty="0"/>
              <a:t>Carlos Augusto</a:t>
            </a:r>
            <a:endParaRPr dirty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 dirty="0"/>
              <a:t>Thank you for the advice on how to approach presenting and illustrating our project</a:t>
            </a:r>
            <a:endParaRPr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43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References</a:t>
            </a:r>
            <a:endParaRPr dirty="0"/>
          </a:p>
        </p:txBody>
      </p:sp>
      <p:sp>
        <p:nvSpPr>
          <p:cNvPr id="292" name="Google Shape;292;p4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900" dirty="0"/>
              <a:t>R. Agarwal, H. </a:t>
            </a:r>
            <a:r>
              <a:rPr lang="en-US" sz="900" dirty="0" err="1"/>
              <a:t>Albahar</a:t>
            </a:r>
            <a:r>
              <a:rPr lang="en-US" sz="900" dirty="0"/>
              <a:t>, E. Roth, M. Sen, and L. Yu, “Integration and Implementation (INT) CS5604 Fall 2019,” </a:t>
            </a:r>
            <a:r>
              <a:rPr lang="en-US" sz="900" i="1" dirty="0" err="1"/>
              <a:t>VTechWorks</a:t>
            </a:r>
            <a:r>
              <a:rPr lang="en-US" sz="900" dirty="0"/>
              <a:t>, 11-Dec-2019. [Online]. Available: </a:t>
            </a:r>
            <a:r>
              <a:rPr lang="en-US" sz="900" u="sng" dirty="0">
                <a:hlinkClick r:id="rId3"/>
              </a:rPr>
              <a:t>http://hdl.handle.net/10919/96488</a:t>
            </a:r>
            <a:r>
              <a:rPr lang="en-US" sz="900" dirty="0"/>
              <a:t>. [Accessed: 04-Feb-2020].</a:t>
            </a:r>
          </a:p>
          <a:p>
            <a:r>
              <a:rPr lang="en-US" sz="900" dirty="0"/>
              <a:t>ETDs: Virginia Tech Electronic Theses and Dissertations. </a:t>
            </a:r>
            <a:r>
              <a:rPr lang="en-US" sz="900" i="1" dirty="0" err="1"/>
              <a:t>VTechWorks</a:t>
            </a:r>
            <a:r>
              <a:rPr lang="en-US" sz="900" i="1" dirty="0"/>
              <a:t>.</a:t>
            </a:r>
            <a:r>
              <a:rPr lang="en-US" sz="900" dirty="0"/>
              <a:t> [Online]. Available: </a:t>
            </a:r>
            <a:r>
              <a:rPr lang="en-US" sz="900" u="sng" dirty="0">
                <a:hlinkClick r:id="rId4"/>
              </a:rPr>
              <a:t>https://hdl.handle.net/10919/5534</a:t>
            </a:r>
            <a:r>
              <a:rPr lang="en-US" sz="900" dirty="0"/>
              <a:t>. [Accessed: 14-Feb-2020].</a:t>
            </a:r>
          </a:p>
          <a:p>
            <a:r>
              <a:rPr lang="en-US" sz="900" dirty="0"/>
              <a:t>K. K. Kaushal, R. Kulkarni, A. </a:t>
            </a:r>
            <a:r>
              <a:rPr lang="en-US" sz="900" dirty="0" err="1"/>
              <a:t>Sumant</a:t>
            </a:r>
            <a:r>
              <a:rPr lang="en-US" sz="900" dirty="0"/>
              <a:t>, C. Wang, C. Yuan, and L. Yuan, “Collection Management of Electronic Theses and Dissertations (CME) CS5604 Fall 2019,” </a:t>
            </a:r>
            <a:r>
              <a:rPr lang="en-US" sz="900" i="1" dirty="0" err="1"/>
              <a:t>VTechWorks</a:t>
            </a:r>
            <a:r>
              <a:rPr lang="en-US" sz="900" dirty="0"/>
              <a:t>, 23-Dec-2019. [Online]. Available: </a:t>
            </a:r>
            <a:r>
              <a:rPr lang="en-US" sz="900" u="sng" dirty="0">
                <a:hlinkClick r:id="rId5"/>
              </a:rPr>
              <a:t>https://hdl.handle.net/10919/96484</a:t>
            </a:r>
            <a:r>
              <a:rPr lang="en-US" sz="900" dirty="0"/>
              <a:t>. [Accessed: 03-May-2020].</a:t>
            </a:r>
          </a:p>
          <a:p>
            <a:r>
              <a:rPr lang="en-US" sz="900" dirty="0"/>
              <a:t>Y. Li, S. </a:t>
            </a:r>
            <a:r>
              <a:rPr lang="en-US" sz="900" dirty="0" err="1"/>
              <a:t>Chekuri</a:t>
            </a:r>
            <a:r>
              <a:rPr lang="en-US" sz="900" dirty="0"/>
              <a:t>, T. Hu, S. A. Kumar, and N. Gill, “</a:t>
            </a:r>
            <a:r>
              <a:rPr lang="en-US" sz="900" dirty="0" err="1"/>
              <a:t>ElasticSearch</a:t>
            </a:r>
            <a:r>
              <a:rPr lang="en-US" sz="900" dirty="0"/>
              <a:t> (ELS) CS5604 Fall 2019,” </a:t>
            </a:r>
            <a:r>
              <a:rPr lang="en-US" sz="900" i="1" dirty="0" err="1"/>
              <a:t>VTechWorks</a:t>
            </a:r>
            <a:r>
              <a:rPr lang="en-US" sz="900" dirty="0"/>
              <a:t>, 12-Dec-2019. [Online]. Available: </a:t>
            </a:r>
            <a:r>
              <a:rPr lang="en-US" sz="900" u="sng" dirty="0">
                <a:hlinkClick r:id="rId6"/>
              </a:rPr>
              <a:t>http://hdl.handle.net/10919/96310</a:t>
            </a:r>
            <a:r>
              <a:rPr lang="en-US" sz="900" dirty="0"/>
              <a:t>. [Accessed: 10-Mar-2020].</a:t>
            </a:r>
          </a:p>
          <a:p>
            <a:r>
              <a:rPr lang="en-US" sz="900" dirty="0"/>
              <a:t>R. S. Mansur, P. </a:t>
            </a:r>
            <a:r>
              <a:rPr lang="en-US" sz="900" dirty="0" err="1"/>
              <a:t>Mandke</a:t>
            </a:r>
            <a:r>
              <a:rPr lang="en-US" sz="900" dirty="0"/>
              <a:t>, J. Gong, S. M. Bharadwaj, A. S. </a:t>
            </a:r>
            <a:r>
              <a:rPr lang="en-US" sz="900" dirty="0" err="1"/>
              <a:t>Juvekar</a:t>
            </a:r>
            <a:r>
              <a:rPr lang="en-US" sz="900" dirty="0"/>
              <a:t>, and S. </a:t>
            </a:r>
            <a:r>
              <a:rPr lang="en-US" sz="900" dirty="0" err="1"/>
              <a:t>Chougule</a:t>
            </a:r>
            <a:r>
              <a:rPr lang="en-US" sz="900" dirty="0"/>
              <a:t>, “Text Analytics and Machine Learning (TML) CS5604 Fall 2019,” </a:t>
            </a:r>
            <a:r>
              <a:rPr lang="en-US" sz="900" i="1" dirty="0" err="1"/>
              <a:t>VTechWorks</a:t>
            </a:r>
            <a:r>
              <a:rPr lang="en-US" sz="900" dirty="0"/>
              <a:t>, 29-Dec-2019. [Online]. Available: </a:t>
            </a:r>
            <a:r>
              <a:rPr lang="en-US" sz="900" u="sng" dirty="0">
                <a:hlinkClick r:id="rId7"/>
              </a:rPr>
              <a:t>http://hdl.handle.net/10919/96226</a:t>
            </a:r>
            <a:r>
              <a:rPr lang="en-US" sz="900" dirty="0"/>
              <a:t>. [Accessed: 11-Feb-2020].</a:t>
            </a:r>
          </a:p>
          <a:p>
            <a:r>
              <a:rPr lang="en-US" sz="900" dirty="0"/>
              <a:t>S. </a:t>
            </a:r>
            <a:r>
              <a:rPr lang="en-US" sz="900" dirty="0" err="1"/>
              <a:t>Muhundan</a:t>
            </a:r>
            <a:r>
              <a:rPr lang="en-US" sz="900" dirty="0"/>
              <a:t>, A. </a:t>
            </a:r>
            <a:r>
              <a:rPr lang="en-US" sz="900" dirty="0" err="1"/>
              <a:t>Bendelac</a:t>
            </a:r>
            <a:r>
              <a:rPr lang="en-US" sz="900" dirty="0"/>
              <a:t>, Y. Zhao, A. </a:t>
            </a:r>
            <a:r>
              <a:rPr lang="en-US" sz="900" dirty="0" err="1"/>
              <a:t>Svetovidov</a:t>
            </a:r>
            <a:r>
              <a:rPr lang="en-US" sz="900" dirty="0"/>
              <a:t>, D. Biswas, and A. Marin Thomas, “Collection Management Tobacco Settlement Documents (CMT) CS5604 Fall 2019,” </a:t>
            </a:r>
            <a:r>
              <a:rPr lang="en-US" sz="900" dirty="0" err="1"/>
              <a:t>VTechWorks</a:t>
            </a:r>
            <a:r>
              <a:rPr lang="en-US" sz="900" dirty="0"/>
              <a:t>, 11-Dec-2019. [Online]. Available: </a:t>
            </a:r>
            <a:r>
              <a:rPr lang="en-US" sz="900" u="sng" dirty="0">
                <a:hlinkClick r:id="rId8"/>
              </a:rPr>
              <a:t>https://hdl.handle.net/10919/96437</a:t>
            </a:r>
            <a:r>
              <a:rPr lang="en-US" sz="900" dirty="0"/>
              <a:t>. [Accessed: 03-May-2020].</a:t>
            </a:r>
          </a:p>
          <a:p>
            <a:r>
              <a:rPr lang="en-US" sz="900" dirty="0"/>
              <a:t>E. Powell, H. Liu, R. Huang, Y. Sun, and C. Xu, “Front-End Kibana (FEK) CS5604 Fall 2019,” </a:t>
            </a:r>
            <a:r>
              <a:rPr lang="en-US" sz="900" i="1" dirty="0" err="1"/>
              <a:t>VTechWorks</a:t>
            </a:r>
            <a:r>
              <a:rPr lang="en-US" sz="900" dirty="0"/>
              <a:t>, 13-Jan-2020. [Online]. Available: </a:t>
            </a:r>
            <a:r>
              <a:rPr lang="en-US" sz="900" u="sng" dirty="0">
                <a:hlinkClick r:id="rId9"/>
              </a:rPr>
              <a:t>http://hdl.handle.net/10919/96418</a:t>
            </a:r>
            <a:r>
              <a:rPr lang="en-US" sz="900" dirty="0"/>
              <a:t>. [Accessed: 04-Feb-2020].</a:t>
            </a:r>
          </a:p>
          <a:p>
            <a:r>
              <a:rPr lang="en-US" sz="900"/>
              <a:t>Truth </a:t>
            </a:r>
            <a:r>
              <a:rPr lang="en-US" sz="900" dirty="0"/>
              <a:t>Tobacco Industry Documents Library. [Online]. Available: </a:t>
            </a:r>
            <a:r>
              <a:rPr lang="en-US" sz="900" u="sng" dirty="0">
                <a:hlinkClick r:id="rId10"/>
              </a:rPr>
              <a:t>https://www.industrydocuments.ucsf.edu/tobacco/</a:t>
            </a:r>
            <a:r>
              <a:rPr lang="en-US" sz="900" dirty="0"/>
              <a:t>. [Accessed: 14-Feb-2020].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4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/>
          <p:nvPr/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1A1A1A"/>
                </a:solidFill>
                <a:latin typeface="Raleway"/>
                <a:ea typeface="Raleway"/>
                <a:cs typeface="Raleway"/>
                <a:sym typeface="Raleway"/>
              </a:rPr>
              <a:t>Project Overview - Background</a:t>
            </a:r>
            <a:endParaRPr sz="2600" b="1">
              <a:solidFill>
                <a:srgbClr val="1A1A1A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04" name="Google Shape;104;p16"/>
          <p:cNvSpPr txBox="1"/>
          <p:nvPr/>
        </p:nvSpPr>
        <p:spPr>
          <a:xfrm>
            <a:off x="729450" y="2078875"/>
            <a:ext cx="50805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Lato"/>
              <a:buChar char="●"/>
            </a:pPr>
            <a:r>
              <a:rPr lang="en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In Fall 2019, a CS5604 class built a functional search engine / information retrieval system on the CS Container Cluster</a:t>
            </a:r>
            <a:endParaRPr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Lato"/>
              <a:buChar char="●"/>
            </a:pPr>
            <a:r>
              <a:rPr lang="en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Featured a user interface that would search and process various datasets</a:t>
            </a:r>
            <a:endParaRPr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Lato"/>
              <a:buChar char="●"/>
            </a:pPr>
            <a:r>
              <a:rPr lang="en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Two collections of documents were used for this:</a:t>
            </a:r>
            <a:endParaRPr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Lato"/>
              <a:buChar char="○"/>
            </a:pPr>
            <a:r>
              <a:rPr lang="en"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14M tobacco settlement documents</a:t>
            </a: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Lato"/>
              <a:buChar char="○"/>
            </a:pPr>
            <a:r>
              <a:rPr lang="en"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200k electronic theses and dissertations</a:t>
            </a: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05" name="Google Shape;10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09950" y="1540600"/>
            <a:ext cx="3223774" cy="297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6"/>
          <p:cNvSpPr txBox="1"/>
          <p:nvPr/>
        </p:nvSpPr>
        <p:spPr>
          <a:xfrm>
            <a:off x="5639388" y="4511100"/>
            <a:ext cx="35649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2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Previous system hosted on CS Container Cloud. (Agarwal, 2019)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7"/>
          <p:cNvSpPr txBox="1"/>
          <p:nvPr/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1A1A1A"/>
                </a:solidFill>
                <a:latin typeface="Raleway"/>
                <a:ea typeface="Raleway"/>
                <a:cs typeface="Raleway"/>
                <a:sym typeface="Raleway"/>
              </a:rPr>
              <a:t>Project Overview - Desired Deliverable</a:t>
            </a:r>
            <a:endParaRPr sz="2600" b="1">
              <a:solidFill>
                <a:srgbClr val="1A1A1A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12" name="Google Shape;112;p17"/>
          <p:cNvSpPr txBox="1"/>
          <p:nvPr/>
        </p:nvSpPr>
        <p:spPr>
          <a:xfrm>
            <a:off x="729450" y="2001550"/>
            <a:ext cx="7531200" cy="8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A fully operational version of the CS 5604 search engine on Amazon Web Services (AWS).  In short, moving the functional search engine to AWS.</a:t>
            </a:r>
            <a:endParaRPr sz="18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8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8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8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 - Need</a:t>
            </a:r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3842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 reliance on the Virginia Tech network could mean downtime when the servers or a node is down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AWS is a more stable service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An experiment to investigate other infrastructures</a:t>
            </a:r>
            <a:endParaRPr sz="1800"/>
          </a:p>
        </p:txBody>
      </p:sp>
      <p:pic>
        <p:nvPicPr>
          <p:cNvPr id="119" name="Google Shape;11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86375" y="2256925"/>
            <a:ext cx="2628900" cy="190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 - Nature</a:t>
            </a:r>
            <a:endParaRPr/>
          </a:p>
        </p:txBody>
      </p:sp>
      <p:sp>
        <p:nvSpPr>
          <p:cNvPr id="125" name="Google Shape;125;p19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3842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Less need of “developing”, original project was functional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Different aspect of CS projects, more of DevOps nature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Building infrastructure for existing code</a:t>
            </a:r>
            <a:endParaRPr sz="1800"/>
          </a:p>
        </p:txBody>
      </p:sp>
      <p:pic>
        <p:nvPicPr>
          <p:cNvPr id="126" name="Google Shape;12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4550" y="2111450"/>
            <a:ext cx="4267053" cy="21959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0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Design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1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 Concerns</a:t>
            </a:r>
            <a:endParaRPr/>
          </a:p>
        </p:txBody>
      </p:sp>
      <p:sp>
        <p:nvSpPr>
          <p:cNvPr id="137" name="Google Shape;137;p21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Setting up common storage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Ingesting data into search engine (ElasticSearch)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Port front-end application and deploy into AWS ECS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Set up streaming platform for new data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Reach Goal: CICD for front end application or any other containers</a:t>
            </a:r>
            <a:endParaRPr sz="1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1136</Words>
  <Application>Microsoft Office PowerPoint</Application>
  <PresentationFormat>On-screen Show (16:9)</PresentationFormat>
  <Paragraphs>143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Raleway</vt:lpstr>
      <vt:lpstr>Times New Roman</vt:lpstr>
      <vt:lpstr>Lato</vt:lpstr>
      <vt:lpstr>Streamline</vt:lpstr>
      <vt:lpstr>AWS Document Retrieval</vt:lpstr>
      <vt:lpstr>Outline</vt:lpstr>
      <vt:lpstr>Project Overview</vt:lpstr>
      <vt:lpstr>PowerPoint Presentation</vt:lpstr>
      <vt:lpstr>PowerPoint Presentation</vt:lpstr>
      <vt:lpstr>Project Overview - Need</vt:lpstr>
      <vt:lpstr>Project Overview - Nature</vt:lpstr>
      <vt:lpstr>Project Design</vt:lpstr>
      <vt:lpstr>Main Concerns</vt:lpstr>
      <vt:lpstr>Initial Design</vt:lpstr>
      <vt:lpstr>Updated Design</vt:lpstr>
      <vt:lpstr>Data Pipeline</vt:lpstr>
      <vt:lpstr>Common Storage </vt:lpstr>
      <vt:lpstr>External File System</vt:lpstr>
      <vt:lpstr>Data Streaming</vt:lpstr>
      <vt:lpstr>PowerPoint Presentation</vt:lpstr>
      <vt:lpstr>System Monitoring</vt:lpstr>
      <vt:lpstr>Front End Application &amp; Database</vt:lpstr>
      <vt:lpstr>RDS Instance</vt:lpstr>
      <vt:lpstr>RDS Connection and Accessibility</vt:lpstr>
      <vt:lpstr>Connected Database and ElasticSearch</vt:lpstr>
      <vt:lpstr>Established Login Functionality</vt:lpstr>
      <vt:lpstr>ElasticSearch UI</vt:lpstr>
      <vt:lpstr>Future Goals</vt:lpstr>
      <vt:lpstr>Front End Container</vt:lpstr>
      <vt:lpstr>Lessons Learned</vt:lpstr>
      <vt:lpstr>Lessons Learned</vt:lpstr>
      <vt:lpstr>Acknowledgements</vt:lpstr>
      <vt:lpstr>Acknowledgements</vt:lpstr>
      <vt:lpstr>Acknowledgements Cont.</vt:lpstr>
      <vt:lpstr>References</vt:lpstr>
      <vt:lpstr>References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AWS Document Retrieval</dc:title>
  <dc:creator>Fadi Durah</dc:creator>
  <cp:lastModifiedBy>Fadi Durah</cp:lastModifiedBy>
  <cp:revision>1</cp:revision>
  <dcterms:modified xsi:type="dcterms:W3CDTF">2020-05-11T20:40:14Z</dcterms:modified>
</cp:coreProperties>
</file>