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13716000" cx="24377650"/>
  <p:notesSz cx="6858000" cy="9144000"/>
  <p:embeddedFontLst>
    <p:embeddedFont>
      <p:font typeface="Lato"/>
      <p:regular r:id="rId23"/>
      <p:bold r:id="rId24"/>
      <p:italic r:id="rId25"/>
      <p:boldItalic r:id="rId26"/>
    </p:embeddedFont>
    <p:embeddedFont>
      <p:font typeface="Merriweather"/>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112">
          <p15:clr>
            <a:srgbClr val="A4A3A4"/>
          </p15:clr>
        </p15:guide>
        <p15:guide id="2" pos="14830">
          <p15:clr>
            <a:srgbClr val="A4A3A4"/>
          </p15:clr>
        </p15:guide>
        <p15:guide id="3" pos="526">
          <p15:clr>
            <a:srgbClr val="A4A3A4"/>
          </p15:clr>
        </p15:guide>
        <p15:guide id="4" orient="horz" pos="528">
          <p15:clr>
            <a:srgbClr val="A4A3A4"/>
          </p15:clr>
        </p15:guide>
        <p15:guide id="5" pos="7678">
          <p15:clr>
            <a:srgbClr val="A4A3A4"/>
          </p15:clr>
        </p15:guide>
        <p15:guide id="6" orient="horz" pos="4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97A6E40-F18C-49E4-88D3-ADA24530D2F4}">
  <a:tblStyle styleId="{297A6E40-F18C-49E4-88D3-ADA24530D2F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8112" orient="horz"/>
        <p:guide pos="14830"/>
        <p:guide pos="526"/>
        <p:guide pos="528" orient="horz"/>
        <p:guide pos="7678"/>
        <p:guide pos="432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ato-boldItalic.fntdata"/><Relationship Id="rId25" Type="http://schemas.openxmlformats.org/officeDocument/2006/relationships/font" Target="fonts/Lato-italic.fntdata"/><Relationship Id="rId28" Type="http://schemas.openxmlformats.org/officeDocument/2006/relationships/font" Target="fonts/Merriweather-bold.fntdata"/><Relationship Id="rId27" Type="http://schemas.openxmlformats.org/officeDocument/2006/relationships/font" Target="fonts/Merriweather-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Merriweather-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Merriweath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Lato"/>
                <a:ea typeface="Lato"/>
                <a:cs typeface="Lato"/>
                <a:sym typeface="Lato"/>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Lato"/>
                <a:ea typeface="Lato"/>
                <a:cs typeface="Lato"/>
                <a:sym typeface="Lato"/>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2400" u="none" cap="none" strike="noStrike">
                <a:solidFill>
                  <a:schemeClr val="dk1"/>
                </a:solidFill>
                <a:latin typeface="Lato"/>
                <a:ea typeface="Lato"/>
                <a:cs typeface="Lato"/>
                <a:sym typeface="Lato"/>
              </a:defRPr>
            </a:lvl1pPr>
            <a:lvl2pPr indent="-228600" lvl="1" marL="914400" marR="0" rtl="0" algn="l">
              <a:spcBef>
                <a:spcPts val="0"/>
              </a:spcBef>
              <a:spcAft>
                <a:spcPts val="0"/>
              </a:spcAft>
              <a:buSzPts val="1400"/>
              <a:buNone/>
              <a:defRPr b="0" i="0" sz="2400" u="none" cap="none" strike="noStrike">
                <a:solidFill>
                  <a:schemeClr val="dk1"/>
                </a:solidFill>
                <a:latin typeface="Lato"/>
                <a:ea typeface="Lato"/>
                <a:cs typeface="Lato"/>
                <a:sym typeface="Lato"/>
              </a:defRPr>
            </a:lvl2pPr>
            <a:lvl3pPr indent="-228600" lvl="2" marL="1371600" marR="0" rtl="0" algn="l">
              <a:spcBef>
                <a:spcPts val="0"/>
              </a:spcBef>
              <a:spcAft>
                <a:spcPts val="0"/>
              </a:spcAft>
              <a:buSzPts val="1400"/>
              <a:buNone/>
              <a:defRPr b="0" i="0" sz="2400" u="none" cap="none" strike="noStrike">
                <a:solidFill>
                  <a:schemeClr val="dk1"/>
                </a:solidFill>
                <a:latin typeface="Lato"/>
                <a:ea typeface="Lato"/>
                <a:cs typeface="Lato"/>
                <a:sym typeface="Lato"/>
              </a:defRPr>
            </a:lvl3pPr>
            <a:lvl4pPr indent="-228600" lvl="3" marL="1828800" marR="0" rtl="0" algn="l">
              <a:spcBef>
                <a:spcPts val="0"/>
              </a:spcBef>
              <a:spcAft>
                <a:spcPts val="0"/>
              </a:spcAft>
              <a:buSzPts val="1400"/>
              <a:buNone/>
              <a:defRPr b="0" i="0" sz="2400" u="none" cap="none" strike="noStrike">
                <a:solidFill>
                  <a:schemeClr val="dk1"/>
                </a:solidFill>
                <a:latin typeface="Lato"/>
                <a:ea typeface="Lato"/>
                <a:cs typeface="Lato"/>
                <a:sym typeface="Lato"/>
              </a:defRPr>
            </a:lvl4pPr>
            <a:lvl5pPr indent="-228600" lvl="4" marL="2286000" marR="0" rtl="0" algn="l">
              <a:spcBef>
                <a:spcPts val="0"/>
              </a:spcBef>
              <a:spcAft>
                <a:spcPts val="0"/>
              </a:spcAft>
              <a:buSzPts val="1400"/>
              <a:buNone/>
              <a:defRPr b="0" i="0" sz="2400" u="none" cap="none" strike="noStrike">
                <a:solidFill>
                  <a:schemeClr val="dk1"/>
                </a:solidFill>
                <a:latin typeface="Lato"/>
                <a:ea typeface="Lato"/>
                <a:cs typeface="Lato"/>
                <a:sym typeface="Lato"/>
              </a:defRPr>
            </a:lvl5pPr>
            <a:lvl6pPr indent="-228600" lvl="5" marL="2743200" marR="0" rtl="0" algn="l">
              <a:spcBef>
                <a:spcPts val="0"/>
              </a:spcBef>
              <a:spcAft>
                <a:spcPts val="0"/>
              </a:spcAft>
              <a:buSzPts val="1400"/>
              <a:buNone/>
              <a:defRPr b="0" i="0" sz="24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24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24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24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Lato"/>
                <a:ea typeface="Lato"/>
                <a:cs typeface="Lato"/>
                <a:sym typeface="Lato"/>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Lato"/>
                <a:ea typeface="Lato"/>
                <a:cs typeface="Lato"/>
                <a:sym typeface="Lato"/>
              </a:rPr>
              <a:t>‹#›</a:t>
            </a:fld>
            <a:endParaRPr b="0" i="0" sz="1200" u="none" cap="none" strike="noStrike">
              <a:solidFill>
                <a:schemeClr val="dk1"/>
              </a:solidFill>
              <a:latin typeface="Lato"/>
              <a:ea typeface="Lato"/>
              <a:cs typeface="Lato"/>
              <a:sym typeface="Lato"/>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 name="Shape 16"/>
        <p:cNvGrpSpPr/>
        <p:nvPr/>
      </p:nvGrpSpPr>
      <p:grpSpPr>
        <a:xfrm>
          <a:off x="0" y="0"/>
          <a:ext cx="0" cy="0"/>
          <a:chOff x="0" y="0"/>
          <a:chExt cx="0" cy="0"/>
        </a:xfrm>
      </p:grpSpPr>
      <p:sp>
        <p:nvSpPr>
          <p:cNvPr id="17" name="Google Shape;17;p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 name="Google Shape;1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Lato"/>
              <a:ea typeface="Lato"/>
              <a:cs typeface="Lato"/>
              <a:sym typeface="Lato"/>
            </a:endParaRPr>
          </a:p>
        </p:txBody>
      </p:sp>
      <p:sp>
        <p:nvSpPr>
          <p:cNvPr id="19" name="Google Shape;19;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Lato"/>
                <a:ea typeface="Lato"/>
                <a:cs typeface="Lato"/>
                <a:sym typeface="Lato"/>
              </a:rPr>
              <a:t>‹#›</a:t>
            </a:fld>
            <a:endParaRPr b="0" i="0" sz="1200" u="none" cap="none" strike="noStrike">
              <a:solidFill>
                <a:schemeClr val="dk1"/>
              </a:solidFill>
              <a:latin typeface="Lato"/>
              <a:ea typeface="Lato"/>
              <a:cs typeface="Lato"/>
              <a:sym typeface="Lato"/>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485e822742_4_14: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g485e822742_4_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Jeanine</a:t>
            </a:r>
            <a:endParaRPr b="0" i="0" sz="2400" u="none" cap="none" strike="noStrike">
              <a:solidFill>
                <a:schemeClr val="dk1"/>
              </a:solidFill>
              <a:latin typeface="Lato"/>
              <a:ea typeface="Lato"/>
              <a:cs typeface="Lato"/>
              <a:sym typeface="Lato"/>
            </a:endParaRPr>
          </a:p>
        </p:txBody>
      </p:sp>
      <p:sp>
        <p:nvSpPr>
          <p:cNvPr id="129" name="Google Shape;129;g485e822742_4_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485e822742_1_19: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485e822742_1_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Limin</a:t>
            </a:r>
            <a:endParaRPr b="0" i="0" sz="2400" u="none" cap="none" strike="noStrike">
              <a:solidFill>
                <a:schemeClr val="dk1"/>
              </a:solidFill>
              <a:latin typeface="Lato"/>
              <a:ea typeface="Lato"/>
              <a:cs typeface="Lato"/>
              <a:sym typeface="Lato"/>
            </a:endParaRPr>
          </a:p>
        </p:txBody>
      </p:sp>
      <p:sp>
        <p:nvSpPr>
          <p:cNvPr id="140" name="Google Shape;140;g485e822742_1_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484f485600_0_0: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484f485600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Limin</a:t>
            </a:r>
            <a:endParaRPr b="0" i="0" sz="2400" u="none" cap="none" strike="noStrike">
              <a:solidFill>
                <a:schemeClr val="dk1"/>
              </a:solidFill>
              <a:latin typeface="Lato"/>
              <a:ea typeface="Lato"/>
              <a:cs typeface="Lato"/>
              <a:sym typeface="Lato"/>
            </a:endParaRPr>
          </a:p>
        </p:txBody>
      </p:sp>
      <p:sp>
        <p:nvSpPr>
          <p:cNvPr id="152" name="Google Shape;152;g484f485600_0_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485e822742_1_37: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485e822742_1_3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50">
                <a:solidFill>
                  <a:srgbClr val="222222"/>
                </a:solidFill>
                <a:highlight>
                  <a:srgbClr val="FFFFFF"/>
                </a:highlight>
                <a:latin typeface="Arial"/>
                <a:ea typeface="Arial"/>
                <a:cs typeface="Arial"/>
                <a:sym typeface="Arial"/>
              </a:rPr>
              <a:t>ROUGE-N: Overlap of N-grams</a:t>
            </a:r>
            <a:r>
              <a:rPr baseline="30000" lang="en-US" sz="1400">
                <a:solidFill>
                  <a:srgbClr val="222222"/>
                </a:solidFill>
                <a:highlight>
                  <a:srgbClr val="FFFFFF"/>
                </a:highlight>
                <a:latin typeface="Arial"/>
                <a:ea typeface="Arial"/>
                <a:cs typeface="Arial"/>
                <a:sym typeface="Arial"/>
              </a:rPr>
              <a:t> </a:t>
            </a:r>
            <a:r>
              <a:rPr lang="en-US" sz="1050">
                <a:solidFill>
                  <a:srgbClr val="222222"/>
                </a:solidFill>
                <a:highlight>
                  <a:srgbClr val="FFFFFF"/>
                </a:highlight>
                <a:latin typeface="Arial"/>
                <a:ea typeface="Arial"/>
                <a:cs typeface="Arial"/>
                <a:sym typeface="Arial"/>
              </a:rPr>
              <a:t>between the gold standard and our extractive summary.</a:t>
            </a:r>
            <a:endParaRPr sz="1050">
              <a:solidFill>
                <a:srgbClr val="222222"/>
              </a:solidFill>
              <a:highlight>
                <a:srgbClr val="FFFFFF"/>
              </a:highlight>
              <a:latin typeface="Arial"/>
              <a:ea typeface="Arial"/>
              <a:cs typeface="Arial"/>
              <a:sym typeface="Arial"/>
            </a:endParaRPr>
          </a:p>
          <a:p>
            <a:pPr indent="0" lvl="0" marL="0" marR="0" rtl="0" algn="l">
              <a:spcBef>
                <a:spcPts val="0"/>
              </a:spcBef>
              <a:spcAft>
                <a:spcPts val="0"/>
              </a:spcAft>
              <a:buNone/>
            </a:pPr>
            <a:r>
              <a:rPr lang="en-US" sz="1050">
                <a:solidFill>
                  <a:srgbClr val="222222"/>
                </a:solidFill>
                <a:highlight>
                  <a:srgbClr val="FFFFFF"/>
                </a:highlight>
                <a:latin typeface="Arial"/>
                <a:ea typeface="Arial"/>
                <a:cs typeface="Arial"/>
                <a:sym typeface="Arial"/>
              </a:rPr>
              <a:t>rouge-1: unigram</a:t>
            </a:r>
            <a:endParaRPr sz="1050">
              <a:solidFill>
                <a:srgbClr val="222222"/>
              </a:solidFill>
              <a:highlight>
                <a:srgbClr val="FFFFFF"/>
              </a:highlight>
              <a:latin typeface="Arial"/>
              <a:ea typeface="Arial"/>
              <a:cs typeface="Arial"/>
              <a:sym typeface="Arial"/>
            </a:endParaRPr>
          </a:p>
          <a:p>
            <a:pPr indent="0" lvl="0" marL="0" marR="0" rtl="0" algn="l">
              <a:spcBef>
                <a:spcPts val="0"/>
              </a:spcBef>
              <a:spcAft>
                <a:spcPts val="0"/>
              </a:spcAft>
              <a:buNone/>
            </a:pPr>
            <a:r>
              <a:rPr lang="en-US" sz="1050">
                <a:solidFill>
                  <a:srgbClr val="222222"/>
                </a:solidFill>
                <a:highlight>
                  <a:srgbClr val="FFFFFF"/>
                </a:highlight>
                <a:latin typeface="Arial"/>
                <a:ea typeface="Arial"/>
                <a:cs typeface="Arial"/>
                <a:sym typeface="Arial"/>
              </a:rPr>
              <a:t>rouge-2: bi-gram</a:t>
            </a:r>
            <a:endParaRPr sz="1050">
              <a:solidFill>
                <a:srgbClr val="222222"/>
              </a:solidFill>
              <a:highlight>
                <a:srgbClr val="FFFFFF"/>
              </a:highlight>
              <a:latin typeface="Arial"/>
              <a:ea typeface="Arial"/>
              <a:cs typeface="Arial"/>
              <a:sym typeface="Arial"/>
            </a:endParaRPr>
          </a:p>
          <a:p>
            <a:pPr indent="0" lvl="0" marL="0" marR="0" rtl="0" algn="l">
              <a:spcBef>
                <a:spcPts val="0"/>
              </a:spcBef>
              <a:spcAft>
                <a:spcPts val="0"/>
              </a:spcAft>
              <a:buNone/>
            </a:pPr>
            <a:r>
              <a:rPr lang="en-US" sz="1050">
                <a:solidFill>
                  <a:srgbClr val="222222"/>
                </a:solidFill>
                <a:highlight>
                  <a:srgbClr val="FFFFFF"/>
                </a:highlight>
                <a:latin typeface="Arial"/>
                <a:ea typeface="Arial"/>
                <a:cs typeface="Arial"/>
                <a:sym typeface="Arial"/>
              </a:rPr>
              <a:t>ROUGE-L: Longest Common Subsequence (LCS) based statistics</a:t>
            </a:r>
            <a:endParaRPr sz="1050">
              <a:solidFill>
                <a:srgbClr val="222222"/>
              </a:solidFill>
              <a:highlight>
                <a:srgbClr val="FFFFFF"/>
              </a:highlight>
              <a:latin typeface="Arial"/>
              <a:ea typeface="Arial"/>
              <a:cs typeface="Arial"/>
              <a:sym typeface="Arial"/>
            </a:endParaRPr>
          </a:p>
          <a:p>
            <a:pPr indent="0" lvl="0" marL="0" marR="0" rtl="0" algn="l">
              <a:spcBef>
                <a:spcPts val="0"/>
              </a:spcBef>
              <a:spcAft>
                <a:spcPts val="0"/>
              </a:spcAft>
              <a:buNone/>
            </a:pPr>
            <a:r>
              <a:rPr lang="en-US" sz="1050">
                <a:solidFill>
                  <a:srgbClr val="222222"/>
                </a:solidFill>
                <a:latin typeface="Arial"/>
                <a:ea typeface="Arial"/>
                <a:cs typeface="Arial"/>
                <a:sym typeface="Arial"/>
              </a:rPr>
              <a:t>ROUGE-SU: Skip-bigram plus unigram-based co-occurrence statistics.</a:t>
            </a:r>
            <a:endParaRPr sz="1050">
              <a:solidFill>
                <a:srgbClr val="222222"/>
              </a:solidFill>
              <a:latin typeface="Arial"/>
              <a:ea typeface="Arial"/>
              <a:cs typeface="Arial"/>
              <a:sym typeface="Arial"/>
            </a:endParaRPr>
          </a:p>
          <a:p>
            <a:pPr indent="0" lvl="0" marL="0" marR="0" rtl="0" algn="l">
              <a:spcBef>
                <a:spcPts val="0"/>
              </a:spcBef>
              <a:spcAft>
                <a:spcPts val="0"/>
              </a:spcAft>
              <a:buNone/>
            </a:pPr>
            <a:r>
              <a:t/>
            </a:r>
            <a:endParaRPr sz="1050">
              <a:solidFill>
                <a:srgbClr val="222222"/>
              </a:solidFill>
              <a:highlight>
                <a:srgbClr val="FFFFFF"/>
              </a:highlight>
              <a:latin typeface="Arial"/>
              <a:ea typeface="Arial"/>
              <a:cs typeface="Arial"/>
              <a:sym typeface="Arial"/>
            </a:endParaRPr>
          </a:p>
        </p:txBody>
      </p:sp>
      <p:sp>
        <p:nvSpPr>
          <p:cNvPr id="164" name="Google Shape;164;g485e822742_1_3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485e822742_1_50: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485e822742_1_5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Aaron</a:t>
            </a:r>
            <a:endParaRPr b="0" i="0" sz="2400" u="none" cap="none" strike="noStrike">
              <a:solidFill>
                <a:schemeClr val="dk1"/>
              </a:solidFill>
              <a:latin typeface="Lato"/>
              <a:ea typeface="Lato"/>
              <a:cs typeface="Lato"/>
              <a:sym typeface="Lato"/>
            </a:endParaRPr>
          </a:p>
        </p:txBody>
      </p:sp>
      <p:sp>
        <p:nvSpPr>
          <p:cNvPr id="177" name="Google Shape;177;g485e822742_1_5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485e822742_1_70: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485e822742_1_7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Aaron</a:t>
            </a:r>
            <a:endParaRPr/>
          </a:p>
          <a:p>
            <a:pPr indent="0" lvl="0" marL="0" marR="0" rtl="0" algn="l">
              <a:spcBef>
                <a:spcPts val="0"/>
              </a:spcBef>
              <a:spcAft>
                <a:spcPts val="0"/>
              </a:spcAft>
              <a:buNone/>
            </a:pPr>
            <a:r>
              <a:rPr lang="en-US" sz="1800"/>
              <a:t>Khalid Masood: the attacker</a:t>
            </a:r>
            <a:endParaRPr sz="1800"/>
          </a:p>
          <a:p>
            <a:pPr indent="0" lvl="0" marL="0" marR="0" rtl="0" algn="l">
              <a:spcBef>
                <a:spcPts val="0"/>
              </a:spcBef>
              <a:spcAft>
                <a:spcPts val="0"/>
              </a:spcAft>
              <a:buNone/>
            </a:pPr>
            <a:r>
              <a:rPr lang="en-US" sz="1800"/>
              <a:t>Keith Palmer: the police officer killed in the attack</a:t>
            </a:r>
            <a:endParaRPr sz="1800"/>
          </a:p>
          <a:p>
            <a:pPr indent="0" lvl="0" marL="0" marR="0" rtl="0" algn="l">
              <a:spcBef>
                <a:spcPts val="0"/>
              </a:spcBef>
              <a:spcAft>
                <a:spcPts val="0"/>
              </a:spcAft>
              <a:buNone/>
            </a:pPr>
            <a:r>
              <a:rPr lang="en-US" sz="1800"/>
              <a:t>Five: the number of killed</a:t>
            </a:r>
            <a:endParaRPr sz="1800"/>
          </a:p>
          <a:p>
            <a:pPr indent="0" lvl="0" marL="0" marR="0" rtl="0" algn="l">
              <a:spcBef>
                <a:spcPts val="0"/>
              </a:spcBef>
              <a:spcAft>
                <a:spcPts val="0"/>
              </a:spcAft>
              <a:buNone/>
            </a:pPr>
            <a:r>
              <a:rPr lang="en-US" sz="1800"/>
              <a:t>Adrian Russell: the original name of the attacker</a:t>
            </a:r>
            <a:endParaRPr sz="1800"/>
          </a:p>
        </p:txBody>
      </p:sp>
      <p:sp>
        <p:nvSpPr>
          <p:cNvPr id="189" name="Google Shape;189;g485e822742_1_7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45194b6842_0_2: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g45194b6842_0_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Aaron</a:t>
            </a:r>
            <a:endParaRPr b="0" i="0" sz="2400" u="none" cap="none" strike="noStrike">
              <a:solidFill>
                <a:schemeClr val="dk1"/>
              </a:solidFill>
              <a:latin typeface="Lato"/>
              <a:ea typeface="Lato"/>
              <a:cs typeface="Lato"/>
              <a:sym typeface="Lato"/>
            </a:endParaRPr>
          </a:p>
        </p:txBody>
      </p:sp>
      <p:sp>
        <p:nvSpPr>
          <p:cNvPr id="201" name="Google Shape;201;g45194b6842_0_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Google Shape;32;g485e822742_0_4: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 name="Google Shape;33;g485e822742_0_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Jamie</a:t>
            </a:r>
            <a:endParaRPr b="0" i="0" sz="2400" u="none" cap="none" strike="noStrike">
              <a:solidFill>
                <a:schemeClr val="dk1"/>
              </a:solidFill>
              <a:latin typeface="Lato"/>
              <a:ea typeface="Lato"/>
              <a:cs typeface="Lato"/>
              <a:sym typeface="Lato"/>
            </a:endParaRPr>
          </a:p>
        </p:txBody>
      </p:sp>
      <p:sp>
        <p:nvSpPr>
          <p:cNvPr id="34" name="Google Shape;34;g485e822742_0_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g485e822742_0_26: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 name="Google Shape;45;g485e822742_0_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Jamie</a:t>
            </a:r>
            <a:endParaRPr/>
          </a:p>
          <a:p>
            <a:pPr indent="0" lvl="0" marL="0" marR="0" rtl="0" algn="l">
              <a:spcBef>
                <a:spcPts val="0"/>
              </a:spcBef>
              <a:spcAft>
                <a:spcPts val="0"/>
              </a:spcAft>
              <a:buNone/>
            </a:pPr>
            <a:r>
              <a:rPr lang="en-US"/>
              <a:t>Big data set reduced to 35% of size</a:t>
            </a:r>
            <a:endParaRPr/>
          </a:p>
        </p:txBody>
      </p:sp>
      <p:sp>
        <p:nvSpPr>
          <p:cNvPr id="46" name="Google Shape;46;g485e822742_0_2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85e822742_0_15: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 name="Google Shape;58;g485e822742_0_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Jamie</a:t>
            </a:r>
            <a:endParaRPr b="0" i="0" sz="2400" u="none" cap="none" strike="noStrike">
              <a:solidFill>
                <a:schemeClr val="dk1"/>
              </a:solidFill>
              <a:latin typeface="Lato"/>
              <a:ea typeface="Lato"/>
              <a:cs typeface="Lato"/>
              <a:sym typeface="Lato"/>
            </a:endParaRPr>
          </a:p>
        </p:txBody>
      </p:sp>
      <p:sp>
        <p:nvSpPr>
          <p:cNvPr id="59" name="Google Shape;59;g485e822742_0_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43bf5b3265_1_11: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 name="Google Shape;70;g43bf5b3265_1_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Jamie</a:t>
            </a:r>
            <a:endParaRPr b="0" i="0" sz="2400" u="none" cap="none" strike="noStrike">
              <a:solidFill>
                <a:schemeClr val="dk1"/>
              </a:solidFill>
              <a:latin typeface="Lato"/>
              <a:ea typeface="Lato"/>
              <a:cs typeface="Lato"/>
              <a:sym typeface="Lato"/>
            </a:endParaRPr>
          </a:p>
        </p:txBody>
      </p:sp>
      <p:sp>
        <p:nvSpPr>
          <p:cNvPr id="71" name="Google Shape;71;g43bf5b3265_1_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485e822742_1_7: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g485e822742_1_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Colm</a:t>
            </a:r>
            <a:endParaRPr b="0" i="0" sz="2400" u="none" cap="none" strike="noStrike">
              <a:solidFill>
                <a:schemeClr val="dk1"/>
              </a:solidFill>
              <a:latin typeface="Lato"/>
              <a:ea typeface="Lato"/>
              <a:cs typeface="Lato"/>
              <a:sym typeface="Lato"/>
            </a:endParaRPr>
          </a:p>
        </p:txBody>
      </p:sp>
      <p:sp>
        <p:nvSpPr>
          <p:cNvPr id="83" name="Google Shape;83;g485e822742_1_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485e822742_0_46: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g485e822742_0_4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Colm: Duplicate sentence</a:t>
            </a:r>
            <a:endParaRPr b="0" i="0" sz="2400" u="none" cap="none" strike="noStrike">
              <a:solidFill>
                <a:schemeClr val="dk1"/>
              </a:solidFill>
              <a:latin typeface="Lato"/>
              <a:ea typeface="Lato"/>
              <a:cs typeface="Lato"/>
              <a:sym typeface="Lato"/>
            </a:endParaRPr>
          </a:p>
        </p:txBody>
      </p:sp>
      <p:sp>
        <p:nvSpPr>
          <p:cNvPr id="95" name="Google Shape;95;g485e822742_0_4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485e822742_4_4: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g485e822742_4_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Colm: </a:t>
            </a:r>
            <a:r>
              <a:rPr lang="en-US"/>
              <a:t>Duplicate sentence</a:t>
            </a:r>
            <a:endParaRPr b="0" i="0" sz="2400" u="none" cap="none" strike="noStrike">
              <a:solidFill>
                <a:schemeClr val="dk1"/>
              </a:solidFill>
              <a:latin typeface="Lato"/>
              <a:ea typeface="Lato"/>
              <a:cs typeface="Lato"/>
              <a:sym typeface="Lato"/>
            </a:endParaRPr>
          </a:p>
        </p:txBody>
      </p:sp>
      <p:sp>
        <p:nvSpPr>
          <p:cNvPr id="106" name="Google Shape;106;g485e822742_4_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485e822742_0_61: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485e822742_0_6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Jeanine</a:t>
            </a:r>
            <a:endParaRPr b="0" i="0" sz="2400" u="none" cap="none" strike="noStrike">
              <a:solidFill>
                <a:schemeClr val="dk1"/>
              </a:solidFill>
              <a:latin typeface="Lato"/>
              <a:ea typeface="Lato"/>
              <a:cs typeface="Lato"/>
              <a:sym typeface="Lato"/>
            </a:endParaRPr>
          </a:p>
        </p:txBody>
      </p:sp>
      <p:sp>
        <p:nvSpPr>
          <p:cNvPr id="117" name="Google Shape;117;g485e822742_0_6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a:solidFill>
                  <a:schemeClr val="dk1"/>
                </a:solidFill>
                <a:latin typeface="Lato"/>
                <a:ea typeface="Lato"/>
                <a:cs typeface="Lato"/>
                <a:sym typeface="Lato"/>
              </a:rPr>
              <a:t>‹#›</a:t>
            </a:fld>
            <a:endParaRPr b="0" i="0" sz="1200">
              <a:solidFill>
                <a:schemeClr val="dk1"/>
              </a:solidFill>
              <a:latin typeface="Lato"/>
              <a:ea typeface="Lato"/>
              <a:cs typeface="Lato"/>
              <a:sym typeface="La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675964" y="730251"/>
            <a:ext cx="21025723" cy="2651126"/>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6000"/>
              <a:buFont typeface="Lato"/>
              <a:buNone/>
              <a:defRPr b="0" i="0" sz="6000" u="none" cap="none" strike="noStrike">
                <a:solidFill>
                  <a:schemeClr val="dk1"/>
                </a:solidFill>
                <a:latin typeface="Lato"/>
                <a:ea typeface="Lato"/>
                <a:cs typeface="Lato"/>
                <a:sym typeface="La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675964" y="3651250"/>
            <a:ext cx="21025723" cy="8702676"/>
          </a:xfrm>
          <a:prstGeom prst="rect">
            <a:avLst/>
          </a:prstGeom>
          <a:noFill/>
          <a:ln>
            <a:noFill/>
          </a:ln>
        </p:spPr>
        <p:txBody>
          <a:bodyPr anchorCtr="0" anchor="t" bIns="45700" lIns="91425" spcFirstLastPara="1" rIns="91425" wrap="square" tIns="45700"/>
          <a:lstStyle>
            <a:lvl1pPr indent="-228600" lvl="0" marL="457200" marR="0" rtl="0" algn="l">
              <a:lnSpc>
                <a:spcPct val="90000"/>
              </a:lnSpc>
              <a:spcBef>
                <a:spcPts val="2000"/>
              </a:spcBef>
              <a:spcAft>
                <a:spcPts val="0"/>
              </a:spcAft>
              <a:buClr>
                <a:schemeClr val="dk1"/>
              </a:buClr>
              <a:buSzPts val="4000"/>
              <a:buFont typeface="Arial"/>
              <a:buNone/>
              <a:defRPr b="0" i="0" sz="4000" u="none" cap="none" strike="noStrike">
                <a:solidFill>
                  <a:schemeClr val="dk1"/>
                </a:solidFill>
                <a:latin typeface="Lato"/>
                <a:ea typeface="Lato"/>
                <a:cs typeface="Lato"/>
                <a:sym typeface="Lato"/>
              </a:defRPr>
            </a:lvl1pPr>
            <a:lvl2pPr indent="-228600" lvl="1" marL="91440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Lato"/>
                <a:ea typeface="Lato"/>
                <a:cs typeface="Lato"/>
                <a:sym typeface="Lato"/>
              </a:defRPr>
            </a:lvl2pPr>
            <a:lvl3pPr indent="-228600" lvl="2" marL="1371600" marR="0" rtl="0" algn="l">
              <a:lnSpc>
                <a:spcPct val="90000"/>
              </a:lnSpc>
              <a:spcBef>
                <a:spcPts val="1000"/>
              </a:spcBef>
              <a:spcAft>
                <a:spcPts val="0"/>
              </a:spcAft>
              <a:buClr>
                <a:schemeClr val="dk1"/>
              </a:buClr>
              <a:buSzPts val="2400"/>
              <a:buFont typeface="Arial"/>
              <a:buNone/>
              <a:defRPr b="0" i="0" sz="2400" u="none" cap="none" strike="noStrike">
                <a:solidFill>
                  <a:schemeClr val="dk1"/>
                </a:solidFill>
                <a:latin typeface="Lato"/>
                <a:ea typeface="Lato"/>
                <a:cs typeface="Lato"/>
                <a:sym typeface="Lato"/>
              </a:defRPr>
            </a:lvl3pPr>
            <a:lvl4pPr indent="-228600" lvl="3" marL="1828800" marR="0" rtl="0" algn="l">
              <a:lnSpc>
                <a:spcPct val="90000"/>
              </a:lnSpc>
              <a:spcBef>
                <a:spcPts val="1000"/>
              </a:spcBef>
              <a:spcAft>
                <a:spcPts val="0"/>
              </a:spcAft>
              <a:buClr>
                <a:schemeClr val="dk1"/>
              </a:buClr>
              <a:buSzPts val="2000"/>
              <a:buFont typeface="Arial"/>
              <a:buNone/>
              <a:defRPr b="0" i="0" sz="2000" u="none" cap="none" strike="noStrike">
                <a:solidFill>
                  <a:schemeClr val="dk1"/>
                </a:solidFill>
                <a:latin typeface="Lato"/>
                <a:ea typeface="Lato"/>
                <a:cs typeface="Lato"/>
                <a:sym typeface="Lato"/>
              </a:defRPr>
            </a:lvl4pPr>
            <a:lvl5pPr indent="-228600" lvl="4" marL="2286000" marR="0" rtl="0" algn="l">
              <a:lnSpc>
                <a:spcPct val="90000"/>
              </a:lnSpc>
              <a:spcBef>
                <a:spcPts val="1000"/>
              </a:spcBef>
              <a:spcAft>
                <a:spcPts val="0"/>
              </a:spcAft>
              <a:buClr>
                <a:schemeClr val="dk1"/>
              </a:buClr>
              <a:buSzPts val="2000"/>
              <a:buFont typeface="Arial"/>
              <a:buNone/>
              <a:defRPr b="0" i="0" sz="2000" u="none" cap="none" strike="noStrike">
                <a:solidFill>
                  <a:schemeClr val="dk1"/>
                </a:solidFill>
                <a:latin typeface="Lato"/>
                <a:ea typeface="Lato"/>
                <a:cs typeface="Lato"/>
                <a:sym typeface="Lato"/>
              </a:defRPr>
            </a:lvl5pPr>
            <a:lvl6pPr indent="-457136" lvl="5" marL="2743200" marR="0" rtl="0" algn="l">
              <a:lnSpc>
                <a:spcPct val="90000"/>
              </a:lnSpc>
              <a:spcBef>
                <a:spcPts val="1000"/>
              </a:spcBef>
              <a:spcAft>
                <a:spcPts val="0"/>
              </a:spcAft>
              <a:buClr>
                <a:schemeClr val="dk1"/>
              </a:buClr>
              <a:buSzPts val="3599"/>
              <a:buFont typeface="Arial"/>
              <a:buChar char="•"/>
              <a:defRPr b="0" i="0" sz="3599" u="none" cap="none" strike="noStrike">
                <a:solidFill>
                  <a:schemeClr val="dk1"/>
                </a:solidFill>
                <a:latin typeface="Calibri"/>
                <a:ea typeface="Calibri"/>
                <a:cs typeface="Calibri"/>
                <a:sym typeface="Calibri"/>
              </a:defRPr>
            </a:lvl6pPr>
            <a:lvl7pPr indent="-457136" lvl="6" marL="3200400" marR="0" rtl="0" algn="l">
              <a:lnSpc>
                <a:spcPct val="90000"/>
              </a:lnSpc>
              <a:spcBef>
                <a:spcPts val="1000"/>
              </a:spcBef>
              <a:spcAft>
                <a:spcPts val="0"/>
              </a:spcAft>
              <a:buClr>
                <a:schemeClr val="dk1"/>
              </a:buClr>
              <a:buSzPts val="3599"/>
              <a:buFont typeface="Arial"/>
              <a:buChar char="•"/>
              <a:defRPr b="0" i="0" sz="3599" u="none" cap="none" strike="noStrike">
                <a:solidFill>
                  <a:schemeClr val="dk1"/>
                </a:solidFill>
                <a:latin typeface="Calibri"/>
                <a:ea typeface="Calibri"/>
                <a:cs typeface="Calibri"/>
                <a:sym typeface="Calibri"/>
              </a:defRPr>
            </a:lvl7pPr>
            <a:lvl8pPr indent="-457136" lvl="7" marL="3657600" marR="0" rtl="0" algn="l">
              <a:lnSpc>
                <a:spcPct val="90000"/>
              </a:lnSpc>
              <a:spcBef>
                <a:spcPts val="1000"/>
              </a:spcBef>
              <a:spcAft>
                <a:spcPts val="0"/>
              </a:spcAft>
              <a:buClr>
                <a:schemeClr val="dk1"/>
              </a:buClr>
              <a:buSzPts val="3599"/>
              <a:buFont typeface="Arial"/>
              <a:buChar char="•"/>
              <a:defRPr b="0" i="0" sz="3599" u="none" cap="none" strike="noStrike">
                <a:solidFill>
                  <a:schemeClr val="dk1"/>
                </a:solidFill>
                <a:latin typeface="Calibri"/>
                <a:ea typeface="Calibri"/>
                <a:cs typeface="Calibri"/>
                <a:sym typeface="Calibri"/>
              </a:defRPr>
            </a:lvl8pPr>
            <a:lvl9pPr indent="-457136" lvl="8" marL="4114800" marR="0" rtl="0" algn="l">
              <a:lnSpc>
                <a:spcPct val="90000"/>
              </a:lnSpc>
              <a:spcBef>
                <a:spcPts val="1000"/>
              </a:spcBef>
              <a:spcAft>
                <a:spcPts val="0"/>
              </a:spcAft>
              <a:buClr>
                <a:schemeClr val="dk1"/>
              </a:buClr>
              <a:buSzPts val="3599"/>
              <a:buFont typeface="Arial"/>
              <a:buChar char="•"/>
              <a:defRPr b="0" i="0" sz="3599"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1675964" y="12712701"/>
            <a:ext cx="5484971" cy="730250"/>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2399" u="none" cap="none" strike="noStrike">
                <a:solidFill>
                  <a:srgbClr val="AAAAAA"/>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8075097" y="12712701"/>
            <a:ext cx="8227457" cy="73025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2399" u="none" cap="none" strike="noStrike">
                <a:solidFill>
                  <a:srgbClr val="AAAAAA"/>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17216716" y="12712701"/>
            <a:ext cx="5484971" cy="73025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2399" u="none" cap="none" strike="noStrike">
                <a:solidFill>
                  <a:srgbClr val="AAAAAA"/>
                </a:solidFill>
                <a:latin typeface="Calibri"/>
                <a:ea typeface="Calibri"/>
                <a:cs typeface="Calibri"/>
                <a:sym typeface="Calibri"/>
              </a:defRPr>
            </a:lvl1pPr>
            <a:lvl2pPr indent="0" lvl="1" marL="0" marR="0" rtl="0" algn="r">
              <a:spcBef>
                <a:spcPts val="0"/>
              </a:spcBef>
              <a:buNone/>
              <a:defRPr b="0" i="0" sz="2399" u="none" cap="none" strike="noStrike">
                <a:solidFill>
                  <a:srgbClr val="AAAAAA"/>
                </a:solidFill>
                <a:latin typeface="Calibri"/>
                <a:ea typeface="Calibri"/>
                <a:cs typeface="Calibri"/>
                <a:sym typeface="Calibri"/>
              </a:defRPr>
            </a:lvl2pPr>
            <a:lvl3pPr indent="0" lvl="2" marL="0" marR="0" rtl="0" algn="r">
              <a:spcBef>
                <a:spcPts val="0"/>
              </a:spcBef>
              <a:buNone/>
              <a:defRPr b="0" i="0" sz="2399" u="none" cap="none" strike="noStrike">
                <a:solidFill>
                  <a:srgbClr val="AAAAAA"/>
                </a:solidFill>
                <a:latin typeface="Calibri"/>
                <a:ea typeface="Calibri"/>
                <a:cs typeface="Calibri"/>
                <a:sym typeface="Calibri"/>
              </a:defRPr>
            </a:lvl3pPr>
            <a:lvl4pPr indent="0" lvl="3" marL="0" marR="0" rtl="0" algn="r">
              <a:spcBef>
                <a:spcPts val="0"/>
              </a:spcBef>
              <a:buNone/>
              <a:defRPr b="0" i="0" sz="2399" u="none" cap="none" strike="noStrike">
                <a:solidFill>
                  <a:srgbClr val="AAAAAA"/>
                </a:solidFill>
                <a:latin typeface="Calibri"/>
                <a:ea typeface="Calibri"/>
                <a:cs typeface="Calibri"/>
                <a:sym typeface="Calibri"/>
              </a:defRPr>
            </a:lvl4pPr>
            <a:lvl5pPr indent="0" lvl="4" marL="0" marR="0" rtl="0" algn="r">
              <a:spcBef>
                <a:spcPts val="0"/>
              </a:spcBef>
              <a:buNone/>
              <a:defRPr b="0" i="0" sz="2399" u="none" cap="none" strike="noStrike">
                <a:solidFill>
                  <a:srgbClr val="AAAAAA"/>
                </a:solidFill>
                <a:latin typeface="Calibri"/>
                <a:ea typeface="Calibri"/>
                <a:cs typeface="Calibri"/>
                <a:sym typeface="Calibri"/>
              </a:defRPr>
            </a:lvl5pPr>
            <a:lvl6pPr indent="0" lvl="5" marL="0" marR="0" rtl="0" algn="r">
              <a:spcBef>
                <a:spcPts val="0"/>
              </a:spcBef>
              <a:buNone/>
              <a:defRPr b="0" i="0" sz="2399" u="none" cap="none" strike="noStrike">
                <a:solidFill>
                  <a:srgbClr val="AAAAAA"/>
                </a:solidFill>
                <a:latin typeface="Calibri"/>
                <a:ea typeface="Calibri"/>
                <a:cs typeface="Calibri"/>
                <a:sym typeface="Calibri"/>
              </a:defRPr>
            </a:lvl6pPr>
            <a:lvl7pPr indent="0" lvl="6" marL="0" marR="0" rtl="0" algn="r">
              <a:spcBef>
                <a:spcPts val="0"/>
              </a:spcBef>
              <a:buNone/>
              <a:defRPr b="0" i="0" sz="2399" u="none" cap="none" strike="noStrike">
                <a:solidFill>
                  <a:srgbClr val="AAAAAA"/>
                </a:solidFill>
                <a:latin typeface="Calibri"/>
                <a:ea typeface="Calibri"/>
                <a:cs typeface="Calibri"/>
                <a:sym typeface="Calibri"/>
              </a:defRPr>
            </a:lvl7pPr>
            <a:lvl8pPr indent="0" lvl="7" marL="0" marR="0" rtl="0" algn="r">
              <a:spcBef>
                <a:spcPts val="0"/>
              </a:spcBef>
              <a:buNone/>
              <a:defRPr b="0" i="0" sz="2399" u="none" cap="none" strike="noStrike">
                <a:solidFill>
                  <a:srgbClr val="AAAAAA"/>
                </a:solidFill>
                <a:latin typeface="Calibri"/>
                <a:ea typeface="Calibri"/>
                <a:cs typeface="Calibri"/>
                <a:sym typeface="Calibri"/>
              </a:defRPr>
            </a:lvl8pPr>
            <a:lvl9pPr indent="0" lvl="8" marL="0" marR="0" rtl="0" algn="r">
              <a:spcBef>
                <a:spcPts val="0"/>
              </a:spcBef>
              <a:buNone/>
              <a:defRPr b="0" i="0" sz="2399" u="none" cap="none" strike="noStrike">
                <a:solidFill>
                  <a:srgbClr val="AAAAAA"/>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 name="Shape 20"/>
        <p:cNvGrpSpPr/>
        <p:nvPr/>
      </p:nvGrpSpPr>
      <p:grpSpPr>
        <a:xfrm>
          <a:off x="0" y="0"/>
          <a:ext cx="0" cy="0"/>
          <a:chOff x="0" y="0"/>
          <a:chExt cx="0" cy="0"/>
        </a:xfrm>
      </p:grpSpPr>
      <p:sp>
        <p:nvSpPr>
          <p:cNvPr id="21" name="Google Shape;21;p3"/>
          <p:cNvSpPr/>
          <p:nvPr/>
        </p:nvSpPr>
        <p:spPr>
          <a:xfrm>
            <a:off x="0" y="0"/>
            <a:ext cx="24377700" cy="13716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sp>
        <p:nvSpPr>
          <p:cNvPr id="22" name="Google Shape;22;p3"/>
          <p:cNvSpPr txBox="1"/>
          <p:nvPr/>
        </p:nvSpPr>
        <p:spPr>
          <a:xfrm>
            <a:off x="3928350" y="3548425"/>
            <a:ext cx="16521000" cy="38385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8500">
                <a:solidFill>
                  <a:schemeClr val="accent2"/>
                </a:solidFill>
                <a:latin typeface="Avenir"/>
                <a:ea typeface="Avenir"/>
                <a:cs typeface="Avenir"/>
                <a:sym typeface="Avenir"/>
              </a:rPr>
              <a:t>Big Data Text Summarization - 2017 Westminster Attack</a:t>
            </a:r>
            <a:endParaRPr b="1" sz="8500">
              <a:solidFill>
                <a:schemeClr val="accent2"/>
              </a:solidFill>
              <a:latin typeface="Avenir"/>
              <a:ea typeface="Avenir"/>
              <a:cs typeface="Avenir"/>
              <a:sym typeface="Avenir"/>
            </a:endParaRPr>
          </a:p>
          <a:p>
            <a:pPr indent="0" lvl="0" marL="0" rtl="0" algn="ctr">
              <a:lnSpc>
                <a:spcPct val="150000"/>
              </a:lnSpc>
              <a:spcBef>
                <a:spcPts val="0"/>
              </a:spcBef>
              <a:spcAft>
                <a:spcPts val="0"/>
              </a:spcAft>
              <a:buSzPts val="1100"/>
              <a:buNone/>
            </a:pPr>
            <a:r>
              <a:t/>
            </a:r>
            <a:endParaRPr sz="1800">
              <a:solidFill>
                <a:schemeClr val="accent2"/>
              </a:solidFill>
              <a:latin typeface="Merriweather"/>
              <a:ea typeface="Merriweather"/>
              <a:cs typeface="Merriweather"/>
              <a:sym typeface="Merriweather"/>
            </a:endParaRPr>
          </a:p>
          <a:p>
            <a:pPr indent="0" lvl="0" marL="0" rtl="0" algn="ctr">
              <a:lnSpc>
                <a:spcPct val="150000"/>
              </a:lnSpc>
              <a:spcBef>
                <a:spcPts val="0"/>
              </a:spcBef>
              <a:spcAft>
                <a:spcPts val="0"/>
              </a:spcAft>
              <a:buClr>
                <a:schemeClr val="dk2"/>
              </a:buClr>
              <a:buSzPts val="1100"/>
              <a:buFont typeface="Arial"/>
              <a:buNone/>
            </a:pPr>
            <a:r>
              <a:rPr lang="en-US" sz="4200">
                <a:solidFill>
                  <a:schemeClr val="accent2"/>
                </a:solidFill>
                <a:latin typeface="Merriweather"/>
                <a:ea typeface="Merriweather"/>
                <a:cs typeface="Merriweather"/>
                <a:sym typeface="Merriweather"/>
              </a:rPr>
              <a:t>CS4984/CS5984 Final Presentation</a:t>
            </a:r>
            <a:endParaRPr b="1" sz="8500">
              <a:solidFill>
                <a:schemeClr val="accent2"/>
              </a:solidFill>
              <a:latin typeface="Avenir"/>
              <a:ea typeface="Avenir"/>
              <a:cs typeface="Avenir"/>
              <a:sym typeface="Avenir"/>
            </a:endParaRPr>
          </a:p>
        </p:txBody>
      </p:sp>
      <p:grpSp>
        <p:nvGrpSpPr>
          <p:cNvPr id="23" name="Google Shape;23;p3"/>
          <p:cNvGrpSpPr/>
          <p:nvPr/>
        </p:nvGrpSpPr>
        <p:grpSpPr>
          <a:xfrm>
            <a:off x="0" y="838200"/>
            <a:ext cx="7266215" cy="1118191"/>
            <a:chOff x="0" y="838200"/>
            <a:chExt cx="7266215" cy="1118191"/>
          </a:xfrm>
        </p:grpSpPr>
        <p:sp>
          <p:nvSpPr>
            <p:cNvPr id="24" name="Google Shape;24;p3"/>
            <p:cNvSpPr/>
            <p:nvPr/>
          </p:nvSpPr>
          <p:spPr>
            <a:xfrm>
              <a:off x="1" y="838200"/>
              <a:ext cx="7266214" cy="62909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25" name="Google Shape;25;p3"/>
            <p:cNvSpPr/>
            <p:nvPr/>
          </p:nvSpPr>
          <p:spPr>
            <a:xfrm>
              <a:off x="0" y="1667540"/>
              <a:ext cx="4678878" cy="28885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grpSp>
      <p:grpSp>
        <p:nvGrpSpPr>
          <p:cNvPr id="26" name="Google Shape;26;p3"/>
          <p:cNvGrpSpPr/>
          <p:nvPr/>
        </p:nvGrpSpPr>
        <p:grpSpPr>
          <a:xfrm rot="10800000">
            <a:off x="17111435" y="11759609"/>
            <a:ext cx="7266215" cy="1118191"/>
            <a:chOff x="0" y="838200"/>
            <a:chExt cx="7266215" cy="1118191"/>
          </a:xfrm>
        </p:grpSpPr>
        <p:sp>
          <p:nvSpPr>
            <p:cNvPr id="27" name="Google Shape;27;p3"/>
            <p:cNvSpPr/>
            <p:nvPr/>
          </p:nvSpPr>
          <p:spPr>
            <a:xfrm>
              <a:off x="1" y="838200"/>
              <a:ext cx="7266214" cy="62909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28" name="Google Shape;28;p3"/>
            <p:cNvSpPr/>
            <p:nvPr/>
          </p:nvSpPr>
          <p:spPr>
            <a:xfrm>
              <a:off x="0" y="1667540"/>
              <a:ext cx="4678878" cy="28885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grpSp>
      <p:sp>
        <p:nvSpPr>
          <p:cNvPr id="29" name="Google Shape;29;p3"/>
          <p:cNvSpPr txBox="1"/>
          <p:nvPr/>
        </p:nvSpPr>
        <p:spPr>
          <a:xfrm>
            <a:off x="3928350" y="7386925"/>
            <a:ext cx="16521000" cy="3631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t/>
            </a:r>
            <a:endParaRPr sz="4200">
              <a:solidFill>
                <a:schemeClr val="accent2"/>
              </a:solidFill>
              <a:latin typeface="Merriweather"/>
              <a:ea typeface="Merriweather"/>
              <a:cs typeface="Merriweather"/>
              <a:sym typeface="Merriweather"/>
            </a:endParaRPr>
          </a:p>
          <a:p>
            <a:pPr indent="0" lvl="0" marL="0" rtl="0" algn="ctr">
              <a:lnSpc>
                <a:spcPct val="115000"/>
              </a:lnSpc>
              <a:spcBef>
                <a:spcPts val="0"/>
              </a:spcBef>
              <a:spcAft>
                <a:spcPts val="0"/>
              </a:spcAft>
              <a:buNone/>
            </a:pPr>
            <a:r>
              <a:rPr b="1" lang="en-US" sz="4200">
                <a:solidFill>
                  <a:schemeClr val="accent2"/>
                </a:solidFill>
                <a:latin typeface="Merriweather"/>
                <a:ea typeface="Merriweather"/>
                <a:cs typeface="Merriweather"/>
                <a:sym typeface="Merriweather"/>
              </a:rPr>
              <a:t>Team 4</a:t>
            </a:r>
            <a:r>
              <a:rPr lang="en-US" sz="4200">
                <a:solidFill>
                  <a:schemeClr val="accent2"/>
                </a:solidFill>
                <a:latin typeface="Merriweather"/>
                <a:ea typeface="Merriweather"/>
                <a:cs typeface="Merriweather"/>
                <a:sym typeface="Merriweather"/>
              </a:rPr>
              <a:t>: Aaron Becker, Colm Gallagher, Jamie Dyer, </a:t>
            </a:r>
            <a:endParaRPr sz="4200">
              <a:solidFill>
                <a:schemeClr val="accent2"/>
              </a:solidFill>
              <a:latin typeface="Merriweather"/>
              <a:ea typeface="Merriweather"/>
              <a:cs typeface="Merriweather"/>
              <a:sym typeface="Merriweather"/>
            </a:endParaRPr>
          </a:p>
          <a:p>
            <a:pPr indent="0" lvl="0" marL="0" rtl="0" algn="ctr">
              <a:lnSpc>
                <a:spcPct val="115000"/>
              </a:lnSpc>
              <a:spcBef>
                <a:spcPts val="0"/>
              </a:spcBef>
              <a:spcAft>
                <a:spcPts val="0"/>
              </a:spcAft>
              <a:buClr>
                <a:schemeClr val="dk2"/>
              </a:buClr>
              <a:buSzPts val="1100"/>
              <a:buFont typeface="Arial"/>
              <a:buNone/>
            </a:pPr>
            <a:r>
              <a:rPr lang="en-US" sz="4200">
                <a:solidFill>
                  <a:schemeClr val="accent2"/>
                </a:solidFill>
                <a:latin typeface="Merriweather"/>
                <a:ea typeface="Merriweather"/>
                <a:cs typeface="Merriweather"/>
                <a:sym typeface="Merriweather"/>
              </a:rPr>
              <a:t>Jeanine Liebold, Limin Yang</a:t>
            </a:r>
            <a:endParaRPr sz="4200">
              <a:solidFill>
                <a:schemeClr val="accent2"/>
              </a:solidFill>
              <a:latin typeface="Merriweather"/>
              <a:ea typeface="Merriweather"/>
              <a:cs typeface="Merriweather"/>
              <a:sym typeface="Merriweather"/>
            </a:endParaRPr>
          </a:p>
          <a:p>
            <a:pPr indent="0" lvl="0" marL="0" rtl="0" algn="ctr">
              <a:lnSpc>
                <a:spcPct val="115000"/>
              </a:lnSpc>
              <a:spcBef>
                <a:spcPts val="0"/>
              </a:spcBef>
              <a:spcAft>
                <a:spcPts val="0"/>
              </a:spcAft>
              <a:buClr>
                <a:schemeClr val="dk2"/>
              </a:buClr>
              <a:buSzPts val="1100"/>
              <a:buFont typeface="Arial"/>
              <a:buNone/>
            </a:pPr>
            <a:r>
              <a:rPr b="1" lang="en-US" sz="4200">
                <a:solidFill>
                  <a:schemeClr val="accent2"/>
                </a:solidFill>
                <a:latin typeface="Merriweather"/>
                <a:ea typeface="Merriweather"/>
                <a:cs typeface="Merriweather"/>
                <a:sym typeface="Merriweather"/>
              </a:rPr>
              <a:t>Instructor</a:t>
            </a:r>
            <a:r>
              <a:rPr lang="en-US" sz="4200">
                <a:solidFill>
                  <a:schemeClr val="accent2"/>
                </a:solidFill>
                <a:latin typeface="Merriweather"/>
                <a:ea typeface="Merriweather"/>
                <a:cs typeface="Merriweather"/>
                <a:sym typeface="Merriweather"/>
              </a:rPr>
              <a:t>: Dr. Edward A. Fox</a:t>
            </a:r>
            <a:r>
              <a:rPr lang="en-US" sz="4800">
                <a:solidFill>
                  <a:schemeClr val="accent2"/>
                </a:solidFill>
                <a:latin typeface="Merriweather"/>
                <a:ea typeface="Merriweather"/>
                <a:cs typeface="Merriweather"/>
                <a:sym typeface="Merriweather"/>
              </a:rPr>
              <a:t> </a:t>
            </a:r>
            <a:endParaRPr sz="4800">
              <a:solidFill>
                <a:schemeClr val="accent2"/>
              </a:solidFill>
              <a:latin typeface="Merriweather"/>
              <a:ea typeface="Merriweather"/>
              <a:cs typeface="Merriweather"/>
              <a:sym typeface="Merriweather"/>
            </a:endParaRPr>
          </a:p>
          <a:p>
            <a:pPr indent="0" lvl="0" marL="0" rtl="0" algn="ctr">
              <a:spcBef>
                <a:spcPts val="0"/>
              </a:spcBef>
              <a:spcAft>
                <a:spcPts val="0"/>
              </a:spcAft>
              <a:buClr>
                <a:schemeClr val="dk2"/>
              </a:buClr>
              <a:buSzPts val="1100"/>
              <a:buFont typeface="Arial"/>
              <a:buNone/>
            </a:pPr>
            <a:r>
              <a:t/>
            </a:r>
            <a:endParaRPr sz="3000">
              <a:solidFill>
                <a:schemeClr val="accent2"/>
              </a:solidFill>
              <a:latin typeface="Merriweather"/>
              <a:ea typeface="Merriweather"/>
              <a:cs typeface="Merriweather"/>
              <a:sym typeface="Merriweather"/>
            </a:endParaRPr>
          </a:p>
          <a:p>
            <a:pPr indent="0" lvl="0" marL="0" rtl="0" algn="ctr">
              <a:spcBef>
                <a:spcPts val="0"/>
              </a:spcBef>
              <a:spcAft>
                <a:spcPts val="0"/>
              </a:spcAft>
              <a:buClr>
                <a:schemeClr val="dk2"/>
              </a:buClr>
              <a:buSzPts val="1100"/>
              <a:buFont typeface="Arial"/>
              <a:buNone/>
            </a:pPr>
            <a:r>
              <a:rPr lang="en-US" sz="3600">
                <a:solidFill>
                  <a:schemeClr val="accent2"/>
                </a:solidFill>
                <a:latin typeface="Merriweather"/>
                <a:ea typeface="Merriweather"/>
                <a:cs typeface="Merriweather"/>
                <a:sym typeface="Merriweather"/>
              </a:rPr>
              <a:t>Virginia Tech, Blacksburg, VA</a:t>
            </a:r>
            <a:endParaRPr sz="3600">
              <a:solidFill>
                <a:schemeClr val="accent2"/>
              </a:solidFill>
              <a:latin typeface="Merriweather"/>
              <a:ea typeface="Merriweather"/>
              <a:cs typeface="Merriweather"/>
              <a:sym typeface="Merriweather"/>
            </a:endParaRPr>
          </a:p>
        </p:txBody>
      </p:sp>
      <p:pic>
        <p:nvPicPr>
          <p:cNvPr id="30" name="Google Shape;30;p3"/>
          <p:cNvPicPr preferRelativeResize="0"/>
          <p:nvPr/>
        </p:nvPicPr>
        <p:blipFill>
          <a:blip r:embed="rId3">
            <a:alphaModFix/>
          </a:blip>
          <a:stretch>
            <a:fillRect/>
          </a:stretch>
        </p:blipFill>
        <p:spPr>
          <a:xfrm>
            <a:off x="20449350" y="682925"/>
            <a:ext cx="3093275" cy="16280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12"/>
          <p:cNvSpPr/>
          <p:nvPr/>
        </p:nvSpPr>
        <p:spPr>
          <a:xfrm>
            <a:off x="0" y="13875325"/>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32" name="Google Shape;132;p12"/>
          <p:cNvGrpSpPr/>
          <p:nvPr/>
        </p:nvGrpSpPr>
        <p:grpSpPr>
          <a:xfrm>
            <a:off x="0" y="838200"/>
            <a:ext cx="7266301" cy="1118240"/>
            <a:chOff x="0" y="838200"/>
            <a:chExt cx="7266301" cy="1118240"/>
          </a:xfrm>
        </p:grpSpPr>
        <p:sp>
          <p:nvSpPr>
            <p:cNvPr id="133" name="Google Shape;133;p12"/>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 name="Google Shape;134;p12"/>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35" name="Google Shape;135;p12"/>
          <p:cNvSpPr txBox="1"/>
          <p:nvPr/>
        </p:nvSpPr>
        <p:spPr>
          <a:xfrm>
            <a:off x="2313100" y="3296375"/>
            <a:ext cx="18709800" cy="2064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Slot Value Extraction Summary</a:t>
            </a:r>
            <a:endParaRPr b="1" sz="7200">
              <a:solidFill>
                <a:schemeClr val="dk2"/>
              </a:solidFill>
              <a:latin typeface="Lato"/>
              <a:ea typeface="Lato"/>
              <a:cs typeface="Lato"/>
              <a:sym typeface="Lato"/>
            </a:endParaRPr>
          </a:p>
        </p:txBody>
      </p:sp>
      <p:sp>
        <p:nvSpPr>
          <p:cNvPr id="136" name="Google Shape;136;p12"/>
          <p:cNvSpPr txBox="1"/>
          <p:nvPr/>
        </p:nvSpPr>
        <p:spPr>
          <a:xfrm>
            <a:off x="2215025" y="4670625"/>
            <a:ext cx="19577100" cy="6774300"/>
          </a:xfrm>
          <a:prstGeom prst="rect">
            <a:avLst/>
          </a:prstGeom>
          <a:noFill/>
          <a:ln>
            <a:noFill/>
          </a:ln>
        </p:spPr>
        <p:txBody>
          <a:bodyPr anchorCtr="0" anchor="t" bIns="108700" lIns="217425" spcFirstLastPara="1" rIns="217425" wrap="square" tIns="108700">
            <a:noAutofit/>
          </a:bodyPr>
          <a:lstStyle/>
          <a:p>
            <a:pPr indent="0" lvl="0" marL="0" rtl="0" algn="l">
              <a:spcBef>
                <a:spcPts val="0"/>
              </a:spcBef>
              <a:spcAft>
                <a:spcPts val="0"/>
              </a:spcAft>
              <a:buNone/>
            </a:pPr>
            <a:r>
              <a:rPr b="1" lang="en-US" sz="3600">
                <a:solidFill>
                  <a:schemeClr val="dk2"/>
                </a:solidFill>
                <a:latin typeface="Lato"/>
                <a:ea typeface="Lato"/>
                <a:cs typeface="Lato"/>
                <a:sym typeface="Lato"/>
              </a:rPr>
              <a:t>Template:</a:t>
            </a:r>
            <a:endParaRPr b="1" sz="3600">
              <a:solidFill>
                <a:schemeClr val="dk2"/>
              </a:solidFill>
              <a:latin typeface="Lato"/>
              <a:ea typeface="Lato"/>
              <a:cs typeface="Lato"/>
              <a:sym typeface="Lato"/>
            </a:endParaRPr>
          </a:p>
          <a:p>
            <a:pPr indent="0" lvl="0" marL="0" rtl="0" algn="l">
              <a:spcBef>
                <a:spcPts val="0"/>
              </a:spcBef>
              <a:spcAft>
                <a:spcPts val="0"/>
              </a:spcAft>
              <a:buNone/>
            </a:pPr>
            <a:r>
              <a:t/>
            </a:r>
            <a:endParaRPr sz="3600">
              <a:solidFill>
                <a:schemeClr val="dk2"/>
              </a:solidFill>
              <a:latin typeface="Lato"/>
              <a:ea typeface="Lato"/>
              <a:cs typeface="Lato"/>
              <a:sym typeface="Lato"/>
            </a:endParaRPr>
          </a:p>
          <a:p>
            <a:pPr indent="0" lvl="0" marL="0" rtl="0" algn="l">
              <a:spcBef>
                <a:spcPts val="0"/>
              </a:spcBef>
              <a:spcAft>
                <a:spcPts val="0"/>
              </a:spcAft>
              <a:buNone/>
            </a:pPr>
            <a:r>
              <a:rPr lang="en-US" sz="3600">
                <a:solidFill>
                  <a:schemeClr val="dk2"/>
                </a:solidFill>
              </a:rPr>
              <a:t>On </a:t>
            </a:r>
            <a:r>
              <a:rPr lang="en-US" sz="3600">
                <a:solidFill>
                  <a:schemeClr val="dk2"/>
                </a:solidFill>
                <a:highlight>
                  <a:srgbClr val="D9EAD3"/>
                </a:highlight>
              </a:rPr>
              <a:t>DATE</a:t>
            </a:r>
            <a:r>
              <a:rPr lang="en-US" sz="3600">
                <a:solidFill>
                  <a:schemeClr val="dk2"/>
                </a:solidFill>
              </a:rPr>
              <a:t> a </a:t>
            </a:r>
            <a:r>
              <a:rPr lang="en-US" sz="3600">
                <a:solidFill>
                  <a:schemeClr val="dk2"/>
                </a:solidFill>
                <a:highlight>
                  <a:srgbClr val="D9EAD3"/>
                </a:highlight>
              </a:rPr>
              <a:t>TYPEOFATTACK</a:t>
            </a:r>
            <a:r>
              <a:rPr lang="en-US" sz="3600">
                <a:solidFill>
                  <a:schemeClr val="dk2"/>
                </a:solidFill>
              </a:rPr>
              <a:t> occurred in </a:t>
            </a:r>
            <a:r>
              <a:rPr lang="en-US" sz="3600">
                <a:solidFill>
                  <a:schemeClr val="dk2"/>
                </a:solidFill>
                <a:highlight>
                  <a:srgbClr val="D9EAD3"/>
                </a:highlight>
              </a:rPr>
              <a:t>LOCATION</a:t>
            </a:r>
            <a:r>
              <a:rPr lang="en-US" sz="3600">
                <a:solidFill>
                  <a:schemeClr val="dk2"/>
                </a:solidFill>
              </a:rPr>
              <a:t> near </a:t>
            </a:r>
            <a:r>
              <a:rPr lang="en-US" sz="3600">
                <a:solidFill>
                  <a:schemeClr val="dk2"/>
                </a:solidFill>
                <a:highlight>
                  <a:srgbClr val="D9EAD3"/>
                </a:highlight>
              </a:rPr>
              <a:t>NEAR</a:t>
            </a:r>
            <a:r>
              <a:rPr lang="en-US" sz="3600">
                <a:solidFill>
                  <a:schemeClr val="dk2"/>
                </a:solidFill>
              </a:rPr>
              <a:t>. The police investigated that the attacker was </a:t>
            </a:r>
            <a:r>
              <a:rPr lang="en-US" sz="3600">
                <a:solidFill>
                  <a:schemeClr val="dk2"/>
                </a:solidFill>
                <a:highlight>
                  <a:srgbClr val="D9EAD3"/>
                </a:highlight>
              </a:rPr>
              <a:t>ATTACKER</a:t>
            </a:r>
            <a:r>
              <a:rPr lang="en-US" sz="3600">
                <a:solidFill>
                  <a:schemeClr val="dk2"/>
                </a:solidFill>
              </a:rPr>
              <a:t>. During the </a:t>
            </a:r>
            <a:r>
              <a:rPr lang="en-US" sz="3600">
                <a:solidFill>
                  <a:schemeClr val="dk2"/>
                </a:solidFill>
                <a:highlight>
                  <a:srgbClr val="D9EAD3"/>
                </a:highlight>
              </a:rPr>
              <a:t>TYPEOFATTACK</a:t>
            </a:r>
            <a:r>
              <a:rPr lang="en-US" sz="3600">
                <a:solidFill>
                  <a:schemeClr val="dk2"/>
                </a:solidFill>
              </a:rPr>
              <a:t> the attacker killed </a:t>
            </a:r>
            <a:r>
              <a:rPr lang="en-US" sz="3600">
                <a:solidFill>
                  <a:schemeClr val="dk2"/>
                </a:solidFill>
                <a:highlight>
                  <a:srgbClr val="FFF2CC"/>
                </a:highlight>
              </a:rPr>
              <a:t>KILLED</a:t>
            </a:r>
            <a:r>
              <a:rPr lang="en-US" sz="3600">
                <a:solidFill>
                  <a:schemeClr val="dk2"/>
                </a:solidFill>
              </a:rPr>
              <a:t> people and injured </a:t>
            </a:r>
            <a:r>
              <a:rPr lang="en-US" sz="3600">
                <a:solidFill>
                  <a:schemeClr val="dk2"/>
                </a:solidFill>
                <a:highlight>
                  <a:srgbClr val="FFF2CC"/>
                </a:highlight>
              </a:rPr>
              <a:t>INJURED</a:t>
            </a:r>
            <a:r>
              <a:rPr lang="en-US" sz="3600">
                <a:solidFill>
                  <a:schemeClr val="dk2"/>
                </a:solidFill>
              </a:rPr>
              <a:t>.</a:t>
            </a:r>
            <a:endParaRPr sz="3600">
              <a:solidFill>
                <a:schemeClr val="dk2"/>
              </a:solidFill>
            </a:endParaRPr>
          </a:p>
          <a:p>
            <a:pPr indent="0" lvl="0" marL="0" rtl="0" algn="l">
              <a:spcBef>
                <a:spcPts val="0"/>
              </a:spcBef>
              <a:spcAft>
                <a:spcPts val="0"/>
              </a:spcAft>
              <a:buNone/>
            </a:pPr>
            <a:r>
              <a:t/>
            </a:r>
            <a:endParaRPr sz="3600">
              <a:solidFill>
                <a:schemeClr val="dk2"/>
              </a:solidFill>
              <a:latin typeface="Lato"/>
              <a:ea typeface="Lato"/>
              <a:cs typeface="Lato"/>
              <a:sym typeface="Lato"/>
            </a:endParaRPr>
          </a:p>
          <a:p>
            <a:pPr indent="0" lvl="0" marL="0" rtl="0" algn="l">
              <a:spcBef>
                <a:spcPts val="0"/>
              </a:spcBef>
              <a:spcAft>
                <a:spcPts val="0"/>
              </a:spcAft>
              <a:buNone/>
            </a:pPr>
            <a:r>
              <a:rPr b="1" lang="en-US" sz="3600">
                <a:solidFill>
                  <a:schemeClr val="dk2"/>
                </a:solidFill>
                <a:latin typeface="Lato"/>
                <a:ea typeface="Lato"/>
                <a:cs typeface="Lato"/>
                <a:sym typeface="Lato"/>
              </a:rPr>
              <a:t>Filled in Template:</a:t>
            </a:r>
            <a:endParaRPr b="1" sz="3600">
              <a:solidFill>
                <a:schemeClr val="dk2"/>
              </a:solidFill>
              <a:latin typeface="Lato"/>
              <a:ea typeface="Lato"/>
              <a:cs typeface="Lato"/>
              <a:sym typeface="Lato"/>
            </a:endParaRPr>
          </a:p>
          <a:p>
            <a:pPr indent="0" lvl="0" marL="0" rtl="0" algn="l">
              <a:spcBef>
                <a:spcPts val="0"/>
              </a:spcBef>
              <a:spcAft>
                <a:spcPts val="0"/>
              </a:spcAft>
              <a:buNone/>
            </a:pPr>
            <a:r>
              <a:t/>
            </a:r>
            <a:endParaRPr sz="3600">
              <a:solidFill>
                <a:schemeClr val="dk2"/>
              </a:solidFill>
              <a:latin typeface="Lato"/>
              <a:ea typeface="Lato"/>
              <a:cs typeface="Lato"/>
              <a:sym typeface="Lato"/>
            </a:endParaRPr>
          </a:p>
          <a:p>
            <a:pPr indent="0" lvl="0" marL="0" rtl="0" algn="l">
              <a:spcBef>
                <a:spcPts val="0"/>
              </a:spcBef>
              <a:spcAft>
                <a:spcPts val="0"/>
              </a:spcAft>
              <a:buClr>
                <a:schemeClr val="dk2"/>
              </a:buClr>
              <a:buSzPts val="1100"/>
              <a:buFont typeface="Arial"/>
              <a:buNone/>
            </a:pPr>
            <a:r>
              <a:rPr lang="en-US" sz="3600">
                <a:solidFill>
                  <a:schemeClr val="dk2"/>
                </a:solidFill>
              </a:rPr>
              <a:t>On </a:t>
            </a:r>
            <a:r>
              <a:rPr lang="en-US" sz="3600">
                <a:solidFill>
                  <a:schemeClr val="dk2"/>
                </a:solidFill>
                <a:highlight>
                  <a:srgbClr val="D9EAD3"/>
                </a:highlight>
              </a:rPr>
              <a:t>Mar.  22, 2017</a:t>
            </a:r>
            <a:r>
              <a:rPr lang="en-US" sz="3600">
                <a:solidFill>
                  <a:schemeClr val="dk2"/>
                </a:solidFill>
              </a:rPr>
              <a:t> a </a:t>
            </a:r>
            <a:r>
              <a:rPr lang="en-US" sz="3600">
                <a:solidFill>
                  <a:schemeClr val="dk2"/>
                </a:solidFill>
                <a:highlight>
                  <a:srgbClr val="D9EAD3"/>
                </a:highlight>
              </a:rPr>
              <a:t>terrorist attack</a:t>
            </a:r>
            <a:r>
              <a:rPr lang="en-US" sz="3600">
                <a:solidFill>
                  <a:schemeClr val="dk2"/>
                </a:solidFill>
              </a:rPr>
              <a:t> occurred in </a:t>
            </a:r>
            <a:r>
              <a:rPr lang="en-US" sz="3600">
                <a:solidFill>
                  <a:schemeClr val="dk2"/>
                </a:solidFill>
                <a:highlight>
                  <a:srgbClr val="D9EAD3"/>
                </a:highlight>
              </a:rPr>
              <a:t>London</a:t>
            </a:r>
            <a:r>
              <a:rPr lang="en-US" sz="3600">
                <a:solidFill>
                  <a:schemeClr val="dk2"/>
                </a:solidFill>
              </a:rPr>
              <a:t> near </a:t>
            </a:r>
            <a:r>
              <a:rPr lang="en-US" sz="3600">
                <a:solidFill>
                  <a:schemeClr val="dk2"/>
                </a:solidFill>
                <a:highlight>
                  <a:srgbClr val="D9EAD3"/>
                </a:highlight>
              </a:rPr>
              <a:t>Westminster Bridge</a:t>
            </a:r>
            <a:r>
              <a:rPr lang="en-US" sz="3600">
                <a:solidFill>
                  <a:schemeClr val="dk2"/>
                </a:solidFill>
              </a:rPr>
              <a:t>.  The police investigated that the attacker was </a:t>
            </a:r>
            <a:r>
              <a:rPr lang="en-US" sz="3600">
                <a:solidFill>
                  <a:schemeClr val="dk2"/>
                </a:solidFill>
                <a:highlight>
                  <a:srgbClr val="D9EAD3"/>
                </a:highlight>
              </a:rPr>
              <a:t>Khalid Masood</a:t>
            </a:r>
            <a:r>
              <a:rPr lang="en-US" sz="3600">
                <a:solidFill>
                  <a:schemeClr val="dk2"/>
                </a:solidFill>
              </a:rPr>
              <a:t>.  During the </a:t>
            </a:r>
            <a:r>
              <a:rPr lang="en-US" sz="3600">
                <a:solidFill>
                  <a:schemeClr val="dk2"/>
                </a:solidFill>
                <a:highlight>
                  <a:srgbClr val="D9EAD3"/>
                </a:highlight>
              </a:rPr>
              <a:t>terrorist attack</a:t>
            </a:r>
            <a:r>
              <a:rPr lang="en-US" sz="3600">
                <a:solidFill>
                  <a:schemeClr val="dk2"/>
                </a:solidFill>
              </a:rPr>
              <a:t> the attacker killed </a:t>
            </a:r>
            <a:r>
              <a:rPr lang="en-US" sz="3600">
                <a:solidFill>
                  <a:schemeClr val="dk2"/>
                </a:solidFill>
                <a:highlight>
                  <a:srgbClr val="FFF2CC"/>
                </a:highlight>
              </a:rPr>
              <a:t>4</a:t>
            </a:r>
            <a:r>
              <a:rPr lang="en-US" sz="3600">
                <a:solidFill>
                  <a:schemeClr val="dk2"/>
                </a:solidFill>
              </a:rPr>
              <a:t> people and injured </a:t>
            </a:r>
            <a:r>
              <a:rPr lang="en-US" sz="3600">
                <a:solidFill>
                  <a:schemeClr val="dk2"/>
                </a:solidFill>
                <a:highlight>
                  <a:srgbClr val="FFF2CC"/>
                </a:highlight>
              </a:rPr>
              <a:t>50</a:t>
            </a:r>
            <a:r>
              <a:rPr lang="en-US" sz="3600">
                <a:solidFill>
                  <a:schemeClr val="dk2"/>
                </a:solidFill>
              </a:rPr>
              <a:t>.</a:t>
            </a:r>
            <a:endParaRPr sz="3600">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13"/>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43" name="Google Shape;143;p13"/>
          <p:cNvGrpSpPr/>
          <p:nvPr/>
        </p:nvGrpSpPr>
        <p:grpSpPr>
          <a:xfrm>
            <a:off x="0" y="838200"/>
            <a:ext cx="7266301" cy="1118240"/>
            <a:chOff x="0" y="838200"/>
            <a:chExt cx="7266301" cy="1118240"/>
          </a:xfrm>
        </p:grpSpPr>
        <p:sp>
          <p:nvSpPr>
            <p:cNvPr id="144" name="Google Shape;144;p13"/>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 name="Google Shape;145;p13"/>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46" name="Google Shape;146;p13"/>
          <p:cNvGrpSpPr/>
          <p:nvPr/>
        </p:nvGrpSpPr>
        <p:grpSpPr>
          <a:xfrm>
            <a:off x="2215025" y="3296375"/>
            <a:ext cx="19947600" cy="7034323"/>
            <a:chOff x="2215026" y="2807171"/>
            <a:chExt cx="19947600" cy="4035988"/>
          </a:xfrm>
        </p:grpSpPr>
        <p:sp>
          <p:nvSpPr>
            <p:cNvPr id="147" name="Google Shape;147;p13"/>
            <p:cNvSpPr txBox="1"/>
            <p:nvPr/>
          </p:nvSpPr>
          <p:spPr>
            <a:xfrm>
              <a:off x="2313101" y="2807171"/>
              <a:ext cx="187098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Methodology for Abstractive Summary</a:t>
              </a:r>
              <a:endParaRPr b="1" sz="7200">
                <a:solidFill>
                  <a:schemeClr val="dk2"/>
                </a:solidFill>
                <a:latin typeface="Lato"/>
                <a:ea typeface="Lato"/>
                <a:cs typeface="Lato"/>
                <a:sym typeface="Lato"/>
              </a:endParaRPr>
            </a:p>
          </p:txBody>
        </p:sp>
        <p:sp>
          <p:nvSpPr>
            <p:cNvPr id="148" name="Google Shape;148;p13"/>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Model: Pointer-generator Network (PGN, pre-trained on CNN/Daily Mail dataset)</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Test Dataset:</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999 articles (ranking every document by its inclusion of frequent words obtained in Unit 1)</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3 most relevant topics and corresponding concatenated articles (about 1500 articles)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Methodology:</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Concatenated 999 articles together and ran PGN on it </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Ran PGN on the 3 topics to generate 3 summaries and c</a:t>
              </a:r>
              <a:r>
                <a:rPr lang="en-US" sz="3600">
                  <a:solidFill>
                    <a:schemeClr val="dk2"/>
                  </a:solidFill>
                  <a:latin typeface="Lato"/>
                  <a:ea typeface="Lato"/>
                  <a:cs typeface="Lato"/>
                  <a:sym typeface="Lato"/>
                </a:rPr>
                <a:t>oncatenate together</a:t>
              </a:r>
              <a:endParaRPr sz="3600">
                <a:solidFill>
                  <a:schemeClr val="dk2"/>
                </a:solidFill>
                <a:latin typeface="Lato"/>
                <a:ea typeface="Lato"/>
                <a:cs typeface="Lato"/>
                <a:sym typeface="Lato"/>
              </a:endParaRPr>
            </a:p>
            <a:p>
              <a:pPr indent="0" lvl="0" marL="457200" marR="0" rtl="0" algn="l">
                <a:lnSpc>
                  <a:spcPct val="150000"/>
                </a:lnSpc>
                <a:spcBef>
                  <a:spcPts val="0"/>
                </a:spcBef>
                <a:spcAft>
                  <a:spcPts val="0"/>
                </a:spcAft>
                <a:buNone/>
              </a:pPr>
              <a:r>
                <a:t/>
              </a:r>
              <a:endParaRPr sz="3600">
                <a:solidFill>
                  <a:schemeClr val="dk2"/>
                </a:solidFill>
                <a:latin typeface="Lato"/>
                <a:ea typeface="Lato"/>
                <a:cs typeface="Lato"/>
                <a:sym typeface="Lato"/>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4"/>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55" name="Google Shape;155;p14"/>
          <p:cNvGrpSpPr/>
          <p:nvPr/>
        </p:nvGrpSpPr>
        <p:grpSpPr>
          <a:xfrm>
            <a:off x="0" y="838200"/>
            <a:ext cx="7266301" cy="1118240"/>
            <a:chOff x="0" y="838200"/>
            <a:chExt cx="7266301" cy="1118240"/>
          </a:xfrm>
        </p:grpSpPr>
        <p:sp>
          <p:nvSpPr>
            <p:cNvPr id="156" name="Google Shape;156;p14"/>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7" name="Google Shape;157;p14"/>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58" name="Google Shape;158;p14"/>
          <p:cNvGrpSpPr/>
          <p:nvPr/>
        </p:nvGrpSpPr>
        <p:grpSpPr>
          <a:xfrm>
            <a:off x="2215025" y="3296375"/>
            <a:ext cx="19947600" cy="7034323"/>
            <a:chOff x="2215026" y="2807171"/>
            <a:chExt cx="19947600" cy="4035988"/>
          </a:xfrm>
        </p:grpSpPr>
        <p:sp>
          <p:nvSpPr>
            <p:cNvPr id="159" name="Google Shape;159;p14"/>
            <p:cNvSpPr txBox="1"/>
            <p:nvPr/>
          </p:nvSpPr>
          <p:spPr>
            <a:xfrm>
              <a:off x="2313101" y="2807171"/>
              <a:ext cx="156441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Results </a:t>
              </a:r>
              <a:endParaRPr b="1" sz="7200">
                <a:solidFill>
                  <a:schemeClr val="dk2"/>
                </a:solidFill>
                <a:latin typeface="Lato"/>
                <a:ea typeface="Lato"/>
                <a:cs typeface="Lato"/>
                <a:sym typeface="Lato"/>
              </a:endParaRPr>
            </a:p>
          </p:txBody>
        </p:sp>
        <p:sp>
          <p:nvSpPr>
            <p:cNvPr id="160" name="Google Shape;160;p14"/>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Extractive summary</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Quite </a:t>
              </a:r>
              <a:r>
                <a:rPr lang="en-US" sz="3600">
                  <a:solidFill>
                    <a:schemeClr val="dk2"/>
                  </a:solidFill>
                </a:rPr>
                <a:t>relevant</a:t>
              </a:r>
              <a:r>
                <a:rPr lang="en-US" sz="3600">
                  <a:solidFill>
                    <a:schemeClr val="dk2"/>
                  </a:solidFill>
                  <a:latin typeface="Lato"/>
                  <a:ea typeface="Lato"/>
                  <a:cs typeface="Lato"/>
                  <a:sym typeface="Lato"/>
                </a:rPr>
                <a:t> </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Includes important info like what, when, where, perpetrators, why, who was affected, countermeasures.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Abstractive Summary</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More natural, but focus on government’s attitude and reactions instead of the event itself</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Includes info like what, when, who was affected, countermeasures</a:t>
              </a:r>
              <a:endParaRPr sz="3600">
                <a:solidFill>
                  <a:schemeClr val="dk2"/>
                </a:solidFill>
                <a:latin typeface="Lato"/>
                <a:ea typeface="Lato"/>
                <a:cs typeface="Lato"/>
                <a:sym typeface="Lato"/>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15"/>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67" name="Google Shape;167;p15"/>
          <p:cNvGrpSpPr/>
          <p:nvPr/>
        </p:nvGrpSpPr>
        <p:grpSpPr>
          <a:xfrm>
            <a:off x="0" y="838200"/>
            <a:ext cx="7266301" cy="1118240"/>
            <a:chOff x="0" y="838200"/>
            <a:chExt cx="7266301" cy="1118240"/>
          </a:xfrm>
        </p:grpSpPr>
        <p:sp>
          <p:nvSpPr>
            <p:cNvPr id="168" name="Google Shape;168;p15"/>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 name="Google Shape;169;p15"/>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70" name="Google Shape;170;p15"/>
          <p:cNvGrpSpPr/>
          <p:nvPr/>
        </p:nvGrpSpPr>
        <p:grpSpPr>
          <a:xfrm>
            <a:off x="2215025" y="3296375"/>
            <a:ext cx="19947600" cy="7034323"/>
            <a:chOff x="2215026" y="2807171"/>
            <a:chExt cx="19947600" cy="4035988"/>
          </a:xfrm>
        </p:grpSpPr>
        <p:sp>
          <p:nvSpPr>
            <p:cNvPr id="171" name="Google Shape;171;p15"/>
            <p:cNvSpPr txBox="1"/>
            <p:nvPr/>
          </p:nvSpPr>
          <p:spPr>
            <a:xfrm>
              <a:off x="2313101" y="2807171"/>
              <a:ext cx="156441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Evaluation - Mode 1 </a:t>
              </a:r>
              <a:endParaRPr b="1" sz="7200">
                <a:solidFill>
                  <a:schemeClr val="dk2"/>
                </a:solidFill>
                <a:latin typeface="Lato"/>
                <a:ea typeface="Lato"/>
                <a:cs typeface="Lato"/>
                <a:sym typeface="Lato"/>
              </a:endParaRPr>
            </a:p>
          </p:txBody>
        </p:sp>
        <p:sp>
          <p:nvSpPr>
            <p:cNvPr id="172" name="Google Shape;172;p15"/>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31800" lvl="0" marL="457200" marR="0" rtl="0" algn="l">
                <a:lnSpc>
                  <a:spcPct val="150000"/>
                </a:lnSpc>
                <a:spcBef>
                  <a:spcPts val="0"/>
                </a:spcBef>
                <a:spcAft>
                  <a:spcPts val="0"/>
                </a:spcAft>
                <a:buClr>
                  <a:schemeClr val="dk2"/>
                </a:buClr>
                <a:buSzPts val="3200"/>
                <a:buFont typeface="Lato"/>
                <a:buChar char="●"/>
              </a:pPr>
              <a:r>
                <a:rPr lang="en-US" sz="3200">
                  <a:solidFill>
                    <a:schemeClr val="dk2"/>
                  </a:solidFill>
                  <a:latin typeface="Lato"/>
                  <a:ea typeface="Lato"/>
                  <a:cs typeface="Lato"/>
                  <a:sym typeface="Lato"/>
                </a:rPr>
                <a:t>ROUGE-1, ROUGE-2: overlap of unigrams and bigrams between </a:t>
              </a:r>
              <a:r>
                <a:rPr lang="en-US" sz="3200">
                  <a:solidFill>
                    <a:schemeClr val="dk2"/>
                  </a:solidFill>
                  <a:latin typeface="Lato"/>
                  <a:ea typeface="Lato"/>
                  <a:cs typeface="Lato"/>
                  <a:sym typeface="Lato"/>
                </a:rPr>
                <a:t>our</a:t>
              </a:r>
              <a:r>
                <a:rPr lang="en-US" sz="3200">
                  <a:solidFill>
                    <a:schemeClr val="dk2"/>
                  </a:solidFill>
                  <a:latin typeface="Lato"/>
                  <a:ea typeface="Lato"/>
                  <a:cs typeface="Lato"/>
                  <a:sym typeface="Lato"/>
                </a:rPr>
                <a:t> summary and the golden standard</a:t>
              </a:r>
              <a:endParaRPr sz="3200">
                <a:solidFill>
                  <a:schemeClr val="dk2"/>
                </a:solidFill>
                <a:latin typeface="Lato"/>
                <a:ea typeface="Lato"/>
                <a:cs typeface="Lato"/>
                <a:sym typeface="Lato"/>
              </a:endParaRPr>
            </a:p>
            <a:p>
              <a:pPr indent="-431800" lvl="0" marL="457200" marR="0" rtl="0" algn="l">
                <a:lnSpc>
                  <a:spcPct val="150000"/>
                </a:lnSpc>
                <a:spcBef>
                  <a:spcPts val="0"/>
                </a:spcBef>
                <a:spcAft>
                  <a:spcPts val="0"/>
                </a:spcAft>
                <a:buClr>
                  <a:schemeClr val="dk2"/>
                </a:buClr>
                <a:buSzPts val="3200"/>
                <a:buFont typeface="Lato"/>
                <a:buChar char="●"/>
              </a:pPr>
              <a:r>
                <a:rPr lang="en-US" sz="3200">
                  <a:solidFill>
                    <a:schemeClr val="dk2"/>
                  </a:solidFill>
                  <a:latin typeface="Lato"/>
                  <a:ea typeface="Lato"/>
                  <a:cs typeface="Lato"/>
                  <a:sym typeface="Lato"/>
                </a:rPr>
                <a:t>ROUGE-L: overlap of longest common sub-sequences (LCS)</a:t>
              </a:r>
              <a:endParaRPr sz="3200">
                <a:solidFill>
                  <a:schemeClr val="dk2"/>
                </a:solidFill>
                <a:latin typeface="Lato"/>
                <a:ea typeface="Lato"/>
                <a:cs typeface="Lato"/>
                <a:sym typeface="Lato"/>
              </a:endParaRPr>
            </a:p>
            <a:p>
              <a:pPr indent="-431800" lvl="0" marL="457200" marR="0" rtl="0" algn="l">
                <a:lnSpc>
                  <a:spcPct val="150000"/>
                </a:lnSpc>
                <a:spcBef>
                  <a:spcPts val="0"/>
                </a:spcBef>
                <a:spcAft>
                  <a:spcPts val="0"/>
                </a:spcAft>
                <a:buClr>
                  <a:schemeClr val="dk2"/>
                </a:buClr>
                <a:buSzPts val="3200"/>
                <a:buFont typeface="Lato"/>
                <a:buChar char="●"/>
              </a:pPr>
              <a:r>
                <a:rPr lang="en-US" sz="3200">
                  <a:solidFill>
                    <a:schemeClr val="dk2"/>
                  </a:solidFill>
                  <a:latin typeface="Lato"/>
                  <a:ea typeface="Lato"/>
                  <a:cs typeface="Lato"/>
                  <a:sym typeface="Lato"/>
                </a:rPr>
                <a:t>ROUGE-SU4:  overlap of skip-grams with a max length of 4 as well as unigrams</a:t>
              </a:r>
              <a:endParaRPr sz="3200">
                <a:solidFill>
                  <a:schemeClr val="dk2"/>
                </a:solidFill>
                <a:latin typeface="Lato"/>
                <a:ea typeface="Lato"/>
                <a:cs typeface="Lato"/>
                <a:sym typeface="Lato"/>
              </a:endParaRPr>
            </a:p>
          </p:txBody>
        </p:sp>
      </p:grpSp>
      <p:graphicFrame>
        <p:nvGraphicFramePr>
          <p:cNvPr id="173" name="Google Shape;173;p15"/>
          <p:cNvGraphicFramePr/>
          <p:nvPr/>
        </p:nvGraphicFramePr>
        <p:xfrm>
          <a:off x="2896175" y="7213450"/>
          <a:ext cx="3000000" cy="3000000"/>
        </p:xfrm>
        <a:graphic>
          <a:graphicData uri="http://schemas.openxmlformats.org/drawingml/2006/table">
            <a:tbl>
              <a:tblPr>
                <a:noFill/>
                <a:tableStyleId>{297A6E40-F18C-49E4-88D3-ADA24530D2F4}</a:tableStyleId>
              </a:tblPr>
              <a:tblGrid>
                <a:gridCol w="5233150"/>
                <a:gridCol w="2511350"/>
                <a:gridCol w="2511350"/>
                <a:gridCol w="2511350"/>
                <a:gridCol w="2511350"/>
              </a:tblGrid>
              <a:tr h="971900">
                <a:tc rowSpan="2">
                  <a:txBody>
                    <a:bodyPr>
                      <a:noAutofit/>
                    </a:bodyPr>
                    <a:lstStyle/>
                    <a:p>
                      <a:pPr indent="0" lvl="0" marL="0" rtl="0" algn="l">
                        <a:spcBef>
                          <a:spcPts val="0"/>
                        </a:spcBef>
                        <a:spcAft>
                          <a:spcPts val="0"/>
                        </a:spcAft>
                        <a:buNone/>
                      </a:pPr>
                      <a:r>
                        <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gridSpan="4">
                  <a:txBody>
                    <a:bodyPr>
                      <a:noAutofit/>
                    </a:bodyPr>
                    <a:lstStyle/>
                    <a:p>
                      <a:pPr indent="0" lvl="0" marL="0" rtl="0" algn="ctr">
                        <a:spcBef>
                          <a:spcPts val="0"/>
                        </a:spcBef>
                        <a:spcAft>
                          <a:spcPts val="0"/>
                        </a:spcAft>
                        <a:buNone/>
                      </a:pPr>
                      <a:r>
                        <a:rPr lang="en-US" sz="3600"/>
                        <a:t>ROUGE</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c hMerge="1"/>
              </a:tr>
              <a:tr h="930150">
                <a:tc vMerge="1"/>
                <a:tc>
                  <a:txBody>
                    <a:bodyPr>
                      <a:noAutofit/>
                    </a:bodyPr>
                    <a:lstStyle/>
                    <a:p>
                      <a:pPr indent="0" lvl="0" marL="0" rtl="0" algn="ctr">
                        <a:spcBef>
                          <a:spcPts val="0"/>
                        </a:spcBef>
                        <a:spcAft>
                          <a:spcPts val="0"/>
                        </a:spcAft>
                        <a:buNone/>
                      </a:pPr>
                      <a:r>
                        <a:rPr lang="en-US" sz="3600"/>
                        <a:t>1</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t>2</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t>L</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t>SU4</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930150">
                <a:tc>
                  <a:txBody>
                    <a:bodyPr>
                      <a:noAutofit/>
                    </a:bodyPr>
                    <a:lstStyle/>
                    <a:p>
                      <a:pPr indent="0" lvl="0" marL="0" rtl="0" algn="l">
                        <a:spcBef>
                          <a:spcPts val="0"/>
                        </a:spcBef>
                        <a:spcAft>
                          <a:spcPts val="0"/>
                        </a:spcAft>
                        <a:buNone/>
                      </a:pPr>
                      <a:r>
                        <a:rPr lang="en-US" sz="3600"/>
                        <a:t>Extractive Summary</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solidFill>
                            <a:schemeClr val="dk2"/>
                          </a:solidFill>
                        </a:rPr>
                        <a:t>0.21429</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solidFill>
                            <a:schemeClr val="dk2"/>
                          </a:solidFill>
                        </a:rPr>
                        <a:t>0.03704</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solidFill>
                            <a:schemeClr val="dk2"/>
                          </a:solidFill>
                        </a:rPr>
                        <a:t>0.10714</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600">
                          <a:solidFill>
                            <a:schemeClr val="dk2"/>
                          </a:solidFill>
                        </a:rPr>
                        <a:t>0.05263</a:t>
                      </a:r>
                      <a:endParaRPr sz="36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16"/>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80" name="Google Shape;180;p16"/>
          <p:cNvGrpSpPr/>
          <p:nvPr/>
        </p:nvGrpSpPr>
        <p:grpSpPr>
          <a:xfrm>
            <a:off x="0" y="838200"/>
            <a:ext cx="7266301" cy="1118240"/>
            <a:chOff x="0" y="838200"/>
            <a:chExt cx="7266301" cy="1118240"/>
          </a:xfrm>
        </p:grpSpPr>
        <p:sp>
          <p:nvSpPr>
            <p:cNvPr id="181" name="Google Shape;181;p16"/>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 name="Google Shape;182;p16"/>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3" name="Google Shape;183;p16"/>
          <p:cNvGrpSpPr/>
          <p:nvPr/>
        </p:nvGrpSpPr>
        <p:grpSpPr>
          <a:xfrm>
            <a:off x="2215025" y="3296375"/>
            <a:ext cx="19947600" cy="7034323"/>
            <a:chOff x="2215026" y="2807171"/>
            <a:chExt cx="19947600" cy="4035988"/>
          </a:xfrm>
        </p:grpSpPr>
        <p:sp>
          <p:nvSpPr>
            <p:cNvPr id="184" name="Google Shape;184;p16"/>
            <p:cNvSpPr txBox="1"/>
            <p:nvPr/>
          </p:nvSpPr>
          <p:spPr>
            <a:xfrm>
              <a:off x="2313101" y="2807171"/>
              <a:ext cx="185199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Evaluation - Mode 2</a:t>
              </a:r>
              <a:r>
                <a:rPr b="1" lang="en-US" sz="7200">
                  <a:solidFill>
                    <a:schemeClr val="dk2"/>
                  </a:solidFill>
                  <a:latin typeface="Lato"/>
                  <a:ea typeface="Lato"/>
                  <a:cs typeface="Lato"/>
                  <a:sym typeface="Lato"/>
                </a:rPr>
                <a:t>  (Extractive Summary)</a:t>
              </a:r>
              <a:endParaRPr b="1" sz="7200">
                <a:solidFill>
                  <a:schemeClr val="dk2"/>
                </a:solidFill>
                <a:latin typeface="Lato"/>
                <a:ea typeface="Lato"/>
                <a:cs typeface="Lato"/>
                <a:sym typeface="Lato"/>
              </a:endParaRPr>
            </a:p>
          </p:txBody>
        </p:sp>
        <p:sp>
          <p:nvSpPr>
            <p:cNvPr id="185" name="Google Shape;185;p16"/>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000">
                  <a:solidFill>
                    <a:schemeClr val="dk2"/>
                  </a:solidFill>
                </a:rPr>
                <a:t>Max ROUGE-1 score:  0.71429</a:t>
              </a:r>
              <a:endParaRPr sz="3000">
                <a:solidFill>
                  <a:schemeClr val="dk2"/>
                </a:solidFill>
              </a:endParaRPr>
            </a:p>
            <a:p>
              <a:pPr indent="-419100" lvl="1" marL="914400" rtl="0" algn="l">
                <a:lnSpc>
                  <a:spcPct val="115000"/>
                </a:lnSpc>
                <a:spcBef>
                  <a:spcPts val="0"/>
                </a:spcBef>
                <a:spcAft>
                  <a:spcPts val="0"/>
                </a:spcAft>
                <a:buClr>
                  <a:schemeClr val="dk2"/>
                </a:buClr>
                <a:buSzPts val="3000"/>
                <a:buChar char="○"/>
              </a:pPr>
              <a:r>
                <a:rPr lang="en-US" sz="3000">
                  <a:solidFill>
                    <a:schemeClr val="dk2"/>
                  </a:solidFill>
                </a:rPr>
                <a:t>[Predicted Sentence]</a:t>
              </a:r>
              <a:endParaRPr sz="3000">
                <a:solidFill>
                  <a:schemeClr val="dk2"/>
                </a:solidFill>
              </a:endParaRPr>
            </a:p>
            <a:p>
              <a:pPr indent="-419100" lvl="2" marL="1371600" rtl="0" algn="l">
                <a:lnSpc>
                  <a:spcPct val="115000"/>
                </a:lnSpc>
                <a:spcBef>
                  <a:spcPts val="0"/>
                </a:spcBef>
                <a:spcAft>
                  <a:spcPts val="0"/>
                </a:spcAft>
                <a:buClr>
                  <a:schemeClr val="dk2"/>
                </a:buClr>
                <a:buSzPts val="3000"/>
                <a:buChar char="■"/>
              </a:pPr>
              <a:r>
                <a:rPr lang="en-US" sz="3000">
                  <a:solidFill>
                    <a:schemeClr val="dk2"/>
                  </a:solidFill>
                </a:rPr>
                <a:t>An attacker - now named as 52-year-old Khalid Masood - killed three pedestrians and injured around 40 other people as he mowed down members of the public with a car on Westminster Bridge at about 2:40pm, before crashing into the railings in front of Parliament.</a:t>
              </a:r>
              <a:endParaRPr sz="3000">
                <a:solidFill>
                  <a:schemeClr val="dk2"/>
                </a:solidFill>
              </a:endParaRPr>
            </a:p>
            <a:p>
              <a:pPr indent="-419100" lvl="1" marL="914400" rtl="0" algn="l">
                <a:lnSpc>
                  <a:spcPct val="115000"/>
                </a:lnSpc>
                <a:spcBef>
                  <a:spcPts val="0"/>
                </a:spcBef>
                <a:spcAft>
                  <a:spcPts val="0"/>
                </a:spcAft>
                <a:buClr>
                  <a:schemeClr val="dk2"/>
                </a:buClr>
                <a:buSzPts val="3000"/>
                <a:buChar char="○"/>
              </a:pPr>
              <a:r>
                <a:rPr lang="en-US" sz="3000">
                  <a:solidFill>
                    <a:schemeClr val="dk2"/>
                  </a:solidFill>
                </a:rPr>
                <a:t>[Golden Sentence]</a:t>
              </a:r>
              <a:endParaRPr sz="3000">
                <a:solidFill>
                  <a:schemeClr val="dk2"/>
                </a:solidFill>
              </a:endParaRPr>
            </a:p>
            <a:p>
              <a:pPr indent="-419100" lvl="2" marL="1371600" rtl="0" algn="l">
                <a:lnSpc>
                  <a:spcPct val="115000"/>
                </a:lnSpc>
                <a:spcBef>
                  <a:spcPts val="0"/>
                </a:spcBef>
                <a:spcAft>
                  <a:spcPts val="0"/>
                </a:spcAft>
                <a:buClr>
                  <a:schemeClr val="dk2"/>
                </a:buClr>
                <a:buSzPts val="3000"/>
                <a:buChar char="■"/>
              </a:pPr>
              <a:r>
                <a:rPr lang="en-US" sz="3000">
                  <a:solidFill>
                    <a:schemeClr val="dk2"/>
                  </a:solidFill>
                </a:rPr>
                <a:t>The attacker was later identified as 52 year old Briton Khalid Masood.</a:t>
              </a:r>
              <a:endParaRPr sz="3000">
                <a:solidFill>
                  <a:schemeClr val="dk2"/>
                </a:solidFill>
              </a:endParaRPr>
            </a:p>
            <a:p>
              <a:pPr indent="-419100" lvl="0" marL="457200" rtl="0" algn="l">
                <a:lnSpc>
                  <a:spcPct val="115000"/>
                </a:lnSpc>
                <a:spcBef>
                  <a:spcPts val="0"/>
                </a:spcBef>
                <a:spcAft>
                  <a:spcPts val="0"/>
                </a:spcAft>
                <a:buClr>
                  <a:schemeClr val="dk2"/>
                </a:buClr>
                <a:buSzPts val="3000"/>
                <a:buChar char="●"/>
              </a:pPr>
              <a:r>
                <a:rPr lang="en-US" sz="3000">
                  <a:solidFill>
                    <a:schemeClr val="dk2"/>
                  </a:solidFill>
                </a:rPr>
                <a:t>Max ROUGE-2 score: 0.33333</a:t>
              </a:r>
              <a:endParaRPr sz="3000">
                <a:solidFill>
                  <a:schemeClr val="dk2"/>
                </a:solidFill>
              </a:endParaRPr>
            </a:p>
            <a:p>
              <a:pPr indent="-419100" lvl="1" marL="914400" rtl="0" algn="l">
                <a:lnSpc>
                  <a:spcPct val="115000"/>
                </a:lnSpc>
                <a:spcBef>
                  <a:spcPts val="0"/>
                </a:spcBef>
                <a:spcAft>
                  <a:spcPts val="0"/>
                </a:spcAft>
                <a:buClr>
                  <a:schemeClr val="dk2"/>
                </a:buClr>
                <a:buSzPts val="3000"/>
                <a:buChar char="○"/>
              </a:pPr>
              <a:r>
                <a:rPr lang="en-US" sz="3000">
                  <a:solidFill>
                    <a:schemeClr val="dk2"/>
                  </a:solidFill>
                </a:rPr>
                <a:t>[Predicted Sentence]</a:t>
              </a:r>
              <a:endParaRPr sz="3000">
                <a:solidFill>
                  <a:schemeClr val="dk2"/>
                </a:solidFill>
              </a:endParaRPr>
            </a:p>
            <a:p>
              <a:pPr indent="-419100" lvl="2" marL="1371600" rtl="0" algn="l">
                <a:lnSpc>
                  <a:spcPct val="115000"/>
                </a:lnSpc>
                <a:spcBef>
                  <a:spcPts val="0"/>
                </a:spcBef>
                <a:spcAft>
                  <a:spcPts val="0"/>
                </a:spcAft>
                <a:buClr>
                  <a:schemeClr val="dk2"/>
                </a:buClr>
                <a:buSzPts val="3000"/>
                <a:buChar char="■"/>
              </a:pPr>
              <a:r>
                <a:rPr lang="en-US" sz="3000">
                  <a:solidFill>
                    <a:schemeClr val="dk2"/>
                  </a:solidFill>
                </a:rPr>
                <a:t>While police believe Khalid Masood, a 52-year-old British man with a history of violent crimes, carried out the attack on Westminster Bridge and outside parliament alone, they are investigating what help he may have received and whether he had any accomplices.</a:t>
              </a:r>
              <a:endParaRPr sz="3000">
                <a:solidFill>
                  <a:schemeClr val="dk2"/>
                </a:solidFill>
              </a:endParaRPr>
            </a:p>
            <a:p>
              <a:pPr indent="-419100" lvl="1" marL="914400" rtl="0" algn="l">
                <a:lnSpc>
                  <a:spcPct val="115000"/>
                </a:lnSpc>
                <a:spcBef>
                  <a:spcPts val="0"/>
                </a:spcBef>
                <a:spcAft>
                  <a:spcPts val="0"/>
                </a:spcAft>
                <a:buClr>
                  <a:schemeClr val="dk2"/>
                </a:buClr>
                <a:buSzPts val="3000"/>
                <a:buChar char="○"/>
              </a:pPr>
              <a:r>
                <a:rPr lang="en-US" sz="3000">
                  <a:solidFill>
                    <a:schemeClr val="dk2"/>
                  </a:solidFill>
                </a:rPr>
                <a:t>[Golden Sentence]</a:t>
              </a:r>
              <a:endParaRPr sz="3000">
                <a:solidFill>
                  <a:schemeClr val="dk2"/>
                </a:solidFill>
              </a:endParaRPr>
            </a:p>
            <a:p>
              <a:pPr indent="-419100" lvl="2" marL="1371600" rtl="0" algn="l">
                <a:lnSpc>
                  <a:spcPct val="115000"/>
                </a:lnSpc>
                <a:spcBef>
                  <a:spcPts val="0"/>
                </a:spcBef>
                <a:spcAft>
                  <a:spcPts val="0"/>
                </a:spcAft>
                <a:buClr>
                  <a:schemeClr val="dk2"/>
                </a:buClr>
                <a:buSzPts val="3000"/>
                <a:buChar char="■"/>
              </a:pPr>
              <a:r>
                <a:rPr lang="en-US" sz="3000">
                  <a:solidFill>
                    <a:schemeClr val="dk2"/>
                  </a:solidFill>
                </a:rPr>
                <a:t>The attacker was later identified as 52 year old Briton Khalid Masood.</a:t>
              </a:r>
              <a:endParaRPr sz="3000">
                <a:solidFill>
                  <a:schemeClr val="dk2"/>
                </a:solidFill>
              </a:endParaRPr>
            </a:p>
            <a:p>
              <a:pPr indent="0" lvl="0" marL="914400" marR="0" rtl="0" algn="l">
                <a:lnSpc>
                  <a:spcPct val="150000"/>
                </a:lnSpc>
                <a:spcBef>
                  <a:spcPts val="0"/>
                </a:spcBef>
                <a:spcAft>
                  <a:spcPts val="0"/>
                </a:spcAft>
                <a:buNone/>
              </a:pPr>
              <a:r>
                <a:t/>
              </a:r>
              <a:endParaRPr sz="3000">
                <a:solidFill>
                  <a:schemeClr val="dk2"/>
                </a:solidFil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17"/>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92" name="Google Shape;192;p17"/>
          <p:cNvGrpSpPr/>
          <p:nvPr/>
        </p:nvGrpSpPr>
        <p:grpSpPr>
          <a:xfrm>
            <a:off x="0" y="838200"/>
            <a:ext cx="7266301" cy="1118240"/>
            <a:chOff x="0" y="838200"/>
            <a:chExt cx="7266301" cy="1118240"/>
          </a:xfrm>
        </p:grpSpPr>
        <p:sp>
          <p:nvSpPr>
            <p:cNvPr id="193" name="Google Shape;193;p17"/>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 name="Google Shape;194;p17"/>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5" name="Google Shape;195;p17"/>
          <p:cNvGrpSpPr/>
          <p:nvPr/>
        </p:nvGrpSpPr>
        <p:grpSpPr>
          <a:xfrm>
            <a:off x="2215025" y="3296375"/>
            <a:ext cx="19947600" cy="7034323"/>
            <a:chOff x="2215026" y="2807171"/>
            <a:chExt cx="19947600" cy="4035988"/>
          </a:xfrm>
        </p:grpSpPr>
        <p:sp>
          <p:nvSpPr>
            <p:cNvPr id="196" name="Google Shape;196;p17"/>
            <p:cNvSpPr txBox="1"/>
            <p:nvPr/>
          </p:nvSpPr>
          <p:spPr>
            <a:xfrm>
              <a:off x="2313101" y="2807171"/>
              <a:ext cx="185199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Evaluation - Mode 3  (Extractive Summary)</a:t>
              </a:r>
              <a:endParaRPr b="1" sz="7200">
                <a:solidFill>
                  <a:schemeClr val="dk2"/>
                </a:solidFill>
                <a:latin typeface="Lato"/>
                <a:ea typeface="Lato"/>
                <a:cs typeface="Lato"/>
                <a:sym typeface="Lato"/>
              </a:endParaRPr>
            </a:p>
          </p:txBody>
        </p:sp>
        <p:sp>
          <p:nvSpPr>
            <p:cNvPr id="197" name="Google Shape;197;p17"/>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rtl="0" algn="l">
                <a:lnSpc>
                  <a:spcPct val="115000"/>
                </a:lnSpc>
                <a:spcBef>
                  <a:spcPts val="0"/>
                </a:spcBef>
                <a:spcAft>
                  <a:spcPts val="0"/>
                </a:spcAft>
                <a:buClr>
                  <a:schemeClr val="dk2"/>
                </a:buClr>
                <a:buSzPts val="3600"/>
                <a:buFont typeface="Lato"/>
                <a:buChar char="●"/>
              </a:pPr>
              <a:r>
                <a:rPr lang="en-US" sz="3000">
                  <a:solidFill>
                    <a:schemeClr val="dk2"/>
                  </a:solidFill>
                </a:rPr>
                <a:t>Entity Coverage: 13.68%</a:t>
              </a:r>
              <a:endParaRPr sz="3000">
                <a:solidFill>
                  <a:schemeClr val="dk2"/>
                </a:solidFill>
              </a:endParaRPr>
            </a:p>
            <a:p>
              <a:pPr indent="-419100" lvl="0" marL="457200" marR="0" rtl="0" algn="l">
                <a:lnSpc>
                  <a:spcPct val="150000"/>
                </a:lnSpc>
                <a:spcBef>
                  <a:spcPts val="0"/>
                </a:spcBef>
                <a:spcAft>
                  <a:spcPts val="0"/>
                </a:spcAft>
                <a:buClr>
                  <a:schemeClr val="dk2"/>
                </a:buClr>
                <a:buSzPts val="3000"/>
                <a:buChar char="●"/>
              </a:pPr>
              <a:r>
                <a:rPr lang="en-US" sz="3000">
                  <a:solidFill>
                    <a:schemeClr val="dk2"/>
                  </a:solidFill>
                </a:rPr>
                <a:t>Examples of matched named </a:t>
              </a:r>
              <a:r>
                <a:rPr lang="en-US" sz="3000">
                  <a:solidFill>
                    <a:schemeClr val="dk2"/>
                  </a:solidFill>
                </a:rPr>
                <a:t>entities</a:t>
              </a:r>
              <a:r>
                <a:rPr lang="en-US" sz="3000">
                  <a:solidFill>
                    <a:schemeClr val="dk2"/>
                  </a:solidFill>
                </a:rPr>
                <a:t>:</a:t>
              </a:r>
              <a:endParaRPr sz="3000">
                <a:solidFill>
                  <a:schemeClr val="dk2"/>
                </a:solidFill>
              </a:endParaRPr>
            </a:p>
            <a:p>
              <a:pPr indent="-419100" lvl="1" marL="914400" marR="0" rtl="0" algn="l">
                <a:lnSpc>
                  <a:spcPct val="100000"/>
                </a:lnSpc>
                <a:spcBef>
                  <a:spcPts val="0"/>
                </a:spcBef>
                <a:spcAft>
                  <a:spcPts val="0"/>
                </a:spcAft>
                <a:buClr>
                  <a:schemeClr val="dk2"/>
                </a:buClr>
                <a:buSzPts val="3000"/>
                <a:buChar char="○"/>
              </a:pPr>
              <a:r>
                <a:rPr lang="en-US" sz="3000">
                  <a:solidFill>
                    <a:schemeClr val="dk2"/>
                  </a:solidFill>
                </a:rPr>
                <a:t>Khalid Masood</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Keith Palmer</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Adrian Russell</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Westminster</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Westminster Bridge</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London</a:t>
              </a:r>
              <a:endParaRPr sz="3000">
                <a:solidFill>
                  <a:schemeClr val="dk2"/>
                </a:solidFill>
              </a:endParaRPr>
            </a:p>
            <a:p>
              <a:pPr indent="-419100" lvl="1" marL="914400" marR="0" rtl="0" algn="l">
                <a:lnSpc>
                  <a:spcPct val="100000"/>
                </a:lnSpc>
                <a:spcBef>
                  <a:spcPts val="0"/>
                </a:spcBef>
                <a:spcAft>
                  <a:spcPts val="0"/>
                </a:spcAft>
                <a:buClr>
                  <a:schemeClr val="dk2"/>
                </a:buClr>
                <a:buSzPts val="3000"/>
                <a:buChar char="○"/>
              </a:pPr>
              <a:r>
                <a:rPr lang="en-US" sz="3000">
                  <a:solidFill>
                    <a:schemeClr val="dk2"/>
                  </a:solidFill>
                </a:rPr>
                <a:t>The Houses of Parliament</a:t>
              </a:r>
              <a:endParaRPr sz="3000">
                <a:solidFill>
                  <a:schemeClr val="dk2"/>
                </a:solidFill>
              </a:endParaRPr>
            </a:p>
            <a:p>
              <a:pPr indent="-419100" lvl="1" marL="914400" marR="0" rtl="0" algn="l">
                <a:lnSpc>
                  <a:spcPct val="100000"/>
                </a:lnSpc>
                <a:spcBef>
                  <a:spcPts val="0"/>
                </a:spcBef>
                <a:spcAft>
                  <a:spcPts val="0"/>
                </a:spcAft>
                <a:buClr>
                  <a:schemeClr val="dk2"/>
                </a:buClr>
                <a:buSzPts val="3000"/>
                <a:buChar char="○"/>
              </a:pPr>
              <a:r>
                <a:rPr lang="en-US" sz="3000">
                  <a:solidFill>
                    <a:schemeClr val="dk2"/>
                  </a:solidFill>
                </a:rPr>
                <a:t>Islamic</a:t>
              </a:r>
              <a:endParaRPr sz="3000">
                <a:solidFill>
                  <a:schemeClr val="dk2"/>
                </a:solidFill>
              </a:endParaRPr>
            </a:p>
            <a:p>
              <a:pPr indent="-419100" lvl="1" marL="914400" rtl="0" algn="l">
                <a:spcBef>
                  <a:spcPts val="0"/>
                </a:spcBef>
                <a:spcAft>
                  <a:spcPts val="0"/>
                </a:spcAft>
                <a:buClr>
                  <a:schemeClr val="dk2"/>
                </a:buClr>
                <a:buSzPts val="3000"/>
                <a:buChar char="○"/>
              </a:pPr>
              <a:r>
                <a:rPr lang="en-US" sz="3000">
                  <a:solidFill>
                    <a:schemeClr val="dk2"/>
                  </a:solidFill>
                </a:rPr>
                <a:t>52-year-old</a:t>
              </a:r>
              <a:endParaRPr sz="3000">
                <a:solidFill>
                  <a:schemeClr val="dk2"/>
                </a:solidFill>
              </a:endParaRPr>
            </a:p>
            <a:p>
              <a:pPr indent="-419100" lvl="1" marL="914400" marR="0" rtl="0" algn="l">
                <a:lnSpc>
                  <a:spcPct val="100000"/>
                </a:lnSpc>
                <a:spcBef>
                  <a:spcPts val="0"/>
                </a:spcBef>
                <a:spcAft>
                  <a:spcPts val="0"/>
                </a:spcAft>
                <a:buClr>
                  <a:schemeClr val="dk2"/>
                </a:buClr>
                <a:buSzPts val="3000"/>
                <a:buChar char="○"/>
              </a:pPr>
              <a:r>
                <a:rPr lang="en-US" sz="3000">
                  <a:solidFill>
                    <a:schemeClr val="dk2"/>
                  </a:solidFill>
                </a:rPr>
                <a:t>Five</a:t>
              </a:r>
              <a:endParaRPr sz="3000">
                <a:solidFill>
                  <a:schemeClr val="dk2"/>
                </a:solidFill>
              </a:endParaRPr>
            </a:p>
            <a:p>
              <a:pPr indent="0" lvl="0" marL="914400" marR="0" rtl="0" algn="l">
                <a:lnSpc>
                  <a:spcPct val="150000"/>
                </a:lnSpc>
                <a:spcBef>
                  <a:spcPts val="0"/>
                </a:spcBef>
                <a:spcAft>
                  <a:spcPts val="0"/>
                </a:spcAft>
                <a:buNone/>
              </a:pPr>
              <a:r>
                <a:t/>
              </a:r>
              <a:endParaRPr sz="3000">
                <a:solidFill>
                  <a:schemeClr val="dk2"/>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18"/>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204" name="Google Shape;204;p18"/>
          <p:cNvGrpSpPr/>
          <p:nvPr/>
        </p:nvGrpSpPr>
        <p:grpSpPr>
          <a:xfrm>
            <a:off x="0" y="838200"/>
            <a:ext cx="7266301" cy="1118240"/>
            <a:chOff x="0" y="838200"/>
            <a:chExt cx="7266301" cy="1118240"/>
          </a:xfrm>
        </p:grpSpPr>
        <p:sp>
          <p:nvSpPr>
            <p:cNvPr id="205" name="Google Shape;205;p18"/>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 name="Google Shape;206;p18"/>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207" name="Google Shape;207;p18"/>
          <p:cNvGrpSpPr/>
          <p:nvPr/>
        </p:nvGrpSpPr>
        <p:grpSpPr>
          <a:xfrm>
            <a:off x="2215125" y="3296375"/>
            <a:ext cx="19947600" cy="8059906"/>
            <a:chOff x="2215126" y="2807170"/>
            <a:chExt cx="19947600" cy="4624422"/>
          </a:xfrm>
        </p:grpSpPr>
        <p:sp>
          <p:nvSpPr>
            <p:cNvPr id="208" name="Google Shape;208;p18"/>
            <p:cNvSpPr txBox="1"/>
            <p:nvPr/>
          </p:nvSpPr>
          <p:spPr>
            <a:xfrm>
              <a:off x="2313101" y="2807170"/>
              <a:ext cx="14042700" cy="772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Lessons Learned</a:t>
              </a:r>
              <a:endParaRPr b="1" sz="7200">
                <a:solidFill>
                  <a:schemeClr val="dk2"/>
                </a:solidFill>
                <a:latin typeface="Lato"/>
                <a:ea typeface="Lato"/>
                <a:cs typeface="Lato"/>
                <a:sym typeface="Lato"/>
              </a:endParaRPr>
            </a:p>
          </p:txBody>
        </p:sp>
        <p:sp>
          <p:nvSpPr>
            <p:cNvPr id="209" name="Google Shape;209;p18"/>
            <p:cNvSpPr txBox="1"/>
            <p:nvPr/>
          </p:nvSpPr>
          <p:spPr>
            <a:xfrm>
              <a:off x="2215126" y="3650693"/>
              <a:ext cx="19947600" cy="3780900"/>
            </a:xfrm>
            <a:prstGeom prst="rect">
              <a:avLst/>
            </a:prstGeom>
            <a:noFill/>
            <a:ln>
              <a:noFill/>
            </a:ln>
          </p:spPr>
          <p:txBody>
            <a:bodyPr anchorCtr="0" anchor="t" bIns="108700" lIns="217425" spcFirstLastPara="1" rIns="217425" wrap="square" tIns="108700">
              <a:noAutofit/>
            </a:bodyPr>
            <a:lstStyle/>
            <a:p>
              <a:pPr indent="-469900" lvl="0" marL="342900" marR="0" rtl="0" algn="l">
                <a:lnSpc>
                  <a:spcPct val="150000"/>
                </a:lnSpc>
                <a:spcBef>
                  <a:spcPts val="0"/>
                </a:spcBef>
                <a:spcAft>
                  <a:spcPts val="0"/>
                </a:spcAft>
                <a:buClr>
                  <a:schemeClr val="dk2"/>
                </a:buClr>
                <a:buSzPts val="4800"/>
                <a:buFont typeface="Lato"/>
                <a:buChar char="•"/>
              </a:pPr>
              <a:r>
                <a:rPr lang="en-US" sz="4800">
                  <a:solidFill>
                    <a:schemeClr val="dk2"/>
                  </a:solidFill>
                  <a:latin typeface="Lato"/>
                  <a:ea typeface="Lato"/>
                  <a:cs typeface="Lato"/>
                  <a:sym typeface="Lato"/>
                </a:rPr>
                <a:t>Data cleaning is difficult but important (and needs to be done early)</a:t>
              </a:r>
              <a:endParaRPr sz="4800">
                <a:solidFill>
                  <a:schemeClr val="dk2"/>
                </a:solidFill>
                <a:latin typeface="Lato"/>
                <a:ea typeface="Lato"/>
                <a:cs typeface="Lato"/>
                <a:sym typeface="Lato"/>
              </a:endParaRPr>
            </a:p>
            <a:p>
              <a:pPr indent="-469900" lvl="0" marL="342900" marR="0" rtl="0" algn="l">
                <a:lnSpc>
                  <a:spcPct val="150000"/>
                </a:lnSpc>
                <a:spcBef>
                  <a:spcPts val="0"/>
                </a:spcBef>
                <a:spcAft>
                  <a:spcPts val="0"/>
                </a:spcAft>
                <a:buClr>
                  <a:schemeClr val="dk2"/>
                </a:buClr>
                <a:buSzPts val="4800"/>
                <a:buFont typeface="Lato"/>
                <a:buChar char="•"/>
              </a:pPr>
              <a:r>
                <a:rPr lang="en-US" sz="4800">
                  <a:solidFill>
                    <a:schemeClr val="dk2"/>
                  </a:solidFill>
                  <a:latin typeface="Lato"/>
                  <a:ea typeface="Lato"/>
                  <a:cs typeface="Lato"/>
                  <a:sym typeface="Lato"/>
                </a:rPr>
                <a:t>A classifier is an important tool which could have helped select documents for the extractive and abstractive summaries</a:t>
              </a:r>
              <a:endParaRPr sz="4800">
                <a:solidFill>
                  <a:schemeClr val="dk2"/>
                </a:solidFill>
                <a:latin typeface="Lato"/>
                <a:ea typeface="Lato"/>
                <a:cs typeface="Lato"/>
                <a:sym typeface="Lato"/>
              </a:endParaRPr>
            </a:p>
            <a:p>
              <a:pPr indent="-469900" lvl="0" marL="342900" marR="0" rtl="0" algn="l">
                <a:lnSpc>
                  <a:spcPct val="150000"/>
                </a:lnSpc>
                <a:spcBef>
                  <a:spcPts val="0"/>
                </a:spcBef>
                <a:spcAft>
                  <a:spcPts val="0"/>
                </a:spcAft>
                <a:buClr>
                  <a:schemeClr val="dk2"/>
                </a:buClr>
                <a:buSzPts val="4800"/>
                <a:buFont typeface="Lato"/>
                <a:buChar char="•"/>
              </a:pPr>
              <a:r>
                <a:rPr lang="en-US" sz="4800">
                  <a:solidFill>
                    <a:schemeClr val="dk2"/>
                  </a:solidFill>
                  <a:latin typeface="Lato"/>
                  <a:ea typeface="Lato"/>
                  <a:cs typeface="Lato"/>
                  <a:sym typeface="Lato"/>
                </a:rPr>
                <a:t>Splitting the big dataset into smaller clusters saved time</a:t>
              </a:r>
              <a:endParaRPr sz="4800">
                <a:solidFill>
                  <a:schemeClr val="dk2"/>
                </a:solidFill>
                <a:latin typeface="Lato"/>
                <a:ea typeface="Lato"/>
                <a:cs typeface="Lato"/>
                <a:sym typeface="Lato"/>
              </a:endParaRPr>
            </a:p>
            <a:p>
              <a:pPr indent="-469900" lvl="0" marL="342900" marR="0" rtl="0" algn="l">
                <a:lnSpc>
                  <a:spcPct val="150000"/>
                </a:lnSpc>
                <a:spcBef>
                  <a:spcPts val="0"/>
                </a:spcBef>
                <a:spcAft>
                  <a:spcPts val="0"/>
                </a:spcAft>
                <a:buClr>
                  <a:schemeClr val="dk2"/>
                </a:buClr>
                <a:buSzPts val="4800"/>
                <a:buFont typeface="Lato"/>
                <a:buChar char="•"/>
              </a:pPr>
              <a:r>
                <a:rPr lang="en-US" sz="4800">
                  <a:solidFill>
                    <a:schemeClr val="dk2"/>
                  </a:solidFill>
                  <a:latin typeface="Lato"/>
                  <a:ea typeface="Lato"/>
                  <a:cs typeface="Lato"/>
                  <a:sym typeface="Lato"/>
                </a:rPr>
                <a:t>Various issues may arise when the dataset gets bigger</a:t>
              </a:r>
              <a:endParaRPr sz="4800">
                <a:solidFill>
                  <a:schemeClr val="dk2"/>
                </a:solidFill>
                <a:latin typeface="Lato"/>
                <a:ea typeface="Lato"/>
                <a:cs typeface="Lato"/>
                <a:sym typeface="Lato"/>
              </a:endParaRPr>
            </a:p>
            <a:p>
              <a:pPr indent="-469900" lvl="0" marL="342900" marR="0" rtl="0" algn="l">
                <a:lnSpc>
                  <a:spcPct val="150000"/>
                </a:lnSpc>
                <a:spcBef>
                  <a:spcPts val="0"/>
                </a:spcBef>
                <a:spcAft>
                  <a:spcPts val="0"/>
                </a:spcAft>
                <a:buClr>
                  <a:schemeClr val="dk2"/>
                </a:buClr>
                <a:buSzPts val="4800"/>
                <a:buFont typeface="Lato"/>
                <a:buChar char="•"/>
              </a:pPr>
              <a:r>
                <a:rPr lang="en-US" sz="4800">
                  <a:solidFill>
                    <a:schemeClr val="dk2"/>
                  </a:solidFill>
                  <a:latin typeface="Lato"/>
                  <a:ea typeface="Lato"/>
                  <a:cs typeface="Lato"/>
                  <a:sym typeface="Lato"/>
                </a:rPr>
                <a:t>Figure out time complexity before running the code</a:t>
              </a:r>
              <a:endParaRPr sz="4800">
                <a:solidFill>
                  <a:schemeClr val="dk2"/>
                </a:solidFill>
                <a:latin typeface="Lato"/>
                <a:ea typeface="Lato"/>
                <a:cs typeface="Lato"/>
                <a:sym typeface="La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 name="Shape 35"/>
        <p:cNvGrpSpPr/>
        <p:nvPr/>
      </p:nvGrpSpPr>
      <p:grpSpPr>
        <a:xfrm>
          <a:off x="0" y="0"/>
          <a:ext cx="0" cy="0"/>
          <a:chOff x="0" y="0"/>
          <a:chExt cx="0" cy="0"/>
        </a:xfrm>
      </p:grpSpPr>
      <p:sp>
        <p:nvSpPr>
          <p:cNvPr id="36" name="Google Shape;36;p4"/>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37" name="Google Shape;37;p4"/>
          <p:cNvGrpSpPr/>
          <p:nvPr/>
        </p:nvGrpSpPr>
        <p:grpSpPr>
          <a:xfrm>
            <a:off x="0" y="838200"/>
            <a:ext cx="7266301" cy="1118240"/>
            <a:chOff x="0" y="838200"/>
            <a:chExt cx="7266301" cy="1118240"/>
          </a:xfrm>
        </p:grpSpPr>
        <p:sp>
          <p:nvSpPr>
            <p:cNvPr id="38" name="Google Shape;38;p4"/>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9" name="Google Shape;39;p4"/>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40" name="Google Shape;40;p4"/>
          <p:cNvGrpSpPr/>
          <p:nvPr/>
        </p:nvGrpSpPr>
        <p:grpSpPr>
          <a:xfrm>
            <a:off x="2215025" y="3296374"/>
            <a:ext cx="19947600" cy="7034323"/>
            <a:chOff x="2215026" y="2807170"/>
            <a:chExt cx="19947600" cy="4035988"/>
          </a:xfrm>
        </p:grpSpPr>
        <p:sp>
          <p:nvSpPr>
            <p:cNvPr id="41" name="Google Shape;41;p4"/>
            <p:cNvSpPr txBox="1"/>
            <p:nvPr/>
          </p:nvSpPr>
          <p:spPr>
            <a:xfrm>
              <a:off x="2313101" y="2807170"/>
              <a:ext cx="140427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Objective</a:t>
              </a:r>
              <a:endParaRPr b="1" sz="7200">
                <a:solidFill>
                  <a:schemeClr val="dk2"/>
                </a:solidFill>
                <a:latin typeface="Lato"/>
                <a:ea typeface="Lato"/>
                <a:cs typeface="Lato"/>
                <a:sym typeface="Lato"/>
              </a:endParaRPr>
            </a:p>
          </p:txBody>
        </p:sp>
        <p:sp>
          <p:nvSpPr>
            <p:cNvPr id="42" name="Google Shape;42;p4"/>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0" lvl="0" marL="457200" marR="0" rtl="0" algn="l">
                <a:lnSpc>
                  <a:spcPct val="150000"/>
                </a:lnSpc>
                <a:spcBef>
                  <a:spcPts val="0"/>
                </a:spcBef>
                <a:spcAft>
                  <a:spcPts val="0"/>
                </a:spcAft>
                <a:buNone/>
              </a:pPr>
              <a:r>
                <a:t/>
              </a:r>
              <a:endParaRPr sz="4800">
                <a:solidFill>
                  <a:schemeClr val="dk2"/>
                </a:solidFill>
                <a:latin typeface="Lato"/>
                <a:ea typeface="Lato"/>
                <a:cs typeface="Lato"/>
                <a:sym typeface="Lato"/>
              </a:endParaRPr>
            </a:p>
            <a:p>
              <a:pPr indent="0" lvl="0" marL="0" marR="0" rtl="0" algn="l">
                <a:lnSpc>
                  <a:spcPct val="150000"/>
                </a:lnSpc>
                <a:spcBef>
                  <a:spcPts val="0"/>
                </a:spcBef>
                <a:spcAft>
                  <a:spcPts val="0"/>
                </a:spcAft>
                <a:buNone/>
              </a:pPr>
              <a:r>
                <a:rPr lang="en-US" sz="4800">
                  <a:solidFill>
                    <a:schemeClr val="dk2"/>
                  </a:solidFill>
                  <a:latin typeface="Lato"/>
                  <a:ea typeface="Lato"/>
                  <a:cs typeface="Lato"/>
                  <a:sym typeface="Lato"/>
                </a:rPr>
                <a:t>To generate summaries for a large dataset of web archives containing information about the 2017 Westminster Attack</a:t>
              </a:r>
              <a:endParaRPr sz="4800">
                <a:solidFill>
                  <a:schemeClr val="dk2"/>
                </a:solidFill>
                <a:latin typeface="Lato"/>
                <a:ea typeface="Lato"/>
                <a:cs typeface="Lato"/>
                <a:sym typeface="La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 name="Shape 47"/>
        <p:cNvGrpSpPr/>
        <p:nvPr/>
      </p:nvGrpSpPr>
      <p:grpSpPr>
        <a:xfrm>
          <a:off x="0" y="0"/>
          <a:ext cx="0" cy="0"/>
          <a:chOff x="0" y="0"/>
          <a:chExt cx="0" cy="0"/>
        </a:xfrm>
      </p:grpSpPr>
      <p:sp>
        <p:nvSpPr>
          <p:cNvPr id="48" name="Google Shape;48;p5"/>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49" name="Google Shape;49;p5"/>
          <p:cNvGrpSpPr/>
          <p:nvPr/>
        </p:nvGrpSpPr>
        <p:grpSpPr>
          <a:xfrm>
            <a:off x="0" y="838200"/>
            <a:ext cx="7266301" cy="1118240"/>
            <a:chOff x="0" y="838200"/>
            <a:chExt cx="7266301" cy="1118240"/>
          </a:xfrm>
        </p:grpSpPr>
        <p:sp>
          <p:nvSpPr>
            <p:cNvPr id="50" name="Google Shape;50;p5"/>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1" name="Google Shape;51;p5"/>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52" name="Google Shape;52;p5"/>
          <p:cNvGrpSpPr/>
          <p:nvPr/>
        </p:nvGrpSpPr>
        <p:grpSpPr>
          <a:xfrm>
            <a:off x="2215025" y="3296374"/>
            <a:ext cx="19947600" cy="7034323"/>
            <a:chOff x="2215026" y="2807170"/>
            <a:chExt cx="19947600" cy="4035988"/>
          </a:xfrm>
        </p:grpSpPr>
        <p:sp>
          <p:nvSpPr>
            <p:cNvPr id="53" name="Google Shape;53;p5"/>
            <p:cNvSpPr txBox="1"/>
            <p:nvPr/>
          </p:nvSpPr>
          <p:spPr>
            <a:xfrm>
              <a:off x="2313101" y="2807170"/>
              <a:ext cx="140427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Westminster Attack Dataset</a:t>
              </a:r>
              <a:endParaRPr b="1" sz="7200">
                <a:solidFill>
                  <a:schemeClr val="dk2"/>
                </a:solidFill>
                <a:latin typeface="Lato"/>
                <a:ea typeface="Lato"/>
                <a:cs typeface="Lato"/>
                <a:sym typeface="Lato"/>
              </a:endParaRPr>
            </a:p>
          </p:txBody>
        </p:sp>
        <p:sp>
          <p:nvSpPr>
            <p:cNvPr id="54" name="Google Shape;54;p5"/>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0" lvl="0" marL="0" marR="0" rtl="0" algn="l">
                <a:lnSpc>
                  <a:spcPct val="150000"/>
                </a:lnSpc>
                <a:spcBef>
                  <a:spcPts val="0"/>
                </a:spcBef>
                <a:spcAft>
                  <a:spcPts val="0"/>
                </a:spcAft>
                <a:buNone/>
              </a:pPr>
              <a:r>
                <a:t/>
              </a:r>
              <a:endParaRPr sz="4800">
                <a:solidFill>
                  <a:schemeClr val="dk2"/>
                </a:solidFill>
                <a:latin typeface="Lato"/>
                <a:ea typeface="Lato"/>
                <a:cs typeface="Lato"/>
                <a:sym typeface="Lato"/>
              </a:endParaRPr>
            </a:p>
          </p:txBody>
        </p:sp>
      </p:grpSp>
      <p:graphicFrame>
        <p:nvGraphicFramePr>
          <p:cNvPr id="55" name="Google Shape;55;p5"/>
          <p:cNvGraphicFramePr/>
          <p:nvPr/>
        </p:nvGraphicFramePr>
        <p:xfrm>
          <a:off x="2424313" y="6307800"/>
          <a:ext cx="3000000" cy="3000000"/>
        </p:xfrm>
        <a:graphic>
          <a:graphicData uri="http://schemas.openxmlformats.org/drawingml/2006/table">
            <a:tbl>
              <a:tblPr>
                <a:noFill/>
                <a:tableStyleId>{297A6E40-F18C-49E4-88D3-ADA24530D2F4}</a:tableStyleId>
              </a:tblPr>
              <a:tblGrid>
                <a:gridCol w="3786950"/>
                <a:gridCol w="4922625"/>
                <a:gridCol w="5136875"/>
                <a:gridCol w="5063425"/>
              </a:tblGrid>
              <a:tr h="1175350">
                <a:tc>
                  <a:txBody>
                    <a:bodyPr>
                      <a:noAutofit/>
                    </a:bodyPr>
                    <a:lstStyle/>
                    <a:p>
                      <a:pPr indent="0" lvl="0" marL="0" rtl="0" algn="l">
                        <a:spcBef>
                          <a:spcPts val="0"/>
                        </a:spcBef>
                        <a:spcAft>
                          <a:spcPts val="0"/>
                        </a:spcAft>
                        <a:buNone/>
                      </a:pPr>
                      <a:r>
                        <a:t/>
                      </a:r>
                      <a:endParaRPr sz="3000"/>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000"/>
                        <a:t>Number of Documents</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000"/>
                        <a:t>Number of Cleaned Documents</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US" sz="3000"/>
                        <a:t>Number of Cleaned Documents Filtering Duplicates</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85600">
                <a:tc>
                  <a:txBody>
                    <a:bodyPr>
                      <a:noAutofit/>
                    </a:bodyPr>
                    <a:lstStyle/>
                    <a:p>
                      <a:pPr indent="0" lvl="0" marL="0" rtl="0" algn="l">
                        <a:lnSpc>
                          <a:spcPct val="150000"/>
                        </a:lnSpc>
                        <a:spcBef>
                          <a:spcPts val="0"/>
                        </a:spcBef>
                        <a:spcAft>
                          <a:spcPts val="0"/>
                        </a:spcAft>
                        <a:buNone/>
                      </a:pPr>
                      <a:r>
                        <a:rPr lang="en-US" sz="3000"/>
                        <a:t>Small Dataset</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422</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299</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N/A</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85600">
                <a:tc>
                  <a:txBody>
                    <a:bodyPr>
                      <a:noAutofit/>
                    </a:bodyPr>
                    <a:lstStyle/>
                    <a:p>
                      <a:pPr indent="0" lvl="0" marL="0" rtl="0" algn="l">
                        <a:lnSpc>
                          <a:spcPct val="150000"/>
                        </a:lnSpc>
                        <a:spcBef>
                          <a:spcPts val="0"/>
                        </a:spcBef>
                        <a:spcAft>
                          <a:spcPts val="0"/>
                        </a:spcAft>
                        <a:buNone/>
                      </a:pPr>
                      <a:r>
                        <a:rPr lang="en-US" sz="3000"/>
                        <a:t>Big Dataset</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11298</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6900</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noAutofit/>
                    </a:bodyPr>
                    <a:lstStyle/>
                    <a:p>
                      <a:pPr indent="0" lvl="0" marL="0" rtl="0" algn="ctr">
                        <a:lnSpc>
                          <a:spcPct val="150000"/>
                        </a:lnSpc>
                        <a:spcBef>
                          <a:spcPts val="0"/>
                        </a:spcBef>
                        <a:spcAft>
                          <a:spcPts val="0"/>
                        </a:spcAft>
                        <a:buNone/>
                      </a:pPr>
                      <a:r>
                        <a:rPr lang="en-US" sz="3000"/>
                        <a:t>3996</a:t>
                      </a:r>
                      <a:endParaRPr sz="3000"/>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6"/>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62" name="Google Shape;62;p6"/>
          <p:cNvGrpSpPr/>
          <p:nvPr/>
        </p:nvGrpSpPr>
        <p:grpSpPr>
          <a:xfrm>
            <a:off x="0" y="838200"/>
            <a:ext cx="7266301" cy="1118240"/>
            <a:chOff x="0" y="838200"/>
            <a:chExt cx="7266301" cy="1118240"/>
          </a:xfrm>
        </p:grpSpPr>
        <p:sp>
          <p:nvSpPr>
            <p:cNvPr id="63" name="Google Shape;63;p6"/>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4" name="Google Shape;64;p6"/>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65" name="Google Shape;65;p6"/>
          <p:cNvGrpSpPr/>
          <p:nvPr/>
        </p:nvGrpSpPr>
        <p:grpSpPr>
          <a:xfrm>
            <a:off x="2215025" y="3296374"/>
            <a:ext cx="19947600" cy="7034323"/>
            <a:chOff x="2215026" y="2807170"/>
            <a:chExt cx="19947600" cy="4035988"/>
          </a:xfrm>
        </p:grpSpPr>
        <p:sp>
          <p:nvSpPr>
            <p:cNvPr id="66" name="Google Shape;66;p6"/>
            <p:cNvSpPr txBox="1"/>
            <p:nvPr/>
          </p:nvSpPr>
          <p:spPr>
            <a:xfrm>
              <a:off x="2313101" y="2807170"/>
              <a:ext cx="140427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Summaries Generated</a:t>
              </a:r>
              <a:endParaRPr b="1" sz="7200">
                <a:solidFill>
                  <a:schemeClr val="dk2"/>
                </a:solidFill>
                <a:latin typeface="Lato"/>
                <a:ea typeface="Lato"/>
                <a:cs typeface="Lato"/>
                <a:sym typeface="Lato"/>
              </a:endParaRPr>
            </a:p>
          </p:txBody>
        </p:sp>
        <p:sp>
          <p:nvSpPr>
            <p:cNvPr id="67" name="Google Shape;67;p6"/>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Frequent Words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a:t>
              </a:r>
              <a:r>
                <a:rPr lang="en-US" sz="3600">
                  <a:solidFill>
                    <a:schemeClr val="dk2"/>
                  </a:solidFill>
                  <a:latin typeface="Lato"/>
                  <a:ea typeface="Lato"/>
                  <a:cs typeface="Lato"/>
                  <a:sym typeface="Lato"/>
                </a:rPr>
                <a:t>Frequent Word Synsets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Frequent Nouns, Verbs, and other Parts of Speech</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Frequent Named Entities for Multiple Categories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Document Topics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An Extractive Summary Formed of Important Sentences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 Set of Values Extracted and Formed Into a Template</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An Abstractive Summary Formed With Deep Learning</a:t>
              </a:r>
              <a:endParaRPr sz="3600">
                <a:solidFill>
                  <a:schemeClr val="dk2"/>
                </a:solidFill>
                <a:latin typeface="Lato"/>
                <a:ea typeface="Lato"/>
                <a:cs typeface="Lato"/>
                <a:sym typeface="La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7"/>
          <p:cNvSpPr/>
          <p:nvPr/>
        </p:nvSpPr>
        <p:spPr>
          <a:xfrm>
            <a:off x="0" y="12877800"/>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74" name="Google Shape;74;p7"/>
          <p:cNvGrpSpPr/>
          <p:nvPr/>
        </p:nvGrpSpPr>
        <p:grpSpPr>
          <a:xfrm>
            <a:off x="0" y="838200"/>
            <a:ext cx="7266301" cy="1118240"/>
            <a:chOff x="0" y="838200"/>
            <a:chExt cx="7266301" cy="1118240"/>
          </a:xfrm>
        </p:grpSpPr>
        <p:sp>
          <p:nvSpPr>
            <p:cNvPr id="75" name="Google Shape;75;p7"/>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 name="Google Shape;76;p7"/>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77" name="Google Shape;77;p7"/>
          <p:cNvGrpSpPr/>
          <p:nvPr/>
        </p:nvGrpSpPr>
        <p:grpSpPr>
          <a:xfrm>
            <a:off x="2215025" y="3296374"/>
            <a:ext cx="19947600" cy="7034323"/>
            <a:chOff x="2215026" y="2807170"/>
            <a:chExt cx="19947600" cy="4035988"/>
          </a:xfrm>
        </p:grpSpPr>
        <p:sp>
          <p:nvSpPr>
            <p:cNvPr id="78" name="Google Shape;78;p7"/>
            <p:cNvSpPr txBox="1"/>
            <p:nvPr/>
          </p:nvSpPr>
          <p:spPr>
            <a:xfrm>
              <a:off x="2313101" y="2807170"/>
              <a:ext cx="14042700" cy="1184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General </a:t>
              </a:r>
              <a:r>
                <a:rPr b="1" lang="en-US" sz="7200">
                  <a:solidFill>
                    <a:schemeClr val="dk2"/>
                  </a:solidFill>
                  <a:latin typeface="Lato"/>
                  <a:ea typeface="Lato"/>
                  <a:cs typeface="Lato"/>
                  <a:sym typeface="Lato"/>
                </a:rPr>
                <a:t>Methodology</a:t>
              </a:r>
              <a:endParaRPr b="1" sz="7200">
                <a:solidFill>
                  <a:schemeClr val="dk2"/>
                </a:solidFill>
                <a:latin typeface="Lato"/>
                <a:ea typeface="Lato"/>
                <a:cs typeface="Lato"/>
                <a:sym typeface="Lato"/>
              </a:endParaRPr>
            </a:p>
          </p:txBody>
        </p:sp>
        <p:sp>
          <p:nvSpPr>
            <p:cNvPr id="79" name="Google Shape;79;p7"/>
            <p:cNvSpPr txBox="1"/>
            <p:nvPr/>
          </p:nvSpPr>
          <p:spPr>
            <a:xfrm>
              <a:off x="2215026" y="3595658"/>
              <a:ext cx="19947600" cy="32475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Preprocessing: jusText (remove boiler template), sklearn’s TFIDFVectorizer (remove duplicates)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1, 2, 3: NLTK built-in functions or corpus like word_tokenize, stopwords, Wordnet, Brown, Regular</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5: spaCy’s statistical entity recognition system</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6: Gensim's Latent Semantic Analysis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7: TextRank (gensim implementation) with K-Means clustering</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8, 9: regular expression and spaCy’s rule-based matching</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Unit 10: Pointer-generator Network</a:t>
              </a:r>
              <a:endParaRPr sz="3600">
                <a:solidFill>
                  <a:schemeClr val="dk2"/>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p:nvPr/>
        </p:nvSpPr>
        <p:spPr>
          <a:xfrm>
            <a:off x="0" y="13875325"/>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86" name="Google Shape;86;p8"/>
          <p:cNvGrpSpPr/>
          <p:nvPr/>
        </p:nvGrpSpPr>
        <p:grpSpPr>
          <a:xfrm>
            <a:off x="0" y="838200"/>
            <a:ext cx="7266301" cy="1118240"/>
            <a:chOff x="0" y="838200"/>
            <a:chExt cx="7266301" cy="1118240"/>
          </a:xfrm>
        </p:grpSpPr>
        <p:sp>
          <p:nvSpPr>
            <p:cNvPr id="87" name="Google Shape;87;p8"/>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8" name="Google Shape;88;p8"/>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pic>
        <p:nvPicPr>
          <p:cNvPr id="89" name="Google Shape;89;p8"/>
          <p:cNvPicPr preferRelativeResize="0"/>
          <p:nvPr/>
        </p:nvPicPr>
        <p:blipFill>
          <a:blip r:embed="rId3">
            <a:alphaModFix/>
          </a:blip>
          <a:stretch>
            <a:fillRect/>
          </a:stretch>
        </p:blipFill>
        <p:spPr>
          <a:xfrm>
            <a:off x="16299425" y="5202575"/>
            <a:ext cx="6744451" cy="7968900"/>
          </a:xfrm>
          <a:prstGeom prst="rect">
            <a:avLst/>
          </a:prstGeom>
          <a:noFill/>
          <a:ln>
            <a:noFill/>
          </a:ln>
        </p:spPr>
      </p:pic>
      <p:sp>
        <p:nvSpPr>
          <p:cNvPr id="90" name="Google Shape;90;p8"/>
          <p:cNvSpPr txBox="1"/>
          <p:nvPr/>
        </p:nvSpPr>
        <p:spPr>
          <a:xfrm>
            <a:off x="2313100" y="3296375"/>
            <a:ext cx="18709800" cy="2064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Methodology for Extractive Summary</a:t>
            </a:r>
            <a:endParaRPr b="1" sz="7200">
              <a:solidFill>
                <a:schemeClr val="dk2"/>
              </a:solidFill>
              <a:latin typeface="Lato"/>
              <a:ea typeface="Lato"/>
              <a:cs typeface="Lato"/>
              <a:sym typeface="Lato"/>
            </a:endParaRPr>
          </a:p>
        </p:txBody>
      </p:sp>
      <p:sp>
        <p:nvSpPr>
          <p:cNvPr id="91" name="Google Shape;91;p8"/>
          <p:cNvSpPr txBox="1"/>
          <p:nvPr/>
        </p:nvSpPr>
        <p:spPr>
          <a:xfrm>
            <a:off x="2215025" y="4670625"/>
            <a:ext cx="16028100" cy="6774300"/>
          </a:xfrm>
          <a:prstGeom prst="rect">
            <a:avLst/>
          </a:prstGeom>
          <a:noFill/>
          <a:ln>
            <a:noFill/>
          </a:ln>
        </p:spPr>
        <p:txBody>
          <a:bodyPr anchorCtr="0" anchor="t" bIns="108700" lIns="217425" spcFirstLastPara="1" rIns="217425" wrap="square" tIns="108700">
            <a:noAutofit/>
          </a:bodyPr>
          <a:lstStyle/>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Narrow dataset by ranking documents by use of frequent words from Unit 1</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Filter out sentences longer than 50 words/tokens</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Perform K-Means to cluster documents into N clusters</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Generate summaries for each document in cluster using TextRank (reduced size by 90%)</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Concatenate summaries for each cluster and run TextRank again (reduced size by 97.5%)</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Concatenate cluster summaries as paragraphs in final result</a:t>
            </a:r>
            <a:endParaRPr sz="3000">
              <a:solidFill>
                <a:schemeClr val="dk2"/>
              </a:solidFill>
              <a:latin typeface="Lato"/>
              <a:ea typeface="Lato"/>
              <a:cs typeface="Lato"/>
              <a:sym typeface="Lato"/>
            </a:endParaRPr>
          </a:p>
          <a:p>
            <a:pPr indent="0" lvl="0" marL="0" marR="0" rtl="0" algn="l">
              <a:lnSpc>
                <a:spcPct val="150000"/>
              </a:lnSpc>
              <a:spcBef>
                <a:spcPts val="0"/>
              </a:spcBef>
              <a:spcAft>
                <a:spcPts val="0"/>
              </a:spcAft>
              <a:buNone/>
            </a:pPr>
            <a:r>
              <a:t/>
            </a:r>
            <a:endParaRPr sz="3000">
              <a:solidFill>
                <a:schemeClr val="dk2"/>
              </a:solidFill>
              <a:latin typeface="Lato"/>
              <a:ea typeface="Lato"/>
              <a:cs typeface="Lato"/>
              <a:sym typeface="Lato"/>
            </a:endParaRPr>
          </a:p>
          <a:p>
            <a:pPr indent="0" lvl="0" marL="0" marR="0" rtl="0" algn="l">
              <a:lnSpc>
                <a:spcPct val="150000"/>
              </a:lnSpc>
              <a:spcBef>
                <a:spcPts val="0"/>
              </a:spcBef>
              <a:spcAft>
                <a:spcPts val="0"/>
              </a:spcAft>
              <a:buNone/>
            </a:pPr>
            <a:r>
              <a:rPr lang="en-US" sz="3000">
                <a:solidFill>
                  <a:schemeClr val="dk2"/>
                </a:solidFill>
                <a:latin typeface="Lato"/>
                <a:ea typeface="Lato"/>
                <a:cs typeface="Lato"/>
                <a:sym typeface="Lato"/>
              </a:rPr>
              <a:t>Other Strategies Attempted:</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Summarizing entire concatenated cluster</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Clustering after summarizing documents</a:t>
            </a:r>
            <a:endParaRPr sz="3000">
              <a:solidFill>
                <a:schemeClr val="dk2"/>
              </a:solidFill>
              <a:latin typeface="Lato"/>
              <a:ea typeface="Lato"/>
              <a:cs typeface="Lato"/>
              <a:sym typeface="Lato"/>
            </a:endParaRPr>
          </a:p>
          <a:p>
            <a:pPr indent="-419100" lvl="0" marL="457200" marR="0" rtl="0" algn="l">
              <a:lnSpc>
                <a:spcPct val="150000"/>
              </a:lnSpc>
              <a:spcBef>
                <a:spcPts val="0"/>
              </a:spcBef>
              <a:spcAft>
                <a:spcPts val="0"/>
              </a:spcAft>
              <a:buClr>
                <a:schemeClr val="dk2"/>
              </a:buClr>
              <a:buSzPts val="3000"/>
              <a:buFont typeface="Lato"/>
              <a:buChar char="●"/>
            </a:pPr>
            <a:r>
              <a:rPr lang="en-US" sz="3000">
                <a:solidFill>
                  <a:schemeClr val="dk2"/>
                </a:solidFill>
                <a:latin typeface="Lato"/>
                <a:ea typeface="Lato"/>
                <a:cs typeface="Lato"/>
                <a:sym typeface="Lato"/>
              </a:rPr>
              <a:t>Clustering individual sentences, as well as groups of two or three sentences</a:t>
            </a:r>
            <a:endParaRPr sz="3000">
              <a:solidFill>
                <a:schemeClr val="dk2"/>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p:nvPr/>
        </p:nvSpPr>
        <p:spPr>
          <a:xfrm>
            <a:off x="0" y="13875325"/>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98" name="Google Shape;98;p9"/>
          <p:cNvGrpSpPr/>
          <p:nvPr/>
        </p:nvGrpSpPr>
        <p:grpSpPr>
          <a:xfrm>
            <a:off x="0" y="838200"/>
            <a:ext cx="7266301" cy="1118240"/>
            <a:chOff x="0" y="838200"/>
            <a:chExt cx="7266301" cy="1118240"/>
          </a:xfrm>
        </p:grpSpPr>
        <p:sp>
          <p:nvSpPr>
            <p:cNvPr id="99" name="Google Shape;99;p9"/>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01" name="Google Shape;101;p9"/>
          <p:cNvSpPr txBox="1"/>
          <p:nvPr/>
        </p:nvSpPr>
        <p:spPr>
          <a:xfrm>
            <a:off x="2313100" y="3296375"/>
            <a:ext cx="18709800" cy="2064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First paragraph of Extractive Summary</a:t>
            </a:r>
            <a:endParaRPr b="1" sz="7200">
              <a:solidFill>
                <a:schemeClr val="dk2"/>
              </a:solidFill>
              <a:latin typeface="Lato"/>
              <a:ea typeface="Lato"/>
              <a:cs typeface="Lato"/>
              <a:sym typeface="Lato"/>
            </a:endParaRPr>
          </a:p>
        </p:txBody>
      </p:sp>
      <p:sp>
        <p:nvSpPr>
          <p:cNvPr id="102" name="Google Shape;102;p9"/>
          <p:cNvSpPr txBox="1"/>
          <p:nvPr/>
        </p:nvSpPr>
        <p:spPr>
          <a:xfrm>
            <a:off x="2333075" y="5361275"/>
            <a:ext cx="19711500" cy="6774300"/>
          </a:xfrm>
          <a:prstGeom prst="rect">
            <a:avLst/>
          </a:prstGeom>
          <a:noFill/>
          <a:ln>
            <a:noFill/>
          </a:ln>
        </p:spPr>
        <p:txBody>
          <a:bodyPr anchorCtr="0" anchor="t" bIns="108700" lIns="217425" spcFirstLastPara="1" rIns="217425" wrap="square" tIns="108700">
            <a:noAutofit/>
          </a:bodyPr>
          <a:lstStyle/>
          <a:p>
            <a:pPr indent="457200" lvl="0" marL="0" marR="0" rtl="0" algn="l">
              <a:lnSpc>
                <a:spcPct val="150000"/>
              </a:lnSpc>
              <a:spcBef>
                <a:spcPts val="0"/>
              </a:spcBef>
              <a:spcAft>
                <a:spcPts val="0"/>
              </a:spcAft>
              <a:buNone/>
            </a:pPr>
            <a:r>
              <a:rPr b="1" i="1" lang="en-US" sz="3000">
                <a:solidFill>
                  <a:schemeClr val="dk2"/>
                </a:solidFill>
                <a:highlight>
                  <a:srgbClr val="FFFF00"/>
                </a:highlight>
              </a:rPr>
              <a:t>Five killed and 40 injured in Westminster terror attack</a:t>
            </a:r>
            <a:r>
              <a:rPr i="1" lang="en-US" sz="3000">
                <a:solidFill>
                  <a:schemeClr val="dk2"/>
                </a:solidFill>
              </a:rPr>
              <a:t>. </a:t>
            </a:r>
            <a:r>
              <a:rPr b="1" i="1" lang="en-US" sz="3000">
                <a:solidFill>
                  <a:schemeClr val="dk2"/>
                </a:solidFill>
                <a:highlight>
                  <a:srgbClr val="FFFF00"/>
                </a:highlight>
              </a:rPr>
              <a:t>An assailant stabbed a policeman and was shot by police just outside Britain's parliament building in London on Wednesday (March 22) in what police described as a "terrorist incident".</a:t>
            </a:r>
            <a:r>
              <a:rPr i="1" lang="en-US" sz="3000">
                <a:solidFill>
                  <a:schemeClr val="dk2"/>
                </a:solidFill>
              </a:rPr>
              <a:t> The ministry said minister Marco Minniti convened the Committee of Strategic Anti-terrorism Analyses following "the tragic facts in London," in which </a:t>
            </a:r>
            <a:r>
              <a:rPr b="1" i="1" lang="en-US" sz="3000">
                <a:solidFill>
                  <a:schemeClr val="dk2"/>
                </a:solidFill>
                <a:highlight>
                  <a:srgbClr val="FFFF00"/>
                </a:highlight>
              </a:rPr>
              <a:t>a vehicle mowed down pedestrians on a bridge and the attacker then stabbed a police officer outside the British Parliament</a:t>
            </a:r>
            <a:r>
              <a:rPr i="1" lang="en-US" sz="3000">
                <a:solidFill>
                  <a:schemeClr val="dk2"/>
                </a:solidFill>
              </a:rPr>
              <a:t>. At least four people were killed and at least 20 injured in London on Wednesday after a car plowed into pedestrians and an attacker stabbed a policeman close to the British parliament, in what police called a terrorist incident.</a:t>
            </a:r>
            <a:endParaRPr sz="3000">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0"/>
          <p:cNvSpPr/>
          <p:nvPr/>
        </p:nvSpPr>
        <p:spPr>
          <a:xfrm>
            <a:off x="0" y="13875325"/>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09" name="Google Shape;109;p10"/>
          <p:cNvGrpSpPr/>
          <p:nvPr/>
        </p:nvGrpSpPr>
        <p:grpSpPr>
          <a:xfrm>
            <a:off x="0" y="838200"/>
            <a:ext cx="7266301" cy="1118240"/>
            <a:chOff x="0" y="838200"/>
            <a:chExt cx="7266301" cy="1118240"/>
          </a:xfrm>
        </p:grpSpPr>
        <p:sp>
          <p:nvSpPr>
            <p:cNvPr id="110" name="Google Shape;110;p10"/>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 name="Google Shape;111;p10"/>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12" name="Google Shape;112;p10"/>
          <p:cNvSpPr txBox="1"/>
          <p:nvPr/>
        </p:nvSpPr>
        <p:spPr>
          <a:xfrm>
            <a:off x="2313100" y="3296375"/>
            <a:ext cx="18709800" cy="2064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Second </a:t>
            </a:r>
            <a:r>
              <a:rPr b="1" lang="en-US" sz="7200">
                <a:solidFill>
                  <a:schemeClr val="dk2"/>
                </a:solidFill>
                <a:latin typeface="Lato"/>
                <a:ea typeface="Lato"/>
                <a:cs typeface="Lato"/>
                <a:sym typeface="Lato"/>
              </a:rPr>
              <a:t>paragraph of Extractive Summary</a:t>
            </a:r>
            <a:endParaRPr b="1" sz="7200">
              <a:solidFill>
                <a:schemeClr val="dk2"/>
              </a:solidFill>
              <a:latin typeface="Lato"/>
              <a:ea typeface="Lato"/>
              <a:cs typeface="Lato"/>
              <a:sym typeface="Lato"/>
            </a:endParaRPr>
          </a:p>
        </p:txBody>
      </p:sp>
      <p:sp>
        <p:nvSpPr>
          <p:cNvPr id="113" name="Google Shape;113;p10"/>
          <p:cNvSpPr txBox="1"/>
          <p:nvPr/>
        </p:nvSpPr>
        <p:spPr>
          <a:xfrm>
            <a:off x="2215025" y="4670625"/>
            <a:ext cx="19711500" cy="6774300"/>
          </a:xfrm>
          <a:prstGeom prst="rect">
            <a:avLst/>
          </a:prstGeom>
          <a:noFill/>
          <a:ln>
            <a:noFill/>
          </a:ln>
        </p:spPr>
        <p:txBody>
          <a:bodyPr anchorCtr="0" anchor="t" bIns="108700" lIns="217425" spcFirstLastPara="1" rIns="217425" wrap="square" tIns="108700">
            <a:noAutofit/>
          </a:bodyPr>
          <a:lstStyle/>
          <a:p>
            <a:pPr indent="457200" lvl="0" marL="0" marR="0" rtl="0" algn="l">
              <a:lnSpc>
                <a:spcPct val="150000"/>
              </a:lnSpc>
              <a:spcBef>
                <a:spcPts val="0"/>
              </a:spcBef>
              <a:spcAft>
                <a:spcPts val="0"/>
              </a:spcAft>
              <a:buNone/>
            </a:pPr>
            <a:r>
              <a:rPr i="1" lang="en-US" sz="3000">
                <a:solidFill>
                  <a:schemeClr val="dk2"/>
                </a:solidFill>
              </a:rPr>
              <a:t>While police believe </a:t>
            </a:r>
            <a:r>
              <a:rPr b="1" i="1" lang="en-US" sz="3000">
                <a:solidFill>
                  <a:schemeClr val="dk2"/>
                </a:solidFill>
                <a:highlight>
                  <a:srgbClr val="FFFF00"/>
                </a:highlight>
              </a:rPr>
              <a:t>Khalid Masood, a 52-year-old British man with a history of violent crimes, carried out the attack</a:t>
            </a:r>
            <a:r>
              <a:rPr i="1" lang="en-US" sz="3000">
                <a:solidFill>
                  <a:schemeClr val="dk2"/>
                </a:solidFill>
              </a:rPr>
              <a:t> on Westminster Bridge and outside parliament alone, they are investigating what help he may have received and whether he had any accomplices. The attacker who killed three people near parliament in London before being shot dead was named on Thursday as British-born Khalid Masood, who was once investigated by MI5 intelligence officers over concerns about violent extremism. An attacker - now named as 52-year-old Khalid Masood - killed three pedestrians and injured around 40 other people as he mowed down members of the public with a car on Westminster Bridge at about 2:40pm, before crashing into the railings in front of Parliament. </a:t>
            </a:r>
            <a:r>
              <a:rPr i="1" lang="en-US" sz="3000">
                <a:solidFill>
                  <a:schemeClr val="dk2"/>
                </a:solidFill>
                <a:highlight>
                  <a:srgbClr val="EA9999"/>
                </a:highlight>
              </a:rPr>
              <a:t>An attacker - now named as 52-year-old Khalid Masood - killed three pedestrians and injured around 40 other people as he mowed down members of the public with a car on Westminster Bridge at about 2:40pm, before crashing into the railings in front of Parliament.</a:t>
            </a:r>
            <a:endParaRPr i="1" sz="3000">
              <a:solidFill>
                <a:schemeClr val="dk2"/>
              </a:solidFill>
              <a:highlight>
                <a:srgbClr val="EA9999"/>
              </a:highlight>
            </a:endParaRPr>
          </a:p>
          <a:p>
            <a:pPr indent="457200" lvl="0" marL="0" marR="0" rtl="0" algn="l">
              <a:lnSpc>
                <a:spcPct val="150000"/>
              </a:lnSpc>
              <a:spcBef>
                <a:spcPts val="0"/>
              </a:spcBef>
              <a:spcAft>
                <a:spcPts val="0"/>
              </a:spcAft>
              <a:buNone/>
            </a:pPr>
            <a:r>
              <a:t/>
            </a:r>
            <a:endParaRPr sz="24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1"/>
          <p:cNvSpPr/>
          <p:nvPr/>
        </p:nvSpPr>
        <p:spPr>
          <a:xfrm>
            <a:off x="0" y="13875325"/>
            <a:ext cx="24377700" cy="838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lt1"/>
              </a:solidFill>
              <a:latin typeface="Calibri"/>
              <a:ea typeface="Calibri"/>
              <a:cs typeface="Calibri"/>
              <a:sym typeface="Calibri"/>
            </a:endParaRPr>
          </a:p>
        </p:txBody>
      </p:sp>
      <p:grpSp>
        <p:nvGrpSpPr>
          <p:cNvPr id="120" name="Google Shape;120;p11"/>
          <p:cNvGrpSpPr/>
          <p:nvPr/>
        </p:nvGrpSpPr>
        <p:grpSpPr>
          <a:xfrm>
            <a:off x="0" y="838200"/>
            <a:ext cx="7266301" cy="1118240"/>
            <a:chOff x="0" y="838200"/>
            <a:chExt cx="7266301" cy="1118240"/>
          </a:xfrm>
        </p:grpSpPr>
        <p:sp>
          <p:nvSpPr>
            <p:cNvPr id="121" name="Google Shape;121;p11"/>
            <p:cNvSpPr/>
            <p:nvPr/>
          </p:nvSpPr>
          <p:spPr>
            <a:xfrm>
              <a:off x="1" y="838200"/>
              <a:ext cx="7266300" cy="629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2" name="Google Shape;122;p11"/>
            <p:cNvSpPr/>
            <p:nvPr/>
          </p:nvSpPr>
          <p:spPr>
            <a:xfrm>
              <a:off x="0" y="1667540"/>
              <a:ext cx="4678800" cy="2889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23" name="Google Shape;123;p11"/>
          <p:cNvSpPr txBox="1"/>
          <p:nvPr/>
        </p:nvSpPr>
        <p:spPr>
          <a:xfrm>
            <a:off x="2313100" y="3296375"/>
            <a:ext cx="18709800" cy="2064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7200">
                <a:solidFill>
                  <a:schemeClr val="dk2"/>
                </a:solidFill>
                <a:latin typeface="Lato"/>
                <a:ea typeface="Lato"/>
                <a:cs typeface="Lato"/>
                <a:sym typeface="Lato"/>
              </a:rPr>
              <a:t>Methodology for Slot Value Extraction</a:t>
            </a:r>
            <a:endParaRPr b="1" sz="7200">
              <a:solidFill>
                <a:schemeClr val="dk2"/>
              </a:solidFill>
              <a:latin typeface="Lato"/>
              <a:ea typeface="Lato"/>
              <a:cs typeface="Lato"/>
              <a:sym typeface="Lato"/>
            </a:endParaRPr>
          </a:p>
        </p:txBody>
      </p:sp>
      <p:sp>
        <p:nvSpPr>
          <p:cNvPr id="124" name="Google Shape;124;p11"/>
          <p:cNvSpPr txBox="1"/>
          <p:nvPr/>
        </p:nvSpPr>
        <p:spPr>
          <a:xfrm>
            <a:off x="2215025" y="4670625"/>
            <a:ext cx="19577100" cy="6774300"/>
          </a:xfrm>
          <a:prstGeom prst="rect">
            <a:avLst/>
          </a:prstGeom>
          <a:noFill/>
          <a:ln>
            <a:noFill/>
          </a:ln>
        </p:spPr>
        <p:txBody>
          <a:bodyPr anchorCtr="0" anchor="t" bIns="108700" lIns="217425" spcFirstLastPara="1" rIns="217425" wrap="square" tIns="108700">
            <a:noAutofit/>
          </a:bodyPr>
          <a:lstStyle/>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Used spaCy’s Named Entity Recognition and Pattern Based Matching to extract values</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Extracted: Date, Location, Nearby Features, Attacker Name, Type of Attack, Number Killed, and Number Injured</a:t>
            </a:r>
            <a:endParaRPr sz="3600">
              <a:solidFill>
                <a:schemeClr val="dk2"/>
              </a:solidFill>
              <a:latin typeface="Lato"/>
              <a:ea typeface="Lato"/>
              <a:cs typeface="Lato"/>
              <a:sym typeface="Lato"/>
            </a:endParaRPr>
          </a:p>
          <a:p>
            <a:pPr indent="-457200" lvl="0" marL="4572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Challenges:</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Motivation of the attacker was unclear in articles</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Attack method vs. weapon too difficult to extract</a:t>
            </a:r>
            <a:endParaRPr sz="3600">
              <a:solidFill>
                <a:schemeClr val="dk2"/>
              </a:solidFill>
              <a:latin typeface="Lato"/>
              <a:ea typeface="Lato"/>
              <a:cs typeface="Lato"/>
              <a:sym typeface="Lato"/>
            </a:endParaRPr>
          </a:p>
          <a:p>
            <a:pPr indent="-457200" lvl="1" marL="914400" marR="0" rtl="0" algn="l">
              <a:lnSpc>
                <a:spcPct val="150000"/>
              </a:lnSpc>
              <a:spcBef>
                <a:spcPts val="0"/>
              </a:spcBef>
              <a:spcAft>
                <a:spcPts val="0"/>
              </a:spcAft>
              <a:buClr>
                <a:schemeClr val="dk2"/>
              </a:buClr>
              <a:buSzPts val="3600"/>
              <a:buFont typeface="Lato"/>
              <a:buChar char="○"/>
            </a:pPr>
            <a:r>
              <a:rPr lang="en-US" sz="3600">
                <a:solidFill>
                  <a:schemeClr val="dk2"/>
                </a:solidFill>
                <a:latin typeface="Lato"/>
                <a:ea typeface="Lato"/>
                <a:cs typeface="Lato"/>
                <a:sym typeface="Lato"/>
              </a:rPr>
              <a:t>People killed and number injured changed when</a:t>
            </a:r>
            <a:endParaRPr sz="3600">
              <a:solidFill>
                <a:schemeClr val="dk2"/>
              </a:solidFill>
              <a:latin typeface="Lato"/>
              <a:ea typeface="Lato"/>
              <a:cs typeface="Lato"/>
              <a:sym typeface="Lato"/>
            </a:endParaRPr>
          </a:p>
          <a:p>
            <a:pPr indent="0" lvl="0" marL="0" marR="0" rtl="0" algn="l">
              <a:lnSpc>
                <a:spcPct val="150000"/>
              </a:lnSpc>
              <a:spcBef>
                <a:spcPts val="0"/>
              </a:spcBef>
              <a:spcAft>
                <a:spcPts val="0"/>
              </a:spcAft>
              <a:buNone/>
            </a:pPr>
            <a:r>
              <a:rPr lang="en-US" sz="3600">
                <a:solidFill>
                  <a:schemeClr val="dk2"/>
                </a:solidFill>
                <a:latin typeface="Lato"/>
                <a:ea typeface="Lato"/>
                <a:cs typeface="Lato"/>
                <a:sym typeface="Lato"/>
              </a:rPr>
              <a:t>		injured victim died weeks later</a:t>
            </a:r>
            <a:endParaRPr sz="3600">
              <a:solidFill>
                <a:schemeClr val="dk2"/>
              </a:solidFill>
              <a:latin typeface="Lato"/>
              <a:ea typeface="Lato"/>
              <a:cs typeface="Lato"/>
              <a:sym typeface="Lato"/>
            </a:endParaRPr>
          </a:p>
        </p:txBody>
      </p:sp>
      <p:pic>
        <p:nvPicPr>
          <p:cNvPr id="125" name="Google Shape;125;p11"/>
          <p:cNvPicPr preferRelativeResize="0"/>
          <p:nvPr/>
        </p:nvPicPr>
        <p:blipFill>
          <a:blip r:embed="rId3">
            <a:alphaModFix/>
          </a:blip>
          <a:stretch>
            <a:fillRect/>
          </a:stretch>
        </p:blipFill>
        <p:spPr>
          <a:xfrm>
            <a:off x="13499899" y="7474000"/>
            <a:ext cx="8292225" cy="3970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Empires 29">
      <a:dk1>
        <a:srgbClr val="7F7F7F"/>
      </a:dk1>
      <a:lt1>
        <a:srgbClr val="FFFFFF"/>
      </a:lt1>
      <a:dk2>
        <a:srgbClr val="000000"/>
      </a:dk2>
      <a:lt2>
        <a:srgbClr val="FFFFFF"/>
      </a:lt2>
      <a:accent1>
        <a:srgbClr val="C7D4E4"/>
      </a:accent1>
      <a:accent2>
        <a:srgbClr val="3D5476"/>
      </a:accent2>
      <a:accent3>
        <a:srgbClr val="FE9800"/>
      </a:accent3>
      <a:accent4>
        <a:srgbClr val="253247"/>
      </a:accent4>
      <a:accent5>
        <a:srgbClr val="FEFFFE"/>
      </a:accent5>
      <a:accent6>
        <a:srgbClr val="91969B"/>
      </a:accent6>
      <a:hlink>
        <a:srgbClr val="4B5050"/>
      </a:hlink>
      <a:folHlink>
        <a:srgbClr val="19BB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