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6.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02590252-7EEE-4D77-824D-1C5030CA3EB5}">
  <a:tblStyle styleName="Table_0" styleId="{02590252-7EEE-4D77-824D-1C5030CA3EB5}">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1" styleId="{7411594F-3F7A-4288-898A-90562AE37853}">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2" styleId="{3836557C-1A43-4E6F-8DFC-23E0444ADD08}">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 styleName="Table_3" styleId="{80FE2F09-62CC-425C-9DD4-E7F9CC3665C1}">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25.xml" Type="http://schemas.openxmlformats.org/officeDocument/2006/relationships/slide" Id="rId30"/><Relationship Target="slides/slide7.xml" Type="http://schemas.openxmlformats.org/officeDocument/2006/relationships/slide" Id="rId12"/><Relationship Target="slides/slide26.xml" Type="http://schemas.openxmlformats.org/officeDocument/2006/relationships/slide" Id="rId31"/><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9.xml" Type="http://schemas.openxmlformats.org/officeDocument/2006/relationships/slide" Id="rId34"/><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presProps.xml" Type="http://schemas.openxmlformats.org/officeDocument/2006/relationships/presProps" Id="rId2"/><Relationship Target="slides/slide16.xml" Type="http://schemas.openxmlformats.org/officeDocument/2006/relationships/slide" Id="rId21"/><Relationship Target="theme/theme2.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3" name="Shape 93"/>
        <p:cNvGrpSpPr/>
        <p:nvPr/>
      </p:nvGrpSpPr>
      <p:grpSpPr>
        <a:xfrm>
          <a:off y="0" x="0"/>
          <a:ext cy="0" cx="0"/>
          <a:chOff y="0" x="0"/>
          <a:chExt cy="0" cx="0"/>
        </a:xfrm>
      </p:grpSpPr>
      <p:sp>
        <p:nvSpPr>
          <p:cNvPr id="94" name="Shape 9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5" name="Shape 9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9" name="Shape 99"/>
        <p:cNvGrpSpPr/>
        <p:nvPr/>
      </p:nvGrpSpPr>
      <p:grpSpPr>
        <a:xfrm>
          <a:off y="0" x="0"/>
          <a:ext cy="0" cx="0"/>
          <a:chOff y="0" x="0"/>
          <a:chExt cy="0" cx="0"/>
        </a:xfrm>
      </p:grpSpPr>
      <p:sp>
        <p:nvSpPr>
          <p:cNvPr id="100" name="Shape 10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1" name="Shape 10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6" name="Shape 10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0" name="Shape 110"/>
        <p:cNvGrpSpPr/>
        <p:nvPr/>
      </p:nvGrpSpPr>
      <p:grpSpPr>
        <a:xfrm>
          <a:off y="0" x="0"/>
          <a:ext cy="0" cx="0"/>
          <a:chOff y="0" x="0"/>
          <a:chExt cy="0" cx="0"/>
        </a:xfrm>
      </p:grpSpPr>
      <p:sp>
        <p:nvSpPr>
          <p:cNvPr id="111" name="Shape 11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2" name="Shape 11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6" name="Shape 116"/>
        <p:cNvGrpSpPr/>
        <p:nvPr/>
      </p:nvGrpSpPr>
      <p:grpSpPr>
        <a:xfrm>
          <a:off y="0" x="0"/>
          <a:ext cy="0" cx="0"/>
          <a:chOff y="0" x="0"/>
          <a:chExt cy="0" cx="0"/>
        </a:xfrm>
      </p:grpSpPr>
      <p:sp>
        <p:nvSpPr>
          <p:cNvPr id="117" name="Shape 11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8" name="Shape 11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2" name="Shape 122"/>
        <p:cNvGrpSpPr/>
        <p:nvPr/>
      </p:nvGrpSpPr>
      <p:grpSpPr>
        <a:xfrm>
          <a:off y="0" x="0"/>
          <a:ext cy="0" cx="0"/>
          <a:chOff y="0" x="0"/>
          <a:chExt cy="0" cx="0"/>
        </a:xfrm>
      </p:grpSpPr>
      <p:sp>
        <p:nvSpPr>
          <p:cNvPr id="123" name="Shape 12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4" name="Shape 12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marc reads this, pass off to Joe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8" name="Shape 128"/>
        <p:cNvGrpSpPr/>
        <p:nvPr/>
      </p:nvGrpSpPr>
      <p:grpSpPr>
        <a:xfrm>
          <a:off y="0" x="0"/>
          <a:ext cy="0" cx="0"/>
          <a:chOff y="0" x="0"/>
          <a:chExt cy="0" cx="0"/>
        </a:xfrm>
      </p:grpSpPr>
      <p:sp>
        <p:nvSpPr>
          <p:cNvPr id="129" name="Shape 12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0" name="Shape 13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Joe does NER</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4" name="Shape 134"/>
        <p:cNvGrpSpPr/>
        <p:nvPr/>
      </p:nvGrpSpPr>
      <p:grpSpPr>
        <a:xfrm>
          <a:off y="0" x="0"/>
          <a:ext cy="0" cx="0"/>
          <a:chOff y="0" x="0"/>
          <a:chExt cy="0" cx="0"/>
        </a:xfrm>
      </p:grpSpPr>
      <p:sp>
        <p:nvSpPr>
          <p:cNvPr id="135" name="Shape 13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6" name="Shape 13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0" name="Shape 140"/>
        <p:cNvGrpSpPr/>
        <p:nvPr/>
      </p:nvGrpSpPr>
      <p:grpSpPr>
        <a:xfrm>
          <a:off y="0" x="0"/>
          <a:ext cy="0" cx="0"/>
          <a:chOff y="0" x="0"/>
          <a:chExt cy="0" cx="0"/>
        </a:xfrm>
      </p:grpSpPr>
      <p:sp>
        <p:nvSpPr>
          <p:cNvPr id="141" name="Shape 14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2" name="Shape 14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6" name="Shape 146"/>
        <p:cNvGrpSpPr/>
        <p:nvPr/>
      </p:nvGrpSpPr>
      <p:grpSpPr>
        <a:xfrm>
          <a:off y="0" x="0"/>
          <a:ext cy="0" cx="0"/>
          <a:chOff y="0" x="0"/>
          <a:chExt cy="0" cx="0"/>
        </a:xfrm>
      </p:grpSpPr>
      <p:sp>
        <p:nvSpPr>
          <p:cNvPr id="147" name="Shape 14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8" name="Shape 14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1" name="Shape 151"/>
        <p:cNvGrpSpPr/>
        <p:nvPr/>
      </p:nvGrpSpPr>
      <p:grpSpPr>
        <a:xfrm>
          <a:off y="0" x="0"/>
          <a:ext cy="0" cx="0"/>
          <a:chOff y="0" x="0"/>
          <a:chExt cy="0" cx="0"/>
        </a:xfrm>
      </p:grpSpPr>
      <p:sp>
        <p:nvSpPr>
          <p:cNvPr id="152" name="Shape 1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3" name="Shape 15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6" name="Shape 156"/>
        <p:cNvGrpSpPr/>
        <p:nvPr/>
      </p:nvGrpSpPr>
      <p:grpSpPr>
        <a:xfrm>
          <a:off y="0" x="0"/>
          <a:ext cy="0" cx="0"/>
          <a:chOff y="0" x="0"/>
          <a:chExt cy="0" cx="0"/>
        </a:xfrm>
      </p:grpSpPr>
      <p:sp>
        <p:nvSpPr>
          <p:cNvPr id="157" name="Shape 1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8" name="Shape 1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we could see the causes of flooding</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4" name="Shape 1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8" name="Shape 168"/>
        <p:cNvGrpSpPr/>
        <p:nvPr/>
      </p:nvGrpSpPr>
      <p:grpSpPr>
        <a:xfrm>
          <a:off y="0" x="0"/>
          <a:ext cy="0" cx="0"/>
          <a:chOff y="0" x="0"/>
          <a:chExt cy="0" cx="0"/>
        </a:xfrm>
      </p:grpSpPr>
      <p:sp>
        <p:nvSpPr>
          <p:cNvPr id="169" name="Shape 1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0" name="Shape 1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chunking finds phrases like “a result of” and stuff</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4" name="Shape 174"/>
        <p:cNvGrpSpPr/>
        <p:nvPr/>
      </p:nvGrpSpPr>
      <p:grpSpPr>
        <a:xfrm>
          <a:off y="0" x="0"/>
          <a:ext cy="0" cx="0"/>
          <a:chOff y="0" x="0"/>
          <a:chExt cy="0" cx="0"/>
        </a:xfrm>
      </p:grpSpPr>
      <p:sp>
        <p:nvSpPr>
          <p:cNvPr id="175" name="Shape 1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6" name="Shape 1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0" name="Shape 180"/>
        <p:cNvGrpSpPr/>
        <p:nvPr/>
      </p:nvGrpSpPr>
      <p:grpSpPr>
        <a:xfrm>
          <a:off y="0" x="0"/>
          <a:ext cy="0" cx="0"/>
          <a:chOff y="0" x="0"/>
          <a:chExt cy="0" cx="0"/>
        </a:xfrm>
      </p:grpSpPr>
      <p:sp>
        <p:nvSpPr>
          <p:cNvPr id="181" name="Shape 1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2" name="Shape 18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6" name="Shape 186"/>
        <p:cNvGrpSpPr/>
        <p:nvPr/>
      </p:nvGrpSpPr>
      <p:grpSpPr>
        <a:xfrm>
          <a:off y="0" x="0"/>
          <a:ext cy="0" cx="0"/>
          <a:chOff y="0" x="0"/>
          <a:chExt cy="0" cx="0"/>
        </a:xfrm>
      </p:grpSpPr>
      <p:sp>
        <p:nvSpPr>
          <p:cNvPr id="187" name="Shape 1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8" name="Shape 18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2" name="Shape 192"/>
        <p:cNvGrpSpPr/>
        <p:nvPr/>
      </p:nvGrpSpPr>
      <p:grpSpPr>
        <a:xfrm>
          <a:off y="0" x="0"/>
          <a:ext cy="0" cx="0"/>
          <a:chOff y="0" x="0"/>
          <a:chExt cy="0" cx="0"/>
        </a:xfrm>
      </p:grpSpPr>
      <p:sp>
        <p:nvSpPr>
          <p:cNvPr id="193" name="Shape 19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4" name="Shape 19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8" name="Shape 198"/>
        <p:cNvGrpSpPr/>
        <p:nvPr/>
      </p:nvGrpSpPr>
      <p:grpSpPr>
        <a:xfrm>
          <a:off y="0" x="0"/>
          <a:ext cy="0" cx="0"/>
          <a:chOff y="0" x="0"/>
          <a:chExt cy="0" cx="0"/>
        </a:xfrm>
      </p:grpSpPr>
      <p:sp>
        <p:nvSpPr>
          <p:cNvPr id="199" name="Shape 19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0" name="Shape 20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4" name="Shape 204"/>
        <p:cNvGrpSpPr/>
        <p:nvPr/>
      </p:nvGrpSpPr>
      <p:grpSpPr>
        <a:xfrm>
          <a:off y="0" x="0"/>
          <a:ext cy="0" cx="0"/>
          <a:chOff y="0" x="0"/>
          <a:chExt cy="0" cx="0"/>
        </a:xfrm>
      </p:grpSpPr>
      <p:sp>
        <p:nvSpPr>
          <p:cNvPr id="205" name="Shape 20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6" name="Shape 20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0" name="Shape 210"/>
        <p:cNvGrpSpPr/>
        <p:nvPr/>
      </p:nvGrpSpPr>
      <p:grpSpPr>
        <a:xfrm>
          <a:off y="0" x="0"/>
          <a:ext cy="0" cx="0"/>
          <a:chOff y="0" x="0"/>
          <a:chExt cy="0" cx="0"/>
        </a:xfrm>
      </p:grpSpPr>
      <p:sp>
        <p:nvSpPr>
          <p:cNvPr id="211" name="Shape 21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12" name="Shape 21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 name="Shape 56"/>
        <p:cNvGrpSpPr/>
        <p:nvPr/>
      </p:nvGrpSpPr>
      <p:grpSpPr>
        <a:xfrm>
          <a:off y="0" x="0"/>
          <a:ext cy="0" cx="0"/>
          <a:chOff y="0" x="0"/>
          <a:chExt cy="0" cx="0"/>
        </a:xfrm>
      </p:grpSpPr>
      <p:sp>
        <p:nvSpPr>
          <p:cNvPr id="57" name="Shape 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8" name="Shape 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 name="Shape 62"/>
        <p:cNvGrpSpPr/>
        <p:nvPr/>
      </p:nvGrpSpPr>
      <p:grpSpPr>
        <a:xfrm>
          <a:off y="0" x="0"/>
          <a:ext cy="0" cx="0"/>
          <a:chOff y="0" x="0"/>
          <a:chExt cy="0" cx="0"/>
        </a:xfrm>
      </p:grpSpPr>
      <p:sp>
        <p:nvSpPr>
          <p:cNvPr id="63" name="Shape 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4" name="Shape 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 name="Shape 73"/>
        <p:cNvGrpSpPr/>
        <p:nvPr/>
      </p:nvGrpSpPr>
      <p:grpSpPr>
        <a:xfrm>
          <a:off y="0" x="0"/>
          <a:ext cy="0" cx="0"/>
          <a:chOff y="0" x="0"/>
          <a:chExt cy="0" cx="0"/>
        </a:xfrm>
      </p:grpSpPr>
      <p:sp>
        <p:nvSpPr>
          <p:cNvPr id="74" name="Shape 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5" name="Shape 7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1" name="Shape 8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Sklearn couldn’t be on hadoop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6" name="Shape 86"/>
        <p:cNvGrpSpPr/>
        <p:nvPr/>
      </p:nvGrpSpPr>
      <p:grpSpPr>
        <a:xfrm>
          <a:off y="0" x="0"/>
          <a:ext cy="0" cx="0"/>
          <a:chOff y="0" x="0"/>
          <a:chExt cy="0" cx="0"/>
        </a:xfrm>
      </p:grpSpPr>
      <p:sp>
        <p:nvSpPr>
          <p:cNvPr id="87" name="Shape 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8" name="Shape 8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easier to work with relevant paragraphs in one doc</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rot="10800000" flipH="1">
            <a:off y="3093234" x="0"/>
            <a:ext cy="712499" cx="84582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0" name="Shape 10"/>
          <p:cNvSpPr txBox="1"/>
          <p:nvPr>
            <p:ph type="ctrTitle"/>
          </p:nvPr>
        </p:nvSpPr>
        <p:spPr>
          <a:xfrm>
            <a:off y="1300757" x="685800"/>
            <a:ext cy="1684199" cx="7772400"/>
          </a:xfrm>
          <a:prstGeom prst="rect">
            <a:avLst/>
          </a:prstGeom>
        </p:spPr>
        <p:txBody>
          <a:bodyPr bIns="91425" rIns="91425" lIns="91425" t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p:txBody>
      </p:sp>
      <p:sp>
        <p:nvSpPr>
          <p:cNvPr id="11" name="Shape 11"/>
          <p:cNvSpPr txBox="1"/>
          <p:nvPr>
            <p:ph idx="1" type="subTitle"/>
          </p:nvPr>
        </p:nvSpPr>
        <p:spPr>
          <a:xfrm>
            <a:off y="3093357" x="685800"/>
            <a:ext cy="712499" cx="7772400"/>
          </a:xfrm>
          <a:prstGeom prst="rect">
            <a:avLst/>
          </a:prstGeom>
        </p:spPr>
        <p:txBody>
          <a:bodyPr bIns="91425" rIns="91425" lIns="91425" t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b="1" sz="3000">
                <a:solidFill>
                  <a:schemeClr val="lt2"/>
                </a:solidFill>
              </a:defRPr>
            </a:lvl2pPr>
            <a:lvl3pPr>
              <a:spcBef>
                <a:spcPts val="0"/>
              </a:spcBef>
              <a:buClr>
                <a:schemeClr val="lt2"/>
              </a:buClr>
              <a:buSzPct val="100000"/>
              <a:buNone/>
              <a:defRPr b="1" sz="3000">
                <a:solidFill>
                  <a:schemeClr val="lt2"/>
                </a:solidFill>
              </a:defRPr>
            </a:lvl3pPr>
            <a:lvl4pPr>
              <a:spcBef>
                <a:spcPts val="0"/>
              </a:spcBef>
              <a:buClr>
                <a:schemeClr val="lt2"/>
              </a:buClr>
              <a:buSzPct val="100000"/>
              <a:buNone/>
              <a:defRPr b="1" sz="3000">
                <a:solidFill>
                  <a:schemeClr val="lt2"/>
                </a:solidFill>
              </a:defRPr>
            </a:lvl4pPr>
            <a:lvl5pPr>
              <a:spcBef>
                <a:spcPts val="0"/>
              </a:spcBef>
              <a:buClr>
                <a:schemeClr val="lt2"/>
              </a:buClr>
              <a:buSzPct val="100000"/>
              <a:buNone/>
              <a:defRPr b="1" sz="3000">
                <a:solidFill>
                  <a:schemeClr val="lt2"/>
                </a:solidFill>
              </a:defRPr>
            </a:lvl5pPr>
            <a:lvl6pPr>
              <a:spcBef>
                <a:spcPts val="0"/>
              </a:spcBef>
              <a:buClr>
                <a:schemeClr val="lt2"/>
              </a:buClr>
              <a:buSzPct val="100000"/>
              <a:buNone/>
              <a:defRPr b="1" sz="3000">
                <a:solidFill>
                  <a:schemeClr val="lt2"/>
                </a:solidFill>
              </a:defRPr>
            </a:lvl6pPr>
            <a:lvl7pPr>
              <a:spcBef>
                <a:spcPts val="0"/>
              </a:spcBef>
              <a:buClr>
                <a:schemeClr val="lt2"/>
              </a:buClr>
              <a:buSzPct val="100000"/>
              <a:buNone/>
              <a:defRPr b="1" sz="3000">
                <a:solidFill>
                  <a:schemeClr val="lt2"/>
                </a:solidFill>
              </a:defRPr>
            </a:lvl7pPr>
            <a:lvl8pPr>
              <a:spcBef>
                <a:spcPts val="0"/>
              </a:spcBef>
              <a:buClr>
                <a:schemeClr val="lt2"/>
              </a:buClr>
              <a:buSzPct val="100000"/>
              <a:buNone/>
              <a:defRPr b="1" sz="3000">
                <a:solidFill>
                  <a:schemeClr val="lt2"/>
                </a:solidFill>
              </a:defRPr>
            </a:lvl8pPr>
            <a:lvl9pPr>
              <a:spcBef>
                <a:spcPts val="0"/>
              </a:spcBef>
              <a:buClr>
                <a:schemeClr val="lt2"/>
              </a:buClr>
              <a:buSzPct val="100000"/>
              <a:buNone/>
              <a:defRPr b="1" sz="3000">
                <a:solidFill>
                  <a:schemeClr val="lt2"/>
                </a:solidFill>
              </a:defRPr>
            </a:lvl9pPr>
          </a:lstStyle>
          <a:p/>
        </p:txBody>
      </p:sp>
      <p:sp>
        <p:nvSpPr>
          <p:cNvPr id="12" name="Shape 12"/>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y="0" x="0"/>
          <a:ext cy="0" cx="0"/>
          <a:chOff y="0" x="0"/>
          <a:chExt cy="0" cx="0"/>
        </a:xfrm>
      </p:grpSpPr>
      <p:sp>
        <p:nvSpPr>
          <p:cNvPr id="14" name="Shape 14"/>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5" name="Shape 15"/>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1" type="body"/>
          </p:nvPr>
        </p:nvSpPr>
        <p:spPr>
          <a:xfrm>
            <a:off y="1460499" x="457200"/>
            <a:ext cy="34652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7" name="Shape 17"/>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8" name="Shape 18"/>
        <p:cNvGrpSpPr/>
        <p:nvPr/>
      </p:nvGrpSpPr>
      <p:grpSpPr>
        <a:xfrm>
          <a:off y="0" x="0"/>
          <a:ext cy="0" cx="0"/>
          <a:chOff y="0" x="0"/>
          <a:chExt cy="0" cx="0"/>
        </a:xfrm>
      </p:grpSpPr>
      <p:sp>
        <p:nvSpPr>
          <p:cNvPr id="19" name="Shape 19"/>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0" name="Shape 20"/>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1" name="Shape 21"/>
          <p:cNvSpPr txBox="1"/>
          <p:nvPr>
            <p:ph idx="1" type="body"/>
          </p:nvPr>
        </p:nvSpPr>
        <p:spPr>
          <a:xfrm>
            <a:off y="1460499" x="457200"/>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2" type="body"/>
          </p:nvPr>
        </p:nvSpPr>
        <p:spPr>
          <a:xfrm>
            <a:off y="1461908" x="4656667"/>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4" name="Shape 24"/>
        <p:cNvGrpSpPr/>
        <p:nvPr/>
      </p:nvGrpSpPr>
      <p:grpSpPr>
        <a:xfrm>
          <a:off y="0" x="0"/>
          <a:ext cy="0" cx="0"/>
          <a:chOff y="0" x="0"/>
          <a:chExt cy="0" cx="0"/>
        </a:xfrm>
      </p:grpSpPr>
      <p:sp>
        <p:nvSpPr>
          <p:cNvPr id="25" name="Shape 25"/>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6" name="Shape 26"/>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8" name="Shape 28"/>
        <p:cNvGrpSpPr/>
        <p:nvPr/>
      </p:nvGrpSpPr>
      <p:grpSpPr>
        <a:xfrm>
          <a:off y="0" x="0"/>
          <a:ext cy="0" cx="0"/>
          <a:chOff y="0" x="0"/>
          <a:chExt cy="0" cx="0"/>
        </a:xfrm>
      </p:grpSpPr>
      <p:sp>
        <p:nvSpPr>
          <p:cNvPr id="29" name="Shape 29"/>
          <p:cNvSpPr/>
          <p:nvPr/>
        </p:nvSpPr>
        <p:spPr>
          <a:xfrm>
            <a:off y="4406309" x="0"/>
            <a:ext cy="519599"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30" name="Shape 30"/>
          <p:cNvSpPr txBox="1"/>
          <p:nvPr>
            <p:ph idx="1" type="body"/>
          </p:nvPr>
        </p:nvSpPr>
        <p:spPr>
          <a:xfrm>
            <a:off y="4406309" x="457200"/>
            <a:ext cy="519599" cx="8229600"/>
          </a:xfrm>
          <a:prstGeom prst="rect">
            <a:avLst/>
          </a:prstGeom>
        </p:spPr>
        <p:txBody>
          <a:bodyPr bIns="91425" rIns="91425" lIns="91425" tIns="91425" anchor="ctr" anchorCtr="0"/>
          <a:lstStyle>
            <a:lvl1pPr>
              <a:spcBef>
                <a:spcPts val="0"/>
              </a:spcBef>
              <a:buClr>
                <a:schemeClr val="lt1"/>
              </a:buClr>
              <a:buSzPct val="100000"/>
              <a:buNone/>
              <a:defRPr b="1" sz="2400">
                <a:solidFill>
                  <a:schemeClr val="lt1"/>
                </a:solidFill>
              </a:defRPr>
            </a:lvl1pPr>
          </a:lstStyle>
          <a:p/>
        </p:txBody>
      </p:sp>
      <p:sp>
        <p:nvSpPr>
          <p:cNvPr id="31" name="Shape 3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2" name="Shape 32"/>
        <p:cNvGrpSpPr/>
        <p:nvPr/>
      </p:nvGrpSpPr>
      <p:grpSpPr>
        <a:xfrm>
          <a:off y="0" x="0"/>
          <a:ext cy="0" cx="0"/>
          <a:chOff y="0" x="0"/>
          <a:chExt cy="0" cx="0"/>
        </a:xfrm>
      </p:grpSpPr>
      <p:sp>
        <p:nvSpPr>
          <p:cNvPr id="33" name="Shape 3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7" x="457200"/>
            <a:ext cy="1141499" cx="8229600"/>
          </a:xfrm>
          <a:prstGeom prst="rect">
            <a:avLst/>
          </a:prstGeom>
          <a:noFill/>
          <a:ln>
            <a:noFill/>
          </a:ln>
        </p:spPr>
        <p:txBody>
          <a:bodyPr bIns="91425" rIns="91425" lIns="91425" tIns="91425" anchor="b" anchorCtr="0"/>
          <a:lstStyle>
            <a:lvl1pPr>
              <a:spcBef>
                <a:spcPts val="0"/>
              </a:spcBef>
              <a:buClr>
                <a:schemeClr val="lt1"/>
              </a:buClr>
              <a:buSzPct val="100000"/>
              <a:buNone/>
              <a:defRPr b="1" sz="4800">
                <a:solidFill>
                  <a:schemeClr val="lt1"/>
                </a:solidFill>
              </a:defRPr>
            </a:lvl1pPr>
            <a:lvl2pPr>
              <a:spcBef>
                <a:spcPts val="0"/>
              </a:spcBef>
              <a:buClr>
                <a:schemeClr val="lt1"/>
              </a:buClr>
              <a:buSzPct val="100000"/>
              <a:buNone/>
              <a:defRPr b="1" sz="4800">
                <a:solidFill>
                  <a:schemeClr val="lt1"/>
                </a:solidFill>
              </a:defRPr>
            </a:lvl2pPr>
            <a:lvl3pPr>
              <a:spcBef>
                <a:spcPts val="0"/>
              </a:spcBef>
              <a:buClr>
                <a:schemeClr val="lt1"/>
              </a:buClr>
              <a:buSzPct val="100000"/>
              <a:buNone/>
              <a:defRPr b="1" sz="4800">
                <a:solidFill>
                  <a:schemeClr val="lt1"/>
                </a:solidFill>
              </a:defRPr>
            </a:lvl3pPr>
            <a:lvl4pPr>
              <a:spcBef>
                <a:spcPts val="0"/>
              </a:spcBef>
              <a:buClr>
                <a:schemeClr val="lt1"/>
              </a:buClr>
              <a:buSzPct val="100000"/>
              <a:buNone/>
              <a:defRPr b="1" sz="4800">
                <a:solidFill>
                  <a:schemeClr val="lt1"/>
                </a:solidFill>
              </a:defRPr>
            </a:lvl4pPr>
            <a:lvl5pPr>
              <a:spcBef>
                <a:spcPts val="0"/>
              </a:spcBef>
              <a:buClr>
                <a:schemeClr val="lt1"/>
              </a:buClr>
              <a:buSzPct val="100000"/>
              <a:buNone/>
              <a:defRPr b="1" sz="4800">
                <a:solidFill>
                  <a:schemeClr val="lt1"/>
                </a:solidFill>
              </a:defRPr>
            </a:lvl5pPr>
            <a:lvl6pPr>
              <a:spcBef>
                <a:spcPts val="0"/>
              </a:spcBef>
              <a:buClr>
                <a:schemeClr val="lt1"/>
              </a:buClr>
              <a:buSzPct val="100000"/>
              <a:buNone/>
              <a:defRPr b="1" sz="4800">
                <a:solidFill>
                  <a:schemeClr val="lt1"/>
                </a:solidFill>
              </a:defRPr>
            </a:lvl6pPr>
            <a:lvl7pPr>
              <a:spcBef>
                <a:spcPts val="0"/>
              </a:spcBef>
              <a:buClr>
                <a:schemeClr val="lt1"/>
              </a:buClr>
              <a:buSzPct val="100000"/>
              <a:buNone/>
              <a:defRPr b="1" sz="4800">
                <a:solidFill>
                  <a:schemeClr val="lt1"/>
                </a:solidFill>
              </a:defRPr>
            </a:lvl7pPr>
            <a:lvl8pPr>
              <a:spcBef>
                <a:spcPts val="0"/>
              </a:spcBef>
              <a:buClr>
                <a:schemeClr val="lt1"/>
              </a:buClr>
              <a:buSzPct val="100000"/>
              <a:buNone/>
              <a:defRPr b="1" sz="4800">
                <a:solidFill>
                  <a:schemeClr val="lt1"/>
                </a:solidFill>
              </a:defRPr>
            </a:lvl8pPr>
            <a:lvl9pPr>
              <a:spcBef>
                <a:spcPts val="0"/>
              </a:spcBef>
              <a:buClr>
                <a:schemeClr val="lt1"/>
              </a:buClr>
              <a:buSzPct val="100000"/>
              <a:buNone/>
              <a:defRPr b="1" sz="4800">
                <a:solidFill>
                  <a:schemeClr val="lt1"/>
                </a:solidFill>
              </a:defRPr>
            </a:lvl9pPr>
          </a:lstStyle>
          <a:p/>
        </p:txBody>
      </p:sp>
      <p:sp>
        <p:nvSpPr>
          <p:cNvPr id="6" name="Shape 6"/>
          <p:cNvSpPr txBox="1"/>
          <p:nvPr>
            <p:ph idx="1" type="body"/>
          </p:nvPr>
        </p:nvSpPr>
        <p:spPr>
          <a:xfrm>
            <a:off y="1460499" x="457200"/>
            <a:ext cy="3465299" cx="8229600"/>
          </a:xfrm>
          <a:prstGeom prst="rect">
            <a:avLst/>
          </a:prstGeom>
          <a:noFill/>
          <a:ln>
            <a:noFill/>
          </a:ln>
        </p:spPr>
        <p:txBody>
          <a:bodyPr bIns="91425" rIns="91425" lIns="91425" t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2"/>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1.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6.xml" Type="http://schemas.openxmlformats.org/officeDocument/2006/relationships/slideLayout" Id="rId1"/></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6.xml" Type="http://schemas.openxmlformats.org/officeDocument/2006/relationships/slideLayout" Id="rId1"/></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2.xml" Type="http://schemas.openxmlformats.org/officeDocument/2006/relationships/slideLayout" Id="rId1"/></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2.xml" Type="http://schemas.openxmlformats.org/officeDocument/2006/relationships/slideLayout" Id="rId1"/></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1.xml" Type="http://schemas.openxmlformats.org/officeDocument/2006/relationships/slideLayout" Id="rId1"/></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2.xml" Type="http://schemas.openxmlformats.org/officeDocument/2006/relationships/slideLayout" Id="rId1"/></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2.xml" Type="http://schemas.openxmlformats.org/officeDocument/2006/relationships/slideLayout" Id="rId1"/></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2.xml" Type="http://schemas.openxmlformats.org/officeDocument/2006/relationships/slideLayout" Id="rId1"/></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2.xml" Type="http://schemas.openxmlformats.org/officeDocument/2006/relationships/slideLayout" Id="rId1"/></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1.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 name="Shape 34"/>
        <p:cNvGrpSpPr/>
        <p:nvPr/>
      </p:nvGrpSpPr>
      <p:grpSpPr>
        <a:xfrm>
          <a:off y="0" x="0"/>
          <a:ext cy="0" cx="0"/>
          <a:chOff y="0" x="0"/>
          <a:chExt cy="0" cx="0"/>
        </a:xfrm>
      </p:grpSpPr>
      <p:sp>
        <p:nvSpPr>
          <p:cNvPr id="35" name="Shape 35"/>
          <p:cNvSpPr txBox="1"/>
          <p:nvPr>
            <p:ph type="ctrTitle"/>
          </p:nvPr>
        </p:nvSpPr>
        <p:spPr>
          <a:xfrm>
            <a:off y="1729657" x="-107200"/>
            <a:ext cy="1684199" cx="7772400"/>
          </a:xfrm>
          <a:prstGeom prst="rect">
            <a:avLst/>
          </a:prstGeom>
        </p:spPr>
        <p:txBody>
          <a:bodyPr bIns="91425" rIns="91425" lIns="91425" tIns="91425" anchor="b" anchorCtr="0">
            <a:noAutofit/>
          </a:bodyPr>
          <a:lstStyle/>
          <a:p>
            <a:pPr>
              <a:spcBef>
                <a:spcPts val="0"/>
              </a:spcBef>
              <a:buNone/>
            </a:pPr>
            <a:r>
              <a:rPr lang="en">
                <a:solidFill>
                  <a:srgbClr val="000000"/>
                </a:solidFill>
              </a:rPr>
              <a:t>Floods</a:t>
            </a:r>
          </a:p>
        </p:txBody>
      </p:sp>
      <p:sp>
        <p:nvSpPr>
          <p:cNvPr id="36" name="Shape 36"/>
          <p:cNvSpPr/>
          <p:nvPr/>
        </p:nvSpPr>
        <p:spPr>
          <a:xfrm>
            <a:off y="3063400" x="-107325"/>
            <a:ext cy="1122900" cx="9358499"/>
          </a:xfrm>
          <a:prstGeom prst="rect">
            <a:avLst/>
          </a:prstGeom>
          <a:solidFill>
            <a:srgbClr val="000000"/>
          </a:solidFill>
          <a:ln>
            <a:noFill/>
          </a:ln>
        </p:spPr>
        <p:txBody>
          <a:bodyPr bIns="91425" rIns="91425" lIns="91425" tIns="91425" anchor="ctr" anchorCtr="0">
            <a:noAutofit/>
          </a:bodyPr>
          <a:lstStyle/>
          <a:p>
            <a:pPr>
              <a:spcBef>
                <a:spcPts val="0"/>
              </a:spcBef>
              <a:buNone/>
            </a:pPr>
            <a:r>
              <a:t/>
            </a:r>
            <a:endParaRPr/>
          </a:p>
        </p:txBody>
      </p:sp>
      <p:sp>
        <p:nvSpPr>
          <p:cNvPr id="37" name="Shape 37"/>
          <p:cNvSpPr txBox="1"/>
          <p:nvPr>
            <p:ph idx="1" type="subTitle"/>
          </p:nvPr>
        </p:nvSpPr>
        <p:spPr>
          <a:xfrm>
            <a:off y="3274675" x="378175"/>
            <a:ext cy="880799" cx="7508699"/>
          </a:xfrm>
          <a:prstGeom prst="rect">
            <a:avLst/>
          </a:prstGeom>
          <a:noFill/>
          <a:ln>
            <a:noFill/>
          </a:ln>
        </p:spPr>
        <p:txBody>
          <a:bodyPr bIns="91425" rIns="91425" lIns="91425" tIns="91425" anchor="ctr" anchorCtr="0">
            <a:noAutofit/>
          </a:bodyPr>
          <a:lstStyle/>
          <a:p>
            <a:pPr rtl="0" lvl="0">
              <a:lnSpc>
                <a:spcPct val="115000"/>
              </a:lnSpc>
              <a:spcBef>
                <a:spcPts val="0"/>
              </a:spcBef>
              <a:buNone/>
            </a:pPr>
            <a:r>
              <a:t/>
            </a:r>
            <a:endParaRPr sz="1100">
              <a:solidFill>
                <a:srgbClr val="FFFFFF"/>
              </a:solidFill>
            </a:endParaRPr>
          </a:p>
          <a:p>
            <a:pPr rtl="0">
              <a:lnSpc>
                <a:spcPct val="115000"/>
              </a:lnSpc>
              <a:spcBef>
                <a:spcPts val="0"/>
              </a:spcBef>
              <a:buNone/>
            </a:pPr>
            <a:r>
              <a:rPr sz="1400" lang="en">
                <a:solidFill>
                  <a:srgbClr val="FFFFFF"/>
                </a:solidFill>
              </a:rPr>
              <a:t>Joe Acanfora, Myron Su, David Keimig and Marc Evangelista</a:t>
            </a:r>
          </a:p>
          <a:p>
            <a:pPr rtl="0">
              <a:lnSpc>
                <a:spcPct val="115000"/>
              </a:lnSpc>
              <a:spcBef>
                <a:spcPts val="0"/>
              </a:spcBef>
              <a:buNone/>
            </a:pPr>
            <a:r>
              <a:rPr sz="1400" lang="en">
                <a:solidFill>
                  <a:srgbClr val="FFFFFF"/>
                </a:solidFill>
              </a:rPr>
              <a:t>CS4984: Computation Linguistics</a:t>
            </a:r>
          </a:p>
          <a:p>
            <a:pPr rtl="0">
              <a:lnSpc>
                <a:spcPct val="115000"/>
              </a:lnSpc>
              <a:spcBef>
                <a:spcPts val="0"/>
              </a:spcBef>
              <a:buNone/>
            </a:pPr>
            <a:r>
              <a:rPr sz="1400" lang="en">
                <a:solidFill>
                  <a:schemeClr val="lt1"/>
                </a:solidFill>
              </a:rPr>
              <a:t>Virginia Tech, Blacksburg</a:t>
            </a:r>
          </a:p>
          <a:p>
            <a:pPr rtl="0" lvl="0">
              <a:lnSpc>
                <a:spcPct val="115000"/>
              </a:lnSpc>
              <a:spcBef>
                <a:spcPts val="0"/>
              </a:spcBef>
              <a:buNone/>
            </a:pPr>
            <a:r>
              <a:rPr sz="1400" lang="en">
                <a:solidFill>
                  <a:schemeClr val="lt1"/>
                </a:solidFill>
              </a:rPr>
              <a:t>December 10, 2014</a:t>
            </a:r>
          </a:p>
          <a:p>
            <a:pPr rtl="0" lvl="0">
              <a:lnSpc>
                <a:spcPct val="121396"/>
              </a:lnSpc>
              <a:spcBef>
                <a:spcPts val="0"/>
              </a:spcBef>
              <a:spcAft>
                <a:spcPts val="800"/>
              </a:spcAft>
              <a:buNone/>
            </a:pPr>
            <a:r>
              <a:t/>
            </a:r>
            <a:endParaRPr b="0" sz="1100">
              <a:solidFill>
                <a:schemeClr val="dk1"/>
              </a:solidFill>
              <a:latin typeface="Consolas"/>
              <a:ea typeface="Consolas"/>
              <a:cs typeface="Consolas"/>
              <a:sym typeface="Consolas"/>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y="0" x="0"/>
          <a:ext cy="0" cx="0"/>
          <a:chOff y="0" x="0"/>
          <a:chExt cy="0" cx="0"/>
        </a:xfrm>
      </p:grpSpPr>
      <p:sp>
        <p:nvSpPr>
          <p:cNvPr id="90" name="Shape 90"/>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Classifier</a:t>
            </a:r>
          </a:p>
        </p:txBody>
      </p:sp>
      <p:sp>
        <p:nvSpPr>
          <p:cNvPr id="91" name="Shape 91"/>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Machine learning through decision tree classifier</a:t>
            </a:r>
          </a:p>
          <a:p>
            <a:pPr rtl="0">
              <a:spcBef>
                <a:spcPts val="0"/>
              </a:spcBef>
              <a:buNone/>
            </a:pPr>
            <a:r>
              <a:t/>
            </a:r>
            <a:endParaRPr/>
          </a:p>
          <a:p>
            <a:pPr rtl="0" lvl="0">
              <a:spcBef>
                <a:spcPts val="0"/>
              </a:spcBef>
              <a:buNone/>
            </a:pPr>
            <a:r>
              <a:rPr lang="en"/>
              <a:t> </a:t>
            </a:r>
          </a:p>
          <a:p>
            <a:pPr rtl="0" lvl="0">
              <a:spcBef>
                <a:spcPts val="0"/>
              </a:spcBef>
              <a:buNone/>
            </a:pPr>
            <a:r>
              <a:t/>
            </a:r>
            <a:endParaRPr/>
          </a:p>
        </p:txBody>
      </p:sp>
      <p:graphicFrame>
        <p:nvGraphicFramePr>
          <p:cNvPr id="92" name="Shape 92"/>
          <p:cNvGraphicFramePr/>
          <p:nvPr/>
        </p:nvGraphicFramePr>
        <p:xfrm>
          <a:off y="3087700" x="857600"/>
          <a:ext cy="3000000" cx="3000000"/>
        </p:xfrm>
        <a:graphic>
          <a:graphicData uri="http://schemas.openxmlformats.org/drawingml/2006/table">
            <a:tbl>
              <a:tblPr>
                <a:noFill/>
                <a:tableStyleId>{7411594F-3F7A-4288-898A-90562AE37853}</a:tableStyleId>
              </a:tblPr>
              <a:tblGrid>
                <a:gridCol w="1809750"/>
                <a:gridCol w="1809750"/>
                <a:gridCol w="1809750"/>
                <a:gridCol w="1809750"/>
              </a:tblGrid>
              <a:tr h="381000">
                <a:tc>
                  <a:txBody>
                    <a:bodyPr>
                      <a:noAutofit/>
                    </a:bodyPr>
                    <a:lstStyle/>
                    <a:p>
                      <a:pPr>
                        <a:spcBef>
                          <a:spcPts val="0"/>
                        </a:spcBef>
                        <a:buNone/>
                      </a:pPr>
                      <a:r>
                        <a:t/>
                      </a:r>
                      <a:endParaRPr/>
                    </a:p>
                  </a:txBody>
                  <a:tcPr marR="91425" marB="91425" marT="91425" marL="91425"/>
                </a:tc>
                <a:tc>
                  <a:txBody>
                    <a:bodyPr>
                      <a:noAutofit/>
                    </a:bodyPr>
                    <a:lstStyle/>
                    <a:p>
                      <a:pPr>
                        <a:spcBef>
                          <a:spcPts val="0"/>
                        </a:spcBef>
                        <a:buNone/>
                      </a:pPr>
                      <a:r>
                        <a:rPr b="1" lang="en"/>
                        <a:t>Accurate</a:t>
                      </a:r>
                    </a:p>
                  </a:txBody>
                  <a:tcPr marR="91425" marB="91425" marT="91425" marL="91425"/>
                </a:tc>
                <a:tc>
                  <a:txBody>
                    <a:bodyPr>
                      <a:noAutofit/>
                    </a:bodyPr>
                    <a:lstStyle/>
                    <a:p>
                      <a:pPr rtl="0">
                        <a:spcBef>
                          <a:spcPts val="0"/>
                        </a:spcBef>
                        <a:buNone/>
                      </a:pPr>
                      <a:r>
                        <a:rPr b="1" lang="en"/>
                        <a:t>Inaccurate</a:t>
                      </a:r>
                    </a:p>
                  </a:txBody>
                  <a:tcPr marR="91425" marB="91425" marT="91425" marL="91425"/>
                </a:tc>
                <a:tc>
                  <a:txBody>
                    <a:bodyPr>
                      <a:noAutofit/>
                    </a:bodyPr>
                    <a:lstStyle/>
                    <a:p>
                      <a:pPr rtl="0">
                        <a:spcBef>
                          <a:spcPts val="0"/>
                        </a:spcBef>
                        <a:buNone/>
                      </a:pPr>
                      <a:r>
                        <a:rPr b="1" lang="en"/>
                        <a:t>Percentage</a:t>
                      </a:r>
                    </a:p>
                  </a:txBody>
                  <a:tcPr marR="91425" marB="91425" marT="91425" marL="91425"/>
                </a:tc>
              </a:tr>
              <a:tr h="381000">
                <a:tc>
                  <a:txBody>
                    <a:bodyPr>
                      <a:noAutofit/>
                    </a:bodyPr>
                    <a:lstStyle/>
                    <a:p>
                      <a:pPr>
                        <a:spcBef>
                          <a:spcPts val="0"/>
                        </a:spcBef>
                        <a:buNone/>
                      </a:pPr>
                      <a:r>
                        <a:rPr b="1" lang="en"/>
                        <a:t>YourSmall</a:t>
                      </a:r>
                    </a:p>
                  </a:txBody>
                  <a:tcPr marR="91425" marB="91425" marT="91425" marL="91425"/>
                </a:tc>
                <a:tc>
                  <a:txBody>
                    <a:bodyPr>
                      <a:noAutofit/>
                    </a:bodyPr>
                    <a:lstStyle/>
                    <a:p>
                      <a:pPr>
                        <a:spcBef>
                          <a:spcPts val="0"/>
                        </a:spcBef>
                        <a:buNone/>
                      </a:pPr>
                      <a:r>
                        <a:rPr lang="en"/>
                        <a:t>90</a:t>
                      </a:r>
                    </a:p>
                  </a:txBody>
                  <a:tcPr marR="91425" marB="91425" marT="91425" marL="91425"/>
                </a:tc>
                <a:tc>
                  <a:txBody>
                    <a:bodyPr>
                      <a:noAutofit/>
                    </a:bodyPr>
                    <a:lstStyle/>
                    <a:p>
                      <a:pPr>
                        <a:spcBef>
                          <a:spcPts val="0"/>
                        </a:spcBef>
                        <a:buNone/>
                      </a:pPr>
                      <a:r>
                        <a:rPr lang="en"/>
                        <a:t>10</a:t>
                      </a:r>
                    </a:p>
                  </a:txBody>
                  <a:tcPr marR="91425" marB="91425" marT="91425" marL="91425"/>
                </a:tc>
                <a:tc>
                  <a:txBody>
                    <a:bodyPr>
                      <a:noAutofit/>
                    </a:bodyPr>
                    <a:lstStyle/>
                    <a:p>
                      <a:pPr>
                        <a:spcBef>
                          <a:spcPts val="0"/>
                        </a:spcBef>
                        <a:buNone/>
                      </a:pPr>
                      <a:r>
                        <a:rPr lang="en"/>
                        <a:t>90%</a:t>
                      </a:r>
                    </a:p>
                  </a:txBody>
                  <a:tcPr marR="91425" marB="91425" marT="91425" marL="91425"/>
                </a:tc>
              </a:tr>
              <a:tr h="381000">
                <a:tc>
                  <a:txBody>
                    <a:bodyPr>
                      <a:noAutofit/>
                    </a:bodyPr>
                    <a:lstStyle/>
                    <a:p>
                      <a:pPr>
                        <a:spcBef>
                          <a:spcPts val="0"/>
                        </a:spcBef>
                        <a:buNone/>
                      </a:pPr>
                      <a:r>
                        <a:rPr b="1" lang="en"/>
                        <a:t>YourBig</a:t>
                      </a:r>
                    </a:p>
                  </a:txBody>
                  <a:tcPr marR="91425" marB="91425" marT="91425" marL="91425"/>
                </a:tc>
                <a:tc>
                  <a:txBody>
                    <a:bodyPr>
                      <a:noAutofit/>
                    </a:bodyPr>
                    <a:lstStyle/>
                    <a:p>
                      <a:pPr>
                        <a:spcBef>
                          <a:spcPts val="0"/>
                        </a:spcBef>
                        <a:buNone/>
                      </a:pPr>
                      <a:r>
                        <a:rPr lang="en"/>
                        <a:t>83</a:t>
                      </a:r>
                    </a:p>
                  </a:txBody>
                  <a:tcPr marR="91425" marB="91425" marT="91425" marL="91425"/>
                </a:tc>
                <a:tc>
                  <a:txBody>
                    <a:bodyPr>
                      <a:noAutofit/>
                    </a:bodyPr>
                    <a:lstStyle/>
                    <a:p>
                      <a:pPr>
                        <a:spcBef>
                          <a:spcPts val="0"/>
                        </a:spcBef>
                        <a:buNone/>
                      </a:pPr>
                      <a:r>
                        <a:rPr lang="en"/>
                        <a:t>17</a:t>
                      </a:r>
                    </a:p>
                  </a:txBody>
                  <a:tcPr marR="91425" marB="91425" marT="91425" marL="91425"/>
                </a:tc>
                <a:tc>
                  <a:txBody>
                    <a:bodyPr>
                      <a:noAutofit/>
                    </a:bodyPr>
                    <a:lstStyle/>
                    <a:p>
                      <a:pPr>
                        <a:spcBef>
                          <a:spcPts val="0"/>
                        </a:spcBef>
                        <a:buNone/>
                      </a:pPr>
                      <a:r>
                        <a:rPr lang="en"/>
                        <a:t>83%</a:t>
                      </a:r>
                    </a:p>
                  </a:txBody>
                  <a:tcPr marR="91425" marB="91425" marT="91425" marL="91425"/>
                </a:tc>
              </a:tr>
            </a:tbl>
          </a:graphicData>
        </a:graphic>
      </p:graphicFrame>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y="0" x="0"/>
          <a:ext cy="0" cx="0"/>
          <a:chOff y="0" x="0"/>
          <a:chExt cy="0" cx="0"/>
        </a:xfrm>
      </p:grpSpPr>
      <p:sp>
        <p:nvSpPr>
          <p:cNvPr id="97" name="Shape 97"/>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Frequency Analysis</a:t>
            </a:r>
          </a:p>
        </p:txBody>
      </p:sp>
      <p:sp>
        <p:nvSpPr>
          <p:cNvPr id="98" name="Shape 98"/>
          <p:cNvSpPr txBox="1"/>
          <p:nvPr>
            <p:ph idx="1" type="body"/>
          </p:nvPr>
        </p:nvSpPr>
        <p:spPr>
          <a:xfrm>
            <a:off y="1444950" x="209950"/>
            <a:ext cy="2494499" cx="65205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Purposes</a:t>
            </a:r>
          </a:p>
          <a:p>
            <a:pPr rtl="0" lvl="1" indent="-381000" marL="914400">
              <a:spcBef>
                <a:spcPts val="0"/>
              </a:spcBef>
              <a:buClr>
                <a:schemeClr val="dk2"/>
              </a:buClr>
              <a:buSzPct val="80000"/>
              <a:buFont typeface="Arial"/>
              <a:buChar char="-"/>
            </a:pPr>
            <a:r>
              <a:rPr lang="en"/>
              <a:t>Cleaning data</a:t>
            </a:r>
          </a:p>
          <a:p>
            <a:pPr rtl="0" lvl="1" indent="-381000" marL="914400">
              <a:spcBef>
                <a:spcPts val="0"/>
              </a:spcBef>
              <a:buClr>
                <a:schemeClr val="dk2"/>
              </a:buClr>
              <a:buSzPct val="80000"/>
              <a:buFont typeface="Arial"/>
              <a:buChar char="-"/>
            </a:pPr>
            <a:r>
              <a:rPr lang="en"/>
              <a:t>Generating summary</a:t>
            </a:r>
          </a:p>
          <a:p>
            <a:pPr rtl="0" lvl="1" indent="-381000" marL="914400">
              <a:spcBef>
                <a:spcPts val="0"/>
              </a:spcBef>
              <a:buClr>
                <a:schemeClr val="dk2"/>
              </a:buClr>
              <a:buSzPct val="80000"/>
              <a:buFont typeface="Arial"/>
              <a:buChar char="-"/>
            </a:pPr>
            <a:r>
              <a:rPr lang="en"/>
              <a:t>Building YourWord list</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y="0" x="0"/>
          <a:ext cy="0" cx="0"/>
          <a:chOff y="0" x="0"/>
          <a:chExt cy="0" cx="0"/>
        </a:xfrm>
      </p:grpSpPr>
      <p:pic>
        <p:nvPicPr>
          <p:cNvPr id="103" name="Shape 103"/>
          <p:cNvPicPr preferRelativeResize="0"/>
          <p:nvPr/>
        </p:nvPicPr>
        <p:blipFill>
          <a:blip r:embed="rId3">
            <a:alphaModFix/>
          </a:blip>
          <a:stretch>
            <a:fillRect/>
          </a:stretch>
        </p:blipFill>
        <p:spPr>
          <a:xfrm>
            <a:off y="261674" x="240800"/>
            <a:ext cy="4620149" cx="874882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y="0" x="0"/>
          <a:ext cy="0" cx="0"/>
          <a:chOff y="0" x="0"/>
          <a:chExt cy="0" cx="0"/>
        </a:xfrm>
      </p:grpSpPr>
      <p:sp>
        <p:nvSpPr>
          <p:cNvPr id="108" name="Shape 108"/>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POS Tagging</a:t>
            </a:r>
          </a:p>
        </p:txBody>
      </p:sp>
      <p:sp>
        <p:nvSpPr>
          <p:cNvPr id="109" name="Shape 109"/>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sz="2400" lang="en"/>
              <a:t>Used the POS tagger for our regular expression “cause” string</a:t>
            </a:r>
          </a:p>
          <a:p>
            <a:pPr rtl="0">
              <a:spcBef>
                <a:spcPts val="0"/>
              </a:spcBef>
              <a:buNone/>
            </a:pPr>
            <a:r>
              <a:rPr sz="2400" lang="en"/>
              <a:t>Checked to see if the cause string returned by the regular expression contained some subject (noun)</a:t>
            </a:r>
          </a:p>
          <a:p>
            <a:pPr rtl="0">
              <a:spcBef>
                <a:spcPts val="0"/>
              </a:spcBef>
              <a:buNone/>
            </a:pPr>
            <a:r>
              <a:t/>
            </a:r>
            <a:endParaRPr sz="2400"/>
          </a:p>
          <a:p>
            <a:pPr rtl="0">
              <a:spcBef>
                <a:spcPts val="0"/>
              </a:spcBef>
              <a:buNone/>
            </a:pPr>
            <a:r>
              <a:rPr sz="2400" lang="en"/>
              <a:t>In June 2011 a flood spanning 9.94 miles </a:t>
            </a:r>
            <a:r>
              <a:rPr sz="2400" lang="en">
                <a:solidFill>
                  <a:srgbClr val="FF0000"/>
                </a:solidFill>
              </a:rPr>
              <a:t>caused by heavy </a:t>
            </a:r>
            <a:r>
              <a:rPr sz="2400" lang="en">
                <a:solidFill>
                  <a:srgbClr val="0000FF"/>
                </a:solidFill>
              </a:rPr>
              <a:t>rain</a:t>
            </a:r>
            <a:r>
              <a:rPr sz="2400" lang="en"/>
              <a:t> affected the yangtze river in China.</a:t>
            </a:r>
          </a:p>
          <a:p>
            <a:pPr rtl="0">
              <a:spcBef>
                <a:spcPts val="0"/>
              </a:spcBef>
              <a:buNone/>
            </a:pPr>
            <a:r>
              <a:t/>
            </a:r>
            <a:endParaRPr sz="2400"/>
          </a:p>
          <a:p>
            <a:pPr>
              <a:spcBef>
                <a:spcPts val="0"/>
              </a:spcBef>
              <a:buNone/>
            </a:pPr>
            <a:r>
              <a:t/>
            </a:r>
            <a:endParaRPr sz="240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y="0" x="0"/>
          <a:ext cy="0" cx="0"/>
          <a:chOff y="0" x="0"/>
          <a:chExt cy="0" cx="0"/>
        </a:xfrm>
      </p:grpSpPr>
      <p:sp>
        <p:nvSpPr>
          <p:cNvPr id="114" name="Shape 11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Regex</a:t>
            </a:r>
          </a:p>
        </p:txBody>
      </p:sp>
      <p:sp>
        <p:nvSpPr>
          <p:cNvPr id="115" name="Shape 115"/>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Best used on cleaned data</a:t>
            </a:r>
          </a:p>
          <a:p>
            <a:pPr rtl="0" lvl="1" indent="-381000" marL="914400">
              <a:spcBef>
                <a:spcPts val="0"/>
              </a:spcBef>
              <a:buClr>
                <a:schemeClr val="dk2"/>
              </a:buClr>
              <a:buSzPct val="80000"/>
              <a:buFont typeface="Arial"/>
              <a:buChar char="-"/>
            </a:pPr>
            <a:r>
              <a:rPr lang="en"/>
              <a:t>Patterns prevalent in news reports</a:t>
            </a:r>
          </a:p>
          <a:p>
            <a:pPr rtl="0" lvl="1" indent="-381000" marL="914400">
              <a:spcBef>
                <a:spcPts val="0"/>
              </a:spcBef>
              <a:buClr>
                <a:schemeClr val="dk2"/>
              </a:buClr>
              <a:buSzPct val="80000"/>
              <a:buFont typeface="Arial"/>
              <a:buChar char="-"/>
            </a:pPr>
            <a:r>
              <a:rPr lang="en"/>
              <a:t>Same methods of describing flooding event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y="0" x="0"/>
          <a:ext cy="0" cx="0"/>
          <a:chOff y="0" x="0"/>
          <a:chExt cy="0" cx="0"/>
        </a:xfrm>
      </p:grpSpPr>
      <p:sp>
        <p:nvSpPr>
          <p:cNvPr id="120" name="Shape 120"/>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Regex examples</a:t>
            </a:r>
          </a:p>
        </p:txBody>
      </p:sp>
      <p:sp>
        <p:nvSpPr>
          <p:cNvPr id="121" name="Shape 121"/>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"affected by ____", "result of ____", "caused by _____", "by ____"</a:t>
            </a:r>
          </a:p>
          <a:p>
            <a:pPr rtl="0" lvl="0" indent="-419100" marL="457200">
              <a:spcBef>
                <a:spcPts val="0"/>
              </a:spcBef>
              <a:buClr>
                <a:schemeClr val="dk2"/>
              </a:buClr>
              <a:buSzPct val="100000"/>
              <a:buFont typeface="Arial"/>
              <a:buChar char="-"/>
            </a:pPr>
            <a:r>
              <a:rPr lang="en"/>
              <a:t>day/month/year</a:t>
            </a:r>
          </a:p>
          <a:p>
            <a:pPr rtl="0" lvl="0" indent="-419100" marL="457200">
              <a:spcBef>
                <a:spcPts val="0"/>
              </a:spcBef>
              <a:buClr>
                <a:schemeClr val="dk2"/>
              </a:buClr>
              <a:buSzPct val="100000"/>
              <a:buFont typeface="Arial"/>
              <a:buChar char="-"/>
            </a:pPr>
            <a:r>
              <a:rPr lang="en"/>
              <a:t>____ people killed/missing/injured</a:t>
            </a:r>
          </a:p>
          <a:p>
            <a:pPr rtl="0" lvl="0" indent="-419100" marL="457200">
              <a:spcBef>
                <a:spcPts val="0"/>
              </a:spcBef>
              <a:buClr>
                <a:schemeClr val="dk2"/>
              </a:buClr>
              <a:buSzPct val="100000"/>
              <a:buFont typeface="Arial"/>
              <a:buChar char="-"/>
            </a:pPr>
            <a:r>
              <a:rPr lang="en"/>
              <a:t>____ (b|m|tr|etc...)illions dollars</a:t>
            </a:r>
          </a:p>
          <a:p>
            <a:pPr rtl="0" lvl="0" indent="-419100" marL="457200">
              <a:spcBef>
                <a:spcPts val="0"/>
              </a:spcBef>
              <a:buClr>
                <a:schemeClr val="dk2"/>
              </a:buClr>
              <a:buSzPct val="100000"/>
              <a:buFont typeface="Arial"/>
              <a:buChar char="-"/>
            </a:pPr>
            <a:r>
              <a:rPr lang="en"/>
              <a:t>____ miles/km/etc...</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y="0" x="0"/>
          <a:ext cy="0" cx="0"/>
          <a:chOff y="0" x="0"/>
          <a:chExt cy="0" cx="0"/>
        </a:xfrm>
      </p:grpSpPr>
      <p:sp>
        <p:nvSpPr>
          <p:cNvPr id="126" name="Shape 126"/>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NER Tagger</a:t>
            </a:r>
          </a:p>
        </p:txBody>
      </p:sp>
      <p:sp>
        <p:nvSpPr>
          <p:cNvPr id="127" name="Shape 127"/>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Rather than using the NER tagger for tagging locations we decided to use a Google Maps API...</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y="0" x="0"/>
          <a:ext cy="0" cx="0"/>
          <a:chOff y="0" x="0"/>
          <a:chExt cy="0" cx="0"/>
        </a:xfrm>
      </p:grpSpPr>
      <p:sp>
        <p:nvSpPr>
          <p:cNvPr id="132" name="Shape 132"/>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Contextualizing Locations</a:t>
            </a:r>
          </a:p>
        </p:txBody>
      </p:sp>
      <p:sp>
        <p:nvSpPr>
          <p:cNvPr id="133" name="Shape 133"/>
          <p:cNvSpPr txBox="1"/>
          <p:nvPr>
            <p:ph idx="1" type="body"/>
          </p:nvPr>
        </p:nvSpPr>
        <p:spPr>
          <a:xfrm>
            <a:off y="1460500" x="123500"/>
            <a:ext cy="3465299" cx="5273099"/>
          </a:xfrm>
          <a:prstGeom prst="rect">
            <a:avLst/>
          </a:prstGeom>
        </p:spPr>
        <p:txBody>
          <a:bodyPr bIns="91425" rIns="91425" lIns="91425" tIns="91425" anchor="t" anchorCtr="0">
            <a:noAutofit/>
          </a:bodyPr>
          <a:lstStyle/>
          <a:p>
            <a:pPr rtl="0" lvl="0" indent="-381000" marL="457200">
              <a:spcBef>
                <a:spcPts val="0"/>
              </a:spcBef>
              <a:buClr>
                <a:schemeClr val="dk2"/>
              </a:buClr>
              <a:buSzPct val="100000"/>
              <a:buFont typeface="Arial"/>
              <a:buChar char="-"/>
            </a:pPr>
            <a:r>
              <a:rPr sz="2400" lang="en"/>
              <a:t>Google Geocoder API</a:t>
            </a:r>
          </a:p>
          <a:p>
            <a:pPr rtl="0" lvl="0">
              <a:spcBef>
                <a:spcPts val="0"/>
              </a:spcBef>
              <a:buNone/>
            </a:pPr>
            <a:r>
              <a:t/>
            </a:r>
            <a:endParaRPr sz="2400"/>
          </a:p>
          <a:p>
            <a:pPr lvl="0" indent="-381000" marL="457200">
              <a:spcBef>
                <a:spcPts val="0"/>
              </a:spcBef>
              <a:buClr>
                <a:schemeClr val="dk2"/>
              </a:buClr>
              <a:buSzPct val="100000"/>
              <a:buFont typeface="Arial"/>
              <a:buChar char="-"/>
            </a:pPr>
            <a:r>
              <a:rPr sz="2400" lang="en"/>
              <a:t>pygeocoder Python package</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y="0" x="0"/>
          <a:ext cy="0" cx="0"/>
          <a:chOff y="0" x="0"/>
          <a:chExt cy="0" cx="0"/>
        </a:xfrm>
      </p:grpSpPr>
      <p:sp>
        <p:nvSpPr>
          <p:cNvPr id="138" name="Shape 138"/>
          <p:cNvSpPr txBox="1"/>
          <p:nvPr>
            <p:ph type="ctrTitle"/>
          </p:nvPr>
        </p:nvSpPr>
        <p:spPr>
          <a:xfrm>
            <a:off y="1300757" x="685800"/>
            <a:ext cy="1684199" cx="7772400"/>
          </a:xfrm>
          <a:prstGeom prst="rect">
            <a:avLst/>
          </a:prstGeom>
        </p:spPr>
        <p:txBody>
          <a:bodyPr bIns="91425" rIns="91425" lIns="91425" tIns="91425" anchor="b" anchorCtr="0">
            <a:noAutofit/>
          </a:bodyPr>
          <a:lstStyle/>
          <a:p>
            <a:pPr>
              <a:spcBef>
                <a:spcPts val="0"/>
              </a:spcBef>
              <a:buNone/>
            </a:pPr>
            <a:r>
              <a:rPr lang="en"/>
              <a:t>Tools We Did Not Use...</a:t>
            </a:r>
          </a:p>
        </p:txBody>
      </p:sp>
      <p:sp>
        <p:nvSpPr>
          <p:cNvPr id="139" name="Shape 139"/>
          <p:cNvSpPr txBox="1"/>
          <p:nvPr>
            <p:ph idx="1" type="subTitle"/>
          </p:nvPr>
        </p:nvSpPr>
        <p:spPr>
          <a:xfrm>
            <a:off y="3093357" x="685800"/>
            <a:ext cy="712499" cx="7772400"/>
          </a:xfrm>
          <a:prstGeom prst="rect">
            <a:avLst/>
          </a:prstGeom>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y="0" x="0"/>
          <a:ext cy="0" cx="0"/>
          <a:chOff y="0" x="0"/>
          <a:chExt cy="0" cx="0"/>
        </a:xfrm>
      </p:grpSpPr>
      <p:sp>
        <p:nvSpPr>
          <p:cNvPr id="144" name="Shape 14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Bigrams &amp; N-grams</a:t>
            </a:r>
          </a:p>
        </p:txBody>
      </p:sp>
      <p:sp>
        <p:nvSpPr>
          <p:cNvPr id="145" name="Shape 145"/>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Not used extensively</a:t>
            </a:r>
          </a:p>
          <a:p>
            <a:pPr rtl="0" lvl="0" indent="-419100" marL="457200">
              <a:spcBef>
                <a:spcPts val="0"/>
              </a:spcBef>
              <a:buClr>
                <a:schemeClr val="dk2"/>
              </a:buClr>
              <a:buSzPct val="100000"/>
              <a:buFont typeface="Arial"/>
              <a:buChar char="-"/>
            </a:pPr>
            <a:r>
              <a:rPr lang="en"/>
              <a:t>Bigrams were good, but already in YourWords</a:t>
            </a:r>
          </a:p>
          <a:p>
            <a:pPr rtl="0" lvl="0" indent="-419100" marL="457200">
              <a:spcBef>
                <a:spcPts val="0"/>
              </a:spcBef>
              <a:buClr>
                <a:schemeClr val="dk2"/>
              </a:buClr>
              <a:buSzPct val="100000"/>
              <a:buFont typeface="Arial"/>
              <a:buChar char="-"/>
            </a:pPr>
            <a:r>
              <a:rPr lang="en"/>
              <a:t>Operations we used were based on single words</a:t>
            </a:r>
          </a:p>
          <a:p>
            <a:pPr rtl="0" lvl="0" indent="-419100" marL="457200">
              <a:spcBef>
                <a:spcPts val="0"/>
              </a:spcBef>
              <a:buClr>
                <a:schemeClr val="dk2"/>
              </a:buClr>
              <a:buSzPct val="100000"/>
              <a:buFont typeface="Arial"/>
              <a:buChar char="-"/>
            </a:pPr>
            <a:r>
              <a:rPr lang="en"/>
              <a:t>Did help with regex</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Introduction</a:t>
            </a:r>
          </a:p>
        </p:txBody>
      </p:sp>
      <p:sp>
        <p:nvSpPr>
          <p:cNvPr id="43" name="Shape 43"/>
          <p:cNvSpPr txBox="1"/>
          <p:nvPr>
            <p:ph idx="1" type="body"/>
          </p:nvPr>
        </p:nvSpPr>
        <p:spPr>
          <a:xfrm>
            <a:off y="122384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AutoNum type="arabicPeriod"/>
            </a:pPr>
            <a:r>
              <a:rPr lang="en"/>
              <a:t>Objective</a:t>
            </a:r>
          </a:p>
          <a:p>
            <a:pPr rtl="0" lvl="0" indent="-419100" marL="457200">
              <a:spcBef>
                <a:spcPts val="0"/>
              </a:spcBef>
              <a:buClr>
                <a:schemeClr val="dk2"/>
              </a:buClr>
              <a:buSzPct val="100000"/>
              <a:buFont typeface="Arial"/>
              <a:buAutoNum type="arabicPeriod"/>
            </a:pPr>
            <a:r>
              <a:rPr lang="en"/>
              <a:t>Discussion of corpora</a:t>
            </a:r>
          </a:p>
          <a:p>
            <a:pPr rtl="0" lvl="0" indent="-419100" marL="457200">
              <a:spcBef>
                <a:spcPts val="0"/>
              </a:spcBef>
              <a:buClr>
                <a:schemeClr val="dk2"/>
              </a:buClr>
              <a:buSzPct val="100000"/>
              <a:buFont typeface="Arial"/>
              <a:buAutoNum type="arabicPeriod"/>
            </a:pPr>
            <a:r>
              <a:rPr lang="en"/>
              <a:t>Final results</a:t>
            </a:r>
          </a:p>
          <a:p>
            <a:pPr rtl="0" lvl="0" indent="-419100" marL="457200">
              <a:spcBef>
                <a:spcPts val="0"/>
              </a:spcBef>
              <a:buClr>
                <a:schemeClr val="dk2"/>
              </a:buClr>
              <a:buSzPct val="100000"/>
              <a:buFont typeface="Arial"/>
              <a:buAutoNum type="arabicPeriod"/>
            </a:pPr>
            <a:r>
              <a:rPr lang="en"/>
              <a:t>Tools we used for cleaning the data</a:t>
            </a:r>
          </a:p>
          <a:p>
            <a:pPr rtl="0" lvl="0" indent="-419100" marL="457200">
              <a:spcBef>
                <a:spcPts val="0"/>
              </a:spcBef>
              <a:buClr>
                <a:schemeClr val="dk2"/>
              </a:buClr>
              <a:buSzPct val="100000"/>
              <a:buFont typeface="Arial"/>
              <a:buAutoNum type="arabicPeriod"/>
            </a:pPr>
            <a:r>
              <a:rPr lang="en"/>
              <a:t>Tools we used for language processing</a:t>
            </a:r>
          </a:p>
          <a:p>
            <a:pPr rtl="0" lvl="0" indent="-419100" marL="457200">
              <a:spcBef>
                <a:spcPts val="0"/>
              </a:spcBef>
              <a:buClr>
                <a:schemeClr val="dk2"/>
              </a:buClr>
              <a:buSzPct val="100000"/>
              <a:buFont typeface="Arial"/>
              <a:buAutoNum type="arabicPeriod"/>
            </a:pPr>
            <a:r>
              <a:rPr lang="en"/>
              <a:t>Tools we did not use</a:t>
            </a:r>
          </a:p>
          <a:p>
            <a:pPr rtl="0" lvl="0" indent="-419100" marL="457200">
              <a:spcBef>
                <a:spcPts val="0"/>
              </a:spcBef>
              <a:buClr>
                <a:schemeClr val="dk2"/>
              </a:buClr>
              <a:buSzPct val="100000"/>
              <a:buFont typeface="Arial"/>
              <a:buAutoNum type="arabicPeriod"/>
            </a:pPr>
            <a:r>
              <a:rPr lang="en"/>
              <a:t>What we learned</a:t>
            </a:r>
          </a:p>
          <a:p>
            <a:pPr lvl="0" indent="-419100" marL="457200">
              <a:spcBef>
                <a:spcPts val="0"/>
              </a:spcBef>
              <a:buClr>
                <a:schemeClr val="dk2"/>
              </a:buClr>
              <a:buSzPct val="100000"/>
              <a:buFont typeface="Arial"/>
              <a:buAutoNum type="arabicPeriod"/>
            </a:pPr>
            <a:r>
              <a:rPr lang="en"/>
              <a:t>Conclusion</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y="0" x="0"/>
          <a:ext cy="0" cx="0"/>
          <a:chOff y="0" x="0"/>
          <a:chExt cy="0" cx="0"/>
        </a:xfrm>
      </p:grpSpPr>
      <p:graphicFrame>
        <p:nvGraphicFramePr>
          <p:cNvPr id="150" name="Shape 150"/>
          <p:cNvGraphicFramePr/>
          <p:nvPr/>
        </p:nvGraphicFramePr>
        <p:xfrm>
          <a:off y="322150" x="884575"/>
          <a:ext cy="3000000" cx="3000000"/>
        </p:xfrm>
        <a:graphic>
          <a:graphicData uri="http://schemas.openxmlformats.org/drawingml/2006/table">
            <a:tbl>
              <a:tblPr>
                <a:noFill/>
                <a:tableStyleId>{3836557C-1A43-4E6F-8DFC-23E0444ADD08}</a:tableStyleId>
              </a:tblPr>
              <a:tblGrid>
                <a:gridCol w="3619500"/>
                <a:gridCol w="3619500"/>
              </a:tblGrid>
              <a:tr h="443900">
                <a:tc>
                  <a:txBody>
                    <a:bodyPr>
                      <a:noAutofit/>
                    </a:bodyPr>
                    <a:lstStyle/>
                    <a:p>
                      <a:pPr rtl="0">
                        <a:spcBef>
                          <a:spcPts val="600"/>
                        </a:spcBef>
                        <a:buNone/>
                      </a:pPr>
                      <a:r>
                        <a:rPr lang="en">
                          <a:solidFill>
                            <a:schemeClr val="dk2"/>
                          </a:solidFill>
                        </a:rPr>
                        <a:t>Useful bigrams</a:t>
                      </a:r>
                    </a:p>
                  </a:txBody>
                  <a:tcPr marR="91425" marB="91425" marT="91425" marL="91425"/>
                </a:tc>
                <a:tc>
                  <a:txBody>
                    <a:bodyPr>
                      <a:noAutofit/>
                    </a:bodyPr>
                    <a:lstStyle/>
                    <a:p>
                      <a:pPr rtl="0">
                        <a:spcBef>
                          <a:spcPts val="0"/>
                        </a:spcBef>
                        <a:buNone/>
                      </a:pPr>
                      <a:r>
                        <a:rPr lang="en"/>
                        <a:t>YourWords</a:t>
                      </a:r>
                    </a:p>
                  </a:txBody>
                  <a:tcPr marR="91425" marB="91425" marT="91425" marL="91425"/>
                </a:tc>
              </a:tr>
              <a:tr h="3975075">
                <a:tc>
                  <a:txBody>
                    <a:bodyPr>
                      <a:noAutofit/>
                    </a:bodyPr>
                    <a:lstStyle/>
                    <a:p>
                      <a:pPr rtl="0" lvl="0">
                        <a:spcBef>
                          <a:spcPts val="600"/>
                        </a:spcBef>
                        <a:buClr>
                          <a:schemeClr val="dk1"/>
                        </a:buClr>
                        <a:buSzPct val="45833"/>
                        <a:buFont typeface="Arial"/>
                        <a:buNone/>
                      </a:pPr>
                      <a:r>
                        <a:rPr sz="2400" lang="en">
                          <a:solidFill>
                            <a:schemeClr val="dk2"/>
                          </a:solidFill>
                        </a:rPr>
                        <a:t>flash flooding</a:t>
                      </a:r>
                      <a:br>
                        <a:rPr sz="2400" lang="en">
                          <a:solidFill>
                            <a:schemeClr val="dk2"/>
                          </a:solidFill>
                        </a:rPr>
                      </a:br>
                      <a:r>
                        <a:rPr sz="2400" lang="en">
                          <a:solidFill>
                            <a:schemeClr val="dk2"/>
                          </a:solidFill>
                        </a:rPr>
                        <a:t>heavy rains</a:t>
                      </a:r>
                      <a:br>
                        <a:rPr sz="2400" lang="en">
                          <a:solidFill>
                            <a:schemeClr val="dk2"/>
                          </a:solidFill>
                        </a:rPr>
                      </a:br>
                      <a:r>
                        <a:rPr sz="2400" lang="en">
                          <a:solidFill>
                            <a:schemeClr val="dk2"/>
                          </a:solidFill>
                        </a:rPr>
                        <a:t>inches rain</a:t>
                      </a:r>
                      <a:br>
                        <a:rPr sz="2400" lang="en">
                          <a:solidFill>
                            <a:schemeClr val="dk2"/>
                          </a:solidFill>
                        </a:rPr>
                      </a:br>
                      <a:r>
                        <a:rPr sz="2400" lang="en">
                          <a:solidFill>
                            <a:schemeClr val="dk2"/>
                          </a:solidFill>
                        </a:rPr>
                        <a:t>rain fell</a:t>
                      </a:r>
                    </a:p>
                    <a:p>
                      <a:pPr>
                        <a:spcBef>
                          <a:spcPts val="0"/>
                        </a:spcBef>
                        <a:buNone/>
                      </a:pPr>
                      <a:r>
                        <a:t/>
                      </a:r>
                      <a:endParaRPr/>
                    </a:p>
                  </a:txBody>
                  <a:tcPr marR="91425" marB="91425" marT="91425" marL="91425"/>
                </a:tc>
                <a:tc>
                  <a:txBody>
                    <a:bodyPr>
                      <a:noAutofit/>
                    </a:bodyPr>
                    <a:lstStyle/>
                    <a:p>
                      <a:pPr rtl="0" lvl="0">
                        <a:spcBef>
                          <a:spcPts val="0"/>
                        </a:spcBef>
                        <a:buNone/>
                      </a:pPr>
                      <a:r>
                        <a:rPr b="1" lang="en"/>
                        <a:t>flood</a:t>
                      </a:r>
                    </a:p>
                    <a:p>
                      <a:pPr rtl="0" lvl="0">
                        <a:spcBef>
                          <a:spcPts val="0"/>
                        </a:spcBef>
                        <a:buClr>
                          <a:schemeClr val="dk1"/>
                        </a:buClr>
                        <a:buSzPct val="78571"/>
                        <a:buFont typeface="Arial"/>
                        <a:buNone/>
                      </a:pPr>
                      <a:r>
                        <a:rPr b="1" lang="en"/>
                        <a:t>rain</a:t>
                      </a:r>
                    </a:p>
                    <a:p>
                      <a:pPr rtl="0" lvl="0">
                        <a:spcBef>
                          <a:spcPts val="0"/>
                        </a:spcBef>
                        <a:buNone/>
                      </a:pPr>
                      <a:r>
                        <a:rPr lang="en"/>
                        <a:t>overflow</a:t>
                      </a:r>
                    </a:p>
                    <a:p>
                      <a:pPr rtl="0" lvl="0">
                        <a:spcBef>
                          <a:spcPts val="0"/>
                        </a:spcBef>
                        <a:buClr>
                          <a:schemeClr val="dk1"/>
                        </a:buClr>
                        <a:buSzPct val="78571"/>
                        <a:buFont typeface="Arial"/>
                        <a:buNone/>
                      </a:pPr>
                      <a:r>
                        <a:rPr lang="en"/>
                        <a:t>dam</a:t>
                      </a:r>
                    </a:p>
                    <a:p>
                      <a:pPr rtl="0" lvl="0">
                        <a:spcBef>
                          <a:spcPts val="0"/>
                        </a:spcBef>
                        <a:buNone/>
                      </a:pPr>
                      <a:r>
                        <a:rPr lang="en"/>
                        <a:t>storm</a:t>
                      </a:r>
                    </a:p>
                    <a:p>
                      <a:pPr rtl="0" lvl="0">
                        <a:spcBef>
                          <a:spcPts val="0"/>
                        </a:spcBef>
                        <a:buClr>
                          <a:schemeClr val="dk1"/>
                        </a:buClr>
                        <a:buSzPct val="78571"/>
                        <a:buFont typeface="Arial"/>
                        <a:buNone/>
                      </a:pPr>
                      <a:r>
                        <a:rPr lang="en"/>
                        <a:t>severe</a:t>
                      </a:r>
                    </a:p>
                    <a:p>
                      <a:pPr rtl="0" lvl="0">
                        <a:spcBef>
                          <a:spcPts val="0"/>
                        </a:spcBef>
                        <a:buNone/>
                      </a:pPr>
                      <a:r>
                        <a:rPr lang="en"/>
                        <a:t>water </a:t>
                      </a:r>
                    </a:p>
                    <a:p>
                      <a:pPr rtl="0" lvl="0">
                        <a:spcBef>
                          <a:spcPts val="0"/>
                        </a:spcBef>
                        <a:buClr>
                          <a:schemeClr val="dk1"/>
                        </a:buClr>
                        <a:buSzPct val="78571"/>
                        <a:buFont typeface="Arial"/>
                        <a:buNone/>
                      </a:pPr>
                      <a:r>
                        <a:rPr lang="en"/>
                        <a:t>damage</a:t>
                      </a:r>
                    </a:p>
                    <a:p>
                      <a:pPr rtl="0" lvl="0">
                        <a:spcBef>
                          <a:spcPts val="0"/>
                        </a:spcBef>
                        <a:buNone/>
                      </a:pPr>
                      <a:r>
                        <a:rPr lang="en"/>
                        <a:t>submerge</a:t>
                      </a:r>
                    </a:p>
                    <a:p>
                      <a:pPr rtl="0" lvl="0">
                        <a:spcBef>
                          <a:spcPts val="0"/>
                        </a:spcBef>
                        <a:buNone/>
                      </a:pPr>
                      <a:r>
                        <a:rPr lang="en"/>
                        <a:t>washed</a:t>
                      </a:r>
                    </a:p>
                    <a:p>
                      <a:pPr rtl="0" lvl="0">
                        <a:spcBef>
                          <a:spcPts val="0"/>
                        </a:spcBef>
                        <a:buNone/>
                      </a:pPr>
                      <a:r>
                        <a:rPr lang="en"/>
                        <a:t>collapsed</a:t>
                      </a:r>
                    </a:p>
                    <a:p>
                      <a:pPr rtl="0" lvl="0">
                        <a:spcBef>
                          <a:spcPts val="0"/>
                        </a:spcBef>
                        <a:buClr>
                          <a:schemeClr val="dk1"/>
                        </a:buClr>
                        <a:buSzPct val="78571"/>
                        <a:buFont typeface="Arial"/>
                        <a:buNone/>
                      </a:pPr>
                      <a:r>
                        <a:rPr lang="en"/>
                        <a:t>river</a:t>
                      </a:r>
                    </a:p>
                    <a:p>
                      <a:pPr rtl="0" lvl="0">
                        <a:spcBef>
                          <a:spcPts val="0"/>
                        </a:spcBef>
                        <a:buNone/>
                      </a:pPr>
                      <a:r>
                        <a:rPr lang="en"/>
                        <a:t>discharge</a:t>
                      </a:r>
                    </a:p>
                    <a:p>
                      <a:pPr rtl="0" lvl="0">
                        <a:spcBef>
                          <a:spcPts val="0"/>
                        </a:spcBef>
                        <a:buClr>
                          <a:schemeClr val="dk1"/>
                        </a:buClr>
                        <a:buSzPct val="78571"/>
                        <a:buFont typeface="Arial"/>
                        <a:buNone/>
                      </a:pPr>
                      <a:r>
                        <a:rPr lang="en"/>
                        <a:t>downpour</a:t>
                      </a:r>
                    </a:p>
                    <a:p>
                      <a:pPr rtl="0" lvl="0">
                        <a:spcBef>
                          <a:spcPts val="0"/>
                        </a:spcBef>
                        <a:buClr>
                          <a:schemeClr val="dk1"/>
                        </a:buClr>
                        <a:buSzPct val="78571"/>
                        <a:buFont typeface="Arial"/>
                        <a:buNone/>
                      </a:pPr>
                      <a:r>
                        <a:rPr b="1" lang="en"/>
                        <a:t>flash</a:t>
                      </a:r>
                    </a:p>
                    <a:p>
                      <a:pPr rtl="0" lvl="0">
                        <a:spcBef>
                          <a:spcPts val="0"/>
                        </a:spcBef>
                        <a:buClr>
                          <a:schemeClr val="dk1"/>
                        </a:buClr>
                        <a:buSzPct val="78571"/>
                        <a:buFont typeface="Arial"/>
                        <a:buNone/>
                      </a:pPr>
                      <a:r>
                        <a:rPr lang="en"/>
                        <a:t>sweep</a:t>
                      </a:r>
                    </a:p>
                    <a:p>
                      <a:pPr rtl="0" lvl="0">
                        <a:spcBef>
                          <a:spcPts val="0"/>
                        </a:spcBef>
                        <a:buNone/>
                      </a:pPr>
                      <a:r>
                        <a:rPr lang="en"/>
                        <a:t>torrential</a:t>
                      </a:r>
                    </a:p>
                    <a:p>
                      <a:pPr lvl="0">
                        <a:spcBef>
                          <a:spcPts val="0"/>
                        </a:spcBef>
                        <a:buClr>
                          <a:schemeClr val="dk1"/>
                        </a:buClr>
                        <a:buSzPct val="78571"/>
                        <a:buFont typeface="Arial"/>
                        <a:buNone/>
                      </a:pPr>
                      <a:r>
                        <a:rPr lang="en"/>
                        <a:t>runoff</a:t>
                      </a:r>
                    </a:p>
                  </a:txBody>
                  <a:tcPr marR="91425" marB="91425" marT="91425" marL="91425"/>
                </a:tc>
              </a:tr>
            </a:tbl>
          </a:graphicData>
        </a:graphic>
      </p:graphicFrame>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y="0" x="0"/>
          <a:ext cy="0" cx="0"/>
          <a:chOff y="0" x="0"/>
          <a:chExt cy="0" cx="0"/>
        </a:xfrm>
      </p:grpSpPr>
      <p:graphicFrame>
        <p:nvGraphicFramePr>
          <p:cNvPr id="155" name="Shape 155"/>
          <p:cNvGraphicFramePr/>
          <p:nvPr/>
        </p:nvGraphicFramePr>
        <p:xfrm>
          <a:off y="488825" x="903100"/>
          <a:ext cy="3000000" cx="3000000"/>
        </p:xfrm>
        <a:graphic>
          <a:graphicData uri="http://schemas.openxmlformats.org/drawingml/2006/table">
            <a:tbl>
              <a:tblPr>
                <a:noFill/>
                <a:tableStyleId>{80FE2F09-62CC-425C-9DD4-E7F9CC3665C1}</a:tableStyleId>
              </a:tblPr>
              <a:tblGrid>
                <a:gridCol w="3119350"/>
                <a:gridCol w="4119650"/>
              </a:tblGrid>
              <a:tr h="381000">
                <a:tc>
                  <a:txBody>
                    <a:bodyPr>
                      <a:noAutofit/>
                    </a:bodyPr>
                    <a:lstStyle/>
                    <a:p>
                      <a:pPr rtl="0" lvl="0">
                        <a:spcBef>
                          <a:spcPts val="600"/>
                        </a:spcBef>
                        <a:buNone/>
                      </a:pPr>
                      <a:r>
                        <a:rPr lang="en">
                          <a:solidFill>
                            <a:schemeClr val="dk2"/>
                          </a:solidFill>
                        </a:rPr>
                        <a:t>Useful bigrams</a:t>
                      </a:r>
                    </a:p>
                  </a:txBody>
                  <a:tcPr marR="91425" marB="91425" marT="91425" marL="91425"/>
                </a:tc>
                <a:tc>
                  <a:txBody>
                    <a:bodyPr>
                      <a:noAutofit/>
                    </a:bodyPr>
                    <a:lstStyle/>
                    <a:p>
                      <a:pPr rtl="0" lvl="0">
                        <a:spcBef>
                          <a:spcPts val="0"/>
                        </a:spcBef>
                        <a:buNone/>
                      </a:pPr>
                      <a:r>
                        <a:rPr lang="en"/>
                        <a:t>Some regexes</a:t>
                      </a:r>
                    </a:p>
                  </a:txBody>
                  <a:tcPr marR="91425" marB="91425" marT="91425" marL="91425"/>
                </a:tc>
              </a:tr>
              <a:tr h="381000">
                <a:tc>
                  <a:txBody>
                    <a:bodyPr>
                      <a:noAutofit/>
                    </a:bodyPr>
                    <a:lstStyle/>
                    <a:p>
                      <a:pPr rtl="0" lvl="0">
                        <a:spcBef>
                          <a:spcPts val="600"/>
                        </a:spcBef>
                        <a:buNone/>
                      </a:pPr>
                      <a:r>
                        <a:rPr sz="2400" lang="en">
                          <a:solidFill>
                            <a:schemeClr val="dk2"/>
                          </a:solidFill>
                        </a:rPr>
                        <a:t>flash flooding</a:t>
                      </a:r>
                      <a:br>
                        <a:rPr sz="2400" lang="en">
                          <a:solidFill>
                            <a:schemeClr val="dk2"/>
                          </a:solidFill>
                        </a:rPr>
                      </a:br>
                      <a:r>
                        <a:rPr sz="2400" lang="en">
                          <a:solidFill>
                            <a:schemeClr val="dk2"/>
                          </a:solidFill>
                        </a:rPr>
                        <a:t>heavy rains</a:t>
                      </a:r>
                      <a:br>
                        <a:rPr sz="2400" lang="en">
                          <a:solidFill>
                            <a:schemeClr val="dk2"/>
                          </a:solidFill>
                        </a:rPr>
                      </a:br>
                      <a:r>
                        <a:rPr sz="2400" lang="en">
                          <a:solidFill>
                            <a:schemeClr val="dk2"/>
                          </a:solidFill>
                        </a:rPr>
                        <a:t>inches rain</a:t>
                      </a:r>
                      <a:br>
                        <a:rPr sz="2400" lang="en">
                          <a:solidFill>
                            <a:schemeClr val="dk2"/>
                          </a:solidFill>
                        </a:rPr>
                      </a:br>
                      <a:r>
                        <a:rPr sz="2400" lang="en">
                          <a:solidFill>
                            <a:schemeClr val="dk2"/>
                          </a:solidFill>
                        </a:rPr>
                        <a:t>rain fell</a:t>
                      </a:r>
                    </a:p>
                    <a:p>
                      <a:pPr rtl="0" lvl="0">
                        <a:spcBef>
                          <a:spcPts val="0"/>
                        </a:spcBef>
                        <a:buNone/>
                      </a:pPr>
                      <a:r>
                        <a:t/>
                      </a:r>
                      <a:endParaRPr/>
                    </a:p>
                  </a:txBody>
                  <a:tcPr marR="91425" marB="91425" marT="91425" marL="91425"/>
                </a:tc>
                <a:tc>
                  <a:txBody>
                    <a:bodyPr>
                      <a:noAutofit/>
                    </a:bodyPr>
                    <a:lstStyle/>
                    <a:p>
                      <a:pPr rtl="0" lvl="0">
                        <a:spcBef>
                          <a:spcPts val="0"/>
                        </a:spcBef>
                        <a:buNone/>
                      </a:pPr>
                      <a:r>
                        <a:rPr sz="2400" lang="en"/>
                        <a:t>(\d+.\d+\smillimeters)|(\d+.\d+\</a:t>
                      </a:r>
                      <a:r>
                        <a:rPr b="1" sz="2400" lang="en"/>
                        <a:t>smm</a:t>
                      </a:r>
                      <a:r>
                        <a:rPr sz="2400" lang="en"/>
                        <a:t>))|(\d+.\d+\s(</a:t>
                      </a:r>
                      <a:r>
                        <a:rPr b="1" sz="2400" lang="en"/>
                        <a:t>inches</a:t>
                      </a:r>
                      <a:r>
                        <a:rPr sz="2400" lang="en"/>
                        <a:t>|</a:t>
                      </a:r>
                      <a:r>
                        <a:rPr b="1" sz="2400" lang="en"/>
                        <a:t>inch</a:t>
                      </a:r>
                      <a:r>
                        <a:rPr sz="2400" lang="en"/>
                        <a:t>)</a:t>
                      </a:r>
                    </a:p>
                    <a:p>
                      <a:pPr rtl="0" lvl="0">
                        <a:spcBef>
                          <a:spcPts val="0"/>
                        </a:spcBef>
                        <a:buNone/>
                      </a:pPr>
                      <a:r>
                        <a:t/>
                      </a:r>
                      <a:endParaRPr sz="2400"/>
                    </a:p>
                    <a:p>
                      <a:pPr rtl="0" lvl="0">
                        <a:spcBef>
                          <a:spcPts val="0"/>
                        </a:spcBef>
                        <a:buNone/>
                      </a:pPr>
                      <a:r>
                        <a:rPr b="1" sz="2400" lang="en"/>
                        <a:t>due\sto</a:t>
                      </a:r>
                      <a:r>
                        <a:rPr sz="2400" lang="en"/>
                        <a:t>(\s[A-Za-z]{3,}){1,3}|</a:t>
                      </a:r>
                      <a:r>
                        <a:rPr b="1" sz="2400" lang="en"/>
                        <a:t>result\sof</a:t>
                      </a:r>
                      <a:r>
                        <a:rPr sz="2400" lang="en"/>
                        <a:t>(\s[A-Za-z]{3,}){1,3}|</a:t>
                      </a:r>
                      <a:r>
                        <a:rPr b="1" sz="2400" lang="en"/>
                        <a:t>caused\sby</a:t>
                      </a:r>
                      <a:r>
                        <a:rPr sz="2400" lang="en"/>
                        <a:t>(\s[A-Za-z]{3,}){1,3}|by\s([A-Za-z]{4,}){1,2})|heavy\s([A-Z    a-z]{3,}</a:t>
                      </a:r>
                    </a:p>
                  </a:txBody>
                  <a:tcPr marR="91425" marB="91425" marT="91425" marL="91425"/>
                </a:tc>
              </a:tr>
            </a:tbl>
          </a:graphicData>
        </a:graphic>
      </p:graphicFrame>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y="0" x="0"/>
          <a:ext cy="0" cx="0"/>
          <a:chOff y="0" x="0"/>
          <a:chExt cy="0" cx="0"/>
        </a:xfrm>
      </p:grpSpPr>
      <p:sp>
        <p:nvSpPr>
          <p:cNvPr id="160" name="Shape 16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Clustering &amp; Mahout</a:t>
            </a:r>
          </a:p>
        </p:txBody>
      </p:sp>
      <p:sp>
        <p:nvSpPr>
          <p:cNvPr id="161" name="Shape 161"/>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Documents similar enough that clusters would be indistinguishable</a:t>
            </a:r>
          </a:p>
          <a:p>
            <a:pPr rtl="0" lvl="0">
              <a:spcBef>
                <a:spcPts val="0"/>
              </a:spcBef>
              <a:buNone/>
            </a:pPr>
            <a:r>
              <a:t/>
            </a:r>
            <a:endParaRPr/>
          </a:p>
          <a:p>
            <a:pPr rtl="0" lvl="0" indent="-419100" marL="457200">
              <a:spcBef>
                <a:spcPts val="0"/>
              </a:spcBef>
              <a:buClr>
                <a:schemeClr val="dk2"/>
              </a:buClr>
              <a:buSzPct val="100000"/>
              <a:buFont typeface="Arial"/>
              <a:buChar char="-"/>
            </a:pPr>
            <a:r>
              <a:rPr lang="en"/>
              <a:t>Wanted data from all good sources</a:t>
            </a:r>
          </a:p>
          <a:p>
            <a:pPr rtl="0" lvl="0">
              <a:spcBef>
                <a:spcPts val="0"/>
              </a:spcBef>
              <a:buNone/>
            </a:pPr>
            <a:r>
              <a:t/>
            </a:r>
            <a:endParaRPr/>
          </a:p>
          <a:p>
            <a:pPr lvl="0" indent="-419100" marL="457200">
              <a:spcBef>
                <a:spcPts val="0"/>
              </a:spcBef>
              <a:buClr>
                <a:schemeClr val="dk2"/>
              </a:buClr>
              <a:buSzPct val="100000"/>
              <a:buFont typeface="Arial"/>
              <a:buChar char="-"/>
            </a:pPr>
            <a:r>
              <a:rPr lang="en"/>
              <a:t>Clean data was good enough</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Chunking</a:t>
            </a:r>
          </a:p>
        </p:txBody>
      </p:sp>
      <p:sp>
        <p:nvSpPr>
          <p:cNvPr id="167" name="Shape 167"/>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Finds multitoken sequences</a:t>
            </a:r>
          </a:p>
          <a:p>
            <a:pPr rtl="0" lvl="0" indent="-419100" marL="457200">
              <a:spcBef>
                <a:spcPts val="0"/>
              </a:spcBef>
              <a:buClr>
                <a:schemeClr val="dk2"/>
              </a:buClr>
              <a:buSzPct val="100000"/>
              <a:buFont typeface="Arial"/>
              <a:buChar char="-"/>
            </a:pPr>
            <a:r>
              <a:rPr lang="en"/>
              <a:t>Knowledge of existing data </a:t>
            </a:r>
          </a:p>
          <a:p>
            <a:pPr rtl="0" lvl="1" indent="-381000" marL="914400">
              <a:spcBef>
                <a:spcPts val="0"/>
              </a:spcBef>
              <a:buClr>
                <a:schemeClr val="dk2"/>
              </a:buClr>
              <a:buSzPct val="80000"/>
              <a:buFont typeface="Arial"/>
              <a:buChar char="-"/>
            </a:pPr>
            <a:r>
              <a:rPr lang="en"/>
              <a:t>brainstormed our own chunks, which was good enough</a:t>
            </a:r>
          </a:p>
          <a:p>
            <a:pPr rtl="0" lvl="1" indent="-381000" marL="914400">
              <a:spcBef>
                <a:spcPts val="0"/>
              </a:spcBef>
              <a:buClr>
                <a:schemeClr val="dk2"/>
              </a:buClr>
              <a:buSzPct val="80000"/>
              <a:buFont typeface="Arial"/>
              <a:buChar char="-"/>
            </a:pPr>
            <a:r>
              <a:rPr lang="en"/>
              <a:t>would be helpful if we didn’t know patterns</a:t>
            </a:r>
          </a:p>
          <a:p>
            <a:pPr lvl="0" indent="-419100" marL="457200">
              <a:spcBef>
                <a:spcPts val="0"/>
              </a:spcBef>
              <a:buClr>
                <a:schemeClr val="dk2"/>
              </a:buClr>
              <a:buSzPct val="100000"/>
              <a:buFont typeface="Arial"/>
              <a:buChar char="-"/>
            </a:pPr>
            <a:r>
              <a:rPr lang="en"/>
              <a:t>Regular expressions alone did the job well on clean data</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y="0" x="0"/>
          <a:ext cy="0" cx="0"/>
          <a:chOff y="0" x="0"/>
          <a:chExt cy="0" cx="0"/>
        </a:xfrm>
      </p:grpSpPr>
      <p:sp>
        <p:nvSpPr>
          <p:cNvPr id="172" name="Shape 172"/>
          <p:cNvSpPr txBox="1"/>
          <p:nvPr>
            <p:ph type="ctrTitle"/>
          </p:nvPr>
        </p:nvSpPr>
        <p:spPr>
          <a:xfrm>
            <a:off y="1300757" x="685800"/>
            <a:ext cy="1684199" cx="7772400"/>
          </a:xfrm>
          <a:prstGeom prst="rect">
            <a:avLst/>
          </a:prstGeom>
        </p:spPr>
        <p:txBody>
          <a:bodyPr bIns="91425" rIns="91425" lIns="91425" tIns="91425" anchor="b" anchorCtr="0">
            <a:noAutofit/>
          </a:bodyPr>
          <a:lstStyle/>
          <a:p>
            <a:pPr rtl="0" lvl="0">
              <a:spcBef>
                <a:spcPts val="0"/>
              </a:spcBef>
              <a:buNone/>
            </a:pPr>
            <a:r>
              <a:rPr lang="en"/>
              <a:t>Conclusion</a:t>
            </a:r>
          </a:p>
        </p:txBody>
      </p:sp>
      <p:sp>
        <p:nvSpPr>
          <p:cNvPr id="173" name="Shape 173"/>
          <p:cNvSpPr txBox="1"/>
          <p:nvPr>
            <p:ph idx="1" type="subTitle"/>
          </p:nvPr>
        </p:nvSpPr>
        <p:spPr>
          <a:xfrm>
            <a:off y="3093357" x="685800"/>
            <a:ext cy="712499" cx="7772400"/>
          </a:xfrm>
          <a:prstGeom prst="rect">
            <a:avLst/>
          </a:prstGeom>
        </p:spPr>
        <p:txBody>
          <a:bodyPr bIns="91425" rIns="91425" lIns="91425" tIns="91425" anchor="ctr" anchorCtr="0">
            <a:noAutofit/>
          </a:bodyPr>
          <a:lstStyle/>
          <a:p>
            <a:pPr rtl="0" lvl="0">
              <a:spcBef>
                <a:spcPts val="0"/>
              </a:spcBef>
              <a:buNone/>
            </a:pPr>
            <a:r>
              <a:t/>
            </a:r>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y="0" x="0"/>
          <a:ext cy="0" cx="0"/>
          <a:chOff y="0" x="0"/>
          <a:chExt cy="0" cx="0"/>
        </a:xfrm>
      </p:grpSpPr>
      <p:sp>
        <p:nvSpPr>
          <p:cNvPr id="178" name="Shape 178"/>
          <p:cNvSpPr txBox="1"/>
          <p:nvPr>
            <p:ph type="title"/>
          </p:nvPr>
        </p:nvSpPr>
        <p:spPr>
          <a:xfrm>
            <a:off y="205977" x="457200"/>
            <a:ext cy="1141499" cx="8229600"/>
          </a:xfrm>
          <a:prstGeom prst="rect">
            <a:avLst/>
          </a:prstGeom>
        </p:spPr>
        <p:txBody>
          <a:bodyPr bIns="91425" rIns="91425" lIns="91425" tIns="91425" anchor="b" anchorCtr="0">
            <a:noAutofit/>
          </a:bodyPr>
          <a:lstStyle/>
          <a:p>
            <a:pPr lvl="0">
              <a:spcBef>
                <a:spcPts val="0"/>
              </a:spcBef>
              <a:buNone/>
            </a:pPr>
            <a:r>
              <a:rPr lang="en"/>
              <a:t>Wrap Up - Challenges</a:t>
            </a:r>
          </a:p>
        </p:txBody>
      </p:sp>
      <p:sp>
        <p:nvSpPr>
          <p:cNvPr id="179" name="Shape 179"/>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New Technologies</a:t>
            </a:r>
          </a:p>
          <a:p>
            <a:pPr rtl="0" lvl="1" indent="-381000" marL="914400">
              <a:spcBef>
                <a:spcPts val="0"/>
              </a:spcBef>
              <a:buClr>
                <a:schemeClr val="dk2"/>
              </a:buClr>
              <a:buSzPct val="80000"/>
              <a:buFont typeface="Arial"/>
              <a:buChar char="-"/>
            </a:pPr>
            <a:r>
              <a:rPr lang="en"/>
              <a:t>Hadoop - Map/Reduce</a:t>
            </a:r>
          </a:p>
          <a:p>
            <a:pPr rtl="0" lvl="1" indent="-381000" marL="914400">
              <a:spcBef>
                <a:spcPts val="0"/>
              </a:spcBef>
              <a:buClr>
                <a:schemeClr val="dk2"/>
              </a:buClr>
              <a:buSzPct val="80000"/>
              <a:buFont typeface="Arial"/>
              <a:buChar char="-"/>
            </a:pPr>
            <a:r>
              <a:rPr lang="en"/>
              <a:t>NLTK Library</a:t>
            </a:r>
          </a:p>
          <a:p>
            <a:pPr rtl="0" lvl="0" indent="-419100" marL="457200">
              <a:spcBef>
                <a:spcPts val="0"/>
              </a:spcBef>
              <a:buClr>
                <a:schemeClr val="dk2"/>
              </a:buClr>
              <a:buSzPct val="100000"/>
              <a:buFont typeface="Arial"/>
              <a:buChar char="-"/>
            </a:pPr>
            <a:r>
              <a:rPr lang="en"/>
              <a:t>Group Logistics</a:t>
            </a:r>
          </a:p>
          <a:p>
            <a:pPr rtl="0" lvl="1" indent="-381000" marL="914400">
              <a:spcBef>
                <a:spcPts val="0"/>
              </a:spcBef>
              <a:buClr>
                <a:schemeClr val="dk2"/>
              </a:buClr>
              <a:buSzPct val="80000"/>
              <a:buFont typeface="Arial"/>
              <a:buChar char="-"/>
            </a:pPr>
            <a:r>
              <a:rPr lang="en"/>
              <a:t>Times</a:t>
            </a:r>
          </a:p>
          <a:p>
            <a:pPr rtl="0" lvl="1" indent="-381000" marL="914400">
              <a:spcBef>
                <a:spcPts val="0"/>
              </a:spcBef>
              <a:buClr>
                <a:schemeClr val="dk2"/>
              </a:buClr>
              <a:buSzPct val="80000"/>
              <a:buFont typeface="Arial"/>
              <a:buChar char="-"/>
            </a:pPr>
            <a:r>
              <a:rPr lang="en"/>
              <a:t>Work Distribution</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y="0" x="0"/>
          <a:ext cy="0" cx="0"/>
          <a:chOff y="0" x="0"/>
          <a:chExt cy="0" cx="0"/>
        </a:xfrm>
      </p:grpSpPr>
      <p:sp>
        <p:nvSpPr>
          <p:cNvPr id="184" name="Shape 18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Wrap Up - Strengths</a:t>
            </a:r>
          </a:p>
        </p:txBody>
      </p:sp>
      <p:sp>
        <p:nvSpPr>
          <p:cNvPr id="185" name="Shape 185"/>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Technical Strengths</a:t>
            </a:r>
          </a:p>
          <a:p>
            <a:pPr rtl="0" lvl="1" indent="-381000" marL="914400">
              <a:spcBef>
                <a:spcPts val="0"/>
              </a:spcBef>
              <a:buClr>
                <a:schemeClr val="dk2"/>
              </a:buClr>
              <a:buSzPct val="80000"/>
              <a:buFont typeface="Arial"/>
              <a:buChar char="-"/>
            </a:pPr>
            <a:r>
              <a:rPr lang="en"/>
              <a:t>Python</a:t>
            </a:r>
          </a:p>
          <a:p>
            <a:pPr rtl="0" lvl="1" indent="-381000" marL="914400">
              <a:spcBef>
                <a:spcPts val="0"/>
              </a:spcBef>
              <a:buClr>
                <a:schemeClr val="dk2"/>
              </a:buClr>
              <a:buSzPct val="80000"/>
              <a:buFont typeface="Arial"/>
              <a:buChar char="-"/>
            </a:pPr>
            <a:r>
              <a:rPr lang="en"/>
              <a:t>LaTeX</a:t>
            </a:r>
          </a:p>
          <a:p>
            <a:pPr rtl="0" lvl="0" indent="-419100" marL="457200">
              <a:spcBef>
                <a:spcPts val="0"/>
              </a:spcBef>
              <a:buClr>
                <a:schemeClr val="dk2"/>
              </a:buClr>
              <a:buSzPct val="100000"/>
              <a:buFont typeface="Arial"/>
              <a:buChar char="-"/>
            </a:pPr>
            <a:r>
              <a:rPr lang="en"/>
              <a:t>Team Strengths</a:t>
            </a:r>
          </a:p>
          <a:p>
            <a:pPr rtl="0" lvl="1" indent="-381000" marL="914400">
              <a:spcBef>
                <a:spcPts val="0"/>
              </a:spcBef>
              <a:buClr>
                <a:schemeClr val="dk2"/>
              </a:buClr>
              <a:buSzPct val="80000"/>
              <a:buFont typeface="Arial"/>
              <a:buChar char="-"/>
            </a:pPr>
            <a:r>
              <a:rPr lang="en"/>
              <a:t>Willing to learn</a:t>
            </a:r>
          </a:p>
          <a:p>
            <a:pPr lvl="1" indent="-381000" marL="914400">
              <a:spcBef>
                <a:spcPts val="0"/>
              </a:spcBef>
              <a:buClr>
                <a:schemeClr val="dk2"/>
              </a:buClr>
              <a:buSzPct val="80000"/>
              <a:buFont typeface="Arial"/>
              <a:buChar char="-"/>
            </a:pPr>
            <a:r>
              <a:rPr lang="en"/>
              <a:t>Team synergy</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y="0" x="0"/>
          <a:ext cy="0" cx="0"/>
          <a:chOff y="0" x="0"/>
          <a:chExt cy="0" cx="0"/>
        </a:xfrm>
      </p:grpSpPr>
      <p:sp>
        <p:nvSpPr>
          <p:cNvPr id="190" name="Shape 19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Conclusion - Improvements</a:t>
            </a:r>
          </a:p>
        </p:txBody>
      </p:sp>
      <p:sp>
        <p:nvSpPr>
          <p:cNvPr id="191" name="Shape 191"/>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Underestimates </a:t>
            </a:r>
          </a:p>
          <a:p>
            <a:pPr rtl="0" lvl="1" indent="-381000" marL="914400">
              <a:spcBef>
                <a:spcPts val="0"/>
              </a:spcBef>
              <a:buClr>
                <a:schemeClr val="dk2"/>
              </a:buClr>
              <a:buSzPct val="80000"/>
              <a:buFont typeface="Arial"/>
              <a:buChar char="-"/>
            </a:pPr>
            <a:r>
              <a:rPr lang="en"/>
              <a:t>Deaths</a:t>
            </a:r>
          </a:p>
          <a:p>
            <a:pPr rtl="0" lvl="1" indent="-381000" marL="914400">
              <a:spcBef>
                <a:spcPts val="0"/>
              </a:spcBef>
              <a:buClr>
                <a:schemeClr val="dk2"/>
              </a:buClr>
              <a:buSzPct val="80000"/>
              <a:buFont typeface="Arial"/>
              <a:buChar char="-"/>
            </a:pPr>
            <a:r>
              <a:rPr lang="en"/>
              <a:t>Damages</a:t>
            </a:r>
          </a:p>
          <a:p>
            <a:pPr rtl="0" lvl="1" indent="-381000" marL="914400">
              <a:spcBef>
                <a:spcPts val="0"/>
              </a:spcBef>
              <a:buClr>
                <a:schemeClr val="dk2"/>
              </a:buClr>
              <a:buSzPct val="80000"/>
              <a:buFont typeface="Arial"/>
              <a:buChar char="-"/>
            </a:pPr>
            <a:r>
              <a:rPr lang="en"/>
              <a:t>Build statistical model to improve accuracy</a:t>
            </a:r>
          </a:p>
          <a:p>
            <a:pPr rtl="0" lvl="0" indent="-419100" marL="457200">
              <a:spcBef>
                <a:spcPts val="0"/>
              </a:spcBef>
              <a:buClr>
                <a:schemeClr val="dk2"/>
              </a:buClr>
              <a:buSzPct val="100000"/>
              <a:buFont typeface="Arial"/>
              <a:buChar char="-"/>
            </a:pPr>
            <a:r>
              <a:rPr lang="en"/>
              <a:t>Spatial locations</a:t>
            </a:r>
          </a:p>
          <a:p>
            <a:pPr rtl="0" lvl="1" indent="-381000" marL="914400">
              <a:spcBef>
                <a:spcPts val="0"/>
              </a:spcBef>
              <a:buClr>
                <a:schemeClr val="dk2"/>
              </a:buClr>
              <a:buSzPct val="80000"/>
              <a:buFont typeface="Arial"/>
              <a:buChar char="-"/>
            </a:pPr>
            <a:r>
              <a:rPr lang="en"/>
              <a:t>Mean distances</a:t>
            </a:r>
          </a:p>
          <a:p>
            <a:pPr rtl="0" lvl="1" indent="-381000" marL="914400">
              <a:spcBef>
                <a:spcPts val="0"/>
              </a:spcBef>
              <a:buClr>
                <a:schemeClr val="dk2"/>
              </a:buClr>
              <a:buSzPct val="80000"/>
              <a:buFont typeface="Arial"/>
              <a:buChar char="-"/>
            </a:pPr>
            <a:r>
              <a:rPr lang="en"/>
              <a:t>Generate map using Google API</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y="0" x="0"/>
          <a:ext cy="0" cx="0"/>
          <a:chOff y="0" x="0"/>
          <a:chExt cy="0" cx="0"/>
        </a:xfrm>
      </p:grpSpPr>
      <p:sp>
        <p:nvSpPr>
          <p:cNvPr id="196" name="Shape 196"/>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Citations</a:t>
            </a:r>
          </a:p>
        </p:txBody>
      </p:sp>
      <p:sp>
        <p:nvSpPr>
          <p:cNvPr id="197" name="Shape 197"/>
          <p:cNvSpPr txBox="1"/>
          <p:nvPr>
            <p:ph idx="1" type="body"/>
          </p:nvPr>
        </p:nvSpPr>
        <p:spPr>
          <a:xfrm>
            <a:off y="1384299" x="228600"/>
            <a:ext cy="3465299" cx="8229600"/>
          </a:xfrm>
          <a:prstGeom prst="rect">
            <a:avLst/>
          </a:prstGeom>
        </p:spPr>
        <p:txBody>
          <a:bodyPr bIns="91425" rIns="91425" lIns="91425" tIns="91425" anchor="t" anchorCtr="0">
            <a:noAutofit/>
          </a:bodyPr>
          <a:lstStyle/>
          <a:p>
            <a:pPr rtl="0" lvl="0">
              <a:spcBef>
                <a:spcPts val="0"/>
              </a:spcBef>
              <a:buClr>
                <a:schemeClr val="dk1"/>
              </a:buClr>
              <a:buSzPct val="45833"/>
              <a:buFont typeface="Arial"/>
              <a:buNone/>
            </a:pPr>
            <a:r>
              <a:rPr sz="2400" lang="en"/>
              <a:t>https://pypi.python.org/pypi/geocoder/0.9.1</a:t>
            </a:r>
          </a:p>
          <a:p>
            <a:pPr rtl="0" lvl="0">
              <a:spcBef>
                <a:spcPts val="0"/>
              </a:spcBef>
              <a:buClr>
                <a:schemeClr val="dk1"/>
              </a:buClr>
              <a:buSzPct val="45833"/>
              <a:buFont typeface="Arial"/>
              <a:buNone/>
            </a:pPr>
            <a:r>
              <a:rPr sz="2400" lang="en"/>
              <a:t>http://www.nltk.org/book_1ed</a:t>
            </a:r>
          </a:p>
          <a:p>
            <a:pPr rtl="0" lvl="0">
              <a:spcBef>
                <a:spcPts val="0"/>
              </a:spcBef>
              <a:buNone/>
            </a:pPr>
            <a:r>
              <a:t/>
            </a:r>
            <a:endParaRPr sz="2400"/>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y="0" x="0"/>
          <a:ext cy="0" cx="0"/>
          <a:chOff y="0" x="0"/>
          <a:chExt cy="0" cx="0"/>
        </a:xfrm>
      </p:grpSpPr>
      <p:sp>
        <p:nvSpPr>
          <p:cNvPr id="202" name="Shape 202"/>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Many Thanks</a:t>
            </a:r>
          </a:p>
        </p:txBody>
      </p:sp>
      <p:sp>
        <p:nvSpPr>
          <p:cNvPr id="203" name="Shape 203"/>
          <p:cNvSpPr txBox="1"/>
          <p:nvPr>
            <p:ph idx="1" type="body"/>
          </p:nvPr>
        </p:nvSpPr>
        <p:spPr>
          <a:xfrm>
            <a:off y="1384299" x="228600"/>
            <a:ext cy="3465299" cx="8229600"/>
          </a:xfrm>
          <a:prstGeom prst="rect">
            <a:avLst/>
          </a:prstGeom>
        </p:spPr>
        <p:txBody>
          <a:bodyPr bIns="91425" rIns="91425" lIns="91425" tIns="91425" anchor="t" anchorCtr="0">
            <a:noAutofit/>
          </a:bodyPr>
          <a:lstStyle/>
          <a:p>
            <a:pPr rtl="0" lvl="0">
              <a:spcBef>
                <a:spcPts val="0"/>
              </a:spcBef>
              <a:buNone/>
            </a:pPr>
            <a:r>
              <a:rPr sz="2400" lang="en"/>
              <a:t>Dr. Edward Fox</a:t>
            </a:r>
          </a:p>
          <a:p>
            <a:pPr rtl="0" lvl="0">
              <a:spcBef>
                <a:spcPts val="0"/>
              </a:spcBef>
              <a:buNone/>
            </a:pPr>
            <a:r>
              <a:rPr sz="2400" lang="en"/>
              <a:t>GTA Tarek Kanan</a:t>
            </a:r>
          </a:p>
          <a:p>
            <a:pPr rtl="0" lvl="0">
              <a:spcBef>
                <a:spcPts val="0"/>
              </a:spcBef>
              <a:buNone/>
            </a:pPr>
            <a:r>
              <a:rPr sz="2400" lang="en"/>
              <a:t>GTA Xuan Zhang</a:t>
            </a:r>
          </a:p>
          <a:p>
            <a:pPr rtl="0">
              <a:spcBef>
                <a:spcPts val="0"/>
              </a:spcBef>
              <a:buNone/>
            </a:pPr>
            <a:r>
              <a:rPr sz="2400" lang="en"/>
              <a:t>GRA Mohamed Magdy Gharib Farag</a:t>
            </a:r>
          </a:p>
          <a:p>
            <a:pPr rtl="0" lvl="0">
              <a:spcBef>
                <a:spcPts val="0"/>
              </a:spcBef>
              <a:buNone/>
            </a:pPr>
            <a:r>
              <a:t/>
            </a:r>
            <a:endParaRPr sz="2400"/>
          </a:p>
          <a:p>
            <a:pPr rtl="0" lvl="0">
              <a:spcBef>
                <a:spcPts val="0"/>
              </a:spcBef>
              <a:buNone/>
            </a:pPr>
            <a:r>
              <a:rPr sz="2400" lang="en"/>
              <a:t>National Science Foundation, Computing in Context, NSF DUE-1141209</a:t>
            </a:r>
          </a:p>
          <a:p>
            <a:pPr rtl="0" lvl="0">
              <a:spcBef>
                <a:spcPts val="0"/>
              </a:spcBef>
              <a:buNone/>
            </a:pPr>
            <a:r>
              <a:rPr sz="2400" lang="en"/>
              <a:t>Villanova</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Objective</a:t>
            </a:r>
          </a:p>
        </p:txBody>
      </p:sp>
      <p:sp>
        <p:nvSpPr>
          <p:cNvPr id="49" name="Shape 49"/>
          <p:cNvSpPr txBox="1"/>
          <p:nvPr>
            <p:ph idx="1" type="body"/>
          </p:nvPr>
        </p:nvSpPr>
        <p:spPr>
          <a:xfrm>
            <a:off y="1408124" x="579450"/>
            <a:ext cy="1560899" cx="8229600"/>
          </a:xfrm>
          <a:prstGeom prst="rect">
            <a:avLst/>
          </a:prstGeom>
        </p:spPr>
        <p:txBody>
          <a:bodyPr bIns="91425" rIns="91425" lIns="91425" tIns="91425" anchor="t" anchorCtr="0">
            <a:noAutofit/>
          </a:bodyPr>
          <a:lstStyle/>
          <a:p>
            <a:pPr>
              <a:spcBef>
                <a:spcPts val="0"/>
              </a:spcBef>
              <a:buNone/>
            </a:pPr>
            <a:r>
              <a:rPr lang="en"/>
              <a:t>Generate summaries of flooding events based on collections of news articles.</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y="0" x="0"/>
          <a:ext cy="0" cx="0"/>
          <a:chOff y="0" x="0"/>
          <a:chExt cy="0" cx="0"/>
        </a:xfrm>
      </p:grpSpPr>
      <p:sp>
        <p:nvSpPr>
          <p:cNvPr id="208" name="Shape 208"/>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Questions</a:t>
            </a:r>
          </a:p>
        </p:txBody>
      </p:sp>
      <p:sp>
        <p:nvSpPr>
          <p:cNvPr id="209" name="Shape 209"/>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y="0" x="0"/>
          <a:ext cy="0" cx="0"/>
          <a:chOff y="0" x="0"/>
          <a:chExt cy="0" cx="0"/>
        </a:xfrm>
      </p:grpSpPr>
      <p:sp>
        <p:nvSpPr>
          <p:cNvPr id="54" name="Shape 5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Flood Data</a:t>
            </a:r>
          </a:p>
        </p:txBody>
      </p:sp>
      <p:sp>
        <p:nvSpPr>
          <p:cNvPr id="55" name="Shape 55"/>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ClassEvent - Islip_Flood</a:t>
            </a:r>
          </a:p>
          <a:p>
            <a:pPr rtl="0" lvl="1" indent="-381000" marL="914400">
              <a:spcBef>
                <a:spcPts val="0"/>
              </a:spcBef>
              <a:buClr>
                <a:schemeClr val="dk2"/>
              </a:buClr>
              <a:buSzPct val="80000"/>
              <a:buFont typeface="Arial"/>
              <a:buChar char="-"/>
            </a:pPr>
            <a:r>
              <a:rPr lang="en"/>
              <a:t>11 Files</a:t>
            </a:r>
          </a:p>
          <a:p>
            <a:pPr rtl="0" lvl="0" indent="-419100" marL="457200">
              <a:spcBef>
                <a:spcPts val="0"/>
              </a:spcBef>
              <a:buClr>
                <a:schemeClr val="dk2"/>
              </a:buClr>
              <a:buSzPct val="100000"/>
              <a:buFont typeface="Arial"/>
              <a:buChar char="-"/>
            </a:pPr>
            <a:r>
              <a:rPr lang="en"/>
              <a:t>YourSmall - China_Flood</a:t>
            </a:r>
          </a:p>
          <a:p>
            <a:pPr rtl="0" lvl="1" indent="-381000" marL="914400">
              <a:spcBef>
                <a:spcPts val="0"/>
              </a:spcBef>
              <a:buClr>
                <a:schemeClr val="dk2"/>
              </a:buClr>
              <a:buSzPct val="80000"/>
              <a:buFont typeface="Arial"/>
              <a:buChar char="-"/>
            </a:pPr>
            <a:r>
              <a:rPr lang="en"/>
              <a:t>537 files</a:t>
            </a:r>
          </a:p>
          <a:p>
            <a:pPr rtl="0" lvl="0" indent="-419100" marL="457200">
              <a:spcBef>
                <a:spcPts val="0"/>
              </a:spcBef>
              <a:buClr>
                <a:schemeClr val="dk2"/>
              </a:buClr>
              <a:buSzPct val="100000"/>
              <a:buFont typeface="Arial"/>
              <a:buChar char="-"/>
            </a:pPr>
            <a:r>
              <a:rPr lang="en"/>
              <a:t>YourBig - Pakistan_Flood</a:t>
            </a:r>
          </a:p>
          <a:p>
            <a:pPr rtl="0" lvl="1" indent="-381000" marL="914400">
              <a:spcBef>
                <a:spcPts val="0"/>
              </a:spcBef>
              <a:buClr>
                <a:schemeClr val="dk2"/>
              </a:buClr>
              <a:buSzPct val="80000"/>
              <a:buFont typeface="Arial"/>
              <a:buChar char="-"/>
            </a:pPr>
            <a:r>
              <a:rPr lang="en"/>
              <a:t>20,416 files</a:t>
            </a:r>
          </a:p>
          <a:p>
            <a:pPr rtl="0" lvl="0" indent="0" marL="0">
              <a:spcBef>
                <a:spcPts val="0"/>
              </a:spcBef>
              <a:buNone/>
            </a:pPr>
            <a:r>
              <a:rPr lang="en"/>
              <a:t>Unclean data</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y="0" x="0"/>
          <a:ext cy="0" cx="0"/>
          <a:chOff y="0" x="0"/>
          <a:chExt cy="0" cx="0"/>
        </a:xfrm>
      </p:grpSpPr>
      <p:sp>
        <p:nvSpPr>
          <p:cNvPr id="60" name="Shape 6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U9 Results</a:t>
            </a:r>
          </a:p>
        </p:txBody>
      </p:sp>
      <p:sp>
        <p:nvSpPr>
          <p:cNvPr id="61" name="Shape 61"/>
          <p:cNvSpPr txBox="1"/>
          <p:nvPr>
            <p:ph idx="1" type="body"/>
          </p:nvPr>
        </p:nvSpPr>
        <p:spPr>
          <a:xfrm>
            <a:off y="1231899" x="381000"/>
            <a:ext cy="3465299" cx="8229600"/>
          </a:xfrm>
          <a:prstGeom prst="rect">
            <a:avLst/>
          </a:prstGeom>
        </p:spPr>
        <p:txBody>
          <a:bodyPr bIns="91425" rIns="91425" lIns="91425" tIns="91425" anchor="t" anchorCtr="0">
            <a:noAutofit/>
          </a:bodyPr>
          <a:lstStyle/>
          <a:p>
            <a:pPr>
              <a:spcBef>
                <a:spcPts val="0"/>
              </a:spcBef>
              <a:buNone/>
            </a:pPr>
            <a:r>
              <a:rPr sz="2400" lang="en"/>
              <a:t>In June 2011 a flood spanning 9.94 miles caused by heavy rain affected the yangtze river in China. The total rainfall was 170.0 millimeters and the total cost of damages was 760 million dollars. The flood killed 255 people, left 87 injured, and approximately 4 million people were affected. In addition 168 people are still missing.  The cities of Wuhan Beijing and Lancing were affected most by flooding, in the provinces of Zhejiang Hubei and Hunan. Finally nearly all of the flood damage occurred in the state of China.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y="0" x="0"/>
          <a:ext cy="0" cx="0"/>
          <a:chOff y="0" x="0"/>
          <a:chExt cy="0" cx="0"/>
        </a:xfrm>
      </p:grpSpPr>
      <p:sp>
        <p:nvSpPr>
          <p:cNvPr id="66" name="Shape 66"/>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U9 Results</a:t>
            </a:r>
          </a:p>
        </p:txBody>
      </p:sp>
      <p:sp>
        <p:nvSpPr>
          <p:cNvPr id="67" name="Shape 67"/>
          <p:cNvSpPr txBox="1"/>
          <p:nvPr>
            <p:ph idx="1" type="body"/>
          </p:nvPr>
        </p:nvSpPr>
        <p:spPr>
          <a:xfrm>
            <a:off y="1231899" x="381000"/>
            <a:ext cy="3465299" cx="8229600"/>
          </a:xfrm>
          <a:prstGeom prst="rect">
            <a:avLst/>
          </a:prstGeom>
        </p:spPr>
        <p:txBody>
          <a:bodyPr bIns="91425" rIns="91425" lIns="91425" tIns="91425" anchor="t" anchorCtr="0">
            <a:noAutofit/>
          </a:bodyPr>
          <a:lstStyle/>
          <a:p>
            <a:pPr rtl="0" lvl="0">
              <a:spcBef>
                <a:spcPts val="0"/>
              </a:spcBef>
              <a:buClr>
                <a:schemeClr val="dk1"/>
              </a:buClr>
              <a:buSzPct val="55000"/>
              <a:buFont typeface="Arial"/>
              <a:buNone/>
            </a:pPr>
            <a:r>
              <a:rPr sz="2000" lang="en"/>
              <a:t>In August 2010 a flood spanning 600 miles caused by heavy monsoon affected the indus river in Pakistan. The total rainfall was 200.0 millimeters and the total cost of damages was 250 million dollars. The flood killed 3000 people, left 809 injured, and approximately 15 million people were affected. In addition 1300 people are still missing.</a:t>
            </a:r>
          </a:p>
          <a:p>
            <a:pPr rtl="0" lvl="0">
              <a:spcBef>
                <a:spcPts val="0"/>
              </a:spcBef>
              <a:buClr>
                <a:schemeClr val="dk1"/>
              </a:buClr>
              <a:buSzPct val="55000"/>
              <a:buFont typeface="Arial"/>
              <a:buNone/>
            </a:pPr>
            <a:r>
              <a:rPr sz="2000" lang="en"/>
              <a:t>The cities of Nasirabad Badheen and Irvine were affected most by flooding, in the provinces of Sindh Mandalay and Punjab. Finally nearly all of the flood damage occurred in the state of Pakistan.</a:t>
            </a:r>
          </a:p>
          <a:p>
            <a:pPr rtl="0" lvl="0">
              <a:spcBef>
                <a:spcPts val="0"/>
              </a:spcBef>
              <a:buNone/>
            </a:pPr>
            <a:r>
              <a:t/>
            </a:r>
            <a:endParaRPr sz="20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sp>
        <p:nvSpPr>
          <p:cNvPr id="72" name="Shape 72"/>
          <p:cNvSpPr txBox="1"/>
          <p:nvPr>
            <p:ph type="ctrTitle"/>
          </p:nvPr>
        </p:nvSpPr>
        <p:spPr>
          <a:xfrm>
            <a:off y="1300757" x="685800"/>
            <a:ext cy="1684199" cx="7772400"/>
          </a:xfrm>
          <a:prstGeom prst="rect">
            <a:avLst/>
          </a:prstGeom>
        </p:spPr>
        <p:txBody>
          <a:bodyPr bIns="91425" rIns="91425" lIns="91425" tIns="91425" anchor="b" anchorCtr="0">
            <a:noAutofit/>
          </a:bodyPr>
          <a:lstStyle/>
          <a:p>
            <a:pPr>
              <a:spcBef>
                <a:spcPts val="0"/>
              </a:spcBef>
              <a:buNone/>
            </a:pPr>
            <a:r>
              <a:rPr lang="en"/>
              <a:t>Tools We Used...</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y="0" x="0"/>
          <a:ext cy="0" cx="0"/>
          <a:chOff y="0" x="0"/>
          <a:chExt cy="0" cx="0"/>
        </a:xfrm>
      </p:grpSpPr>
      <p:sp>
        <p:nvSpPr>
          <p:cNvPr id="77" name="Shape 77"/>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Cleaning the data</a:t>
            </a:r>
          </a:p>
        </p:txBody>
      </p:sp>
      <p:sp>
        <p:nvSpPr>
          <p:cNvPr id="78" name="Shape 78"/>
          <p:cNvSpPr txBox="1"/>
          <p:nvPr>
            <p:ph idx="1" type="body"/>
          </p:nvPr>
        </p:nvSpPr>
        <p:spPr>
          <a:xfrm>
            <a:off y="1223825" x="403400"/>
            <a:ext cy="3875400" cx="8229600"/>
          </a:xfrm>
          <a:prstGeom prst="rect">
            <a:avLst/>
          </a:prstGeom>
        </p:spPr>
        <p:txBody>
          <a:bodyPr bIns="91425" rIns="91425" lIns="91425" tIns="91425" anchor="t" anchorCtr="0">
            <a:noAutofit/>
          </a:bodyPr>
          <a:lstStyle/>
          <a:p>
            <a:pPr rtl="0" lvl="0" indent="-381000" marL="457200">
              <a:spcBef>
                <a:spcPts val="0"/>
              </a:spcBef>
              <a:buClr>
                <a:schemeClr val="dk2"/>
              </a:buClr>
              <a:buSzPct val="100000"/>
              <a:buFont typeface="Arial"/>
              <a:buAutoNum type="arabicPeriod"/>
            </a:pPr>
            <a:r>
              <a:rPr sz="2400" lang="en"/>
              <a:t>Removed files less than 5KiB</a:t>
            </a:r>
          </a:p>
          <a:p>
            <a:pPr rtl="0" lvl="0" indent="-381000" marL="457200">
              <a:spcBef>
                <a:spcPts val="0"/>
              </a:spcBef>
              <a:buClr>
                <a:schemeClr val="dk2"/>
              </a:buClr>
              <a:buSzPct val="100000"/>
              <a:buFont typeface="Arial"/>
              <a:buAutoNum type="arabicPeriod"/>
            </a:pPr>
            <a:r>
              <a:rPr sz="2400" lang="en"/>
              <a:t>Machine Learning</a:t>
            </a:r>
          </a:p>
          <a:p>
            <a:pPr rtl="0" lvl="1" indent="-381000" marL="914400">
              <a:spcBef>
                <a:spcPts val="0"/>
              </a:spcBef>
              <a:buClr>
                <a:srgbClr val="000000"/>
              </a:buClr>
              <a:buSzPct val="80000"/>
              <a:buFont typeface="Arial"/>
              <a:buAutoNum type="alphaLcPeriod"/>
            </a:pPr>
            <a:r>
              <a:rPr b="1" lang="en">
                <a:solidFill>
                  <a:srgbClr val="000000"/>
                </a:solidFill>
              </a:rPr>
              <a:t>DecisionTreeClassifier = 90%</a:t>
            </a:r>
          </a:p>
          <a:p>
            <a:pPr rtl="0" lvl="1" indent="-381000" marL="914400">
              <a:spcBef>
                <a:spcPts val="0"/>
              </a:spcBef>
              <a:buClr>
                <a:srgbClr val="000000"/>
              </a:buClr>
              <a:buSzPct val="80000"/>
              <a:buFont typeface="Arial"/>
              <a:buAutoNum type="alphaLcPeriod"/>
            </a:pPr>
            <a:r>
              <a:rPr lang="en">
                <a:solidFill>
                  <a:srgbClr val="000000"/>
                </a:solidFill>
              </a:rPr>
              <a:t>NaiveBayesClassifier = 80%</a:t>
            </a:r>
          </a:p>
          <a:p>
            <a:pPr rtl="0" lvl="1" indent="-381000" marL="914400">
              <a:spcBef>
                <a:spcPts val="0"/>
              </a:spcBef>
              <a:buClr>
                <a:srgbClr val="000000"/>
              </a:buClr>
              <a:buSzPct val="80000"/>
              <a:buFont typeface="Arial"/>
              <a:buAutoNum type="alphaLcPeriod"/>
            </a:pPr>
            <a:r>
              <a:rPr lang="en">
                <a:solidFill>
                  <a:srgbClr val="000000"/>
                </a:solidFill>
              </a:rPr>
              <a:t>MaxEntropyClassifier= 73%</a:t>
            </a:r>
          </a:p>
          <a:p>
            <a:pPr rtl="0" lvl="1" indent="-381000" marL="914400">
              <a:spcBef>
                <a:spcPts val="0"/>
              </a:spcBef>
              <a:buClr>
                <a:srgbClr val="000000"/>
              </a:buClr>
              <a:buSzPct val="80000"/>
              <a:buFont typeface="Arial"/>
              <a:buAutoNum type="alphaLcPeriod"/>
            </a:pPr>
            <a:r>
              <a:rPr lang="en">
                <a:solidFill>
                  <a:srgbClr val="000000"/>
                </a:solidFill>
              </a:rPr>
              <a:t>SklearnClassifier = 92%</a:t>
            </a:r>
          </a:p>
          <a:p>
            <a:pPr rtl="0" lvl="0" indent="-381000" marL="457200">
              <a:spcBef>
                <a:spcPts val="0"/>
              </a:spcBef>
              <a:buClr>
                <a:srgbClr val="000000"/>
              </a:buClr>
              <a:buSzPct val="100000"/>
              <a:buFont typeface="Arial"/>
              <a:buAutoNum type="arabicPeriod"/>
            </a:pPr>
            <a:r>
              <a:rPr sz="2400" lang="en">
                <a:solidFill>
                  <a:srgbClr val="000000"/>
                </a:solidFill>
              </a:rPr>
              <a:t>Picked top paragraphs from corpus</a:t>
            </a:r>
          </a:p>
          <a:p>
            <a:pPr rtl="0" lvl="1" indent="-381000" marL="914400">
              <a:spcBef>
                <a:spcPts val="0"/>
              </a:spcBef>
              <a:buClr>
                <a:srgbClr val="000000"/>
              </a:buClr>
              <a:buSzPct val="80000"/>
              <a:buFont typeface="Arial"/>
              <a:buAutoNum type="alphaLcPeriod"/>
            </a:pPr>
            <a:r>
              <a:rPr lang="en">
                <a:solidFill>
                  <a:srgbClr val="000000"/>
                </a:solidFill>
              </a:rPr>
              <a:t>Used WordNet on 20 words</a:t>
            </a:r>
          </a:p>
          <a:p>
            <a:pPr rtl="0" lvl="1" indent="-381000" marL="914400">
              <a:spcBef>
                <a:spcPts val="0"/>
              </a:spcBef>
              <a:buClr>
                <a:srgbClr val="000000"/>
              </a:buClr>
              <a:buSzPct val="80000"/>
              <a:buFont typeface="Arial"/>
              <a:buAutoNum type="alphaLcPeriod"/>
            </a:pPr>
            <a:r>
              <a:rPr lang="en">
                <a:solidFill>
                  <a:srgbClr val="000000"/>
                </a:solidFill>
              </a:rPr>
              <a:t>Tokenized by paragraph </a:t>
            </a:r>
          </a:p>
          <a:p>
            <a:pPr lvl="1" indent="-381000" marL="914400">
              <a:spcBef>
                <a:spcPts val="0"/>
              </a:spcBef>
              <a:buClr>
                <a:srgbClr val="000000"/>
              </a:buClr>
              <a:buSzPct val="80000"/>
              <a:buFont typeface="Arial"/>
              <a:buAutoNum type="alphaLcPeriod"/>
            </a:pPr>
            <a:r>
              <a:rPr lang="en">
                <a:solidFill>
                  <a:srgbClr val="000000"/>
                </a:solidFill>
              </a:rPr>
              <a:t>Picked paragraphs with at least 2 WordNet results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y="0" x="0"/>
          <a:ext cy="0" cx="0"/>
          <a:chOff y="0" x="0"/>
          <a:chExt cy="0" cx="0"/>
        </a:xfrm>
      </p:grpSpPr>
      <p:sp>
        <p:nvSpPr>
          <p:cNvPr id="83" name="Shape 8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Cleaned Data</a:t>
            </a:r>
          </a:p>
        </p:txBody>
      </p:sp>
      <p:graphicFrame>
        <p:nvGraphicFramePr>
          <p:cNvPr id="84" name="Shape 84"/>
          <p:cNvGraphicFramePr/>
          <p:nvPr/>
        </p:nvGraphicFramePr>
        <p:xfrm>
          <a:off y="1873625" x="856950"/>
          <a:ext cy="3000000" cx="3000000"/>
        </p:xfrm>
        <a:graphic>
          <a:graphicData uri="http://schemas.openxmlformats.org/drawingml/2006/table">
            <a:tbl>
              <a:tblPr>
                <a:noFill/>
                <a:tableStyleId>{02590252-7EEE-4D77-824D-1C5030CA3EB5}</a:tableStyleId>
              </a:tblPr>
              <a:tblGrid>
                <a:gridCol w="1237550"/>
                <a:gridCol w="1457400"/>
                <a:gridCol w="1611400"/>
                <a:gridCol w="2427850"/>
              </a:tblGrid>
              <a:tr h="381000">
                <a:tc>
                  <a:txBody>
                    <a:bodyPr>
                      <a:noAutofit/>
                    </a:bodyPr>
                    <a:lstStyle/>
                    <a:p>
                      <a:pPr>
                        <a:spcBef>
                          <a:spcPts val="0"/>
                        </a:spcBef>
                        <a:buNone/>
                      </a:pPr>
                      <a:r>
                        <a:rPr b="1" lang="en"/>
                        <a:t>Collection</a:t>
                      </a:r>
                    </a:p>
                  </a:txBody>
                  <a:tcPr marR="91425" marB="91425" marT="91425" marL="91425"/>
                </a:tc>
                <a:tc>
                  <a:txBody>
                    <a:bodyPr>
                      <a:noAutofit/>
                    </a:bodyPr>
                    <a:lstStyle/>
                    <a:p>
                      <a:pPr>
                        <a:spcBef>
                          <a:spcPts val="0"/>
                        </a:spcBef>
                        <a:buNone/>
                      </a:pPr>
                      <a:r>
                        <a:rPr b="1" lang="en"/>
                        <a:t>Pre-clean size</a:t>
                      </a:r>
                    </a:p>
                  </a:txBody>
                  <a:tcPr marR="91425" marB="91425" marT="91425" marL="91425"/>
                </a:tc>
                <a:tc>
                  <a:txBody>
                    <a:bodyPr>
                      <a:noAutofit/>
                    </a:bodyPr>
                    <a:lstStyle/>
                    <a:p>
                      <a:pPr rtl="0">
                        <a:spcBef>
                          <a:spcPts val="0"/>
                        </a:spcBef>
                        <a:buNone/>
                      </a:pPr>
                      <a:r>
                        <a:rPr b="1" lang="en"/>
                        <a:t>Post-clean size</a:t>
                      </a:r>
                    </a:p>
                  </a:txBody>
                  <a:tcPr marR="91425" marB="91425" marT="91425" marL="91425"/>
                </a:tc>
                <a:tc>
                  <a:txBody>
                    <a:bodyPr>
                      <a:noAutofit/>
                    </a:bodyPr>
                    <a:lstStyle/>
                    <a:p>
                      <a:pPr rtl="0">
                        <a:spcBef>
                          <a:spcPts val="0"/>
                        </a:spcBef>
                        <a:buNone/>
                      </a:pPr>
                      <a:r>
                        <a:rPr b="1" lang="en"/>
                        <a:t>% bytes reduced</a:t>
                      </a:r>
                    </a:p>
                  </a:txBody>
                  <a:tcPr marR="91425" marB="91425" marT="91425" marL="91425"/>
                </a:tc>
              </a:tr>
              <a:tr h="381000">
                <a:tc>
                  <a:txBody>
                    <a:bodyPr>
                      <a:noAutofit/>
                    </a:bodyPr>
                    <a:lstStyle/>
                    <a:p>
                      <a:pPr>
                        <a:spcBef>
                          <a:spcPts val="0"/>
                        </a:spcBef>
                        <a:buNone/>
                      </a:pPr>
                      <a:r>
                        <a:rPr lang="en"/>
                        <a:t>YourSmall</a:t>
                      </a:r>
                    </a:p>
                  </a:txBody>
                  <a:tcPr marR="91425" marB="91425" marT="91425" marL="91425"/>
                </a:tc>
                <a:tc>
                  <a:txBody>
                    <a:bodyPr>
                      <a:noAutofit/>
                    </a:bodyPr>
                    <a:lstStyle/>
                    <a:p>
                      <a:pPr>
                        <a:spcBef>
                          <a:spcPts val="0"/>
                        </a:spcBef>
                        <a:buNone/>
                      </a:pPr>
                      <a:r>
                        <a:rPr lang="en"/>
                        <a:t>2.0 MiB</a:t>
                      </a:r>
                    </a:p>
                  </a:txBody>
                  <a:tcPr marR="91425" marB="91425" marT="91425" marL="91425"/>
                </a:tc>
                <a:tc>
                  <a:txBody>
                    <a:bodyPr>
                      <a:noAutofit/>
                    </a:bodyPr>
                    <a:lstStyle/>
                    <a:p>
                      <a:pPr rtl="0">
                        <a:spcBef>
                          <a:spcPts val="0"/>
                        </a:spcBef>
                        <a:buNone/>
                      </a:pPr>
                      <a:r>
                        <a:rPr lang="en"/>
                        <a:t>288 KiB</a:t>
                      </a:r>
                    </a:p>
                  </a:txBody>
                  <a:tcPr marR="91425" marB="91425" marT="91425" marL="91425"/>
                </a:tc>
                <a:tc>
                  <a:txBody>
                    <a:bodyPr>
                      <a:noAutofit/>
                    </a:bodyPr>
                    <a:lstStyle/>
                    <a:p>
                      <a:pPr rtl="0">
                        <a:spcBef>
                          <a:spcPts val="0"/>
                        </a:spcBef>
                        <a:buNone/>
                      </a:pPr>
                      <a:r>
                        <a:rPr lang="en"/>
                        <a:t>86%</a:t>
                      </a:r>
                    </a:p>
                  </a:txBody>
                  <a:tcPr marR="91425" marB="91425" marT="91425" marL="91425"/>
                </a:tc>
              </a:tr>
              <a:tr h="396200">
                <a:tc>
                  <a:txBody>
                    <a:bodyPr>
                      <a:noAutofit/>
                    </a:bodyPr>
                    <a:lstStyle/>
                    <a:p>
                      <a:pPr>
                        <a:spcBef>
                          <a:spcPts val="0"/>
                        </a:spcBef>
                        <a:buNone/>
                      </a:pPr>
                      <a:r>
                        <a:rPr lang="en"/>
                        <a:t>YourBig</a:t>
                      </a:r>
                    </a:p>
                  </a:txBody>
                  <a:tcPr marR="91425" marB="91425" marT="91425" marL="91425"/>
                </a:tc>
                <a:tc>
                  <a:txBody>
                    <a:bodyPr>
                      <a:noAutofit/>
                    </a:bodyPr>
                    <a:lstStyle/>
                    <a:p>
                      <a:pPr>
                        <a:spcBef>
                          <a:spcPts val="0"/>
                        </a:spcBef>
                        <a:buNone/>
                      </a:pPr>
                      <a:r>
                        <a:rPr lang="en"/>
                        <a:t>136.7 MiB</a:t>
                      </a:r>
                    </a:p>
                  </a:txBody>
                  <a:tcPr marR="91425" marB="91425" marT="91425" marL="91425"/>
                </a:tc>
                <a:tc>
                  <a:txBody>
                    <a:bodyPr>
                      <a:noAutofit/>
                    </a:bodyPr>
                    <a:lstStyle/>
                    <a:p>
                      <a:pPr>
                        <a:spcBef>
                          <a:spcPts val="0"/>
                        </a:spcBef>
                        <a:buNone/>
                      </a:pPr>
                      <a:r>
                        <a:rPr lang="en"/>
                        <a:t>3.7 MiB</a:t>
                      </a:r>
                    </a:p>
                  </a:txBody>
                  <a:tcPr marR="91425" marB="91425" marT="91425" marL="91425"/>
                </a:tc>
                <a:tc>
                  <a:txBody>
                    <a:bodyPr>
                      <a:noAutofit/>
                    </a:bodyPr>
                    <a:lstStyle/>
                    <a:p>
                      <a:pPr rtl="0">
                        <a:spcBef>
                          <a:spcPts val="0"/>
                        </a:spcBef>
                        <a:buNone/>
                      </a:pPr>
                      <a:r>
                        <a:rPr lang="en"/>
                        <a:t>98%</a:t>
                      </a:r>
                    </a:p>
                  </a:txBody>
                  <a:tcPr marR="91425" marB="91425" marT="91425" marL="91425"/>
                </a:tc>
              </a:tr>
            </a:tbl>
          </a:graphicData>
        </a:graphic>
      </p:graphicFrame>
      <p:sp>
        <p:nvSpPr>
          <p:cNvPr id="85" name="Shape 85"/>
          <p:cNvSpPr txBox="1"/>
          <p:nvPr/>
        </p:nvSpPr>
        <p:spPr>
          <a:xfrm>
            <a:off y="3439300" x="856950"/>
            <a:ext cy="994200" cx="6384600"/>
          </a:xfrm>
          <a:prstGeom prst="rect">
            <a:avLst/>
          </a:prstGeom>
          <a:noFill/>
          <a:ln>
            <a:noFill/>
          </a:ln>
        </p:spPr>
        <p:txBody>
          <a:bodyPr bIns="91425" rIns="91425" lIns="91425" tIns="91425" anchor="t" anchorCtr="0">
            <a:noAutofit/>
          </a:bodyPr>
          <a:lstStyle/>
          <a:p>
            <a:pPr>
              <a:spcBef>
                <a:spcPts val="0"/>
              </a:spcBef>
              <a:buNone/>
            </a:pPr>
            <a:r>
              <a:rPr sz="2400" lang="en"/>
              <a:t>Merged remaining documents to one for parsing</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