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Allerta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Allerta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" name="Shape 3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Support internal locus of control, Design dialogs to yield closure, Strive for consistency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Means we have the ability to implement but have not used the ideal as of yet due to data contraints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idx="10" type="dt"/>
          </p:nvPr>
        </p:nvSpPr>
        <p:spPr>
          <a:xfrm>
            <a:off x="0" y="0"/>
            <a:ext cx="30000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indent="-228600" lvl="2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indent="-228600" lvl="3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indent="-228600" lvl="4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indent="-228600" lvl="5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indent="-228600" lvl="6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indent="-228600" lvl="7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indent="-228600" lvl="8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0" y="0"/>
            <a:ext cx="30000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indent="-228600" lvl="2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indent="-228600" lvl="3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indent="-228600" lvl="4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indent="-228600" lvl="5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indent="-228600" lvl="6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indent="-228600" lvl="7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indent="-228600" lvl="8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6553200" y="4686300"/>
            <a:ext cx="19035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" sz="2400" u="non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5200"/>
            </a:lvl1pPr>
            <a:lvl2pPr lvl="1" rtl="0" algn="ctr">
              <a:spcBef>
                <a:spcPts val="0"/>
              </a:spcBef>
              <a:buSzPct val="100000"/>
              <a:defRPr sz="5200"/>
            </a:lvl2pPr>
            <a:lvl3pPr lvl="2" rtl="0" algn="ctr">
              <a:spcBef>
                <a:spcPts val="0"/>
              </a:spcBef>
              <a:buSzPct val="100000"/>
              <a:defRPr sz="5200"/>
            </a:lvl3pPr>
            <a:lvl4pPr lvl="3" rtl="0" algn="ctr">
              <a:spcBef>
                <a:spcPts val="0"/>
              </a:spcBef>
              <a:buSzPct val="100000"/>
              <a:defRPr sz="5200"/>
            </a:lvl4pPr>
            <a:lvl5pPr lvl="4" rtl="0" algn="ctr">
              <a:spcBef>
                <a:spcPts val="0"/>
              </a:spcBef>
              <a:buSzPct val="100000"/>
              <a:defRPr sz="5200"/>
            </a:lvl5pPr>
            <a:lvl6pPr lvl="5" rtl="0" algn="ctr">
              <a:spcBef>
                <a:spcPts val="0"/>
              </a:spcBef>
              <a:buSzPct val="100000"/>
              <a:defRPr sz="5200"/>
            </a:lvl6pPr>
            <a:lvl7pPr lvl="6" rtl="0" algn="ctr">
              <a:spcBef>
                <a:spcPts val="0"/>
              </a:spcBef>
              <a:buSzPct val="100000"/>
              <a:defRPr sz="5200"/>
            </a:lvl7pPr>
            <a:lvl8pPr lvl="7" rtl="0" algn="ctr">
              <a:spcBef>
                <a:spcPts val="0"/>
              </a:spcBef>
              <a:buSzPct val="100000"/>
              <a:defRPr sz="5200"/>
            </a:lvl8pPr>
            <a:lvl9pPr lvl="8" rtl="0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8" name="Shape 18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, Conten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60" y="418320"/>
            <a:ext cx="8519700" cy="625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rtl="0">
              <a:spcBef>
                <a:spcPts val="0"/>
              </a:spcBef>
              <a:buNone/>
              <a:defRPr sz="1800"/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60" y="1152359"/>
            <a:ext cx="85197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rtl="0">
              <a:spcBef>
                <a:spcPts val="0"/>
              </a:spcBef>
              <a:buNone/>
              <a:defRPr sz="1800"/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3600"/>
            </a:lvl1pPr>
            <a:lvl2pPr lvl="1" rtl="0" algn="ctr">
              <a:spcBef>
                <a:spcPts val="0"/>
              </a:spcBef>
              <a:buSzPct val="100000"/>
              <a:defRPr sz="3600"/>
            </a:lvl2pPr>
            <a:lvl3pPr lvl="2" rtl="0" algn="ctr">
              <a:spcBef>
                <a:spcPts val="0"/>
              </a:spcBef>
              <a:buSzPct val="100000"/>
              <a:defRPr sz="3600"/>
            </a:lvl3pPr>
            <a:lvl4pPr lvl="3" rtl="0" algn="ctr">
              <a:spcBef>
                <a:spcPts val="0"/>
              </a:spcBef>
              <a:buSzPct val="100000"/>
              <a:defRPr sz="3600"/>
            </a:lvl4pPr>
            <a:lvl5pPr lvl="4" rtl="0" algn="ctr">
              <a:spcBef>
                <a:spcPts val="0"/>
              </a:spcBef>
              <a:buSzPct val="100000"/>
              <a:defRPr sz="3600"/>
            </a:lvl5pPr>
            <a:lvl6pPr lvl="5" rtl="0" algn="ctr">
              <a:spcBef>
                <a:spcPts val="0"/>
              </a:spcBef>
              <a:buSzPct val="100000"/>
              <a:defRPr sz="3600"/>
            </a:lvl6pPr>
            <a:lvl7pPr lvl="6" rtl="0" algn="ctr">
              <a:spcBef>
                <a:spcPts val="0"/>
              </a:spcBef>
              <a:buSzPct val="100000"/>
              <a:defRPr sz="3600"/>
            </a:lvl7pPr>
            <a:lvl8pPr lvl="7" rtl="0" algn="ctr">
              <a:spcBef>
                <a:spcPts val="0"/>
              </a:spcBef>
              <a:buSzPct val="100000"/>
              <a:defRPr sz="3600"/>
            </a:lvl8pPr>
            <a:lvl9pPr lvl="8" rtl="0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t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4F3EB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533400" y="285750"/>
            <a:ext cx="8075700" cy="74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685800" y="1314450"/>
            <a:ext cx="7770900" cy="36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7429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143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/>
          <p:nvPr/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9" name="Shape 9"/>
          <p:cNvSpPr/>
          <p:nvPr/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553200" y="4686300"/>
            <a:ext cx="19035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b="0" i="0" lang="en" sz="2400" u="none">
                <a:solidFill>
                  <a:srgbClr val="000000"/>
                </a:solidFill>
                <a:latin typeface="Allerta"/>
                <a:ea typeface="Allerta"/>
                <a:cs typeface="Allerta"/>
                <a:sym typeface="Allerta"/>
              </a:rPr>
              <a:t>‹#›</a:t>
            </a:fld>
          </a:p>
        </p:txBody>
      </p:sp>
      <p:sp>
        <p:nvSpPr>
          <p:cNvPr id="11" name="Shape 11"/>
          <p:cNvSpPr/>
          <p:nvPr/>
        </p:nvSpPr>
        <p:spPr>
          <a:xfrm>
            <a:off x="533400" y="1028700"/>
            <a:ext cx="8080500" cy="116700"/>
          </a:xfrm>
          <a:prstGeom prst="rect">
            <a:avLst/>
          </a:prstGeom>
          <a:gradFill>
            <a:gsLst>
              <a:gs pos="0">
                <a:srgbClr val="A50021"/>
              </a:gs>
              <a:gs pos="100000">
                <a:srgbClr val="000000"/>
              </a:gs>
            </a:gsLst>
            <a:lin ang="0" scaled="0"/>
          </a:gradFill>
          <a:ln cap="sq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rgbClr val="000000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311760" y="106559"/>
            <a:ext cx="8519700" cy="867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0000" rIns="90000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b="0" i="0" lang="en" sz="3600" u="none" cap="none" strike="noStrike">
                <a:latin typeface="Arial"/>
                <a:ea typeface="Arial"/>
                <a:cs typeface="Arial"/>
                <a:sym typeface="Arial"/>
              </a:rPr>
              <a:t>Information Storage and Retrieval</a:t>
            </a:r>
          </a:p>
        </p:txBody>
      </p:sp>
      <p:sp>
        <p:nvSpPr>
          <p:cNvPr id="35" name="Shape 35"/>
          <p:cNvSpPr/>
          <p:nvPr/>
        </p:nvSpPr>
        <p:spPr>
          <a:xfrm>
            <a:off x="362519" y="1585079"/>
            <a:ext cx="8519700" cy="1067700"/>
          </a:xfrm>
          <a:prstGeom prst="rect">
            <a:avLst/>
          </a:prstGeom>
          <a:solidFill>
            <a:srgbClr val="F4F3EB"/>
          </a:solidFill>
          <a:ln>
            <a:noFill/>
          </a:ln>
        </p:spPr>
        <p:txBody>
          <a:bodyPr anchorCtr="0" anchor="t" bIns="91425" lIns="90000" rIns="90000" tIns="91425">
            <a:noAutofit/>
          </a:bodyPr>
          <a:lstStyle/>
          <a:p>
            <a:pPr indent="-254180" lvl="0" marL="343080" marR="0" rtl="0" algn="ctr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b="0" i="0" lang="en" sz="26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Presenters: </a:t>
            </a:r>
            <a:r>
              <a:rPr lang="en" sz="2650"/>
              <a:t>Lawrence Warren</a:t>
            </a:r>
            <a:r>
              <a:rPr b="0" i="0" lang="en" sz="26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&amp; Moeti Masiane</a:t>
            </a:r>
          </a:p>
          <a:p>
            <a:pPr indent="-254180" lvl="0" marL="343080" marR="0" rtl="0" algn="ctr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" sz="2650"/>
              <a:t>April</a:t>
            </a:r>
            <a:r>
              <a:rPr b="0" i="0" lang="en" sz="26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650"/>
              <a:t>28</a:t>
            </a:r>
            <a:r>
              <a:rPr b="0" i="0" lang="en" sz="26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2016</a:t>
            </a:r>
          </a:p>
        </p:txBody>
      </p:sp>
      <p:sp>
        <p:nvSpPr>
          <p:cNvPr id="36" name="Shape 36"/>
          <p:cNvSpPr txBox="1"/>
          <p:nvPr/>
        </p:nvSpPr>
        <p:spPr>
          <a:xfrm>
            <a:off x="1268225" y="1133575"/>
            <a:ext cx="67083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spcAft>
                <a:spcPts val="500"/>
              </a:spcAft>
              <a:buClr>
                <a:schemeClr val="dk1"/>
              </a:buClr>
              <a:buSzPct val="42307"/>
              <a:buFont typeface="Arial"/>
              <a:buNone/>
            </a:pPr>
            <a:r>
              <a:rPr lang="en" sz="2600">
                <a:solidFill>
                  <a:schemeClr val="dk1"/>
                </a:solidFill>
              </a:rPr>
              <a:t>Front-End / User Interface Team</a:t>
            </a:r>
          </a:p>
        </p:txBody>
      </p:sp>
      <p:sp>
        <p:nvSpPr>
          <p:cNvPr id="37" name="Shape 37"/>
          <p:cNvSpPr/>
          <p:nvPr/>
        </p:nvSpPr>
        <p:spPr>
          <a:xfrm>
            <a:off x="312160" y="2463459"/>
            <a:ext cx="8519700" cy="1631400"/>
          </a:xfrm>
          <a:prstGeom prst="rect">
            <a:avLst/>
          </a:prstGeom>
          <a:solidFill>
            <a:srgbClr val="F4F3EB"/>
          </a:solidFill>
          <a:ln>
            <a:noFill/>
          </a:ln>
        </p:spPr>
        <p:txBody>
          <a:bodyPr anchorCtr="0" anchor="t" bIns="91425" lIns="90000" rIns="90000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b="0" i="0" lang="en" sz="2600" u="none" cap="none" strike="noStrike">
                <a:latin typeface="Arial"/>
                <a:ea typeface="Arial"/>
                <a:cs typeface="Arial"/>
                <a:sym typeface="Arial"/>
              </a:rPr>
              <a:t>CS5604, Information Retrieval, Spring 2016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b="0" i="0" lang="en" sz="2600" u="none" cap="none" strike="noStrike">
                <a:latin typeface="Arial"/>
                <a:ea typeface="Arial"/>
                <a:cs typeface="Arial"/>
                <a:sym typeface="Arial"/>
              </a:rPr>
              <a:t>Virginia Polytechnic Institute and State University Blacksburg, VA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b="0" i="0" lang="en" sz="2600" u="none" cap="none" strike="noStrike">
                <a:latin typeface="Arial"/>
                <a:ea typeface="Arial"/>
                <a:cs typeface="Arial"/>
                <a:sym typeface="Arial"/>
              </a:rPr>
              <a:t>Professor: Dr E. Fox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Future Work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Find alternative tool to Hue</a:t>
            </a:r>
          </a:p>
          <a:p>
            <a:pPr indent="-381000" lvl="0" marL="45720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Present user based suggestions</a:t>
            </a:r>
          </a:p>
          <a:p>
            <a:pPr indent="-381000" lvl="0" marL="45720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Finalize presenting search result based suggestions</a:t>
            </a:r>
          </a:p>
          <a:p>
            <a:pPr indent="-381000" lvl="0" marL="45720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Finalize tracking user activities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Finalize allow registered and unregistered users to use the system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Finalize visualizations and integrate visualizations from partner teams</a:t>
            </a:r>
          </a:p>
          <a:p>
            <a:pPr indent="-381000" lvl="0" marL="45720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Remove zero valued fields from facets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4800"/>
              <a:t>Demo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Acknowledgements 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311700" y="1152475"/>
            <a:ext cx="8520600" cy="399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93700" lvl="0" marL="457200" rtl="0">
              <a:lnSpc>
                <a:spcPct val="150000"/>
              </a:lnSpc>
              <a:spcBef>
                <a:spcPts val="0"/>
              </a:spcBef>
              <a:buSzPct val="100000"/>
              <a:buChar char="●"/>
            </a:pPr>
            <a:r>
              <a:rPr lang="en"/>
              <a:t>Dr Edward Fox (our instructor)</a:t>
            </a:r>
          </a:p>
          <a:p>
            <a:pPr indent="-393700" lvl="0" marL="457200" rtl="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SzPct val="100000"/>
              <a:buChar char="●"/>
            </a:pPr>
            <a:r>
              <a:rPr lang="en"/>
              <a:t>Mohamed Magdy Farag &amp; Sunshin Lee (our GRAs)</a:t>
            </a:r>
          </a:p>
          <a:p>
            <a:pPr indent="-393700" lvl="0" marL="457200" rtl="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SzPct val="100000"/>
              <a:buChar char="●"/>
            </a:pPr>
            <a:r>
              <a:rPr lang="en"/>
              <a:t> NSF grant IIS - 1319578, III: Small: Integrated Digital Event Archiving and Library (IDEAL)</a:t>
            </a:r>
          </a:p>
          <a:p>
            <a:pPr indent="-393700" lvl="0" marL="457200" rtl="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SzPct val="100000"/>
              <a:buChar char="●"/>
            </a:pPr>
            <a:r>
              <a:rPr lang="en"/>
              <a:t>Every team who worked in tandem with us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4800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Quote of the Day</a:t>
            </a:r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“A picture is worth a thousand words. An interface is worth a thousand pictures”</a:t>
            </a:r>
          </a:p>
          <a:p>
            <a:pPr indent="-381000" lvl="1" marL="9144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○"/>
            </a:pPr>
            <a:r>
              <a:rPr lang="en" sz="2400">
                <a:solidFill>
                  <a:srgbClr val="000000"/>
                </a:solidFill>
              </a:rPr>
              <a:t>Ben Shneiderman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42307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Problem Statement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Design and implement the front-end of an information retrieval system that allows end users to search tweets and web pages using free text and faceted queries.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Background</a:t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Interface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Char char="○"/>
            </a:pPr>
            <a:r>
              <a:rPr lang="en" sz="2400">
                <a:solidFill>
                  <a:srgbClr val="000000"/>
                </a:solidFill>
              </a:rPr>
              <a:t>A software layer that allows end users to interact with our information retrieval system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Faceted search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Char char="○"/>
            </a:pPr>
            <a:r>
              <a:rPr lang="en" sz="2400">
                <a:solidFill>
                  <a:srgbClr val="000000"/>
                </a:solidFill>
              </a:rPr>
              <a:t>A search system that allows us to search documents based on their classification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Text search</a:t>
            </a:r>
          </a:p>
          <a:p>
            <a:pPr indent="-381000" lvl="1" marL="914400">
              <a:spcBef>
                <a:spcPts val="0"/>
              </a:spcBef>
              <a:buClr>
                <a:srgbClr val="000000"/>
              </a:buClr>
              <a:buSzPct val="100000"/>
              <a:buChar char="○"/>
            </a:pPr>
            <a:r>
              <a:rPr lang="en" sz="2400">
                <a:solidFill>
                  <a:srgbClr val="000000"/>
                </a:solidFill>
              </a:rPr>
              <a:t>A search system that allows us to search for documents using natural language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Requirements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Search Tweets and web pages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Implement faceted search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Present user based suggestions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Present search result based suggestions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Track user activities</a:t>
            </a:r>
          </a:p>
          <a:p>
            <a:pPr indent="-381000" lvl="0" marL="45720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Allow registered and unregistered users to use the system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Approach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Leverage five of Ben Shneiderman’s Eight Golden Rules of Interface Design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Char char="○"/>
            </a:pPr>
            <a:r>
              <a:rPr lang="en" sz="2400">
                <a:solidFill>
                  <a:srgbClr val="000000"/>
                </a:solidFill>
              </a:rPr>
              <a:t>Cater to universal usability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Char char="○"/>
            </a:pPr>
            <a:r>
              <a:rPr lang="en" sz="2400">
                <a:solidFill>
                  <a:srgbClr val="000000"/>
                </a:solidFill>
              </a:rPr>
              <a:t>Offer informative feedback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Char char="○"/>
            </a:pPr>
            <a:r>
              <a:rPr lang="en" sz="2400">
                <a:solidFill>
                  <a:srgbClr val="000000"/>
                </a:solidFill>
              </a:rPr>
              <a:t>Prevent errors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Char char="○"/>
            </a:pPr>
            <a:r>
              <a:rPr lang="en" sz="2400">
                <a:solidFill>
                  <a:srgbClr val="000000"/>
                </a:solidFill>
              </a:rPr>
              <a:t>Permit easy reversal of actions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Char char="○"/>
            </a:pPr>
            <a:r>
              <a:rPr lang="en" sz="2400">
                <a:solidFill>
                  <a:srgbClr val="000000"/>
                </a:solidFill>
              </a:rPr>
              <a:t>Reduce short-term memory load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Create interface on virtual machines and then move to cluster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Design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Created markups on a whiteboard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Narrowed the options down to two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Showed the two options to the class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The class selected one of the two and gave additional input</a:t>
            </a:r>
          </a:p>
          <a:p>
            <a:pPr indent="-381000" lvl="0" marL="45720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Selected Hue because of the large number of features it provided*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Technical Challenges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Lack of precedent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Inflexibility of hue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Django learning curve</a:t>
            </a:r>
          </a:p>
          <a:p>
            <a:pPr indent="-381000" lvl="0" marL="45720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Data stored in incompatible format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Results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Search Tweets and web pages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Implement faceted search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 strike="sngStrike">
                <a:solidFill>
                  <a:srgbClr val="000000"/>
                </a:solidFill>
              </a:rPr>
              <a:t>Present user based suggestions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Present search result based suggestions*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Track user activities*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Allow registered and unregistered users to use the system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Text search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2400">
                <a:solidFill>
                  <a:srgbClr val="000000"/>
                </a:solidFill>
              </a:rPr>
              <a:t>Visualizations*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