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charts/chart3.xml" ContentType="application/vnd.openxmlformats-officedocument.drawingml.chart+xml"/>
  <Override PartName="/ppt/notesSlides/notesSlide8.xml" ContentType="application/vnd.openxmlformats-officedocument.presentationml.notesSlide+xml"/>
  <Override PartName="/ppt/charts/chart4.xml" ContentType="application/vnd.openxmlformats-officedocument.drawingml.chart+xml"/>
  <Override PartName="/ppt/notesSlides/notesSlide9.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charts/chart6.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7.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8.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9.xml" ContentType="application/vnd.openxmlformats-officedocument.drawingml.chart+xml"/>
  <Override PartName="/ppt/notesSlides/notesSlide23.xml" ContentType="application/vnd.openxmlformats-officedocument.presentationml.notesSlide+xml"/>
  <Override PartName="/ppt/charts/chart10.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256" r:id="rId2"/>
    <p:sldId id="259" r:id="rId3"/>
    <p:sldId id="257" r:id="rId4"/>
    <p:sldId id="258" r:id="rId5"/>
    <p:sldId id="261" r:id="rId6"/>
    <p:sldId id="262" r:id="rId7"/>
    <p:sldId id="263" r:id="rId8"/>
    <p:sldId id="264" r:id="rId9"/>
    <p:sldId id="265" r:id="rId10"/>
    <p:sldId id="266" r:id="rId11"/>
    <p:sldId id="283" r:id="rId12"/>
    <p:sldId id="267" r:id="rId13"/>
    <p:sldId id="268" r:id="rId14"/>
    <p:sldId id="272" r:id="rId15"/>
    <p:sldId id="273" r:id="rId16"/>
    <p:sldId id="277" r:id="rId17"/>
    <p:sldId id="278" r:id="rId18"/>
    <p:sldId id="281" r:id="rId19"/>
    <p:sldId id="284" r:id="rId20"/>
    <p:sldId id="288" r:id="rId21"/>
    <p:sldId id="289" r:id="rId22"/>
    <p:sldId id="285" r:id="rId23"/>
    <p:sldId id="286" r:id="rId24"/>
    <p:sldId id="279" r:id="rId25"/>
    <p:sldId id="291" r:id="rId26"/>
    <p:sldId id="292" r:id="rId27"/>
    <p:sldId id="293"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DAD93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803" autoAdjust="0"/>
  </p:normalViewPr>
  <p:slideViewPr>
    <p:cSldViewPr snapToGrid="0" snapToObjects="1">
      <p:cViewPr>
        <p:scale>
          <a:sx n="75" d="100"/>
          <a:sy n="75" d="100"/>
        </p:scale>
        <p:origin x="-560" y="-80"/>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152" d="100"/>
          <a:sy n="152" d="100"/>
        </p:scale>
        <p:origin x="-1224"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Macintosh%20HD:Users:gailmac:Dropbox:gailmac:OA:OA%20Week:ETDpanel:ETDOApanelworkbook.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Workbook3"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'Q23'!$F$14</c:f>
              <c:strCache>
                <c:ptCount val="1"/>
                <c:pt idx="0">
                  <c:v>US</c:v>
                </c:pt>
              </c:strCache>
            </c:strRef>
          </c:tx>
          <c:invertIfNegative val="0"/>
          <c:cat>
            <c:strRef>
              <c:f>'Q23'!$E$15:$E$17</c:f>
              <c:strCache>
                <c:ptCount val="3"/>
                <c:pt idx="0">
                  <c:v>All are OA</c:v>
                </c:pt>
                <c:pt idx="1">
                  <c:v>Some are OA</c:v>
                </c:pt>
                <c:pt idx="2">
                  <c:v>None are OA</c:v>
                </c:pt>
              </c:strCache>
            </c:strRef>
          </c:cat>
          <c:val>
            <c:numRef>
              <c:f>'Q23'!$F$15:$F$17</c:f>
              <c:numCache>
                <c:formatCode>0%</c:formatCode>
                <c:ptCount val="3"/>
                <c:pt idx="0">
                  <c:v>0.325396825396825</c:v>
                </c:pt>
                <c:pt idx="1">
                  <c:v>0.650793650793651</c:v>
                </c:pt>
                <c:pt idx="2">
                  <c:v>0.0238095238095238</c:v>
                </c:pt>
              </c:numCache>
            </c:numRef>
          </c:val>
        </c:ser>
        <c:ser>
          <c:idx val="1"/>
          <c:order val="1"/>
          <c:tx>
            <c:strRef>
              <c:f>'Q23'!$G$14</c:f>
              <c:strCache>
                <c:ptCount val="1"/>
                <c:pt idx="0">
                  <c:v>I'nat'l</c:v>
                </c:pt>
              </c:strCache>
            </c:strRef>
          </c:tx>
          <c:invertIfNegative val="0"/>
          <c:cat>
            <c:strRef>
              <c:f>'Q23'!$E$15:$E$17</c:f>
              <c:strCache>
                <c:ptCount val="3"/>
                <c:pt idx="0">
                  <c:v>All are OA</c:v>
                </c:pt>
                <c:pt idx="1">
                  <c:v>Some are OA</c:v>
                </c:pt>
                <c:pt idx="2">
                  <c:v>None are OA</c:v>
                </c:pt>
              </c:strCache>
            </c:strRef>
          </c:cat>
          <c:val>
            <c:numRef>
              <c:f>'Q23'!$G$15:$G$17</c:f>
              <c:numCache>
                <c:formatCode>0%</c:formatCode>
                <c:ptCount val="3"/>
                <c:pt idx="0">
                  <c:v>0.555555555555556</c:v>
                </c:pt>
                <c:pt idx="1">
                  <c:v>0.422222222222222</c:v>
                </c:pt>
                <c:pt idx="2">
                  <c:v>0.0222222222222222</c:v>
                </c:pt>
              </c:numCache>
            </c:numRef>
          </c:val>
        </c:ser>
        <c:dLbls>
          <c:showLegendKey val="0"/>
          <c:showVal val="0"/>
          <c:showCatName val="0"/>
          <c:showSerName val="0"/>
          <c:showPercent val="0"/>
          <c:showBubbleSize val="0"/>
        </c:dLbls>
        <c:gapWidth val="150"/>
        <c:axId val="-2133428216"/>
        <c:axId val="-2133425192"/>
      </c:barChart>
      <c:catAx>
        <c:axId val="-2133428216"/>
        <c:scaling>
          <c:orientation val="minMax"/>
        </c:scaling>
        <c:delete val="0"/>
        <c:axPos val="l"/>
        <c:majorTickMark val="out"/>
        <c:minorTickMark val="none"/>
        <c:tickLblPos val="nextTo"/>
        <c:crossAx val="-2133425192"/>
        <c:crosses val="autoZero"/>
        <c:auto val="1"/>
        <c:lblAlgn val="ctr"/>
        <c:lblOffset val="100"/>
        <c:noMultiLvlLbl val="0"/>
      </c:catAx>
      <c:valAx>
        <c:axId val="-2133425192"/>
        <c:scaling>
          <c:orientation val="minMax"/>
        </c:scaling>
        <c:delete val="0"/>
        <c:axPos val="b"/>
        <c:majorGridlines/>
        <c:numFmt formatCode="0%" sourceLinked="1"/>
        <c:majorTickMark val="out"/>
        <c:minorTickMark val="none"/>
        <c:tickLblPos val="nextTo"/>
        <c:crossAx val="-2133428216"/>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both!$B$91</c:f>
              <c:strCache>
                <c:ptCount val="1"/>
                <c:pt idx="0">
                  <c:v>Uni. Presses </c:v>
                </c:pt>
              </c:strCache>
            </c:strRef>
          </c:tx>
          <c:spPr>
            <a:solidFill>
              <a:srgbClr val="008000"/>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both!$B$92:$B$97</c:f>
              <c:numCache>
                <c:formatCode>0%</c:formatCode>
                <c:ptCount val="6"/>
                <c:pt idx="0">
                  <c:v>0.05</c:v>
                </c:pt>
                <c:pt idx="1">
                  <c:v>0.07</c:v>
                </c:pt>
                <c:pt idx="2">
                  <c:v>0.07</c:v>
                </c:pt>
                <c:pt idx="3">
                  <c:v>0.27</c:v>
                </c:pt>
                <c:pt idx="4">
                  <c:v>0.44</c:v>
                </c:pt>
                <c:pt idx="5">
                  <c:v>0.1</c:v>
                </c:pt>
              </c:numCache>
            </c:numRef>
          </c:val>
        </c:ser>
        <c:ser>
          <c:idx val="1"/>
          <c:order val="1"/>
          <c:tx>
            <c:strRef>
              <c:f>both!$C$91</c:f>
              <c:strCache>
                <c:ptCount val="1"/>
                <c:pt idx="0">
                  <c:v>SoSci/Hum Journals</c:v>
                </c:pt>
              </c:strCache>
            </c:strRef>
          </c:tx>
          <c:spPr>
            <a:solidFill>
              <a:srgbClr val="FF0000"/>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both!$C$92:$C$97</c:f>
              <c:numCache>
                <c:formatCode>0%</c:formatCode>
                <c:ptCount val="6"/>
                <c:pt idx="0">
                  <c:v>0.09</c:v>
                </c:pt>
                <c:pt idx="1">
                  <c:v>0.03</c:v>
                </c:pt>
                <c:pt idx="2" formatCode="General">
                  <c:v>0.0</c:v>
                </c:pt>
                <c:pt idx="3">
                  <c:v>0.06</c:v>
                </c:pt>
                <c:pt idx="4">
                  <c:v>0.17</c:v>
                </c:pt>
                <c:pt idx="5">
                  <c:v>0.66</c:v>
                </c:pt>
              </c:numCache>
            </c:numRef>
          </c:val>
        </c:ser>
        <c:ser>
          <c:idx val="2"/>
          <c:order val="2"/>
          <c:tx>
            <c:strRef>
              <c:f>both!$D$91</c:f>
              <c:strCache>
                <c:ptCount val="1"/>
                <c:pt idx="0">
                  <c:v>Science Journals</c:v>
                </c:pt>
              </c:strCache>
            </c:strRef>
          </c:tx>
          <c:spPr>
            <a:solidFill>
              <a:srgbClr val="3366FF"/>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both!$D$92:$D$97</c:f>
              <c:numCache>
                <c:formatCode>0%</c:formatCode>
                <c:ptCount val="6"/>
                <c:pt idx="0">
                  <c:v>0.07</c:v>
                </c:pt>
                <c:pt idx="1">
                  <c:v>0.13</c:v>
                </c:pt>
                <c:pt idx="2">
                  <c:v>0.01</c:v>
                </c:pt>
                <c:pt idx="3">
                  <c:v>0.08</c:v>
                </c:pt>
                <c:pt idx="4">
                  <c:v>0.19</c:v>
                </c:pt>
                <c:pt idx="5">
                  <c:v>0.52</c:v>
                </c:pt>
              </c:numCache>
            </c:numRef>
          </c:val>
        </c:ser>
        <c:dLbls>
          <c:showLegendKey val="0"/>
          <c:showVal val="1"/>
          <c:showCatName val="0"/>
          <c:showSerName val="0"/>
          <c:showPercent val="0"/>
          <c:showBubbleSize val="0"/>
        </c:dLbls>
        <c:gapWidth val="150"/>
        <c:overlap val="100"/>
        <c:axId val="-2132194792"/>
        <c:axId val="-2132191736"/>
      </c:barChart>
      <c:catAx>
        <c:axId val="-2132194792"/>
        <c:scaling>
          <c:orientation val="minMax"/>
        </c:scaling>
        <c:delete val="0"/>
        <c:axPos val="l"/>
        <c:majorTickMark val="out"/>
        <c:minorTickMark val="none"/>
        <c:tickLblPos val="nextTo"/>
        <c:crossAx val="-2132191736"/>
        <c:crosses val="autoZero"/>
        <c:auto val="1"/>
        <c:lblAlgn val="ctr"/>
        <c:lblOffset val="100"/>
        <c:noMultiLvlLbl val="0"/>
      </c:catAx>
      <c:valAx>
        <c:axId val="-2132191736"/>
        <c:scaling>
          <c:orientation val="minMax"/>
        </c:scaling>
        <c:delete val="1"/>
        <c:axPos val="b"/>
        <c:majorGridlines/>
        <c:numFmt formatCode="0%" sourceLinked="1"/>
        <c:majorTickMark val="out"/>
        <c:minorTickMark val="none"/>
        <c:tickLblPos val="nextTo"/>
        <c:crossAx val="-2132194792"/>
        <c:crosses val="autoZero"/>
        <c:crossBetween val="between"/>
      </c:valAx>
      <c:dTable>
        <c:showHorzBorder val="1"/>
        <c:showVertBorder val="1"/>
        <c:showOutline val="1"/>
        <c:showKeys val="1"/>
      </c:dTable>
    </c:plotArea>
    <c:plotVisOnly val="1"/>
    <c:dispBlanksAs val="gap"/>
    <c:showDLblsOverMax val="0"/>
  </c:chart>
  <c:spPr>
    <a:ln>
      <a:noFill/>
    </a:ln>
  </c:spPr>
  <c:txPr>
    <a:bodyPr/>
    <a:lstStyle/>
    <a:p>
      <a:pPr>
        <a:defRPr sz="1400">
          <a:latin typeface="Times"/>
          <a:cs typeface="Time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'Q27'!$M$15</c:f>
              <c:strCache>
                <c:ptCount val="1"/>
                <c:pt idx="0">
                  <c:v>US</c:v>
                </c:pt>
              </c:strCache>
            </c:strRef>
          </c:tx>
          <c:invertIfNegative val="0"/>
          <c:cat>
            <c:strRef>
              <c:f>'Q27'!$N$14:$O$14</c:f>
              <c:strCache>
                <c:ptCount val="2"/>
                <c:pt idx="0">
                  <c:v>No</c:v>
                </c:pt>
                <c:pt idx="1">
                  <c:v>Yes</c:v>
                </c:pt>
              </c:strCache>
            </c:strRef>
          </c:cat>
          <c:val>
            <c:numRef>
              <c:f>'Q27'!$N$15:$O$15</c:f>
              <c:numCache>
                <c:formatCode>0%</c:formatCode>
                <c:ptCount val="2"/>
                <c:pt idx="0">
                  <c:v>0.468253968253968</c:v>
                </c:pt>
                <c:pt idx="1">
                  <c:v>0.531746031746032</c:v>
                </c:pt>
              </c:numCache>
            </c:numRef>
          </c:val>
        </c:ser>
        <c:ser>
          <c:idx val="1"/>
          <c:order val="1"/>
          <c:tx>
            <c:strRef>
              <c:f>'Q27'!$M$16</c:f>
              <c:strCache>
                <c:ptCount val="1"/>
                <c:pt idx="0">
                  <c:v>I'nat'l</c:v>
                </c:pt>
              </c:strCache>
            </c:strRef>
          </c:tx>
          <c:invertIfNegative val="0"/>
          <c:cat>
            <c:strRef>
              <c:f>'Q27'!$N$14:$O$14</c:f>
              <c:strCache>
                <c:ptCount val="2"/>
                <c:pt idx="0">
                  <c:v>No</c:v>
                </c:pt>
                <c:pt idx="1">
                  <c:v>Yes</c:v>
                </c:pt>
              </c:strCache>
            </c:strRef>
          </c:cat>
          <c:val>
            <c:numRef>
              <c:f>'Q27'!$N$16:$O$16</c:f>
              <c:numCache>
                <c:formatCode>0%</c:formatCode>
                <c:ptCount val="2"/>
                <c:pt idx="0">
                  <c:v>0.755555555555555</c:v>
                </c:pt>
                <c:pt idx="1">
                  <c:v>0.244444444444444</c:v>
                </c:pt>
              </c:numCache>
            </c:numRef>
          </c:val>
        </c:ser>
        <c:dLbls>
          <c:showLegendKey val="0"/>
          <c:showVal val="0"/>
          <c:showCatName val="0"/>
          <c:showSerName val="0"/>
          <c:showPercent val="0"/>
          <c:showBubbleSize val="0"/>
        </c:dLbls>
        <c:gapWidth val="150"/>
        <c:axId val="2128494280"/>
        <c:axId val="2128497256"/>
      </c:barChart>
      <c:catAx>
        <c:axId val="2128494280"/>
        <c:scaling>
          <c:orientation val="minMax"/>
        </c:scaling>
        <c:delete val="0"/>
        <c:axPos val="l"/>
        <c:majorTickMark val="out"/>
        <c:minorTickMark val="none"/>
        <c:tickLblPos val="nextTo"/>
        <c:crossAx val="2128497256"/>
        <c:crosses val="autoZero"/>
        <c:auto val="1"/>
        <c:lblAlgn val="ctr"/>
        <c:lblOffset val="100"/>
        <c:noMultiLvlLbl val="0"/>
      </c:catAx>
      <c:valAx>
        <c:axId val="2128497256"/>
        <c:scaling>
          <c:orientation val="minMax"/>
        </c:scaling>
        <c:delete val="0"/>
        <c:axPos val="b"/>
        <c:majorGridlines/>
        <c:numFmt formatCode="0%" sourceLinked="1"/>
        <c:majorTickMark val="out"/>
        <c:minorTickMark val="none"/>
        <c:tickLblPos val="nextTo"/>
        <c:crossAx val="2128494280"/>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Q28tables!$B$17</c:f>
              <c:strCache>
                <c:ptCount val="1"/>
                <c:pt idx="0">
                  <c:v>US</c:v>
                </c:pt>
              </c:strCache>
            </c:strRef>
          </c:tx>
          <c:invertIfNegative val="0"/>
          <c:cat>
            <c:strRef>
              <c:f>Q28tables!$A$18:$A$27</c:f>
              <c:strCache>
                <c:ptCount val="10"/>
                <c:pt idx="0">
                  <c:v>Authors</c:v>
                </c:pt>
                <c:pt idx="1">
                  <c:v>Publishing</c:v>
                </c:pt>
                <c:pt idx="2">
                  <c:v>Patent</c:v>
                </c:pt>
                <c:pt idx="3">
                  <c:v>Faculty</c:v>
                </c:pt>
                <c:pt idx="4">
                  <c:v>Copyright</c:v>
                </c:pt>
                <c:pt idx="5">
                  <c:v>Creatve Works</c:v>
                </c:pt>
                <c:pt idx="6">
                  <c:v>Uncomfortable</c:v>
                </c:pt>
                <c:pt idx="7">
                  <c:v>Other</c:v>
                </c:pt>
                <c:pt idx="8">
                  <c:v>Sensitive/confidential</c:v>
                </c:pt>
                <c:pt idx="9">
                  <c:v>Mandate/Policy</c:v>
                </c:pt>
              </c:strCache>
            </c:strRef>
          </c:cat>
          <c:val>
            <c:numRef>
              <c:f>Q28tables!$B$18:$B$27</c:f>
              <c:numCache>
                <c:formatCode>0%</c:formatCode>
                <c:ptCount val="10"/>
                <c:pt idx="0">
                  <c:v>0.364705882352941</c:v>
                </c:pt>
                <c:pt idx="1">
                  <c:v>0.223529411764706</c:v>
                </c:pt>
                <c:pt idx="2">
                  <c:v>0.129411764705882</c:v>
                </c:pt>
                <c:pt idx="3">
                  <c:v>0.105882352941176</c:v>
                </c:pt>
                <c:pt idx="4">
                  <c:v>0.0470588235294118</c:v>
                </c:pt>
                <c:pt idx="5">
                  <c:v>0.0470588235294118</c:v>
                </c:pt>
                <c:pt idx="6">
                  <c:v>0.0352941176470588</c:v>
                </c:pt>
                <c:pt idx="7">
                  <c:v>0.0235294117647059</c:v>
                </c:pt>
                <c:pt idx="8">
                  <c:v>0.0117647058823529</c:v>
                </c:pt>
                <c:pt idx="9">
                  <c:v>0.0117647058823529</c:v>
                </c:pt>
              </c:numCache>
            </c:numRef>
          </c:val>
        </c:ser>
        <c:ser>
          <c:idx val="1"/>
          <c:order val="1"/>
          <c:tx>
            <c:strRef>
              <c:f>Q28tables!$C$17</c:f>
              <c:strCache>
                <c:ptCount val="1"/>
                <c:pt idx="0">
                  <c:v>I'nat'l</c:v>
                </c:pt>
              </c:strCache>
            </c:strRef>
          </c:tx>
          <c:invertIfNegative val="0"/>
          <c:cat>
            <c:strRef>
              <c:f>Q28tables!$A$18:$A$27</c:f>
              <c:strCache>
                <c:ptCount val="10"/>
                <c:pt idx="0">
                  <c:v>Authors</c:v>
                </c:pt>
                <c:pt idx="1">
                  <c:v>Publishing</c:v>
                </c:pt>
                <c:pt idx="2">
                  <c:v>Patent</c:v>
                </c:pt>
                <c:pt idx="3">
                  <c:v>Faculty</c:v>
                </c:pt>
                <c:pt idx="4">
                  <c:v>Copyright</c:v>
                </c:pt>
                <c:pt idx="5">
                  <c:v>Creatve Works</c:v>
                </c:pt>
                <c:pt idx="6">
                  <c:v>Uncomfortable</c:v>
                </c:pt>
                <c:pt idx="7">
                  <c:v>Other</c:v>
                </c:pt>
                <c:pt idx="8">
                  <c:v>Sensitive/confidential</c:v>
                </c:pt>
                <c:pt idx="9">
                  <c:v>Mandate/Policy</c:v>
                </c:pt>
              </c:strCache>
            </c:strRef>
          </c:cat>
          <c:val>
            <c:numRef>
              <c:f>Q28tables!$C$18:$C$27</c:f>
              <c:numCache>
                <c:formatCode>0%</c:formatCode>
                <c:ptCount val="10"/>
                <c:pt idx="0">
                  <c:v>0.181818181818182</c:v>
                </c:pt>
                <c:pt idx="1">
                  <c:v>0.0909090909090909</c:v>
                </c:pt>
                <c:pt idx="2">
                  <c:v>0.0</c:v>
                </c:pt>
                <c:pt idx="3">
                  <c:v>0.181818181818182</c:v>
                </c:pt>
                <c:pt idx="4">
                  <c:v>0.0</c:v>
                </c:pt>
                <c:pt idx="5">
                  <c:v>0.0</c:v>
                </c:pt>
                <c:pt idx="6">
                  <c:v>0.0</c:v>
                </c:pt>
                <c:pt idx="7">
                  <c:v>0.0909090909090909</c:v>
                </c:pt>
                <c:pt idx="8">
                  <c:v>0.181818181818182</c:v>
                </c:pt>
                <c:pt idx="9">
                  <c:v>0.272727272727273</c:v>
                </c:pt>
              </c:numCache>
            </c:numRef>
          </c:val>
        </c:ser>
        <c:dLbls>
          <c:showLegendKey val="0"/>
          <c:showVal val="0"/>
          <c:showCatName val="0"/>
          <c:showSerName val="0"/>
          <c:showPercent val="0"/>
          <c:showBubbleSize val="0"/>
        </c:dLbls>
        <c:gapWidth val="150"/>
        <c:axId val="2128544840"/>
        <c:axId val="2128547816"/>
      </c:barChart>
      <c:catAx>
        <c:axId val="2128544840"/>
        <c:scaling>
          <c:orientation val="minMax"/>
        </c:scaling>
        <c:delete val="0"/>
        <c:axPos val="b"/>
        <c:majorTickMark val="out"/>
        <c:minorTickMark val="none"/>
        <c:tickLblPos val="nextTo"/>
        <c:crossAx val="2128547816"/>
        <c:crosses val="autoZero"/>
        <c:auto val="1"/>
        <c:lblAlgn val="ctr"/>
        <c:lblOffset val="100"/>
        <c:noMultiLvlLbl val="0"/>
      </c:catAx>
      <c:valAx>
        <c:axId val="2128547816"/>
        <c:scaling>
          <c:orientation val="minMax"/>
        </c:scaling>
        <c:delete val="0"/>
        <c:axPos val="l"/>
        <c:majorGridlines/>
        <c:numFmt formatCode="0%" sourceLinked="1"/>
        <c:majorTickMark val="out"/>
        <c:minorTickMark val="none"/>
        <c:tickLblPos val="nextTo"/>
        <c:crossAx val="2128544840"/>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'Q24'!$E$21</c:f>
              <c:strCache>
                <c:ptCount val="1"/>
                <c:pt idx="0">
                  <c:v>US</c:v>
                </c:pt>
              </c:strCache>
            </c:strRef>
          </c:tx>
          <c:invertIfNegative val="0"/>
          <c:cat>
            <c:strRef>
              <c:f>'Q24'!$F$20:$H$20</c:f>
              <c:strCache>
                <c:ptCount val="3"/>
                <c:pt idx="0">
                  <c:v>None embargoed</c:v>
                </c:pt>
                <c:pt idx="1">
                  <c:v>Some embargoed</c:v>
                </c:pt>
                <c:pt idx="2">
                  <c:v>All embargoed</c:v>
                </c:pt>
              </c:strCache>
            </c:strRef>
          </c:cat>
          <c:val>
            <c:numRef>
              <c:f>'Q24'!$F$21:$H$21</c:f>
              <c:numCache>
                <c:formatCode>0%</c:formatCode>
                <c:ptCount val="3"/>
                <c:pt idx="0">
                  <c:v>0.0481927710843373</c:v>
                </c:pt>
                <c:pt idx="1">
                  <c:v>0.951807228915663</c:v>
                </c:pt>
                <c:pt idx="2">
                  <c:v>0.0</c:v>
                </c:pt>
              </c:numCache>
            </c:numRef>
          </c:val>
        </c:ser>
        <c:ser>
          <c:idx val="1"/>
          <c:order val="1"/>
          <c:tx>
            <c:strRef>
              <c:f>'Q24'!$E$22</c:f>
              <c:strCache>
                <c:ptCount val="1"/>
                <c:pt idx="0">
                  <c:v>I'nat'l</c:v>
                </c:pt>
              </c:strCache>
            </c:strRef>
          </c:tx>
          <c:invertIfNegative val="0"/>
          <c:cat>
            <c:strRef>
              <c:f>'Q24'!$F$20:$H$20</c:f>
              <c:strCache>
                <c:ptCount val="3"/>
                <c:pt idx="0">
                  <c:v>None embargoed</c:v>
                </c:pt>
                <c:pt idx="1">
                  <c:v>Some embargoed</c:v>
                </c:pt>
                <c:pt idx="2">
                  <c:v>All embargoed</c:v>
                </c:pt>
              </c:strCache>
            </c:strRef>
          </c:cat>
          <c:val>
            <c:numRef>
              <c:f>'Q24'!$F$22:$H$22</c:f>
              <c:numCache>
                <c:formatCode>0%</c:formatCode>
                <c:ptCount val="3"/>
                <c:pt idx="0">
                  <c:v>0.2</c:v>
                </c:pt>
                <c:pt idx="1">
                  <c:v>0.75</c:v>
                </c:pt>
                <c:pt idx="2">
                  <c:v>0.05</c:v>
                </c:pt>
              </c:numCache>
            </c:numRef>
          </c:val>
        </c:ser>
        <c:dLbls>
          <c:showLegendKey val="0"/>
          <c:showVal val="0"/>
          <c:showCatName val="0"/>
          <c:showSerName val="0"/>
          <c:showPercent val="0"/>
          <c:showBubbleSize val="0"/>
        </c:dLbls>
        <c:gapWidth val="150"/>
        <c:axId val="2127641368"/>
        <c:axId val="2127638376"/>
      </c:barChart>
      <c:catAx>
        <c:axId val="2127641368"/>
        <c:scaling>
          <c:orientation val="minMax"/>
        </c:scaling>
        <c:delete val="0"/>
        <c:axPos val="l"/>
        <c:majorTickMark val="out"/>
        <c:minorTickMark val="none"/>
        <c:tickLblPos val="nextTo"/>
        <c:crossAx val="2127638376"/>
        <c:crosses val="autoZero"/>
        <c:auto val="1"/>
        <c:lblAlgn val="ctr"/>
        <c:lblOffset val="100"/>
        <c:noMultiLvlLbl val="0"/>
      </c:catAx>
      <c:valAx>
        <c:axId val="2127638376"/>
        <c:scaling>
          <c:orientation val="minMax"/>
        </c:scaling>
        <c:delete val="0"/>
        <c:axPos val="b"/>
        <c:majorGridlines/>
        <c:numFmt formatCode="0%" sourceLinked="1"/>
        <c:majorTickMark val="out"/>
        <c:minorTickMark val="none"/>
        <c:tickLblPos val="nextTo"/>
        <c:crossAx val="2127641368"/>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'Q25'!$H$37</c:f>
              <c:strCache>
                <c:ptCount val="1"/>
                <c:pt idx="0">
                  <c:v>US</c:v>
                </c:pt>
              </c:strCache>
            </c:strRef>
          </c:tx>
          <c:invertIfNegative val="0"/>
          <c:cat>
            <c:strRef>
              <c:f>'Q25'!$G$38:$G$40</c:f>
              <c:strCache>
                <c:ptCount val="3"/>
                <c:pt idx="0">
                  <c:v>&lt; 1 year</c:v>
                </c:pt>
                <c:pt idx="1">
                  <c:v>&gt; 1 year</c:v>
                </c:pt>
                <c:pt idx="2">
                  <c:v>Permanently</c:v>
                </c:pt>
              </c:strCache>
            </c:strRef>
          </c:cat>
          <c:val>
            <c:numRef>
              <c:f>'Q25'!$H$38:$H$40</c:f>
              <c:numCache>
                <c:formatCode>0%</c:formatCode>
                <c:ptCount val="3"/>
                <c:pt idx="0">
                  <c:v>0.103896103896104</c:v>
                </c:pt>
                <c:pt idx="1">
                  <c:v>0.883116883116883</c:v>
                </c:pt>
                <c:pt idx="2">
                  <c:v>0.012987012987013</c:v>
                </c:pt>
              </c:numCache>
            </c:numRef>
          </c:val>
        </c:ser>
        <c:ser>
          <c:idx val="1"/>
          <c:order val="1"/>
          <c:tx>
            <c:strRef>
              <c:f>'Q25'!$I$37</c:f>
              <c:strCache>
                <c:ptCount val="1"/>
                <c:pt idx="0">
                  <c:v>I'nat'l</c:v>
                </c:pt>
              </c:strCache>
            </c:strRef>
          </c:tx>
          <c:invertIfNegative val="0"/>
          <c:cat>
            <c:strRef>
              <c:f>'Q25'!$G$38:$G$40</c:f>
              <c:strCache>
                <c:ptCount val="3"/>
                <c:pt idx="0">
                  <c:v>&lt; 1 year</c:v>
                </c:pt>
                <c:pt idx="1">
                  <c:v>&gt; 1 year</c:v>
                </c:pt>
                <c:pt idx="2">
                  <c:v>Permanently</c:v>
                </c:pt>
              </c:strCache>
            </c:strRef>
          </c:cat>
          <c:val>
            <c:numRef>
              <c:f>'Q25'!$I$38:$I$40</c:f>
              <c:numCache>
                <c:formatCode>0%</c:formatCode>
                <c:ptCount val="3"/>
                <c:pt idx="0">
                  <c:v>0.1875</c:v>
                </c:pt>
                <c:pt idx="1">
                  <c:v>0.75</c:v>
                </c:pt>
                <c:pt idx="2">
                  <c:v>0.0625</c:v>
                </c:pt>
              </c:numCache>
            </c:numRef>
          </c:val>
        </c:ser>
        <c:dLbls>
          <c:showLegendKey val="0"/>
          <c:showVal val="0"/>
          <c:showCatName val="0"/>
          <c:showSerName val="0"/>
          <c:showPercent val="0"/>
          <c:showBubbleSize val="0"/>
        </c:dLbls>
        <c:gapWidth val="150"/>
        <c:axId val="2127592376"/>
        <c:axId val="2127589384"/>
      </c:barChart>
      <c:catAx>
        <c:axId val="2127592376"/>
        <c:scaling>
          <c:orientation val="minMax"/>
        </c:scaling>
        <c:delete val="0"/>
        <c:axPos val="l"/>
        <c:majorTickMark val="out"/>
        <c:minorTickMark val="none"/>
        <c:tickLblPos val="nextTo"/>
        <c:crossAx val="2127589384"/>
        <c:crosses val="autoZero"/>
        <c:auto val="1"/>
        <c:lblAlgn val="ctr"/>
        <c:lblOffset val="100"/>
        <c:noMultiLvlLbl val="0"/>
      </c:catAx>
      <c:valAx>
        <c:axId val="2127589384"/>
        <c:scaling>
          <c:orientation val="minMax"/>
        </c:scaling>
        <c:delete val="0"/>
        <c:axPos val="b"/>
        <c:majorGridlines/>
        <c:numFmt formatCode="0%" sourceLinked="1"/>
        <c:majorTickMark val="out"/>
        <c:minorTickMark val="none"/>
        <c:tickLblPos val="nextTo"/>
        <c:crossAx val="2127592376"/>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Q26table!$B$27</c:f>
              <c:strCache>
                <c:ptCount val="1"/>
                <c:pt idx="0">
                  <c:v>US</c:v>
                </c:pt>
              </c:strCache>
            </c:strRef>
          </c:tx>
          <c:invertIfNegative val="0"/>
          <c:cat>
            <c:strRef>
              <c:f>Q26table!$A$28:$A$34</c:f>
              <c:strCache>
                <c:ptCount val="7"/>
                <c:pt idx="0">
                  <c:v>Copyright</c:v>
                </c:pt>
                <c:pt idx="1">
                  <c:v>Creative works</c:v>
                </c:pt>
                <c:pt idx="2">
                  <c:v>Faculty concerns</c:v>
                </c:pt>
                <c:pt idx="3">
                  <c:v>Sensitive/confidentiality</c:v>
                </c:pt>
                <c:pt idx="4">
                  <c:v>Patent concerns</c:v>
                </c:pt>
                <c:pt idx="5">
                  <c:v>Publishing issues</c:v>
                </c:pt>
                <c:pt idx="6">
                  <c:v>Authors' wishes</c:v>
                </c:pt>
              </c:strCache>
            </c:strRef>
          </c:cat>
          <c:val>
            <c:numRef>
              <c:f>Q26table!$B$28:$B$34</c:f>
              <c:numCache>
                <c:formatCode>0%</c:formatCode>
                <c:ptCount val="7"/>
                <c:pt idx="0">
                  <c:v>0.00735294117647059</c:v>
                </c:pt>
                <c:pt idx="1">
                  <c:v>0.0367647058823529</c:v>
                </c:pt>
                <c:pt idx="2">
                  <c:v>0.0588235294117647</c:v>
                </c:pt>
                <c:pt idx="3">
                  <c:v>0.0808823529411765</c:v>
                </c:pt>
                <c:pt idx="4">
                  <c:v>0.25</c:v>
                </c:pt>
                <c:pt idx="5">
                  <c:v>0.279411764705882</c:v>
                </c:pt>
                <c:pt idx="6">
                  <c:v>0.286764705882353</c:v>
                </c:pt>
              </c:numCache>
            </c:numRef>
          </c:val>
        </c:ser>
        <c:ser>
          <c:idx val="1"/>
          <c:order val="1"/>
          <c:tx>
            <c:strRef>
              <c:f>Q26table!$C$27</c:f>
              <c:strCache>
                <c:ptCount val="1"/>
                <c:pt idx="0">
                  <c:v>I'nat'l</c:v>
                </c:pt>
              </c:strCache>
            </c:strRef>
          </c:tx>
          <c:invertIfNegative val="0"/>
          <c:cat>
            <c:strRef>
              <c:f>Q26table!$A$28:$A$34</c:f>
              <c:strCache>
                <c:ptCount val="7"/>
                <c:pt idx="0">
                  <c:v>Copyright</c:v>
                </c:pt>
                <c:pt idx="1">
                  <c:v>Creative works</c:v>
                </c:pt>
                <c:pt idx="2">
                  <c:v>Faculty concerns</c:v>
                </c:pt>
                <c:pt idx="3">
                  <c:v>Sensitive/confidentiality</c:v>
                </c:pt>
                <c:pt idx="4">
                  <c:v>Patent concerns</c:v>
                </c:pt>
                <c:pt idx="5">
                  <c:v>Publishing issues</c:v>
                </c:pt>
                <c:pt idx="6">
                  <c:v>Authors' wishes</c:v>
                </c:pt>
              </c:strCache>
            </c:strRef>
          </c:cat>
          <c:val>
            <c:numRef>
              <c:f>Q26table!$C$28:$C$34</c:f>
              <c:numCache>
                <c:formatCode>0%</c:formatCode>
                <c:ptCount val="7"/>
                <c:pt idx="0">
                  <c:v>0.037037037037037</c:v>
                </c:pt>
                <c:pt idx="1">
                  <c:v>0.0740740740740741</c:v>
                </c:pt>
                <c:pt idx="2">
                  <c:v>0.0</c:v>
                </c:pt>
                <c:pt idx="3">
                  <c:v>0.259259259259259</c:v>
                </c:pt>
                <c:pt idx="4">
                  <c:v>0.296296296296296</c:v>
                </c:pt>
                <c:pt idx="5">
                  <c:v>0.148148148148148</c:v>
                </c:pt>
                <c:pt idx="6">
                  <c:v>0.185185185185185</c:v>
                </c:pt>
              </c:numCache>
            </c:numRef>
          </c:val>
        </c:ser>
        <c:dLbls>
          <c:showLegendKey val="0"/>
          <c:showVal val="0"/>
          <c:showCatName val="0"/>
          <c:showSerName val="0"/>
          <c:showPercent val="0"/>
          <c:showBubbleSize val="0"/>
        </c:dLbls>
        <c:gapWidth val="150"/>
        <c:axId val="-2132698664"/>
        <c:axId val="-2132695688"/>
      </c:barChart>
      <c:catAx>
        <c:axId val="-2132698664"/>
        <c:scaling>
          <c:orientation val="minMax"/>
        </c:scaling>
        <c:delete val="0"/>
        <c:axPos val="b"/>
        <c:majorTickMark val="out"/>
        <c:minorTickMark val="none"/>
        <c:tickLblPos val="nextTo"/>
        <c:crossAx val="-2132695688"/>
        <c:crosses val="autoZero"/>
        <c:auto val="1"/>
        <c:lblAlgn val="ctr"/>
        <c:lblOffset val="100"/>
        <c:noMultiLvlLbl val="0"/>
      </c:catAx>
      <c:valAx>
        <c:axId val="-2132695688"/>
        <c:scaling>
          <c:orientation val="minMax"/>
        </c:scaling>
        <c:delete val="0"/>
        <c:axPos val="l"/>
        <c:majorGridlines/>
        <c:numFmt formatCode="0%" sourceLinked="1"/>
        <c:majorTickMark val="out"/>
        <c:minorTickMark val="none"/>
        <c:tickLblPos val="nextTo"/>
        <c:crossAx val="-2132698664"/>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both!$B$67</c:f>
              <c:strCache>
                <c:ptCount val="1"/>
                <c:pt idx="0">
                  <c:v>Uni. Presses </c:v>
                </c:pt>
              </c:strCache>
            </c:strRef>
          </c:tx>
          <c:spPr>
            <a:solidFill>
              <a:srgbClr val="FF0000"/>
            </a:solidFill>
          </c:spPr>
          <c:invertIfNegative val="0"/>
          <c:cat>
            <c:strRef>
              <c:f>both!$A$68:$A$73</c:f>
              <c:strCache>
                <c:ptCount val="6"/>
                <c:pt idx="0">
                  <c:v>Other</c:v>
                </c:pt>
                <c:pt idx="1">
                  <c:v>Never</c:v>
                </c:pt>
                <c:pt idx="2">
                  <c:v>If restricted</c:v>
                </c:pt>
                <c:pt idx="3">
                  <c:v>If very different</c:v>
                </c:pt>
                <c:pt idx="4">
                  <c:v>Case-by-case</c:v>
                </c:pt>
                <c:pt idx="5">
                  <c:v>Always welcome</c:v>
                </c:pt>
              </c:strCache>
            </c:strRef>
          </c:cat>
          <c:val>
            <c:numRef>
              <c:f>both!$B$68:$B$73</c:f>
              <c:numCache>
                <c:formatCode>0%</c:formatCode>
                <c:ptCount val="6"/>
                <c:pt idx="0">
                  <c:v>0.05</c:v>
                </c:pt>
                <c:pt idx="1">
                  <c:v>0.07</c:v>
                </c:pt>
                <c:pt idx="2">
                  <c:v>0.07</c:v>
                </c:pt>
                <c:pt idx="3">
                  <c:v>0.27</c:v>
                </c:pt>
                <c:pt idx="4">
                  <c:v>0.44</c:v>
                </c:pt>
                <c:pt idx="5">
                  <c:v>0.1</c:v>
                </c:pt>
              </c:numCache>
            </c:numRef>
          </c:val>
        </c:ser>
        <c:ser>
          <c:idx val="1"/>
          <c:order val="1"/>
          <c:tx>
            <c:strRef>
              <c:f>both!$C$67</c:f>
              <c:strCache>
                <c:ptCount val="1"/>
                <c:pt idx="0">
                  <c:v>SoSci/Hum Journals</c:v>
                </c:pt>
              </c:strCache>
            </c:strRef>
          </c:tx>
          <c:spPr>
            <a:solidFill>
              <a:srgbClr val="3366FF"/>
            </a:solidFill>
          </c:spPr>
          <c:invertIfNegative val="0"/>
          <c:cat>
            <c:strRef>
              <c:f>both!$A$68:$A$73</c:f>
              <c:strCache>
                <c:ptCount val="6"/>
                <c:pt idx="0">
                  <c:v>Other</c:v>
                </c:pt>
                <c:pt idx="1">
                  <c:v>Never</c:v>
                </c:pt>
                <c:pt idx="2">
                  <c:v>If restricted</c:v>
                </c:pt>
                <c:pt idx="3">
                  <c:v>If very different</c:v>
                </c:pt>
                <c:pt idx="4">
                  <c:v>Case-by-case</c:v>
                </c:pt>
                <c:pt idx="5">
                  <c:v>Always welcome</c:v>
                </c:pt>
              </c:strCache>
            </c:strRef>
          </c:cat>
          <c:val>
            <c:numRef>
              <c:f>both!$C$68:$C$73</c:f>
              <c:numCache>
                <c:formatCode>0%</c:formatCode>
                <c:ptCount val="6"/>
                <c:pt idx="0">
                  <c:v>0.09</c:v>
                </c:pt>
                <c:pt idx="1">
                  <c:v>0.03</c:v>
                </c:pt>
                <c:pt idx="2" formatCode="General">
                  <c:v>0.0</c:v>
                </c:pt>
                <c:pt idx="3">
                  <c:v>0.06</c:v>
                </c:pt>
                <c:pt idx="4">
                  <c:v>0.17</c:v>
                </c:pt>
                <c:pt idx="5">
                  <c:v>0.66</c:v>
                </c:pt>
              </c:numCache>
            </c:numRef>
          </c:val>
        </c:ser>
        <c:dLbls>
          <c:showLegendKey val="0"/>
          <c:showVal val="1"/>
          <c:showCatName val="0"/>
          <c:showSerName val="0"/>
          <c:showPercent val="0"/>
          <c:showBubbleSize val="0"/>
        </c:dLbls>
        <c:gapWidth val="150"/>
        <c:overlap val="100"/>
        <c:axId val="-2132567992"/>
        <c:axId val="-2132565016"/>
      </c:barChart>
      <c:catAx>
        <c:axId val="-2132567992"/>
        <c:scaling>
          <c:orientation val="minMax"/>
        </c:scaling>
        <c:delete val="0"/>
        <c:axPos val="l"/>
        <c:majorTickMark val="out"/>
        <c:minorTickMark val="none"/>
        <c:tickLblPos val="nextTo"/>
        <c:crossAx val="-2132565016"/>
        <c:crosses val="autoZero"/>
        <c:auto val="1"/>
        <c:lblAlgn val="ctr"/>
        <c:lblOffset val="100"/>
        <c:noMultiLvlLbl val="0"/>
      </c:catAx>
      <c:valAx>
        <c:axId val="-2132565016"/>
        <c:scaling>
          <c:orientation val="minMax"/>
        </c:scaling>
        <c:delete val="1"/>
        <c:axPos val="b"/>
        <c:majorGridlines/>
        <c:numFmt formatCode="0%" sourceLinked="1"/>
        <c:majorTickMark val="out"/>
        <c:minorTickMark val="none"/>
        <c:tickLblPos val="nextTo"/>
        <c:crossAx val="-2132567992"/>
        <c:crosses val="autoZero"/>
        <c:crossBetween val="between"/>
      </c:valAx>
    </c:plotArea>
    <c:legend>
      <c:legendPos val="t"/>
      <c:layout/>
      <c:overlay val="0"/>
    </c:legend>
    <c:plotVisOnly val="1"/>
    <c:dispBlanksAs val="gap"/>
    <c:showDLblsOverMax val="0"/>
  </c:chart>
  <c:txPr>
    <a:bodyPr/>
    <a:lstStyle/>
    <a:p>
      <a:pPr>
        <a:defRPr sz="1400" b="1">
          <a:latin typeface="Times"/>
          <a:cs typeface="Times"/>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dLbls>
            <c:dLbl>
              <c:idx val="2"/>
              <c:layout>
                <c:manualLayout>
                  <c:x val="-0.0409750656167979"/>
                  <c:y val="0.0760238954505687"/>
                </c:manualLayout>
              </c:layout>
              <c:showLegendKey val="0"/>
              <c:showVal val="0"/>
              <c:showCatName val="1"/>
              <c:showSerName val="0"/>
              <c:showPercent val="1"/>
              <c:showBubbleSize val="0"/>
            </c:dLbl>
            <c:txPr>
              <a:bodyPr/>
              <a:lstStyle/>
              <a:p>
                <a:pPr>
                  <a:defRPr sz="1400" b="1"/>
                </a:pPr>
                <a:endParaRPr lang="en-US"/>
              </a:p>
            </c:txPr>
            <c:showLegendKey val="0"/>
            <c:showVal val="0"/>
            <c:showCatName val="1"/>
            <c:showSerName val="0"/>
            <c:showPercent val="1"/>
            <c:showBubbleSize val="0"/>
            <c:showLeaderLines val="1"/>
          </c:dLbls>
          <c:cat>
            <c:strRef>
              <c:f>Sci!$A$1:$A$6</c:f>
              <c:strCache>
                <c:ptCount val="6"/>
                <c:pt idx="0">
                  <c:v>If access limited</c:v>
                </c:pt>
                <c:pt idx="1">
                  <c:v>Other</c:v>
                </c:pt>
                <c:pt idx="2">
                  <c:v>If different</c:v>
                </c:pt>
                <c:pt idx="3">
                  <c:v>Not considered</c:v>
                </c:pt>
                <c:pt idx="4">
                  <c:v>Case-by-case </c:v>
                </c:pt>
                <c:pt idx="5">
                  <c:v>Always welcome</c:v>
                </c:pt>
              </c:strCache>
            </c:strRef>
          </c:cat>
          <c:val>
            <c:numRef>
              <c:f>Sci!$B$1:$B$6</c:f>
              <c:numCache>
                <c:formatCode>0.00%</c:formatCode>
                <c:ptCount val="6"/>
                <c:pt idx="0">
                  <c:v>0.014</c:v>
                </c:pt>
                <c:pt idx="1">
                  <c:v>0.069</c:v>
                </c:pt>
                <c:pt idx="2">
                  <c:v>0.083</c:v>
                </c:pt>
                <c:pt idx="3">
                  <c:v>0.125</c:v>
                </c:pt>
                <c:pt idx="4">
                  <c:v>0.194</c:v>
                </c:pt>
                <c:pt idx="5">
                  <c:v>0.514</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spPr>
    <a:ln>
      <a:no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both!$B$1</c:f>
              <c:strCache>
                <c:ptCount val="1"/>
                <c:pt idx="0">
                  <c:v>Science</c:v>
                </c:pt>
              </c:strCache>
            </c:strRef>
          </c:tx>
          <c:spPr>
            <a:solidFill>
              <a:srgbClr val="0000FF"/>
            </a:solidFill>
            <a:ln>
              <a:solidFill>
                <a:srgbClr val="008000"/>
              </a:solidFill>
            </a:ln>
          </c:spPr>
          <c:invertIfNegative val="0"/>
          <c:cat>
            <c:strRef>
              <c:f>both!$A$2:$A$7</c:f>
              <c:strCache>
                <c:ptCount val="6"/>
                <c:pt idx="0">
                  <c:v>If access limited</c:v>
                </c:pt>
                <c:pt idx="1">
                  <c:v>Other</c:v>
                </c:pt>
                <c:pt idx="2">
                  <c:v>If different</c:v>
                </c:pt>
                <c:pt idx="3">
                  <c:v>Not considered</c:v>
                </c:pt>
                <c:pt idx="4">
                  <c:v>Case-by-case </c:v>
                </c:pt>
                <c:pt idx="5">
                  <c:v>Always welcome</c:v>
                </c:pt>
              </c:strCache>
            </c:strRef>
          </c:cat>
          <c:val>
            <c:numRef>
              <c:f>both!$B$2:$B$7</c:f>
              <c:numCache>
                <c:formatCode>0%</c:formatCode>
                <c:ptCount val="6"/>
                <c:pt idx="0">
                  <c:v>0.01</c:v>
                </c:pt>
                <c:pt idx="1">
                  <c:v>0.07</c:v>
                </c:pt>
                <c:pt idx="2">
                  <c:v>0.08</c:v>
                </c:pt>
                <c:pt idx="3">
                  <c:v>0.13</c:v>
                </c:pt>
                <c:pt idx="4">
                  <c:v>0.19</c:v>
                </c:pt>
                <c:pt idx="5">
                  <c:v>0.52</c:v>
                </c:pt>
              </c:numCache>
            </c:numRef>
          </c:val>
        </c:ser>
        <c:ser>
          <c:idx val="1"/>
          <c:order val="1"/>
          <c:tx>
            <c:strRef>
              <c:f>both!$C$1</c:f>
              <c:strCache>
                <c:ptCount val="1"/>
                <c:pt idx="0">
                  <c:v>SoSci/Hum</c:v>
                </c:pt>
              </c:strCache>
            </c:strRef>
          </c:tx>
          <c:spPr>
            <a:solidFill>
              <a:srgbClr val="FF0000"/>
            </a:solidFill>
          </c:spPr>
          <c:invertIfNegative val="0"/>
          <c:cat>
            <c:strRef>
              <c:f>both!$A$2:$A$7</c:f>
              <c:strCache>
                <c:ptCount val="6"/>
                <c:pt idx="0">
                  <c:v>If access limited</c:v>
                </c:pt>
                <c:pt idx="1">
                  <c:v>Other</c:v>
                </c:pt>
                <c:pt idx="2">
                  <c:v>If different</c:v>
                </c:pt>
                <c:pt idx="3">
                  <c:v>Not considered</c:v>
                </c:pt>
                <c:pt idx="4">
                  <c:v>Case-by-case </c:v>
                </c:pt>
                <c:pt idx="5">
                  <c:v>Always welcome</c:v>
                </c:pt>
              </c:strCache>
            </c:strRef>
          </c:cat>
          <c:val>
            <c:numRef>
              <c:f>both!$C$2:$C$7</c:f>
              <c:numCache>
                <c:formatCode>0%</c:formatCode>
                <c:ptCount val="6"/>
                <c:pt idx="0">
                  <c:v>0.03</c:v>
                </c:pt>
                <c:pt idx="1">
                  <c:v>0.07</c:v>
                </c:pt>
                <c:pt idx="2">
                  <c:v>0.135</c:v>
                </c:pt>
                <c:pt idx="3">
                  <c:v>0.045</c:v>
                </c:pt>
                <c:pt idx="4">
                  <c:v>0.27</c:v>
                </c:pt>
                <c:pt idx="5">
                  <c:v>0.45</c:v>
                </c:pt>
              </c:numCache>
            </c:numRef>
          </c:val>
        </c:ser>
        <c:dLbls>
          <c:showLegendKey val="0"/>
          <c:showVal val="0"/>
          <c:showCatName val="0"/>
          <c:showSerName val="0"/>
          <c:showPercent val="0"/>
          <c:showBubbleSize val="0"/>
        </c:dLbls>
        <c:gapWidth val="150"/>
        <c:axId val="-2132261112"/>
        <c:axId val="-2132258136"/>
      </c:barChart>
      <c:catAx>
        <c:axId val="-2132261112"/>
        <c:scaling>
          <c:orientation val="minMax"/>
        </c:scaling>
        <c:delete val="0"/>
        <c:axPos val="l"/>
        <c:majorTickMark val="out"/>
        <c:minorTickMark val="none"/>
        <c:tickLblPos val="nextTo"/>
        <c:crossAx val="-2132258136"/>
        <c:crosses val="autoZero"/>
        <c:auto val="1"/>
        <c:lblAlgn val="ctr"/>
        <c:lblOffset val="100"/>
        <c:noMultiLvlLbl val="0"/>
      </c:catAx>
      <c:valAx>
        <c:axId val="-2132258136"/>
        <c:scaling>
          <c:orientation val="minMax"/>
        </c:scaling>
        <c:delete val="0"/>
        <c:axPos val="b"/>
        <c:majorGridlines/>
        <c:numFmt formatCode="0%" sourceLinked="1"/>
        <c:majorTickMark val="out"/>
        <c:minorTickMark val="none"/>
        <c:tickLblPos val="nextTo"/>
        <c:crossAx val="-2132261112"/>
        <c:crosses val="autoZero"/>
        <c:crossBetween val="between"/>
      </c:valAx>
    </c:plotArea>
    <c:plotVisOnly val="1"/>
    <c:dispBlanksAs val="gap"/>
    <c:showDLblsOverMax val="0"/>
  </c:chart>
  <c:spPr>
    <a:ln>
      <a:noFill/>
    </a:ln>
  </c:spPr>
  <c:txPr>
    <a:bodyPr/>
    <a:lstStyle/>
    <a:p>
      <a:pPr>
        <a:defRPr sz="1600">
          <a:latin typeface="Times"/>
          <a:cs typeface="Times"/>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D56348B-513B-7347-A005-D473B6785CFB}" type="datetimeFigureOut">
              <a:rPr lang="en-US" smtClean="0"/>
              <a:pPr/>
              <a:t>10/22/13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51FCC42-6F97-FB45-B363-2E166F3EC5B7}" type="slidenum">
              <a:rPr lang="en-US" smtClean="0"/>
              <a:pPr/>
              <a:t>‹#›</a:t>
            </a:fld>
            <a:endParaRPr lang="en-US" dirty="0"/>
          </a:p>
        </p:txBody>
      </p:sp>
    </p:spTree>
    <p:extLst>
      <p:ext uri="{BB962C8B-B14F-4D97-AF65-F5344CB8AC3E}">
        <p14:creationId xmlns:p14="http://schemas.microsoft.com/office/powerpoint/2010/main" val="19994452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B9014F-00DE-ED4F-B1E7-27E0E985FB96}" type="datetimeFigureOut">
              <a:rPr lang="en-US" smtClean="0"/>
              <a:pPr/>
              <a:t>10/22/13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CF4691-2EB1-2841-B50E-9DF9A16224FD}" type="slidenum">
              <a:rPr lang="en-US" smtClean="0"/>
              <a:pPr/>
              <a:t>‹#›</a:t>
            </a:fld>
            <a:endParaRPr lang="en-US" dirty="0"/>
          </a:p>
        </p:txBody>
      </p:sp>
    </p:spTree>
    <p:extLst>
      <p:ext uri="{BB962C8B-B14F-4D97-AF65-F5344CB8AC3E}">
        <p14:creationId xmlns:p14="http://schemas.microsoft.com/office/powerpoint/2010/main" val="212766609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important fact</a:t>
            </a:r>
            <a:r>
              <a:rPr lang="en-US" baseline="0" dirty="0" smtClean="0"/>
              <a:t> of scholarly research is that the work is not complete until the results have been fully communicated, and are openly available for others to build upon. (Heather Joseph re Berlin Open Access Convergence, C&amp;RL News, Feb. 2012, . 84)  Open access to scholarship enables us to incorporate more information into our work. </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a:t>
            </a:fld>
            <a:endParaRPr lang="en-US" dirty="0"/>
          </a:p>
        </p:txBody>
      </p:sp>
    </p:spTree>
    <p:extLst>
      <p:ext uri="{BB962C8B-B14F-4D97-AF65-F5344CB8AC3E}">
        <p14:creationId xmlns:p14="http://schemas.microsoft.com/office/powerpoint/2010/main" val="39601042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Reasons for embargoing ETDs vary. In this</a:t>
            </a:r>
            <a:r>
              <a:rPr lang="en-US" baseline="0" dirty="0" smtClean="0"/>
              <a:t> chart is b</a:t>
            </a:r>
            <a:r>
              <a:rPr lang="en-US" dirty="0" smtClean="0"/>
              <a:t>ased on</a:t>
            </a:r>
            <a:r>
              <a:rPr lang="en-US" baseline="0" dirty="0" smtClean="0"/>
              <a:t> </a:t>
            </a:r>
            <a:r>
              <a:rPr lang="en-US" dirty="0" smtClean="0"/>
              <a:t>the survey respondents’ comments,</a:t>
            </a:r>
            <a:r>
              <a:rPr lang="en-US" baseline="0" dirty="0" smtClean="0"/>
              <a:t> which we </a:t>
            </a:r>
            <a:r>
              <a:rPr lang="en-US" dirty="0" smtClean="0"/>
              <a:t>categorized.</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You can see that no international institutions gave faculty concerns as a reason to  embargo ETDs. However, they are far more concerned about sensitive or confidential information in ETDs than were the American survey respondents.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Unlike the reasons for limiting access to the home institution, none mentioned institution-wide mandates for embargoing ETDs.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t>
            </a:r>
            <a:r>
              <a:rPr lang="en-US" sz="1200" kern="1200" dirty="0" smtClean="0">
                <a:solidFill>
                  <a:schemeClr val="tx1"/>
                </a:solidFill>
                <a:effectLst/>
                <a:latin typeface="+mn-lt"/>
                <a:ea typeface="+mn-ea"/>
                <a:cs typeface="+mn-cs"/>
              </a:rPr>
              <a:t>This chart documents these based on 163 comments from 136 US institutions and 27 international institutions. ]</a:t>
            </a:r>
            <a:endParaRPr lang="en-US" dirty="0"/>
          </a:p>
        </p:txBody>
      </p:sp>
      <p:sp>
        <p:nvSpPr>
          <p:cNvPr id="4" name="Slide Number Placeholder 3"/>
          <p:cNvSpPr>
            <a:spLocks noGrp="1"/>
          </p:cNvSpPr>
          <p:nvPr>
            <p:ph type="sldNum" sz="quarter" idx="10"/>
          </p:nvPr>
        </p:nvSpPr>
        <p:spPr/>
        <p:txBody>
          <a:bodyPr/>
          <a:lstStyle/>
          <a:p>
            <a:fld id="{19C2B86C-4743-7941-A48D-B250F9183B27}" type="slidenum">
              <a:rPr lang="en-US" smtClean="0"/>
              <a:pPr/>
              <a:t>10</a:t>
            </a:fld>
            <a:endParaRPr lang="en-US" dirty="0"/>
          </a:p>
        </p:txBody>
      </p:sp>
    </p:spTree>
    <p:extLst>
      <p:ext uri="{BB962C8B-B14F-4D97-AF65-F5344CB8AC3E}">
        <p14:creationId xmlns:p14="http://schemas.microsoft.com/office/powerpoint/2010/main" val="3962349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colleagues at Cal Poly SLO, Georgia State, UBC, UWisc,- Milwaukee, Windsor</a:t>
            </a:r>
          </a:p>
          <a:p>
            <a:endParaRPr lang="en-US" dirty="0" smtClean="0"/>
          </a:p>
          <a:p>
            <a:r>
              <a:rPr lang="en-US" dirty="0" smtClean="0"/>
              <a:t>2 surveys of academic journals and university presses</a:t>
            </a:r>
          </a:p>
          <a:p>
            <a:endParaRPr lang="en-US" dirty="0" smtClean="0"/>
          </a:p>
          <a:p>
            <a:r>
              <a:rPr lang="en-US" dirty="0" smtClean="0"/>
              <a:t>2011 Social Sciences and Humanities journal editors and press directors</a:t>
            </a:r>
          </a:p>
          <a:p>
            <a:r>
              <a:rPr lang="en-US" dirty="0" smtClean="0"/>
              <a:t>2012 Science journal editors</a:t>
            </a:r>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11</a:t>
            </a:fld>
            <a:endParaRPr lang="en-US" dirty="0"/>
          </a:p>
        </p:txBody>
      </p:sp>
    </p:spTree>
    <p:extLst>
      <p:ext uri="{BB962C8B-B14F-4D97-AF65-F5344CB8AC3E}">
        <p14:creationId xmlns:p14="http://schemas.microsoft.com/office/powerpoint/2010/main" val="25920303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Earlier (2000-2003) publications about publishers attitudes towards ETDs:</a:t>
            </a:r>
            <a:r>
              <a:rPr lang="en-US" sz="1200" b="1" dirty="0" smtClean="0"/>
              <a:t> </a:t>
            </a:r>
            <a:r>
              <a:rPr lang="en-US" sz="1200" dirty="0" smtClean="0"/>
              <a:t>http://scholar.lib.vt.edu/copyright/cprtetd.html</a:t>
            </a:r>
          </a:p>
          <a:p>
            <a:endParaRPr lang="en-US" dirty="0" smtClean="0"/>
          </a:p>
          <a:p>
            <a:r>
              <a:rPr lang="en-US" dirty="0" smtClean="0"/>
              <a:t>This study</a:t>
            </a:r>
            <a:r>
              <a:rPr lang="en-US" baseline="0" dirty="0" smtClean="0"/>
              <a:t> </a:t>
            </a:r>
            <a:r>
              <a:rPr lang="en-US" dirty="0" smtClean="0"/>
              <a:t>investigated social sciences, arts, and</a:t>
            </a:r>
            <a:r>
              <a:rPr lang="en-US" baseline="0" dirty="0" smtClean="0"/>
              <a:t> </a:t>
            </a:r>
            <a:r>
              <a:rPr lang="en-US" dirty="0" smtClean="0"/>
              <a:t>humanities journal editors’ and university</a:t>
            </a:r>
            <a:r>
              <a:rPr lang="en-US" baseline="0" dirty="0" smtClean="0"/>
              <a:t> </a:t>
            </a:r>
            <a:r>
              <a:rPr lang="en-US" dirty="0" smtClean="0"/>
              <a:t>press directors’ attitudes toward online</a:t>
            </a:r>
            <a:r>
              <a:rPr lang="en-US" baseline="0" dirty="0" smtClean="0"/>
              <a:t> </a:t>
            </a:r>
            <a:r>
              <a:rPr lang="en-US" dirty="0" smtClean="0"/>
              <a:t>theses and dissertations.</a:t>
            </a:r>
          </a:p>
          <a:p>
            <a:endParaRPr lang="en-US" dirty="0" smtClean="0"/>
          </a:p>
          <a:p>
            <a:r>
              <a:rPr lang="en-US" sz="1200" b="0" i="0" u="none" strike="noStrike" kern="1200" baseline="0" dirty="0" smtClean="0">
                <a:solidFill>
                  <a:schemeClr val="tx1"/>
                </a:solidFill>
                <a:latin typeface="+mn-lt"/>
                <a:ea typeface="+mn-ea"/>
                <a:cs typeface="+mn-cs"/>
              </a:rPr>
              <a:t>The study was conducted between May 17 and June 16, 2011, and was distributed to 615 social sciences and arts and humanities journal editors and 131 university press directors via Survey Monkey,</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12</a:t>
            </a:fld>
            <a:endParaRPr lang="en-US" dirty="0"/>
          </a:p>
        </p:txBody>
      </p:sp>
    </p:spTree>
    <p:extLst>
      <p:ext uri="{BB962C8B-B14F-4D97-AF65-F5344CB8AC3E}">
        <p14:creationId xmlns:p14="http://schemas.microsoft.com/office/powerpoint/2010/main" val="5954806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89% will accept manuscripts based on ETDs</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13</a:t>
            </a:fld>
            <a:endParaRPr lang="en-US" dirty="0"/>
          </a:p>
        </p:txBody>
      </p:sp>
    </p:spTree>
    <p:extLst>
      <p:ext uri="{BB962C8B-B14F-4D97-AF65-F5344CB8AC3E}">
        <p14:creationId xmlns:p14="http://schemas.microsoft.com/office/powerpoint/2010/main" val="8543888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100" dirty="0">
                <a:latin typeface="Times" charset="0"/>
                <a:ea typeface="ＭＳ Ｐゴシック" charset="0"/>
                <a:cs typeface="Times" charset="0"/>
              </a:rPr>
              <a:t>Here again are the overall survey results so we can clearly see where the similarities and differences are between the two constituencies in the 2011 survey. The results look quite different when we look at overall survey responses and then separately at university press directors</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 and journal editors</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 responses.   </a:t>
            </a:r>
            <a:r>
              <a:rPr lang="en-US" altLang="ja-JP" sz="1100" b="1" dirty="0">
                <a:latin typeface="Times" charset="0"/>
                <a:ea typeface="ＭＳ Ｐゴシック" charset="0"/>
                <a:cs typeface="Times" charset="0"/>
              </a:rPr>
              <a:t>Journal editors are more enthusiastic </a:t>
            </a:r>
            <a:r>
              <a:rPr lang="en-US" altLang="ja-JP" sz="1100" dirty="0">
                <a:latin typeface="Times" charset="0"/>
                <a:ea typeface="ＭＳ Ｐゴシック" charset="0"/>
                <a:cs typeface="Times" charset="0"/>
              </a:rPr>
              <a:t>about receiving submissions based on ETDs than are university presses. Two-thirds of the journals </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always welcome</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 submissions from ETDs, while one-tenth of the university presses do.</a:t>
            </a:r>
            <a:br>
              <a:rPr lang="en-US" altLang="ja-JP" sz="1100" dirty="0">
                <a:latin typeface="Times" charset="0"/>
                <a:ea typeface="ＭＳ Ｐゴシック" charset="0"/>
                <a:cs typeface="Times" charset="0"/>
              </a:rPr>
            </a:br>
            <a:r>
              <a:rPr lang="en-US" altLang="ja-JP" sz="1100" dirty="0">
                <a:latin typeface="Times" charset="0"/>
                <a:ea typeface="ＭＳ Ｐゴシック" charset="0"/>
                <a:cs typeface="Times" charset="0"/>
              </a:rPr>
              <a:t/>
            </a:r>
            <a:br>
              <a:rPr lang="en-US" altLang="ja-JP" sz="1100" dirty="0">
                <a:latin typeface="Times" charset="0"/>
                <a:ea typeface="ＭＳ Ｐゴシック" charset="0"/>
                <a:cs typeface="Times" charset="0"/>
              </a:rPr>
            </a:br>
            <a:r>
              <a:rPr lang="en-US" altLang="ja-JP" sz="1100" dirty="0">
                <a:latin typeface="Times" charset="0"/>
                <a:ea typeface="ＭＳ Ｐゴシック" charset="0"/>
                <a:cs typeface="Times" charset="0"/>
              </a:rPr>
              <a:t>This is not to say the university presses discourage submissions based on ETDs. Nearly half consider ETD-based submissions on a case-by-case basis. </a:t>
            </a:r>
          </a:p>
          <a:p>
            <a:pPr eaLnBrk="1" hangingPunct="1">
              <a:spcBef>
                <a:spcPct val="0"/>
              </a:spcBef>
            </a:pPr>
            <a:r>
              <a:rPr lang="en-US" sz="1100" dirty="0">
                <a:latin typeface="Times" charset="0"/>
                <a:ea typeface="ＭＳ Ｐゴシック" charset="0"/>
                <a:cs typeface="Times" charset="0"/>
              </a:rPr>
              <a:t/>
            </a:r>
            <a:br>
              <a:rPr lang="en-US" sz="1100" dirty="0">
                <a:latin typeface="Times" charset="0"/>
                <a:ea typeface="ＭＳ Ｐゴシック" charset="0"/>
                <a:cs typeface="Times" charset="0"/>
              </a:rPr>
            </a:br>
            <a:r>
              <a:rPr lang="en-US" sz="1100" dirty="0">
                <a:latin typeface="Times" charset="0"/>
                <a:ea typeface="ＭＳ Ｐゴシック" charset="0"/>
                <a:cs typeface="Times" charset="0"/>
              </a:rPr>
              <a:t>University presses are about two-and-a-half times as likely to </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never</a:t>
            </a:r>
            <a:r>
              <a:rPr lang="ja-JP" altLang="en-US" sz="1100" dirty="0">
                <a:latin typeface="Times" charset="0"/>
                <a:ea typeface="ＭＳ Ｐゴシック" charset="0"/>
                <a:cs typeface="Times" charset="0"/>
              </a:rPr>
              <a:t>”</a:t>
            </a:r>
            <a:r>
              <a:rPr lang="en-US" altLang="ja-JP" sz="1100" dirty="0">
                <a:latin typeface="Times" charset="0"/>
                <a:ea typeface="ＭＳ Ｐゴシック" charset="0"/>
                <a:cs typeface="Times" charset="0"/>
              </a:rPr>
              <a:t> accept ETD-based submissions, than are journal editors. Only university presses find access restrictions necessary</a:t>
            </a:r>
            <a:r>
              <a:rPr lang="en-US" altLang="ja-JP" sz="1100" dirty="0" smtClean="0">
                <a:latin typeface="Times" charset="0"/>
                <a:ea typeface="ＭＳ Ｐゴシック" charset="0"/>
                <a:cs typeface="Times" charset="0"/>
              </a:rPr>
              <a:t>.</a:t>
            </a:r>
          </a:p>
          <a:p>
            <a:pPr eaLnBrk="1" hangingPunct="1">
              <a:spcBef>
                <a:spcPct val="0"/>
              </a:spcBef>
            </a:pPr>
            <a:endParaRPr lang="en-US" sz="1100" dirty="0" smtClean="0">
              <a:latin typeface="Times" charset="0"/>
              <a:ea typeface="ＭＳ Ｐゴシック" charset="0"/>
              <a:cs typeface="Times" charset="0"/>
            </a:endParaRPr>
          </a:p>
          <a:p>
            <a:pPr eaLnBrk="1" hangingPunct="1">
              <a:lnSpc>
                <a:spcPct val="90000"/>
              </a:lnSpc>
              <a:spcBef>
                <a:spcPct val="0"/>
              </a:spcBef>
            </a:pPr>
            <a:r>
              <a:rPr lang="en-US" dirty="0" smtClean="0">
                <a:latin typeface="Times" charset="0"/>
                <a:ea typeface="ＭＳ Ｐゴシック" charset="0"/>
                <a:cs typeface="Times" charset="0"/>
              </a:rPr>
              <a:t>83%  Welcome for submission</a:t>
            </a:r>
          </a:p>
          <a:p>
            <a:pPr lvl="1" eaLnBrk="1" hangingPunct="1">
              <a:lnSpc>
                <a:spcPct val="90000"/>
              </a:lnSpc>
              <a:spcBef>
                <a:spcPct val="0"/>
              </a:spcBef>
            </a:pPr>
            <a:r>
              <a:rPr lang="en-US" dirty="0" smtClean="0">
                <a:latin typeface="Times" charset="0"/>
                <a:ea typeface="ＭＳ Ｐゴシック" charset="0"/>
                <a:cs typeface="Times" charset="0"/>
              </a:rPr>
              <a:t>66% Always</a:t>
            </a:r>
          </a:p>
          <a:p>
            <a:pPr lvl="1" eaLnBrk="1" hangingPunct="1">
              <a:lnSpc>
                <a:spcPct val="90000"/>
              </a:lnSpc>
              <a:spcBef>
                <a:spcPct val="0"/>
              </a:spcBef>
            </a:pPr>
            <a:r>
              <a:rPr lang="en-US" dirty="0" smtClean="0">
                <a:latin typeface="Times" charset="0"/>
                <a:ea typeface="ＭＳ Ｐゴシック" charset="0"/>
                <a:cs typeface="Times" charset="0"/>
              </a:rPr>
              <a:t>17% Considered on a case-by-case basis </a:t>
            </a:r>
          </a:p>
          <a:p>
            <a:pPr eaLnBrk="1" hangingPunct="1">
              <a:lnSpc>
                <a:spcPct val="90000"/>
              </a:lnSpc>
              <a:spcBef>
                <a:spcPct val="0"/>
              </a:spcBef>
            </a:pPr>
            <a:r>
              <a:rPr lang="en-US" dirty="0" smtClean="0">
                <a:latin typeface="Times" charset="0"/>
                <a:ea typeface="ＭＳ Ｐゴシック" charset="0"/>
                <a:cs typeface="Times" charset="0"/>
              </a:rPr>
              <a:t/>
            </a:r>
            <a:br>
              <a:rPr lang="en-US" dirty="0" smtClean="0">
                <a:latin typeface="Times" charset="0"/>
                <a:ea typeface="ＭＳ Ｐゴシック" charset="0"/>
                <a:cs typeface="Times" charset="0"/>
              </a:rPr>
            </a:br>
            <a:r>
              <a:rPr lang="en-US" dirty="0" smtClean="0">
                <a:latin typeface="Times" charset="0"/>
                <a:ea typeface="ＭＳ Ｐゴシック" charset="0"/>
                <a:cs typeface="Times" charset="0"/>
              </a:rPr>
              <a:t>As expected, journals have migrated to digital delivery at a faster pace than monographs, reflected in this acceptance level of manuscripts derived from ETDs.  </a:t>
            </a:r>
          </a:p>
          <a:p>
            <a:pPr eaLnBrk="1" hangingPunct="1">
              <a:lnSpc>
                <a:spcPct val="90000"/>
              </a:lnSpc>
              <a:spcBef>
                <a:spcPct val="0"/>
              </a:spcBef>
            </a:pPr>
            <a:endParaRPr lang="en-US" dirty="0" smtClean="0">
              <a:latin typeface="Times" charset="0"/>
              <a:ea typeface="ＭＳ Ｐゴシック" charset="0"/>
              <a:cs typeface="Times" charset="0"/>
            </a:endParaRPr>
          </a:p>
          <a:p>
            <a:pPr eaLnBrk="1" hangingPunct="1">
              <a:spcBef>
                <a:spcPct val="0"/>
              </a:spcBef>
            </a:pPr>
            <a:r>
              <a:rPr lang="en-US" dirty="0" smtClean="0">
                <a:latin typeface="Times" charset="0"/>
                <a:ea typeface="ＭＳ Ｐゴシック" charset="0"/>
                <a:cs typeface="Times" charset="0"/>
              </a:rPr>
              <a:t>While Virginia Tech instituted the university-only restriction largely to appease journal publishers who were opposed to online theses and dissertations, the current survey revealed that restricted access is not necessary. The survey option to </a:t>
            </a:r>
            <a:r>
              <a:rPr lang="ja-JP" altLang="en-US" dirty="0" smtClean="0">
                <a:latin typeface="Times" charset="0"/>
                <a:ea typeface="ＭＳ Ｐゴシック" charset="0"/>
                <a:cs typeface="Times" charset="0"/>
              </a:rPr>
              <a:t>“</a:t>
            </a:r>
            <a:r>
              <a:rPr lang="en-US" altLang="ja-JP" dirty="0" smtClean="0">
                <a:latin typeface="Times" charset="0"/>
                <a:ea typeface="ＭＳ Ｐゴシック" charset="0"/>
                <a:cs typeface="Times" charset="0"/>
              </a:rPr>
              <a:t>Considered ONLY IF the ETD has access limited to the campus or institution where it was completed</a:t>
            </a:r>
            <a:r>
              <a:rPr lang="ja-JP" altLang="en-US" dirty="0" smtClean="0">
                <a:latin typeface="Times" charset="0"/>
                <a:ea typeface="ＭＳ Ｐゴシック" charset="0"/>
                <a:cs typeface="Times" charset="0"/>
              </a:rPr>
              <a:t>”</a:t>
            </a:r>
            <a:r>
              <a:rPr lang="en-US" altLang="ja-JP" dirty="0" smtClean="0">
                <a:latin typeface="Times" charset="0"/>
                <a:ea typeface="ＭＳ Ｐゴシック" charset="0"/>
                <a:cs typeface="Times" charset="0"/>
              </a:rPr>
              <a:t> was </a:t>
            </a:r>
            <a:r>
              <a:rPr lang="en-US" altLang="ja-JP" i="1" dirty="0" smtClean="0">
                <a:latin typeface="Times" charset="0"/>
                <a:ea typeface="ＭＳ Ｐゴシック" charset="0"/>
                <a:cs typeface="Times" charset="0"/>
              </a:rPr>
              <a:t>never</a:t>
            </a:r>
            <a:r>
              <a:rPr lang="en-US" altLang="ja-JP" dirty="0" smtClean="0">
                <a:latin typeface="Times" charset="0"/>
                <a:ea typeface="ＭＳ Ｐゴシック" charset="0"/>
                <a:cs typeface="Times" charset="0"/>
              </a:rPr>
              <a:t> selected by journal editors. Less than 3% of the university presses directors are in favor of ETDs with access limited to the home institutions.</a:t>
            </a:r>
            <a:br>
              <a:rPr lang="en-US" altLang="ja-JP" dirty="0" smtClean="0">
                <a:latin typeface="Times" charset="0"/>
                <a:ea typeface="ＭＳ Ｐゴシック" charset="0"/>
                <a:cs typeface="Times" charset="0"/>
              </a:rPr>
            </a:br>
            <a:endParaRPr lang="en-US" altLang="ja-JP" dirty="0" smtClean="0">
              <a:latin typeface="Times" charset="0"/>
              <a:ea typeface="ＭＳ Ｐゴシック" charset="0"/>
              <a:cs typeface="Times" charset="0"/>
            </a:endParaRPr>
          </a:p>
          <a:p>
            <a:pPr eaLnBrk="1" hangingPunct="1">
              <a:spcBef>
                <a:spcPct val="0"/>
              </a:spcBef>
            </a:pPr>
            <a:endParaRPr lang="en-US" altLang="ja-JP" dirty="0" smtClean="0">
              <a:latin typeface="Times" charset="0"/>
              <a:ea typeface="ＭＳ Ｐゴシック" charset="0"/>
              <a:cs typeface="Times" charset="0"/>
            </a:endParaRPr>
          </a:p>
          <a:p>
            <a:pPr eaLnBrk="1" fontAlgn="auto" hangingPunct="1">
              <a:spcBef>
                <a:spcPts val="0"/>
              </a:spcBef>
              <a:spcAft>
                <a:spcPts val="0"/>
              </a:spcAft>
              <a:defRPr/>
            </a:pPr>
            <a:r>
              <a:rPr lang="en-US" dirty="0" smtClean="0">
                <a:latin typeface="Times"/>
                <a:ea typeface="+mn-ea"/>
                <a:cs typeface="Times"/>
              </a:rPr>
              <a:t>54%  Welcome for submission</a:t>
            </a:r>
          </a:p>
          <a:p>
            <a:pPr lvl="1" eaLnBrk="1" fontAlgn="auto" hangingPunct="1">
              <a:spcBef>
                <a:spcPts val="0"/>
              </a:spcBef>
              <a:spcAft>
                <a:spcPts val="0"/>
              </a:spcAft>
              <a:defRPr/>
            </a:pPr>
            <a:r>
              <a:rPr lang="en-US" dirty="0" smtClean="0">
                <a:latin typeface="Times"/>
                <a:ea typeface="+mn-ea"/>
                <a:cs typeface="Times"/>
              </a:rPr>
              <a:t>10% Always</a:t>
            </a:r>
          </a:p>
          <a:p>
            <a:pPr lvl="1" eaLnBrk="1" fontAlgn="auto" hangingPunct="1">
              <a:spcBef>
                <a:spcPts val="0"/>
              </a:spcBef>
              <a:spcAft>
                <a:spcPts val="0"/>
              </a:spcAft>
              <a:defRPr/>
            </a:pPr>
            <a:r>
              <a:rPr lang="en-US" dirty="0" smtClean="0">
                <a:latin typeface="Times"/>
                <a:ea typeface="+mn-ea"/>
                <a:cs typeface="Times"/>
              </a:rPr>
              <a:t>44% on a case-by-case basis </a:t>
            </a:r>
          </a:p>
          <a:p>
            <a:pPr eaLnBrk="1" fontAlgn="auto" hangingPunct="1">
              <a:spcBef>
                <a:spcPts val="0"/>
              </a:spcBef>
              <a:spcAft>
                <a:spcPts val="0"/>
              </a:spcAft>
              <a:defRPr/>
            </a:pPr>
            <a:r>
              <a:rPr lang="en-US" dirty="0" smtClean="0">
                <a:latin typeface="Times"/>
                <a:ea typeface="+mn-ea"/>
                <a:cs typeface="Times"/>
              </a:rPr>
              <a:t>27% If contents and conclusions substantially different 	7% If access restricted	7% Never</a:t>
            </a:r>
          </a:p>
          <a:p>
            <a:pPr eaLnBrk="1" hangingPunct="1">
              <a:spcBef>
                <a:spcPct val="0"/>
              </a:spcBef>
            </a:pPr>
            <a:r>
              <a:rPr lang="en-US" altLang="ja-JP" dirty="0" smtClean="0">
                <a:latin typeface="Times" charset="0"/>
                <a:ea typeface="ＭＳ Ｐゴシック" charset="0"/>
                <a:cs typeface="Times" charset="0"/>
              </a:rPr>
              <a:t/>
            </a:r>
            <a:br>
              <a:rPr lang="en-US" altLang="ja-JP" dirty="0" smtClean="0">
                <a:latin typeface="Times" charset="0"/>
                <a:ea typeface="ＭＳ Ｐゴシック" charset="0"/>
                <a:cs typeface="Times" charset="0"/>
              </a:rPr>
            </a:br>
            <a:r>
              <a:rPr lang="en-US" altLang="ja-JP" dirty="0" smtClean="0">
                <a:latin typeface="Times" charset="0"/>
                <a:ea typeface="ＭＳ Ｐゴシック" charset="0"/>
                <a:cs typeface="Times" charset="0"/>
              </a:rPr>
              <a:t/>
            </a:r>
            <a:br>
              <a:rPr lang="en-US" altLang="ja-JP" dirty="0" smtClean="0">
                <a:latin typeface="Times" charset="0"/>
                <a:ea typeface="ＭＳ Ｐゴシック" charset="0"/>
                <a:cs typeface="Times" charset="0"/>
              </a:rPr>
            </a:br>
            <a:r>
              <a:rPr lang="en-US" altLang="ja-JP" sz="1100" dirty="0" smtClean="0">
                <a:latin typeface="Times" charset="0"/>
                <a:ea typeface="ＭＳ Ｐゴシック" charset="0"/>
                <a:cs typeface="Times" charset="0"/>
              </a:rPr>
              <a:t/>
            </a:r>
            <a:br>
              <a:rPr lang="en-US" altLang="ja-JP" sz="1100" dirty="0" smtClean="0">
                <a:latin typeface="Times" charset="0"/>
                <a:ea typeface="ＭＳ Ｐゴシック" charset="0"/>
                <a:cs typeface="Times" charset="0"/>
              </a:rPr>
            </a:br>
            <a:endParaRPr lang="en-US" sz="1100" dirty="0" smtClean="0">
              <a:latin typeface="Calibri" charset="0"/>
              <a:ea typeface="ＭＳ Ｐゴシック" charset="0"/>
              <a:cs typeface="ＭＳ Ｐゴシック" charset="0"/>
            </a:endParaRPr>
          </a:p>
          <a:p>
            <a:pPr eaLnBrk="1" hangingPunct="1">
              <a:spcBef>
                <a:spcPct val="0"/>
              </a:spcBef>
            </a:pPr>
            <a:endParaRPr lang="en-US" sz="1100" dirty="0">
              <a:latin typeface="Times" charset="0"/>
              <a:ea typeface="ＭＳ Ｐゴシック" charset="0"/>
              <a:cs typeface="Times"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1F92F60-4776-6345-AC5F-1027FF88C3D3}" type="slidenum">
              <a:rPr lang="en-US" sz="1200">
                <a:latin typeface="Calibri" charset="0"/>
              </a:rPr>
              <a:pPr eaLnBrk="1" hangingPunct="1"/>
              <a:t>14</a:t>
            </a:fld>
            <a:endParaRPr lang="en-US" sz="1200" dirty="0">
              <a:latin typeface="Calibri"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latin typeface="Times" charset="0"/>
                <a:ea typeface="ＭＳ Ｐゴシック" charset="0"/>
                <a:cs typeface="Times" charset="0"/>
              </a:rPr>
              <a:t>Comments are as telling as the data.</a:t>
            </a:r>
            <a:r>
              <a:rPr lang="en-US" baseline="0" dirty="0" smtClean="0">
                <a:latin typeface="Times" charset="0"/>
                <a:ea typeface="ＭＳ Ｐゴシック" charset="0"/>
                <a:cs typeface="Times" charset="0"/>
              </a:rPr>
              <a:t> </a:t>
            </a:r>
            <a:r>
              <a:rPr lang="en-US" altLang="ja-JP" dirty="0" smtClean="0">
                <a:latin typeface="Times" charset="0"/>
                <a:ea typeface="ＭＳ Ｐゴシック" charset="0"/>
                <a:cs typeface="Times" charset="0"/>
              </a:rPr>
              <a:t>Nearly </a:t>
            </a:r>
            <a:r>
              <a:rPr lang="en-US" altLang="ja-JP" dirty="0">
                <a:latin typeface="Times" charset="0"/>
                <a:ea typeface="ＭＳ Ｐゴシック" charset="0"/>
                <a:cs typeface="Times" charset="0"/>
              </a:rPr>
              <a:t>half of our survey respondents volunteered additional </a:t>
            </a:r>
            <a:r>
              <a:rPr lang="en-US" altLang="ja-JP" dirty="0" smtClean="0">
                <a:latin typeface="Times" charset="0"/>
                <a:ea typeface="ＭＳ Ｐゴシック" charset="0"/>
                <a:cs typeface="Times" charset="0"/>
              </a:rPr>
              <a:t>comments, </a:t>
            </a:r>
            <a:r>
              <a:rPr lang="en-US" altLang="ja-JP" dirty="0">
                <a:latin typeface="Times" charset="0"/>
                <a:ea typeface="ＭＳ Ｐゴシック" charset="0"/>
                <a:cs typeface="Times" charset="0"/>
              </a:rPr>
              <a:t>and 42% gave us their names and email addresses so that we could follow-up with them.</a:t>
            </a:r>
          </a:p>
          <a:p>
            <a:pPr eaLnBrk="1" hangingPunct="1">
              <a:spcBef>
                <a:spcPct val="0"/>
              </a:spcBef>
            </a:pPr>
            <a:r>
              <a:rPr lang="en-US" dirty="0">
                <a:latin typeface="Times" charset="0"/>
                <a:ea typeface="ＭＳ Ｐゴシック" charset="0"/>
                <a:cs typeface="Times" charset="0"/>
              </a:rPr>
              <a:t/>
            </a:r>
            <a:br>
              <a:rPr lang="en-US" dirty="0">
                <a:latin typeface="Times" charset="0"/>
                <a:ea typeface="ＭＳ Ｐゴシック" charset="0"/>
                <a:cs typeface="Times" charset="0"/>
              </a:rPr>
            </a:br>
            <a:r>
              <a:rPr lang="en-US" dirty="0">
                <a:latin typeface="Times" charset="0"/>
                <a:ea typeface="ＭＳ Ｐゴシック" charset="0"/>
                <a:cs typeface="Times" charset="0"/>
              </a:rPr>
              <a:t>Comments in favor of ETDs largely represented two categories: (1) judge the quality of the article or book submitted for publication, and (2) ETDs are NOT published works.</a:t>
            </a:r>
            <a:r>
              <a:rPr lang="en-US" dirty="0" smtClean="0">
                <a:latin typeface="Times" charset="0"/>
                <a:ea typeface="ＭＳ Ｐゴシック" charset="0"/>
                <a:cs typeface="Times" charset="0"/>
              </a:rPr>
              <a:t> </a:t>
            </a:r>
            <a:endParaRPr lang="en-US" altLang="ja-JP" dirty="0" smtClean="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Dissertations have *never* counted as publications… A pdf of an unpublished work is still an unpublished work.</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(17</a:t>
            </a:r>
            <a:r>
              <a:rPr lang="en-US" altLang="ja-JP" dirty="0" smtClean="0">
                <a:latin typeface="Times" charset="0"/>
                <a:ea typeface="ＭＳ Ｐゴシック" charset="0"/>
                <a:cs typeface="Times" charset="0"/>
              </a:rPr>
              <a:t>)</a:t>
            </a:r>
          </a:p>
          <a:p>
            <a:pPr eaLnBrk="1" hangingPunct="1">
              <a:spcBef>
                <a:spcPct val="0"/>
              </a:spcBef>
            </a:pPr>
            <a:endParaRPr lang="en-US" altLang="ja-JP" dirty="0" smtClean="0">
              <a:latin typeface="Times" charset="0"/>
              <a:ea typeface="ＭＳ Ｐゴシック" charset="0"/>
              <a:cs typeface="Times" charset="0"/>
            </a:endParaRPr>
          </a:p>
          <a:p>
            <a:pPr marL="0" marR="0" indent="0" algn="l" defTabSz="457200" rtl="0" eaLnBrk="1" fontAlgn="auto" latinLnBrk="0" hangingPunct="1">
              <a:lnSpc>
                <a:spcPct val="100000"/>
              </a:lnSpc>
              <a:spcBef>
                <a:spcPct val="0"/>
              </a:spcBef>
              <a:spcAft>
                <a:spcPts val="0"/>
              </a:spcAft>
              <a:buClrTx/>
              <a:buSzTx/>
              <a:buFontTx/>
              <a:buNone/>
              <a:tabLst/>
              <a:defRPr/>
            </a:pPr>
            <a:r>
              <a:rPr lang="en-US" dirty="0" smtClean="0">
                <a:latin typeface="Times" charset="0"/>
                <a:ea typeface="ＭＳ Ｐゴシック" charset="0"/>
                <a:cs typeface="Times" charset="0"/>
              </a:rPr>
              <a:t>#41  </a:t>
            </a:r>
            <a:r>
              <a:rPr lang="ja-JP" altLang="en-US" dirty="0" smtClean="0">
                <a:latin typeface="Times" charset="0"/>
                <a:ea typeface="ＭＳ Ｐゴシック" charset="0"/>
                <a:cs typeface="Times" charset="0"/>
              </a:rPr>
              <a:t>“</a:t>
            </a:r>
            <a:r>
              <a:rPr lang="en-US" altLang="ja-JP" dirty="0" smtClean="0">
                <a:latin typeface="Times" charset="0"/>
                <a:ea typeface="ＭＳ Ｐゴシック" charset="0"/>
                <a:cs typeface="Times" charset="0"/>
              </a:rPr>
              <a:t>The editorial review and publication process entails substantial refinement and revision of works that originate as part of doctoral work and thus we do not consider raw dissertations as competing with the works eventually published under our imprint.</a:t>
            </a:r>
            <a:r>
              <a:rPr lang="ja-JP" altLang="en-US" dirty="0" smtClean="0">
                <a:latin typeface="Times" charset="0"/>
                <a:ea typeface="ＭＳ Ｐゴシック" charset="0"/>
                <a:cs typeface="Times" charset="0"/>
              </a:rPr>
              <a:t>”</a:t>
            </a:r>
            <a:endParaRPr lang="en-US" altLang="ja-JP" dirty="0" smtClean="0">
              <a:latin typeface="Times" charset="0"/>
              <a:ea typeface="ＭＳ Ｐゴシック" charset="0"/>
              <a:cs typeface="Times" charset="0"/>
            </a:endParaRPr>
          </a:p>
          <a:p>
            <a:pPr eaLnBrk="1" hangingPunct="1">
              <a:spcBef>
                <a:spcPct val="0"/>
              </a:spcBef>
            </a:pPr>
            <a:endParaRPr lang="en-US" altLang="ja-JP" dirty="0" smtClean="0">
              <a:latin typeface="Times" charset="0"/>
              <a:ea typeface="ＭＳ Ｐゴシック" charset="0"/>
              <a:cs typeface="Times" charset="0"/>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758E998-7776-1D4A-89A7-337A29D3F268}" type="slidenum">
              <a:rPr lang="en-US" sz="1200">
                <a:latin typeface="Calibri" charset="0"/>
              </a:rPr>
              <a:pPr eaLnBrk="1" hangingPunct="1"/>
              <a:t>15</a:t>
            </a:fld>
            <a:endParaRPr lang="en-US" sz="1200" dirty="0">
              <a:latin typeface="Calibri"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50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Times" charset="0"/>
                <a:ea typeface="ＭＳ Ｐゴシック" charset="0"/>
                <a:cs typeface="Times" charset="0"/>
              </a:rPr>
              <a:t>#49  </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All essays go through extensive review and revision process, so even if the starting point is out there, the final product is not.</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eaLnBrk="1" hangingPunct="1">
              <a:spcBef>
                <a:spcPct val="0"/>
              </a:spcBef>
            </a:pPr>
            <a:endParaRPr lang="en-US" dirty="0" smtClean="0">
              <a:latin typeface="Times" charset="0"/>
              <a:ea typeface="ＭＳ Ｐゴシック" charset="0"/>
              <a:cs typeface="Times" charset="0"/>
            </a:endParaRPr>
          </a:p>
          <a:p>
            <a:pPr marL="0" marR="0" indent="0" algn="l" defTabSz="457200" rtl="0" eaLnBrk="1" fontAlgn="auto" latinLnBrk="0" hangingPunct="1">
              <a:lnSpc>
                <a:spcPct val="100000"/>
              </a:lnSpc>
              <a:spcBef>
                <a:spcPct val="0"/>
              </a:spcBef>
              <a:spcAft>
                <a:spcPts val="0"/>
              </a:spcAft>
              <a:buClrTx/>
              <a:buSzTx/>
              <a:buFontTx/>
              <a:buNone/>
              <a:tabLst/>
              <a:defRPr/>
            </a:pPr>
            <a:r>
              <a:rPr lang="en-US" dirty="0" smtClean="0">
                <a:latin typeface="Times" charset="0"/>
                <a:ea typeface="ＭＳ Ｐゴシック" charset="0"/>
                <a:cs typeface="Times" charset="0"/>
              </a:rPr>
              <a:t>#55 The APA, which publishes over 40 journals has an official policy that theses/dissertations, even if archived at a university site, are not counted as prior publication. </a:t>
            </a:r>
          </a:p>
          <a:p>
            <a:pPr eaLnBrk="1" hangingPunct="1">
              <a:spcBef>
                <a:spcPct val="0"/>
              </a:spcBef>
            </a:pPr>
            <a:endParaRPr lang="en-US" dirty="0" smtClean="0">
              <a:latin typeface="Times" charset="0"/>
              <a:ea typeface="ＭＳ Ｐゴシック" charset="0"/>
              <a:cs typeface="Times" charset="0"/>
            </a:endParaRPr>
          </a:p>
          <a:p>
            <a:pPr eaLnBrk="1" hangingPunct="1">
              <a:spcBef>
                <a:spcPct val="0"/>
              </a:spcBef>
            </a:pPr>
            <a:endParaRPr lang="en-US" dirty="0" smtClean="0">
              <a:latin typeface="Times" charset="0"/>
              <a:ea typeface="ＭＳ Ｐゴシック" charset="0"/>
              <a:cs typeface="Times" charset="0"/>
            </a:endParaRPr>
          </a:p>
          <a:p>
            <a:pPr eaLnBrk="1" hangingPunct="1">
              <a:spcBef>
                <a:spcPct val="0"/>
              </a:spcBef>
            </a:pPr>
            <a:r>
              <a:rPr lang="en-US" dirty="0">
                <a:latin typeface="Times" charset="0"/>
                <a:ea typeface="ＭＳ Ｐゴシック" charset="0"/>
                <a:cs typeface="Times" charset="0"/>
              </a:rPr>
              <a:t>#53  </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A chapter of a thesis or dissertation will virtually never be suitable as an article in my journal. Authors will often have to contextualize their discussion and explain the implications of their conclusions. And authors will often find that, after completing a dissertation, they are able to refine [their arguments.</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r>
              <a:rPr lang="en-US" dirty="0">
                <a:solidFill>
                  <a:schemeClr val="tx1">
                    <a:lumMod val="50000"/>
                    <a:lumOff val="50000"/>
                  </a:schemeClr>
                </a:solidFill>
                <a:latin typeface="Times" charset="0"/>
                <a:ea typeface="ＭＳ Ｐゴシック" charset="0"/>
                <a:cs typeface="Times" charset="0"/>
              </a:rPr>
              <a:t>p. 14</a:t>
            </a:r>
          </a:p>
          <a:p>
            <a:pPr eaLnBrk="1" hangingPunct="1">
              <a:spcBef>
                <a:spcPct val="0"/>
              </a:spcBef>
            </a:pPr>
            <a:r>
              <a:rPr lang="en-US" dirty="0">
                <a:solidFill>
                  <a:schemeClr val="tx1">
                    <a:lumMod val="50000"/>
                    <a:lumOff val="50000"/>
                  </a:schemeClr>
                </a:solidFill>
                <a:latin typeface="Times" charset="0"/>
                <a:ea typeface="ＭＳ Ｐゴシック" charset="0"/>
                <a:cs typeface="Times" charset="0"/>
              </a:rPr>
              <a:t>http://etd.ohiolink.edu/view.cgi?acc_num=ohiou1273584209</a:t>
            </a:r>
          </a:p>
          <a:p>
            <a:pPr eaLnBrk="1" hangingPunct="1">
              <a:spcBef>
                <a:spcPct val="0"/>
              </a:spcBef>
            </a:pPr>
            <a:endParaRPr lang="en-US" dirty="0">
              <a:solidFill>
                <a:schemeClr val="tx1">
                  <a:lumMod val="50000"/>
                  <a:lumOff val="50000"/>
                </a:schemeClr>
              </a:solidFill>
              <a:latin typeface="Times" charset="0"/>
              <a:ea typeface="ＭＳ Ｐゴシック" charset="0"/>
              <a:cs typeface="Times" charset="0"/>
            </a:endParaRPr>
          </a:p>
          <a:p>
            <a:pPr eaLnBrk="1" hangingPunct="1">
              <a:spcBef>
                <a:spcPct val="0"/>
              </a:spcBef>
            </a:pPr>
            <a:r>
              <a:rPr lang="en-US" dirty="0">
                <a:solidFill>
                  <a:schemeClr val="tx1">
                    <a:lumMod val="50000"/>
                    <a:lumOff val="50000"/>
                  </a:schemeClr>
                </a:solidFill>
                <a:latin typeface="Times" charset="0"/>
                <a:ea typeface="ＭＳ Ｐゴシック" charset="0"/>
                <a:cs typeface="Times" charset="0"/>
              </a:rPr>
              <a:t>A few other information resources touch on the topic of publishers</a:t>
            </a:r>
            <a:r>
              <a:rPr lang="ja-JP" altLang="en-US" dirty="0">
                <a:solidFill>
                  <a:schemeClr val="tx1">
                    <a:lumMod val="50000"/>
                    <a:lumOff val="50000"/>
                  </a:schemeClr>
                </a:solidFill>
                <a:latin typeface="Times" charset="0"/>
                <a:ea typeface="ＭＳ Ｐゴシック" charset="0"/>
                <a:cs typeface="Times" charset="0"/>
              </a:rPr>
              <a:t>’</a:t>
            </a:r>
            <a:r>
              <a:rPr lang="en-US" altLang="ja-JP" dirty="0">
                <a:solidFill>
                  <a:schemeClr val="tx1">
                    <a:lumMod val="50000"/>
                    <a:lumOff val="50000"/>
                  </a:schemeClr>
                </a:solidFill>
                <a:latin typeface="Times" charset="0"/>
                <a:ea typeface="ＭＳ Ｐゴシック" charset="0"/>
                <a:cs typeface="Times" charset="0"/>
              </a:rPr>
              <a:t> attitudes towards ETDs. But these all discuss perceptions and are not the result of real data, except for Angie McCutcheon</a:t>
            </a:r>
            <a:r>
              <a:rPr lang="ja-JP" altLang="en-US" dirty="0">
                <a:solidFill>
                  <a:schemeClr val="tx1">
                    <a:lumMod val="50000"/>
                    <a:lumOff val="50000"/>
                  </a:schemeClr>
                </a:solidFill>
                <a:latin typeface="Times" charset="0"/>
                <a:ea typeface="ＭＳ Ｐゴシック" charset="0"/>
                <a:cs typeface="Times" charset="0"/>
              </a:rPr>
              <a:t>’</a:t>
            </a:r>
            <a:r>
              <a:rPr lang="en-US" altLang="ja-JP" dirty="0">
                <a:solidFill>
                  <a:schemeClr val="tx1">
                    <a:lumMod val="50000"/>
                    <a:lumOff val="50000"/>
                  </a:schemeClr>
                </a:solidFill>
                <a:latin typeface="Times" charset="0"/>
                <a:ea typeface="ＭＳ Ｐゴシック" charset="0"/>
                <a:cs typeface="Times" charset="0"/>
              </a:rPr>
              <a:t>s 2010 ETD on the Impact of Publishers' Policy on ETD Distribution Options within the United States. She surveyed graduate school personnel to learn if students had actually been rejected by publishers because their TDs were online. She reported at 1.8% rejection rate.</a:t>
            </a:r>
            <a:endParaRPr lang="en-US" dirty="0">
              <a:solidFill>
                <a:schemeClr val="tx1">
                  <a:lumMod val="50000"/>
                  <a:lumOff val="50000"/>
                </a:schemeClr>
              </a:solidFill>
              <a:latin typeface="Calibri" charset="0"/>
              <a:ea typeface="ＭＳ Ｐゴシック" charset="0"/>
              <a:cs typeface="ＭＳ Ｐゴシック" charset="0"/>
            </a:endParaRPr>
          </a:p>
        </p:txBody>
      </p:sp>
      <p:sp>
        <p:nvSpPr>
          <p:cNvPr id="450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4E98ECD-4B5D-9D43-B5A8-74D74CE02DAE}" type="slidenum">
              <a:rPr lang="en-US" sz="1200">
                <a:latin typeface="Calibri" charset="0"/>
              </a:rPr>
              <a:pPr eaLnBrk="1" hangingPunct="1"/>
              <a:t>16</a:t>
            </a:fld>
            <a:endParaRPr lang="en-US" sz="1200" dirty="0">
              <a:latin typeface="Calibri"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91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US" dirty="0">
                <a:latin typeface="Times" charset="0"/>
                <a:ea typeface="ＭＳ Ｐゴシック" charset="0"/>
                <a:cs typeface="Times" charset="0"/>
              </a:rPr>
              <a:t>There are also new</a:t>
            </a:r>
            <a:r>
              <a:rPr lang="en-US" dirty="0" smtClean="0">
                <a:latin typeface="Times" charset="0"/>
                <a:ea typeface="ＭＳ Ｐゴシック" charset="0"/>
                <a:cs typeface="Times" charset="0"/>
              </a:rPr>
              <a:t> concerns </a:t>
            </a:r>
            <a:r>
              <a:rPr lang="en-US" dirty="0">
                <a:latin typeface="Times" charset="0"/>
                <a:ea typeface="ＭＳ Ｐゴシック" charset="0"/>
                <a:cs typeface="Times" charset="0"/>
              </a:rPr>
              <a:t>about ETDs for Journal Editors and Academic Press Directors</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The one problem this creates, which I and the editorial board have not resolved, is that this makes anonymity in review difficult [and] easy to determine who the author is, and thus undermines the strength and reliability of peer review. This could, ultimately, disadvantage young scholars...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(18) </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We were reminded that not all publishers are familiar with the issues surrounding publications derived from ETDs. One journal editor commented:  My first thought on this matter, and I never thought about it until just now, was </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why should anything derived from a dissertation be excluded?</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—but thinking further—if dissertations can be as readily accessed by computer as is becoming the case with journals—then perhaps I need to consider some form of restriction...</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[#4 Q5]</a:t>
            </a:r>
            <a:br>
              <a:rPr lang="en-US" altLang="ja-JP" dirty="0">
                <a:latin typeface="Times" charset="0"/>
                <a:ea typeface="ＭＳ Ｐゴシック" charset="0"/>
                <a:cs typeface="Times" charset="0"/>
              </a:rPr>
            </a:br>
            <a:r>
              <a:rPr lang="en-US" altLang="ja-JP" dirty="0">
                <a:latin typeface="Times" charset="0"/>
                <a:ea typeface="ＭＳ Ｐゴシック" charset="0"/>
                <a:cs typeface="Times" charset="0"/>
              </a:rPr>
              <a:t/>
            </a:r>
            <a:br>
              <a:rPr lang="en-US" altLang="ja-JP" dirty="0">
                <a:latin typeface="Times" charset="0"/>
                <a:ea typeface="ＭＳ Ｐゴシック" charset="0"/>
                <a:cs typeface="Times" charset="0"/>
              </a:rPr>
            </a:br>
            <a:r>
              <a:rPr lang="en-US" altLang="ja-JP" dirty="0">
                <a:latin typeface="Times" charset="0"/>
                <a:ea typeface="ＭＳ Ｐゴシック" charset="0"/>
                <a:cs typeface="Times" charset="0"/>
              </a:rPr>
              <a:t>This comment may well indicate that either the publishers are out of touch with authors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concerns, or it </a:t>
            </a:r>
            <a:r>
              <a:rPr lang="en-US" altLang="ja-JP" dirty="0" smtClean="0">
                <a:latin typeface="Times" charset="0"/>
                <a:ea typeface="ＭＳ Ｐゴシック" charset="0"/>
                <a:cs typeface="Times" charset="0"/>
              </a:rPr>
              <a:t>haven</a:t>
            </a:r>
            <a:r>
              <a:rPr lang="ja-JP" altLang="en-US" dirty="0" smtClean="0">
                <a:latin typeface="Times" charset="0"/>
                <a:ea typeface="ＭＳ Ｐゴシック" charset="0"/>
                <a:cs typeface="Times" charset="0"/>
              </a:rPr>
              <a:t>’</a:t>
            </a:r>
            <a:r>
              <a:rPr lang="en-US" altLang="ja-JP" dirty="0" smtClean="0">
                <a:latin typeface="Times" charset="0"/>
                <a:ea typeface="ＭＳ Ｐゴシック" charset="0"/>
                <a:cs typeface="Times" charset="0"/>
              </a:rPr>
              <a:t>t </a:t>
            </a:r>
            <a:r>
              <a:rPr lang="en-US" altLang="ja-JP" dirty="0">
                <a:latin typeface="Times" charset="0"/>
                <a:ea typeface="ＭＳ Ｐゴシック" charset="0"/>
                <a:cs typeface="Times" charset="0"/>
              </a:rPr>
              <a:t>been</a:t>
            </a:r>
            <a:r>
              <a:rPr lang="en-US" altLang="ja-JP" dirty="0" smtClean="0">
                <a:latin typeface="Times" charset="0"/>
                <a:ea typeface="ＭＳ Ｐゴシック" charset="0"/>
                <a:cs typeface="Times" charset="0"/>
              </a:rPr>
              <a:t> raised as </a:t>
            </a:r>
            <a:r>
              <a:rPr lang="en-US" altLang="ja-JP" dirty="0">
                <a:latin typeface="Times" charset="0"/>
                <a:ea typeface="ＭＳ Ｐゴシック" charset="0"/>
                <a:cs typeface="Times" charset="0"/>
              </a:rPr>
              <a:t>an issue by their authors or editors. </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Very few editors or directors seem to be aware that ETDs are also beginning to include published articles. [See comments #22, 44, 51 Q6]</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We would prefer that students work with their major advisors to design thesis [sic] chapters for submission as research articles and review papers as part of the dissertation process to ensure a good fit with the journal. Ideally, the dissertation when completed will contain chapters that have already been published or accepted for publication so that the journal does not have to compete with content that is already freely available.</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[comment #51 Q6]</a:t>
            </a:r>
            <a:endParaRPr lang="en-US" dirty="0">
              <a:latin typeface="Times" charset="0"/>
              <a:ea typeface="ＭＳ Ｐゴシック" charset="0"/>
              <a:cs typeface="Times" charset="0"/>
            </a:endParaRPr>
          </a:p>
        </p:txBody>
      </p:sp>
      <p:sp>
        <p:nvSpPr>
          <p:cNvPr id="491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102378E-20CB-4B40-8BD0-D047DD580631}" type="slidenum">
              <a:rPr lang="en-US" sz="1200">
                <a:latin typeface="Calibri" charset="0"/>
              </a:rPr>
              <a:pPr eaLnBrk="1" hangingPunct="1"/>
              <a:t>17</a:t>
            </a:fld>
            <a:endParaRPr lang="en-US" sz="1200" dirty="0">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18</a:t>
            </a:fld>
            <a:endParaRPr lang="en-US" dirty="0"/>
          </a:p>
        </p:txBody>
      </p:sp>
    </p:spTree>
    <p:extLst>
      <p:ext uri="{BB962C8B-B14F-4D97-AF65-F5344CB8AC3E}">
        <p14:creationId xmlns:p14="http://schemas.microsoft.com/office/powerpoint/2010/main" val="26780753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Times" charset="0"/>
                <a:ea typeface="ＭＳ Ｐゴシック" charset="0"/>
                <a:cs typeface="Times" charset="0"/>
              </a:rPr>
              <a:t>Therefore, </a:t>
            </a:r>
            <a:r>
              <a:rPr lang="en-US" dirty="0" smtClean="0">
                <a:latin typeface="Times" charset="0"/>
                <a:ea typeface="ＭＳ Ｐゴシック" charset="0"/>
                <a:cs typeface="Times" charset="0"/>
              </a:rPr>
              <a:t>80% </a:t>
            </a:r>
            <a:r>
              <a:rPr lang="en-US" dirty="0">
                <a:latin typeface="Times" charset="0"/>
                <a:ea typeface="ＭＳ Ｐゴシック" charset="0"/>
                <a:cs typeface="Times" charset="0"/>
              </a:rPr>
              <a:t>will accept articles from OA ETDs.</a:t>
            </a:r>
          </a:p>
          <a:p>
            <a:endParaRPr lang="en-US" dirty="0">
              <a:latin typeface="Times" charset="0"/>
              <a:ea typeface="ＭＳ Ｐゴシック" charset="0"/>
              <a:cs typeface="Times" charset="0"/>
            </a:endParaRPr>
          </a:p>
          <a:p>
            <a:r>
              <a:rPr lang="en-US" dirty="0">
                <a:latin typeface="Times" charset="0"/>
                <a:ea typeface="ＭＳ Ｐゴシック" charset="0"/>
                <a:cs typeface="Times" charset="0"/>
              </a:rPr>
              <a:t>Removed the </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other</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 category/responses, those </a:t>
            </a:r>
            <a:r>
              <a:rPr lang="en-US" dirty="0" smtClean="0">
                <a:latin typeface="Times" charset="0"/>
                <a:ea typeface="ＭＳ Ｐゴシック" charset="0"/>
                <a:cs typeface="Times" charset="0"/>
              </a:rPr>
              <a:t>who</a:t>
            </a:r>
            <a:r>
              <a:rPr lang="en-US" baseline="0" dirty="0" smtClean="0">
                <a:latin typeface="Times" charset="0"/>
                <a:ea typeface="ＭＳ Ｐゴシック" charset="0"/>
                <a:cs typeface="Times" charset="0"/>
              </a:rPr>
              <a:t> </a:t>
            </a:r>
            <a:r>
              <a:rPr lang="en-US" dirty="0" smtClean="0">
                <a:latin typeface="Times" charset="0"/>
                <a:ea typeface="ＭＳ Ｐゴシック" charset="0"/>
                <a:cs typeface="Times" charset="0"/>
              </a:rPr>
              <a:t>Not</a:t>
            </a:r>
            <a:r>
              <a:rPr lang="en-US" baseline="0" dirty="0" smtClean="0">
                <a:latin typeface="Times" charset="0"/>
                <a:ea typeface="ＭＳ Ｐゴシック" charset="0"/>
                <a:cs typeface="Times" charset="0"/>
              </a:rPr>
              <a:t> encountered/Don’t know/Not applicable</a:t>
            </a:r>
            <a:endParaRPr lang="en-US" dirty="0">
              <a:latin typeface="Times" charset="0"/>
              <a:ea typeface="ＭＳ Ｐゴシック" charset="0"/>
              <a:cs typeface="Times"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7870925-A119-1447-B92D-DEEED11A4605}" type="slidenum">
              <a:rPr lang="en-US" sz="1200">
                <a:latin typeface="Calibri" charset="0"/>
              </a:rPr>
              <a:pPr eaLnBrk="1" hangingPunct="1"/>
              <a:t>19</a:t>
            </a:fld>
            <a:endParaRPr lang="en-US" sz="1200" dirty="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a:t>
            </a:fld>
            <a:endParaRPr lang="en-US" dirty="0"/>
          </a:p>
        </p:txBody>
      </p:sp>
    </p:spTree>
    <p:extLst>
      <p:ext uri="{BB962C8B-B14F-4D97-AF65-F5344CB8AC3E}">
        <p14:creationId xmlns:p14="http://schemas.microsoft.com/office/powerpoint/2010/main" val="4137383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dirty="0">
              <a:latin typeface="Calibri" charset="0"/>
              <a:ea typeface="ＭＳ Ｐゴシック" charset="0"/>
              <a:cs typeface="ＭＳ Ｐゴシック"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6F55532-5E16-DE41-9FF5-7062DA2AFF67}" type="slidenum">
              <a:rPr lang="en-US" sz="1200">
                <a:latin typeface="Calibri" charset="0"/>
              </a:rPr>
              <a:pPr eaLnBrk="1" hangingPunct="1"/>
              <a:t>20</a:t>
            </a:fld>
            <a:endParaRPr lang="en-US" sz="1200" dirty="0">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dirty="0">
              <a:latin typeface="Calibri" charset="0"/>
              <a:ea typeface="ＭＳ Ｐゴシック" charset="0"/>
              <a:cs typeface="ＭＳ Ｐゴシック"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3AAFD0A-5296-014F-92B8-D4FF0048B4C8}" type="slidenum">
              <a:rPr lang="en-US" sz="1200">
                <a:latin typeface="Calibri" charset="0"/>
              </a:rPr>
              <a:pPr eaLnBrk="1" hangingPunct="1"/>
              <a:t>21</a:t>
            </a:fld>
            <a:endParaRPr lang="en-US" sz="1200" dirty="0">
              <a:latin typeface="Calibri"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While more Science editors always welcome OA ETD-based articles, the So Sci and Hum editors are actually more accepting overall of OA ETD-based articles, accepting 96%. </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sz="1100" dirty="0">
                <a:latin typeface="Times" charset="0"/>
                <a:ea typeface="ＭＳ Ｐゴシック" charset="0"/>
                <a:cs typeface="Times" charset="0"/>
              </a:rPr>
              <a:t/>
            </a:r>
            <a:br>
              <a:rPr lang="en-US" sz="1100" dirty="0">
                <a:latin typeface="Times" charset="0"/>
                <a:ea typeface="ＭＳ Ｐゴシック" charset="0"/>
                <a:cs typeface="Times" charset="0"/>
              </a:rPr>
            </a:br>
            <a:endParaRPr lang="en-US" sz="1100" dirty="0">
              <a:latin typeface="Calibri" charset="0"/>
              <a:ea typeface="ＭＳ Ｐゴシック" charset="0"/>
              <a:cs typeface="ＭＳ Ｐゴシック" charset="0"/>
            </a:endParaRPr>
          </a:p>
        </p:txBody>
      </p:sp>
      <p:sp>
        <p:nvSpPr>
          <p:cNvPr id="32772"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6DC8CFE-2FE3-2949-92A9-859A9176D5E3}" type="slidenum">
              <a:rPr lang="en-US" sz="1200">
                <a:latin typeface="Calibri" charset="0"/>
              </a:rPr>
              <a:pPr eaLnBrk="1" hangingPunct="1"/>
              <a:t>22</a:t>
            </a:fld>
            <a:endParaRPr lang="en-US" sz="1200" dirty="0">
              <a:latin typeface="Calibri"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eaLnBrk="1" hangingPunct="1"/>
            <a:r>
              <a:rPr lang="en-US" dirty="0" smtClean="0">
                <a:latin typeface="Times" charset="0"/>
                <a:ea typeface="ＭＳ Ｐゴシック" charset="0"/>
                <a:cs typeface="Times" charset="0"/>
              </a:rPr>
              <a:t>Most p</a:t>
            </a:r>
            <a:r>
              <a:rPr lang="en-US" sz="1200" dirty="0" smtClean="0">
                <a:latin typeface="Times" charset="0"/>
                <a:ea typeface="ＭＳ Ｐゴシック" charset="0"/>
                <a:cs typeface="Times" charset="0"/>
              </a:rPr>
              <a:t>ublishers will consider publications based on openly accessible ETDs.</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However, in the particulars, Uni Presses and J eds vary among 3 categories: Always welcome, case-by-case, and if different.</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Among the So Sci/Hum survey respondents, the option to </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Considered ONLY IF the ETD has access limited to the campus or institution where it was completed</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 was </a:t>
            </a:r>
            <a:r>
              <a:rPr lang="en-US" i="1" dirty="0">
                <a:latin typeface="Times" charset="0"/>
                <a:ea typeface="ＭＳ Ｐゴシック" charset="0"/>
                <a:cs typeface="Times" charset="0"/>
              </a:rPr>
              <a:t>never</a:t>
            </a:r>
            <a:r>
              <a:rPr lang="en-US" dirty="0">
                <a:latin typeface="Times" charset="0"/>
                <a:ea typeface="ＭＳ Ｐゴシック" charset="0"/>
                <a:cs typeface="Times" charset="0"/>
              </a:rPr>
              <a:t> selected by journal editors. About 3% of the university presses directors prefer ETDs to have access restricted to the home institutions and only 2% of the science editors do.</a:t>
            </a:r>
            <a:br>
              <a:rPr lang="en-US" dirty="0">
                <a:latin typeface="Times" charset="0"/>
                <a:ea typeface="ＭＳ Ｐゴシック" charset="0"/>
                <a:cs typeface="Times" charset="0"/>
              </a:rPr>
            </a:br>
            <a:r>
              <a:rPr lang="en-US" sz="1400" dirty="0">
                <a:latin typeface="Times" charset="0"/>
                <a:ea typeface="ＭＳ Ｐゴシック" charset="0"/>
                <a:cs typeface="Times" charset="0"/>
              </a:rPr>
              <a:t/>
            </a:r>
            <a:br>
              <a:rPr lang="en-US" sz="1400" dirty="0">
                <a:latin typeface="Times" charset="0"/>
                <a:ea typeface="ＭＳ Ｐゴシック" charset="0"/>
                <a:cs typeface="Times" charset="0"/>
              </a:rPr>
            </a:br>
            <a:endParaRPr lang="en-US" sz="1100" dirty="0">
              <a:latin typeface="Calibri" charset="0"/>
              <a:ea typeface="ＭＳ Ｐゴシック" charset="0"/>
              <a:cs typeface="ＭＳ Ｐゴシック" charset="0"/>
            </a:endParaRPr>
          </a:p>
        </p:txBody>
      </p:sp>
      <p:sp>
        <p:nvSpPr>
          <p:cNvPr id="32772"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0782BD0-BD86-6C4A-8676-FF9D2BD517E2}" type="slidenum">
              <a:rPr lang="en-US" sz="1200">
                <a:latin typeface="Calibri" charset="0"/>
              </a:rPr>
              <a:pPr eaLnBrk="1" hangingPunct="1"/>
              <a:t>23</a:t>
            </a:fld>
            <a:endParaRPr lang="en-US" sz="1200" dirty="0">
              <a:latin typeface="Calibri"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Times" charset="0"/>
                <a:ea typeface="ＭＳ Ｐゴシック" charset="0"/>
                <a:cs typeface="Times" charset="0"/>
              </a:rPr>
              <a:t>Comments in favor of ETDs largely represented two categories: publishers are (1) judging the quality of the article or book submitted for publication, and (2) ETDs are not considered published works. </a:t>
            </a:r>
          </a:p>
          <a:p>
            <a:r>
              <a:rPr lang="en-US" dirty="0">
                <a:latin typeface="Times" charset="0"/>
                <a:ea typeface="ＭＳ Ｐゴシック" charset="0"/>
                <a:cs typeface="Times" charset="0"/>
              </a:rPr>
              <a:t/>
            </a:r>
            <a:br>
              <a:rPr lang="en-US" dirty="0">
                <a:latin typeface="Times" charset="0"/>
                <a:ea typeface="ＭＳ Ｐゴシック" charset="0"/>
                <a:cs typeface="Times" charset="0"/>
              </a:rPr>
            </a:br>
            <a:r>
              <a:rPr lang="en-US" dirty="0">
                <a:latin typeface="Times" charset="0"/>
                <a:ea typeface="ＭＳ Ｐゴシック" charset="0"/>
                <a:cs typeface="Times" charset="0"/>
              </a:rPr>
              <a:t>Other than the surveys reported here and those conducted a decade ago by Dalton, Seamans, and Holt, here is very little data on the topic of publishers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attitudes about ETDs. Most of the information on this topic relies on </a:t>
            </a:r>
            <a:r>
              <a:rPr lang="en-US" altLang="ja-JP" i="1" dirty="0">
                <a:latin typeface="Times" charset="0"/>
                <a:ea typeface="ＭＳ Ｐゴシック" charset="0"/>
                <a:cs typeface="Times" charset="0"/>
              </a:rPr>
              <a:t>perceptions</a:t>
            </a:r>
            <a:r>
              <a:rPr lang="en-US" altLang="ja-JP" dirty="0">
                <a:latin typeface="Times" charset="0"/>
                <a:ea typeface="ＭＳ Ｐゴシック" charset="0"/>
                <a:cs typeface="Times" charset="0"/>
              </a:rPr>
              <a:t> of publishers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attitudes. The contemporary data as well as that from a decade ago clearly contradict these perceptions. </a:t>
            </a:r>
          </a:p>
          <a:p>
            <a:pPr eaLnBrk="1" hangingPunct="1">
              <a:spcBef>
                <a:spcPct val="0"/>
              </a:spcBef>
            </a:pPr>
            <a:r>
              <a:rPr lang="en-US" dirty="0">
                <a:latin typeface="Times" charset="0"/>
                <a:ea typeface="ＭＳ Ｐゴシック" charset="0"/>
                <a:cs typeface="Times" charset="0"/>
              </a:rPr>
              <a:t/>
            </a:r>
            <a:br>
              <a:rPr lang="en-US" dirty="0">
                <a:latin typeface="Times" charset="0"/>
                <a:ea typeface="ＭＳ Ｐゴシック" charset="0"/>
                <a:cs typeface="Times" charset="0"/>
              </a:rPr>
            </a:b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p:txBody>
      </p:sp>
      <p:sp>
        <p:nvSpPr>
          <p:cNvPr id="512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669EEC6-4D2F-974D-BAC1-D2AD24559082}" type="slidenum">
              <a:rPr lang="en-US" sz="1200">
                <a:latin typeface="Calibri" charset="0"/>
              </a:rPr>
              <a:pPr eaLnBrk="1" hangingPunct="1"/>
              <a:t>24</a:t>
            </a:fld>
            <a:endParaRPr lang="en-US" sz="1200" dirty="0">
              <a:latin typeface="Calibri"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important fact</a:t>
            </a:r>
            <a:r>
              <a:rPr lang="en-US" baseline="0" dirty="0" smtClean="0"/>
              <a:t> of scholarly research is that the work is not complete until the results have been fully communicated, and are openly available for others to build upon. (Heather Joseph re Berlin Open Access Convergence, C&amp;RL News, Feb. 2012, . 84)  Open access to scholarship enables us to incorporate more information into our work. </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25</a:t>
            </a:fld>
            <a:endParaRPr lang="en-US" dirty="0"/>
          </a:p>
        </p:txBody>
      </p:sp>
    </p:spTree>
    <p:extLst>
      <p:ext uri="{BB962C8B-B14F-4D97-AF65-F5344CB8AC3E}">
        <p14:creationId xmlns:p14="http://schemas.microsoft.com/office/powerpoint/2010/main" val="39601042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important fact</a:t>
            </a:r>
            <a:r>
              <a:rPr lang="en-US" baseline="0" dirty="0" smtClean="0"/>
              <a:t> of scholarly research is that the work is not complete until the results have been fully communicated, and are openly available for others to build upon. (Heather Joseph re Berlin Open Access Convergence, C&amp;RL News, Feb. 2012, . 84)  Open access to scholarship enables us to incorporate more information into our work. </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26</a:t>
            </a:fld>
            <a:endParaRPr lang="en-US" dirty="0"/>
          </a:p>
        </p:txBody>
      </p:sp>
    </p:spTree>
    <p:extLst>
      <p:ext uri="{BB962C8B-B14F-4D97-AF65-F5344CB8AC3E}">
        <p14:creationId xmlns:p14="http://schemas.microsoft.com/office/powerpoint/2010/main" val="39601042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important fact</a:t>
            </a:r>
            <a:r>
              <a:rPr lang="en-US" baseline="0" dirty="0" smtClean="0"/>
              <a:t> of scholarly research is that the work is not complete until the results have been fully communicated, and are openly available for others to build upon. (Heather Joseph re Berlin Open Access Convergence, C&amp;RL News, Feb. 2012, . 84)  Open access to scholarship enables us to incorporate more information into our work. </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27</a:t>
            </a:fld>
            <a:endParaRPr lang="en-US" dirty="0"/>
          </a:p>
        </p:txBody>
      </p:sp>
    </p:spTree>
    <p:extLst>
      <p:ext uri="{BB962C8B-B14F-4D97-AF65-F5344CB8AC3E}">
        <p14:creationId xmlns:p14="http://schemas.microsoft.com/office/powerpoint/2010/main" val="3960104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Presenting data from 3 collaborations I have been part of i</a:t>
            </a:r>
            <a:r>
              <a:rPr lang="en-US" baseline="0" dirty="0" smtClean="0"/>
              <a:t>n the last few years. These citations are for those of you that may want more info about how the surveys were conducted and validated since today I want to focus on the findings and leave the others time for their presentations.</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This series of ETD surveys began with a collaboration in 2011 with colleagues at Windsor, Cal Poly SLP, British Columbia, and Georgia State.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The following year, colleagues at Windsor and Cal Poly stayed on and added a colleague at Wisconsin-Milwaukee, and 2 statisticians at Cal Poly.</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With colleagues at the University of North Texas, in 2013 we conducted the first comprehensive survey of ETD programs and practices at academic institutions worldwide. This is where I’m going to start.</a:t>
            </a:r>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3</a:t>
            </a:fld>
            <a:endParaRPr lang="en-US" dirty="0"/>
          </a:p>
        </p:txBody>
      </p:sp>
    </p:spTree>
    <p:extLst>
      <p:ext uri="{BB962C8B-B14F-4D97-AF65-F5344CB8AC3E}">
        <p14:creationId xmlns:p14="http://schemas.microsoft.com/office/powerpoint/2010/main" val="3687149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30 questions: Qualtrix</a:t>
            </a:r>
          </a:p>
          <a:p>
            <a:endParaRPr lang="en-US" dirty="0" smtClean="0"/>
          </a:p>
          <a:p>
            <a:r>
              <a:rPr lang="en-US" dirty="0" smtClean="0"/>
              <a:t>161 institutions responded: 73% US (132); 27% international (29)</a:t>
            </a:r>
          </a:p>
          <a:p>
            <a:r>
              <a:rPr lang="en-US" dirty="0" smtClean="0"/>
              <a:t>from all targeted stakeholder communities, including individuals self-identified as ETD Librarians, Repository Managers, Deans/Administrators, Graduate Readers, Scholarly Communications Librarians, Collection Development Employees, Technical Services Employees, Cataloging/Metadata experts, and “Other.”</a:t>
            </a:r>
          </a:p>
          <a:p>
            <a:endParaRPr lang="en-US" dirty="0" smtClean="0"/>
          </a:p>
          <a:p>
            <a:r>
              <a:rPr lang="en-US" dirty="0" smtClean="0"/>
              <a:t>93%</a:t>
            </a:r>
            <a:r>
              <a:rPr lang="en-US" baseline="0" dirty="0" smtClean="0"/>
              <a:t> have an ETD program, 6% planning stages</a:t>
            </a:r>
          </a:p>
          <a:p>
            <a:endParaRPr lang="en-US" baseline="0" dirty="0" smtClean="0"/>
          </a:p>
          <a:p>
            <a:r>
              <a:rPr lang="en-US" baseline="0" dirty="0" smtClean="0"/>
              <a:t>120/69% mandatory ETD submission</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4</a:t>
            </a:fld>
            <a:endParaRPr lang="en-US" dirty="0"/>
          </a:p>
        </p:txBody>
      </p:sp>
    </p:spTree>
    <p:extLst>
      <p:ext uri="{BB962C8B-B14F-4D97-AF65-F5344CB8AC3E}">
        <p14:creationId xmlns:p14="http://schemas.microsoft.com/office/powerpoint/2010/main" val="1977076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Only 3 universities</a:t>
            </a:r>
            <a:r>
              <a:rPr lang="en-US" baseline="0" dirty="0" smtClean="0"/>
              <a:t> in the US reported that they do not make any of their ETDs publicly available. 1/3 of the US respondents and over half of the I’nat’l institutions make their entire ETD collections publicly available.</a:t>
            </a:r>
          </a:p>
        </p:txBody>
      </p:sp>
      <p:sp>
        <p:nvSpPr>
          <p:cNvPr id="4" name="Slide Number Placeholder 3"/>
          <p:cNvSpPr>
            <a:spLocks noGrp="1"/>
          </p:cNvSpPr>
          <p:nvPr>
            <p:ph type="sldNum" sz="quarter" idx="10"/>
          </p:nvPr>
        </p:nvSpPr>
        <p:spPr/>
        <p:txBody>
          <a:bodyPr/>
          <a:lstStyle/>
          <a:p>
            <a:fld id="{19C2B86C-4743-7941-A48D-B250F9183B27}" type="slidenum">
              <a:rPr lang="en-US" smtClean="0"/>
              <a:pPr/>
              <a:t>5</a:t>
            </a:fld>
            <a:endParaRPr lang="en-US" dirty="0"/>
          </a:p>
        </p:txBody>
      </p:sp>
    </p:spTree>
    <p:extLst>
      <p:ext uri="{BB962C8B-B14F-4D97-AF65-F5344CB8AC3E}">
        <p14:creationId xmlns:p14="http://schemas.microsoft.com/office/powerpoint/2010/main" val="16959055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65%</a:t>
            </a:r>
            <a:r>
              <a:rPr lang="en-US" sz="1200" kern="1200" baseline="0" dirty="0" smtClean="0">
                <a:solidFill>
                  <a:schemeClr val="tx1"/>
                </a:solidFill>
                <a:effectLst/>
                <a:latin typeface="+mn-lt"/>
                <a:ea typeface="+mn-ea"/>
                <a:cs typeface="+mn-cs"/>
              </a:rPr>
              <a:t> of the American survey respondents </a:t>
            </a:r>
            <a:r>
              <a:rPr lang="en-US" sz="1200" kern="1200" dirty="0" smtClean="0">
                <a:solidFill>
                  <a:schemeClr val="tx1"/>
                </a:solidFill>
                <a:effectLst/>
                <a:latin typeface="+mn-lt"/>
                <a:ea typeface="+mn-ea"/>
                <a:cs typeface="+mn-cs"/>
              </a:rPr>
              <a:t>temporarily limit some or all ETDs to university-only access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International institutions</a:t>
            </a:r>
            <a:r>
              <a:rPr lang="en-US" sz="1200" kern="1200" baseline="0" dirty="0" smtClean="0">
                <a:solidFill>
                  <a:schemeClr val="tx1"/>
                </a:solidFill>
                <a:effectLst/>
                <a:latin typeface="+mn-lt"/>
                <a:ea typeface="+mn-ea"/>
                <a:cs typeface="+mn-cs"/>
              </a:rPr>
              <a:t> are less likely to limit access to their ETDs, while US universities are more likely to.</a:t>
            </a:r>
            <a:endParaRPr lang="en-US" dirty="0"/>
          </a:p>
        </p:txBody>
      </p:sp>
      <p:sp>
        <p:nvSpPr>
          <p:cNvPr id="4" name="Slide Number Placeholder 3"/>
          <p:cNvSpPr>
            <a:spLocks noGrp="1"/>
          </p:cNvSpPr>
          <p:nvPr>
            <p:ph type="sldNum" sz="quarter" idx="10"/>
          </p:nvPr>
        </p:nvSpPr>
        <p:spPr/>
        <p:txBody>
          <a:bodyPr/>
          <a:lstStyle/>
          <a:p>
            <a:fld id="{19C2B86C-4743-7941-A48D-B250F9183B27}" type="slidenum">
              <a:rPr lang="en-US" smtClean="0"/>
              <a:pPr/>
              <a:t>6</a:t>
            </a:fld>
            <a:endParaRPr lang="en-US" dirty="0"/>
          </a:p>
        </p:txBody>
      </p:sp>
    </p:spTree>
    <p:extLst>
      <p:ext uri="{BB962C8B-B14F-4D97-AF65-F5344CB8AC3E}">
        <p14:creationId xmlns:p14="http://schemas.microsoft.com/office/powerpoint/2010/main" val="3922531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While there are a variety of reasons that institutions limit some or all of their ETDs to university-only access, they were</a:t>
            </a:r>
            <a:r>
              <a:rPr lang="en-US" sz="1200" b="0" i="0" u="none" strike="noStrike" kern="1200" baseline="0" dirty="0" smtClean="0">
                <a:solidFill>
                  <a:schemeClr val="tx1"/>
                </a:solidFill>
                <a:effectLst/>
                <a:latin typeface="+mn-lt"/>
                <a:ea typeface="+mn-ea"/>
                <a:cs typeface="+mn-cs"/>
              </a:rPr>
              <a:t> easily</a:t>
            </a:r>
            <a:r>
              <a:rPr lang="en-US" sz="1200" b="0" i="0" u="none" strike="noStrike" kern="1200" dirty="0" smtClean="0">
                <a:solidFill>
                  <a:schemeClr val="tx1"/>
                </a:solidFill>
                <a:effectLst/>
                <a:latin typeface="+mn-lt"/>
                <a:ea typeface="+mn-ea"/>
                <a:cs typeface="+mn-cs"/>
              </a:rPr>
              <a:t> grouped into these categories. </a:t>
            </a:r>
          </a:p>
          <a:p>
            <a:endParaRPr lang="en-US" sz="1200" b="0" i="0" u="none" strike="noStrike"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effectLst/>
              </a:rPr>
              <a:t>There are some striking</a:t>
            </a:r>
            <a:r>
              <a:rPr lang="en-US" baseline="0" dirty="0" smtClean="0">
                <a:effectLst/>
              </a:rPr>
              <a:t> </a:t>
            </a:r>
            <a:r>
              <a:rPr lang="en-US" dirty="0" smtClean="0">
                <a:effectLst/>
              </a:rPr>
              <a:t>differences in</a:t>
            </a:r>
            <a:r>
              <a:rPr lang="en-US" baseline="0" dirty="0" smtClean="0">
                <a:effectLst/>
              </a:rPr>
              <a:t> the reasons for limiting access to ETDs to the home institution. </a:t>
            </a:r>
            <a:r>
              <a:rPr lang="en-US" dirty="0" smtClean="0">
                <a:effectLst/>
              </a:rPr>
              <a:t> </a:t>
            </a:r>
            <a:r>
              <a:rPr lang="en-US" sz="1200" b="0" i="0" u="none" strike="noStrike" kern="1200" dirty="0" smtClean="0">
                <a:solidFill>
                  <a:schemeClr val="tx1"/>
                </a:solidFill>
                <a:effectLst/>
                <a:latin typeface="+mn-lt"/>
                <a:ea typeface="+mn-ea"/>
                <a:cs typeface="+mn-cs"/>
              </a:rPr>
              <a:t>American universities are more likely to do so because</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u="none" strike="noStrike" kern="1200" dirty="0" smtClean="0">
                <a:solidFill>
                  <a:schemeClr val="tx1"/>
                </a:solidFill>
                <a:effectLst/>
                <a:latin typeface="+mn-lt"/>
                <a:ea typeface="+mn-ea"/>
                <a:cs typeface="+mn-cs"/>
              </a:rPr>
              <a:t> they were directed by the </a:t>
            </a:r>
            <a:r>
              <a:rPr lang="en-US" sz="1200" b="1" i="0" u="none" strike="noStrike" kern="1200" dirty="0" smtClean="0">
                <a:solidFill>
                  <a:schemeClr val="tx1"/>
                </a:solidFill>
                <a:effectLst/>
                <a:latin typeface="+mn-lt"/>
                <a:ea typeface="+mn-ea"/>
                <a:cs typeface="+mn-cs"/>
              </a:rPr>
              <a:t>authors</a:t>
            </a:r>
            <a:r>
              <a:rPr lang="en-US" sz="1200" b="0" i="0" u="none" strike="noStrike" kern="1200" dirty="0" smtClean="0">
                <a:solidFill>
                  <a:schemeClr val="tx1"/>
                </a:solidFill>
                <a:effectLst/>
                <a:latin typeface="+mn-lt"/>
                <a:ea typeface="+mn-ea"/>
                <a:cs typeface="+mn-cs"/>
              </a:rPr>
              <a:t>, </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u="none" strike="noStrike" kern="1200" dirty="0" smtClean="0">
                <a:solidFill>
                  <a:schemeClr val="tx1"/>
                </a:solidFill>
                <a:effectLst/>
                <a:latin typeface="+mn-lt"/>
                <a:ea typeface="+mn-ea"/>
                <a:cs typeface="+mn-cs"/>
              </a:rPr>
              <a:t>for </a:t>
            </a:r>
            <a:r>
              <a:rPr lang="en-US" sz="1200" b="1" i="0" u="none" strike="noStrike" kern="1200" dirty="0" smtClean="0">
                <a:solidFill>
                  <a:schemeClr val="tx1"/>
                </a:solidFill>
                <a:effectLst/>
                <a:latin typeface="+mn-lt"/>
                <a:ea typeface="+mn-ea"/>
                <a:cs typeface="+mn-cs"/>
              </a:rPr>
              <a:t>publishing</a:t>
            </a:r>
            <a:r>
              <a:rPr lang="en-US" sz="1200" b="0" i="0" u="none" strike="noStrike" kern="1200" dirty="0" smtClean="0">
                <a:solidFill>
                  <a:schemeClr val="tx1"/>
                </a:solidFill>
                <a:effectLst/>
                <a:latin typeface="+mn-lt"/>
                <a:ea typeface="+mn-ea"/>
                <a:cs typeface="+mn-cs"/>
              </a:rPr>
              <a:t> and </a:t>
            </a:r>
            <a:r>
              <a:rPr lang="en-US" sz="1200" b="1" i="0" u="none" strike="noStrike" kern="1200" dirty="0" smtClean="0">
                <a:solidFill>
                  <a:schemeClr val="tx1"/>
                </a:solidFill>
                <a:effectLst/>
                <a:latin typeface="+mn-lt"/>
                <a:ea typeface="+mn-ea"/>
                <a:cs typeface="+mn-cs"/>
              </a:rPr>
              <a:t>patent</a:t>
            </a:r>
            <a:r>
              <a:rPr lang="en-US" sz="1200" b="0" i="0" u="none" strike="noStrike" kern="1200" dirty="0" smtClean="0">
                <a:solidFill>
                  <a:schemeClr val="tx1"/>
                </a:solidFill>
                <a:effectLst/>
                <a:latin typeface="+mn-lt"/>
                <a:ea typeface="+mn-ea"/>
                <a:cs typeface="+mn-cs"/>
              </a:rPr>
              <a:t> concerns.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rPr>
              <a:t>About</a:t>
            </a:r>
            <a:r>
              <a:rPr lang="en-US" sz="1200" b="0" i="0" u="none" strike="noStrike" kern="1200" baseline="0" dirty="0" smtClean="0">
                <a:solidFill>
                  <a:schemeClr val="tx1"/>
                </a:solidFill>
                <a:effectLst/>
                <a:latin typeface="+mn-lt"/>
                <a:ea typeface="+mn-ea"/>
                <a:cs typeface="+mn-cs"/>
              </a:rPr>
              <a:t> half-again as many faculty at international institutions request limited access. This surprised me because our graduate students tell us that their faculty are the main reason that they choose to limit access to their ETDs. Our international counterparts are seemingly less concerned by copyright and creative works.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effectLst/>
              <a:latin typeface="+mn-lt"/>
              <a:ea typeface="+mn-ea"/>
              <a:cs typeface="+mn-cs"/>
            </a:endParaRPr>
          </a:p>
          <a:p>
            <a:r>
              <a:rPr lang="en-US" sz="1200" b="0" i="0" u="none" strike="noStrike" kern="1200" baseline="0" dirty="0" smtClean="0">
                <a:solidFill>
                  <a:schemeClr val="tx1"/>
                </a:solidFill>
                <a:effectLst/>
                <a:latin typeface="+mn-lt"/>
                <a:ea typeface="+mn-ea"/>
                <a:cs typeface="+mn-cs"/>
              </a:rPr>
              <a:t>However, international institutions are more likely to limit access to ETDs due to institution-wide policies or mandates and because of ETDs contain sensitive or confidential information. </a:t>
            </a:r>
          </a:p>
          <a:p>
            <a:r>
              <a:rPr lang="en-US" sz="1200" b="0" i="0" u="none" strike="noStrike" baseline="0" dirty="0" smtClean="0">
                <a:solidFill>
                  <a:srgbClr val="000000"/>
                </a:solidFill>
                <a:latin typeface="+mn-lt"/>
              </a:rPr>
              <a:t>	</a:t>
            </a:r>
          </a:p>
          <a:p>
            <a:endParaRPr lang="en-US" dirty="0"/>
          </a:p>
        </p:txBody>
      </p:sp>
      <p:sp>
        <p:nvSpPr>
          <p:cNvPr id="4" name="Slide Number Placeholder 3"/>
          <p:cNvSpPr>
            <a:spLocks noGrp="1"/>
          </p:cNvSpPr>
          <p:nvPr>
            <p:ph type="sldNum" sz="quarter" idx="10"/>
          </p:nvPr>
        </p:nvSpPr>
        <p:spPr/>
        <p:txBody>
          <a:bodyPr/>
          <a:lstStyle/>
          <a:p>
            <a:fld id="{19C2B86C-4743-7941-A48D-B250F9183B27}" type="slidenum">
              <a:rPr lang="en-US" smtClean="0"/>
              <a:pPr/>
              <a:t>7</a:t>
            </a:fld>
            <a:endParaRPr lang="en-US" dirty="0"/>
          </a:p>
        </p:txBody>
      </p:sp>
    </p:spTree>
    <p:extLst>
      <p:ext uri="{BB962C8B-B14F-4D97-AF65-F5344CB8AC3E}">
        <p14:creationId xmlns:p14="http://schemas.microsoft.com/office/powerpoint/2010/main" val="18096367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Another kind of restricting access is embargoing, which we </a:t>
            </a:r>
            <a:r>
              <a:rPr lang="en-US" sz="1200" b="1" kern="1200" dirty="0" smtClean="0">
                <a:solidFill>
                  <a:schemeClr val="tx1"/>
                </a:solidFill>
                <a:effectLst/>
                <a:latin typeface="+mn-lt"/>
                <a:ea typeface="+mn-ea"/>
                <a:cs typeface="+mn-cs"/>
              </a:rPr>
              <a:t>defined as withholding an ETD from all access</a:t>
            </a:r>
            <a:r>
              <a:rPr lang="en-US" sz="1200" kern="1200" dirty="0" smtClean="0">
                <a:solidFill>
                  <a:schemeClr val="tx1"/>
                </a:solidFill>
                <a:effectLst/>
                <a:latin typeface="+mn-lt"/>
                <a:ea typeface="+mn-ea"/>
                <a:cs typeface="+mn-cs"/>
              </a:rPr>
              <a:t>. When asked if institutions embargoed ETDs, only one international institution and one US institution responded that they embargoed all their ETDs</a:t>
            </a:r>
            <a:endParaRPr lang="en-US" baseline="0" dirty="0" smtClean="0"/>
          </a:p>
        </p:txBody>
      </p:sp>
      <p:sp>
        <p:nvSpPr>
          <p:cNvPr id="4" name="Slide Number Placeholder 3"/>
          <p:cNvSpPr>
            <a:spLocks noGrp="1"/>
          </p:cNvSpPr>
          <p:nvPr>
            <p:ph type="sldNum" sz="quarter" idx="10"/>
          </p:nvPr>
        </p:nvSpPr>
        <p:spPr/>
        <p:txBody>
          <a:bodyPr/>
          <a:lstStyle/>
          <a:p>
            <a:fld id="{19C2B86C-4743-7941-A48D-B250F9183B27}" type="slidenum">
              <a:rPr lang="en-US" smtClean="0"/>
              <a:pPr/>
              <a:t>8</a:t>
            </a:fld>
            <a:endParaRPr lang="en-US" dirty="0"/>
          </a:p>
        </p:txBody>
      </p:sp>
    </p:spTree>
    <p:extLst>
      <p:ext uri="{BB962C8B-B14F-4D97-AF65-F5344CB8AC3E}">
        <p14:creationId xmlns:p14="http://schemas.microsoft.com/office/powerpoint/2010/main" val="4036201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Embargo periods vary, with 85% reporting embargoing ETDs for more than one year. </a:t>
            </a:r>
          </a:p>
          <a:p>
            <a:endParaRPr lang="tr-TR" sz="1200" b="0" i="0" u="none" strike="noStrike" baseline="0" dirty="0" smtClean="0">
              <a:solidFill>
                <a:srgbClr val="000000"/>
              </a:solidFill>
              <a:latin typeface="+mn-lt"/>
            </a:endParaRPr>
          </a:p>
          <a:p>
            <a:endParaRPr lang="tr-TR" sz="1200" b="0" i="0" u="none" strike="noStrike" baseline="0" dirty="0" smtClean="0">
              <a:solidFill>
                <a:srgbClr val="000000"/>
              </a:solidFill>
              <a:latin typeface="+mn-lt"/>
            </a:endParaRPr>
          </a:p>
          <a:p>
            <a:r>
              <a:rPr lang="tr-TR" sz="1200" b="0" i="0" u="none" strike="noStrike" baseline="0" dirty="0" smtClean="0">
                <a:solidFill>
                  <a:srgbClr val="000000"/>
                </a:solidFill>
                <a:latin typeface="+mn-lt"/>
              </a:rPr>
              <a:t>Few institutions embargo ETDs permanently; only one in each category. </a:t>
            </a:r>
          </a:p>
          <a:p>
            <a:endParaRPr lang="tr-TR" sz="1200" b="0" i="0" u="none" strike="noStrike" baseline="0" dirty="0" smtClean="0">
              <a:solidFill>
                <a:srgbClr val="000000"/>
              </a:solidFill>
              <a:latin typeface="+mn-lt"/>
            </a:endParaRPr>
          </a:p>
          <a:p>
            <a:r>
              <a:rPr lang="tr-TR" sz="1200" b="0" i="0" u="none" strike="noStrike" baseline="0" dirty="0" smtClean="0">
                <a:solidFill>
                  <a:srgbClr val="000000"/>
                </a:solidFill>
                <a:latin typeface="+mn-lt"/>
              </a:rPr>
              <a:t>One year or more seems to be the norm worldwide.</a:t>
            </a:r>
          </a:p>
          <a:p>
            <a:endParaRPr lang="en-US" dirty="0"/>
          </a:p>
        </p:txBody>
      </p:sp>
      <p:sp>
        <p:nvSpPr>
          <p:cNvPr id="4" name="Slide Number Placeholder 3"/>
          <p:cNvSpPr>
            <a:spLocks noGrp="1"/>
          </p:cNvSpPr>
          <p:nvPr>
            <p:ph type="sldNum" sz="quarter" idx="10"/>
          </p:nvPr>
        </p:nvSpPr>
        <p:spPr/>
        <p:txBody>
          <a:bodyPr/>
          <a:lstStyle/>
          <a:p>
            <a:fld id="{19C2B86C-4743-7941-A48D-B250F9183B27}" type="slidenum">
              <a:rPr lang="en-US" smtClean="0"/>
              <a:pPr/>
              <a:t>9</a:t>
            </a:fld>
            <a:endParaRPr lang="en-US" dirty="0"/>
          </a:p>
        </p:txBody>
      </p:sp>
    </p:spTree>
    <p:extLst>
      <p:ext uri="{BB962C8B-B14F-4D97-AF65-F5344CB8AC3E}">
        <p14:creationId xmlns:p14="http://schemas.microsoft.com/office/powerpoint/2010/main" val="22007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8F546B-FED0-9B4E-B2AF-4362B8957485}" type="datetimeFigureOut">
              <a:rPr lang="en-US" smtClean="0"/>
              <a:pPr/>
              <a:t>10/22/13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4108543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F546B-FED0-9B4E-B2AF-4362B8957485}" type="datetimeFigureOut">
              <a:rPr lang="en-US" smtClean="0"/>
              <a:pPr/>
              <a:t>10/22/13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3346875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F546B-FED0-9B4E-B2AF-4362B8957485}" type="datetimeFigureOut">
              <a:rPr lang="en-US" smtClean="0"/>
              <a:pPr/>
              <a:t>10/22/13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3576966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F546B-FED0-9B4E-B2AF-4362B8957485}" type="datetimeFigureOut">
              <a:rPr lang="en-US" smtClean="0"/>
              <a:pPr/>
              <a:t>10/22/13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1866729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8F546B-FED0-9B4E-B2AF-4362B8957485}" type="datetimeFigureOut">
              <a:rPr lang="en-US" smtClean="0"/>
              <a:pPr/>
              <a:t>10/22/13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1653027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8F546B-FED0-9B4E-B2AF-4362B8957485}" type="datetimeFigureOut">
              <a:rPr lang="en-US" smtClean="0"/>
              <a:pPr/>
              <a:t>10/22/13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3919076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28F546B-FED0-9B4E-B2AF-4362B8957485}" type="datetimeFigureOut">
              <a:rPr lang="en-US" smtClean="0"/>
              <a:pPr/>
              <a:t>10/22/13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3249573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8F546B-FED0-9B4E-B2AF-4362B8957485}" type="datetimeFigureOut">
              <a:rPr lang="en-US" smtClean="0"/>
              <a:pPr/>
              <a:t>10/22/13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2502856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8F546B-FED0-9B4E-B2AF-4362B8957485}" type="datetimeFigureOut">
              <a:rPr lang="en-US" smtClean="0"/>
              <a:pPr/>
              <a:t>10/22/13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2468304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8F546B-FED0-9B4E-B2AF-4362B8957485}" type="datetimeFigureOut">
              <a:rPr lang="en-US" smtClean="0"/>
              <a:pPr/>
              <a:t>10/22/13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3994082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8F546B-FED0-9B4E-B2AF-4362B8957485}" type="datetimeFigureOut">
              <a:rPr lang="en-US" smtClean="0"/>
              <a:pPr/>
              <a:t>10/22/13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20189330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546B-FED0-9B4E-B2AF-4362B8957485}" type="datetimeFigureOut">
              <a:rPr lang="en-US" smtClean="0"/>
              <a:pPr/>
              <a:t>10/22/13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14543285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000" kern="1200">
          <a:solidFill>
            <a:schemeClr val="tx1"/>
          </a:solidFill>
          <a:latin typeface="Times"/>
          <a:ea typeface="+mj-ea"/>
          <a:cs typeface="Time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a:ea typeface="+mn-ea"/>
          <a:cs typeface="Times"/>
        </a:defRPr>
      </a:lvl1pPr>
      <a:lvl2pPr marL="742950" indent="-285750" algn="l" defTabSz="457200" rtl="0" eaLnBrk="1" latinLnBrk="0" hangingPunct="1">
        <a:spcBef>
          <a:spcPct val="20000"/>
        </a:spcBef>
        <a:buFont typeface="Wingdings" charset="2"/>
        <a:buChar char="§"/>
        <a:defRPr sz="2800" kern="1200">
          <a:solidFill>
            <a:schemeClr val="tx1"/>
          </a:solidFill>
          <a:latin typeface="Times"/>
          <a:ea typeface="+mn-ea"/>
          <a:cs typeface="Times"/>
        </a:defRPr>
      </a:lvl2pPr>
      <a:lvl3pPr marL="1143000" indent="-228600" algn="l" defTabSz="457200" rtl="0" eaLnBrk="1" latinLnBrk="0" hangingPunct="1">
        <a:spcBef>
          <a:spcPct val="20000"/>
        </a:spcBef>
        <a:buFont typeface="Arial"/>
        <a:buChar char="•"/>
        <a:defRPr sz="2400" kern="1200">
          <a:solidFill>
            <a:schemeClr val="tx1"/>
          </a:solidFill>
          <a:latin typeface="Times"/>
          <a:ea typeface="+mn-ea"/>
          <a:cs typeface="Times"/>
        </a:defRPr>
      </a:lvl3pPr>
      <a:lvl4pPr marL="1600200" indent="-228600" algn="l" defTabSz="457200" rtl="0" eaLnBrk="1" latinLnBrk="0" hangingPunct="1">
        <a:spcBef>
          <a:spcPct val="20000"/>
        </a:spcBef>
        <a:buFont typeface="Wingdings" charset="2"/>
        <a:buChar char="ü"/>
        <a:defRPr sz="2000" kern="1200">
          <a:solidFill>
            <a:schemeClr val="tx1"/>
          </a:solidFill>
          <a:latin typeface="Times"/>
          <a:ea typeface="+mn-ea"/>
          <a:cs typeface="Times"/>
        </a:defRPr>
      </a:lvl4pPr>
      <a:lvl5pPr marL="2057400" indent="-228600" algn="l" defTabSz="457200" rtl="0" eaLnBrk="1" latinLnBrk="0" hangingPunct="1">
        <a:spcBef>
          <a:spcPct val="20000"/>
        </a:spcBef>
        <a:buFont typeface="Arial"/>
        <a:buChar char="»"/>
        <a:defRPr sz="2000" kern="1200">
          <a:solidFill>
            <a:schemeClr val="tx1"/>
          </a:solidFill>
          <a:latin typeface="Times"/>
          <a:ea typeface="+mn-ea"/>
          <a:cs typeface="Time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chart" Target="../charts/char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package" Target="../embeddings/Microsoft_Excel_Sheet1.xlsx"/><Relationship Id="rId5" Type="http://schemas.openxmlformats.org/officeDocument/2006/relationships/image" Target="../media/image1.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chart" Target="../charts/char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chart" Target="../charts/char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chart" Target="../charts/char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chart" Target="../charts/char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3" Type="http://schemas.openxmlformats.org/officeDocument/2006/relationships/hyperlink" Target="http://crl.acrl.org/content/early/2013/09/20/crl13-524.abstract?sid=6bdd5bb4-a0da-48ef-829f-10923ded4183" TargetMode="External"/><Relationship Id="rId4" Type="http://schemas.openxmlformats.org/officeDocument/2006/relationships/hyperlink" Target="http://crl.acrl.org/content/74/4" TargetMode="External"/><Relationship Id="rId5" Type="http://schemas.openxmlformats.org/officeDocument/2006/relationships/hyperlink" Target="http://vtechworks.lib.vt.edu/handle/10919/11338"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hart" Target="../charts/char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hart" Target="../charts/char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chart" Target="../charts/char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hart" Target="../charts/char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11481"/>
            <a:ext cx="7772400" cy="2988969"/>
          </a:xfrm>
        </p:spPr>
        <p:txBody>
          <a:bodyPr>
            <a:normAutofit fontScale="90000"/>
          </a:bodyPr>
          <a:lstStyle/>
          <a:p>
            <a:r>
              <a:rPr lang="en-US" dirty="0" smtClean="0">
                <a:solidFill>
                  <a:srgbClr val="FF6600"/>
                </a:solidFill>
              </a:rPr>
              <a:t>Open Access Week 2013</a:t>
            </a:r>
            <a:r>
              <a:rPr lang="en-US" dirty="0">
                <a:solidFill>
                  <a:srgbClr val="FF6600"/>
                </a:solidFill>
              </a:rPr>
              <a:t/>
            </a:r>
            <a:br>
              <a:rPr lang="en-US" dirty="0">
                <a:solidFill>
                  <a:srgbClr val="FF6600"/>
                </a:solidFill>
              </a:rPr>
            </a:br>
            <a:r>
              <a:rPr lang="en-US" dirty="0" smtClean="0">
                <a:solidFill>
                  <a:srgbClr val="FF6600"/>
                </a:solidFill>
              </a:rPr>
              <a:t/>
            </a:r>
            <a:br>
              <a:rPr lang="en-US" dirty="0" smtClean="0">
                <a:solidFill>
                  <a:srgbClr val="FF6600"/>
                </a:solidFill>
              </a:rPr>
            </a:br>
            <a:r>
              <a:rPr lang="en-US" dirty="0" smtClean="0"/>
              <a:t>ETDs </a:t>
            </a:r>
            <a:r>
              <a:rPr lang="en-US" dirty="0"/>
              <a:t>and Open </a:t>
            </a:r>
            <a:r>
              <a:rPr lang="en-US" dirty="0" smtClean="0"/>
              <a:t>Access:</a:t>
            </a:r>
            <a:br>
              <a:rPr lang="en-US" dirty="0" smtClean="0"/>
            </a:br>
            <a:r>
              <a:rPr lang="en-US" dirty="0" smtClean="0"/>
              <a:t>the </a:t>
            </a:r>
            <a:r>
              <a:rPr lang="en-US" dirty="0"/>
              <a:t>Digital Landscape of Open Access in the Graduate School Arena </a:t>
            </a:r>
          </a:p>
        </p:txBody>
      </p:sp>
      <p:sp>
        <p:nvSpPr>
          <p:cNvPr id="3" name="Subtitle 2"/>
          <p:cNvSpPr>
            <a:spLocks noGrp="1"/>
          </p:cNvSpPr>
          <p:nvPr>
            <p:ph type="subTitle" idx="1"/>
          </p:nvPr>
        </p:nvSpPr>
        <p:spPr>
          <a:xfrm>
            <a:off x="1070760" y="3886200"/>
            <a:ext cx="6988992" cy="1752600"/>
          </a:xfrm>
        </p:spPr>
        <p:txBody>
          <a:bodyPr>
            <a:normAutofit fontScale="47500" lnSpcReduction="20000"/>
          </a:bodyPr>
          <a:lstStyle/>
          <a:p>
            <a:r>
              <a:rPr lang="en-US" dirty="0" smtClean="0">
                <a:solidFill>
                  <a:schemeClr val="tx1"/>
                </a:solidFill>
              </a:rPr>
              <a:t>Gail McMillan</a:t>
            </a:r>
          </a:p>
          <a:p>
            <a:r>
              <a:rPr lang="en-US" dirty="0" smtClean="0"/>
              <a:t>Director, Digital Research and Scholarship Services</a:t>
            </a:r>
          </a:p>
          <a:p>
            <a:r>
              <a:rPr lang="en-US" dirty="0" smtClean="0">
                <a:solidFill>
                  <a:schemeClr val="tx1"/>
                </a:solidFill>
              </a:rPr>
              <a:t>Jordan Hill</a:t>
            </a:r>
          </a:p>
          <a:p>
            <a:r>
              <a:rPr lang="en-US" dirty="0" smtClean="0"/>
              <a:t>Ph.D</a:t>
            </a:r>
            <a:r>
              <a:rPr lang="en-US" dirty="0"/>
              <a:t>. </a:t>
            </a:r>
            <a:r>
              <a:rPr lang="en-US" dirty="0" smtClean="0"/>
              <a:t>Candidate, </a:t>
            </a:r>
            <a:r>
              <a:rPr lang="en-US" dirty="0"/>
              <a:t>ASPECT </a:t>
            </a:r>
            <a:endParaRPr lang="en-US" dirty="0" smtClean="0"/>
          </a:p>
          <a:p>
            <a:r>
              <a:rPr lang="en-US" dirty="0" smtClean="0">
                <a:solidFill>
                  <a:schemeClr val="tx1"/>
                </a:solidFill>
              </a:rPr>
              <a:t>Karen DePauw </a:t>
            </a:r>
          </a:p>
          <a:p>
            <a:r>
              <a:rPr lang="en-US" dirty="0" smtClean="0"/>
              <a:t>Vice </a:t>
            </a:r>
            <a:r>
              <a:rPr lang="en-US" dirty="0"/>
              <a:t>President and Dean for Graduate </a:t>
            </a:r>
            <a:r>
              <a:rPr lang="en-US" dirty="0" smtClean="0"/>
              <a:t>Education</a:t>
            </a:r>
          </a:p>
          <a:p>
            <a:r>
              <a:rPr lang="en-US" dirty="0" smtClean="0">
                <a:solidFill>
                  <a:srgbClr val="000000"/>
                </a:solidFill>
              </a:rPr>
              <a:t>Virginia Tech</a:t>
            </a:r>
            <a:endParaRPr lang="en-US" dirty="0">
              <a:solidFill>
                <a:srgbClr val="000000"/>
              </a:solidFill>
            </a:endParaRPr>
          </a:p>
          <a:p>
            <a:endParaRPr lang="en-US" sz="2600" dirty="0" smtClean="0"/>
          </a:p>
        </p:txBody>
      </p:sp>
    </p:spTree>
    <p:extLst>
      <p:ext uri="{BB962C8B-B14F-4D97-AF65-F5344CB8AC3E}">
        <p14:creationId xmlns:p14="http://schemas.microsoft.com/office/powerpoint/2010/main" val="219509430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3600" dirty="0" smtClean="0"/>
              <a:t>Why do surveyed institutions </a:t>
            </a:r>
            <a:r>
              <a:rPr lang="en-US" sz="3600" dirty="0"/>
              <a:t>embargo ETDs</a:t>
            </a:r>
            <a:r>
              <a:rPr lang="en-US" sz="3600" dirty="0" smtClean="0"/>
              <a:t>?</a:t>
            </a:r>
            <a:endParaRPr lang="en-US" sz="3600" dirty="0"/>
          </a:p>
        </p:txBody>
      </p:sp>
      <p:sp>
        <p:nvSpPr>
          <p:cNvPr id="3" name="Content Placeholder 2"/>
          <p:cNvSpPr>
            <a:spLocks noGrp="1"/>
          </p:cNvSpPr>
          <p:nvPr>
            <p:ph idx="1"/>
          </p:nvPr>
        </p:nvSpPr>
        <p:spPr/>
        <p:txBody>
          <a:bodyPr/>
          <a:lstStyle/>
          <a:p>
            <a:endParaRPr lang="en-US" dirty="0"/>
          </a:p>
        </p:txBody>
      </p:sp>
      <p:graphicFrame>
        <p:nvGraphicFramePr>
          <p:cNvPr id="5" name="Chart 4"/>
          <p:cNvGraphicFramePr>
            <a:graphicFrameLocks/>
          </p:cNvGraphicFramePr>
          <p:nvPr>
            <p:extLst>
              <p:ext uri="{D42A27DB-BD31-4B8C-83A1-F6EECF244321}">
                <p14:modId xmlns:p14="http://schemas.microsoft.com/office/powerpoint/2010/main" val="3233494241"/>
              </p:ext>
            </p:extLst>
          </p:nvPr>
        </p:nvGraphicFramePr>
        <p:xfrm>
          <a:off x="944794" y="1676399"/>
          <a:ext cx="7403485" cy="503866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5752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2011-2012 Publishers’ </a:t>
            </a:r>
            <a:r>
              <a:rPr lang="en-US" dirty="0" smtClean="0"/>
              <a:t>Surveys</a:t>
            </a:r>
            <a:br>
              <a:rPr lang="en-US" dirty="0" smtClean="0"/>
            </a:br>
            <a:r>
              <a:rPr lang="en-US" dirty="0" smtClean="0">
                <a:latin typeface="Times" charset="0"/>
                <a:ea typeface="Times" charset="0"/>
                <a:cs typeface="Times" charset="0"/>
              </a:rPr>
              <a:t>The </a:t>
            </a:r>
            <a:r>
              <a:rPr lang="en-US" dirty="0">
                <a:latin typeface="Times" charset="0"/>
                <a:ea typeface="Times" charset="0"/>
                <a:cs typeface="Times" charset="0"/>
              </a:rPr>
              <a:t>Primary Research Question</a:t>
            </a:r>
            <a:endParaRPr lang="en-US" dirty="0"/>
          </a:p>
        </p:txBody>
      </p:sp>
      <p:sp>
        <p:nvSpPr>
          <p:cNvPr id="3" name="Content Placeholder 2"/>
          <p:cNvSpPr>
            <a:spLocks noGrp="1"/>
          </p:cNvSpPr>
          <p:nvPr>
            <p:ph idx="1"/>
          </p:nvPr>
        </p:nvSpPr>
        <p:spPr/>
        <p:txBody>
          <a:bodyPr>
            <a:noAutofit/>
          </a:bodyPr>
          <a:lstStyle/>
          <a:p>
            <a:pPr marL="0" indent="0">
              <a:buNone/>
            </a:pPr>
            <a:r>
              <a:rPr lang="en-US" sz="2800" dirty="0"/>
              <a:t>Which of the following statements best reflects the editorial policy or practice governing your enterprise? </a:t>
            </a:r>
          </a:p>
          <a:p>
            <a:pPr marL="0" indent="0">
              <a:buNone/>
            </a:pPr>
            <a:r>
              <a:rPr lang="en-US" sz="2800" dirty="0" smtClean="0"/>
              <a:t>Manuscripts </a:t>
            </a:r>
            <a:r>
              <a:rPr lang="en-US" sz="2800" dirty="0"/>
              <a:t>that are revisions derived from openly accessible electronic theses and dissertations (ETDs) are</a:t>
            </a:r>
            <a:r>
              <a:rPr lang="en-US" sz="2800" dirty="0" smtClean="0"/>
              <a:t>…</a:t>
            </a:r>
          </a:p>
          <a:p>
            <a:pPr lvl="1">
              <a:spcBef>
                <a:spcPts val="0"/>
              </a:spcBef>
            </a:pPr>
            <a:r>
              <a:rPr lang="en-US" sz="2000" dirty="0" smtClean="0"/>
              <a:t>Always welcome for submission.	</a:t>
            </a:r>
            <a:r>
              <a:rPr lang="en-US" sz="2000" dirty="0"/>
              <a:t>
Considered on a case-by-case basis.	
Considered ONLY IF the contents and conclusions in the manuscript are substantially different from the ETD.	
Considered ONLY IF the ETD has access limited to the campus or institution where it was completed.	 	
Not considered under any circumstances.	
Other  (please elaborate) </a:t>
            </a:r>
          </a:p>
        </p:txBody>
      </p:sp>
    </p:spTree>
    <p:extLst>
      <p:ext uri="{BB962C8B-B14F-4D97-AF65-F5344CB8AC3E}">
        <p14:creationId xmlns:p14="http://schemas.microsoft.com/office/powerpoint/2010/main" val="156783053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35472"/>
          </a:xfrm>
        </p:spPr>
        <p:txBody>
          <a:bodyPr>
            <a:normAutofit fontScale="90000"/>
          </a:bodyPr>
          <a:lstStyle/>
          <a:p>
            <a:r>
              <a:rPr lang="en-US" dirty="0" smtClean="0"/>
              <a:t>2011 Social Sciences, Arts  and Humanities ETD Survey</a:t>
            </a:r>
            <a:endParaRPr lang="en-US" dirty="0"/>
          </a:p>
        </p:txBody>
      </p:sp>
      <p:sp>
        <p:nvSpPr>
          <p:cNvPr id="3" name="Content Placeholder 2"/>
          <p:cNvSpPr>
            <a:spLocks noGrp="1"/>
          </p:cNvSpPr>
          <p:nvPr>
            <p:ph idx="1"/>
          </p:nvPr>
        </p:nvSpPr>
        <p:spPr>
          <a:xfrm>
            <a:off x="457200" y="1780130"/>
            <a:ext cx="8229600" cy="4346033"/>
          </a:xfrm>
        </p:spPr>
        <p:txBody>
          <a:bodyPr/>
          <a:lstStyle/>
          <a:p>
            <a:r>
              <a:rPr lang="en-US" dirty="0" smtClean="0"/>
              <a:t>75 (12% of 615) social sciences </a:t>
            </a:r>
            <a:r>
              <a:rPr lang="en-US" dirty="0"/>
              <a:t>and arts and humanities </a:t>
            </a:r>
            <a:r>
              <a:rPr lang="en-US" dirty="0" smtClean="0"/>
              <a:t>journal editors</a:t>
            </a:r>
          </a:p>
          <a:p>
            <a:pPr lvl="1"/>
            <a:r>
              <a:rPr lang="en-US" dirty="0" smtClean="0"/>
              <a:t>8% history</a:t>
            </a:r>
          </a:p>
          <a:p>
            <a:r>
              <a:rPr lang="en-US" dirty="0" smtClean="0"/>
              <a:t>53 (40% of 131) AAUP press directors</a:t>
            </a:r>
          </a:p>
          <a:p>
            <a:pPr lvl="1"/>
            <a:r>
              <a:rPr lang="en-US" dirty="0" smtClean="0"/>
              <a:t>80.5% history</a:t>
            </a:r>
          </a:p>
          <a:p>
            <a:pPr lvl="1"/>
            <a:endParaRPr lang="en-US" dirty="0"/>
          </a:p>
          <a:p>
            <a:r>
              <a:rPr lang="en-US" dirty="0"/>
              <a:t>17% response rate (128/764</a:t>
            </a:r>
            <a:r>
              <a:rPr lang="en-US" dirty="0" smtClean="0"/>
              <a:t>)</a:t>
            </a:r>
            <a:endParaRPr lang="en-US" dirty="0"/>
          </a:p>
        </p:txBody>
      </p:sp>
    </p:spTree>
    <p:extLst>
      <p:ext uri="{BB962C8B-B14F-4D97-AF65-F5344CB8AC3E}">
        <p14:creationId xmlns:p14="http://schemas.microsoft.com/office/powerpoint/2010/main" val="122832342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007" y="274638"/>
            <a:ext cx="8650236" cy="1107233"/>
          </a:xfrm>
        </p:spPr>
        <p:txBody>
          <a:bodyPr>
            <a:normAutofit/>
          </a:bodyPr>
          <a:lstStyle/>
          <a:p>
            <a:r>
              <a:rPr lang="en-US" sz="2400" dirty="0" smtClean="0"/>
              <a:t>SoSci/Humanities publishers’ responses to “Manuscripts which are revisions derived from openly accessible ETDs are...”</a:t>
            </a:r>
            <a:endParaRPr lang="en-US" sz="2400" dirty="0"/>
          </a:p>
        </p:txBody>
      </p:sp>
      <p:sp>
        <p:nvSpPr>
          <p:cNvPr id="3" name="Content Placeholder 2"/>
          <p:cNvSpPr>
            <a:spLocks noGrp="1"/>
          </p:cNvSpPr>
          <p:nvPr>
            <p:ph idx="1"/>
          </p:nvPr>
        </p:nvSpPr>
        <p:spPr>
          <a:xfrm>
            <a:off x="457200" y="2248370"/>
            <a:ext cx="8229600" cy="3877793"/>
          </a:xfrm>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367933243"/>
              </p:ext>
            </p:extLst>
          </p:nvPr>
        </p:nvGraphicFramePr>
        <p:xfrm>
          <a:off x="250007" y="1381871"/>
          <a:ext cx="8679484" cy="5476129"/>
        </p:xfrm>
        <a:graphic>
          <a:graphicData uri="http://schemas.openxmlformats.org/presentationml/2006/ole">
            <mc:AlternateContent xmlns:mc="http://schemas.openxmlformats.org/markup-compatibility/2006">
              <mc:Choice xmlns:v="urn:schemas-microsoft-com:vml" Requires="v">
                <p:oleObj spid="_x0000_s2069" name="Worksheet" r:id="rId4" imgW="6159273" imgH="3886057" progId="Excel.Sheet.12">
                  <p:embed/>
                </p:oleObj>
              </mc:Choice>
              <mc:Fallback>
                <p:oleObj name="Worksheet" r:id="rId4" imgW="6159273" imgH="3886057" progId="Excel.Sheet.12">
                  <p:embed/>
                  <p:pic>
                    <p:nvPicPr>
                      <p:cNvPr id="0"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007" y="1381871"/>
                        <a:ext cx="8679484" cy="547612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46456882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8"/>
          <p:cNvSpPr>
            <a:spLocks noGrp="1"/>
          </p:cNvSpPr>
          <p:nvPr>
            <p:ph type="title"/>
          </p:nvPr>
        </p:nvSpPr>
        <p:spPr/>
        <p:txBody>
          <a:bodyPr>
            <a:noAutofit/>
          </a:bodyPr>
          <a:lstStyle/>
          <a:p>
            <a:pPr eaLnBrk="1" fontAlgn="auto" hangingPunct="1">
              <a:spcAft>
                <a:spcPts val="0"/>
              </a:spcAft>
              <a:defRPr/>
            </a:pPr>
            <a:r>
              <a:rPr lang="en-US" sz="3600" b="0" dirty="0" smtClean="0">
                <a:solidFill>
                  <a:schemeClr val="bg1"/>
                </a:solidFill>
                <a:latin typeface="Times" charset="0"/>
                <a:ea typeface="Times" charset="0"/>
                <a:cs typeface="Times" charset="0"/>
              </a:rPr>
              <a:t>sible ETDs are… </a:t>
            </a:r>
          </a:p>
        </p:txBody>
      </p:sp>
      <p:sp>
        <p:nvSpPr>
          <p:cNvPr id="2" name="Rectangle 1"/>
          <p:cNvSpPr/>
          <p:nvPr/>
        </p:nvSpPr>
        <p:spPr>
          <a:xfrm>
            <a:off x="550015" y="347144"/>
            <a:ext cx="8260226" cy="830997"/>
          </a:xfrm>
          <a:prstGeom prst="rect">
            <a:avLst/>
          </a:prstGeom>
        </p:spPr>
        <p:txBody>
          <a:bodyPr wrap="square">
            <a:spAutoFit/>
          </a:bodyPr>
          <a:lstStyle/>
          <a:p>
            <a:r>
              <a:rPr lang="en-US" sz="2400" dirty="0" smtClean="0">
                <a:latin typeface="Times"/>
                <a:cs typeface="Times"/>
              </a:rPr>
              <a:t>SoSci/Humanities </a:t>
            </a:r>
            <a:r>
              <a:rPr lang="en-US" sz="2400" b="1" dirty="0" smtClean="0">
                <a:latin typeface="Times"/>
                <a:cs typeface="Times"/>
              </a:rPr>
              <a:t>Journals and Press </a:t>
            </a:r>
            <a:r>
              <a:rPr lang="en-US" sz="2400" dirty="0" smtClean="0">
                <a:latin typeface="Times"/>
                <a:cs typeface="Times"/>
              </a:rPr>
              <a:t>Responses: </a:t>
            </a:r>
            <a:r>
              <a:rPr lang="en-US" sz="2400" dirty="0">
                <a:latin typeface="Times"/>
                <a:cs typeface="Times"/>
              </a:rPr>
              <a:t>“Manuscripts which are revisions derived from openly accessible ETDs are...”</a:t>
            </a:r>
          </a:p>
        </p:txBody>
      </p:sp>
      <p:graphicFrame>
        <p:nvGraphicFramePr>
          <p:cNvPr id="6" name="Chart 5"/>
          <p:cNvGraphicFramePr/>
          <p:nvPr>
            <p:extLst>
              <p:ext uri="{D42A27DB-BD31-4B8C-83A1-F6EECF244321}">
                <p14:modId xmlns:p14="http://schemas.microsoft.com/office/powerpoint/2010/main" val="3457775311"/>
              </p:ext>
            </p:extLst>
          </p:nvPr>
        </p:nvGraphicFramePr>
        <p:xfrm>
          <a:off x="457201" y="1490109"/>
          <a:ext cx="8143034" cy="482035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1081499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Content Placeholder 3"/>
          <p:cNvSpPr>
            <a:spLocks noGrp="1"/>
          </p:cNvSpPr>
          <p:nvPr>
            <p:ph idx="1"/>
          </p:nvPr>
        </p:nvSpPr>
        <p:spPr>
          <a:xfrm>
            <a:off x="635000" y="1750128"/>
            <a:ext cx="7874000" cy="4590334"/>
          </a:xfrm>
        </p:spPr>
        <p:txBody>
          <a:bodyPr>
            <a:normAutofit fontScale="70000" lnSpcReduction="20000"/>
          </a:bodyPr>
          <a:lstStyle/>
          <a:p>
            <a:pPr marL="114300" indent="-4763">
              <a:buSzPct val="100000"/>
              <a:buNone/>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We do not consider the dissertation to be the equivalent of a book. It is student work; a book is professional work.</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marL="114300" indent="-4763" eaLnBrk="1" hangingPunct="1">
              <a:buSzPct val="100000"/>
              <a:buFont typeface="Wingdings 3" charset="0"/>
              <a:buNone/>
            </a:pPr>
            <a:endParaRPr lang="en-US" altLang="ja-JP" dirty="0" smtClean="0">
              <a:latin typeface="Times" charset="0"/>
              <a:ea typeface="ＭＳ Ｐゴシック" charset="0"/>
              <a:cs typeface="Times" charset="0"/>
            </a:endParaRPr>
          </a:p>
          <a:p>
            <a:pPr marL="114300" indent="-4763" eaLnBrk="1" hangingPunct="1">
              <a:buSzPct val="100000"/>
              <a:buFont typeface="Wingdings 3" charset="0"/>
              <a:buNone/>
            </a:pPr>
            <a:r>
              <a:rPr lang="ja-JP" altLang="en-US" dirty="0" smtClean="0">
                <a:latin typeface="Times" charset="0"/>
                <a:ea typeface="ＭＳ Ｐゴシック" charset="0"/>
                <a:cs typeface="Times" charset="0"/>
              </a:rPr>
              <a:t>“</a:t>
            </a:r>
            <a:r>
              <a:rPr lang="en-US" altLang="ja-JP" dirty="0">
                <a:latin typeface="Times" charset="0"/>
                <a:ea typeface="ＭＳ Ｐゴシック" charset="0"/>
                <a:cs typeface="Times" charset="0"/>
              </a:rPr>
              <a:t>Dissertations have never counted as publications… A pdf of an unpublished work is still an unpublished work.</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marL="114300" indent="-4763" eaLnBrk="1" hangingPunct="1">
              <a:buSzPct val="100000"/>
              <a:buFont typeface="Wingdings 3" charset="0"/>
              <a:buNone/>
            </a:pPr>
            <a:endParaRPr lang="en-US" dirty="0">
              <a:latin typeface="Times" charset="0"/>
              <a:ea typeface="ＭＳ Ｐゴシック" charset="0"/>
              <a:cs typeface="Times" charset="0"/>
            </a:endParaRPr>
          </a:p>
          <a:p>
            <a:pPr marL="114300" indent="-4763">
              <a:buSzPct val="100000"/>
              <a:buNone/>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Prior availability through an IR is not usually the deciding factor. We are more interested in the quality of the work, how well it fits with our list, and whether it deserves wider dissemination and promotion.</a:t>
            </a:r>
            <a:r>
              <a:rPr lang="ja-JP" altLang="en-US" dirty="0" smtClean="0">
                <a:latin typeface="Times" charset="0"/>
                <a:ea typeface="ＭＳ Ｐゴシック" charset="0"/>
                <a:cs typeface="Times" charset="0"/>
              </a:rPr>
              <a:t>”</a:t>
            </a:r>
            <a:endParaRPr lang="en-US" altLang="ja-JP" dirty="0" smtClean="0">
              <a:latin typeface="Times" charset="0"/>
              <a:ea typeface="ＭＳ Ｐゴシック" charset="0"/>
              <a:cs typeface="Times" charset="0"/>
            </a:endParaRPr>
          </a:p>
          <a:p>
            <a:pPr marL="114300" indent="-4763">
              <a:buSzPct val="100000"/>
              <a:buNone/>
            </a:pPr>
            <a:endParaRPr lang="en-US" altLang="ja-JP" dirty="0" smtClean="0">
              <a:latin typeface="Times" charset="0"/>
              <a:ea typeface="ＭＳ Ｐゴシック" charset="0"/>
              <a:cs typeface="Times" charset="0"/>
            </a:endParaRPr>
          </a:p>
          <a:p>
            <a:pPr marL="114300" indent="-4763">
              <a:buSzPct val="100000"/>
              <a:buNone/>
            </a:pPr>
            <a:r>
              <a:rPr lang="en-US" altLang="ja-JP" dirty="0" smtClean="0">
                <a:latin typeface="Times" charset="0"/>
                <a:ea typeface="ＭＳ Ｐゴシック" charset="0"/>
                <a:cs typeface="Times" charset="0"/>
              </a:rPr>
              <a:t>“The </a:t>
            </a:r>
            <a:r>
              <a:rPr lang="en-US" altLang="ja-JP" dirty="0">
                <a:latin typeface="Times" charset="0"/>
                <a:ea typeface="ＭＳ Ｐゴシック" charset="0"/>
                <a:cs typeface="Times" charset="0"/>
              </a:rPr>
              <a:t>editorial review and publication process entails substantial refinement and revision of works that originate as part of doctoral work and thus we do not consider raw dissertations as competing with the works eventually published under our imprint.</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marL="114300" indent="-4763">
              <a:buSzPct val="100000"/>
              <a:buNone/>
            </a:pPr>
            <a:endParaRPr lang="en-US" altLang="ja-JP" dirty="0">
              <a:latin typeface="Times" charset="0"/>
              <a:ea typeface="ＭＳ Ｐゴシック" charset="0"/>
              <a:cs typeface="Times" charset="0"/>
            </a:endParaRPr>
          </a:p>
          <a:p>
            <a:pPr marL="114300" indent="-4763" eaLnBrk="1" hangingPunct="1">
              <a:buSzPct val="100000"/>
              <a:buFont typeface="Wingdings 3" charset="0"/>
              <a:buNone/>
            </a:pPr>
            <a:endParaRPr lang="en-US" altLang="ja-JP" dirty="0" smtClean="0">
              <a:latin typeface="Times" charset="0"/>
              <a:ea typeface="ＭＳ Ｐゴシック" charset="0"/>
              <a:cs typeface="Times" charset="0"/>
            </a:endParaRPr>
          </a:p>
        </p:txBody>
      </p:sp>
      <p:sp>
        <p:nvSpPr>
          <p:cNvPr id="2" name="Title 8"/>
          <p:cNvSpPr>
            <a:spLocks noGrp="1"/>
          </p:cNvSpPr>
          <p:nvPr>
            <p:ph type="title"/>
          </p:nvPr>
        </p:nvSpPr>
        <p:spPr>
          <a:xfrm>
            <a:off x="457200" y="274638"/>
            <a:ext cx="8343041" cy="1143000"/>
          </a:xfrm>
        </p:spPr>
        <p:txBody>
          <a:bodyPr>
            <a:noAutofit/>
          </a:bodyPr>
          <a:lstStyle/>
          <a:p>
            <a:pPr>
              <a:defRPr/>
            </a:pPr>
            <a:r>
              <a:rPr lang="en-US" sz="3200" dirty="0">
                <a:latin typeface="Times" charset="0"/>
                <a:ea typeface="Times" charset="0"/>
                <a:cs typeface="Times" charset="0"/>
              </a:rPr>
              <a:t>Comments: Social Sciences/Humanities Survey</a:t>
            </a:r>
            <a:endParaRPr lang="en-US" sz="3200" b="0" dirty="0" smtClean="0">
              <a:cs typeface="+mj-cs"/>
            </a:endParaRPr>
          </a:p>
        </p:txBody>
      </p:sp>
    </p:spTree>
    <p:extLst>
      <p:ext uri="{BB962C8B-B14F-4D97-AF65-F5344CB8AC3E}">
        <p14:creationId xmlns:p14="http://schemas.microsoft.com/office/powerpoint/2010/main" val="426656394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Content Placeholder 2"/>
          <p:cNvSpPr>
            <a:spLocks noGrp="1"/>
          </p:cNvSpPr>
          <p:nvPr>
            <p:ph idx="1"/>
          </p:nvPr>
        </p:nvSpPr>
        <p:spPr>
          <a:xfrm>
            <a:off x="457200" y="1690122"/>
            <a:ext cx="8229600" cy="4540332"/>
          </a:xfrm>
        </p:spPr>
        <p:txBody>
          <a:bodyPr>
            <a:normAutofit fontScale="70000" lnSpcReduction="20000"/>
          </a:bodyPr>
          <a:lstStyle/>
          <a:p>
            <a:pPr marL="114300" indent="-4763">
              <a:buNone/>
            </a:pPr>
            <a:r>
              <a:rPr lang="ja-JP" altLang="en-US" sz="3400" dirty="0">
                <a:ea typeface="ＭＳ Ｐゴシック" charset="0"/>
              </a:rPr>
              <a:t>“</a:t>
            </a:r>
            <a:r>
              <a:rPr lang="en-US" altLang="ja-JP" sz="3400" dirty="0">
                <a:ea typeface="ＭＳ Ｐゴシック" charset="0"/>
              </a:rPr>
              <a:t>All essays go through extensive review and revision process, so even if the starting point is out there, the final product is not.</a:t>
            </a:r>
            <a:r>
              <a:rPr lang="ja-JP" altLang="en-US" sz="3400" dirty="0">
                <a:ea typeface="ＭＳ Ｐゴシック" charset="0"/>
              </a:rPr>
              <a:t>”</a:t>
            </a:r>
            <a:endParaRPr lang="en-US" altLang="ja-JP" sz="3400" dirty="0">
              <a:ea typeface="ＭＳ Ｐゴシック" charset="0"/>
            </a:endParaRPr>
          </a:p>
          <a:p>
            <a:pPr marL="114300" indent="-4763">
              <a:buNone/>
            </a:pPr>
            <a:endParaRPr lang="en-US" altLang="ja-JP" sz="3400" dirty="0" smtClean="0">
              <a:ea typeface="ＭＳ Ｐゴシック" charset="0"/>
            </a:endParaRPr>
          </a:p>
          <a:p>
            <a:pPr marL="114300" indent="-4763">
              <a:buNone/>
            </a:pPr>
            <a:r>
              <a:rPr lang="ja-JP" altLang="en-US" sz="3400" dirty="0">
                <a:ea typeface="ＭＳ Ｐゴシック" charset="0"/>
              </a:rPr>
              <a:t>“</a:t>
            </a:r>
            <a:r>
              <a:rPr lang="en-US" altLang="ja-JP" sz="3400" dirty="0">
                <a:ea typeface="ＭＳ Ｐゴシック" charset="0"/>
              </a:rPr>
              <a:t>The American Psychological Association, which publishes over 40 journals across psychology, has an official policy that theses/dissertations, even if archived at a university site, are not counted as prior publication.</a:t>
            </a:r>
            <a:r>
              <a:rPr lang="ja-JP" altLang="en-US" sz="3400" dirty="0">
                <a:ea typeface="ＭＳ Ｐゴシック" charset="0"/>
              </a:rPr>
              <a:t>”</a:t>
            </a:r>
            <a:endParaRPr lang="en-US" sz="3400" dirty="0">
              <a:ea typeface="ＭＳ Ｐゴシック" charset="0"/>
            </a:endParaRPr>
          </a:p>
          <a:p>
            <a:pPr marL="114300" indent="-4763" eaLnBrk="1" hangingPunct="1">
              <a:buFont typeface="Arial" charset="0"/>
              <a:buNone/>
            </a:pPr>
            <a:endParaRPr lang="en-US" altLang="ja-JP" sz="3400" dirty="0" smtClean="0">
              <a:ea typeface="ＭＳ Ｐゴシック" charset="0"/>
            </a:endParaRPr>
          </a:p>
          <a:p>
            <a:pPr marL="114300" indent="-4763" eaLnBrk="1" hangingPunct="1">
              <a:buFont typeface="Arial" charset="0"/>
              <a:buNone/>
            </a:pPr>
            <a:r>
              <a:rPr lang="ja-JP" altLang="en-US" sz="3400" dirty="0" smtClean="0">
                <a:ea typeface="ＭＳ Ｐゴシック" charset="0"/>
              </a:rPr>
              <a:t>“</a:t>
            </a:r>
            <a:r>
              <a:rPr lang="en-US" altLang="ja-JP" sz="3400" dirty="0">
                <a:ea typeface="ＭＳ Ｐゴシック" charset="0"/>
              </a:rPr>
              <a:t>A chapter of a thesis or dissertation will virtually never be suitable as an article in my journal. Authors will often have to contextualize their discussion and explain the implications of their conclusions. And authors will often find that, after completing a dissertation, they are able to refine the argumentation a bit as well.</a:t>
            </a:r>
            <a:r>
              <a:rPr lang="ja-JP" altLang="en-US" sz="3400" dirty="0">
                <a:ea typeface="ＭＳ Ｐゴシック" charset="0"/>
              </a:rPr>
              <a:t>”</a:t>
            </a:r>
            <a:endParaRPr lang="en-US" altLang="ja-JP" sz="3400" dirty="0">
              <a:ea typeface="ＭＳ Ｐゴシック" charset="0"/>
            </a:endParaRPr>
          </a:p>
          <a:p>
            <a:pPr marL="114300" indent="-4763">
              <a:buFont typeface="Wingdings 3" charset="0"/>
              <a:buNone/>
            </a:pPr>
            <a:endParaRPr lang="en-US" dirty="0">
              <a:latin typeface="Lucida Sans Unicode" charset="0"/>
              <a:ea typeface="ＭＳ Ｐゴシック" charset="0"/>
              <a:cs typeface="ＭＳ Ｐゴシック" charset="0"/>
            </a:endParaRPr>
          </a:p>
        </p:txBody>
      </p:sp>
      <p:sp>
        <p:nvSpPr>
          <p:cNvPr id="5" name="Title 4"/>
          <p:cNvSpPr>
            <a:spLocks noGrp="1"/>
          </p:cNvSpPr>
          <p:nvPr>
            <p:ph type="title"/>
          </p:nvPr>
        </p:nvSpPr>
        <p:spPr>
          <a:xfrm>
            <a:off x="457200" y="274638"/>
            <a:ext cx="8407400" cy="1143000"/>
          </a:xfrm>
        </p:spPr>
        <p:txBody>
          <a:bodyPr>
            <a:normAutofit/>
          </a:bodyPr>
          <a:lstStyle/>
          <a:p>
            <a:pPr>
              <a:defRPr/>
            </a:pPr>
            <a:r>
              <a:rPr lang="en-US" sz="3200" dirty="0" smtClean="0">
                <a:latin typeface="Times" charset="0"/>
                <a:ea typeface="Times" charset="0"/>
                <a:cs typeface="Times" charset="0"/>
              </a:rPr>
              <a:t>Comments: Social </a:t>
            </a:r>
            <a:r>
              <a:rPr lang="en-US" sz="3200" dirty="0">
                <a:latin typeface="Times" charset="0"/>
                <a:ea typeface="Times" charset="0"/>
                <a:cs typeface="Times" charset="0"/>
              </a:rPr>
              <a:t>Sciences/Humanities </a:t>
            </a:r>
            <a:r>
              <a:rPr lang="en-US" sz="3200" dirty="0" smtClean="0">
                <a:latin typeface="Times" charset="0"/>
                <a:ea typeface="Times" charset="0"/>
                <a:cs typeface="Times" charset="0"/>
              </a:rPr>
              <a:t>Survey</a:t>
            </a:r>
            <a:endParaRPr lang="en-US" sz="3200" dirty="0"/>
          </a:p>
        </p:txBody>
      </p:sp>
    </p:spTree>
    <p:extLst>
      <p:ext uri="{BB962C8B-B14F-4D97-AF65-F5344CB8AC3E}">
        <p14:creationId xmlns:p14="http://schemas.microsoft.com/office/powerpoint/2010/main" val="18507598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Content Placeholder 2"/>
          <p:cNvSpPr>
            <a:spLocks noGrp="1"/>
          </p:cNvSpPr>
          <p:nvPr>
            <p:ph idx="1"/>
          </p:nvPr>
        </p:nvSpPr>
        <p:spPr/>
        <p:txBody>
          <a:bodyPr/>
          <a:lstStyle/>
          <a:p>
            <a:pPr eaLnBrk="1" hangingPunct="1"/>
            <a:r>
              <a:rPr lang="en-US" sz="3000" dirty="0">
                <a:latin typeface="Times" charset="0"/>
                <a:ea typeface="ＭＳ Ｐゴシック" charset="0"/>
                <a:cs typeface="Times" charset="0"/>
              </a:rPr>
              <a:t>ETDs make author anonymity difficult.</a:t>
            </a:r>
          </a:p>
          <a:p>
            <a:pPr lvl="1" eaLnBrk="1" hangingPunct="1">
              <a:buFont typeface="Arial" charset="0"/>
              <a:buNone/>
            </a:pPr>
            <a:r>
              <a:rPr lang="en-US" sz="2600" dirty="0">
                <a:latin typeface="Times" charset="0"/>
                <a:ea typeface="ＭＳ Ｐゴシック" charset="0"/>
                <a:cs typeface="Times" charset="0"/>
              </a:rPr>
              <a:t>   </a:t>
            </a:r>
            <a:r>
              <a:rPr lang="ja-JP" altLang="en-US" sz="2600" dirty="0">
                <a:latin typeface="Times" charset="0"/>
                <a:ea typeface="ＭＳ Ｐゴシック" charset="0"/>
                <a:cs typeface="Times" charset="0"/>
              </a:rPr>
              <a:t>“</a:t>
            </a:r>
            <a:r>
              <a:rPr lang="en-US" altLang="ja-JP" sz="2600" dirty="0">
                <a:latin typeface="Times" charset="0"/>
                <a:ea typeface="ＭＳ Ｐゴシック" charset="0"/>
                <a:cs typeface="Times" charset="0"/>
              </a:rPr>
              <a:t>Easy to determine who the author is and thus undermines the strength and reliability of peer review. This could, ultimately, disadvantage young scholars.</a:t>
            </a:r>
            <a:r>
              <a:rPr lang="ja-JP" altLang="en-US" sz="2600" dirty="0">
                <a:latin typeface="Times" charset="0"/>
                <a:ea typeface="ＭＳ Ｐゴシック" charset="0"/>
                <a:cs typeface="Times" charset="0"/>
              </a:rPr>
              <a:t>”</a:t>
            </a:r>
            <a:endParaRPr lang="en-US" altLang="ja-JP" sz="2600" dirty="0">
              <a:latin typeface="Times" charset="0"/>
              <a:ea typeface="ＭＳ Ｐゴシック" charset="0"/>
              <a:cs typeface="Times" charset="0"/>
            </a:endParaRPr>
          </a:p>
          <a:p>
            <a:pPr eaLnBrk="1" hangingPunct="1"/>
            <a:r>
              <a:rPr lang="ja-JP" altLang="en-US" sz="3000" dirty="0">
                <a:latin typeface="Times" charset="0"/>
                <a:ea typeface="ＭＳ Ｐゴシック" charset="0"/>
                <a:cs typeface="Times" charset="0"/>
              </a:rPr>
              <a:t>“</a:t>
            </a:r>
            <a:r>
              <a:rPr lang="en-US" altLang="ja-JP" sz="3000" dirty="0">
                <a:latin typeface="Times" charset="0"/>
                <a:ea typeface="ＭＳ Ｐゴシック" charset="0"/>
                <a:cs typeface="Times" charset="0"/>
              </a:rPr>
              <a:t>I never thought about it until just now</a:t>
            </a:r>
            <a:r>
              <a:rPr lang="ja-JP" altLang="en-US" sz="3000" dirty="0">
                <a:latin typeface="Times" charset="0"/>
                <a:ea typeface="ＭＳ Ｐゴシック" charset="0"/>
                <a:cs typeface="Times" charset="0"/>
              </a:rPr>
              <a:t>”</a:t>
            </a:r>
            <a:r>
              <a:rPr lang="en-US" altLang="ja-JP" sz="3000" dirty="0">
                <a:latin typeface="Times" charset="0"/>
                <a:ea typeface="ＭＳ Ｐゴシック" charset="0"/>
                <a:cs typeface="Times" charset="0"/>
              </a:rPr>
              <a:t>…</a:t>
            </a:r>
          </a:p>
          <a:p>
            <a:pPr eaLnBrk="1" hangingPunct="1"/>
            <a:r>
              <a:rPr lang="ja-JP" altLang="en-US" sz="3000" dirty="0">
                <a:latin typeface="Times" charset="0"/>
                <a:ea typeface="ＭＳ Ｐゴシック" charset="0"/>
                <a:cs typeface="Times" charset="0"/>
              </a:rPr>
              <a:t>“</a:t>
            </a:r>
            <a:r>
              <a:rPr lang="en-US" altLang="ja-JP" sz="3000" dirty="0">
                <a:latin typeface="Times" charset="0"/>
                <a:ea typeface="ＭＳ Ｐゴシック" charset="0"/>
                <a:cs typeface="Times" charset="0"/>
              </a:rPr>
              <a:t>We ask authors to stop distribution of their ETD when we agree to publish their REVISED material.</a:t>
            </a:r>
            <a:r>
              <a:rPr lang="ja-JP" altLang="en-US" sz="3000" dirty="0">
                <a:latin typeface="Times" charset="0"/>
                <a:ea typeface="ＭＳ Ｐゴシック" charset="0"/>
                <a:cs typeface="Times" charset="0"/>
              </a:rPr>
              <a:t>”</a:t>
            </a:r>
            <a:endParaRPr lang="en-US" altLang="ja-JP" sz="3000" dirty="0">
              <a:latin typeface="Times" charset="0"/>
              <a:ea typeface="ＭＳ Ｐゴシック" charset="0"/>
              <a:cs typeface="Times" charset="0"/>
            </a:endParaRPr>
          </a:p>
          <a:p>
            <a:pPr eaLnBrk="1" hangingPunct="1"/>
            <a:r>
              <a:rPr lang="en-US" sz="3000" dirty="0">
                <a:latin typeface="Times" charset="0"/>
                <a:ea typeface="ＭＳ Ｐゴシック" charset="0"/>
                <a:cs typeface="Times" charset="0"/>
              </a:rPr>
              <a:t>ETDs include already published articles.</a:t>
            </a:r>
          </a:p>
        </p:txBody>
      </p:sp>
      <p:sp>
        <p:nvSpPr>
          <p:cNvPr id="2" name="Title 1"/>
          <p:cNvSpPr>
            <a:spLocks noGrp="1"/>
          </p:cNvSpPr>
          <p:nvPr>
            <p:ph type="title"/>
          </p:nvPr>
        </p:nvSpPr>
        <p:spPr/>
        <p:txBody>
          <a:bodyPr/>
          <a:lstStyle/>
          <a:p>
            <a:pPr eaLnBrk="1" fontAlgn="auto" hangingPunct="1">
              <a:spcAft>
                <a:spcPts val="0"/>
              </a:spcAft>
              <a:defRPr/>
            </a:pPr>
            <a:r>
              <a:rPr lang="en-US" sz="4000" b="0" dirty="0" smtClean="0">
                <a:latin typeface="Times" charset="0"/>
                <a:ea typeface="Times" charset="0"/>
                <a:cs typeface="Times" charset="0"/>
              </a:rPr>
              <a:t>New Concerns about ETDs</a:t>
            </a:r>
          </a:p>
        </p:txBody>
      </p:sp>
    </p:spTree>
    <p:extLst>
      <p:ext uri="{BB962C8B-B14F-4D97-AF65-F5344CB8AC3E}">
        <p14:creationId xmlns:p14="http://schemas.microsoft.com/office/powerpoint/2010/main" val="107928308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009" y="274638"/>
            <a:ext cx="8560234" cy="1143000"/>
          </a:xfrm>
        </p:spPr>
        <p:txBody>
          <a:bodyPr>
            <a:normAutofit fontScale="90000"/>
          </a:bodyPr>
          <a:lstStyle/>
          <a:p>
            <a:r>
              <a:rPr lang="en-US" dirty="0"/>
              <a:t>2012 Science Journal Editors’ </a:t>
            </a:r>
            <a:r>
              <a:rPr lang="en-US" dirty="0" smtClean="0"/>
              <a:t>ETD Survey</a:t>
            </a:r>
            <a:endParaRPr lang="en-US" dirty="0"/>
          </a:p>
        </p:txBody>
      </p:sp>
      <p:sp>
        <p:nvSpPr>
          <p:cNvPr id="3" name="Content Placeholder 2"/>
          <p:cNvSpPr>
            <a:spLocks noGrp="1"/>
          </p:cNvSpPr>
          <p:nvPr>
            <p:ph idx="1"/>
          </p:nvPr>
        </p:nvSpPr>
        <p:spPr/>
        <p:txBody>
          <a:bodyPr/>
          <a:lstStyle/>
          <a:p>
            <a:r>
              <a:rPr lang="en-US" dirty="0" smtClean="0"/>
              <a:t>27.9% response rate</a:t>
            </a:r>
          </a:p>
          <a:p>
            <a:pPr lvl="1"/>
            <a:r>
              <a:rPr lang="en-US" dirty="0" smtClean="0"/>
              <a:t>53 original SurveyMonkey respondents</a:t>
            </a:r>
          </a:p>
          <a:p>
            <a:pPr lvl="1"/>
            <a:r>
              <a:rPr lang="en-US" dirty="0" smtClean="0"/>
              <a:t>28 non-respondents phone interviews</a:t>
            </a:r>
          </a:p>
          <a:p>
            <a:endParaRPr lang="en-US" dirty="0"/>
          </a:p>
          <a:p>
            <a:r>
              <a:rPr lang="en-US" dirty="0" smtClean="0"/>
              <a:t>17% response rate for 2011 SoSci/Hum survey</a:t>
            </a:r>
          </a:p>
          <a:p>
            <a:pPr lvl="1"/>
            <a:r>
              <a:rPr lang="en-US" dirty="0" smtClean="0"/>
              <a:t>1 follow-up email</a:t>
            </a:r>
            <a:endParaRPr lang="en-US" dirty="0"/>
          </a:p>
        </p:txBody>
      </p:sp>
    </p:spTree>
    <p:extLst>
      <p:ext uri="{BB962C8B-B14F-4D97-AF65-F5344CB8AC3E}">
        <p14:creationId xmlns:p14="http://schemas.microsoft.com/office/powerpoint/2010/main" val="368452670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0004" y="274638"/>
            <a:ext cx="9043996" cy="883146"/>
          </a:xfrm>
        </p:spPr>
        <p:txBody>
          <a:bodyPr>
            <a:noAutofit/>
          </a:bodyPr>
          <a:lstStyle/>
          <a:p>
            <a:pPr>
              <a:defRPr/>
            </a:pPr>
            <a:r>
              <a:rPr lang="en-US" sz="3200" b="0" dirty="0" smtClean="0">
                <a:solidFill>
                  <a:srgbClr val="000000"/>
                </a:solidFill>
                <a:ea typeface="Lucida Grande"/>
              </a:rPr>
              <a:t>Science editors reported that “Manuscripts which are revisions derived from openly accessible ETDs are… </a:t>
            </a:r>
            <a:endParaRPr lang="en-US" sz="3200" dirty="0"/>
          </a:p>
        </p:txBody>
      </p:sp>
      <p:graphicFrame>
        <p:nvGraphicFramePr>
          <p:cNvPr id="4" name="Chart 3"/>
          <p:cNvGraphicFramePr/>
          <p:nvPr>
            <p:extLst>
              <p:ext uri="{D42A27DB-BD31-4B8C-83A1-F6EECF244321}">
                <p14:modId xmlns:p14="http://schemas.microsoft.com/office/powerpoint/2010/main" val="3923930310"/>
              </p:ext>
            </p:extLst>
          </p:nvPr>
        </p:nvGraphicFramePr>
        <p:xfrm>
          <a:off x="1300036" y="1400545"/>
          <a:ext cx="6740184" cy="516993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8550940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2011-2013 ETD Survey Data</a:t>
            </a:r>
            <a:endParaRPr lang="en-US" dirty="0"/>
          </a:p>
        </p:txBody>
      </p:sp>
      <p:sp>
        <p:nvSpPr>
          <p:cNvPr id="3" name="Subtitle 2"/>
          <p:cNvSpPr>
            <a:spLocks noGrp="1"/>
          </p:cNvSpPr>
          <p:nvPr>
            <p:ph type="subTitle" idx="1"/>
          </p:nvPr>
        </p:nvSpPr>
        <p:spPr>
          <a:xfrm>
            <a:off x="1070760" y="3886200"/>
            <a:ext cx="6988992" cy="1752600"/>
          </a:xfrm>
        </p:spPr>
        <p:txBody>
          <a:bodyPr>
            <a:normAutofit/>
          </a:bodyPr>
          <a:lstStyle/>
          <a:p>
            <a:r>
              <a:rPr lang="en-US" sz="2400" dirty="0" smtClean="0"/>
              <a:t>Gail McMillan</a:t>
            </a:r>
          </a:p>
          <a:p>
            <a:r>
              <a:rPr lang="en-US" sz="2400" dirty="0" smtClean="0"/>
              <a:t>Director, Digital Research and Scholarship Services</a:t>
            </a:r>
          </a:p>
          <a:p>
            <a:r>
              <a:rPr lang="en-US" sz="2400" dirty="0" smtClean="0"/>
              <a:t>University Libraries, Virginia Tech</a:t>
            </a:r>
            <a:endParaRPr lang="en-US" sz="2400" dirty="0"/>
          </a:p>
        </p:txBody>
      </p:sp>
    </p:spTree>
    <p:extLst>
      <p:ext uri="{BB962C8B-B14F-4D97-AF65-F5344CB8AC3E}">
        <p14:creationId xmlns:p14="http://schemas.microsoft.com/office/powerpoint/2010/main" val="316012083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ontent Placeholder 1"/>
          <p:cNvSpPr>
            <a:spLocks noGrp="1"/>
          </p:cNvSpPr>
          <p:nvPr>
            <p:ph idx="1"/>
          </p:nvPr>
        </p:nvSpPr>
        <p:spPr/>
        <p:txBody>
          <a:bodyPr>
            <a:normAutofit fontScale="85000" lnSpcReduction="20000"/>
          </a:bodyPr>
          <a:lstStyle/>
          <a:p>
            <a:pPr marL="0" indent="0">
              <a:buNone/>
            </a:pPr>
            <a:r>
              <a:rPr lang="ja-JP" altLang="en-US" sz="3200" dirty="0">
                <a:latin typeface="Times" charset="0"/>
                <a:ea typeface="ＭＳ Ｐゴシック" charset="0"/>
              </a:rPr>
              <a:t>“</a:t>
            </a:r>
            <a:r>
              <a:rPr lang="en-US" sz="3200" dirty="0">
                <a:latin typeface="Times" charset="0"/>
                <a:ea typeface="ＭＳ Ｐゴシック" charset="0"/>
              </a:rPr>
              <a:t>A peer-reviewed publication that comes out of a dissertation or thesis should not only be encouraged but is crucially important for the scholar's development and advancement of scientific knowledge.</a:t>
            </a:r>
            <a:r>
              <a:rPr lang="ja-JP" altLang="en-US" sz="3200" dirty="0">
                <a:latin typeface="Times" charset="0"/>
                <a:ea typeface="ＭＳ Ｐゴシック" charset="0"/>
              </a:rPr>
              <a:t>”</a:t>
            </a:r>
            <a:r>
              <a:rPr lang="en-US" sz="3200" dirty="0">
                <a:latin typeface="Times" charset="0"/>
                <a:ea typeface="ＭＳ Ｐゴシック" charset="0"/>
              </a:rPr>
              <a:t> </a:t>
            </a:r>
            <a:endParaRPr lang="en-US" sz="3200" dirty="0" smtClean="0">
              <a:latin typeface="Times" charset="0"/>
              <a:ea typeface="ＭＳ Ｐゴシック" charset="0"/>
            </a:endParaRPr>
          </a:p>
          <a:p>
            <a:pPr marL="0" indent="0">
              <a:buNone/>
            </a:pPr>
            <a:endParaRPr lang="en-US" sz="3200" dirty="0">
              <a:latin typeface="Times" charset="0"/>
              <a:ea typeface="ＭＳ Ｐゴシック" charset="0"/>
            </a:endParaRPr>
          </a:p>
          <a:p>
            <a:pPr marL="0" indent="0">
              <a:buNone/>
            </a:pPr>
            <a:r>
              <a:rPr lang="ja-JP" altLang="en-US" sz="3200" dirty="0">
                <a:latin typeface="Times" charset="0"/>
                <a:ea typeface="ＭＳ Ｐゴシック" charset="0"/>
              </a:rPr>
              <a:t>“</a:t>
            </a:r>
            <a:r>
              <a:rPr lang="en-US" sz="3200" dirty="0">
                <a:latin typeface="Times" charset="0"/>
                <a:ea typeface="ＭＳ Ｐゴシック" charset="0"/>
              </a:rPr>
              <a:t>It is our job to archive and publish the best research. Thus we are quite happy to publish material which otherwise would sit languishing on an online archive.</a:t>
            </a:r>
            <a:r>
              <a:rPr lang="ja-JP" altLang="en-US" sz="3200" dirty="0" smtClean="0">
                <a:latin typeface="Times" charset="0"/>
                <a:ea typeface="ＭＳ Ｐゴシック" charset="0"/>
              </a:rPr>
              <a:t>”</a:t>
            </a:r>
            <a:endParaRPr lang="en-US" altLang="ja-JP" sz="3200" dirty="0" smtClean="0">
              <a:latin typeface="Times" charset="0"/>
              <a:ea typeface="ＭＳ Ｐゴシック" charset="0"/>
            </a:endParaRPr>
          </a:p>
          <a:p>
            <a:pPr marL="0" indent="0">
              <a:buNone/>
            </a:pPr>
            <a:endParaRPr lang="en-US" altLang="ja-JP" sz="3200" dirty="0" smtClean="0">
              <a:latin typeface="Times" charset="0"/>
              <a:ea typeface="ＭＳ Ｐゴシック" charset="0"/>
            </a:endParaRPr>
          </a:p>
          <a:p>
            <a:pPr marL="0" indent="0">
              <a:buNone/>
            </a:pPr>
            <a:r>
              <a:rPr lang="ja-JP" altLang="en-US" dirty="0">
                <a:latin typeface="Times" charset="0"/>
                <a:ea typeface="ＭＳ Ｐゴシック" charset="0"/>
              </a:rPr>
              <a:t>“</a:t>
            </a:r>
            <a:r>
              <a:rPr lang="en-US" dirty="0">
                <a:latin typeface="Times" charset="0"/>
                <a:ea typeface="ＭＳ Ｐゴシック" charset="0"/>
              </a:rPr>
              <a:t>Work which has not been published in archival peer reviewed journals is considered appropriate for submission, even if it is accessible elsewhere.</a:t>
            </a:r>
            <a:r>
              <a:rPr lang="ja-JP" altLang="en-US" dirty="0" smtClean="0">
                <a:latin typeface="Times" charset="0"/>
                <a:ea typeface="ＭＳ Ｐゴシック" charset="0"/>
              </a:rPr>
              <a:t>”</a:t>
            </a:r>
            <a:endParaRPr lang="en-US" sz="3200" dirty="0">
              <a:latin typeface="Times" charset="0"/>
              <a:ea typeface="ＭＳ Ｐゴシック" charset="0"/>
            </a:endParaRPr>
          </a:p>
          <a:p>
            <a:endParaRPr lang="en-US" sz="1200" dirty="0">
              <a:latin typeface="Times" charset="0"/>
              <a:ea typeface="ＭＳ Ｐゴシック" charset="0"/>
            </a:endParaRPr>
          </a:p>
        </p:txBody>
      </p:sp>
      <p:sp>
        <p:nvSpPr>
          <p:cNvPr id="3" name="Title 2"/>
          <p:cNvSpPr>
            <a:spLocks noGrp="1"/>
          </p:cNvSpPr>
          <p:nvPr>
            <p:ph type="title"/>
          </p:nvPr>
        </p:nvSpPr>
        <p:spPr/>
        <p:txBody>
          <a:bodyPr/>
          <a:lstStyle/>
          <a:p>
            <a:pPr>
              <a:defRPr/>
            </a:pPr>
            <a:r>
              <a:rPr lang="en-US" b="0" dirty="0" smtClean="0">
                <a:solidFill>
                  <a:schemeClr val="tx1"/>
                </a:solidFill>
              </a:rPr>
              <a:t>Science Editors’ Comments</a:t>
            </a:r>
            <a:endParaRPr lang="en-US" b="0" dirty="0">
              <a:solidFill>
                <a:schemeClr val="tx1"/>
              </a:solidFill>
            </a:endParaRPr>
          </a:p>
        </p:txBody>
      </p:sp>
    </p:spTree>
    <p:extLst>
      <p:ext uri="{BB962C8B-B14F-4D97-AF65-F5344CB8AC3E}">
        <p14:creationId xmlns:p14="http://schemas.microsoft.com/office/powerpoint/2010/main" val="341252526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1"/>
          <p:cNvSpPr>
            <a:spLocks noGrp="1"/>
          </p:cNvSpPr>
          <p:nvPr>
            <p:ph idx="1"/>
          </p:nvPr>
        </p:nvSpPr>
        <p:spPr>
          <a:xfrm>
            <a:off x="457200" y="1427639"/>
            <a:ext cx="8229600" cy="4952826"/>
          </a:xfrm>
        </p:spPr>
        <p:txBody>
          <a:bodyPr>
            <a:normAutofit fontScale="92500" lnSpcReduction="20000"/>
          </a:bodyPr>
          <a:lstStyle/>
          <a:p>
            <a:pPr marL="0" indent="0">
              <a:buNone/>
            </a:pPr>
            <a:r>
              <a:rPr lang="ja-JP" altLang="en-US" dirty="0" smtClean="0">
                <a:latin typeface="Times" charset="0"/>
                <a:ea typeface="ＭＳ Ｐゴシック" charset="0"/>
              </a:rPr>
              <a:t>“</a:t>
            </a:r>
            <a:r>
              <a:rPr lang="en-US" dirty="0">
                <a:latin typeface="Times" charset="0"/>
                <a:ea typeface="ＭＳ Ｐゴシック" charset="0"/>
              </a:rPr>
              <a:t>While we recognise theses as legitimate and citeable publications, they are considered gray literature because they do not go through blind external peer review and are not published in a recognized peer reviewed outlet. They are not considered prepublication...</a:t>
            </a:r>
            <a:r>
              <a:rPr lang="ja-JP" altLang="en-US" dirty="0" smtClean="0">
                <a:latin typeface="Times" charset="0"/>
                <a:ea typeface="ＭＳ Ｐゴシック" charset="0"/>
              </a:rPr>
              <a:t>”</a:t>
            </a:r>
            <a:endParaRPr lang="en-US" altLang="ja-JP" dirty="0" smtClean="0">
              <a:latin typeface="Times" charset="0"/>
              <a:ea typeface="ＭＳ Ｐゴシック" charset="0"/>
            </a:endParaRPr>
          </a:p>
          <a:p>
            <a:pPr marL="0" indent="0">
              <a:buNone/>
            </a:pPr>
            <a:endParaRPr lang="en-US" altLang="ja-JP" dirty="0" smtClean="0">
              <a:latin typeface="Times" charset="0"/>
              <a:ea typeface="ＭＳ Ｐゴシック" charset="0"/>
            </a:endParaRPr>
          </a:p>
          <a:p>
            <a:pPr marL="0" indent="0">
              <a:buNone/>
            </a:pPr>
            <a:r>
              <a:rPr lang="ja-JP" altLang="en-US" dirty="0">
                <a:latin typeface="Times" charset="0"/>
                <a:ea typeface="ＭＳ Ｐゴシック" charset="0"/>
              </a:rPr>
              <a:t>“</a:t>
            </a:r>
            <a:r>
              <a:rPr lang="en-US" dirty="0">
                <a:latin typeface="Times" charset="0"/>
                <a:ea typeface="ＭＳ Ｐゴシック" charset="0"/>
              </a:rPr>
              <a:t>Our journal has essentially ignored any potential conflict arising from publication of ETDs, because </a:t>
            </a:r>
            <a:r>
              <a:rPr lang="en-US" dirty="0">
                <a:solidFill>
                  <a:srgbClr val="000000"/>
                </a:solidFill>
                <a:latin typeface="Times" charset="0"/>
                <a:ea typeface="ＭＳ Ｐゴシック" charset="0"/>
              </a:rPr>
              <a:t>the situation is really not different from the days of hard copy thesis </a:t>
            </a:r>
            <a:r>
              <a:rPr lang="en-US" dirty="0">
                <a:latin typeface="Times" charset="0"/>
                <a:ea typeface="ＭＳ Ｐゴシック" charset="0"/>
              </a:rPr>
              <a:t>holdings by University libraries. They … are simply more easily available now</a:t>
            </a:r>
            <a:r>
              <a:rPr lang="en-US" dirty="0" smtClean="0">
                <a:latin typeface="Times" charset="0"/>
                <a:ea typeface="ＭＳ Ｐゴシック" charset="0"/>
              </a:rPr>
              <a:t>…</a:t>
            </a:r>
            <a:endParaRPr lang="en-US" dirty="0">
              <a:latin typeface="Times" charset="0"/>
              <a:ea typeface="ＭＳ Ｐゴシック" charset="0"/>
            </a:endParaRPr>
          </a:p>
        </p:txBody>
      </p:sp>
      <p:sp>
        <p:nvSpPr>
          <p:cNvPr id="3" name="Title 2"/>
          <p:cNvSpPr>
            <a:spLocks noGrp="1"/>
          </p:cNvSpPr>
          <p:nvPr>
            <p:ph type="title"/>
          </p:nvPr>
        </p:nvSpPr>
        <p:spPr/>
        <p:txBody>
          <a:bodyPr/>
          <a:lstStyle/>
          <a:p>
            <a:pPr>
              <a:defRPr/>
            </a:pPr>
            <a:r>
              <a:rPr lang="en-US" dirty="0"/>
              <a:t>Science Editors’ Comments</a:t>
            </a:r>
            <a:endParaRPr lang="en-US" b="0" dirty="0">
              <a:solidFill>
                <a:schemeClr val="tx1"/>
              </a:solidFill>
            </a:endParaRPr>
          </a:p>
        </p:txBody>
      </p:sp>
    </p:spTree>
    <p:extLst>
      <p:ext uri="{BB962C8B-B14F-4D97-AF65-F5344CB8AC3E}">
        <p14:creationId xmlns:p14="http://schemas.microsoft.com/office/powerpoint/2010/main" val="14825147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304800" y="274637"/>
            <a:ext cx="8636000" cy="961495"/>
          </a:xfrm>
        </p:spPr>
        <p:txBody>
          <a:bodyPr>
            <a:noAutofit/>
          </a:bodyPr>
          <a:lstStyle/>
          <a:p>
            <a:pPr algn="ctr" eaLnBrk="1" fontAlgn="auto" hangingPunct="1">
              <a:spcAft>
                <a:spcPts val="0"/>
              </a:spcAft>
              <a:defRPr/>
            </a:pPr>
            <a:r>
              <a:rPr lang="en-US" sz="3200" b="0" dirty="0" smtClean="0">
                <a:latin typeface="Times" charset="0"/>
                <a:ea typeface="Times" charset="0"/>
                <a:cs typeface="Times" charset="0"/>
              </a:rPr>
              <a:t>ETD Policies of </a:t>
            </a:r>
            <a:r>
              <a:rPr lang="en-US" sz="3200" b="0" dirty="0" smtClean="0">
                <a:solidFill>
                  <a:srgbClr val="0000FF"/>
                </a:solidFill>
                <a:latin typeface="Times" charset="0"/>
                <a:ea typeface="Times" charset="0"/>
                <a:cs typeface="Times" charset="0"/>
              </a:rPr>
              <a:t>Science</a:t>
            </a:r>
            <a:r>
              <a:rPr lang="en-US" sz="3200" b="0" dirty="0" smtClean="0">
                <a:solidFill>
                  <a:srgbClr val="FFFF00"/>
                </a:solidFill>
                <a:latin typeface="Times" charset="0"/>
                <a:ea typeface="Times" charset="0"/>
                <a:cs typeface="Times" charset="0"/>
              </a:rPr>
              <a:t> </a:t>
            </a:r>
            <a:r>
              <a:rPr lang="en-US" sz="3200" b="0" dirty="0" smtClean="0">
                <a:latin typeface="Times" charset="0"/>
                <a:ea typeface="Times" charset="0"/>
                <a:cs typeface="Times" charset="0"/>
              </a:rPr>
              <a:t>vs. </a:t>
            </a:r>
            <a:r>
              <a:rPr lang="en-US" sz="3200" b="0" dirty="0" smtClean="0">
                <a:solidFill>
                  <a:srgbClr val="FF0000"/>
                </a:solidFill>
                <a:latin typeface="Times" charset="0"/>
                <a:ea typeface="Times" charset="0"/>
                <a:cs typeface="Times" charset="0"/>
              </a:rPr>
              <a:t>Hum/SoSci </a:t>
            </a:r>
            <a:r>
              <a:rPr lang="en-US" sz="3200" b="0" dirty="0" smtClean="0">
                <a:latin typeface="Times" charset="0"/>
                <a:ea typeface="Times" charset="0"/>
                <a:cs typeface="Times" charset="0"/>
              </a:rPr>
              <a:t>Journals</a:t>
            </a:r>
          </a:p>
        </p:txBody>
      </p:sp>
      <p:graphicFrame>
        <p:nvGraphicFramePr>
          <p:cNvPr id="5" name="Chart 4"/>
          <p:cNvGraphicFramePr/>
          <p:nvPr>
            <p:extLst>
              <p:ext uri="{D42A27DB-BD31-4B8C-83A1-F6EECF244321}">
                <p14:modId xmlns:p14="http://schemas.microsoft.com/office/powerpoint/2010/main" val="1130881080"/>
              </p:ext>
            </p:extLst>
          </p:nvPr>
        </p:nvGraphicFramePr>
        <p:xfrm>
          <a:off x="754082" y="1408602"/>
          <a:ext cx="7446141" cy="451182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9174646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Autofit/>
          </a:bodyPr>
          <a:lstStyle/>
          <a:p>
            <a:pPr algn="ctr" eaLnBrk="1" fontAlgn="auto" hangingPunct="1">
              <a:spcAft>
                <a:spcPts val="0"/>
              </a:spcAft>
              <a:defRPr/>
            </a:pPr>
            <a:r>
              <a:rPr lang="en-US" sz="3600" b="0" dirty="0" smtClean="0">
                <a:latin typeface="Times" charset="0"/>
                <a:ea typeface="Times" charset="0"/>
                <a:cs typeface="Times" charset="0"/>
              </a:rPr>
              <a:t>Publishers’ ETD Policies 2011/2012</a:t>
            </a:r>
          </a:p>
        </p:txBody>
      </p:sp>
      <p:graphicFrame>
        <p:nvGraphicFramePr>
          <p:cNvPr id="5" name="Chart 4"/>
          <p:cNvGraphicFramePr>
            <a:graphicFrameLocks/>
          </p:cNvGraphicFramePr>
          <p:nvPr>
            <p:extLst>
              <p:ext uri="{D42A27DB-BD31-4B8C-83A1-F6EECF244321}">
                <p14:modId xmlns:p14="http://schemas.microsoft.com/office/powerpoint/2010/main" val="1433118860"/>
              </p:ext>
            </p:extLst>
          </p:nvPr>
        </p:nvGraphicFramePr>
        <p:xfrm>
          <a:off x="338667" y="1775883"/>
          <a:ext cx="8483600" cy="450638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836438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Content Placeholder 2"/>
          <p:cNvSpPr>
            <a:spLocks noGrp="1"/>
          </p:cNvSpPr>
          <p:nvPr>
            <p:ph idx="1"/>
          </p:nvPr>
        </p:nvSpPr>
        <p:spPr>
          <a:xfrm>
            <a:off x="927100" y="1417638"/>
            <a:ext cx="7759700" cy="5002830"/>
          </a:xfrm>
        </p:spPr>
        <p:txBody>
          <a:bodyPr>
            <a:normAutofit fontScale="92500" lnSpcReduction="10000"/>
          </a:bodyPr>
          <a:lstStyle/>
          <a:p>
            <a:pPr eaLnBrk="1" hangingPunct="1">
              <a:buFont typeface="Arial" charset="0"/>
              <a:buNone/>
            </a:pPr>
            <a:r>
              <a:rPr lang="en-US" sz="3600" b="1" dirty="0">
                <a:latin typeface="Times" charset="0"/>
                <a:ea typeface="ＭＳ Ｐゴシック" charset="0"/>
                <a:cs typeface="Times" charset="0"/>
              </a:rPr>
              <a:t>Submit works based on your ETDs.</a:t>
            </a:r>
          </a:p>
          <a:p>
            <a:pPr eaLnBrk="1" hangingPunct="1"/>
            <a:r>
              <a:rPr lang="en-US" dirty="0" smtClean="0">
                <a:latin typeface="Times" charset="0"/>
                <a:ea typeface="ＭＳ Ｐゴシック" charset="0"/>
                <a:cs typeface="Times" charset="0"/>
              </a:rPr>
              <a:t>Most p</a:t>
            </a:r>
            <a:r>
              <a:rPr lang="en-US" sz="3200" dirty="0" smtClean="0">
                <a:latin typeface="Times" charset="0"/>
                <a:ea typeface="ＭＳ Ｐゴシック" charset="0"/>
                <a:cs typeface="Times" charset="0"/>
              </a:rPr>
              <a:t>ublishers </a:t>
            </a:r>
            <a:r>
              <a:rPr lang="en-US" sz="3200" dirty="0">
                <a:latin typeface="Times" charset="0"/>
                <a:ea typeface="ＭＳ Ｐゴシック" charset="0"/>
                <a:cs typeface="Times" charset="0"/>
              </a:rPr>
              <a:t>will consider them</a:t>
            </a:r>
            <a:r>
              <a:rPr lang="en-US" sz="3200" dirty="0" smtClean="0">
                <a:latin typeface="Times" charset="0"/>
                <a:ea typeface="ＭＳ Ｐゴシック" charset="0"/>
                <a:cs typeface="Times" charset="0"/>
              </a:rPr>
              <a:t>.</a:t>
            </a:r>
          </a:p>
          <a:p>
            <a:pPr lvl="1"/>
            <a:r>
              <a:rPr lang="en-US" sz="2800" dirty="0" smtClean="0">
                <a:latin typeface="Times" charset="0"/>
                <a:ea typeface="ＭＳ Ｐゴシック" charset="0"/>
                <a:cs typeface="Times" charset="0"/>
              </a:rPr>
              <a:t>89% SoSci/Humanities; 80% Sciences</a:t>
            </a:r>
          </a:p>
          <a:p>
            <a:pPr lvl="1"/>
            <a:r>
              <a:rPr lang="en-US" dirty="0" smtClean="0">
                <a:latin typeface="Times" charset="0"/>
                <a:ea typeface="ＭＳ Ｐゴシック" charset="0"/>
                <a:cs typeface="Times" charset="0"/>
              </a:rPr>
              <a:t>Harvard Press acquisitions editor: “If you can’t find it, you can’t sign it.”</a:t>
            </a:r>
            <a:endParaRPr lang="en-US" sz="2800" dirty="0">
              <a:latin typeface="Times" charset="0"/>
              <a:ea typeface="ＭＳ Ｐゴシック" charset="0"/>
              <a:cs typeface="Times" charset="0"/>
            </a:endParaRPr>
          </a:p>
          <a:p>
            <a:pPr eaLnBrk="1" hangingPunct="1"/>
            <a:r>
              <a:rPr lang="en-US" sz="3200" dirty="0">
                <a:latin typeface="Times" charset="0"/>
                <a:ea typeface="ＭＳ Ｐゴシック" charset="0"/>
                <a:cs typeface="Times" charset="0"/>
              </a:rPr>
              <a:t>Quality is the </a:t>
            </a:r>
            <a:r>
              <a:rPr lang="en-US" sz="3200" dirty="0" smtClean="0">
                <a:latin typeface="Times" charset="0"/>
                <a:ea typeface="ＭＳ Ｐゴシック" charset="0"/>
                <a:cs typeface="Times" charset="0"/>
              </a:rPr>
              <a:t>publishers</a:t>
            </a:r>
            <a:r>
              <a:rPr lang="en-US" dirty="0" smtClean="0">
                <a:latin typeface="Times" charset="0"/>
                <a:ea typeface="ＭＳ Ｐゴシック" charset="0"/>
                <a:cs typeface="Times" charset="0"/>
              </a:rPr>
              <a:t>’ </a:t>
            </a:r>
            <a:r>
              <a:rPr lang="en-US" altLang="ja-JP" sz="3200" dirty="0" smtClean="0">
                <a:latin typeface="Times" charset="0"/>
                <a:ea typeface="ＭＳ Ｐゴシック" charset="0"/>
                <a:cs typeface="Times" charset="0"/>
              </a:rPr>
              <a:t>main </a:t>
            </a:r>
            <a:r>
              <a:rPr lang="en-US" altLang="ja-JP" sz="3200" dirty="0">
                <a:latin typeface="Times" charset="0"/>
                <a:ea typeface="ＭＳ Ｐゴシック" charset="0"/>
                <a:cs typeface="Times" charset="0"/>
              </a:rPr>
              <a:t>concern.</a:t>
            </a:r>
          </a:p>
          <a:p>
            <a:pPr eaLnBrk="1" hangingPunct="1"/>
            <a:r>
              <a:rPr lang="en-US" sz="3200" dirty="0">
                <a:latin typeface="Times" charset="0"/>
                <a:ea typeface="ＭＳ Ｐゴシック" charset="0"/>
                <a:cs typeface="Times" charset="0"/>
              </a:rPr>
              <a:t>Adapt them for a new audience.</a:t>
            </a:r>
          </a:p>
          <a:p>
            <a:pPr eaLnBrk="1" hangingPunct="1"/>
            <a:r>
              <a:rPr lang="en-US" sz="3200" dirty="0">
                <a:latin typeface="Times" charset="0"/>
                <a:ea typeface="ＭＳ Ｐゴシック" charset="0"/>
                <a:cs typeface="Times" charset="0"/>
              </a:rPr>
              <a:t>Peer review is radically different</a:t>
            </a:r>
            <a:r>
              <a:rPr lang="en-US" sz="3200" dirty="0" smtClean="0">
                <a:latin typeface="Times" charset="0"/>
                <a:ea typeface="ＭＳ Ｐゴシック" charset="0"/>
                <a:cs typeface="Times" charset="0"/>
              </a:rPr>
              <a:t>.</a:t>
            </a:r>
          </a:p>
          <a:p>
            <a:pPr marL="0" indent="0" eaLnBrk="1" hangingPunct="1">
              <a:buNone/>
            </a:pPr>
            <a:endParaRPr lang="en-US" dirty="0" smtClean="0">
              <a:latin typeface="Times" charset="0"/>
              <a:ea typeface="ＭＳ Ｐゴシック" charset="0"/>
              <a:cs typeface="Times" charset="0"/>
            </a:endParaRPr>
          </a:p>
          <a:p>
            <a:pPr marL="0" indent="0" algn="r" eaLnBrk="1" hangingPunct="1">
              <a:buNone/>
            </a:pPr>
            <a:r>
              <a:rPr lang="en-US" dirty="0" smtClean="0">
                <a:latin typeface="Times" charset="0"/>
                <a:ea typeface="ＭＳ Ｐゴシック" charset="0"/>
                <a:cs typeface="Times" charset="0"/>
              </a:rPr>
              <a:t>Scholarly Publishing Literacy</a:t>
            </a:r>
            <a:endParaRPr lang="en-US" sz="3200" dirty="0" smtClean="0">
              <a:latin typeface="Times" charset="0"/>
              <a:ea typeface="ＭＳ Ｐゴシック" charset="0"/>
              <a:cs typeface="Times" charset="0"/>
            </a:endParaRPr>
          </a:p>
        </p:txBody>
      </p:sp>
      <p:sp>
        <p:nvSpPr>
          <p:cNvPr id="2" name="Title 1"/>
          <p:cNvSpPr>
            <a:spLocks noGrp="1"/>
          </p:cNvSpPr>
          <p:nvPr>
            <p:ph type="title"/>
          </p:nvPr>
        </p:nvSpPr>
        <p:spPr>
          <a:xfrm>
            <a:off x="320009" y="274638"/>
            <a:ext cx="8550234" cy="1143000"/>
          </a:xfrm>
        </p:spPr>
        <p:txBody>
          <a:bodyPr>
            <a:noAutofit/>
          </a:bodyPr>
          <a:lstStyle/>
          <a:p>
            <a:pPr eaLnBrk="1" fontAlgn="auto" hangingPunct="1">
              <a:spcAft>
                <a:spcPts val="0"/>
              </a:spcAft>
              <a:defRPr/>
            </a:pPr>
            <a:r>
              <a:rPr lang="en-US" sz="3600" b="0" dirty="0" smtClean="0">
                <a:latin typeface="Times"/>
                <a:ea typeface="+mj-ea"/>
                <a:cs typeface="Times"/>
              </a:rPr>
              <a:t>Based on the 2011-2012 publishers’ survey</a:t>
            </a:r>
            <a:endParaRPr lang="en-US" sz="3600" b="0" dirty="0">
              <a:latin typeface="Times"/>
              <a:ea typeface="+mj-ea"/>
              <a:cs typeface="Times"/>
            </a:endParaRPr>
          </a:p>
        </p:txBody>
      </p:sp>
    </p:spTree>
    <p:extLst>
      <p:ext uri="{BB962C8B-B14F-4D97-AF65-F5344CB8AC3E}">
        <p14:creationId xmlns:p14="http://schemas.microsoft.com/office/powerpoint/2010/main" val="65448041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11481"/>
            <a:ext cx="7772400" cy="2988969"/>
          </a:xfrm>
        </p:spPr>
        <p:txBody>
          <a:bodyPr>
            <a:normAutofit fontScale="90000"/>
          </a:bodyPr>
          <a:lstStyle/>
          <a:p>
            <a:r>
              <a:rPr lang="en-US" dirty="0" smtClean="0">
                <a:solidFill>
                  <a:srgbClr val="FF6600"/>
                </a:solidFill>
              </a:rPr>
              <a:t>Open Access Week 2013</a:t>
            </a:r>
            <a:r>
              <a:rPr lang="en-US" dirty="0">
                <a:solidFill>
                  <a:srgbClr val="FF6600"/>
                </a:solidFill>
              </a:rPr>
              <a:t/>
            </a:r>
            <a:br>
              <a:rPr lang="en-US" dirty="0">
                <a:solidFill>
                  <a:srgbClr val="FF6600"/>
                </a:solidFill>
              </a:rPr>
            </a:br>
            <a:r>
              <a:rPr lang="en-US" dirty="0" smtClean="0">
                <a:solidFill>
                  <a:srgbClr val="FF6600"/>
                </a:solidFill>
              </a:rPr>
              <a:t/>
            </a:r>
            <a:br>
              <a:rPr lang="en-US" dirty="0" smtClean="0">
                <a:solidFill>
                  <a:srgbClr val="FF6600"/>
                </a:solidFill>
              </a:rPr>
            </a:br>
            <a:r>
              <a:rPr lang="en-US" dirty="0" smtClean="0"/>
              <a:t>American Historical Association's Support for Dissertation Embargoing and the Subsequent National Conversation </a:t>
            </a:r>
            <a:endParaRPr lang="en-US" dirty="0"/>
          </a:p>
        </p:txBody>
      </p:sp>
      <p:sp>
        <p:nvSpPr>
          <p:cNvPr id="3" name="Subtitle 2"/>
          <p:cNvSpPr>
            <a:spLocks noGrp="1"/>
          </p:cNvSpPr>
          <p:nvPr>
            <p:ph type="subTitle" idx="1"/>
          </p:nvPr>
        </p:nvSpPr>
        <p:spPr>
          <a:xfrm>
            <a:off x="1070760" y="3886200"/>
            <a:ext cx="6988992" cy="1752600"/>
          </a:xfrm>
        </p:spPr>
        <p:txBody>
          <a:bodyPr>
            <a:normAutofit/>
          </a:bodyPr>
          <a:lstStyle/>
          <a:p>
            <a:r>
              <a:rPr lang="en-US" sz="2400" dirty="0" smtClean="0">
                <a:solidFill>
                  <a:schemeClr val="tx1"/>
                </a:solidFill>
              </a:rPr>
              <a:t>Jordan Hill</a:t>
            </a:r>
          </a:p>
          <a:p>
            <a:r>
              <a:rPr lang="en-US" sz="2400" dirty="0" smtClean="0"/>
              <a:t>Ph.D</a:t>
            </a:r>
            <a:r>
              <a:rPr lang="en-US" sz="2400" dirty="0"/>
              <a:t>. </a:t>
            </a:r>
            <a:r>
              <a:rPr lang="en-US" sz="2400" dirty="0" smtClean="0"/>
              <a:t>Candidate, </a:t>
            </a:r>
            <a:r>
              <a:rPr lang="en-US" sz="2400" dirty="0"/>
              <a:t>ASPECT </a:t>
            </a:r>
            <a:endParaRPr lang="en-US" sz="2400" dirty="0" smtClean="0"/>
          </a:p>
          <a:p>
            <a:r>
              <a:rPr lang="en-US" sz="2400" dirty="0" smtClean="0">
                <a:solidFill>
                  <a:srgbClr val="000000"/>
                </a:solidFill>
              </a:rPr>
              <a:t>Virginia Tech</a:t>
            </a:r>
            <a:endParaRPr lang="en-US" sz="2400" dirty="0">
              <a:solidFill>
                <a:srgbClr val="000000"/>
              </a:solidFill>
            </a:endParaRPr>
          </a:p>
          <a:p>
            <a:endParaRPr lang="en-US" sz="2600" dirty="0" smtClean="0"/>
          </a:p>
        </p:txBody>
      </p:sp>
    </p:spTree>
    <p:extLst>
      <p:ext uri="{BB962C8B-B14F-4D97-AF65-F5344CB8AC3E}">
        <p14:creationId xmlns:p14="http://schemas.microsoft.com/office/powerpoint/2010/main" val="136514880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11481"/>
            <a:ext cx="7772400" cy="2988969"/>
          </a:xfrm>
        </p:spPr>
        <p:txBody>
          <a:bodyPr>
            <a:normAutofit fontScale="90000"/>
          </a:bodyPr>
          <a:lstStyle/>
          <a:p>
            <a:r>
              <a:rPr lang="en-US" dirty="0" smtClean="0">
                <a:solidFill>
                  <a:srgbClr val="FF6600"/>
                </a:solidFill>
              </a:rPr>
              <a:t>Open Access Week 2013</a:t>
            </a:r>
            <a:r>
              <a:rPr lang="en-US" dirty="0">
                <a:solidFill>
                  <a:srgbClr val="FF6600"/>
                </a:solidFill>
              </a:rPr>
              <a:t/>
            </a:r>
            <a:br>
              <a:rPr lang="en-US" dirty="0">
                <a:solidFill>
                  <a:srgbClr val="FF6600"/>
                </a:solidFill>
              </a:rPr>
            </a:br>
            <a:r>
              <a:rPr lang="en-US" dirty="0" smtClean="0">
                <a:solidFill>
                  <a:srgbClr val="FF6600"/>
                </a:solidFill>
              </a:rPr>
              <a:t/>
            </a:r>
            <a:br>
              <a:rPr lang="en-US" dirty="0" smtClean="0">
                <a:solidFill>
                  <a:srgbClr val="FF6600"/>
                </a:solidFill>
              </a:rPr>
            </a:br>
            <a:r>
              <a:rPr lang="en-US" dirty="0" smtClean="0"/>
              <a:t>Administrative </a:t>
            </a:r>
            <a:r>
              <a:rPr lang="en-US" dirty="0"/>
              <a:t>and </a:t>
            </a:r>
            <a:r>
              <a:rPr lang="en-US" dirty="0" smtClean="0"/>
              <a:t>Policy Perspectives </a:t>
            </a:r>
            <a:r>
              <a:rPr lang="en-US" dirty="0"/>
              <a:t>on </a:t>
            </a:r>
            <a:r>
              <a:rPr lang="en-US" dirty="0" smtClean="0"/>
              <a:t>Open Access </a:t>
            </a:r>
            <a:r>
              <a:rPr lang="en-US" dirty="0"/>
              <a:t>to ETDs  </a:t>
            </a:r>
          </a:p>
        </p:txBody>
      </p:sp>
      <p:sp>
        <p:nvSpPr>
          <p:cNvPr id="3" name="Subtitle 2"/>
          <p:cNvSpPr>
            <a:spLocks noGrp="1"/>
          </p:cNvSpPr>
          <p:nvPr>
            <p:ph type="subTitle" idx="1"/>
          </p:nvPr>
        </p:nvSpPr>
        <p:spPr>
          <a:xfrm>
            <a:off x="270007" y="3886200"/>
            <a:ext cx="8630236" cy="1752600"/>
          </a:xfrm>
        </p:spPr>
        <p:txBody>
          <a:bodyPr>
            <a:normAutofit/>
          </a:bodyPr>
          <a:lstStyle/>
          <a:p>
            <a:r>
              <a:rPr lang="en-US" sz="2400" dirty="0" smtClean="0">
                <a:solidFill>
                  <a:schemeClr val="tx1"/>
                </a:solidFill>
              </a:rPr>
              <a:t>Karen DePauw </a:t>
            </a:r>
          </a:p>
          <a:p>
            <a:r>
              <a:rPr lang="en-US" sz="2400" dirty="0" smtClean="0"/>
              <a:t>Vice </a:t>
            </a:r>
            <a:r>
              <a:rPr lang="en-US" sz="2400" dirty="0"/>
              <a:t>President and Dean for Graduate </a:t>
            </a:r>
            <a:r>
              <a:rPr lang="en-US" sz="2400" dirty="0" smtClean="0"/>
              <a:t>Education</a:t>
            </a:r>
          </a:p>
          <a:p>
            <a:r>
              <a:rPr lang="en-US" sz="2400" dirty="0" smtClean="0">
                <a:solidFill>
                  <a:srgbClr val="000000"/>
                </a:solidFill>
              </a:rPr>
              <a:t>Virginia Tech</a:t>
            </a:r>
            <a:endParaRPr lang="en-US" sz="2400" dirty="0">
              <a:solidFill>
                <a:srgbClr val="000000"/>
              </a:solidFill>
            </a:endParaRPr>
          </a:p>
          <a:p>
            <a:endParaRPr lang="en-US" sz="2600" dirty="0" smtClean="0"/>
          </a:p>
        </p:txBody>
      </p:sp>
    </p:spTree>
    <p:extLst>
      <p:ext uri="{BB962C8B-B14F-4D97-AF65-F5344CB8AC3E}">
        <p14:creationId xmlns:p14="http://schemas.microsoft.com/office/powerpoint/2010/main" val="181854270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11481"/>
            <a:ext cx="7772400" cy="2988969"/>
          </a:xfrm>
        </p:spPr>
        <p:txBody>
          <a:bodyPr>
            <a:normAutofit fontScale="90000"/>
          </a:bodyPr>
          <a:lstStyle/>
          <a:p>
            <a:r>
              <a:rPr lang="en-US" sz="3600" dirty="0" smtClean="0">
                <a:solidFill>
                  <a:srgbClr val="FF6600"/>
                </a:solidFill>
              </a:rPr>
              <a:t>Thank you for coming to</a:t>
            </a:r>
            <a:r>
              <a:rPr lang="en-US" sz="3600" dirty="0" smtClean="0">
                <a:solidFill>
                  <a:srgbClr val="000000"/>
                </a:solidFill>
              </a:rPr>
              <a:t/>
            </a:r>
            <a:br>
              <a:rPr lang="en-US" sz="3600" dirty="0" smtClean="0">
                <a:solidFill>
                  <a:srgbClr val="000000"/>
                </a:solidFill>
              </a:rPr>
            </a:br>
            <a:r>
              <a:rPr lang="en-US" sz="3600" dirty="0" smtClean="0">
                <a:solidFill>
                  <a:srgbClr val="FF6600"/>
                </a:solidFill>
              </a:rPr>
              <a:t>Open Access Week 2013</a:t>
            </a:r>
            <a:r>
              <a:rPr lang="en-US" sz="3600" dirty="0">
                <a:solidFill>
                  <a:srgbClr val="FF6600"/>
                </a:solidFill>
              </a:rPr>
              <a:t/>
            </a:r>
            <a:br>
              <a:rPr lang="en-US" sz="3600" dirty="0">
                <a:solidFill>
                  <a:srgbClr val="FF6600"/>
                </a:solidFill>
              </a:rPr>
            </a:br>
            <a:r>
              <a:rPr lang="en-US" sz="3600" dirty="0" smtClean="0">
                <a:solidFill>
                  <a:srgbClr val="FF6600"/>
                </a:solidFill>
              </a:rPr>
              <a:t/>
            </a:r>
            <a:br>
              <a:rPr lang="en-US" sz="3600" dirty="0" smtClean="0">
                <a:solidFill>
                  <a:srgbClr val="FF6600"/>
                </a:solidFill>
              </a:rPr>
            </a:br>
            <a:r>
              <a:rPr lang="en-US" sz="3600" dirty="0" smtClean="0"/>
              <a:t>ETDs </a:t>
            </a:r>
            <a:r>
              <a:rPr lang="en-US" sz="3600" dirty="0"/>
              <a:t>and Open </a:t>
            </a:r>
            <a:r>
              <a:rPr lang="en-US" sz="3600" dirty="0" smtClean="0"/>
              <a:t>Access:</a:t>
            </a:r>
            <a:br>
              <a:rPr lang="en-US" sz="3600" dirty="0" smtClean="0"/>
            </a:br>
            <a:r>
              <a:rPr lang="en-US" sz="3600" dirty="0" smtClean="0"/>
              <a:t>the </a:t>
            </a:r>
            <a:r>
              <a:rPr lang="en-US" sz="3600" dirty="0"/>
              <a:t>Digital Landscape of Open Access in the Graduate School Arena</a:t>
            </a:r>
            <a:r>
              <a:rPr lang="en-US" dirty="0"/>
              <a:t> </a:t>
            </a:r>
            <a:r>
              <a:rPr lang="en-US" smtClean="0"/>
              <a:t/>
            </a:r>
            <a:br>
              <a:rPr lang="en-US" smtClean="0"/>
            </a:br>
            <a:r>
              <a:rPr lang="en-US" sz="2200" smtClean="0">
                <a:solidFill>
                  <a:srgbClr val="000000"/>
                </a:solidFill>
              </a:rPr>
              <a:t>http</a:t>
            </a:r>
            <a:r>
              <a:rPr lang="en-US" sz="2200" dirty="0">
                <a:solidFill>
                  <a:srgbClr val="000000"/>
                </a:solidFill>
              </a:rPr>
              <a:t>://</a:t>
            </a:r>
            <a:r>
              <a:rPr lang="en-US" sz="2200" dirty="0" err="1">
                <a:solidFill>
                  <a:srgbClr val="000000"/>
                </a:solidFill>
              </a:rPr>
              <a:t>vtechworks.lib.vt.edu</a:t>
            </a:r>
            <a:endParaRPr lang="en-US" sz="2200" dirty="0"/>
          </a:p>
        </p:txBody>
      </p:sp>
      <p:sp>
        <p:nvSpPr>
          <p:cNvPr id="3" name="Subtitle 2"/>
          <p:cNvSpPr>
            <a:spLocks noGrp="1"/>
          </p:cNvSpPr>
          <p:nvPr>
            <p:ph type="subTitle" idx="1"/>
          </p:nvPr>
        </p:nvSpPr>
        <p:spPr>
          <a:xfrm>
            <a:off x="1070760" y="4148666"/>
            <a:ext cx="6988992" cy="2048934"/>
          </a:xfrm>
        </p:spPr>
        <p:txBody>
          <a:bodyPr>
            <a:normAutofit fontScale="55000" lnSpcReduction="20000"/>
          </a:bodyPr>
          <a:lstStyle/>
          <a:p>
            <a:r>
              <a:rPr lang="en-US" dirty="0" smtClean="0">
                <a:solidFill>
                  <a:schemeClr val="tx1"/>
                </a:solidFill>
              </a:rPr>
              <a:t>Gail McMillan</a:t>
            </a:r>
          </a:p>
          <a:p>
            <a:r>
              <a:rPr lang="en-US" dirty="0" smtClean="0"/>
              <a:t>Director, Digital Research and Scholarship Services</a:t>
            </a:r>
          </a:p>
          <a:p>
            <a:r>
              <a:rPr lang="en-US" dirty="0" smtClean="0">
                <a:solidFill>
                  <a:schemeClr val="tx1"/>
                </a:solidFill>
              </a:rPr>
              <a:t>Jordan Hill</a:t>
            </a:r>
          </a:p>
          <a:p>
            <a:r>
              <a:rPr lang="en-US" dirty="0" smtClean="0"/>
              <a:t>Ph.D</a:t>
            </a:r>
            <a:r>
              <a:rPr lang="en-US" dirty="0"/>
              <a:t>. </a:t>
            </a:r>
            <a:r>
              <a:rPr lang="en-US" dirty="0" smtClean="0"/>
              <a:t>Candidate, </a:t>
            </a:r>
            <a:r>
              <a:rPr lang="en-US" dirty="0"/>
              <a:t>ASPECT </a:t>
            </a:r>
            <a:endParaRPr lang="en-US" dirty="0" smtClean="0"/>
          </a:p>
          <a:p>
            <a:r>
              <a:rPr lang="en-US" dirty="0" smtClean="0">
                <a:solidFill>
                  <a:schemeClr val="tx1"/>
                </a:solidFill>
              </a:rPr>
              <a:t>Karen DePauw </a:t>
            </a:r>
          </a:p>
          <a:p>
            <a:r>
              <a:rPr lang="en-US" dirty="0" smtClean="0"/>
              <a:t>Vice </a:t>
            </a:r>
            <a:r>
              <a:rPr lang="en-US" dirty="0"/>
              <a:t>President and Dean for Graduate </a:t>
            </a:r>
            <a:r>
              <a:rPr lang="en-US" dirty="0" smtClean="0"/>
              <a:t>Education</a:t>
            </a:r>
          </a:p>
          <a:p>
            <a:r>
              <a:rPr lang="en-US" dirty="0" smtClean="0">
                <a:solidFill>
                  <a:srgbClr val="000000"/>
                </a:solidFill>
              </a:rPr>
              <a:t>Virginia Tech</a:t>
            </a:r>
            <a:endParaRPr lang="en-US" dirty="0">
              <a:solidFill>
                <a:srgbClr val="000000"/>
              </a:solidFill>
            </a:endParaRPr>
          </a:p>
          <a:p>
            <a:endParaRPr lang="en-US" sz="2600" dirty="0" smtClean="0"/>
          </a:p>
        </p:txBody>
      </p:sp>
    </p:spTree>
    <p:extLst>
      <p:ext uri="{BB962C8B-B14F-4D97-AF65-F5344CB8AC3E}">
        <p14:creationId xmlns:p14="http://schemas.microsoft.com/office/powerpoint/2010/main" val="292554450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572710"/>
            <a:ext cx="8229600" cy="5553453"/>
          </a:xfrm>
        </p:spPr>
        <p:txBody>
          <a:bodyPr>
            <a:noAutofit/>
          </a:bodyPr>
          <a:lstStyle/>
          <a:p>
            <a:pPr marL="0" indent="0">
              <a:buNone/>
            </a:pPr>
            <a:r>
              <a:rPr lang="en-US" sz="1800" dirty="0"/>
              <a:t>“Comprehensive Study of National ETD Practices.” Gail McMillan, Shannon Stark, and Martin Halbert. US ETD Association Conference, Claremont, CA, July 24, 2013. </a:t>
            </a:r>
          </a:p>
          <a:p>
            <a:pPr marL="0" indent="0">
              <a:buNone/>
            </a:pPr>
            <a:endParaRPr lang="en-US" sz="1800" dirty="0" smtClean="0"/>
          </a:p>
          <a:p>
            <a:pPr marL="0" indent="0">
              <a:buNone/>
            </a:pPr>
            <a:r>
              <a:rPr lang="en-US" sz="1800" dirty="0" smtClean="0"/>
              <a:t>“</a:t>
            </a:r>
            <a:r>
              <a:rPr lang="en-US" sz="1800" dirty="0"/>
              <a:t>Do Open Access Electronic Theses and Dissertations Diminish Publishing Opportunities in the </a:t>
            </a:r>
            <a:r>
              <a:rPr lang="en-US" sz="1800" dirty="0" smtClean="0"/>
              <a:t>Sciences?” </a:t>
            </a:r>
            <a:r>
              <a:rPr lang="en-US" sz="1800" dirty="0"/>
              <a:t>Marisa L. </a:t>
            </a:r>
            <a:r>
              <a:rPr lang="en-US" sz="1800" dirty="0" smtClean="0"/>
              <a:t>Ramirez, </a:t>
            </a:r>
            <a:r>
              <a:rPr lang="en-US" sz="1800" dirty="0"/>
              <a:t>Gail McMillan, </a:t>
            </a:r>
            <a:r>
              <a:rPr lang="en-US" sz="1800" dirty="0" smtClean="0"/>
              <a:t>Joan T. Dalton, Ann Hanlon, Heather S. Smith, Chelsea Kern. Accepted for publication by </a:t>
            </a:r>
            <a:r>
              <a:rPr lang="en-US" sz="1800" i="1" dirty="0"/>
              <a:t>College &amp; Research </a:t>
            </a:r>
            <a:r>
              <a:rPr lang="en-US" sz="1800" i="1" dirty="0" smtClean="0"/>
              <a:t>Libraries, </a:t>
            </a:r>
            <a:r>
              <a:rPr lang="en-US" sz="1800" dirty="0" smtClean="0"/>
              <a:t>anticipated publication date: Jan. 1, 2014. Preprint: </a:t>
            </a:r>
            <a:r>
              <a:rPr lang="en-US" sz="1800" dirty="0" smtClean="0">
                <a:hlinkClick r:id="rId3"/>
              </a:rPr>
              <a:t>http://crl.acrl.org/content/early/2013/09/20/crl13-524.abstract?sid=6bdd5bb4-a0da-48ef-829f-10923ded4183</a:t>
            </a:r>
            <a:endParaRPr lang="en-US" sz="1800" dirty="0" smtClean="0"/>
          </a:p>
          <a:p>
            <a:pPr marL="0" indent="0">
              <a:buNone/>
            </a:pPr>
            <a:endParaRPr lang="en-US" sz="1800" dirty="0"/>
          </a:p>
          <a:p>
            <a:pPr marL="0" indent="0">
              <a:buNone/>
            </a:pPr>
            <a:r>
              <a:rPr lang="en-US" sz="1800" dirty="0"/>
              <a:t>“Do Open Access Electronic Theses and Dissertations Diminish Publishing Opportunities in the Social Sciences and Humanities? Findings from a 2011 Survey of Academic Publishers.” Marisa L. Ramirez, Joan T. Dalton, Gail McMillan, Max Read, and Nancy H. Seamans. </a:t>
            </a:r>
            <a:r>
              <a:rPr lang="en-US" sz="1800" i="1" dirty="0"/>
              <a:t>College &amp; Research Libraries,</a:t>
            </a:r>
            <a:r>
              <a:rPr lang="en-US" sz="1800" dirty="0"/>
              <a:t> </a:t>
            </a:r>
            <a:r>
              <a:rPr lang="en-US" sz="1800" i="1" dirty="0"/>
              <a:t> </a:t>
            </a:r>
            <a:r>
              <a:rPr lang="en-US" sz="1800" dirty="0"/>
              <a:t>July 2013, 368-380</a:t>
            </a:r>
            <a:r>
              <a:rPr lang="en-US" sz="1800" i="1" dirty="0"/>
              <a:t>. </a:t>
            </a:r>
            <a:r>
              <a:rPr lang="en-US" sz="1800" dirty="0">
                <a:hlinkClick r:id="rId4"/>
              </a:rPr>
              <a:t>http://crl.acrl.org/content/74/4</a:t>
            </a:r>
            <a:endParaRPr lang="en-US" sz="1800" dirty="0"/>
          </a:p>
          <a:p>
            <a:pPr marL="0" indent="0">
              <a:buNone/>
            </a:pPr>
            <a:r>
              <a:rPr lang="en-US" sz="1800" dirty="0"/>
              <a:t>Presentation slides </a:t>
            </a:r>
            <a:r>
              <a:rPr lang="en-US" sz="1800" dirty="0">
                <a:hlinkClick r:id="rId5"/>
              </a:rPr>
              <a:t>http://vtechworks.lib.vt.edu/handle/10919/11338</a:t>
            </a:r>
            <a:endParaRPr lang="en-US" sz="1800" dirty="0"/>
          </a:p>
          <a:p>
            <a:pPr marL="0" indent="0">
              <a:buNone/>
            </a:pPr>
            <a:endParaRPr lang="en-US" sz="1800" dirty="0"/>
          </a:p>
          <a:p>
            <a:pPr marL="0" indent="0">
              <a:buNone/>
            </a:pPr>
            <a:r>
              <a:rPr lang="en-US" sz="1800" dirty="0" smtClean="0"/>
              <a:t>Earlier (2000-2003) publications about </a:t>
            </a:r>
            <a:r>
              <a:rPr lang="en-US" sz="1800" dirty="0"/>
              <a:t>p</a:t>
            </a:r>
            <a:r>
              <a:rPr lang="en-US" sz="1800" dirty="0" smtClean="0"/>
              <a:t>ublishers attitudes </a:t>
            </a:r>
            <a:r>
              <a:rPr lang="en-US" sz="1800" dirty="0"/>
              <a:t>towards </a:t>
            </a:r>
            <a:r>
              <a:rPr lang="en-US" sz="1800" dirty="0" smtClean="0"/>
              <a:t>ETDs:</a:t>
            </a:r>
            <a:r>
              <a:rPr lang="en-US" sz="1800" b="1" dirty="0" smtClean="0"/>
              <a:t> </a:t>
            </a:r>
            <a:r>
              <a:rPr lang="en-US" sz="1800" dirty="0" smtClean="0"/>
              <a:t>http</a:t>
            </a:r>
            <a:r>
              <a:rPr lang="en-US" sz="1800" dirty="0"/>
              <a:t>://scholar.lib.vt.edu/copyright/cprtetd.html</a:t>
            </a:r>
            <a:endParaRPr lang="en-US" sz="1800" dirty="0" smtClean="0"/>
          </a:p>
        </p:txBody>
      </p:sp>
    </p:spTree>
    <p:extLst>
      <p:ext uri="{BB962C8B-B14F-4D97-AF65-F5344CB8AC3E}">
        <p14:creationId xmlns:p14="http://schemas.microsoft.com/office/powerpoint/2010/main" val="1185929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222" y="274638"/>
            <a:ext cx="8607778" cy="1143000"/>
          </a:xfrm>
        </p:spPr>
        <p:txBody>
          <a:bodyPr>
            <a:normAutofit fontScale="90000"/>
          </a:bodyPr>
          <a:lstStyle/>
          <a:p>
            <a:r>
              <a:rPr lang="en-US" dirty="0" smtClean="0"/>
              <a:t>2013 Comprehensive Study of ETD Practices</a:t>
            </a:r>
            <a:endParaRPr lang="en-US" dirty="0"/>
          </a:p>
        </p:txBody>
      </p:sp>
      <p:sp>
        <p:nvSpPr>
          <p:cNvPr id="3" name="Content Placeholder 2"/>
          <p:cNvSpPr>
            <a:spLocks noGrp="1"/>
          </p:cNvSpPr>
          <p:nvPr>
            <p:ph idx="1"/>
          </p:nvPr>
        </p:nvSpPr>
        <p:spPr/>
        <p:txBody>
          <a:bodyPr/>
          <a:lstStyle/>
          <a:p>
            <a:r>
              <a:rPr lang="en-US" dirty="0" smtClean="0"/>
              <a:t>161 institutions</a:t>
            </a:r>
          </a:p>
          <a:p>
            <a:pPr lvl="1"/>
            <a:r>
              <a:rPr lang="en-US" dirty="0" smtClean="0"/>
              <a:t>73% US</a:t>
            </a:r>
          </a:p>
          <a:p>
            <a:pPr lvl="1"/>
            <a:r>
              <a:rPr lang="en-US" dirty="0" smtClean="0"/>
              <a:t>27% International</a:t>
            </a:r>
            <a:endParaRPr lang="en-US" dirty="0"/>
          </a:p>
          <a:p>
            <a:r>
              <a:rPr lang="en-US" dirty="0" smtClean="0"/>
              <a:t>93% have ETD programs</a:t>
            </a:r>
            <a:endParaRPr lang="en-US" dirty="0"/>
          </a:p>
          <a:p>
            <a:r>
              <a:rPr lang="en-US" dirty="0" smtClean="0"/>
              <a:t>69% mandatory ETD submission</a:t>
            </a:r>
          </a:p>
          <a:p>
            <a:endParaRPr lang="en-US" dirty="0" smtClean="0"/>
          </a:p>
          <a:p>
            <a:r>
              <a:rPr lang="en-US" dirty="0" smtClean="0"/>
              <a:t>Will be a repeated every two years</a:t>
            </a:r>
            <a:endParaRPr lang="en-US" dirty="0"/>
          </a:p>
          <a:p>
            <a:endParaRPr lang="en-US" dirty="0"/>
          </a:p>
        </p:txBody>
      </p:sp>
    </p:spTree>
    <p:extLst>
      <p:ext uri="{BB962C8B-B14F-4D97-AF65-F5344CB8AC3E}">
        <p14:creationId xmlns:p14="http://schemas.microsoft.com/office/powerpoint/2010/main" val="58704646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48670" cy="565353"/>
          </a:xfrm>
        </p:spPr>
        <p:txBody>
          <a:bodyPr>
            <a:noAutofit/>
          </a:bodyPr>
          <a:lstStyle/>
          <a:p>
            <a:r>
              <a:rPr lang="en-US" sz="4400" dirty="0" smtClean="0"/>
              <a:t>Are surveyed institution’s ETDs publically available?</a:t>
            </a:r>
            <a:endParaRPr lang="en-US" sz="4400" dirty="0"/>
          </a:p>
        </p:txBody>
      </p:sp>
      <p:sp>
        <p:nvSpPr>
          <p:cNvPr id="6" name="TextBox 5"/>
          <p:cNvSpPr txBox="1"/>
          <p:nvPr/>
        </p:nvSpPr>
        <p:spPr>
          <a:xfrm>
            <a:off x="3004761" y="2338923"/>
            <a:ext cx="184666" cy="369332"/>
          </a:xfrm>
          <a:prstGeom prst="rect">
            <a:avLst/>
          </a:prstGeom>
          <a:noFill/>
        </p:spPr>
        <p:txBody>
          <a:bodyPr wrap="none" rtlCol="0">
            <a:spAutoFit/>
          </a:bodyPr>
          <a:lstStyle/>
          <a:p>
            <a:endParaRPr lang="en-US" dirty="0"/>
          </a:p>
        </p:txBody>
      </p:sp>
      <p:graphicFrame>
        <p:nvGraphicFramePr>
          <p:cNvPr id="7" name="Chart 6"/>
          <p:cNvGraphicFramePr>
            <a:graphicFrameLocks/>
          </p:cNvGraphicFramePr>
          <p:nvPr>
            <p:extLst>
              <p:ext uri="{D42A27DB-BD31-4B8C-83A1-F6EECF244321}">
                <p14:modId xmlns:p14="http://schemas.microsoft.com/office/powerpoint/2010/main" val="4242589887"/>
              </p:ext>
            </p:extLst>
          </p:nvPr>
        </p:nvGraphicFramePr>
        <p:xfrm>
          <a:off x="929308" y="1624534"/>
          <a:ext cx="7109203" cy="461775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599129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Do surveyed institutions </a:t>
            </a:r>
            <a:r>
              <a:rPr lang="en-US" sz="4000" dirty="0"/>
              <a:t>temporarily limit </a:t>
            </a:r>
            <a:r>
              <a:rPr lang="en-US" sz="4000" dirty="0" smtClean="0"/>
              <a:t>ETDs to home university</a:t>
            </a:r>
            <a:r>
              <a:rPr lang="en-US" sz="4000" dirty="0"/>
              <a:t>-only </a:t>
            </a:r>
            <a:r>
              <a:rPr lang="en-US" sz="4000" dirty="0" smtClean="0"/>
              <a:t>access?</a:t>
            </a:r>
            <a:endParaRPr lang="en-US" sz="4000" dirty="0"/>
          </a:p>
        </p:txBody>
      </p:sp>
      <p:sp>
        <p:nvSpPr>
          <p:cNvPr id="7" name="Content Placeholder 6"/>
          <p:cNvSpPr>
            <a:spLocks noGrp="1"/>
          </p:cNvSpPr>
          <p:nvPr>
            <p:ph idx="1"/>
          </p:nvPr>
        </p:nvSpPr>
        <p:spPr/>
        <p:txBody>
          <a:bodyPr/>
          <a:lstStyle/>
          <a:p>
            <a:endParaRPr lang="en-US" dirty="0"/>
          </a:p>
        </p:txBody>
      </p:sp>
      <p:graphicFrame>
        <p:nvGraphicFramePr>
          <p:cNvPr id="5" name="Chart 4"/>
          <p:cNvGraphicFramePr>
            <a:graphicFrameLocks/>
          </p:cNvGraphicFramePr>
          <p:nvPr>
            <p:extLst>
              <p:ext uri="{D42A27DB-BD31-4B8C-83A1-F6EECF244321}">
                <p14:modId xmlns:p14="http://schemas.microsoft.com/office/powerpoint/2010/main" val="2454521204"/>
              </p:ext>
            </p:extLst>
          </p:nvPr>
        </p:nvGraphicFramePr>
        <p:xfrm>
          <a:off x="999296" y="1600200"/>
          <a:ext cx="6951133" cy="468855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8767317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Why do surveyed institutions </a:t>
            </a:r>
            <a:r>
              <a:rPr lang="en-US" sz="4400" dirty="0"/>
              <a:t>limit </a:t>
            </a:r>
            <a:r>
              <a:rPr lang="en-US" sz="4400" dirty="0" smtClean="0"/>
              <a:t>ETDs </a:t>
            </a:r>
            <a:r>
              <a:rPr lang="en-US" sz="4400" dirty="0"/>
              <a:t>to university-only access</a:t>
            </a:r>
            <a:r>
              <a:rPr lang="en-US" sz="4400" dirty="0" smtClean="0"/>
              <a:t>?</a:t>
            </a:r>
            <a:endParaRPr lang="en-US" sz="44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7170365"/>
              </p:ext>
            </p:extLst>
          </p:nvPr>
        </p:nvGraphicFramePr>
        <p:xfrm>
          <a:off x="457200" y="18288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4760099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Do surveyed institutions embargo </a:t>
            </a:r>
            <a:r>
              <a:rPr lang="en-US" sz="4000" dirty="0"/>
              <a:t>ETDs</a:t>
            </a:r>
            <a:r>
              <a:rPr lang="en-US" sz="4000" dirty="0" smtClean="0"/>
              <a:t>?</a:t>
            </a:r>
            <a:endParaRPr lang="en-US" sz="4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59554090"/>
              </p:ext>
            </p:extLst>
          </p:nvPr>
        </p:nvGraphicFramePr>
        <p:xfrm>
          <a:off x="457200" y="17526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4311272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sz="3400" dirty="0" smtClean="0"/>
              <a:t>How </a:t>
            </a:r>
            <a:r>
              <a:rPr lang="en-US" sz="3400" dirty="0"/>
              <a:t>long </a:t>
            </a:r>
            <a:r>
              <a:rPr lang="en-US" sz="3400" dirty="0" smtClean="0"/>
              <a:t>do surveyed institutions </a:t>
            </a:r>
            <a:r>
              <a:rPr lang="en-US" sz="3400" dirty="0"/>
              <a:t>embargo ETDs</a:t>
            </a:r>
            <a:r>
              <a:rPr lang="en-US" sz="3400" dirty="0" smtClean="0"/>
              <a:t>?</a:t>
            </a:r>
            <a:endParaRPr lang="en-US" sz="3400" dirty="0"/>
          </a:p>
        </p:txBody>
      </p:sp>
      <p:sp>
        <p:nvSpPr>
          <p:cNvPr id="3" name="Content Placeholder 2"/>
          <p:cNvSpPr>
            <a:spLocks noGrp="1"/>
          </p:cNvSpPr>
          <p:nvPr>
            <p:ph idx="1"/>
          </p:nvPr>
        </p:nvSpPr>
        <p:spPr>
          <a:xfrm>
            <a:off x="457200" y="1752600"/>
            <a:ext cx="8229600" cy="4525963"/>
          </a:xfrm>
        </p:spPr>
        <p:txBody>
          <a:bodyPr/>
          <a:lstStyle/>
          <a:p>
            <a:endParaRPr lang="en-US" dirty="0"/>
          </a:p>
        </p:txBody>
      </p:sp>
      <p:graphicFrame>
        <p:nvGraphicFramePr>
          <p:cNvPr id="5" name="Chart 4"/>
          <p:cNvGraphicFramePr>
            <a:graphicFrameLocks/>
          </p:cNvGraphicFramePr>
          <p:nvPr>
            <p:extLst>
              <p:ext uri="{D42A27DB-BD31-4B8C-83A1-F6EECF244321}">
                <p14:modId xmlns:p14="http://schemas.microsoft.com/office/powerpoint/2010/main" val="3203235835"/>
              </p:ext>
            </p:extLst>
          </p:nvPr>
        </p:nvGraphicFramePr>
        <p:xfrm>
          <a:off x="851865" y="1600200"/>
          <a:ext cx="7465438" cy="46420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7300347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1076</TotalTime>
  <Words>3047</Words>
  <Application>Microsoft Macintosh PowerPoint</Application>
  <PresentationFormat>On-screen Show (4:3)</PresentationFormat>
  <Paragraphs>258</Paragraphs>
  <Slides>27</Slides>
  <Notes>27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Office Theme</vt:lpstr>
      <vt:lpstr>Worksheet</vt:lpstr>
      <vt:lpstr>Open Access Week 2013  ETDs and Open Access: the Digital Landscape of Open Access in the Graduate School Arena </vt:lpstr>
      <vt:lpstr>2011-2013 ETD Survey Data</vt:lpstr>
      <vt:lpstr>PowerPoint Presentation</vt:lpstr>
      <vt:lpstr>2013 Comprehensive Study of ETD Practices</vt:lpstr>
      <vt:lpstr>Are surveyed institution’s ETDs publically available?</vt:lpstr>
      <vt:lpstr>Do surveyed institutions temporarily limit ETDs to home university-only access?</vt:lpstr>
      <vt:lpstr>Why do surveyed institutions limit ETDs to university-only access?</vt:lpstr>
      <vt:lpstr>Do surveyed institutions embargo ETDs?</vt:lpstr>
      <vt:lpstr>How long do surveyed institutions embargo ETDs?</vt:lpstr>
      <vt:lpstr>Why do surveyed institutions embargo ETDs?</vt:lpstr>
      <vt:lpstr>2011-2012 Publishers’ Surveys The Primary Research Question</vt:lpstr>
      <vt:lpstr>2011 Social Sciences, Arts  and Humanities ETD Survey</vt:lpstr>
      <vt:lpstr>SoSci/Humanities publishers’ responses to “Manuscripts which are revisions derived from openly accessible ETDs are...”</vt:lpstr>
      <vt:lpstr>sible ETDs are… </vt:lpstr>
      <vt:lpstr>Comments: Social Sciences/Humanities Survey</vt:lpstr>
      <vt:lpstr>Comments: Social Sciences/Humanities Survey</vt:lpstr>
      <vt:lpstr>New Concerns about ETDs</vt:lpstr>
      <vt:lpstr>2012 Science Journal Editors’ ETD Survey</vt:lpstr>
      <vt:lpstr>Science editors reported that “Manuscripts which are revisions derived from openly accessible ETDs are… </vt:lpstr>
      <vt:lpstr>Science Editors’ Comments</vt:lpstr>
      <vt:lpstr>Science Editors’ Comments</vt:lpstr>
      <vt:lpstr>ETD Policies of Science vs. Hum/SoSci Journals</vt:lpstr>
      <vt:lpstr>Publishers’ ETD Policies 2011/2012</vt:lpstr>
      <vt:lpstr>Based on the 2011-2012 publishers’ survey</vt:lpstr>
      <vt:lpstr>Open Access Week 2013  American Historical Association's Support for Dissertation Embargoing and the Subsequent National Conversation </vt:lpstr>
      <vt:lpstr>Open Access Week 2013  Administrative and Policy Perspectives on Open Access to ETDs  </vt:lpstr>
      <vt:lpstr>Thank you for coming to Open Access Week 2013  ETDs and Open Access: the Digital Landscape of Open Access in the Graduate School Arena  http://vtechworks.lib.vt.edu</vt:lpstr>
    </vt:vector>
  </TitlesOfParts>
  <Company>Virginia Tech, Digital Library and Archives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2011-2013 ETD Survey Data</dc:title>
  <dc:creator>Gail McMillan</dc:creator>
  <cp:lastModifiedBy>Therese Walters</cp:lastModifiedBy>
  <cp:revision>43</cp:revision>
  <cp:lastPrinted>2013-10-21T13:15:59Z</cp:lastPrinted>
  <dcterms:created xsi:type="dcterms:W3CDTF">2013-10-20T13:25:39Z</dcterms:created>
  <dcterms:modified xsi:type="dcterms:W3CDTF">2013-10-22T18:44:23Z</dcterms:modified>
</cp:coreProperties>
</file>