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22"/>
  </p:notesMasterIdLst>
  <p:sldIdLst>
    <p:sldId id="256" r:id="rId2"/>
    <p:sldId id="257" r:id="rId3"/>
    <p:sldId id="269" r:id="rId4"/>
    <p:sldId id="285" r:id="rId5"/>
    <p:sldId id="260" r:id="rId6"/>
    <p:sldId id="280" r:id="rId7"/>
    <p:sldId id="279" r:id="rId8"/>
    <p:sldId id="270" r:id="rId9"/>
    <p:sldId id="287" r:id="rId10"/>
    <p:sldId id="282" r:id="rId11"/>
    <p:sldId id="278" r:id="rId12"/>
    <p:sldId id="281" r:id="rId13"/>
    <p:sldId id="277" r:id="rId14"/>
    <p:sldId id="286" r:id="rId15"/>
    <p:sldId id="265" r:id="rId16"/>
    <p:sldId id="284" r:id="rId17"/>
    <p:sldId id="283" r:id="rId18"/>
    <p:sldId id="266" r:id="rId19"/>
    <p:sldId id="267" r:id="rId20"/>
    <p:sldId id="2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22A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66" d="100"/>
          <a:sy n="66" d="100"/>
        </p:scale>
        <p:origin x="-822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354F22-BCEB-4877-9088-CC3289B7B44F}" type="doc">
      <dgm:prSet loTypeId="urn:microsoft.com/office/officeart/2005/8/layout/process1" loCatId="process" qsTypeId="urn:microsoft.com/office/officeart/2005/8/quickstyle/simple1" qsCatId="simple" csTypeId="urn:microsoft.com/office/officeart/2005/8/colors/colorful1#1" csCatId="colorful" phldr="1"/>
      <dgm:spPr/>
    </dgm:pt>
    <dgm:pt modelId="{E7C49E2F-7BA3-41E8-9AD9-C6994423C321}">
      <dgm:prSet phldrT="[Text]"/>
      <dgm:spPr/>
      <dgm:t>
        <a:bodyPr/>
        <a:lstStyle/>
        <a:p>
          <a:r>
            <a:rPr lang="en-US" dirty="0" smtClean="0"/>
            <a:t>Extract Data</a:t>
          </a:r>
          <a:endParaRPr lang="en-US" dirty="0"/>
        </a:p>
      </dgm:t>
    </dgm:pt>
    <dgm:pt modelId="{82C03513-47C3-434F-B60B-ABCD9296E797}" type="parTrans" cxnId="{62BF2276-DFAF-4B39-9790-4EFE6A4B3B64}">
      <dgm:prSet/>
      <dgm:spPr/>
      <dgm:t>
        <a:bodyPr/>
        <a:lstStyle/>
        <a:p>
          <a:endParaRPr lang="en-US"/>
        </a:p>
      </dgm:t>
    </dgm:pt>
    <dgm:pt modelId="{34A2D594-8F7D-413C-AAB7-79EBEF844775}" type="sibTrans" cxnId="{62BF2276-DFAF-4B39-9790-4EFE6A4B3B64}">
      <dgm:prSet/>
      <dgm:spPr/>
      <dgm:t>
        <a:bodyPr/>
        <a:lstStyle/>
        <a:p>
          <a:endParaRPr lang="en-US"/>
        </a:p>
      </dgm:t>
    </dgm:pt>
    <dgm:pt modelId="{E2121413-9422-4475-8881-F54D8AFC80D2}">
      <dgm:prSet phldrT="[Text]"/>
      <dgm:spPr/>
      <dgm:t>
        <a:bodyPr/>
        <a:lstStyle/>
        <a:p>
          <a:r>
            <a:rPr lang="en-US" dirty="0" smtClean="0"/>
            <a:t>Filter Data</a:t>
          </a:r>
          <a:endParaRPr lang="en-US" dirty="0"/>
        </a:p>
      </dgm:t>
    </dgm:pt>
    <dgm:pt modelId="{5E3C53AE-2312-477D-AF57-EF3AFDB4F5A9}" type="parTrans" cxnId="{2DA5E756-DF0D-4A73-B9B8-97D0B5B9D6F7}">
      <dgm:prSet/>
      <dgm:spPr/>
      <dgm:t>
        <a:bodyPr/>
        <a:lstStyle/>
        <a:p>
          <a:endParaRPr lang="en-US"/>
        </a:p>
      </dgm:t>
    </dgm:pt>
    <dgm:pt modelId="{9B5438DC-95F8-436F-974F-D294B1FBEED8}" type="sibTrans" cxnId="{2DA5E756-DF0D-4A73-B9B8-97D0B5B9D6F7}">
      <dgm:prSet/>
      <dgm:spPr/>
      <dgm:t>
        <a:bodyPr/>
        <a:lstStyle/>
        <a:p>
          <a:endParaRPr lang="en-US"/>
        </a:p>
      </dgm:t>
    </dgm:pt>
    <dgm:pt modelId="{6645E16A-64E2-44C0-85DF-E32E743D2F12}">
      <dgm:prSet phldrT="[Text]"/>
      <dgm:spPr/>
      <dgm:t>
        <a:bodyPr/>
        <a:lstStyle/>
        <a:p>
          <a:r>
            <a:rPr lang="en-US" dirty="0" smtClean="0"/>
            <a:t>Apply Grammar</a:t>
          </a:r>
          <a:endParaRPr lang="en-US" dirty="0"/>
        </a:p>
      </dgm:t>
    </dgm:pt>
    <dgm:pt modelId="{9CCA0285-3887-4F46-91D6-9C2E122F76A5}" type="parTrans" cxnId="{E157147F-EB8E-4ADF-9EE0-31F6E312745C}">
      <dgm:prSet/>
      <dgm:spPr/>
      <dgm:t>
        <a:bodyPr/>
        <a:lstStyle/>
        <a:p>
          <a:endParaRPr lang="en-US"/>
        </a:p>
      </dgm:t>
    </dgm:pt>
    <dgm:pt modelId="{1FFFD76D-DF06-4EF1-94BF-40B531CDDCA5}" type="sibTrans" cxnId="{E157147F-EB8E-4ADF-9EE0-31F6E312745C}">
      <dgm:prSet/>
      <dgm:spPr/>
      <dgm:t>
        <a:bodyPr/>
        <a:lstStyle/>
        <a:p>
          <a:endParaRPr lang="en-US"/>
        </a:p>
      </dgm:t>
    </dgm:pt>
    <dgm:pt modelId="{C4DBB8D2-9DFA-4D98-B9D8-C6AF54060943}" type="pres">
      <dgm:prSet presAssocID="{54354F22-BCEB-4877-9088-CC3289B7B44F}" presName="Name0" presStyleCnt="0">
        <dgm:presLayoutVars>
          <dgm:dir/>
          <dgm:resizeHandles val="exact"/>
        </dgm:presLayoutVars>
      </dgm:prSet>
      <dgm:spPr/>
    </dgm:pt>
    <dgm:pt modelId="{AA3100F3-E66A-4C5D-A166-9D81F49D3B2C}" type="pres">
      <dgm:prSet presAssocID="{E7C49E2F-7BA3-41E8-9AD9-C6994423C32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1BDAE7-54B2-46C5-A0A1-A0EBCC681CBC}" type="pres">
      <dgm:prSet presAssocID="{34A2D594-8F7D-413C-AAB7-79EBEF844775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6D91EF1-C060-4ADD-B84E-C4BD977CB8B0}" type="pres">
      <dgm:prSet presAssocID="{34A2D594-8F7D-413C-AAB7-79EBEF844775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B7B6BD1F-DA1B-430C-A69B-548AED861607}" type="pres">
      <dgm:prSet presAssocID="{E2121413-9422-4475-8881-F54D8AFC80D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3E99B6-D0A8-42E6-B794-BFD6CDC21E08}" type="pres">
      <dgm:prSet presAssocID="{9B5438DC-95F8-436F-974F-D294B1FBEED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3700367-4342-408F-A233-7607F6BE7FC2}" type="pres">
      <dgm:prSet presAssocID="{9B5438DC-95F8-436F-974F-D294B1FBEED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08B1D875-59EB-4DBD-8A5C-17B13027A32F}" type="pres">
      <dgm:prSet presAssocID="{6645E16A-64E2-44C0-85DF-E32E743D2F1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603B67-365C-4952-B63C-2BE1D84EB6D5}" type="presOf" srcId="{9B5438DC-95F8-436F-974F-D294B1FBEED8}" destId="{53700367-4342-408F-A233-7607F6BE7FC2}" srcOrd="1" destOrd="0" presId="urn:microsoft.com/office/officeart/2005/8/layout/process1"/>
    <dgm:cxn modelId="{5267C431-C4D1-44EE-B68B-1F813BCFA2EA}" type="presOf" srcId="{34A2D594-8F7D-413C-AAB7-79EBEF844775}" destId="{D6D91EF1-C060-4ADD-B84E-C4BD977CB8B0}" srcOrd="1" destOrd="0" presId="urn:microsoft.com/office/officeart/2005/8/layout/process1"/>
    <dgm:cxn modelId="{2DA5E756-DF0D-4A73-B9B8-97D0B5B9D6F7}" srcId="{54354F22-BCEB-4877-9088-CC3289B7B44F}" destId="{E2121413-9422-4475-8881-F54D8AFC80D2}" srcOrd="1" destOrd="0" parTransId="{5E3C53AE-2312-477D-AF57-EF3AFDB4F5A9}" sibTransId="{9B5438DC-95F8-436F-974F-D294B1FBEED8}"/>
    <dgm:cxn modelId="{E157147F-EB8E-4ADF-9EE0-31F6E312745C}" srcId="{54354F22-BCEB-4877-9088-CC3289B7B44F}" destId="{6645E16A-64E2-44C0-85DF-E32E743D2F12}" srcOrd="2" destOrd="0" parTransId="{9CCA0285-3887-4F46-91D6-9C2E122F76A5}" sibTransId="{1FFFD76D-DF06-4EF1-94BF-40B531CDDCA5}"/>
    <dgm:cxn modelId="{5DB1F59F-7CBD-48CF-B388-0F212BD7B7E0}" type="presOf" srcId="{34A2D594-8F7D-413C-AAB7-79EBEF844775}" destId="{DB1BDAE7-54B2-46C5-A0A1-A0EBCC681CBC}" srcOrd="0" destOrd="0" presId="urn:microsoft.com/office/officeart/2005/8/layout/process1"/>
    <dgm:cxn modelId="{62BF2276-DFAF-4B39-9790-4EFE6A4B3B64}" srcId="{54354F22-BCEB-4877-9088-CC3289B7B44F}" destId="{E7C49E2F-7BA3-41E8-9AD9-C6994423C321}" srcOrd="0" destOrd="0" parTransId="{82C03513-47C3-434F-B60B-ABCD9296E797}" sibTransId="{34A2D594-8F7D-413C-AAB7-79EBEF844775}"/>
    <dgm:cxn modelId="{6462B297-ED18-44E2-A086-9E47881CAA29}" type="presOf" srcId="{6645E16A-64E2-44C0-85DF-E32E743D2F12}" destId="{08B1D875-59EB-4DBD-8A5C-17B13027A32F}" srcOrd="0" destOrd="0" presId="urn:microsoft.com/office/officeart/2005/8/layout/process1"/>
    <dgm:cxn modelId="{77A30A11-FA19-40E6-9F3D-86092A003F52}" type="presOf" srcId="{E2121413-9422-4475-8881-F54D8AFC80D2}" destId="{B7B6BD1F-DA1B-430C-A69B-548AED861607}" srcOrd="0" destOrd="0" presId="urn:microsoft.com/office/officeart/2005/8/layout/process1"/>
    <dgm:cxn modelId="{5EABEDDC-0EBD-4797-B8B3-845B5874009C}" type="presOf" srcId="{54354F22-BCEB-4877-9088-CC3289B7B44F}" destId="{C4DBB8D2-9DFA-4D98-B9D8-C6AF54060943}" srcOrd="0" destOrd="0" presId="urn:microsoft.com/office/officeart/2005/8/layout/process1"/>
    <dgm:cxn modelId="{B417F6C1-E8F8-4959-9C6D-7FCF77F0446F}" type="presOf" srcId="{E7C49E2F-7BA3-41E8-9AD9-C6994423C321}" destId="{AA3100F3-E66A-4C5D-A166-9D81F49D3B2C}" srcOrd="0" destOrd="0" presId="urn:microsoft.com/office/officeart/2005/8/layout/process1"/>
    <dgm:cxn modelId="{24C5F803-D766-408B-9ADA-F6F6D87D6987}" type="presOf" srcId="{9B5438DC-95F8-436F-974F-D294B1FBEED8}" destId="{CB3E99B6-D0A8-42E6-B794-BFD6CDC21E08}" srcOrd="0" destOrd="0" presId="urn:microsoft.com/office/officeart/2005/8/layout/process1"/>
    <dgm:cxn modelId="{4855A2FB-1F4A-4C9F-8FC3-D80F5D7E5D62}" type="presParOf" srcId="{C4DBB8D2-9DFA-4D98-B9D8-C6AF54060943}" destId="{AA3100F3-E66A-4C5D-A166-9D81F49D3B2C}" srcOrd="0" destOrd="0" presId="urn:microsoft.com/office/officeart/2005/8/layout/process1"/>
    <dgm:cxn modelId="{082BA4E7-5933-48BC-9A3E-A9011A81842C}" type="presParOf" srcId="{C4DBB8D2-9DFA-4D98-B9D8-C6AF54060943}" destId="{DB1BDAE7-54B2-46C5-A0A1-A0EBCC681CBC}" srcOrd="1" destOrd="0" presId="urn:microsoft.com/office/officeart/2005/8/layout/process1"/>
    <dgm:cxn modelId="{CDDDFF4E-D457-41F8-8604-C80F57E1CECE}" type="presParOf" srcId="{DB1BDAE7-54B2-46C5-A0A1-A0EBCC681CBC}" destId="{D6D91EF1-C060-4ADD-B84E-C4BD977CB8B0}" srcOrd="0" destOrd="0" presId="urn:microsoft.com/office/officeart/2005/8/layout/process1"/>
    <dgm:cxn modelId="{51B6FDDC-BF20-4286-B557-585FB6D3CD06}" type="presParOf" srcId="{C4DBB8D2-9DFA-4D98-B9D8-C6AF54060943}" destId="{B7B6BD1F-DA1B-430C-A69B-548AED861607}" srcOrd="2" destOrd="0" presId="urn:microsoft.com/office/officeart/2005/8/layout/process1"/>
    <dgm:cxn modelId="{FD3E78D2-AA7D-4120-83A8-CA027C588DFB}" type="presParOf" srcId="{C4DBB8D2-9DFA-4D98-B9D8-C6AF54060943}" destId="{CB3E99B6-D0A8-42E6-B794-BFD6CDC21E08}" srcOrd="3" destOrd="0" presId="urn:microsoft.com/office/officeart/2005/8/layout/process1"/>
    <dgm:cxn modelId="{99BFE72C-BFBA-4803-8136-7B789D91FDC6}" type="presParOf" srcId="{CB3E99B6-D0A8-42E6-B794-BFD6CDC21E08}" destId="{53700367-4342-408F-A233-7607F6BE7FC2}" srcOrd="0" destOrd="0" presId="urn:microsoft.com/office/officeart/2005/8/layout/process1"/>
    <dgm:cxn modelId="{60971E10-C9C8-4A6A-A968-D23FB23AA2B4}" type="presParOf" srcId="{C4DBB8D2-9DFA-4D98-B9D8-C6AF54060943}" destId="{08B1D875-59EB-4DBD-8A5C-17B13027A32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FAC52-0220-4131-B80A-DFDD65398315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E5E3B-5D27-4FA9-B60A-104B1D9B77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741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7275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84460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8274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2536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083557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2603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29287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44140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67805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70654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7713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77547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0387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757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6049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802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3975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0972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6054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5E3B-5D27-4FA9-B60A-104B1D9B77B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9004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50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986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60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181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21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7110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436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1129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0667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248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1475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8C10D-ECC1-40F8-B1C7-9BA5B250D38F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9CAD-8EAE-4B98-B7F4-3B7B495FA2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68697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fox@vt.edu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magdy@vt.edu" TargetMode="External"/><Relationship Id="rId5" Type="http://schemas.openxmlformats.org/officeDocument/2006/relationships/hyperlink" Target="mailto:tarekk@vt.edu" TargetMode="External"/><Relationship Id="rId4" Type="http://schemas.openxmlformats.org/officeDocument/2006/relationships/hyperlink" Target="mailto:xuancs@vt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carjun@vt.edu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jtran372@vt.edu" TargetMode="External"/><Relationship Id="rId5" Type="http://schemas.openxmlformats.org/officeDocument/2006/relationships/hyperlink" Target="mailto:peters1@vt.edu" TargetMode="External"/><Relationship Id="rId4" Type="http://schemas.openxmlformats.org/officeDocument/2006/relationships/hyperlink" Target="mailto:svsharma@vt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22652"/>
            <a:ext cx="12264014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99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shootings</a:t>
            </a:r>
            <a:endParaRPr lang="en-US" sz="2400" dirty="0" smtClean="0">
              <a:solidFill>
                <a:srgbClr val="A22A2A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A22A2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CS-4984 Computational Linguistics</a:t>
            </a:r>
          </a:p>
          <a:p>
            <a:pPr algn="ctr"/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Arjun Chandrasekaran</a:t>
            </a:r>
          </a:p>
          <a:p>
            <a:pPr algn="ctr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Saurav Sharma</a:t>
            </a:r>
          </a:p>
          <a:p>
            <a:pPr algn="ctr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Peter Sulucz</a:t>
            </a:r>
          </a:p>
          <a:p>
            <a:pPr algn="ctr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Jonathan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Tran</a:t>
            </a:r>
          </a:p>
          <a:p>
            <a:pPr algn="ctr"/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en-US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December 2014</a:t>
            </a:r>
            <a:endParaRPr lang="en-US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5293" y="6278177"/>
            <a:ext cx="1459149" cy="36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Virginia Tech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805481" y="6278178"/>
            <a:ext cx="2198451" cy="36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Blacksburg, 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508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/>
              <a:t>Process</a:t>
            </a:r>
            <a:endParaRPr lang="en-US" sz="7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5832161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676221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6462" y="533304"/>
            <a:ext cx="9599075" cy="128089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Generating </a:t>
            </a:r>
            <a:r>
              <a:rPr lang="en-US" sz="4400" dirty="0"/>
              <a:t>Paragraph </a:t>
            </a:r>
            <a:r>
              <a:rPr lang="en-US" sz="4400" dirty="0" smtClean="0"/>
              <a:t>Summaries</a:t>
            </a:r>
            <a:br>
              <a:rPr lang="en-US" sz="4400" dirty="0" smtClean="0"/>
            </a:br>
            <a:r>
              <a:rPr lang="en-US" sz="2800" dirty="0" smtClean="0"/>
              <a:t>Regular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28494"/>
            <a:ext cx="10515600" cy="4248469"/>
          </a:xfrm>
        </p:spPr>
        <p:txBody>
          <a:bodyPr/>
          <a:lstStyle/>
          <a:p>
            <a:r>
              <a:rPr lang="en-US" sz="3200" dirty="0"/>
              <a:t>Regular expressions to match our regular grammar</a:t>
            </a:r>
          </a:p>
          <a:p>
            <a:pPr marL="457200" lvl="1" indent="0">
              <a:buNone/>
            </a:pPr>
            <a:r>
              <a:rPr lang="en-US" sz="2800" dirty="0"/>
              <a:t>Examples:</a:t>
            </a:r>
            <a:r>
              <a:rPr lang="en-US" dirty="0"/>
              <a:t/>
            </a:r>
            <a:br>
              <a:rPr lang="en-US" dirty="0"/>
            </a:br>
            <a:r>
              <a:rPr lang="en-US"/>
              <a:t>	</a:t>
            </a:r>
            <a:r>
              <a:rPr lang="en-US" sz="2800" dirty="0"/>
              <a:t>( </a:t>
            </a:r>
            <a:r>
              <a:rPr lang="en-US" sz="2800" dirty="0" err="1"/>
              <a:t>shooter|murderer|killer|gunman</a:t>
            </a:r>
            <a:r>
              <a:rPr lang="en-US" sz="2800" dirty="0"/>
              <a:t>)[\s,]+([a-z]+\s[a-z]+)</a:t>
            </a:r>
          </a:p>
          <a:p>
            <a:pPr marL="457200" lvl="1" indent="0">
              <a:buNone/>
            </a:pPr>
            <a:r>
              <a:rPr lang="en-US" i="1" dirty="0"/>
              <a:t>	</a:t>
            </a:r>
            <a:r>
              <a:rPr lang="en-US" sz="2800" dirty="0"/>
              <a:t>(([0-9]+\s(</a:t>
            </a:r>
            <a:r>
              <a:rPr lang="en-US" sz="2800" dirty="0" err="1"/>
              <a:t>injured|wounded|hurt|damaged|lived</a:t>
            </a:r>
            <a:r>
              <a:rPr lang="en-US" sz="2800" dirty="0"/>
              <a:t>))) </a:t>
            </a:r>
            <a:endParaRPr lang="en-US" sz="2800" i="1" dirty="0"/>
          </a:p>
          <a:p>
            <a:r>
              <a:rPr lang="en-US" sz="3200" dirty="0"/>
              <a:t>Date</a:t>
            </a:r>
          </a:p>
          <a:p>
            <a:pPr lvl="1"/>
            <a:r>
              <a:rPr lang="en-US" sz="2800" dirty="0"/>
              <a:t>(Monday | Tuesday | Wednesday | Thursday | Friday | Saturday | Sunday)</a:t>
            </a:r>
          </a:p>
          <a:p>
            <a:r>
              <a:rPr lang="en-US" sz="3200" dirty="0"/>
              <a:t>Time of day</a:t>
            </a:r>
          </a:p>
          <a:p>
            <a:pPr lvl="1"/>
            <a:r>
              <a:rPr lang="en-US" sz="2800" dirty="0"/>
              <a:t>(Morning | Afternoon | Evening | Night)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9060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Names</a:t>
            </a:r>
          </a:p>
          <a:p>
            <a:pPr lvl="1"/>
            <a:r>
              <a:rPr lang="en-US" sz="2800" dirty="0"/>
              <a:t>POS tagging (</a:t>
            </a:r>
            <a:r>
              <a:rPr lang="en-US" sz="2800" dirty="0" err="1"/>
              <a:t>backoff</a:t>
            </a:r>
            <a:r>
              <a:rPr lang="en-US" sz="2800" dirty="0"/>
              <a:t> tagger)</a:t>
            </a:r>
          </a:p>
          <a:p>
            <a:pPr lvl="1"/>
            <a:r>
              <a:rPr lang="en-US" sz="2800" dirty="0"/>
              <a:t>Stop-words</a:t>
            </a:r>
          </a:p>
          <a:p>
            <a:endParaRPr lang="en-US" sz="2400" dirty="0"/>
          </a:p>
          <a:p>
            <a:r>
              <a:rPr lang="en-US" sz="3200" dirty="0"/>
              <a:t>Numbers</a:t>
            </a:r>
          </a:p>
          <a:p>
            <a:pPr lvl="1"/>
            <a:r>
              <a:rPr lang="en-US" sz="2800" dirty="0"/>
              <a:t>Extract and Verify value</a:t>
            </a:r>
          </a:p>
          <a:p>
            <a:pPr lvl="2"/>
            <a:r>
              <a:rPr lang="en-US" sz="2400" smtClean="0"/>
              <a:t>Verify if 1 </a:t>
            </a:r>
            <a:r>
              <a:rPr lang="en-US" sz="2400" dirty="0"/>
              <a:t>&lt; = date &lt;= 31</a:t>
            </a:r>
          </a:p>
          <a:p>
            <a:pPr lvl="1"/>
            <a:r>
              <a:rPr lang="en-US" sz="2800" dirty="0"/>
              <a:t>Stop-words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Generating </a:t>
            </a:r>
            <a:r>
              <a:rPr lang="en-US" dirty="0"/>
              <a:t>Paragraph </a:t>
            </a:r>
            <a:r>
              <a:rPr lang="en-US" dirty="0" smtClean="0"/>
              <a:t>Summaries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2800" dirty="0" smtClean="0"/>
              <a:t>Filtering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214743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43445" y="513563"/>
            <a:ext cx="9677400" cy="128089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Generating </a:t>
            </a:r>
            <a:r>
              <a:rPr lang="en-US" dirty="0"/>
              <a:t>Paragraph </a:t>
            </a:r>
            <a:r>
              <a:rPr lang="en-US" dirty="0" smtClean="0"/>
              <a:t>Summaries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2800" dirty="0" smtClean="0"/>
              <a:t>Regular Grammar</a:t>
            </a:r>
            <a:endParaRPr lang="en-US" sz="2800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45135314"/>
              </p:ext>
            </p:extLst>
          </p:nvPr>
        </p:nvGraphicFramePr>
        <p:xfrm>
          <a:off x="326571" y="1639864"/>
          <a:ext cx="11527972" cy="538924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5948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9330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Non-Terminals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Terminals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Summary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&lt;intro&gt; &lt;</a:t>
                      </a:r>
                      <a:r>
                        <a:rPr lang="en-US" sz="2050" dirty="0" smtClean="0">
                          <a:effectLst/>
                        </a:rPr>
                        <a:t>weapon description</a:t>
                      </a:r>
                      <a:r>
                        <a:rPr lang="en-US" sz="2050" dirty="0">
                          <a:effectLst/>
                        </a:rPr>
                        <a:t>&gt; &lt;killed&gt; &lt;wounded&gt; &lt;</a:t>
                      </a:r>
                      <a:r>
                        <a:rPr lang="en-US" sz="2050" dirty="0" smtClean="0">
                          <a:effectLst/>
                        </a:rPr>
                        <a:t>age range</a:t>
                      </a:r>
                      <a:r>
                        <a:rPr lang="en-US" sz="2050" dirty="0">
                          <a:effectLst/>
                        </a:rPr>
                        <a:t>&gt;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i</a:t>
                      </a:r>
                      <a:r>
                        <a:rPr lang="en-US" sz="2050" dirty="0" smtClean="0">
                          <a:effectLst/>
                        </a:rPr>
                        <a:t>ntro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On the &lt;time&gt; of &lt;date&gt;, &lt;shooter&gt; opened fire in &lt;location&gt;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 smtClean="0">
                          <a:effectLst/>
                        </a:rPr>
                        <a:t>weapon description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The &lt;gunman plurality&gt; fired &lt;number&gt; rounds out of his &lt;weapon&gt;.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>
                          <a:effectLst/>
                        </a:rPr>
                        <a:t>killed</a:t>
                      </a:r>
                      <a:endParaRPr lang="en-US" sz="205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&lt;number&gt; (</a:t>
                      </a:r>
                      <a:r>
                        <a:rPr lang="en-US" sz="2050" dirty="0" smtClean="0">
                          <a:effectLst/>
                        </a:rPr>
                        <a:t>children | people</a:t>
                      </a:r>
                      <a:r>
                        <a:rPr lang="en-US" sz="2050" dirty="0">
                          <a:effectLst/>
                        </a:rPr>
                        <a:t>) lost their lives.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>
                          <a:effectLst/>
                        </a:rPr>
                        <a:t>wounded</a:t>
                      </a:r>
                      <a:endParaRPr lang="en-US" sz="205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&lt;number&gt; of the victims were hurt, and are being treated for their injuries.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 smtClean="0">
                          <a:effectLst/>
                        </a:rPr>
                        <a:t>age range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The victims were between the ages of &lt;number&gt; and &lt;number&gt;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weapon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&lt;word&gt; &lt;weapon&gt;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 smtClean="0">
                          <a:effectLst/>
                        </a:rPr>
                        <a:t>time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(</a:t>
                      </a:r>
                      <a:r>
                        <a:rPr lang="en-US" sz="2050" dirty="0" smtClean="0">
                          <a:effectLst/>
                        </a:rPr>
                        <a:t>morning | afternoon | night | evening</a:t>
                      </a:r>
                      <a:r>
                        <a:rPr lang="en-US" sz="2050" dirty="0">
                          <a:effectLst/>
                        </a:rPr>
                        <a:t>)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d</a:t>
                      </a:r>
                      <a:r>
                        <a:rPr lang="en-US" sz="2050" dirty="0" smtClean="0">
                          <a:effectLst/>
                        </a:rPr>
                        <a:t>ate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&lt;day of week&gt;, &lt;month&gt; &lt;number&gt;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day of week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(</a:t>
                      </a:r>
                      <a:r>
                        <a:rPr lang="en-US" sz="2050" dirty="0" err="1">
                          <a:effectLst/>
                        </a:rPr>
                        <a:t>monday</a:t>
                      </a:r>
                      <a:r>
                        <a:rPr lang="en-US" sz="2050" dirty="0">
                          <a:effectLst/>
                        </a:rPr>
                        <a:t> | </a:t>
                      </a:r>
                      <a:r>
                        <a:rPr lang="en-US" sz="2050" dirty="0" err="1">
                          <a:effectLst/>
                        </a:rPr>
                        <a:t>tuesday</a:t>
                      </a:r>
                      <a:r>
                        <a:rPr lang="en-US" sz="2050" dirty="0">
                          <a:effectLst/>
                        </a:rPr>
                        <a:t> | </a:t>
                      </a:r>
                      <a:r>
                        <a:rPr lang="en-US" sz="2050" dirty="0" err="1">
                          <a:effectLst/>
                        </a:rPr>
                        <a:t>wednesday</a:t>
                      </a:r>
                      <a:r>
                        <a:rPr lang="en-US" sz="2050" dirty="0">
                          <a:effectLst/>
                        </a:rPr>
                        <a:t> | </a:t>
                      </a:r>
                      <a:r>
                        <a:rPr lang="en-US" sz="2050" dirty="0" err="1">
                          <a:effectLst/>
                        </a:rPr>
                        <a:t>thursday</a:t>
                      </a:r>
                      <a:r>
                        <a:rPr lang="en-US" sz="2050" dirty="0">
                          <a:effectLst/>
                        </a:rPr>
                        <a:t> | </a:t>
                      </a:r>
                      <a:r>
                        <a:rPr lang="en-US" sz="2050" dirty="0" err="1">
                          <a:effectLst/>
                        </a:rPr>
                        <a:t>friday</a:t>
                      </a:r>
                      <a:r>
                        <a:rPr lang="en-US" sz="2050" dirty="0">
                          <a:effectLst/>
                        </a:rPr>
                        <a:t> | </a:t>
                      </a:r>
                      <a:r>
                        <a:rPr lang="en-US" sz="2050" dirty="0" err="1">
                          <a:effectLst/>
                        </a:rPr>
                        <a:t>saturday</a:t>
                      </a:r>
                      <a:r>
                        <a:rPr lang="en-US" sz="2050" dirty="0">
                          <a:effectLst/>
                        </a:rPr>
                        <a:t> | </a:t>
                      </a:r>
                      <a:r>
                        <a:rPr lang="en-US" sz="2050" dirty="0" err="1">
                          <a:effectLst/>
                        </a:rPr>
                        <a:t>sunday</a:t>
                      </a:r>
                      <a:r>
                        <a:rPr lang="en-US" sz="2050" dirty="0">
                          <a:effectLst/>
                        </a:rPr>
                        <a:t>)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s</a:t>
                      </a:r>
                      <a:r>
                        <a:rPr lang="en-US" sz="2050" dirty="0" smtClean="0">
                          <a:effectLst/>
                        </a:rPr>
                        <a:t>hooter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&lt;word&gt; &lt;word&gt;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l</a:t>
                      </a:r>
                      <a:r>
                        <a:rPr lang="en-US" sz="2050" dirty="0" smtClean="0">
                          <a:effectLst/>
                        </a:rPr>
                        <a:t>ocation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&lt;word&gt;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n</a:t>
                      </a:r>
                      <a:r>
                        <a:rPr lang="en-US" sz="2050" dirty="0" smtClean="0">
                          <a:effectLst/>
                        </a:rPr>
                        <a:t>umber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[</a:t>
                      </a:r>
                      <a:r>
                        <a:rPr lang="en-US" sz="2050" dirty="0" smtClean="0">
                          <a:effectLst/>
                        </a:rPr>
                        <a:t>0-9</a:t>
                      </a:r>
                      <a:r>
                        <a:rPr lang="en-US" sz="2050" dirty="0">
                          <a:effectLst/>
                        </a:rPr>
                        <a:t>]+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w</a:t>
                      </a:r>
                      <a:r>
                        <a:rPr lang="en-US" sz="2050" dirty="0" smtClean="0">
                          <a:effectLst/>
                        </a:rPr>
                        <a:t>ord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50" dirty="0">
                          <a:effectLst/>
                        </a:rPr>
                        <a:t>[a-z]+</a:t>
                      </a:r>
                      <a:endParaRPr lang="en-US" sz="205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081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Hadoop Job Run Timings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3483521"/>
              </p:ext>
            </p:extLst>
          </p:nvPr>
        </p:nvGraphicFramePr>
        <p:xfrm>
          <a:off x="3096371" y="1967687"/>
          <a:ext cx="6035040" cy="182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0175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175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dirty="0" smtClean="0"/>
                        <a:t>Job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Run 1</a:t>
                      </a:r>
                      <a:endParaRPr lang="en-US" dirty="0">
                        <a:latin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74 seconds</a:t>
                      </a:r>
                      <a:endParaRPr lang="en-US" dirty="0" smtClean="0">
                        <a:latin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Run 2</a:t>
                      </a:r>
                      <a:endParaRPr lang="en-US" dirty="0" smtClean="0">
                        <a:latin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70 seconds</a:t>
                      </a:r>
                      <a:endParaRPr lang="en-US" dirty="0" smtClean="0">
                        <a:latin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Run 3</a:t>
                      </a:r>
                      <a:endParaRPr lang="en-US" dirty="0" smtClean="0">
                        <a:latin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100 seconds</a:t>
                      </a:r>
                      <a:endParaRPr lang="en-US" dirty="0" smtClean="0">
                        <a:latin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Average: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81.3 seconds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0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82435602"/>
              </p:ext>
            </p:extLst>
          </p:nvPr>
        </p:nvGraphicFramePr>
        <p:xfrm>
          <a:off x="3096370" y="4628348"/>
          <a:ext cx="6035040" cy="18288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0175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175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Job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Timing</a:t>
                      </a:r>
                      <a:endParaRPr lang="en-US" dirty="0" smtClean="0">
                        <a:latin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Run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231 seconds</a:t>
                      </a:r>
                      <a:endParaRPr lang="en-US" dirty="0" smtClean="0">
                        <a:latin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Run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213 seconds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Run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226 seconds</a:t>
                      </a:r>
                      <a:endParaRPr lang="en-US" dirty="0" smtClean="0">
                        <a:latin typeface="Times New Roman" charset="0"/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Average: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223.3 seconds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1" name="Rectangle 15"/>
          <p:cNvSpPr/>
          <p:nvPr/>
        </p:nvSpPr>
        <p:spPr>
          <a:xfrm>
            <a:off x="838200" y="4079219"/>
            <a:ext cx="106037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Big Collection</a:t>
            </a:r>
            <a:endParaRPr lang="en-US" sz="2400" dirty="0"/>
          </a:p>
        </p:txBody>
      </p:sp>
      <p:sp>
        <p:nvSpPr>
          <p:cNvPr id="12" name="Rectangle 16"/>
          <p:cNvSpPr/>
          <p:nvPr/>
        </p:nvSpPr>
        <p:spPr>
          <a:xfrm>
            <a:off x="838200" y="1429078"/>
            <a:ext cx="10515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Small Collection</a:t>
            </a:r>
            <a:endParaRPr lang="en-US" sz="2400" dirty="0"/>
          </a:p>
        </p:txBody>
      </p:sp>
      <p:graphicFrame>
        <p:nvGraphicFramePr>
          <p:cNvPr id="17" name="Table 47"/>
          <p:cNvGraphicFramePr>
            <a:graphicFrameLocks noGrp="1"/>
          </p:cNvGraphicFramePr>
          <p:nvPr/>
        </p:nvGraphicFramePr>
        <p:xfrm>
          <a:off x="9503229" y="-3233057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54023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/>
              <a:t>Results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9677400" cy="4397830"/>
          </a:xfrm>
        </p:spPr>
        <p:txBody>
          <a:bodyPr>
            <a:noAutofit/>
          </a:bodyPr>
          <a:lstStyle/>
          <a:p>
            <a:r>
              <a:rPr lang="en-US" dirty="0" smtClean="0"/>
              <a:t>Newton School Shooting:</a:t>
            </a:r>
          </a:p>
          <a:p>
            <a:pPr marL="914400" lvl="2" indent="0">
              <a:buNone/>
            </a:pPr>
            <a:r>
              <a:rPr lang="en-US" sz="2400" i="1" dirty="0"/>
              <a:t>On the morning of </a:t>
            </a:r>
            <a:r>
              <a:rPr lang="en-US" sz="2400" i="1" dirty="0" err="1"/>
              <a:t>saturday</a:t>
            </a:r>
            <a:r>
              <a:rPr lang="en-US" sz="2400" i="1" dirty="0"/>
              <a:t>, </a:t>
            </a:r>
            <a:r>
              <a:rPr lang="en-US" sz="2400" i="1" dirty="0" err="1"/>
              <a:t>december</a:t>
            </a:r>
            <a:r>
              <a:rPr lang="en-US" sz="2400" i="1" dirty="0"/>
              <a:t> 15, </a:t>
            </a:r>
            <a:r>
              <a:rPr lang="en-US" sz="2400" i="1" dirty="0" err="1"/>
              <a:t>adam</a:t>
            </a:r>
            <a:r>
              <a:rPr lang="en-US" sz="2400" i="1" dirty="0"/>
              <a:t> </a:t>
            </a:r>
            <a:r>
              <a:rPr lang="en-US" sz="2400" i="1" dirty="0" err="1"/>
              <a:t>lanza</a:t>
            </a:r>
            <a:r>
              <a:rPr lang="en-US" sz="2400" i="1" dirty="0"/>
              <a:t> opened fire in </a:t>
            </a:r>
            <a:r>
              <a:rPr lang="en-US" sz="2400" i="1" dirty="0" err="1"/>
              <a:t>connecticut</a:t>
            </a:r>
            <a:r>
              <a:rPr lang="en-US" sz="2400" i="1" dirty="0"/>
              <a:t>. The gunman fired 100 rounds out of his rifle. 27 children lost their lives. 2 of the children were hurt, and are being treated for their injuries. The victims were between the ages of 6 and 7</a:t>
            </a:r>
            <a:r>
              <a:rPr lang="en-US" sz="2400" i="1" dirty="0" smtClean="0"/>
              <a:t>.</a:t>
            </a:r>
          </a:p>
          <a:p>
            <a:pPr marL="914400" lvl="2" indent="0">
              <a:buNone/>
            </a:pPr>
            <a:endParaRPr lang="en-US" sz="2400" dirty="0"/>
          </a:p>
          <a:p>
            <a:r>
              <a:rPr lang="en-US" dirty="0" smtClean="0"/>
              <a:t>Tucson Gabrielle </a:t>
            </a:r>
            <a:r>
              <a:rPr lang="en-US" dirty="0" err="1" smtClean="0"/>
              <a:t>Giffords</a:t>
            </a:r>
            <a:r>
              <a:rPr lang="en-US" dirty="0" smtClean="0"/>
              <a:t> Shooting:</a:t>
            </a:r>
          </a:p>
          <a:p>
            <a:pPr marL="914400" lvl="2" indent="0">
              <a:buNone/>
            </a:pPr>
            <a:r>
              <a:rPr lang="en-US" sz="2400" i="1" dirty="0"/>
              <a:t>On the night of </a:t>
            </a:r>
            <a:r>
              <a:rPr lang="en-US" sz="2400" i="1" dirty="0" err="1"/>
              <a:t>sunday</a:t>
            </a:r>
            <a:r>
              <a:rPr lang="en-US" sz="2400" i="1" dirty="0"/>
              <a:t>, </a:t>
            </a:r>
            <a:r>
              <a:rPr lang="en-US" sz="2400" i="1" dirty="0" err="1"/>
              <a:t>january</a:t>
            </a:r>
            <a:r>
              <a:rPr lang="en-US" sz="2400" i="1" dirty="0"/>
              <a:t> 9, </a:t>
            </a:r>
            <a:r>
              <a:rPr lang="en-US" sz="2400" i="1" dirty="0" err="1"/>
              <a:t>jared</a:t>
            </a:r>
            <a:r>
              <a:rPr lang="en-US" sz="2400" i="1" dirty="0"/>
              <a:t> lee opened fire in </a:t>
            </a:r>
            <a:r>
              <a:rPr lang="en-US" sz="2400" i="1" dirty="0" err="1"/>
              <a:t>tucson</a:t>
            </a:r>
            <a:r>
              <a:rPr lang="en-US" sz="2400" i="1" dirty="0"/>
              <a:t>. The suspect fired 5 rounds out of his rifle. 6 people lost their lives. 32 of the people were hurt, and are being treated for their injuries. The victims were between the ages of 40 and 50</a:t>
            </a:r>
            <a:r>
              <a:rPr lang="en-US" sz="2400" i="1" dirty="0" smtClean="0"/>
              <a:t>.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xmlns="" val="214325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/>
              <a:t>Improvements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Calibri" charset="0"/>
              </a:rPr>
              <a:t>Common Sense Verification</a:t>
            </a:r>
          </a:p>
          <a:p>
            <a:r>
              <a:rPr lang="en-US" sz="3200" dirty="0">
                <a:latin typeface="Calibri" charset="0"/>
              </a:rPr>
              <a:t>Utilizing </a:t>
            </a:r>
            <a:r>
              <a:rPr lang="en-US" sz="3200" dirty="0"/>
              <a:t>Dependencies and Context</a:t>
            </a:r>
          </a:p>
          <a:p>
            <a:r>
              <a:rPr lang="en-US" sz="3200" dirty="0">
                <a:latin typeface="Calibri" charset="0"/>
              </a:rPr>
              <a:t>Better Candidacy Selection</a:t>
            </a:r>
          </a:p>
          <a:p>
            <a:r>
              <a:rPr lang="en-US" sz="3200" dirty="0">
                <a:latin typeface="Calibri" charset="0"/>
              </a:rPr>
              <a:t>Iterative Slot Filling</a:t>
            </a:r>
          </a:p>
          <a:p>
            <a:r>
              <a:rPr lang="en-US" sz="3200" dirty="0"/>
              <a:t>Better Cleaning up Big Collection</a:t>
            </a:r>
          </a:p>
          <a:p>
            <a:r>
              <a:rPr lang="en-US" sz="3200" dirty="0">
                <a:latin typeface="Calibri" charset="0"/>
              </a:rPr>
              <a:t>Capitalized NEs</a:t>
            </a:r>
          </a:p>
          <a:p>
            <a:r>
              <a:rPr lang="en-US" sz="3200" dirty="0">
                <a:latin typeface="Calibri" charset="0"/>
              </a:rPr>
              <a:t>More informative summary </a:t>
            </a:r>
          </a:p>
          <a:p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1980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/>
              <a:t>Interesting Findings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Recall vs. Precision</a:t>
            </a:r>
          </a:p>
          <a:p>
            <a:r>
              <a:rPr lang="en-US" sz="3200" dirty="0"/>
              <a:t>Selecting the best candidate</a:t>
            </a:r>
          </a:p>
          <a:p>
            <a:r>
              <a:rPr lang="en-US" sz="3200" dirty="0"/>
              <a:t>Killer's name vs victims' names</a:t>
            </a:r>
          </a:p>
          <a:p>
            <a:r>
              <a:rPr lang="en-US" sz="3200" dirty="0"/>
              <a:t>100 vs. Hundreds</a:t>
            </a:r>
          </a:p>
          <a:p>
            <a:r>
              <a:rPr lang="en-US" sz="3200" dirty="0"/>
              <a:t>POS vs. NER</a:t>
            </a:r>
          </a:p>
          <a:p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5188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901" y="633768"/>
            <a:ext cx="10515600" cy="96551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/>
              <a:t>Lessons Learned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Allocate time for iterations </a:t>
            </a:r>
          </a:p>
          <a:p>
            <a:r>
              <a:rPr lang="en-US" sz="3200" dirty="0"/>
              <a:t>Cleaning a collection is vital to getting good results</a:t>
            </a:r>
          </a:p>
          <a:p>
            <a:r>
              <a:rPr lang="en-US" sz="3200" dirty="0"/>
              <a:t>Small files can be considered noise</a:t>
            </a:r>
          </a:p>
          <a:p>
            <a:r>
              <a:rPr lang="en-US" sz="3200" dirty="0"/>
              <a:t>Simplicity is key</a:t>
            </a:r>
          </a:p>
          <a:p>
            <a:r>
              <a:rPr lang="en-US" sz="3200" dirty="0"/>
              <a:t>Reuse Code</a:t>
            </a:r>
          </a:p>
          <a:p>
            <a:r>
              <a:rPr lang="en-US" sz="3200" dirty="0"/>
              <a:t>File Structure </a:t>
            </a:r>
            <a:r>
              <a:rPr lang="en-US" sz="3200"/>
              <a:t>for Organization</a:t>
            </a:r>
            <a:endParaRPr lang="en-US" sz="32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291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74172"/>
            <a:ext cx="10515600" cy="1103087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Acknowledgements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23686" y="1349829"/>
            <a:ext cx="10515600" cy="52977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IN" sz="3200" dirty="0" smtClean="0"/>
              <a:t>Dr. Edward A. Fox</a:t>
            </a:r>
          </a:p>
          <a:p>
            <a:pPr algn="ctr">
              <a:buNone/>
            </a:pPr>
            <a:r>
              <a:rPr lang="en-IN" sz="2000" dirty="0" smtClean="0">
                <a:hlinkClick r:id="rId3"/>
              </a:rPr>
              <a:t>fox@vt.edu</a:t>
            </a:r>
            <a:endParaRPr lang="en-IN" sz="2000" dirty="0" smtClean="0"/>
          </a:p>
          <a:p>
            <a:pPr algn="ctr">
              <a:buNone/>
            </a:pPr>
            <a:r>
              <a:rPr lang="en-US" sz="2000" dirty="0" smtClean="0"/>
              <a:t> </a:t>
            </a:r>
            <a:r>
              <a:rPr lang="en-US" sz="3200" dirty="0" err="1" smtClean="0"/>
              <a:t>Xuan</a:t>
            </a:r>
            <a:r>
              <a:rPr lang="en-US" sz="3200" dirty="0" smtClean="0"/>
              <a:t> Zhang</a:t>
            </a:r>
            <a:endParaRPr lang="en-US" dirty="0" smtClean="0"/>
          </a:p>
          <a:p>
            <a:pPr algn="ctr">
              <a:buNone/>
            </a:pPr>
            <a:r>
              <a:rPr lang="en-US" sz="2200" dirty="0" smtClean="0">
                <a:hlinkClick r:id="rId4"/>
              </a:rPr>
              <a:t>xuancs@vt.edu</a:t>
            </a:r>
            <a:endParaRPr lang="en-US" sz="2200" dirty="0" smtClean="0"/>
          </a:p>
          <a:p>
            <a:pPr algn="ctr">
              <a:buNone/>
            </a:pPr>
            <a:r>
              <a:rPr lang="en-US" sz="3200" dirty="0" err="1" smtClean="0"/>
              <a:t>Tarek</a:t>
            </a:r>
            <a:r>
              <a:rPr lang="en-US" sz="3200" dirty="0" smtClean="0"/>
              <a:t> </a:t>
            </a:r>
            <a:r>
              <a:rPr lang="en-US" sz="3200" dirty="0" err="1" smtClean="0"/>
              <a:t>Kanan</a:t>
            </a:r>
            <a:endParaRPr lang="en-US" sz="3200" dirty="0" smtClean="0"/>
          </a:p>
          <a:p>
            <a:pPr algn="ctr">
              <a:buNone/>
            </a:pPr>
            <a:r>
              <a:rPr lang="en-US" sz="2200" dirty="0" smtClean="0">
                <a:hlinkClick r:id="rId5"/>
              </a:rPr>
              <a:t>tarekk@vt.edu</a:t>
            </a:r>
            <a:endParaRPr lang="en-US" sz="2200" dirty="0" smtClean="0"/>
          </a:p>
          <a:p>
            <a:pPr algn="ctr">
              <a:buNone/>
            </a:pPr>
            <a:r>
              <a:rPr lang="en-US" sz="3200" dirty="0" smtClean="0"/>
              <a:t>Mohamed </a:t>
            </a:r>
            <a:r>
              <a:rPr lang="en-US" sz="3200" dirty="0" err="1" smtClean="0"/>
              <a:t>Magdy</a:t>
            </a:r>
            <a:r>
              <a:rPr lang="en-US" sz="3200" dirty="0" smtClean="0"/>
              <a:t> </a:t>
            </a:r>
            <a:r>
              <a:rPr lang="en-US" sz="3200" dirty="0" err="1" smtClean="0"/>
              <a:t>Gharib</a:t>
            </a:r>
            <a:r>
              <a:rPr lang="en-US" sz="3200" dirty="0" smtClean="0"/>
              <a:t> </a:t>
            </a:r>
            <a:r>
              <a:rPr lang="en-US" sz="3200" dirty="0" err="1" smtClean="0"/>
              <a:t>Farag</a:t>
            </a:r>
            <a:r>
              <a:rPr lang="en-US" sz="3200" dirty="0" smtClean="0"/>
              <a:t> </a:t>
            </a:r>
          </a:p>
          <a:p>
            <a:pPr algn="ctr">
              <a:buNone/>
            </a:pPr>
            <a:r>
              <a:rPr lang="en-US" sz="2200" dirty="0" smtClean="0">
                <a:hlinkClick r:id="rId6"/>
              </a:rPr>
              <a:t>mmagdy@vt.edu</a:t>
            </a:r>
            <a:endParaRPr lang="en-US" sz="2200" dirty="0" smtClean="0"/>
          </a:p>
          <a:p>
            <a:pPr algn="ctr">
              <a:buNone/>
            </a:pPr>
            <a:endParaRPr lang="en-US" sz="2000" dirty="0" smtClean="0"/>
          </a:p>
          <a:p>
            <a:pPr algn="ctr">
              <a:buNone/>
            </a:pPr>
            <a:r>
              <a:rPr lang="en-IN" sz="2400" smtClean="0"/>
              <a:t>With support from </a:t>
            </a:r>
            <a:r>
              <a:rPr lang="en-IN" sz="2400" smtClean="0"/>
              <a:t>NSF DUE-1141209 and IIS-1319578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xmlns="" val="4144022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Outline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915400" cy="4586287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/>
              <a:t>Problem Statement</a:t>
            </a:r>
          </a:p>
          <a:p>
            <a:r>
              <a:rPr lang="en-US" sz="3200" dirty="0">
                <a:solidFill>
                  <a:srgbClr val="FFFFFF"/>
                </a:solidFill>
                <a:latin typeface="Calibri" charset="0"/>
              </a:rPr>
              <a:t>Introduction</a:t>
            </a:r>
          </a:p>
          <a:p>
            <a:r>
              <a:rPr lang="en-US" sz="3200" dirty="0"/>
              <a:t>Approach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Sanitizing Data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Filtering </a:t>
            </a:r>
            <a:r>
              <a:rPr lang="en-US" dirty="0"/>
              <a:t>Data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Generating Paragraph Summaries</a:t>
            </a:r>
          </a:p>
          <a:p>
            <a:r>
              <a:rPr lang="en-US" sz="3200" dirty="0" smtClean="0"/>
              <a:t>Results</a:t>
            </a:r>
          </a:p>
          <a:p>
            <a:r>
              <a:rPr lang="en-US" sz="3200" smtClean="0"/>
              <a:t>Improvements</a:t>
            </a:r>
            <a:endParaRPr lang="en-US" sz="3200" dirty="0"/>
          </a:p>
          <a:p>
            <a:r>
              <a:rPr lang="en-US" sz="3200" dirty="0"/>
              <a:t>Interesting Findings</a:t>
            </a:r>
          </a:p>
          <a:p>
            <a:r>
              <a:rPr lang="en-US" sz="3200" dirty="0"/>
              <a:t>Lessons Learned</a:t>
            </a:r>
          </a:p>
          <a:p>
            <a:r>
              <a:rPr lang="en-US" sz="3200" dirty="0"/>
              <a:t>Acknowledgements</a:t>
            </a:r>
          </a:p>
        </p:txBody>
      </p:sp>
    </p:spTree>
    <p:extLst>
      <p:ext uri="{BB962C8B-B14F-4D97-AF65-F5344CB8AC3E}">
        <p14:creationId xmlns:p14="http://schemas.microsoft.com/office/powerpoint/2010/main" xmlns="" val="317946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581409" cy="1522040"/>
          </a:xfrm>
        </p:spPr>
        <p:txBody>
          <a:bodyPr>
            <a:normAutofit/>
          </a:bodyPr>
          <a:lstStyle/>
          <a:p>
            <a:pPr algn="ctr"/>
            <a:r>
              <a:rPr lang="en-US" sz="7200" dirty="0"/>
              <a:t>Questions</a:t>
            </a:r>
            <a:r>
              <a:rPr lang="en-US" sz="9600" dirty="0"/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383" y="1887166"/>
            <a:ext cx="1093322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Arjun Chandrasekaran</a:t>
            </a:r>
            <a:br>
              <a:rPr lang="en-US" sz="3200" i="1" dirty="0"/>
            </a:br>
            <a:r>
              <a:rPr lang="en-US" sz="2000" dirty="0">
                <a:hlinkClick r:id="rId3"/>
              </a:rPr>
              <a:t>carjun@vt.edu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3200" i="1" dirty="0" err="1"/>
              <a:t>Saurav</a:t>
            </a:r>
            <a:r>
              <a:rPr lang="en-US" sz="3200" i="1" dirty="0"/>
              <a:t> Sharma</a:t>
            </a:r>
            <a:br>
              <a:rPr lang="en-US" sz="3200" i="1" dirty="0"/>
            </a:br>
            <a:r>
              <a:rPr lang="en-US" sz="2000" dirty="0">
                <a:hlinkClick r:id="rId4"/>
              </a:rPr>
              <a:t>svsharma@vt.edu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3200" i="1" dirty="0"/>
              <a:t>Peter Sulucz</a:t>
            </a:r>
            <a:endParaRPr lang="en-US" sz="2400" i="1" dirty="0"/>
          </a:p>
          <a:p>
            <a:pPr algn="ctr"/>
            <a:r>
              <a:rPr lang="en-US" sz="2000" dirty="0">
                <a:hlinkClick r:id="rId5"/>
              </a:rPr>
              <a:t>peters1@vt.edu</a:t>
            </a:r>
            <a:endParaRPr lang="en-US" sz="2400" dirty="0">
              <a:hlinkClick r:id="rId5"/>
            </a:endParaRPr>
          </a:p>
          <a:p>
            <a:pPr algn="ctr"/>
            <a:endParaRPr lang="en-US" sz="2400" dirty="0"/>
          </a:p>
          <a:p>
            <a:pPr algn="ctr"/>
            <a:r>
              <a:rPr lang="en-US" sz="3200" i="1" dirty="0"/>
              <a:t>Jonathan Tran</a:t>
            </a:r>
            <a:endParaRPr lang="en-US" sz="2400" i="1" dirty="0"/>
          </a:p>
          <a:p>
            <a:pPr algn="ctr"/>
            <a:r>
              <a:rPr lang="en-US" sz="2000" dirty="0">
                <a:hlinkClick r:id="rId6"/>
              </a:rPr>
              <a:t>jtran372@vt.edu</a:t>
            </a:r>
            <a:endParaRPr lang="en-US" sz="2400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9475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/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249179"/>
            <a:ext cx="10515600" cy="95913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3600" dirty="0"/>
              <a:t>Generate an easily readable summary of an event given a large collection of webpages</a:t>
            </a:r>
          </a:p>
        </p:txBody>
      </p:sp>
    </p:spTree>
    <p:extLst>
      <p:ext uri="{BB962C8B-B14F-4D97-AF65-F5344CB8AC3E}">
        <p14:creationId xmlns:p14="http://schemas.microsoft.com/office/powerpoint/2010/main" xmlns="" val="420533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/>
              <a:t>Introduction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76343" y="3004882"/>
            <a:ext cx="1668462" cy="106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Analyze Results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755346" y="3014169"/>
            <a:ext cx="1668462" cy="106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Conclude and Communicate</a:t>
            </a:r>
          </a:p>
        </p:txBody>
      </p:sp>
      <p:sp>
        <p:nvSpPr>
          <p:cNvPr id="10" name="Rectangle 16"/>
          <p:cNvSpPr/>
          <p:nvPr/>
        </p:nvSpPr>
        <p:spPr>
          <a:xfrm>
            <a:off x="851046" y="2953447"/>
            <a:ext cx="1668462" cy="106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Explore Problem Space</a:t>
            </a:r>
          </a:p>
        </p:txBody>
      </p:sp>
      <p:sp>
        <p:nvSpPr>
          <p:cNvPr id="11" name="Rectangle 17"/>
          <p:cNvSpPr/>
          <p:nvPr/>
        </p:nvSpPr>
        <p:spPr>
          <a:xfrm>
            <a:off x="3062392" y="2961750"/>
            <a:ext cx="1668462" cy="106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Develop a Solution Strategy</a:t>
            </a:r>
          </a:p>
        </p:txBody>
      </p:sp>
      <p:sp>
        <p:nvSpPr>
          <p:cNvPr id="16" name="Rectangle 18"/>
          <p:cNvSpPr/>
          <p:nvPr/>
        </p:nvSpPr>
        <p:spPr>
          <a:xfrm>
            <a:off x="5304721" y="2987737"/>
            <a:ext cx="1668462" cy="106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Implement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2524125" y="3332163"/>
            <a:ext cx="499428" cy="261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4740445" y="3351017"/>
            <a:ext cx="550546" cy="261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6979216" y="3343793"/>
            <a:ext cx="550546" cy="261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9235131" y="3370858"/>
            <a:ext cx="550546" cy="261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urved Right Arrow 23"/>
          <p:cNvSpPr/>
          <p:nvPr/>
        </p:nvSpPr>
        <p:spPr>
          <a:xfrm rot="5460000">
            <a:off x="6899529" y="1693236"/>
            <a:ext cx="731838" cy="184323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37222" y="1733846"/>
            <a:ext cx="3051809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/>
              <a:t>Iterate</a:t>
            </a:r>
          </a:p>
        </p:txBody>
      </p:sp>
    </p:spTree>
    <p:extLst>
      <p:ext uri="{BB962C8B-B14F-4D97-AF65-F5344CB8AC3E}">
        <p14:creationId xmlns:p14="http://schemas.microsoft.com/office/powerpoint/2010/main" xmlns="" val="1982772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901" y="4169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dirty="0"/>
              <a:t>Data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2097405"/>
            <a:ext cx="10515600" cy="364140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4000" dirty="0"/>
              <a:t>Team J – Shootings</a:t>
            </a:r>
            <a:endParaRPr lang="en-US" sz="3200" dirty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4000" dirty="0"/>
              <a:t>Small Collection</a:t>
            </a:r>
            <a:endParaRPr lang="en-US" sz="3200" dirty="0"/>
          </a:p>
          <a:p>
            <a:pPr marL="0" indent="0" algn="ctr">
              <a:buNone/>
            </a:pPr>
            <a:r>
              <a:rPr lang="en-US" sz="3200" dirty="0"/>
              <a:t>Adam Lanza fatally shoots 20 children and 6 adults at Sandy Hook Elementary School in Newtown Connecticut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4000" dirty="0"/>
              <a:t>Big Collection</a:t>
            </a:r>
            <a:endParaRPr lang="en-US" sz="3200" dirty="0"/>
          </a:p>
          <a:p>
            <a:pPr marL="0" indent="0" algn="ctr">
              <a:buNone/>
            </a:pPr>
            <a:r>
              <a:rPr lang="en-US" sz="3200" dirty="0"/>
              <a:t>Jared Lee </a:t>
            </a:r>
            <a:r>
              <a:rPr lang="en-US" sz="3200" dirty="0" err="1"/>
              <a:t>Loughner</a:t>
            </a:r>
            <a:r>
              <a:rPr lang="en-US" sz="3200" dirty="0"/>
              <a:t> shoots Congresswoman Gabriel </a:t>
            </a:r>
            <a:r>
              <a:rPr lang="en-US" sz="3200" dirty="0" err="1"/>
              <a:t>Giffords</a:t>
            </a:r>
            <a:r>
              <a:rPr lang="en-US" sz="3200" dirty="0"/>
              <a:t> in the head, in Tucson Arizona</a:t>
            </a:r>
          </a:p>
          <a:p>
            <a:pPr marL="0" indent="0" algn="ctr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2105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Sanitizing Data </a:t>
            </a:r>
            <a:br>
              <a:rPr lang="en-US" dirty="0"/>
            </a:br>
            <a:r>
              <a:rPr lang="en-US" sz="2800" dirty="0"/>
              <a:t>Stop-words List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Stop-words</a:t>
            </a:r>
          </a:p>
          <a:p>
            <a:pPr lvl="1"/>
            <a:r>
              <a:rPr lang="en-US" sz="2800" dirty="0"/>
              <a:t>Using Default NLTK stop-words</a:t>
            </a:r>
          </a:p>
          <a:p>
            <a:r>
              <a:rPr lang="en-US" sz="3200" dirty="0"/>
              <a:t>Website specific words added to a comprehensive stop-words list</a:t>
            </a:r>
          </a:p>
          <a:p>
            <a:pPr lvl="1"/>
            <a:r>
              <a:rPr lang="en-US" sz="2800" dirty="0"/>
              <a:t>News</a:t>
            </a:r>
          </a:p>
          <a:p>
            <a:pPr lvl="1"/>
            <a:r>
              <a:rPr lang="en-US" sz="2800" dirty="0"/>
              <a:t>Points</a:t>
            </a:r>
          </a:p>
          <a:p>
            <a:pPr lvl="1"/>
            <a:r>
              <a:rPr lang="en-US" sz="2800" dirty="0"/>
              <a:t>Comment</a:t>
            </a:r>
          </a:p>
          <a:p>
            <a:pPr lvl="1"/>
            <a:r>
              <a:rPr lang="en-US" sz="2800" dirty="0"/>
              <a:t>Password</a:t>
            </a:r>
          </a:p>
          <a:p>
            <a:pPr lvl="1"/>
            <a:r>
              <a:rPr lang="en-US" sz="2800" dirty="0"/>
              <a:t>Login</a:t>
            </a:r>
          </a:p>
        </p:txBody>
      </p:sp>
    </p:spTree>
    <p:extLst>
      <p:ext uri="{BB962C8B-B14F-4D97-AF65-F5344CB8AC3E}">
        <p14:creationId xmlns:p14="http://schemas.microsoft.com/office/powerpoint/2010/main" xmlns="" val="288777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Sanitizing Data</a:t>
            </a:r>
            <a:r>
              <a:rPr lang="en-US"/>
              <a:t> </a:t>
            </a:r>
            <a:br>
              <a:rPr lang="en-US"/>
            </a:br>
            <a:r>
              <a:rPr lang="en-US" sz="2800" dirty="0"/>
              <a:t>Removing Files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Lower case - consistency</a:t>
            </a:r>
          </a:p>
          <a:p>
            <a:r>
              <a:rPr lang="en-US" sz="3200" dirty="0"/>
              <a:t>Positively classified documents – Provided strong training set </a:t>
            </a:r>
          </a:p>
          <a:p>
            <a:r>
              <a:rPr lang="en-US" sz="3200" dirty="0"/>
              <a:t>Removed suspicious sentences – </a:t>
            </a:r>
            <a:r>
              <a:rPr lang="en-US" sz="3200"/>
              <a:t>Sentences </a:t>
            </a:r>
            <a:r>
              <a:rPr lang="en-US" sz="3200" dirty="0"/>
              <a:t>with words over 16 characters.</a:t>
            </a:r>
          </a:p>
          <a:p>
            <a:r>
              <a:rPr lang="en-US" sz="3200" dirty="0"/>
              <a:t>Removed tiny files – primarily files with </a:t>
            </a:r>
            <a:r>
              <a:rPr lang="en-US" sz="3200"/>
              <a:t>hyperlinks</a:t>
            </a:r>
            <a:endParaRPr lang="en-US" sz="3200" dirty="0"/>
          </a:p>
        </p:txBody>
      </p:sp>
      <p:graphicFrame>
        <p:nvGraphicFramePr>
          <p:cNvPr id="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35346447"/>
              </p:ext>
            </p:extLst>
          </p:nvPr>
        </p:nvGraphicFramePr>
        <p:xfrm>
          <a:off x="2127863" y="4577011"/>
          <a:ext cx="8127999" cy="15849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Small Collection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Large Collection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Initial Size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4519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37829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Size after Sanitization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2626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5456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Percent</a:t>
                      </a:r>
                      <a:r>
                        <a:rPr lang="en-US" sz="2000" b="1" baseline="0" dirty="0" smtClean="0"/>
                        <a:t> reduction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41.9%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85.6%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04715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Sanitizing Data</a:t>
            </a:r>
            <a:r>
              <a:rPr lang="en-US" sz="2800"/>
              <a:t/>
            </a:r>
            <a:br>
              <a:rPr lang="en-US" sz="2800"/>
            </a:br>
            <a:r>
              <a:rPr lang="en-US" sz="2800" dirty="0"/>
              <a:t>Classifying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1090"/>
            <a:ext cx="10342418" cy="1472046"/>
          </a:xfrm>
        </p:spPr>
        <p:txBody>
          <a:bodyPr>
            <a:normAutofit/>
          </a:bodyPr>
          <a:lstStyle/>
          <a:p>
            <a:r>
              <a:rPr lang="en-US" dirty="0" smtClean="0"/>
              <a:t>Small Event: 342 training files</a:t>
            </a:r>
          </a:p>
          <a:p>
            <a:pPr lvl="1"/>
            <a:r>
              <a:rPr lang="en-US" dirty="0"/>
              <a:t>160 positive files</a:t>
            </a:r>
            <a:endParaRPr lang="en-US" dirty="0" smtClean="0"/>
          </a:p>
        </p:txBody>
      </p:sp>
      <p:graphicFrame>
        <p:nvGraphicFramePr>
          <p:cNvPr id="4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66187455"/>
              </p:ext>
            </p:extLst>
          </p:nvPr>
        </p:nvGraphicFramePr>
        <p:xfrm>
          <a:off x="567729" y="4278085"/>
          <a:ext cx="4951328" cy="21031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8515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93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04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159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Classifier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Accuracy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Time taken to train (s)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508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Naïve Bayes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0.9383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2.48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508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Decision Tree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0.9619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12.06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508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MaxEntropy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0.931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241.83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508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SVM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0.9938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4.99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20290406"/>
              </p:ext>
            </p:extLst>
          </p:nvPr>
        </p:nvGraphicFramePr>
        <p:xfrm>
          <a:off x="6219752" y="4331102"/>
          <a:ext cx="5529939" cy="21031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0519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46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433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3753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Classifier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Accuracy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Time taken to train (s)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Naïve Bayes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0.8039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5.75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Decision Tree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0.9167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6.76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MaxEntropy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0.9566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597.41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SVM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6.02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273136"/>
            <a:ext cx="3871459" cy="2792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Training the Small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Collection</a:t>
            </a: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76553" y="3273136"/>
            <a:ext cx="4777247" cy="2525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Training the Big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Collection</a:t>
            </a:r>
          </a:p>
        </p:txBody>
      </p:sp>
      <p:sp>
        <p:nvSpPr>
          <p:cNvPr id="9" name="Rectangle 12"/>
          <p:cNvSpPr/>
          <p:nvPr/>
        </p:nvSpPr>
        <p:spPr>
          <a:xfrm>
            <a:off x="6576553" y="1760821"/>
            <a:ext cx="529431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Big Event: 77 training files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20 positive files</a:t>
            </a:r>
          </a:p>
        </p:txBody>
      </p:sp>
    </p:spTree>
    <p:extLst>
      <p:ext uri="{BB962C8B-B14F-4D97-AF65-F5344CB8AC3E}">
        <p14:creationId xmlns:p14="http://schemas.microsoft.com/office/powerpoint/2010/main" xmlns="" val="106002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Named Entity Recognition</a:t>
            </a:r>
          </a:p>
        </p:txBody>
      </p:sp>
      <p:graphicFrame>
        <p:nvGraphicFramePr>
          <p:cNvPr id="4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66187455"/>
              </p:ext>
            </p:extLst>
          </p:nvPr>
        </p:nvGraphicFramePr>
        <p:xfrm>
          <a:off x="2801478" y="2534193"/>
          <a:ext cx="4735791" cy="3269973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6564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93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09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Named Entities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Tags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2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 smtClean="0">
                          <a:effectLst/>
                        </a:rPr>
                        <a:t>lanza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Person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2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 smtClean="0">
                          <a:effectLst/>
                        </a:rPr>
                        <a:t>connecticut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Location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2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 smtClean="0">
                          <a:effectLst/>
                        </a:rPr>
                        <a:t>newtown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Location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2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sandy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Person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2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hook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Person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67782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768</Words>
  <Application>Microsoft Office PowerPoint</Application>
  <PresentationFormat>Custom</PresentationFormat>
  <Paragraphs>258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Outline</vt:lpstr>
      <vt:lpstr>Problem Statement</vt:lpstr>
      <vt:lpstr>Introduction</vt:lpstr>
      <vt:lpstr>Data Set</vt:lpstr>
      <vt:lpstr>Sanitizing Data  Stop-words List</vt:lpstr>
      <vt:lpstr>Sanitizing Data  Removing Files</vt:lpstr>
      <vt:lpstr>Sanitizing Data Classifying</vt:lpstr>
      <vt:lpstr>Named Entity Recognition</vt:lpstr>
      <vt:lpstr>Process</vt:lpstr>
      <vt:lpstr>Generating Paragraph Summaries Regular Expressions</vt:lpstr>
      <vt:lpstr>Generating Paragraph Summaries Filtering</vt:lpstr>
      <vt:lpstr>Generating Paragraph Summaries Regular Grammar</vt:lpstr>
      <vt:lpstr>Hadoop Job Run Timings</vt:lpstr>
      <vt:lpstr>Results</vt:lpstr>
      <vt:lpstr>Improvements</vt:lpstr>
      <vt:lpstr>Interesting Findings</vt:lpstr>
      <vt:lpstr>Lessons Learned</vt:lpstr>
      <vt:lpstr>Acknowledgements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Tran</dc:creator>
  <cp:lastModifiedBy>arjun</cp:lastModifiedBy>
  <cp:revision>77</cp:revision>
  <dcterms:created xsi:type="dcterms:W3CDTF">2014-12-09T23:06:33Z</dcterms:created>
  <dcterms:modified xsi:type="dcterms:W3CDTF">2014-12-13T01:08:08Z</dcterms:modified>
</cp:coreProperties>
</file>