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Alan Munshower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4-08-27T16:27:40.175">
    <p:pos x="196" y="725"/>
    <p:text>need help transforming this into a bullet point(s)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f6b10c030a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f6b10c030a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f6b10c030a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f6b10c030a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fb32d3784d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fb32d3784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f6b10c030a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f6b10c030a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f6b10c030a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f6b10c030a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f6b10c030a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f6b10c030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f6b10c030a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f6b10c030a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f6b10c030a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f6b10c030a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 END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f6b10c030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f6b10c030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f6b10c030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f6b10c030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f6b10c030a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f6b10c030a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f6b10c030a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f6b10c030a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f6b10c030a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f6b10c030a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f6b10c030a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f6b10c030a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f6b10c030a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f6b10c030a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BOTH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f6b10c030a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f6b10c030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 START AGAIN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f6b10c030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f6b10c030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f6b10c030a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f6b10c030a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f6b10c030a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f6b10c030a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f6b10c030a_1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f6b10c030a_1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f6b10c030a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f6b10c030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BOTH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f6b10c030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f6b10c030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f780490b0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f780490b0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6b10c030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6b10c030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6b10c030a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6b10c030a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6b10c030a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f6b10c030a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f6b10c030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f6b10c030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Many guides exist for guiding the phases of the collections lifecycle, but few combine all aspects of donor/library relationships to guide librarians in the entire collaborative process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6b10c030a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6b10c030a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 start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f6b10c030a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f6b10c030a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Trebuchet MS"/>
              <a:buNone/>
              <a:defRPr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8" name="Google Shape;28;p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3" name="Google Shape;33;p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4" name="Google Shape;34;p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rebuchet MS"/>
              <a:buNone/>
              <a:defRPr b="0" i="0" sz="2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2400" y="4517081"/>
            <a:ext cx="1098395" cy="51211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/>
          <p:nvPr/>
        </p:nvSpPr>
        <p:spPr>
          <a:xfrm>
            <a:off x="3875100" y="4756594"/>
            <a:ext cx="139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iPRES 202</a:t>
            </a:r>
            <a:r>
              <a:rPr lang="en">
                <a:solidFill>
                  <a:srgbClr val="666666"/>
                </a:solidFill>
              </a:rPr>
              <a:t>4</a:t>
            </a:r>
            <a:endParaRPr b="0" i="0" sz="14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hyperlink" Target="mailto:alanmun@vt.edu" TargetMode="External"/><Relationship Id="rId5" Type="http://schemas.openxmlformats.org/officeDocument/2006/relationships/hyperlink" Target="mailto:alexk93@vt.edu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comments" Target="../comments/comment1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Relationship Id="rId4" Type="http://schemas.openxmlformats.org/officeDocument/2006/relationships/image" Target="../media/image1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png"/><Relationship Id="rId4" Type="http://schemas.openxmlformats.org/officeDocument/2006/relationships/image" Target="../media/image2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2.png"/><Relationship Id="rId4" Type="http://schemas.openxmlformats.org/officeDocument/2006/relationships/hyperlink" Target="mailto:alanmun@vt.edu" TargetMode="External"/><Relationship Id="rId5" Type="http://schemas.openxmlformats.org/officeDocument/2006/relationships/hyperlink" Target="mailto:alexk93@vt.edu" TargetMode="External"/><Relationship Id="rId6" Type="http://schemas.openxmlformats.org/officeDocument/2006/relationships/hyperlink" Target="https://digitalsc.lib.vt.edu/" TargetMode="External"/><Relationship Id="rId7" Type="http://schemas.openxmlformats.org/officeDocument/2006/relationships/hyperlink" Target="https://digital.lib.vt.edu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hotograph of a Ring Dance at Virginia Tech in 1934. " id="56" name="Google Shape;56;p13" title="First Ring Dance"/>
          <p:cNvPicPr preferRelativeResize="0"/>
          <p:nvPr/>
        </p:nvPicPr>
        <p:blipFill rotWithShape="1">
          <a:blip r:embed="rId3">
            <a:alphaModFix/>
          </a:blip>
          <a:srcRect b="12320" l="3625" r="2203" t="13594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>
            <a:off x="285750" y="619825"/>
            <a:ext cx="8572500" cy="3897000"/>
          </a:xfrm>
          <a:prstGeom prst="rect">
            <a:avLst/>
          </a:prstGeom>
          <a:solidFill>
            <a:srgbClr val="EEEEEE">
              <a:alpha val="75320"/>
            </a:srgbClr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Dancing with Donors: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44"/>
              <a:t>Trust-Building Across Gaps of Curation Priorities</a:t>
            </a:r>
            <a:endParaRPr sz="3144"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311700" y="2834125"/>
            <a:ext cx="8520600" cy="196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September 17, 2024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Alan Munshower</a:t>
            </a:r>
            <a:r>
              <a:rPr lang="en" sz="1600"/>
              <a:t>, Digital Collections Archivist, </a:t>
            </a:r>
            <a:r>
              <a:rPr lang="en" sz="1600" u="sng">
                <a:solidFill>
                  <a:schemeClr val="hlink"/>
                </a:solidFill>
                <a:hlinkClick r:id="rId4"/>
              </a:rPr>
              <a:t>alanmun@vt.edu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43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Alex Kinnaman</a:t>
            </a:r>
            <a:r>
              <a:rPr lang="en" sz="1600"/>
              <a:t>, Interim Assistant Director, Digital Libraries &amp; Preservation, </a:t>
            </a:r>
            <a:r>
              <a:rPr lang="en" sz="1600" u="sng">
                <a:solidFill>
                  <a:schemeClr val="hlink"/>
                </a:solidFill>
                <a:hlinkClick r:id="rId5"/>
              </a:rPr>
              <a:t>alexk93@vt.edu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Virginia Tech University Libraries</a:t>
            </a:r>
            <a:r>
              <a:rPr lang="en" sz="1600"/>
              <a:t> 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  <p:cxnSp>
        <p:nvCxnSpPr>
          <p:cNvPr id="60" name="Google Shape;60;p13"/>
          <p:cNvCxnSpPr/>
          <p:nvPr/>
        </p:nvCxnSpPr>
        <p:spPr>
          <a:xfrm flipH="1" rot="10800000">
            <a:off x="2343450" y="2982816"/>
            <a:ext cx="4457100" cy="108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" name="Google Shape;61;p13"/>
          <p:cNvSpPr txBox="1"/>
          <p:nvPr/>
        </p:nvSpPr>
        <p:spPr>
          <a:xfrm>
            <a:off x="3078175" y="4802425"/>
            <a:ext cx="6065700" cy="341100"/>
          </a:xfrm>
          <a:prstGeom prst="rect">
            <a:avLst/>
          </a:prstGeom>
          <a:solidFill>
            <a:srgbClr val="EEEEEE">
              <a:alpha val="75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</a:rPr>
              <a:t>“Photograph, First Ring Dance, 1934-04-27,” VT Special Collections and University Archives Online, accessed September 3, 2024, https://digitalsc.lib.vt.edu/Photographs_001/HistPhot_FirstRingDance_Photograph_1934_0427.</a:t>
            </a:r>
            <a:endParaRPr sz="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Institutional Context</a:t>
            </a:r>
            <a:endParaRPr/>
          </a:p>
        </p:txBody>
      </p:sp>
      <p:sp>
        <p:nvSpPr>
          <p:cNvPr id="119" name="Google Shape;119;p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SCUA</a:t>
            </a:r>
            <a:endParaRPr b="1"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</a:t>
            </a:r>
            <a:r>
              <a:rPr lang="en" sz="1500"/>
              <a:t>raditional donors giving physical and digital materials</a:t>
            </a:r>
            <a:endParaRPr sz="15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Some University and community collaborations </a:t>
            </a:r>
            <a:endParaRPr sz="13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Established scope and collection development policy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Serves a broad base of scholarly researchers across its collecting areas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Responsible for the interpretation and stewardship of legacy digital content </a:t>
            </a:r>
            <a:endParaRPr sz="1500"/>
          </a:p>
        </p:txBody>
      </p:sp>
      <p:sp>
        <p:nvSpPr>
          <p:cNvPr id="120" name="Google Shape;120;p22"/>
          <p:cNvSpPr txBox="1"/>
          <p:nvPr>
            <p:ph idx="2" type="body"/>
          </p:nvPr>
        </p:nvSpPr>
        <p:spPr>
          <a:xfrm>
            <a:off x="4832400" y="1152475"/>
            <a:ext cx="3999900" cy="361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DL&amp;P</a:t>
            </a:r>
            <a:endParaRPr b="1"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M</a:t>
            </a:r>
            <a:r>
              <a:rPr lang="en" sz="1500"/>
              <a:t>anages the Virginia Tech Digital Library (VTDL)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Caters to digitization projects out of scope for SCUA but in a larger scope of Virginia Tech and Virginia-related content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No collection development policy → proposal process for stakeholders to make a case for their materials to be included in the VTDL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Manages and maintains the central digital preservation system </a:t>
            </a:r>
            <a:endParaRPr sz="15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Inter-Library Collaborations</a:t>
            </a:r>
            <a:endParaRPr/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Typically includes the unseen labor for University and community projects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Some are Library-specific or grant-funded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Focus on quality and consistency in digitization, metadata, and access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Desire for streamlined workflows and stakeholder input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Ongoing strategy to train colleagues in collection processing, description, and packaging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Scope creep is a risk because communication barriers are lower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faculty member is also the Project Champion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MOA required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Inter-Library Collaboration Project Example</a:t>
            </a:r>
            <a:endParaRPr/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Library owns a physical collection and wants to digitize 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Goal: assist colleagues with no prior experience in organizing and processing physical collections and produce minimal metadata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Stakeholders know their storage and access options, but little about processing and specialized metadata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Processing was slow, and the number of items drastically increased from the original estimate → we had to say no to more items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Communication confusion between stakeholders going to subject area experts rather than the collection manager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University Collaborations</a:t>
            </a:r>
            <a:endParaRPr/>
          </a:p>
        </p:txBody>
      </p:sp>
      <p:sp>
        <p:nvSpPr>
          <p:cNvPr id="138" name="Google Shape;138;p25"/>
          <p:cNvSpPr txBox="1"/>
          <p:nvPr>
            <p:ph idx="1" type="body"/>
          </p:nvPr>
        </p:nvSpPr>
        <p:spPr>
          <a:xfrm>
            <a:off x="311700" y="1152475"/>
            <a:ext cx="8520600" cy="358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Primary nexus for cultivating partnerships brought in via grants with other campus departments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Shared goals have a strong alignment with University mission and vision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Librarians often brought in as co-PIs or consultants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3-4 active PIs/co-PIs in a year, dozens as consultants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Requests are often on access, storage, and data management</a:t>
            </a:r>
            <a:endParaRPr/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</a:t>
            </a:r>
            <a:r>
              <a:rPr lang="en" sz="1800"/>
              <a:t>Rarely asked for metadata or digital preservation support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Can </a:t>
            </a:r>
            <a:r>
              <a:rPr lang="en"/>
              <a:t>often (but not always) be involved with a project at or near the onset → better planning for storage and access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Potential for Library commitment without adherence to formal processes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senior administrator prioritizes the work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Collaborators establish initial contact with Library personnel outside of the formal channels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University Collaboration Project Example</a:t>
            </a:r>
            <a:endParaRPr/>
          </a:p>
        </p:txBody>
      </p:sp>
      <p:sp>
        <p:nvSpPr>
          <p:cNvPr id="144" name="Google Shape;144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</a:t>
            </a:r>
            <a:r>
              <a:rPr lang="en"/>
              <a:t>rant funding for digitization from a third-party service, but without appraisal and identified storage and access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Goal: minimum baseline for organization, metadata, and documentation prior to ingest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Stakeholders possess limited knowledge of storage and access options and metadata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Requires more time and attention from librarians to understand their resources and capabilities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MOA required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 Collaborations</a:t>
            </a:r>
            <a:endParaRPr/>
          </a:p>
        </p:txBody>
      </p:sp>
      <p:sp>
        <p:nvSpPr>
          <p:cNvPr id="150" name="Google Shape;150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Regional cultural heritage organizations and communities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</a:t>
            </a:r>
            <a:r>
              <a:rPr lang="en"/>
              <a:t>uilding trust is a primary goal → unease or hesitation to trust a larger institution with holding physical materials, accurately representing material, and representing rights to the material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MOA is required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Higher barrier to entry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Community resources (funding, time, expertise) are less robust than University collaborators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Projects may not be fully processed or organized beforehand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Projects may be: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Digitized on-site - VTUL would provide general guidance on digitization specifications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Custody of materials may also be transferred temporarily to the VTUL Digital Imaging Lab for capture and digital processing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Digital facsimiles are returned to the collaborator with the physical materials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 Collaboration Project Example</a:t>
            </a:r>
            <a:endParaRPr/>
          </a:p>
        </p:txBody>
      </p:sp>
      <p:sp>
        <p:nvSpPr>
          <p:cNvPr id="156" name="Google Shape;156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</a:t>
            </a:r>
            <a:r>
              <a:rPr lang="en"/>
              <a:t>aterials that were digitized several years prior at community organization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Not fully organized and processed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Contain multiple file formats of varying quality with some items reaching a point where the VTDL shouldn’t accept 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Little organized metadata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MOA took months to be completed and no proposal documentation exists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VTDL chose to move forward with ingest, acknowledging that raising the visibility of the collection is a higher priority than maintaining a high bar for quality across the VTDL.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</a:t>
            </a:r>
            <a:endParaRPr/>
          </a:p>
        </p:txBody>
      </p:sp>
      <p:sp>
        <p:nvSpPr>
          <p:cNvPr id="162" name="Google Shape;162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Metadata creation is a primary, common bottleneck.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reliance on the collaborators for metadata creation, with our role </a:t>
            </a:r>
            <a:r>
              <a:rPr lang="en"/>
              <a:t>transitioning</a:t>
            </a:r>
            <a:r>
              <a:rPr lang="en"/>
              <a:t> into quality control.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Leads to working on the timeline of the collaborators, with adjustments made for learning how to apply a metadata schema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VTUL has historically been more oriented to work with University collaborators 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→ Our priorities have shifted to include more diverse collections that have previously been hidden and from collaborative relationships that differ from traditional donor and collections work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lack and white image depicting a harvester working with horses in field" id="167" name="Google Shape;167;p30" title="Harvester working with horses in field"/>
          <p:cNvPicPr preferRelativeResize="0"/>
          <p:nvPr/>
        </p:nvPicPr>
        <p:blipFill rotWithShape="1">
          <a:blip r:embed="rId3">
            <a:alphaModFix/>
          </a:blip>
          <a:srcRect b="27172" l="0" r="0" t="0"/>
          <a:stretch/>
        </p:blipFill>
        <p:spPr>
          <a:xfrm>
            <a:off x="122530" y="-52675"/>
            <a:ext cx="8898944" cy="519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30"/>
          <p:cNvSpPr txBox="1"/>
          <p:nvPr>
            <p:ph type="title"/>
          </p:nvPr>
        </p:nvSpPr>
        <p:spPr>
          <a:xfrm>
            <a:off x="311700" y="1072725"/>
            <a:ext cx="8520600" cy="841800"/>
          </a:xfrm>
          <a:prstGeom prst="rect">
            <a:avLst/>
          </a:prstGeom>
          <a:solidFill>
            <a:srgbClr val="EEEEEE">
              <a:alpha val="65820"/>
            </a:srgbClr>
          </a:solidFill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Barriers &amp; Observations</a:t>
            </a:r>
            <a:endParaRPr/>
          </a:p>
        </p:txBody>
      </p:sp>
      <p:sp>
        <p:nvSpPr>
          <p:cNvPr id="169" name="Google Shape;169;p30"/>
          <p:cNvSpPr txBox="1"/>
          <p:nvPr/>
        </p:nvSpPr>
        <p:spPr>
          <a:xfrm>
            <a:off x="4403375" y="4750800"/>
            <a:ext cx="4572300" cy="392700"/>
          </a:xfrm>
          <a:prstGeom prst="rect">
            <a:avLst/>
          </a:prstGeom>
          <a:solidFill>
            <a:srgbClr val="EEEEEE">
              <a:alpha val="7532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</a:rPr>
              <a:t>No creator given, “Harvester working with horses in field,” VT Special Collections and University Archives Online, accessed August 29, 2024, https://digitalsc.lib.vt.edu/MC/MC200606061058.</a:t>
            </a:r>
            <a:endParaRPr sz="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1"/>
          <p:cNvSpPr txBox="1"/>
          <p:nvPr>
            <p:ph idx="1" type="body"/>
          </p:nvPr>
        </p:nvSpPr>
        <p:spPr>
          <a:xfrm>
            <a:off x="2280825" y="629550"/>
            <a:ext cx="6401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Public understanding of libraries and archives is widely varied and not always accurate.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Digitization is considered the bulk of the work and the main component of preservation.</a:t>
            </a:r>
            <a:endParaRPr sz="2300"/>
          </a:p>
        </p:txBody>
      </p:sp>
      <p:pic>
        <p:nvPicPr>
          <p:cNvPr descr="Speech bubble with a question mark" id="175" name="Google Shape;175;p31" title="Speech bubble with a question mark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375" y="792725"/>
            <a:ext cx="1040850" cy="104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025" y="2459300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302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273525" y="9528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paper stems from organic conversations between library collection curators at VTUL on known knowledge gaps in storage, preservation, description, metadata, rights, and how institutional libraries function as a service within the range of University, donor, cultural heritage, and other community partners.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Examining donors’ critical role in the longevity and preservability of a digital collection long after it is received by the library.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How does the evolving landscape of relationships between libraries and donors of digital material impact collection sustainability?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2348325" y="227425"/>
            <a:ext cx="6333900" cy="41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Labor of even minimal item metadata creation and its purpose in accessibility, and content organization is unanticipated.</a:t>
            </a:r>
            <a:endParaRPr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Collaborators may not fully consider a variety of types of researchers and how they would like to use the material.</a:t>
            </a:r>
            <a:endParaRPr sz="23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2" name="Google Shape;18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863" y="735700"/>
            <a:ext cx="1005425" cy="100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963" y="2649650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3"/>
          <p:cNvSpPr txBox="1"/>
          <p:nvPr>
            <p:ph idx="1" type="body"/>
          </p:nvPr>
        </p:nvSpPr>
        <p:spPr>
          <a:xfrm>
            <a:off x="2280750" y="1380700"/>
            <a:ext cx="64014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Understanding of rights is key for both parties</a:t>
            </a:r>
            <a:endParaRPr/>
          </a:p>
        </p:txBody>
      </p:sp>
      <p:pic>
        <p:nvPicPr>
          <p:cNvPr id="189" name="Google Shape;18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475" y="104065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475" y="2834025"/>
            <a:ext cx="121920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3"/>
          <p:cNvSpPr txBox="1"/>
          <p:nvPr/>
        </p:nvSpPr>
        <p:spPr>
          <a:xfrm>
            <a:off x="2280750" y="2967575"/>
            <a:ext cx="64014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chemeClr val="dk2"/>
                </a:solidFill>
              </a:rPr>
              <a:t>Deadlines, research obligations, and the desire to have ‘results’ are primary academic drivers</a:t>
            </a:r>
            <a:endParaRPr sz="2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4"/>
          <p:cNvSpPr txBox="1"/>
          <p:nvPr>
            <p:ph idx="1" type="body"/>
          </p:nvPr>
        </p:nvSpPr>
        <p:spPr>
          <a:xfrm>
            <a:off x="2280825" y="1137575"/>
            <a:ext cx="6391500" cy="112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Collecting policies versus the requirements of the collaborator can be at odds.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</p:txBody>
      </p:sp>
      <p:pic>
        <p:nvPicPr>
          <p:cNvPr id="197" name="Google Shape;19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475" y="1040675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475" y="2988775"/>
            <a:ext cx="121920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4"/>
          <p:cNvSpPr txBox="1"/>
          <p:nvPr/>
        </p:nvSpPr>
        <p:spPr>
          <a:xfrm>
            <a:off x="2280825" y="3085700"/>
            <a:ext cx="63915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chemeClr val="dk2"/>
                </a:solidFill>
              </a:rPr>
              <a:t>Both parties need to be willing to learn, put work in, and compromise</a:t>
            </a:r>
            <a:endParaRPr sz="2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enn diagram showing the overlap in curation priorities between library, university, and community collaborators" id="204" name="Google Shape;204;p35" title="Curation priorities diagram"/>
          <p:cNvPicPr preferRelativeResize="0"/>
          <p:nvPr/>
        </p:nvPicPr>
        <p:blipFill rotWithShape="1">
          <a:blip r:embed="rId3">
            <a:alphaModFix/>
          </a:blip>
          <a:srcRect b="3964" l="8225" r="8690" t="3417"/>
          <a:stretch/>
        </p:blipFill>
        <p:spPr>
          <a:xfrm>
            <a:off x="1897594" y="0"/>
            <a:ext cx="529255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5"/>
          <p:cNvSpPr txBox="1"/>
          <p:nvPr>
            <p:ph idx="1" type="body"/>
          </p:nvPr>
        </p:nvSpPr>
        <p:spPr>
          <a:xfrm>
            <a:off x="6739275" y="3584625"/>
            <a:ext cx="2286600" cy="13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Figure 1: Curation priorities between library, university, and community collaborators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lack and white image depicting an Appalachian folk dance" id="210" name="Google Shape;210;p36" title="Folk Dancing"/>
          <p:cNvPicPr preferRelativeResize="0"/>
          <p:nvPr/>
        </p:nvPicPr>
        <p:blipFill rotWithShape="1">
          <a:blip r:embed="rId3">
            <a:alphaModFix/>
          </a:blip>
          <a:srcRect b="-538" l="0" r="0" t="29646"/>
          <a:stretch/>
        </p:blipFill>
        <p:spPr>
          <a:xfrm>
            <a:off x="-44925" y="0"/>
            <a:ext cx="9244052" cy="5199777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6"/>
          <p:cNvSpPr txBox="1"/>
          <p:nvPr>
            <p:ph type="title"/>
          </p:nvPr>
        </p:nvSpPr>
        <p:spPr>
          <a:xfrm>
            <a:off x="311700" y="937975"/>
            <a:ext cx="8520600" cy="841800"/>
          </a:xfrm>
          <a:prstGeom prst="rect">
            <a:avLst/>
          </a:prstGeom>
          <a:solidFill>
            <a:srgbClr val="EEEEEE">
              <a:alpha val="65820"/>
            </a:srgbClr>
          </a:solidFill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Adjustments, Concessions, &amp; Compromises</a:t>
            </a:r>
            <a:endParaRPr/>
          </a:p>
        </p:txBody>
      </p:sp>
      <p:sp>
        <p:nvSpPr>
          <p:cNvPr id="212" name="Google Shape;212;p36"/>
          <p:cNvSpPr txBox="1"/>
          <p:nvPr/>
        </p:nvSpPr>
        <p:spPr>
          <a:xfrm>
            <a:off x="4661625" y="4764900"/>
            <a:ext cx="4537500" cy="378600"/>
          </a:xfrm>
          <a:prstGeom prst="rect">
            <a:avLst/>
          </a:prstGeom>
          <a:solidFill>
            <a:srgbClr val="EEEEEE">
              <a:alpha val="75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Palmer, Earl, 1905-1996, “Folk Dancing,” VT Special Collections and University Archives Online, accessed September 3, 2024, https://digitalsc.lib.vt.edu/Ms1989-025/ep166.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7"/>
          <p:cNvSpPr txBox="1"/>
          <p:nvPr>
            <p:ph idx="1" type="body"/>
          </p:nvPr>
        </p:nvSpPr>
        <p:spPr>
          <a:xfrm>
            <a:off x="450050" y="1130325"/>
            <a:ext cx="6403200" cy="10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“Good” practices are better than no practices.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8" name="Google Shape;21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9000" y="684925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09000" y="2678625"/>
            <a:ext cx="121920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7"/>
          <p:cNvSpPr txBox="1"/>
          <p:nvPr/>
        </p:nvSpPr>
        <p:spPr>
          <a:xfrm>
            <a:off x="450050" y="2678625"/>
            <a:ext cx="6403200" cy="13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chemeClr val="dk2"/>
                </a:solidFill>
              </a:rPr>
              <a:t>Decision-making around resource allocation is a gap being addressed at VTUL.</a:t>
            </a:r>
            <a:endParaRPr sz="2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8"/>
          <p:cNvSpPr txBox="1"/>
          <p:nvPr>
            <p:ph idx="1" type="body"/>
          </p:nvPr>
        </p:nvSpPr>
        <p:spPr>
          <a:xfrm>
            <a:off x="438175" y="1070125"/>
            <a:ext cx="6403200" cy="105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Shifting to consultations from on-demand services is a compromise.</a:t>
            </a:r>
            <a:endParaRPr sz="2300"/>
          </a:p>
        </p:txBody>
      </p:sp>
      <p:pic>
        <p:nvPicPr>
          <p:cNvPr id="226" name="Google Shape;22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0775" y="987625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10775" y="2728275"/>
            <a:ext cx="121920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8"/>
          <p:cNvSpPr txBox="1"/>
          <p:nvPr/>
        </p:nvSpPr>
        <p:spPr>
          <a:xfrm>
            <a:off x="438175" y="2676225"/>
            <a:ext cx="6403200" cy="13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2"/>
                </a:solidFill>
              </a:rPr>
              <a:t>One size does not fit all and the library must develop different versions of library resources to complement the project type.</a:t>
            </a:r>
            <a:endParaRPr sz="2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>
            <p:ph idx="1" type="body"/>
          </p:nvPr>
        </p:nvSpPr>
        <p:spPr>
          <a:xfrm>
            <a:off x="438250" y="227425"/>
            <a:ext cx="6413400" cy="41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Memorandums of Agreement (MOA) allow for transparency, agreement, and project documentation before the project begins.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Saying “no” is a reasonable conclusion to prevent unnecessary work when priorities cannot align.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4" name="Google Shape;23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0725" y="2672200"/>
            <a:ext cx="1130550" cy="113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66400" y="808950"/>
            <a:ext cx="121920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9"/>
          <p:cNvSpPr txBox="1"/>
          <p:nvPr/>
        </p:nvSpPr>
        <p:spPr>
          <a:xfrm>
            <a:off x="5291175" y="4604250"/>
            <a:ext cx="38529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VTUL Digitization Memorandum of Agreement: https://perma.cc/GD4S-V6US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0"/>
          <p:cNvSpPr txBox="1"/>
          <p:nvPr>
            <p:ph idx="1" type="body"/>
          </p:nvPr>
        </p:nvSpPr>
        <p:spPr>
          <a:xfrm>
            <a:off x="438250" y="274950"/>
            <a:ext cx="6413400" cy="41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Community Advisory Boards empower communities and establish a direct line of communication with the library.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Establishing a collection manager for the collaborative team outside of VTUL is key to project success.</a:t>
            </a:r>
            <a:endParaRPr sz="2300"/>
          </a:p>
        </p:txBody>
      </p:sp>
      <p:pic>
        <p:nvPicPr>
          <p:cNvPr id="242" name="Google Shape;24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775" y="81175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34775" y="2472550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1"/>
          <p:cNvSpPr txBox="1"/>
          <p:nvPr>
            <p:ph type="title"/>
          </p:nvPr>
        </p:nvSpPr>
        <p:spPr>
          <a:xfrm>
            <a:off x="311700" y="235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249" name="Google Shape;249;p41"/>
          <p:cNvSpPr txBox="1"/>
          <p:nvPr>
            <p:ph idx="1" type="body"/>
          </p:nvPr>
        </p:nvSpPr>
        <p:spPr>
          <a:xfrm>
            <a:off x="311700" y="846325"/>
            <a:ext cx="8287200" cy="367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Identified hindrances are not likely to slow the Library’s </a:t>
            </a:r>
            <a:r>
              <a:rPr lang="en"/>
              <a:t>continued push</a:t>
            </a:r>
            <a:r>
              <a:rPr lang="en"/>
              <a:t> for these collaborations.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Pace of growth in community outreach efforts, and the scholarly interest in the wealth of regional culture, continues to drive collection development.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</a:t>
            </a:r>
            <a:r>
              <a:rPr lang="en"/>
              <a:t>ndividual attention and care can be lost if growth is scaled up.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Adjustments, concessions, and compromises, are informed not only by technical needs but through a dialogue with community partners.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Recognizing curation priorities is key to understanding both the overall vision and the basic technical needs. 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/>
              <a:t>Consultant-type model helps identify constituent needs early.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lor map of the Deep Creek Quandrangle Virginia" id="72" name="Google Shape;72;p15" title="Map of the Deep Creek Quandrangle Virginia"/>
          <p:cNvPicPr preferRelativeResize="0"/>
          <p:nvPr/>
        </p:nvPicPr>
        <p:blipFill rotWithShape="1">
          <a:blip r:embed="rId3">
            <a:alphaModFix/>
          </a:blip>
          <a:srcRect b="0" l="0" r="1487" t="0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solidFill>
            <a:srgbClr val="EEEEEE">
              <a:alpha val="65820"/>
            </a:srgbClr>
          </a:solidFill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Literature Review</a:t>
            </a:r>
            <a:endParaRPr/>
          </a:p>
        </p:txBody>
      </p:sp>
      <p:sp>
        <p:nvSpPr>
          <p:cNvPr id="74" name="Google Shape;74;p15"/>
          <p:cNvSpPr txBox="1"/>
          <p:nvPr/>
        </p:nvSpPr>
        <p:spPr>
          <a:xfrm>
            <a:off x="3055725" y="4811700"/>
            <a:ext cx="6088200" cy="331800"/>
          </a:xfrm>
          <a:prstGeom prst="rect">
            <a:avLst/>
          </a:prstGeom>
          <a:solidFill>
            <a:srgbClr val="EEEEEE">
              <a:alpha val="658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Deep Creek Quadrangle Virginia. Virginia Tech Digital Library, Virginia Tech Digital Libraries, Virginia Polytechnic Institute and State University, University Libraries. https://ssxezg5su1.execute-api.us-east-1.amazonaws.com/Prod/ark:/53696/7897d442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2"/>
          <p:cNvSpPr/>
          <p:nvPr/>
        </p:nvSpPr>
        <p:spPr>
          <a:xfrm>
            <a:off x="3707400" y="4834200"/>
            <a:ext cx="864600" cy="30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Illustration of a boy and a girl eating a chocolate-frosted cake" id="255" name="Google Shape;255;p42" title="Hershey's 1930s Chocolate Ad"/>
          <p:cNvPicPr preferRelativeResize="0"/>
          <p:nvPr/>
        </p:nvPicPr>
        <p:blipFill>
          <a:blip r:embed="rId3">
            <a:alphaModFix amt="52000"/>
          </a:blip>
          <a:stretch>
            <a:fillRect/>
          </a:stretch>
        </p:blipFill>
        <p:spPr>
          <a:xfrm>
            <a:off x="4355401" y="0"/>
            <a:ext cx="47885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257" name="Google Shape;257;p42"/>
          <p:cNvSpPr txBox="1"/>
          <p:nvPr>
            <p:ph idx="2" type="body"/>
          </p:nvPr>
        </p:nvSpPr>
        <p:spPr>
          <a:xfrm>
            <a:off x="4831200" y="1252200"/>
            <a:ext cx="3837000" cy="2639100"/>
          </a:xfrm>
          <a:prstGeom prst="rect">
            <a:avLst/>
          </a:prstGeom>
          <a:solidFill>
            <a:srgbClr val="EEEEEE">
              <a:alpha val="75320"/>
            </a:srgbClr>
          </a:solidFill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Alan Munshower</a:t>
            </a:r>
            <a:endParaRPr b="1"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Digital Collections Archivist </a:t>
            </a:r>
            <a:r>
              <a:rPr lang="en" sz="16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alanmun@vt.edu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Alex Kinnaman</a:t>
            </a:r>
            <a:endParaRPr b="1"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Interim Assistant Director, Digital Libraries &amp; Preservation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alexk93@vt.edu</a:t>
            </a:r>
            <a:r>
              <a:rPr lang="en" sz="1600"/>
              <a:t> </a:t>
            </a:r>
            <a:endParaRPr/>
          </a:p>
        </p:txBody>
      </p:sp>
      <p:sp>
        <p:nvSpPr>
          <p:cNvPr id="258" name="Google Shape;258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6"/>
              </a:rPr>
              <a:t>SCUA Online</a:t>
            </a:r>
            <a:endParaRPr sz="18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7"/>
              </a:rPr>
              <a:t>VT Digital Library</a:t>
            </a:r>
            <a:endParaRPr sz="1800"/>
          </a:p>
        </p:txBody>
      </p:sp>
      <p:sp>
        <p:nvSpPr>
          <p:cNvPr id="259" name="Google Shape;259;p42"/>
          <p:cNvSpPr txBox="1"/>
          <p:nvPr/>
        </p:nvSpPr>
        <p:spPr>
          <a:xfrm>
            <a:off x="1477800" y="4770875"/>
            <a:ext cx="16206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All icons sourced from Flaticon: https://www.flaticon.com/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260" name="Google Shape;260;p42"/>
          <p:cNvSpPr txBox="1"/>
          <p:nvPr/>
        </p:nvSpPr>
        <p:spPr>
          <a:xfrm>
            <a:off x="4355275" y="4819975"/>
            <a:ext cx="4788600" cy="323400"/>
          </a:xfrm>
          <a:prstGeom prst="rect">
            <a:avLst/>
          </a:prstGeom>
          <a:solidFill>
            <a:srgbClr val="EEEEEE">
              <a:alpha val="753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Hershey, “Hershey's 1930s Chocolate Ad,” VT Special Collections and University Archives Online, accessed September 3, 2024, https://digitalsc.lib.vt.edu/ChocolateHistory/ChocolateHistory_026.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Types of Donors &amp; Collaborators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3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“Traditional donors” - donor types </a:t>
            </a:r>
            <a:r>
              <a:rPr lang="en"/>
              <a:t>articulated</a:t>
            </a:r>
            <a:r>
              <a:rPr lang="en"/>
              <a:t> by Purcell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Not inclusive of community partners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definition of “traditional donor”</a:t>
            </a:r>
            <a:r>
              <a:rPr lang="en"/>
              <a:t> - may take a more passive role than a community or University partner, may be more inclined to have financial contribution over a contribution of labor, and may have less of a direct connection to the materials.	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Non-traditional partners - embody the term “collaborator” more wholly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 frequently be users, curators, and creators of the material.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 &amp; Trends in Technical vs. Interpersonal Solutions</a:t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</a:t>
            </a:r>
            <a:r>
              <a:rPr lang="en"/>
              <a:t>ffordable, user-friendly consumer cloud storage products in the early 2010s showed potential for community archives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Growing popular recognition in the p</a:t>
            </a:r>
            <a:r>
              <a:rPr lang="en"/>
              <a:t>rofessional archival world</a:t>
            </a:r>
            <a:r>
              <a:rPr lang="en"/>
              <a:t> of the role non-custodial collections could play in representative collection building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Earlier digital preservation researchers and practitioners already extending the idea that digital preservation was (and continues to be) user-centric, not just technology-based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Digipres models are more technical, omitting factors that require donor engagement (e.g. how to process and transfer content)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developments to increase donor participation in ingest, digipres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283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Delineating the Role of Libraries and Partners in Sustainable Solutions</a:t>
            </a:r>
            <a:endParaRPr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94600"/>
            <a:ext cx="8520600" cy="326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do we define a “donor” and what are their needs?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76% of respondents are “collecting, curat[ing], and/or preserving materials created by the local public community or have done this work in the past.” </a:t>
            </a:r>
            <a:r>
              <a:rPr baseline="30000" lang="en" sz="1475"/>
              <a:t>(</a:t>
            </a:r>
            <a:r>
              <a:rPr baseline="30000" lang="en" sz="1475"/>
              <a:t>Makula, A. Y. &amp; Turner, L. S. (2022))</a:t>
            </a:r>
            <a:endParaRPr baseline="30000" sz="1475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There is a need to treat donors as people, and a need for more transparent, clearer communication with donors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Differences in what “sustainability” means → donors focus more on sustaining their community, libraries focus on sustaining the artifacts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Newer guidance on navigating relationships are not one-size-fits-all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Successful resources meet the needs of the diverse groups working with materials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</a:t>
            </a:r>
            <a:r>
              <a:rPr lang="en"/>
              <a:t>ften a learning curve to collections maintenance, such as description and preservation standards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Scope Limitations</a:t>
            </a:r>
            <a:endParaRPr/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</a:t>
            </a:r>
            <a:r>
              <a:rPr lang="en"/>
              <a:t>ased on anecdotal working relationships with current partners in the Virginia Tech and southwest Virginia communities. 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Many of the insights on community collaborations in this paper are derived from conversations through a 2022 grant-funded forum (IMLS Community Catalyst LG-15-19-0137-19)</a:t>
            </a:r>
            <a:endParaRPr sz="1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Reference personal experiences from one-on-one and group conversations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Not choosing specific existing guides to review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Choosing to not identify specific projects or collaborators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Focus on project types and their common successes and challenges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ilkscreen print in red ink depicting the Folk Dance of Independence Day" id="103" name="Google Shape;103;p20" title="Folk Dance of Independence Day I"/>
          <p:cNvPicPr preferRelativeResize="0"/>
          <p:nvPr/>
        </p:nvPicPr>
        <p:blipFill rotWithShape="1">
          <a:blip r:embed="rId3">
            <a:alphaModFix/>
          </a:blip>
          <a:srcRect b="32685" l="28418" r="28491" t="20839"/>
          <a:stretch/>
        </p:blipFill>
        <p:spPr>
          <a:xfrm>
            <a:off x="0" y="9425"/>
            <a:ext cx="9144003" cy="5124651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solidFill>
            <a:srgbClr val="EEEEEE">
              <a:alpha val="65820"/>
            </a:srgbClr>
          </a:solidFill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Types of Projects</a:t>
            </a:r>
            <a:endParaRPr/>
          </a:p>
        </p:txBody>
      </p:sp>
      <p:sp>
        <p:nvSpPr>
          <p:cNvPr id="105" name="Google Shape;105;p20"/>
          <p:cNvSpPr txBox="1"/>
          <p:nvPr/>
        </p:nvSpPr>
        <p:spPr>
          <a:xfrm>
            <a:off x="3673400" y="4702975"/>
            <a:ext cx="5470500" cy="431100"/>
          </a:xfrm>
          <a:prstGeom prst="rect">
            <a:avLst/>
          </a:prstGeom>
          <a:solidFill>
            <a:srgbClr val="EEEEEE">
              <a:alpha val="7532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Mark, Tobey. Folk Dance of Independence Day I</a:t>
            </a:r>
            <a:r>
              <a:rPr lang="en" sz="800">
                <a:solidFill>
                  <a:schemeClr val="dk2"/>
                </a:solidFill>
              </a:rPr>
              <a:t>. Virginia Tech Digital Library, Virginia Tech Digital Libraries, Virginia Polytechnic Institute and State University, University Libraries. </a:t>
            </a:r>
            <a:r>
              <a:rPr lang="en" sz="800">
                <a:solidFill>
                  <a:schemeClr val="dk2"/>
                </a:solidFill>
              </a:rPr>
              <a:t>http://idn.lib.vt.edu/ark:/53696/s884291z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Institutional Context</a:t>
            </a:r>
            <a:endParaRPr/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311700" y="1152475"/>
            <a:ext cx="5608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Land-grant university in southwest Virginia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Serves University, Library, and cultural heritage community custodial needs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5 hosting &amp; access services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VT Publishing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Data Repository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VTechWorks Institutional Repository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SCUA Online (Special Collections &amp; University Archives)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VT Digital Library (Digital Libraries &amp; Preservation)</a:t>
            </a:r>
            <a:endParaRPr/>
          </a:p>
        </p:txBody>
      </p:sp>
      <p:pic>
        <p:nvPicPr>
          <p:cNvPr descr="Newman Library with pink flowers in the foreground" id="112" name="Google Shape;112;p21" title="Newman Library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0577" y="1310125"/>
            <a:ext cx="3223426" cy="25232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13" name="Google Shape;113;p21"/>
          <p:cNvSpPr txBox="1"/>
          <p:nvPr/>
        </p:nvSpPr>
        <p:spPr>
          <a:xfrm>
            <a:off x="5990700" y="3926825"/>
            <a:ext cx="3153300" cy="3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Carol M. Newman Library. Source: https://www.vt.edu/about/locations/buildings/newman-library.html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