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0"/>
  </p:notesMasterIdLst>
  <p:handoutMasterIdLst>
    <p:handoutMasterId r:id="rId31"/>
  </p:handoutMasterIdLst>
  <p:sldIdLst>
    <p:sldId id="334" r:id="rId2"/>
    <p:sldId id="288" r:id="rId3"/>
    <p:sldId id="315" r:id="rId4"/>
    <p:sldId id="314" r:id="rId5"/>
    <p:sldId id="340" r:id="rId6"/>
    <p:sldId id="305" r:id="rId7"/>
    <p:sldId id="258" r:id="rId8"/>
    <p:sldId id="259" r:id="rId9"/>
    <p:sldId id="335" r:id="rId10"/>
    <p:sldId id="339" r:id="rId11"/>
    <p:sldId id="338" r:id="rId12"/>
    <p:sldId id="343" r:id="rId13"/>
    <p:sldId id="271" r:id="rId14"/>
    <p:sldId id="341" r:id="rId15"/>
    <p:sldId id="336" r:id="rId16"/>
    <p:sldId id="345" r:id="rId17"/>
    <p:sldId id="347" r:id="rId18"/>
    <p:sldId id="346" r:id="rId19"/>
    <p:sldId id="337" r:id="rId20"/>
    <p:sldId id="261" r:id="rId21"/>
    <p:sldId id="281" r:id="rId22"/>
    <p:sldId id="317" r:id="rId23"/>
    <p:sldId id="318" r:id="rId24"/>
    <p:sldId id="319" r:id="rId25"/>
    <p:sldId id="320" r:id="rId26"/>
    <p:sldId id="321" r:id="rId27"/>
    <p:sldId id="287" r:id="rId28"/>
    <p:sldId id="348" r:id="rId29"/>
  </p:sldIdLst>
  <p:sldSz cx="9144000" cy="6858000" type="screen4x3"/>
  <p:notesSz cx="7010400" cy="92964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C1DA"/>
    <a:srgbClr val="7CA1CE"/>
    <a:srgbClr val="4579B9"/>
    <a:srgbClr val="BCC7DE"/>
    <a:srgbClr val="82A5D0"/>
    <a:srgbClr val="D8DFEC"/>
    <a:srgbClr val="F2F2EA"/>
    <a:srgbClr val="F2F2E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1062" autoAdjust="0"/>
  </p:normalViewPr>
  <p:slideViewPr>
    <p:cSldViewPr snapToGrid="0">
      <p:cViewPr varScale="1">
        <p:scale>
          <a:sx n="64" d="100"/>
          <a:sy n="64" d="100"/>
        </p:scale>
        <p:origin x="-1752"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Actively Disengaged</c:v>
                </c:pt>
              </c:strCache>
            </c:strRef>
          </c:tx>
          <c:spPr>
            <a:solidFill>
              <a:schemeClr val="bg1">
                <a:lumMod val="50000"/>
              </a:schemeClr>
            </a:solidFill>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2012 Poll</c:v>
                </c:pt>
                <c:pt idx="1">
                  <c:v>Ignored</c:v>
                </c:pt>
                <c:pt idx="2">
                  <c:v>Weakness</c:v>
                </c:pt>
                <c:pt idx="3">
                  <c:v>Strengths</c:v>
                </c:pt>
              </c:strCache>
            </c:strRef>
          </c:cat>
          <c:val>
            <c:numRef>
              <c:f>Sheet1!$B$2:$B$5</c:f>
              <c:numCache>
                <c:formatCode>0%</c:formatCode>
                <c:ptCount val="4"/>
                <c:pt idx="0">
                  <c:v>0.18</c:v>
                </c:pt>
                <c:pt idx="1">
                  <c:v>0.4</c:v>
                </c:pt>
                <c:pt idx="2">
                  <c:v>0.22</c:v>
                </c:pt>
                <c:pt idx="3">
                  <c:v>0.01</c:v>
                </c:pt>
              </c:numCache>
            </c:numRef>
          </c:val>
        </c:ser>
        <c:ser>
          <c:idx val="1"/>
          <c:order val="1"/>
          <c:tx>
            <c:strRef>
              <c:f>Sheet1!$C$1</c:f>
              <c:strCache>
                <c:ptCount val="1"/>
                <c:pt idx="0">
                  <c:v>Not Engaged</c:v>
                </c:pt>
              </c:strCache>
            </c:strRef>
          </c:tx>
          <c:spPr>
            <a:solidFill>
              <a:schemeClr val="tx2">
                <a:lumMod val="60000"/>
                <a:lumOff val="40000"/>
              </a:schemeClr>
            </a:solidFill>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2012 Poll</c:v>
                </c:pt>
                <c:pt idx="1">
                  <c:v>Ignored</c:v>
                </c:pt>
                <c:pt idx="2">
                  <c:v>Weakness</c:v>
                </c:pt>
                <c:pt idx="3">
                  <c:v>Strengths</c:v>
                </c:pt>
              </c:strCache>
            </c:strRef>
          </c:cat>
          <c:val>
            <c:numRef>
              <c:f>Sheet1!$C$2:$C$5</c:f>
              <c:numCache>
                <c:formatCode>0%</c:formatCode>
                <c:ptCount val="4"/>
                <c:pt idx="0">
                  <c:v>0.52</c:v>
                </c:pt>
                <c:pt idx="1">
                  <c:v>0.56999999999999995</c:v>
                </c:pt>
                <c:pt idx="2">
                  <c:v>0.33</c:v>
                </c:pt>
                <c:pt idx="3">
                  <c:v>0.38</c:v>
                </c:pt>
              </c:numCache>
            </c:numRef>
          </c:val>
        </c:ser>
        <c:ser>
          <c:idx val="2"/>
          <c:order val="2"/>
          <c:tx>
            <c:strRef>
              <c:f>Sheet1!$D$1</c:f>
              <c:strCache>
                <c:ptCount val="1"/>
                <c:pt idx="0">
                  <c:v>Engaged</c:v>
                </c:pt>
              </c:strCache>
            </c:strRef>
          </c:tx>
          <c:spPr>
            <a:solidFill>
              <a:schemeClr val="accent5"/>
            </a:solidFill>
          </c:spPr>
          <c:invertIfNegative val="0"/>
          <c:dLbls>
            <c:dLbl>
              <c:idx val="1"/>
              <c:layout>
                <c:manualLayout>
                  <c:x val="0"/>
                  <c:y val="1.1661422087467999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2012 Poll</c:v>
                </c:pt>
                <c:pt idx="1">
                  <c:v>Ignored</c:v>
                </c:pt>
                <c:pt idx="2">
                  <c:v>Weakness</c:v>
                </c:pt>
                <c:pt idx="3">
                  <c:v>Strengths</c:v>
                </c:pt>
              </c:strCache>
            </c:strRef>
          </c:cat>
          <c:val>
            <c:numRef>
              <c:f>Sheet1!$D$2:$D$5</c:f>
              <c:numCache>
                <c:formatCode>0%</c:formatCode>
                <c:ptCount val="4"/>
                <c:pt idx="0">
                  <c:v>0.3</c:v>
                </c:pt>
                <c:pt idx="1">
                  <c:v>0.02</c:v>
                </c:pt>
                <c:pt idx="2">
                  <c:v>0.45</c:v>
                </c:pt>
                <c:pt idx="3">
                  <c:v>0.61</c:v>
                </c:pt>
              </c:numCache>
            </c:numRef>
          </c:val>
        </c:ser>
        <c:dLbls>
          <c:showLegendKey val="0"/>
          <c:showVal val="0"/>
          <c:showCatName val="0"/>
          <c:showSerName val="0"/>
          <c:showPercent val="0"/>
          <c:showBubbleSize val="0"/>
        </c:dLbls>
        <c:gapWidth val="75"/>
        <c:overlap val="100"/>
        <c:axId val="161843456"/>
        <c:axId val="161857536"/>
      </c:barChart>
      <c:catAx>
        <c:axId val="161843456"/>
        <c:scaling>
          <c:orientation val="minMax"/>
        </c:scaling>
        <c:delete val="0"/>
        <c:axPos val="b"/>
        <c:numFmt formatCode="General" sourceLinked="0"/>
        <c:majorTickMark val="none"/>
        <c:minorTickMark val="none"/>
        <c:tickLblPos val="nextTo"/>
        <c:crossAx val="161857536"/>
        <c:crosses val="autoZero"/>
        <c:auto val="1"/>
        <c:lblAlgn val="ctr"/>
        <c:lblOffset val="100"/>
        <c:noMultiLvlLbl val="0"/>
      </c:catAx>
      <c:valAx>
        <c:axId val="161857536"/>
        <c:scaling>
          <c:orientation val="minMax"/>
          <c:max val="1"/>
        </c:scaling>
        <c:delete val="0"/>
        <c:axPos val="l"/>
        <c:numFmt formatCode="0%" sourceLinked="1"/>
        <c:majorTickMark val="in"/>
        <c:minorTickMark val="none"/>
        <c:tickLblPos val="nextTo"/>
        <c:crossAx val="161843456"/>
        <c:crosses val="autoZero"/>
        <c:crossBetween val="between"/>
        <c:majorUnit val="0.2"/>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038474" cy="464183"/>
          </a:xfrm>
          <a:prstGeom prst="rect">
            <a:avLst/>
          </a:prstGeom>
        </p:spPr>
        <p:txBody>
          <a:bodyPr vert="horz" lIns="91497" tIns="45748" rIns="91497" bIns="45748" rtlCol="0"/>
          <a:lstStyle>
            <a:lvl1pPr algn="l">
              <a:defRPr sz="1200"/>
            </a:lvl1pPr>
          </a:lstStyle>
          <a:p>
            <a:endParaRPr lang="en-US"/>
          </a:p>
        </p:txBody>
      </p:sp>
      <p:sp>
        <p:nvSpPr>
          <p:cNvPr id="3" name="Date Placeholder 2"/>
          <p:cNvSpPr>
            <a:spLocks noGrp="1"/>
          </p:cNvSpPr>
          <p:nvPr>
            <p:ph type="dt" sz="quarter" idx="1"/>
          </p:nvPr>
        </p:nvSpPr>
        <p:spPr>
          <a:xfrm>
            <a:off x="3970340" y="1"/>
            <a:ext cx="3038474" cy="464183"/>
          </a:xfrm>
          <a:prstGeom prst="rect">
            <a:avLst/>
          </a:prstGeom>
        </p:spPr>
        <p:txBody>
          <a:bodyPr vert="horz" lIns="91497" tIns="45748" rIns="91497" bIns="45748" rtlCol="0"/>
          <a:lstStyle>
            <a:lvl1pPr algn="r">
              <a:defRPr sz="1200"/>
            </a:lvl1pPr>
          </a:lstStyle>
          <a:p>
            <a:endParaRPr lang="en-US"/>
          </a:p>
        </p:txBody>
      </p:sp>
      <p:sp>
        <p:nvSpPr>
          <p:cNvPr id="4" name="Footer Placeholder 3"/>
          <p:cNvSpPr>
            <a:spLocks noGrp="1"/>
          </p:cNvSpPr>
          <p:nvPr>
            <p:ph type="ftr" sz="quarter" idx="2"/>
          </p:nvPr>
        </p:nvSpPr>
        <p:spPr>
          <a:xfrm>
            <a:off x="3" y="8830627"/>
            <a:ext cx="3038474" cy="464183"/>
          </a:xfrm>
          <a:prstGeom prst="rect">
            <a:avLst/>
          </a:prstGeom>
        </p:spPr>
        <p:txBody>
          <a:bodyPr vert="horz" lIns="91497" tIns="45748" rIns="91497" bIns="45748" rtlCol="0" anchor="b"/>
          <a:lstStyle>
            <a:lvl1pPr algn="l">
              <a:defRPr sz="1200"/>
            </a:lvl1pPr>
          </a:lstStyle>
          <a:p>
            <a:endParaRPr lang="en-US"/>
          </a:p>
        </p:txBody>
      </p:sp>
      <p:sp>
        <p:nvSpPr>
          <p:cNvPr id="5" name="Slide Number Placeholder 4"/>
          <p:cNvSpPr>
            <a:spLocks noGrp="1"/>
          </p:cNvSpPr>
          <p:nvPr>
            <p:ph type="sldNum" sz="quarter" idx="3"/>
          </p:nvPr>
        </p:nvSpPr>
        <p:spPr>
          <a:xfrm>
            <a:off x="3970340" y="8830627"/>
            <a:ext cx="3038474" cy="464183"/>
          </a:xfrm>
          <a:prstGeom prst="rect">
            <a:avLst/>
          </a:prstGeom>
        </p:spPr>
        <p:txBody>
          <a:bodyPr vert="horz" lIns="91497" tIns="45748" rIns="91497" bIns="45748" rtlCol="0" anchor="b"/>
          <a:lstStyle>
            <a:lvl1pPr algn="r">
              <a:defRPr sz="1200"/>
            </a:lvl1pPr>
          </a:lstStyle>
          <a:p>
            <a:fld id="{537DA826-A6A6-4CEB-A452-032F0F92717C}" type="slidenum">
              <a:rPr lang="en-US" smtClean="0"/>
              <a:pPr/>
              <a:t>‹#›</a:t>
            </a:fld>
            <a:endParaRPr lang="en-US"/>
          </a:p>
        </p:txBody>
      </p:sp>
    </p:spTree>
    <p:extLst>
      <p:ext uri="{BB962C8B-B14F-4D97-AF65-F5344CB8AC3E}">
        <p14:creationId xmlns:p14="http://schemas.microsoft.com/office/powerpoint/2010/main" val="70648285"/>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61" tIns="46581" rIns="93161" bIns="46581" rtlCol="0"/>
          <a:lstStyle>
            <a:lvl1pPr algn="l">
              <a:defRPr sz="1200"/>
            </a:lvl1pPr>
          </a:lstStyle>
          <a:p>
            <a:endParaRPr lang="en-US" dirty="0"/>
          </a:p>
        </p:txBody>
      </p:sp>
      <p:sp>
        <p:nvSpPr>
          <p:cNvPr id="3" name="Date Placeholder 2"/>
          <p:cNvSpPr>
            <a:spLocks noGrp="1"/>
          </p:cNvSpPr>
          <p:nvPr>
            <p:ph type="dt" idx="1"/>
          </p:nvPr>
        </p:nvSpPr>
        <p:spPr>
          <a:xfrm>
            <a:off x="3970940" y="1"/>
            <a:ext cx="3037840" cy="464820"/>
          </a:xfrm>
          <a:prstGeom prst="rect">
            <a:avLst/>
          </a:prstGeom>
        </p:spPr>
        <p:txBody>
          <a:bodyPr vert="horz" lIns="93161" tIns="46581" rIns="93161" bIns="46581" rtlCol="0"/>
          <a:lstStyle>
            <a:lvl1pPr algn="r">
              <a:defRPr sz="1200"/>
            </a:lvl1pPr>
          </a:lstStyle>
          <a:p>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1" tIns="46581" rIns="93161" bIns="46581" rtlCol="0" anchor="ctr"/>
          <a:lstStyle/>
          <a:p>
            <a:endParaRPr lang="en-US" dirty="0"/>
          </a:p>
        </p:txBody>
      </p:sp>
      <p:sp>
        <p:nvSpPr>
          <p:cNvPr id="5" name="Notes Placeholder 4"/>
          <p:cNvSpPr>
            <a:spLocks noGrp="1"/>
          </p:cNvSpPr>
          <p:nvPr>
            <p:ph type="body" sz="quarter" idx="3"/>
          </p:nvPr>
        </p:nvSpPr>
        <p:spPr>
          <a:xfrm>
            <a:off x="701040" y="4415793"/>
            <a:ext cx="5608320" cy="4183380"/>
          </a:xfrm>
          <a:prstGeom prst="rect">
            <a:avLst/>
          </a:prstGeom>
        </p:spPr>
        <p:txBody>
          <a:bodyPr vert="horz" lIns="93161" tIns="46581" rIns="93161" bIns="4658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9"/>
            <a:ext cx="3037840" cy="464820"/>
          </a:xfrm>
          <a:prstGeom prst="rect">
            <a:avLst/>
          </a:prstGeom>
        </p:spPr>
        <p:txBody>
          <a:bodyPr vert="horz" lIns="93161" tIns="46581" rIns="93161" bIns="4658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40" y="8829969"/>
            <a:ext cx="3037840" cy="464820"/>
          </a:xfrm>
          <a:prstGeom prst="rect">
            <a:avLst/>
          </a:prstGeom>
        </p:spPr>
        <p:txBody>
          <a:bodyPr vert="horz" lIns="93161" tIns="46581" rIns="93161" bIns="46581" rtlCol="0" anchor="b"/>
          <a:lstStyle>
            <a:lvl1pPr algn="r">
              <a:defRPr sz="1200"/>
            </a:lvl1pPr>
          </a:lstStyle>
          <a:p>
            <a:fld id="{D8F6F116-9610-472E-B8DB-0590A7258CA7}" type="slidenum">
              <a:rPr lang="en-US" smtClean="0"/>
              <a:pPr/>
              <a:t>‹#›</a:t>
            </a:fld>
            <a:endParaRPr lang="en-US" dirty="0"/>
          </a:p>
        </p:txBody>
      </p:sp>
    </p:spTree>
    <p:extLst>
      <p:ext uri="{BB962C8B-B14F-4D97-AF65-F5344CB8AC3E}">
        <p14:creationId xmlns:p14="http://schemas.microsoft.com/office/powerpoint/2010/main" val="477454562"/>
      </p:ext>
    </p:extLst>
  </p:cSld>
  <p:clrMap bg1="lt1" tx1="dk1" bg2="lt2" tx2="dk2" accent1="accent1" accent2="accent2" accent3="accent3" accent4="accent4" accent5="accent5" accent6="accent6" hlink="hlink" folHlink="folHlink"/>
  <p:hf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9C318189-5886-480D-9D52-F5955A016DB8}" type="slidenum">
              <a:rPr lang="en-US" smtClean="0"/>
              <a:pPr/>
              <a:t>1</a:t>
            </a:fld>
            <a:endParaRPr lang="en-US"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great number of talents naturally exist within you and each of them is very specific.</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C015E5-5B55-43F0-A8E7-4104C7CF73F0}" type="slidenum">
              <a:rPr lang="en-US" smtClean="0"/>
              <a:pPr fontAlgn="base">
                <a:spcBef>
                  <a:spcPct val="0"/>
                </a:spcBef>
                <a:spcAft>
                  <a:spcPct val="0"/>
                </a:spcAft>
                <a:defRPr/>
              </a:pPr>
              <a:t>11</a:t>
            </a:fld>
            <a:endParaRPr lang="en-US" smtClean="0"/>
          </a:p>
        </p:txBody>
      </p:sp>
      <p:sp>
        <p:nvSpPr>
          <p:cNvPr id="65539" name="Slide Image Placeholder 1"/>
          <p:cNvSpPr>
            <a:spLocks noGrp="1" noRot="1" noChangeAspect="1" noTextEdit="1"/>
          </p:cNvSpPr>
          <p:nvPr>
            <p:ph type="sldImg"/>
          </p:nvPr>
        </p:nvSpPr>
        <p:spPr bwMode="auto">
          <a:noFill/>
          <a:ln>
            <a:solidFill>
              <a:srgbClr val="000000"/>
            </a:solidFill>
            <a:miter lim="800000"/>
            <a:headEnd/>
            <a:tailEnd/>
          </a:ln>
        </p:spPr>
      </p:sp>
      <p:sp>
        <p:nvSpPr>
          <p:cNvPr id="65540" name="Notes Placeholder 2"/>
          <p:cNvSpPr>
            <a:spLocks noGrp="1"/>
          </p:cNvSpPr>
          <p:nvPr>
            <p:ph type="body" idx="1"/>
          </p:nvPr>
        </p:nvSpPr>
        <p:spPr bwMode="auto">
          <a:noFill/>
        </p:spPr>
        <p:txBody>
          <a:bodyPr wrap="square" lIns="93132" tIns="46567" rIns="93132" bIns="46567" numCol="1" anchor="t" anchorCtr="0" compatLnSpc="1">
            <a:prstTxWarp prst="textNoShape">
              <a:avLst/>
            </a:prstTxWarp>
          </a:bodyPr>
          <a:lstStyle/>
          <a:p>
            <a:pPr eaLnBrk="1" hangingPunct="1">
              <a:spcBef>
                <a:spcPct val="0"/>
              </a:spcBef>
            </a:pPr>
            <a:r>
              <a:rPr lang="en-US" dirty="0" smtClean="0"/>
              <a:t>Talent theme</a:t>
            </a:r>
            <a:r>
              <a:rPr lang="en-US" baseline="0" dirty="0" smtClean="0"/>
              <a:t> and signature theme are interchangeable with Gallup’s language. </a:t>
            </a:r>
            <a:endParaRPr lang="en-US" dirty="0" smtClean="0"/>
          </a:p>
        </p:txBody>
      </p:sp>
      <p:sp>
        <p:nvSpPr>
          <p:cNvPr id="65541" name="Slide Number Placeholder 3"/>
          <p:cNvSpPr txBox="1">
            <a:spLocks noGrp="1"/>
          </p:cNvSpPr>
          <p:nvPr/>
        </p:nvSpPr>
        <p:spPr bwMode="auto">
          <a:xfrm>
            <a:off x="3970636" y="8828065"/>
            <a:ext cx="3038161" cy="466738"/>
          </a:xfrm>
          <a:prstGeom prst="rect">
            <a:avLst/>
          </a:prstGeom>
          <a:noFill/>
          <a:ln w="9525">
            <a:noFill/>
            <a:miter lim="800000"/>
            <a:headEnd/>
            <a:tailEnd/>
          </a:ln>
        </p:spPr>
        <p:txBody>
          <a:bodyPr lIns="93132" tIns="46567" rIns="93132" bIns="46567" anchor="b"/>
          <a:lstStyle/>
          <a:p>
            <a:pPr algn="r" defTabSz="926980"/>
            <a:fld id="{1B29669B-C473-45A3-88BB-791AD18FC57E}" type="slidenum">
              <a:rPr lang="en-US" sz="1200">
                <a:latin typeface="Calibri" pitchFamily="34" charset="0"/>
              </a:rPr>
              <a:pPr algn="r" defTabSz="926980"/>
              <a:t>11</a:t>
            </a:fld>
            <a:endParaRPr lang="en-US" sz="1200" dirty="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12</a:t>
            </a:fld>
            <a:endParaRPr lang="en-US" dirty="0"/>
          </a:p>
        </p:txBody>
      </p:sp>
    </p:spTree>
    <p:extLst>
      <p:ext uri="{BB962C8B-B14F-4D97-AF65-F5344CB8AC3E}">
        <p14:creationId xmlns:p14="http://schemas.microsoft.com/office/powerpoint/2010/main" val="1514240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94212" name="Notes Placeholder 2"/>
          <p:cNvSpPr>
            <a:spLocks noGrp="1"/>
          </p:cNvSpPr>
          <p:nvPr>
            <p:ph type="body" idx="1"/>
          </p:nvPr>
        </p:nvSpPr>
        <p:spPr>
          <a:ln/>
        </p:spPr>
        <p:txBody>
          <a:bodyPr>
            <a:normAutofit fontScale="92500"/>
          </a:bodyPr>
          <a:lstStyle/>
          <a:p>
            <a:r>
              <a:rPr lang="en-US" sz="2400" dirty="0" smtClean="0">
                <a:solidFill>
                  <a:schemeClr val="accent2">
                    <a:lumMod val="50000"/>
                  </a:schemeClr>
                </a:solidFill>
              </a:rPr>
              <a:t>“Talent is cheaper than table salt. What separates the talented individual from the successful one is a lot of hard work.”</a:t>
            </a:r>
          </a:p>
          <a:p>
            <a:pPr lvl="1"/>
            <a:r>
              <a:rPr lang="en-US" sz="2400" b="1" dirty="0" smtClean="0">
                <a:solidFill>
                  <a:schemeClr val="accent2">
                    <a:lumMod val="50000"/>
                  </a:schemeClr>
                </a:solidFill>
              </a:rPr>
              <a:t>Stephen King</a:t>
            </a:r>
          </a:p>
          <a:p>
            <a:pPr eaLnBrk="1" hangingPunct="1">
              <a:spcBef>
                <a:spcPct val="0"/>
              </a:spcBef>
              <a:defRPr/>
            </a:pPr>
            <a:endParaRPr lang="en-US" dirty="0" smtClean="0">
              <a:solidFill>
                <a:srgbClr val="006600"/>
              </a:solidFill>
            </a:endParaRPr>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a:t>
            </a:r>
            <a:r>
              <a:rPr lang="en-US" baseline="0" dirty="0" smtClean="0"/>
              <a:t> will likely answer “English” or “C.”  Affirm that “yes, our culture tends to focus on what we are the worst at and spend less time in areas where we have excelled.”</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14</a:t>
            </a:fld>
            <a:endParaRPr lang="en-US" dirty="0"/>
          </a:p>
        </p:txBody>
      </p:sp>
    </p:spTree>
    <p:extLst>
      <p:ext uri="{BB962C8B-B14F-4D97-AF65-F5344CB8AC3E}">
        <p14:creationId xmlns:p14="http://schemas.microsoft.com/office/powerpoint/2010/main" val="464886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E8949B-E87E-4F7D-924B-F825C50BF920}" type="slidenum">
              <a:rPr lang="en-US" smtClean="0"/>
              <a:pPr fontAlgn="base">
                <a:spcBef>
                  <a:spcPct val="0"/>
                </a:spcBef>
                <a:spcAft>
                  <a:spcPct val="0"/>
                </a:spcAft>
                <a:defRPr/>
              </a:pPr>
              <a:t>15</a:t>
            </a:fld>
            <a:endParaRPr lang="en-US"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Transition – Focusing on talent development motivates</a:t>
            </a:r>
            <a:r>
              <a:rPr lang="en-US" baseline="0" dirty="0" smtClean="0"/>
              <a:t> people.  It drives engagement.</a:t>
            </a: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pitchFamily="34" charset="0"/>
                <a:ea typeface="ＭＳ Ｐゴシック" charset="-128"/>
                <a:cs typeface="Arial" pitchFamily="34" charset="0"/>
              </a:rPr>
              <a:t>This is from a 2012 study of engagement in the</a:t>
            </a:r>
            <a:r>
              <a:rPr lang="en-US" baseline="0" dirty="0" smtClean="0">
                <a:latin typeface="Arial" pitchFamily="34" charset="0"/>
                <a:ea typeface="ＭＳ Ｐゴシック" charset="-128"/>
                <a:cs typeface="Arial" pitchFamily="34" charset="0"/>
              </a:rPr>
              <a:t> work place</a:t>
            </a:r>
            <a:endParaRPr lang="en-US" dirty="0" smtClean="0">
              <a:latin typeface="Arial" pitchFamily="34" charset="0"/>
              <a:ea typeface="ＭＳ Ｐゴシック" charset="-128"/>
              <a:cs typeface="Arial" pitchFamily="34" charset="0"/>
            </a:endParaRPr>
          </a:p>
          <a:p>
            <a:pPr marL="228600" indent="-228600">
              <a:lnSpc>
                <a:spcPct val="80000"/>
              </a:lnSpc>
              <a:buAutoNum type="arabicParenR"/>
            </a:pPr>
            <a:r>
              <a:rPr lang="en-US" dirty="0" smtClean="0">
                <a:latin typeface="Arial" pitchFamily="34" charset="0"/>
                <a:ea typeface="ＭＳ Ｐゴシック" charset="-128"/>
                <a:cs typeface="Arial" pitchFamily="34" charset="0"/>
              </a:rPr>
              <a:t>This column shows in general the</a:t>
            </a:r>
            <a:r>
              <a:rPr lang="en-US" baseline="0" dirty="0" smtClean="0">
                <a:latin typeface="Arial" pitchFamily="34" charset="0"/>
                <a:ea typeface="ＭＳ Ｐゴシック" charset="-128"/>
                <a:cs typeface="Arial" pitchFamily="34" charset="0"/>
              </a:rPr>
              <a:t> percentage of those actively disengaged, no engaged, and engaged</a:t>
            </a:r>
          </a:p>
          <a:p>
            <a:pPr marL="228600" indent="-228600">
              <a:lnSpc>
                <a:spcPct val="80000"/>
              </a:lnSpc>
              <a:buAutoNum type="arabicParenR"/>
            </a:pPr>
            <a:r>
              <a:rPr lang="en-US" baseline="0" dirty="0" smtClean="0">
                <a:latin typeface="Arial" pitchFamily="34" charset="0"/>
                <a:ea typeface="ＭＳ Ｐゴシック" charset="-128"/>
                <a:cs typeface="Arial" pitchFamily="34" charset="0"/>
              </a:rPr>
              <a:t>This demonstrates those whose supervisors completely ignored developing their staffs</a:t>
            </a:r>
          </a:p>
          <a:p>
            <a:pPr marL="228600" indent="-228600">
              <a:lnSpc>
                <a:spcPct val="80000"/>
              </a:lnSpc>
              <a:buAutoNum type="arabicParenR"/>
            </a:pPr>
            <a:r>
              <a:rPr lang="en-US" baseline="0" dirty="0" smtClean="0">
                <a:latin typeface="Arial" pitchFamily="34" charset="0"/>
                <a:ea typeface="ＭＳ Ｐゴシック" charset="-128"/>
                <a:cs typeface="Arial" pitchFamily="34" charset="0"/>
              </a:rPr>
              <a:t>Here is when a supervisor focused on weakness fixing</a:t>
            </a:r>
          </a:p>
          <a:p>
            <a:pPr marL="228600" indent="-228600">
              <a:lnSpc>
                <a:spcPct val="80000"/>
              </a:lnSpc>
              <a:buAutoNum type="arabicParenR"/>
            </a:pPr>
            <a:r>
              <a:rPr lang="en-US" baseline="0" dirty="0" smtClean="0">
                <a:latin typeface="Arial" pitchFamily="34" charset="0"/>
                <a:ea typeface="ＭＳ Ｐゴシック" charset="-128"/>
                <a:cs typeface="Arial" pitchFamily="34" charset="0"/>
              </a:rPr>
              <a:t>Here is when a supervisor focused on talent development</a:t>
            </a:r>
            <a:endParaRPr lang="en-US" dirty="0">
              <a:latin typeface="Arial" pitchFamily="34" charset="0"/>
              <a:ea typeface="ＭＳ Ｐゴシック" charset="-128"/>
              <a:cs typeface="Arial" pitchFamily="34" charset="0"/>
            </a:endParaRPr>
          </a:p>
        </p:txBody>
      </p:sp>
      <p:sp>
        <p:nvSpPr>
          <p:cNvPr id="4" name="Slide Number Placeholder 3"/>
          <p:cNvSpPr>
            <a:spLocks noGrp="1"/>
          </p:cNvSpPr>
          <p:nvPr>
            <p:ph type="sldNum" sz="quarter" idx="10"/>
          </p:nvPr>
        </p:nvSpPr>
        <p:spPr/>
        <p:txBody>
          <a:bodyPr/>
          <a:lstStyle/>
          <a:p>
            <a:fld id="{108DC8DE-D1A1-4E07-B995-7E76D5FCB4C3}"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429871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this is what actively disengaged looks like</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17</a:t>
            </a:fld>
            <a:endParaRPr lang="en-US" dirty="0"/>
          </a:p>
        </p:txBody>
      </p:sp>
    </p:spTree>
    <p:extLst>
      <p:ext uri="{BB962C8B-B14F-4D97-AF65-F5344CB8AC3E}">
        <p14:creationId xmlns:p14="http://schemas.microsoft.com/office/powerpoint/2010/main" val="752846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pitchFamily="34" charset="0"/>
                <a:ea typeface="ＭＳ Ｐゴシック" charset="-128"/>
                <a:cs typeface="Arial" pitchFamily="34" charset="0"/>
              </a:rPr>
              <a:t>Another 2012 study looked at engagement in our</a:t>
            </a:r>
            <a:r>
              <a:rPr lang="en-US" baseline="0" dirty="0" smtClean="0">
                <a:latin typeface="Arial" pitchFamily="34" charset="0"/>
                <a:ea typeface="ＭＳ Ｐゴシック" charset="-128"/>
                <a:cs typeface="Arial" pitchFamily="34" charset="0"/>
              </a:rPr>
              <a:t> schools.</a:t>
            </a:r>
          </a:p>
          <a:p>
            <a:pPr>
              <a:lnSpc>
                <a:spcPct val="80000"/>
              </a:lnSpc>
            </a:pPr>
            <a:endParaRPr lang="en-US" baseline="0" dirty="0" smtClean="0">
              <a:latin typeface="Arial" pitchFamily="34" charset="0"/>
              <a:ea typeface="ＭＳ Ｐゴシック" charset="-128"/>
              <a:cs typeface="Arial" pitchFamily="34" charset="0"/>
            </a:endParaRPr>
          </a:p>
          <a:p>
            <a:pPr>
              <a:lnSpc>
                <a:spcPct val="80000"/>
              </a:lnSpc>
            </a:pPr>
            <a:r>
              <a:rPr lang="en-US" baseline="0" dirty="0" smtClean="0">
                <a:latin typeface="Arial" pitchFamily="34" charset="0"/>
                <a:ea typeface="ＭＳ Ｐゴシック" charset="-128"/>
                <a:cs typeface="Arial" pitchFamily="34" charset="0"/>
              </a:rPr>
              <a:t>Interestingly enough, there is actually a small spike in engagement following the junior year.  Any guess to why that is?</a:t>
            </a:r>
          </a:p>
          <a:p>
            <a:pPr>
              <a:lnSpc>
                <a:spcPct val="80000"/>
              </a:lnSpc>
            </a:pPr>
            <a:endParaRPr lang="en-US" baseline="0" dirty="0" smtClean="0">
              <a:latin typeface="Arial" pitchFamily="34" charset="0"/>
              <a:ea typeface="ＭＳ Ｐゴシック" charset="-128"/>
              <a:cs typeface="Arial" pitchFamily="34" charset="0"/>
            </a:endParaRPr>
          </a:p>
          <a:p>
            <a:pPr>
              <a:lnSpc>
                <a:spcPct val="80000"/>
              </a:lnSpc>
            </a:pPr>
            <a:r>
              <a:rPr lang="en-US" baseline="0" dirty="0" smtClean="0">
                <a:latin typeface="Arial" pitchFamily="34" charset="0"/>
                <a:ea typeface="ＭＳ Ｐゴシック" charset="-128"/>
                <a:cs typeface="Arial" pitchFamily="34" charset="0"/>
              </a:rPr>
              <a:t>These are the students that are coming to us.  The 44% engaged.</a:t>
            </a:r>
            <a:endParaRPr lang="en-US" dirty="0">
              <a:latin typeface="Arial" pitchFamily="34" charset="0"/>
              <a:ea typeface="ＭＳ Ｐゴシック" charset="-128"/>
              <a:cs typeface="Arial" pitchFamily="34" charset="0"/>
            </a:endParaRPr>
          </a:p>
        </p:txBody>
      </p:sp>
      <p:sp>
        <p:nvSpPr>
          <p:cNvPr id="4" name="Slide Number Placeholder 3"/>
          <p:cNvSpPr>
            <a:spLocks noGrp="1"/>
          </p:cNvSpPr>
          <p:nvPr>
            <p:ph type="sldNum" sz="quarter" idx="10"/>
          </p:nvPr>
        </p:nvSpPr>
        <p:spPr/>
        <p:txBody>
          <a:bodyPr/>
          <a:lstStyle/>
          <a:p>
            <a:fld id="{108DC8DE-D1A1-4E07-B995-7E76D5FCB4C3}" type="slidenum">
              <a:rPr lang="en-US" smtClean="0"/>
              <a:pPr/>
              <a:t>18</a:t>
            </a:fld>
            <a:endParaRPr lang="en-US" dirty="0"/>
          </a:p>
        </p:txBody>
      </p:sp>
    </p:spTree>
    <p:extLst>
      <p:ext uri="{BB962C8B-B14F-4D97-AF65-F5344CB8AC3E}">
        <p14:creationId xmlns:p14="http://schemas.microsoft.com/office/powerpoint/2010/main" val="41891734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6F71AD-EFC6-4C6C-BF4D-1414DAEDAA66}" type="slidenum">
              <a:rPr lang="en-US" smtClean="0"/>
              <a:pPr fontAlgn="base">
                <a:spcBef>
                  <a:spcPct val="0"/>
                </a:spcBef>
                <a:spcAft>
                  <a:spcPct val="0"/>
                </a:spcAft>
                <a:defRPr/>
              </a:pPr>
              <a:t>19</a:t>
            </a:fld>
            <a:endParaRPr lang="en-US" smtClean="0"/>
          </a:p>
        </p:txBody>
      </p:sp>
      <p:sp>
        <p:nvSpPr>
          <p:cNvPr id="63491" name="Rectangle 2"/>
          <p:cNvSpPr>
            <a:spLocks noGrp="1" noRot="1" noChangeAspect="1" noChangeArrowheads="1" noTextEdit="1"/>
          </p:cNvSpPr>
          <p:nvPr>
            <p:ph type="sldImg"/>
          </p:nvPr>
        </p:nvSpPr>
        <p:spPr bwMode="auto">
          <a:xfrm>
            <a:off x="1182688" y="696913"/>
            <a:ext cx="4648200" cy="3486150"/>
          </a:xfrm>
          <a:noFill/>
          <a:ln>
            <a:solidFill>
              <a:srgbClr val="000000"/>
            </a:solidFill>
            <a:miter lim="800000"/>
            <a:headEnd/>
            <a:tailEnd/>
          </a:ln>
        </p:spPr>
      </p:sp>
      <p:sp>
        <p:nvSpPr>
          <p:cNvPr id="63492" name="Rectangle 3"/>
          <p:cNvSpPr>
            <a:spLocks noGrp="1" noChangeArrowheads="1"/>
          </p:cNvSpPr>
          <p:nvPr>
            <p:ph type="body" idx="1"/>
          </p:nvPr>
        </p:nvSpPr>
        <p:spPr bwMode="auto">
          <a:xfrm>
            <a:off x="935685" y="4418027"/>
            <a:ext cx="5139034" cy="4181461"/>
          </a:xfrm>
          <a:noFill/>
        </p:spPr>
        <p:txBody>
          <a:bodyPr wrap="square" lIns="91315" tIns="45660" rIns="91315" bIns="45660" numCol="1" anchor="t" anchorCtr="0" compatLnSpc="1">
            <a:prstTxWarp prst="textNoShape">
              <a:avLst/>
            </a:prstTxWarp>
          </a:bodyPr>
          <a:lstStyle/>
          <a:p>
            <a:pPr defTabSz="894961">
              <a:spcBef>
                <a:spcPct val="0"/>
              </a:spcBef>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Utilizing these 4 domains is one way</a:t>
            </a:r>
            <a:r>
              <a:rPr lang="en-US" baseline="0" dirty="0" smtClean="0"/>
              <a:t> to help group the strengths and understand them.</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a:ln/>
        </p:spPr>
        <p:txBody>
          <a:bodyPr/>
          <a:lstStyle/>
          <a:p>
            <a:endParaRPr lang="en-US" dirty="0" smtClean="0"/>
          </a:p>
        </p:txBody>
      </p:sp>
      <p:sp>
        <p:nvSpPr>
          <p:cNvPr id="113668" name="Slide Number Placeholder 3"/>
          <p:cNvSpPr>
            <a:spLocks noGrp="1"/>
          </p:cNvSpPr>
          <p:nvPr>
            <p:ph type="sldNum" sz="quarter" idx="5"/>
          </p:nvPr>
        </p:nvSpPr>
        <p:spPr>
          <a:xfrm>
            <a:off x="3970436" y="8830630"/>
            <a:ext cx="3038371" cy="464182"/>
          </a:xfrm>
          <a:prstGeom prst="rect">
            <a:avLst/>
          </a:prstGeom>
          <a:noFill/>
        </p:spPr>
        <p:txBody>
          <a:bodyPr lIns="91381" tIns="45691" rIns="91381" bIns="45691"/>
          <a:lstStyle/>
          <a:p>
            <a:fld id="{E640F866-CCE6-481D-B1C6-952B1929BF11}" type="slidenum">
              <a:rPr lang="en-US" smtClean="0"/>
              <a:pPr/>
              <a:t>23</a:t>
            </a:fld>
            <a:endParaRPr lang="en-US" dirty="0" smtClean="0"/>
          </a:p>
        </p:txBody>
      </p:sp>
      <p:sp>
        <p:nvSpPr>
          <p:cNvPr id="5" name="Date Placeholder 4"/>
          <p:cNvSpPr>
            <a:spLocks noGrp="1"/>
          </p:cNvSpPr>
          <p:nvPr>
            <p:ph type="dt" idx="10"/>
          </p:nvPr>
        </p:nvSpPr>
        <p:spPr/>
        <p:txBody>
          <a:bodyPr/>
          <a:lstStyle/>
          <a:p>
            <a:endParaRPr lang="en-US" dirty="0"/>
          </a:p>
        </p:txBody>
      </p:sp>
      <p:sp>
        <p:nvSpPr>
          <p:cNvPr id="6" name="Header Placeholder 5"/>
          <p:cNvSpPr>
            <a:spLocks noGrp="1"/>
          </p:cNvSpPr>
          <p:nvPr>
            <p:ph type="hdr" sz="quarter" idx="11"/>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ndParaRPr>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28</a:t>
            </a:fld>
            <a:endParaRPr lang="en-US" dirty="0"/>
          </a:p>
        </p:txBody>
      </p:sp>
    </p:spTree>
    <p:extLst>
      <p:ext uri="{BB962C8B-B14F-4D97-AF65-F5344CB8AC3E}">
        <p14:creationId xmlns:p14="http://schemas.microsoft.com/office/powerpoint/2010/main" val="2952671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800" i="1" dirty="0" smtClean="0">
                <a:solidFill>
                  <a:schemeClr val="accent2">
                    <a:lumMod val="50000"/>
                  </a:schemeClr>
                </a:solidFill>
              </a:rPr>
              <a:t>Have you heard of the Gallup Organization?</a:t>
            </a:r>
            <a:r>
              <a:rPr lang="en-US" sz="2800" i="1" baseline="0" dirty="0" smtClean="0">
                <a:solidFill>
                  <a:schemeClr val="accent2">
                    <a:lumMod val="50000"/>
                  </a:schemeClr>
                </a:solidFill>
              </a:rPr>
              <a:t>  How? The company that does the Gallup Poll, Presidential Polls, etc.</a:t>
            </a:r>
          </a:p>
          <a:p>
            <a:r>
              <a:rPr lang="en-US" sz="2800" i="1" dirty="0" smtClean="0">
                <a:solidFill>
                  <a:schemeClr val="accent2">
                    <a:lumMod val="50000"/>
                  </a:schemeClr>
                </a:solidFill>
              </a:rPr>
              <a:t>The Gallup Organization…</a:t>
            </a:r>
          </a:p>
          <a:p>
            <a:pPr lvl="1"/>
            <a:r>
              <a:rPr lang="en-US" dirty="0" smtClean="0">
                <a:solidFill>
                  <a:schemeClr val="accent2">
                    <a:lumMod val="50000"/>
                  </a:schemeClr>
                </a:solidFill>
              </a:rPr>
              <a:t>has studied human nature and behavior for more than 70 years.</a:t>
            </a:r>
          </a:p>
          <a:p>
            <a:pPr lvl="1"/>
            <a:r>
              <a:rPr lang="en-US" dirty="0" smtClean="0">
                <a:solidFill>
                  <a:schemeClr val="accent2">
                    <a:lumMod val="50000"/>
                  </a:schemeClr>
                </a:solidFill>
              </a:rPr>
              <a:t>Has life-long learning programs that help individuals achieve higher levels of productivity and fulfillment.</a:t>
            </a:r>
          </a:p>
          <a:p>
            <a:pPr lvl="0" algn="l"/>
            <a:r>
              <a:rPr lang="en-US" dirty="0" smtClean="0">
                <a:solidFill>
                  <a:schemeClr val="accent2">
                    <a:lumMod val="50000"/>
                  </a:schemeClr>
                </a:solidFill>
              </a:rPr>
              <a:t>Don Clifton taught and researched psychology at Nebraska</a:t>
            </a:r>
            <a:r>
              <a:rPr lang="en-US" baseline="0" dirty="0" smtClean="0">
                <a:solidFill>
                  <a:schemeClr val="accent2">
                    <a:lumMod val="50000"/>
                  </a:schemeClr>
                </a:solidFill>
              </a:rPr>
              <a:t> before making the transition to Gallup as CEO. He was a forefather in the positive psychology movement. </a:t>
            </a:r>
          </a:p>
          <a:p>
            <a:pPr lvl="0" algn="l"/>
            <a:r>
              <a:rPr lang="en-US" baseline="0" dirty="0" smtClean="0">
                <a:solidFill>
                  <a:schemeClr val="accent2">
                    <a:lumMod val="50000"/>
                  </a:schemeClr>
                </a:solidFill>
              </a:rPr>
              <a:t>One study focused on finding out what made high achieving individuals successful.</a:t>
            </a:r>
            <a:endParaRPr lang="en-US" dirty="0" smtClean="0">
              <a:solidFill>
                <a:schemeClr val="accent2">
                  <a:lumMod val="50000"/>
                </a:schemeClr>
              </a:solidFill>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219D6B-20F8-4E07-9381-92224DFB3E31}" type="slidenum">
              <a:rPr lang="en-US"/>
              <a:pPr/>
              <a:t>4</a:t>
            </a:fld>
            <a:endParaRPr lang="en-US" dirty="0"/>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2">
                    <a:lumMod val="50000"/>
                  </a:schemeClr>
                </a:solidFill>
              </a:rPr>
              <a:t>Gallup studied high achievers for </a:t>
            </a:r>
            <a:r>
              <a:rPr lang="en-US" sz="1200" i="1" dirty="0" smtClean="0">
                <a:solidFill>
                  <a:schemeClr val="accent2">
                    <a:lumMod val="50000"/>
                  </a:schemeClr>
                </a:solidFill>
              </a:rPr>
              <a:t>30 years</a:t>
            </a:r>
            <a:r>
              <a:rPr lang="en-US" sz="1200" dirty="0" smtClean="0">
                <a:solidFill>
                  <a:schemeClr val="accent2">
                    <a:lumMod val="50000"/>
                  </a:schemeClr>
                </a:solidFill>
              </a:rPr>
              <a:t>, identifying </a:t>
            </a:r>
            <a:r>
              <a:rPr lang="en-US" sz="1200" b="1" dirty="0" smtClean="0">
                <a:solidFill>
                  <a:schemeClr val="accent2">
                    <a:lumMod val="50000"/>
                  </a:schemeClr>
                </a:solidFill>
              </a:rPr>
              <a:t>400 themes of talent</a:t>
            </a:r>
            <a:r>
              <a:rPr lang="en-US" sz="1200" dirty="0" smtClean="0">
                <a:solidFill>
                  <a:schemeClr val="accent2">
                    <a:lumMod val="50000"/>
                  </a:schemeClr>
                </a:solidFill>
              </a:rPr>
              <a:t>, the most prevalent </a:t>
            </a:r>
            <a:r>
              <a:rPr lang="en-US" sz="1200" b="1" dirty="0" smtClean="0">
                <a:solidFill>
                  <a:schemeClr val="accent2">
                    <a:lumMod val="50000"/>
                  </a:schemeClr>
                </a:solidFill>
              </a:rPr>
              <a:t>34</a:t>
            </a:r>
            <a:r>
              <a:rPr lang="en-US" sz="1200" dirty="0" smtClean="0">
                <a:solidFill>
                  <a:schemeClr val="accent2">
                    <a:lumMod val="50000"/>
                  </a:schemeClr>
                </a:solidFill>
              </a:rPr>
              <a:t> are measured using the </a:t>
            </a:r>
            <a:r>
              <a:rPr lang="en-US" sz="1200" dirty="0" err="1" smtClean="0">
                <a:solidFill>
                  <a:schemeClr val="accent2">
                    <a:lumMod val="50000"/>
                  </a:schemeClr>
                </a:solidFill>
              </a:rPr>
              <a:t>StrengthsQuest</a:t>
            </a:r>
            <a:r>
              <a:rPr lang="en-US" sz="1200" dirty="0" smtClean="0">
                <a:solidFill>
                  <a:schemeClr val="accent2">
                    <a:lumMod val="50000"/>
                  </a:schemeClr>
                </a:solidFill>
              </a:rPr>
              <a:t> instrument.</a:t>
            </a:r>
          </a:p>
          <a:p>
            <a:endParaRPr lang="en-US" dirty="0"/>
          </a:p>
        </p:txBody>
      </p:sp>
      <p:sp>
        <p:nvSpPr>
          <p:cNvPr id="5" name="Date Placeholder 4"/>
          <p:cNvSpPr>
            <a:spLocks noGrp="1"/>
          </p:cNvSpPr>
          <p:nvPr>
            <p:ph type="dt" idx="10"/>
          </p:nvPr>
        </p:nvSpPr>
        <p:spPr/>
        <p:txBody>
          <a:bodyPr/>
          <a:lstStyle/>
          <a:p>
            <a:endParaRPr lang="en-US" dirty="0"/>
          </a:p>
        </p:txBody>
      </p:sp>
      <p:sp>
        <p:nvSpPr>
          <p:cNvPr id="6" name="Header Placeholder 5"/>
          <p:cNvSpPr>
            <a:spLocks noGrp="1"/>
          </p:cNvSpPr>
          <p:nvPr>
            <p:ph type="hdr" sz="quarter" idx="1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Strengths report will give you your top five talent themes. At this point you may</a:t>
            </a:r>
            <a:r>
              <a:rPr lang="en-US" baseline="0" dirty="0" smtClean="0"/>
              <a:t> be feeling like this is ‘just another personality test’ and we are trying to ‘box you in.’ Here are some figures of the likelihood that your top 5 will be just the same as someone next to you.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5</a:t>
            </a:fld>
            <a:endParaRPr lang="en-US" dirty="0"/>
          </a:p>
        </p:txBody>
      </p:sp>
    </p:spTree>
    <p:extLst>
      <p:ext uri="{BB962C8B-B14F-4D97-AF65-F5344CB8AC3E}">
        <p14:creationId xmlns:p14="http://schemas.microsoft.com/office/powerpoint/2010/main" val="498813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buSzPct val="75000"/>
            </a:pPr>
            <a:r>
              <a:rPr lang="en-US" sz="1200" dirty="0" smtClean="0">
                <a:latin typeface="Arial" pitchFamily="34" charset="0"/>
                <a:cs typeface="Arial" pitchFamily="34" charset="0"/>
              </a:rPr>
              <a:t>Psychologists have historically focused on what is wrong with people and</a:t>
            </a:r>
            <a:r>
              <a:rPr lang="en-US" sz="1200" baseline="0" dirty="0" smtClean="0">
                <a:latin typeface="Arial" pitchFamily="34" charset="0"/>
                <a:cs typeface="Arial" pitchFamily="34" charset="0"/>
              </a:rPr>
              <a:t> how we can in turn fix them. This assessment is g</a:t>
            </a:r>
            <a:r>
              <a:rPr lang="en-US" sz="1200" dirty="0" smtClean="0">
                <a:latin typeface="Arial" pitchFamily="34" charset="0"/>
                <a:cs typeface="Arial" pitchFamily="34" charset="0"/>
              </a:rPr>
              <a:t>rounded </a:t>
            </a:r>
            <a:r>
              <a:rPr lang="en-US" sz="1200" dirty="0">
                <a:latin typeface="Arial" pitchFamily="34" charset="0"/>
                <a:cs typeface="Arial" pitchFamily="34" charset="0"/>
              </a:rPr>
              <a:t>in Positive Psychology – </a:t>
            </a:r>
            <a:r>
              <a:rPr lang="en-US" sz="1200" dirty="0" smtClean="0">
                <a:latin typeface="Arial" pitchFamily="34" charset="0"/>
                <a:cs typeface="Arial" pitchFamily="34" charset="0"/>
              </a:rPr>
              <a:t>the focus </a:t>
            </a:r>
            <a:r>
              <a:rPr lang="en-US" sz="1200" dirty="0">
                <a:latin typeface="Arial" pitchFamily="34" charset="0"/>
                <a:cs typeface="Arial" pitchFamily="34" charset="0"/>
              </a:rPr>
              <a:t>on what is right, not what is wrong</a:t>
            </a:r>
          </a:p>
          <a:p>
            <a:pPr lvl="1">
              <a:buSzPct val="75000"/>
            </a:pPr>
            <a:r>
              <a:rPr lang="en-US" sz="1200" dirty="0">
                <a:latin typeface="Arial" pitchFamily="34" charset="0"/>
                <a:cs typeface="Arial" pitchFamily="34" charset="0"/>
              </a:rPr>
              <a:t>what is positive and normal about people</a:t>
            </a:r>
          </a:p>
          <a:p>
            <a:pPr lvl="1">
              <a:buSzPct val="75000"/>
            </a:pPr>
            <a:r>
              <a:rPr lang="en-US" sz="1200" dirty="0">
                <a:latin typeface="Arial" pitchFamily="34" charset="0"/>
                <a:cs typeface="Arial" pitchFamily="34" charset="0"/>
              </a:rPr>
              <a:t>study of positive emotions (optimism, hope, etc.)</a:t>
            </a:r>
          </a:p>
          <a:p>
            <a:pPr lvl="1">
              <a:buSzPct val="75000"/>
            </a:pPr>
            <a:endParaRPr lang="en-US" sz="1200" dirty="0">
              <a:latin typeface="Arial" pitchFamily="34" charset="0"/>
              <a:cs typeface="Arial" pitchFamily="34" charset="0"/>
            </a:endParaRPr>
          </a:p>
          <a:p>
            <a:pPr lvl="1">
              <a:buSzPct val="75000"/>
            </a:pPr>
            <a:r>
              <a:rPr lang="en-US" sz="1200" dirty="0">
                <a:latin typeface="Arial" pitchFamily="34" charset="0"/>
                <a:cs typeface="Arial" pitchFamily="34" charset="0"/>
              </a:rPr>
              <a:t>Pass out Aspirations </a:t>
            </a:r>
            <a:r>
              <a:rPr lang="en-US" sz="1200" dirty="0" smtClean="0">
                <a:latin typeface="Arial" pitchFamily="34" charset="0"/>
                <a:cs typeface="Arial" pitchFamily="34" charset="0"/>
              </a:rPr>
              <a:t>for </a:t>
            </a:r>
            <a:r>
              <a:rPr lang="en-US" sz="1200" dirty="0">
                <a:latin typeface="Arial" pitchFamily="34" charset="0"/>
                <a:cs typeface="Arial" pitchFamily="34" charset="0"/>
              </a:rPr>
              <a:t>Student Learning </a:t>
            </a:r>
            <a:r>
              <a:rPr lang="en-US" sz="1200" dirty="0" smtClean="0">
                <a:latin typeface="Arial" pitchFamily="34" charset="0"/>
                <a:cs typeface="Arial" pitchFamily="34" charset="0"/>
              </a:rPr>
              <a:t>booklet or open webpage </a:t>
            </a:r>
            <a:r>
              <a:rPr lang="en-US" sz="1200" dirty="0">
                <a:latin typeface="Arial" pitchFamily="34" charset="0"/>
                <a:cs typeface="Arial" pitchFamily="34" charset="0"/>
              </a:rPr>
              <a:t>for what we in DSA are aiming at and will use strengths to orient our students around these aspirations</a:t>
            </a:r>
            <a:r>
              <a:rPr lang="en-US" sz="1200" dirty="0" smtClean="0">
                <a:latin typeface="Arial" pitchFamily="34" charset="0"/>
                <a:cs typeface="Arial" pitchFamily="34" charset="0"/>
              </a:rPr>
              <a:t>. (Curiosity, Self Understanding and Integrity,</a:t>
            </a:r>
            <a:r>
              <a:rPr lang="en-US" sz="1200" baseline="0" dirty="0" smtClean="0">
                <a:latin typeface="Arial" pitchFamily="34" charset="0"/>
                <a:cs typeface="Arial" pitchFamily="34" charset="0"/>
              </a:rPr>
              <a:t> Civility, Courageous Leadership, </a:t>
            </a:r>
            <a:r>
              <a:rPr lang="en-US" sz="1200" baseline="0" dirty="0" err="1" smtClean="0">
                <a:latin typeface="Arial" pitchFamily="34" charset="0"/>
                <a:cs typeface="Arial" pitchFamily="34" charset="0"/>
              </a:rPr>
              <a:t>Ut</a:t>
            </a:r>
            <a:r>
              <a:rPr lang="en-US" sz="1200" baseline="0" dirty="0" smtClean="0">
                <a:latin typeface="Arial" pitchFamily="34" charset="0"/>
                <a:cs typeface="Arial" pitchFamily="34" charset="0"/>
              </a:rPr>
              <a:t> </a:t>
            </a:r>
            <a:r>
              <a:rPr lang="en-US" sz="1200" baseline="0" dirty="0" err="1" smtClean="0">
                <a:latin typeface="Arial" pitchFamily="34" charset="0"/>
                <a:cs typeface="Arial" pitchFamily="34" charset="0"/>
              </a:rPr>
              <a:t>Prosim</a:t>
            </a:r>
            <a:r>
              <a:rPr lang="en-US" sz="1200" baseline="0" dirty="0" smtClean="0">
                <a:latin typeface="Arial" pitchFamily="34" charset="0"/>
                <a:cs typeface="Arial" pitchFamily="34" charset="0"/>
              </a:rPr>
              <a:t>)</a:t>
            </a:r>
            <a:endParaRPr lang="en-US" sz="1200" dirty="0">
              <a:latin typeface="Arial" pitchFamily="34" charset="0"/>
              <a:cs typeface="Arial" pitchFamily="34" charset="0"/>
            </a:endParaRPr>
          </a:p>
          <a:p>
            <a:pPr eaLnBrk="1" hangingPunct="1">
              <a:spcBef>
                <a:spcPct val="0"/>
              </a:spcBef>
            </a:pPr>
            <a:endParaRPr lang="en-US" dirty="0" smtClean="0"/>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92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1" name="Rectangle 3"/>
          <p:cNvSpPr>
            <a:spLocks noGrp="1" noChangeArrowheads="1"/>
          </p:cNvSpPr>
          <p:nvPr>
            <p:ph type="body" idx="1"/>
          </p:nvPr>
        </p:nvSpPr>
        <p:spPr bwMode="auto">
          <a:xfrm>
            <a:off x="933099" y="4415508"/>
            <a:ext cx="5144206" cy="4183624"/>
          </a:xfrm>
          <a:noFill/>
        </p:spPr>
        <p:txBody>
          <a:bodyPr wrap="square" numCol="1" anchor="t" anchorCtr="0" compatLnSpc="1">
            <a:prstTxWarp prst="textNoShape">
              <a:avLst/>
            </a:prstTxWarp>
          </a:bodyPr>
          <a:lstStyle/>
          <a:p>
            <a:pPr eaLnBrk="1" hangingPunct="1">
              <a:spcBef>
                <a:spcPct val="0"/>
              </a:spcBef>
            </a:pPr>
            <a:r>
              <a:rPr lang="en-US" sz="1100" dirty="0"/>
              <a:t>Some years ago when there was a lot of activity with speed reading courses, Don Clifton had a good opportunity to study the relationship between growth and talent.  One of the first discoveries he made was that the talent of the instructor made a greater difference than the program or system that was being used.  Looking at large samples, he did not see a significant difference in growth between programs, but he did see that some instructors had groups that had much more growth than others.  In addition, he saw the dramatic difference that the individual reader's talent made on their growth.  As just one example, a person came into a program reading 90 words a minute.  After completing the program, this person was reading 150 words a minute.  What misleads us sometimes when we see information like this is that we get very excited about the over 65% growth.  But our excitement should cool off when we ask ourselves, "What kind of reading is 90 words a minute?"  Would you agree to the answer?  "That it is poor."  And then we ask ourselves, "What kind of reading is 150 words a minute?"  Wouldn't you once agree to poor?  If that is the case then that individual has spent considerable time, money and effort to go from poor to poor.  And what is in fact exciting is the marked contrast of the person with reading talent who began at 350 words a minute and at the end of the same course was reading almost 3000 words a minute.  This clearly underscores the need to build on strengths.  Incidentally, the person who went from poor to poor in reading happened to be their city's champion bowler that same year.  The time that person spent on bowling was a better investment of their time than on reading.  Everyone has unique talents.  That is where we get the greatest return on investment.  </a:t>
            </a:r>
          </a:p>
        </p:txBody>
      </p:sp>
      <p:sp>
        <p:nvSpPr>
          <p:cNvPr id="4" name="Date Placeholder 3"/>
          <p:cNvSpPr>
            <a:spLocks noGrp="1"/>
          </p:cNvSpPr>
          <p:nvPr>
            <p:ph type="dt"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Instructions:</a:t>
            </a:r>
          </a:p>
          <a:p>
            <a:r>
              <a:rPr lang="en-US" dirty="0" smtClean="0"/>
              <a:t>Inform</a:t>
            </a:r>
            <a:r>
              <a:rPr lang="en-US" baseline="0" dirty="0" smtClean="0"/>
              <a:t> participants that they will have 30 seconds to sign their name as many times as they can.  After 30 seconds discover who has signed their name the most (admittedly this is a very unscientific study).  Inform participants that they have another 30 seconds to try to beat their record, but this time they have to use their opposite hand.  After 30 seconds again determine who signed their name the most.  Likely no one signed their name as many times the second time as they did the first time.</a:t>
            </a:r>
          </a:p>
          <a:p>
            <a:endParaRPr lang="en-US" dirty="0" smtClean="0"/>
          </a:p>
          <a:p>
            <a:r>
              <a:rPr lang="en-US" dirty="0" smtClean="0"/>
              <a:t>Take-away point:</a:t>
            </a:r>
          </a:p>
          <a:p>
            <a:r>
              <a:rPr lang="en-US" dirty="0" smtClean="0"/>
              <a:t>You can ask them if they feel like they can eventually get their non-dominant</a:t>
            </a:r>
            <a:r>
              <a:rPr lang="en-US" baseline="0" dirty="0" smtClean="0"/>
              <a:t> hand to write as well as their dominant hand.  It would likely take a long time for them to get that good at writing, but they could do it.  “But why?”  “Why spend all that time working on something you are not great at when you are already doing it well with your dominant hand?”  “Why not work on what you are good at and make it better?”</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8F6F116-9610-472E-B8DB-0590A7258CA7}"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2DA725-E80E-4202-A2A5-9FD8576B4E2B}" type="datetime1">
              <a:rPr lang="en-US" smtClean="0"/>
              <a:pPr/>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EA3A5-EA5E-4E69-B92E-B8FDAD7C833B}" type="datetime1">
              <a:rPr lang="en-US" smtClean="0"/>
              <a:pPr/>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8297C7-497C-4F46-AF37-E4B867349D3C}" type="datetime1">
              <a:rPr lang="en-US" smtClean="0"/>
              <a:pPr/>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8" name="Picture 7" descr="AspirationsGreen.png"/>
          <p:cNvPicPr>
            <a:picLocks noChangeAspect="1"/>
          </p:cNvPicPr>
          <p:nvPr userDrawn="1"/>
        </p:nvPicPr>
        <p:blipFill>
          <a:blip r:embed="rId2" cstate="print"/>
          <a:stretch>
            <a:fillRect/>
          </a:stretch>
        </p:blipFill>
        <p:spPr>
          <a:xfrm>
            <a:off x="0" y="0"/>
            <a:ext cx="9144000" cy="930153"/>
          </a:xfrm>
          <a:prstGeom prst="rect">
            <a:avLst/>
          </a:prstGeom>
        </p:spPr>
      </p:pic>
      <p:pic>
        <p:nvPicPr>
          <p:cNvPr id="9" name="Picture 8" descr="VT_DSA_logo_white.png"/>
          <p:cNvPicPr>
            <a:picLocks noChangeAspect="1"/>
          </p:cNvPicPr>
          <p:nvPr userDrawn="1"/>
        </p:nvPicPr>
        <p:blipFill>
          <a:blip r:embed="rId3" cstate="print"/>
          <a:stretch>
            <a:fillRect/>
          </a:stretch>
        </p:blipFill>
        <p:spPr>
          <a:xfrm>
            <a:off x="7289799" y="304800"/>
            <a:ext cx="1600200" cy="344043"/>
          </a:xfrm>
          <a:prstGeom prst="rect">
            <a:avLst/>
          </a:prstGeom>
        </p:spPr>
      </p:pic>
      <p:pic>
        <p:nvPicPr>
          <p:cNvPr id="10" name="Picture 9" descr="Keys.png"/>
          <p:cNvPicPr>
            <a:picLocks noChangeAspect="1"/>
          </p:cNvPicPr>
          <p:nvPr userDrawn="1"/>
        </p:nvPicPr>
        <p:blipFill>
          <a:blip r:embed="rId4" cstate="print"/>
          <a:stretch>
            <a:fillRect/>
          </a:stretch>
        </p:blipFill>
        <p:spPr>
          <a:xfrm>
            <a:off x="2667000" y="5791200"/>
            <a:ext cx="4343400" cy="906535"/>
          </a:xfrm>
          <a:prstGeom prst="rect">
            <a:avLst/>
          </a:prstGeom>
        </p:spPr>
      </p:pic>
    </p:spTree>
    <p:extLst>
      <p:ext uri="{BB962C8B-B14F-4D97-AF65-F5344CB8AC3E}">
        <p14:creationId xmlns:p14="http://schemas.microsoft.com/office/powerpoint/2010/main" val="26902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C54E2-47B1-4A51-B823-F34C05DE5058}" type="datetime1">
              <a:rPr lang="en-US" smtClean="0"/>
              <a:pPr/>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6D1F90-D34A-4CFB-ACBA-1FB504C20D50}" type="datetime1">
              <a:rPr lang="en-US" smtClean="0"/>
              <a:pPr/>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3E840D-54D6-451A-8172-AA12DED6A973}" type="datetime1">
              <a:rPr lang="en-US" smtClean="0"/>
              <a:pPr/>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EA45BD-6A26-4046-A3CF-324F0BD5A8F1}" type="datetime1">
              <a:rPr lang="en-US" smtClean="0"/>
              <a:pPr/>
              <a:t>5/21/2014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24B292-A7D6-4C6F-B40C-D3317390EE63}" type="datetime1">
              <a:rPr lang="en-US" smtClean="0"/>
              <a:pPr/>
              <a:t>5/21/2014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885BC4-75FA-45DE-8373-C712508EA935}" type="datetime1">
              <a:rPr lang="en-US" smtClean="0"/>
              <a:pPr/>
              <a:t>5/21/2014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9F66D-8781-42D7-B79C-1BE2B6B456C4}" type="datetime1">
              <a:rPr lang="en-US" smtClean="0"/>
              <a:pPr/>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92B226-284B-4CF5-8EAB-77141564E9D6}" type="datetime1">
              <a:rPr lang="en-US" smtClean="0"/>
              <a:pPr/>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C8198B-7D95-435F-B102-E2D0EB29A53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2F4E-B235-49D7-9281-C8E19BE7A112}" type="datetime1">
              <a:rPr lang="en-US" smtClean="0"/>
              <a:pPr/>
              <a:t>5/21/2014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8198B-7D95-435F-B102-E2D0EB29A53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dsa.vt.edu/aspirations/strength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www.dsa.vt.edu/aspirations/aspirations.php"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iStock_000004633733XLarge_EDIT.jpg"/>
          <p:cNvPicPr>
            <a:picLocks noChangeAspect="1"/>
          </p:cNvPicPr>
          <p:nvPr/>
        </p:nvPicPr>
        <p:blipFill>
          <a:blip r:embed="rId3" cstate="screen"/>
          <a:stretch>
            <a:fillRect/>
          </a:stretch>
        </p:blipFill>
        <p:spPr>
          <a:xfrm>
            <a:off x="2844800" y="2402007"/>
            <a:ext cx="1625600" cy="1255594"/>
          </a:xfrm>
          <a:prstGeom prst="rect">
            <a:avLst/>
          </a:prstGeom>
        </p:spPr>
      </p:pic>
      <p:sp>
        <p:nvSpPr>
          <p:cNvPr id="6146" name="Rectangle 2"/>
          <p:cNvSpPr>
            <a:spLocks noChangeArrowheads="1"/>
          </p:cNvSpPr>
          <p:nvPr/>
        </p:nvSpPr>
        <p:spPr bwMode="auto">
          <a:xfrm>
            <a:off x="318247" y="3873419"/>
            <a:ext cx="8534400" cy="492443"/>
          </a:xfrm>
          <a:prstGeom prst="rect">
            <a:avLst/>
          </a:prstGeom>
          <a:noFill/>
          <a:ln w="9525">
            <a:noFill/>
            <a:miter lim="800000"/>
            <a:headEnd/>
            <a:tailEnd/>
          </a:ln>
        </p:spPr>
        <p:txBody>
          <a:bodyPr lIns="0" tIns="0" rIns="0" bIns="0" anchor="ctr">
            <a:spAutoFit/>
          </a:bodyPr>
          <a:lstStyle/>
          <a:p>
            <a:pPr algn="ctr"/>
            <a:r>
              <a:rPr lang="en-US" sz="3200" b="1" dirty="0" smtClean="0">
                <a:solidFill>
                  <a:schemeClr val="accent1">
                    <a:lumMod val="50000"/>
                  </a:schemeClr>
                </a:solidFill>
                <a:latin typeface="Calibri" pitchFamily="34" charset="0"/>
              </a:rPr>
              <a:t>Understanding Strengths </a:t>
            </a:r>
            <a:r>
              <a:rPr lang="en-US" dirty="0">
                <a:latin typeface="Calibri" pitchFamily="34" charset="0"/>
              </a:rPr>
              <a:t> </a:t>
            </a:r>
          </a:p>
        </p:txBody>
      </p:sp>
      <p:sp>
        <p:nvSpPr>
          <p:cNvPr id="6147" name="Text Box 3"/>
          <p:cNvSpPr txBox="1">
            <a:spLocks noChangeArrowheads="1"/>
          </p:cNvSpPr>
          <p:nvPr/>
        </p:nvSpPr>
        <p:spPr bwMode="auto">
          <a:xfrm>
            <a:off x="2438400" y="685800"/>
            <a:ext cx="6400800" cy="514350"/>
          </a:xfrm>
          <a:prstGeom prst="rect">
            <a:avLst/>
          </a:prstGeom>
          <a:noFill/>
          <a:ln w="9525" algn="in">
            <a:noFill/>
            <a:miter lim="800000"/>
            <a:headEnd/>
            <a:tailEnd/>
          </a:ln>
        </p:spPr>
        <p:txBody>
          <a:bodyPr lIns="36576" tIns="36576" rIns="36576" bIns="36576"/>
          <a:lstStyle/>
          <a:p>
            <a:pPr algn="r"/>
            <a:endParaRPr lang="en-US" sz="2400" b="1" dirty="0">
              <a:solidFill>
                <a:schemeClr val="accent3">
                  <a:lumMod val="75000"/>
                </a:schemeClr>
              </a:solidFill>
              <a:latin typeface="Calibri" pitchFamily="34" charset="0"/>
            </a:endParaRPr>
          </a:p>
        </p:txBody>
      </p:sp>
      <p:sp>
        <p:nvSpPr>
          <p:cNvPr id="6148" name="Text Box 4"/>
          <p:cNvSpPr txBox="1">
            <a:spLocks noChangeArrowheads="1"/>
          </p:cNvSpPr>
          <p:nvPr/>
        </p:nvSpPr>
        <p:spPr bwMode="auto">
          <a:xfrm>
            <a:off x="711200" y="6286500"/>
            <a:ext cx="4368800" cy="285750"/>
          </a:xfrm>
          <a:prstGeom prst="rect">
            <a:avLst/>
          </a:prstGeom>
          <a:noFill/>
          <a:ln w="9525" algn="in">
            <a:noFill/>
            <a:miter lim="800000"/>
            <a:headEnd/>
            <a:tailEnd/>
          </a:ln>
        </p:spPr>
        <p:txBody>
          <a:bodyPr lIns="36576" tIns="36576" rIns="36576" bIns="36576"/>
          <a:lstStyle/>
          <a:p>
            <a:endParaRPr lang="en-US" sz="1600" dirty="0">
              <a:latin typeface="Calibri" pitchFamily="34" charset="0"/>
            </a:endParaRPr>
          </a:p>
        </p:txBody>
      </p:sp>
      <p:sp>
        <p:nvSpPr>
          <p:cNvPr id="6149" name="Text Box 5"/>
          <p:cNvSpPr txBox="1">
            <a:spLocks noChangeArrowheads="1"/>
          </p:cNvSpPr>
          <p:nvPr/>
        </p:nvSpPr>
        <p:spPr bwMode="auto">
          <a:xfrm>
            <a:off x="609600" y="5886450"/>
            <a:ext cx="6604000" cy="457200"/>
          </a:xfrm>
          <a:prstGeom prst="rect">
            <a:avLst/>
          </a:prstGeom>
          <a:noFill/>
          <a:ln w="9525" algn="in">
            <a:noFill/>
            <a:miter lim="800000"/>
            <a:headEnd/>
            <a:tailEnd/>
          </a:ln>
        </p:spPr>
        <p:txBody>
          <a:bodyPr lIns="36576" tIns="36576" rIns="36576" bIns="36576"/>
          <a:lstStyle/>
          <a:p>
            <a:endParaRPr lang="en-US" sz="2400" b="1" dirty="0">
              <a:solidFill>
                <a:schemeClr val="accent3">
                  <a:lumMod val="75000"/>
                </a:schemeClr>
              </a:solidFill>
              <a:latin typeface="Calibri" pitchFamily="34" charset="0"/>
            </a:endParaRPr>
          </a:p>
        </p:txBody>
      </p:sp>
      <p:pic>
        <p:nvPicPr>
          <p:cNvPr id="6155" name="Picture 13" descr="compass"/>
          <p:cNvPicPr>
            <a:picLocks noChangeAspect="1" noChangeArrowheads="1"/>
          </p:cNvPicPr>
          <p:nvPr/>
        </p:nvPicPr>
        <p:blipFill>
          <a:blip r:embed="rId4" cstate="screen"/>
          <a:srcRect/>
          <a:stretch>
            <a:fillRect/>
          </a:stretch>
        </p:blipFill>
        <p:spPr bwMode="auto">
          <a:xfrm>
            <a:off x="6299200" y="2388359"/>
            <a:ext cx="1625600" cy="1269242"/>
          </a:xfrm>
          <a:prstGeom prst="rect">
            <a:avLst/>
          </a:prstGeom>
          <a:noFill/>
          <a:ln w="9525" algn="in">
            <a:noFill/>
            <a:miter lim="800000"/>
            <a:headEnd/>
            <a:tailEnd/>
          </a:ln>
        </p:spPr>
      </p:pic>
      <p:sp>
        <p:nvSpPr>
          <p:cNvPr id="6156" name="Text Box 15"/>
          <p:cNvSpPr txBox="1">
            <a:spLocks noChangeArrowheads="1"/>
          </p:cNvSpPr>
          <p:nvPr/>
        </p:nvSpPr>
        <p:spPr bwMode="auto">
          <a:xfrm>
            <a:off x="5689601" y="1085850"/>
            <a:ext cx="2933700" cy="285750"/>
          </a:xfrm>
          <a:prstGeom prst="rect">
            <a:avLst/>
          </a:prstGeom>
          <a:noFill/>
          <a:ln w="9525" algn="in">
            <a:noFill/>
            <a:miter lim="800000"/>
            <a:headEnd/>
            <a:tailEnd/>
          </a:ln>
        </p:spPr>
        <p:txBody>
          <a:bodyPr lIns="36576" tIns="36576" rIns="36576" bIns="36576"/>
          <a:lstStyle/>
          <a:p>
            <a:pPr algn="r"/>
            <a:endParaRPr lang="en-US" sz="1600" dirty="0">
              <a:latin typeface="Calibri" pitchFamily="34" charset="0"/>
            </a:endParaRPr>
          </a:p>
        </p:txBody>
      </p:sp>
      <p:cxnSp>
        <p:nvCxnSpPr>
          <p:cNvPr id="15" name="Straight Connector 14"/>
          <p:cNvCxnSpPr/>
          <p:nvPr/>
        </p:nvCxnSpPr>
        <p:spPr>
          <a:xfrm>
            <a:off x="2641600" y="1083291"/>
            <a:ext cx="6096000" cy="1191"/>
          </a:xfrm>
          <a:prstGeom prst="line">
            <a:avLst/>
          </a:prstGeom>
        </p:spPr>
        <p:style>
          <a:lnRef idx="1">
            <a:schemeClr val="dk1"/>
          </a:lnRef>
          <a:fillRef idx="0">
            <a:schemeClr val="dk1"/>
          </a:fillRef>
          <a:effectRef idx="0">
            <a:schemeClr val="dk1"/>
          </a:effectRef>
          <a:fontRef idx="minor">
            <a:schemeClr val="tx1"/>
          </a:fontRef>
        </p:style>
      </p:cxnSp>
      <p:pic>
        <p:nvPicPr>
          <p:cNvPr id="16" name="Picture 15" descr="keyhole.jpg"/>
          <p:cNvPicPr>
            <a:picLocks noChangeAspect="1"/>
          </p:cNvPicPr>
          <p:nvPr/>
        </p:nvPicPr>
        <p:blipFill>
          <a:blip r:embed="rId5" cstate="screen"/>
          <a:srcRect/>
          <a:stretch>
            <a:fillRect/>
          </a:stretch>
        </p:blipFill>
        <p:spPr>
          <a:xfrm>
            <a:off x="1117600" y="2402006"/>
            <a:ext cx="1625600" cy="1255595"/>
          </a:xfrm>
          <a:prstGeom prst="rect">
            <a:avLst/>
          </a:prstGeom>
        </p:spPr>
      </p:pic>
      <p:pic>
        <p:nvPicPr>
          <p:cNvPr id="21" name="Picture 20" descr="iStock_000002005097Large_EDIT.jpg"/>
          <p:cNvPicPr>
            <a:picLocks noChangeAspect="1"/>
          </p:cNvPicPr>
          <p:nvPr/>
        </p:nvPicPr>
        <p:blipFill>
          <a:blip r:embed="rId6" cstate="screen"/>
          <a:srcRect/>
          <a:stretch>
            <a:fillRect/>
          </a:stretch>
        </p:blipFill>
        <p:spPr>
          <a:xfrm>
            <a:off x="4572000" y="2388358"/>
            <a:ext cx="1625600" cy="1269242"/>
          </a:xfrm>
          <a:prstGeom prst="rect">
            <a:avLst/>
          </a:prstGeom>
        </p:spPr>
      </p:pic>
      <p:pic>
        <p:nvPicPr>
          <p:cNvPr id="14" name="Picture 13" descr="New Image.JPG"/>
          <p:cNvPicPr>
            <a:picLocks noChangeAspect="1"/>
          </p:cNvPicPr>
          <p:nvPr/>
        </p:nvPicPr>
        <p:blipFill>
          <a:blip r:embed="rId7" cstate="print"/>
          <a:stretch>
            <a:fillRect/>
          </a:stretch>
        </p:blipFill>
        <p:spPr>
          <a:xfrm>
            <a:off x="6658377" y="514962"/>
            <a:ext cx="1828800" cy="393192"/>
          </a:xfrm>
          <a:prstGeom prst="rect">
            <a:avLst/>
          </a:prstGeom>
        </p:spPr>
      </p:pic>
      <p:sp>
        <p:nvSpPr>
          <p:cNvPr id="17" name="TextBox 16"/>
          <p:cNvSpPr txBox="1"/>
          <p:nvPr/>
        </p:nvSpPr>
        <p:spPr>
          <a:xfrm>
            <a:off x="1635617" y="4726546"/>
            <a:ext cx="6413679" cy="1477328"/>
          </a:xfrm>
          <a:prstGeom prst="rect">
            <a:avLst/>
          </a:prstGeom>
          <a:noFill/>
        </p:spPr>
        <p:txBody>
          <a:bodyPr wrap="square" rtlCol="0">
            <a:spAutoFit/>
          </a:bodyPr>
          <a:lstStyle/>
          <a:p>
            <a:r>
              <a:rPr lang="en-US" b="1" dirty="0" smtClean="0"/>
              <a:t>Jonathan Manz</a:t>
            </a:r>
            <a:r>
              <a:rPr lang="en-US" dirty="0" smtClean="0"/>
              <a:t>, </a:t>
            </a:r>
            <a:r>
              <a:rPr lang="en-US" dirty="0" smtClean="0"/>
              <a:t>Graduate Assistant</a:t>
            </a:r>
          </a:p>
          <a:p>
            <a:r>
              <a:rPr lang="en-US" dirty="0" smtClean="0"/>
              <a:t>Office of the Senior Associate Vice President for </a:t>
            </a:r>
            <a:r>
              <a:rPr lang="en-US" dirty="0" smtClean="0"/>
              <a:t>Student </a:t>
            </a:r>
            <a:r>
              <a:rPr lang="en-US" dirty="0" smtClean="0"/>
              <a:t>Affairs</a:t>
            </a:r>
          </a:p>
          <a:p>
            <a:endParaRPr lang="en-US" i="1" dirty="0" smtClean="0"/>
          </a:p>
          <a:p>
            <a:r>
              <a:rPr lang="en-US" i="1" dirty="0" smtClean="0"/>
              <a:t>Responsibility * Arranger * Harmony * </a:t>
            </a:r>
            <a:r>
              <a:rPr lang="en-US" i="1" dirty="0" err="1" smtClean="0"/>
              <a:t>Includer</a:t>
            </a:r>
            <a:r>
              <a:rPr lang="en-US" i="1" dirty="0" smtClean="0"/>
              <a:t> * Connectedness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rPr>
              <a:t>What is a Talent?</a:t>
            </a:r>
            <a:endParaRPr lang="en-US" dirty="0">
              <a:solidFill>
                <a:schemeClr val="accent3">
                  <a:lumMod val="75000"/>
                </a:schemeClr>
              </a:solidFill>
            </a:endParaRPr>
          </a:p>
        </p:txBody>
      </p:sp>
      <p:sp>
        <p:nvSpPr>
          <p:cNvPr id="3" name="Content Placeholder 2"/>
          <p:cNvSpPr>
            <a:spLocks noGrp="1"/>
          </p:cNvSpPr>
          <p:nvPr>
            <p:ph idx="1"/>
          </p:nvPr>
        </p:nvSpPr>
        <p:spPr>
          <a:xfrm>
            <a:off x="833718" y="1667435"/>
            <a:ext cx="7745506" cy="4525963"/>
          </a:xfrm>
        </p:spPr>
        <p:txBody>
          <a:bodyPr>
            <a:normAutofit/>
          </a:bodyPr>
          <a:lstStyle/>
          <a:p>
            <a:pPr algn="ctr">
              <a:buNone/>
            </a:pPr>
            <a:r>
              <a:rPr lang="en-US" dirty="0" smtClean="0"/>
              <a:t>“A talent is a naturally reoccurring pattern of thought, feeling or behavior that can be productively applied.”</a:t>
            </a:r>
            <a:br>
              <a:rPr lang="en-US" dirty="0" smtClean="0"/>
            </a:br>
            <a:r>
              <a:rPr lang="en-US" dirty="0" smtClean="0"/>
              <a:t/>
            </a:r>
            <a:br>
              <a:rPr lang="en-US" dirty="0" smtClean="0"/>
            </a:br>
            <a:r>
              <a:rPr lang="en-US" dirty="0" smtClean="0"/>
              <a:t/>
            </a:r>
            <a:br>
              <a:rPr lang="en-US" dirty="0" smtClean="0"/>
            </a:br>
            <a:endParaRPr lang="en-US" dirty="0"/>
          </a:p>
        </p:txBody>
      </p:sp>
      <p:pic>
        <p:nvPicPr>
          <p:cNvPr id="5" name="Picture 4" descr="iStock_000005915538Small.jpg"/>
          <p:cNvPicPr>
            <a:picLocks noChangeAspect="1"/>
          </p:cNvPicPr>
          <p:nvPr/>
        </p:nvPicPr>
        <p:blipFill>
          <a:blip r:embed="rId3" cstate="screen">
            <a:clrChange>
              <a:clrFrom>
                <a:srgbClr val="FFFFFF"/>
              </a:clrFrom>
              <a:clrTo>
                <a:srgbClr val="FFFFFF">
                  <a:alpha val="0"/>
                </a:srgbClr>
              </a:clrTo>
            </a:clrChange>
            <a:lum contrast="30000"/>
          </a:blip>
          <a:stretch>
            <a:fillRect/>
          </a:stretch>
        </p:blipFill>
        <p:spPr>
          <a:xfrm>
            <a:off x="0" y="3832412"/>
            <a:ext cx="4128247" cy="303299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914400" y="457200"/>
            <a:ext cx="7315200" cy="1412875"/>
          </a:xfrm>
        </p:spPr>
        <p:txBody>
          <a:bodyPr/>
          <a:lstStyle/>
          <a:p>
            <a:pPr eaLnBrk="1" hangingPunct="1">
              <a:defRPr/>
            </a:pPr>
            <a:r>
              <a:rPr lang="en-US" sz="3600" dirty="0" smtClean="0">
                <a:solidFill>
                  <a:schemeClr val="accent1">
                    <a:lumMod val="75000"/>
                  </a:schemeClr>
                </a:solidFill>
                <a:latin typeface="+mn-lt"/>
              </a:rPr>
              <a:t>What is a Talent?</a:t>
            </a:r>
          </a:p>
        </p:txBody>
      </p:sp>
      <p:sp>
        <p:nvSpPr>
          <p:cNvPr id="18435" name="Content Placeholder 1"/>
          <p:cNvSpPr>
            <a:spLocks noGrp="1"/>
          </p:cNvSpPr>
          <p:nvPr>
            <p:ph type="body" idx="1"/>
          </p:nvPr>
        </p:nvSpPr>
        <p:spPr>
          <a:xfrm>
            <a:off x="457200" y="1752600"/>
            <a:ext cx="8229600" cy="4525963"/>
          </a:xfrm>
        </p:spPr>
        <p:txBody>
          <a:bodyPr/>
          <a:lstStyle/>
          <a:p>
            <a:pPr eaLnBrk="1" hangingPunct="1"/>
            <a:endParaRPr lang="en-US" smtClean="0"/>
          </a:p>
          <a:p>
            <a:pPr eaLnBrk="1" hangingPunct="1">
              <a:buFontTx/>
              <a:buNone/>
            </a:pPr>
            <a:endParaRPr lang="en-US" smtClean="0"/>
          </a:p>
        </p:txBody>
      </p:sp>
      <p:sp>
        <p:nvSpPr>
          <p:cNvPr id="7" name="Oval 6"/>
          <p:cNvSpPr/>
          <p:nvPr/>
        </p:nvSpPr>
        <p:spPr>
          <a:xfrm>
            <a:off x="1752600" y="48006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2133600" y="31242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2286000" y="35814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1447800" y="44196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7"/>
          <p:cNvSpPr/>
          <p:nvPr/>
        </p:nvSpPr>
        <p:spPr>
          <a:xfrm>
            <a:off x="1600200" y="35814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Oval 18"/>
          <p:cNvSpPr/>
          <p:nvPr/>
        </p:nvSpPr>
        <p:spPr>
          <a:xfrm>
            <a:off x="2133600" y="43434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a:xfrm>
            <a:off x="2209800" y="4953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1219200" y="39624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3048000" y="39624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Oval 23"/>
          <p:cNvSpPr/>
          <p:nvPr/>
        </p:nvSpPr>
        <p:spPr>
          <a:xfrm>
            <a:off x="2743200" y="46482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358" name="TextBox 24"/>
          <p:cNvSpPr txBox="1">
            <a:spLocks noChangeArrowheads="1"/>
          </p:cNvSpPr>
          <p:nvPr/>
        </p:nvSpPr>
        <p:spPr bwMode="auto">
          <a:xfrm>
            <a:off x="685800" y="2133600"/>
            <a:ext cx="7848600" cy="523875"/>
          </a:xfrm>
          <a:prstGeom prst="rect">
            <a:avLst/>
          </a:prstGeom>
          <a:noFill/>
          <a:ln w="9525">
            <a:noFill/>
            <a:miter lim="800000"/>
            <a:headEnd/>
            <a:tailEnd/>
          </a:ln>
        </p:spPr>
        <p:txBody>
          <a:bodyPr>
            <a:spAutoFit/>
          </a:bodyPr>
          <a:lstStyle/>
          <a:p>
            <a:pPr algn="ctr">
              <a:defRPr/>
            </a:pPr>
            <a:r>
              <a:rPr lang="en-US" sz="2800" dirty="0">
                <a:solidFill>
                  <a:schemeClr val="tx1">
                    <a:lumMod val="65000"/>
                    <a:lumOff val="35000"/>
                  </a:schemeClr>
                </a:solidFill>
                <a:latin typeface="Arial Unicode MS" pitchFamily="34" charset="-128"/>
              </a:rPr>
              <a:t>A talent theme is a group of similar talents</a:t>
            </a:r>
            <a:r>
              <a:rPr lang="en-US" sz="2800" dirty="0">
                <a:solidFill>
                  <a:schemeClr val="tx1">
                    <a:lumMod val="65000"/>
                    <a:lumOff val="35000"/>
                  </a:schemeClr>
                </a:solidFill>
                <a:latin typeface="Constantia" pitchFamily="18" charset="0"/>
              </a:rPr>
              <a:t>   </a:t>
            </a:r>
          </a:p>
        </p:txBody>
      </p:sp>
      <p:sp>
        <p:nvSpPr>
          <p:cNvPr id="28" name="Oval 27"/>
          <p:cNvSpPr/>
          <p:nvPr/>
        </p:nvSpPr>
        <p:spPr>
          <a:xfrm>
            <a:off x="1066800" y="2971800"/>
            <a:ext cx="2514600" cy="25146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336699"/>
              </a:solidFill>
            </a:endParaRPr>
          </a:p>
        </p:txBody>
      </p:sp>
      <p:cxnSp>
        <p:nvCxnSpPr>
          <p:cNvPr id="18448" name="Straight Arrow Connector 33"/>
          <p:cNvCxnSpPr>
            <a:cxnSpLocks noChangeShapeType="1"/>
            <a:stCxn id="28" idx="7"/>
            <a:endCxn id="18450" idx="1"/>
          </p:cNvCxnSpPr>
          <p:nvPr/>
        </p:nvCxnSpPr>
        <p:spPr bwMode="auto">
          <a:xfrm>
            <a:off x="3213100" y="3321050"/>
            <a:ext cx="2654300" cy="749300"/>
          </a:xfrm>
          <a:prstGeom prst="straightConnector1">
            <a:avLst/>
          </a:prstGeom>
          <a:noFill/>
          <a:ln w="12700" algn="ctr">
            <a:solidFill>
              <a:schemeClr val="accent1"/>
            </a:solidFill>
            <a:round/>
            <a:headEnd/>
            <a:tailEnd type="arrow" w="med" len="med"/>
          </a:ln>
        </p:spPr>
      </p:cxnSp>
      <p:cxnSp>
        <p:nvCxnSpPr>
          <p:cNvPr id="36" name="Straight Arrow Connector 35"/>
          <p:cNvCxnSpPr/>
          <p:nvPr/>
        </p:nvCxnSpPr>
        <p:spPr>
          <a:xfrm flipV="1">
            <a:off x="3657600" y="4267200"/>
            <a:ext cx="2209800" cy="850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450" name="TextBox 38"/>
          <p:cNvSpPr txBox="1">
            <a:spLocks noChangeArrowheads="1"/>
          </p:cNvSpPr>
          <p:nvPr/>
        </p:nvSpPr>
        <p:spPr bwMode="auto">
          <a:xfrm>
            <a:off x="5867400" y="3810000"/>
            <a:ext cx="2286000" cy="519113"/>
          </a:xfrm>
          <a:prstGeom prst="rect">
            <a:avLst/>
          </a:prstGeom>
          <a:noFill/>
          <a:ln w="9525">
            <a:noFill/>
            <a:miter lim="800000"/>
            <a:headEnd/>
            <a:tailEnd/>
          </a:ln>
        </p:spPr>
        <p:txBody>
          <a:bodyPr>
            <a:spAutoFit/>
          </a:bodyPr>
          <a:lstStyle/>
          <a:p>
            <a:r>
              <a:rPr lang="en-US" sz="2800" b="1">
                <a:solidFill>
                  <a:srgbClr val="89CB41"/>
                </a:solidFill>
                <a:latin typeface="Arial Unicode MS" pitchFamily="34" charset="-128"/>
              </a:rPr>
              <a:t>Achiever</a:t>
            </a:r>
          </a:p>
        </p:txBody>
      </p:sp>
      <p:sp>
        <p:nvSpPr>
          <p:cNvPr id="18451" name="TextBox 48"/>
          <p:cNvSpPr txBox="1">
            <a:spLocks noChangeArrowheads="1"/>
          </p:cNvSpPr>
          <p:nvPr/>
        </p:nvSpPr>
        <p:spPr bwMode="auto">
          <a:xfrm>
            <a:off x="2667000" y="3124200"/>
            <a:ext cx="1600200" cy="276225"/>
          </a:xfrm>
          <a:prstGeom prst="rect">
            <a:avLst/>
          </a:prstGeom>
          <a:noFill/>
          <a:ln w="9525">
            <a:noFill/>
            <a:miter lim="800000"/>
            <a:headEnd/>
            <a:tailEnd/>
          </a:ln>
        </p:spPr>
        <p:txBody>
          <a:bodyPr>
            <a:spAutoFit/>
          </a:bodyPr>
          <a:lstStyle/>
          <a:p>
            <a:r>
              <a:rPr lang="en-US" sz="1200">
                <a:latin typeface="Constantia" pitchFamily="18" charset="0"/>
              </a:rPr>
              <a:t>Enjoying hard work</a:t>
            </a:r>
          </a:p>
        </p:txBody>
      </p:sp>
      <p:sp>
        <p:nvSpPr>
          <p:cNvPr id="18452" name="TextBox 49"/>
          <p:cNvSpPr txBox="1">
            <a:spLocks noChangeArrowheads="1"/>
          </p:cNvSpPr>
          <p:nvPr/>
        </p:nvSpPr>
        <p:spPr bwMode="auto">
          <a:xfrm>
            <a:off x="2667000" y="4343400"/>
            <a:ext cx="2057400" cy="276225"/>
          </a:xfrm>
          <a:prstGeom prst="rect">
            <a:avLst/>
          </a:prstGeom>
          <a:noFill/>
          <a:ln w="9525">
            <a:noFill/>
            <a:miter lim="800000"/>
            <a:headEnd/>
            <a:tailEnd/>
          </a:ln>
        </p:spPr>
        <p:txBody>
          <a:bodyPr>
            <a:spAutoFit/>
          </a:bodyPr>
          <a:lstStyle/>
          <a:p>
            <a:r>
              <a:rPr lang="en-US" sz="1200">
                <a:latin typeface="Constantia" pitchFamily="18" charset="0"/>
              </a:rPr>
              <a:t>Having internal motivation</a:t>
            </a:r>
          </a:p>
        </p:txBody>
      </p:sp>
      <p:sp>
        <p:nvSpPr>
          <p:cNvPr id="18453" name="TextBox 50"/>
          <p:cNvSpPr txBox="1">
            <a:spLocks noChangeArrowheads="1"/>
          </p:cNvSpPr>
          <p:nvPr/>
        </p:nvSpPr>
        <p:spPr bwMode="auto">
          <a:xfrm>
            <a:off x="1676400" y="4038600"/>
            <a:ext cx="1371600" cy="276225"/>
          </a:xfrm>
          <a:prstGeom prst="rect">
            <a:avLst/>
          </a:prstGeom>
          <a:noFill/>
          <a:ln w="9525">
            <a:noFill/>
            <a:miter lim="800000"/>
            <a:headEnd/>
            <a:tailEnd/>
          </a:ln>
        </p:spPr>
        <p:txBody>
          <a:bodyPr>
            <a:spAutoFit/>
          </a:bodyPr>
          <a:lstStyle/>
          <a:p>
            <a:r>
              <a:rPr lang="en-US" sz="1200">
                <a:latin typeface="Constantia" pitchFamily="18" charset="0"/>
              </a:rPr>
              <a:t>Desire to achieve</a:t>
            </a:r>
          </a:p>
        </p:txBody>
      </p:sp>
      <p:sp>
        <p:nvSpPr>
          <p:cNvPr id="18454" name="TextBox 51"/>
          <p:cNvSpPr txBox="1">
            <a:spLocks noChangeArrowheads="1"/>
          </p:cNvSpPr>
          <p:nvPr/>
        </p:nvSpPr>
        <p:spPr bwMode="auto">
          <a:xfrm>
            <a:off x="2743200" y="3505200"/>
            <a:ext cx="1752600" cy="461963"/>
          </a:xfrm>
          <a:prstGeom prst="rect">
            <a:avLst/>
          </a:prstGeom>
          <a:noFill/>
          <a:ln w="9525">
            <a:noFill/>
            <a:miter lim="800000"/>
            <a:headEnd/>
            <a:tailEnd/>
          </a:ln>
        </p:spPr>
        <p:txBody>
          <a:bodyPr>
            <a:spAutoFit/>
          </a:bodyPr>
          <a:lstStyle/>
          <a:p>
            <a:r>
              <a:rPr lang="en-US" sz="1200">
                <a:latin typeface="Constantia" pitchFamily="18" charset="0"/>
              </a:rPr>
              <a:t>A tendency to push hard to complete tasks</a:t>
            </a:r>
          </a:p>
        </p:txBody>
      </p:sp>
      <p:cxnSp>
        <p:nvCxnSpPr>
          <p:cNvPr id="59" name="Straight Arrow Connector 58"/>
          <p:cNvCxnSpPr/>
          <p:nvPr/>
        </p:nvCxnSpPr>
        <p:spPr>
          <a:xfrm rot="10800000">
            <a:off x="1524000" y="41910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2" name="Straight Arrow Connector 61"/>
          <p:cNvCxnSpPr/>
          <p:nvPr/>
        </p:nvCxnSpPr>
        <p:spPr>
          <a:xfrm rot="10800000">
            <a:off x="2438400" y="32766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rot="10800000">
            <a:off x="2590800" y="37338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 name="Straight Arrow Connector 63"/>
          <p:cNvCxnSpPr/>
          <p:nvPr/>
        </p:nvCxnSpPr>
        <p:spPr>
          <a:xfrm rot="10800000">
            <a:off x="2514600" y="51816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5" name="Straight Arrow Connector 64"/>
          <p:cNvCxnSpPr/>
          <p:nvPr/>
        </p:nvCxnSpPr>
        <p:spPr>
          <a:xfrm rot="10800000">
            <a:off x="2514600" y="4495800"/>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460" name="TextBox 65"/>
          <p:cNvSpPr txBox="1">
            <a:spLocks noChangeArrowheads="1"/>
          </p:cNvSpPr>
          <p:nvPr/>
        </p:nvSpPr>
        <p:spPr bwMode="auto">
          <a:xfrm>
            <a:off x="2743200" y="5029200"/>
            <a:ext cx="1676400" cy="461963"/>
          </a:xfrm>
          <a:prstGeom prst="rect">
            <a:avLst/>
          </a:prstGeom>
          <a:noFill/>
          <a:ln w="9525">
            <a:noFill/>
            <a:miter lim="800000"/>
            <a:headEnd/>
            <a:tailEnd/>
          </a:ln>
        </p:spPr>
        <p:txBody>
          <a:bodyPr>
            <a:spAutoFit/>
          </a:bodyPr>
          <a:lstStyle/>
          <a:p>
            <a:r>
              <a:rPr lang="en-US" sz="1200">
                <a:latin typeface="Constantia" pitchFamily="18" charset="0"/>
              </a:rPr>
              <a:t>Finding satisfaction in getting things done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lumMod val="75000"/>
                  </a:schemeClr>
                </a:solidFill>
              </a:rPr>
              <a:t>Raise Your Hand if </a:t>
            </a:r>
            <a:r>
              <a:rPr lang="en-US" dirty="0" smtClean="0">
                <a:solidFill>
                  <a:schemeClr val="accent1">
                    <a:lumMod val="75000"/>
                  </a:schemeClr>
                </a:solidFill>
              </a:rPr>
              <a:t>You…</a:t>
            </a:r>
            <a:endParaRPr lang="en-US" dirty="0">
              <a:solidFill>
                <a:schemeClr val="accent1">
                  <a:lumMod val="75000"/>
                </a:schemeClr>
              </a:solidFill>
            </a:endParaRPr>
          </a:p>
        </p:txBody>
      </p:sp>
      <p:sp>
        <p:nvSpPr>
          <p:cNvPr id="4" name="Content Placeholder 3"/>
          <p:cNvSpPr>
            <a:spLocks noGrp="1" noChangeArrowheads="1"/>
          </p:cNvSpPr>
          <p:nvPr>
            <p:ph idx="1"/>
          </p:nvPr>
        </p:nvSpPr>
        <p:spPr>
          <a:prstGeom prst="rect">
            <a:avLst/>
          </a:prstGeom>
        </p:spPr>
        <p:txBody>
          <a:bodyPr>
            <a:normAutofit lnSpcReduction="10000"/>
          </a:bodyPr>
          <a:lstStyle/>
          <a:p>
            <a:pPr eaLnBrk="1" hangingPunct="1"/>
            <a:r>
              <a:rPr lang="en-US" sz="2400" dirty="0" smtClean="0"/>
              <a:t>talk to people on elevators &amp; airplanes</a:t>
            </a:r>
          </a:p>
          <a:p>
            <a:pPr eaLnBrk="1" hangingPunct="1"/>
            <a:r>
              <a:rPr lang="en-US" sz="2400" i="1" dirty="0" smtClean="0"/>
              <a:t>hate it </a:t>
            </a:r>
            <a:r>
              <a:rPr lang="en-US" sz="2400" dirty="0" smtClean="0"/>
              <a:t>when people talk to you on elevators &amp; airplanes…</a:t>
            </a:r>
          </a:p>
          <a:p>
            <a:pPr eaLnBrk="1" hangingPunct="1"/>
            <a:r>
              <a:rPr lang="en-US" sz="2400" kern="1200" dirty="0" smtClean="0">
                <a:solidFill>
                  <a:schemeClr val="tx1"/>
                </a:solidFill>
              </a:rPr>
              <a:t>push the elevator button to “remind the elevator” you are there</a:t>
            </a:r>
          </a:p>
          <a:p>
            <a:pPr eaLnBrk="1" hangingPunct="1"/>
            <a:r>
              <a:rPr lang="en-US" sz="2400" dirty="0" smtClean="0"/>
              <a:t>ask too many questions</a:t>
            </a:r>
          </a:p>
          <a:p>
            <a:pPr eaLnBrk="1" hangingPunct="1"/>
            <a:r>
              <a:rPr lang="en-US" sz="2400" dirty="0" smtClean="0"/>
              <a:t>get uncomfortable when people ask you too many questions</a:t>
            </a:r>
          </a:p>
          <a:p>
            <a:pPr eaLnBrk="1" hangingPunct="1"/>
            <a:r>
              <a:rPr lang="en-US" sz="2400" dirty="0" smtClean="0"/>
              <a:t>clean your room before you can relax</a:t>
            </a:r>
          </a:p>
          <a:p>
            <a:pPr eaLnBrk="1" hangingPunct="1"/>
            <a:r>
              <a:rPr lang="en-US" sz="2400" dirty="0" smtClean="0"/>
              <a:t>like to relax by avoiding cleaning your room</a:t>
            </a:r>
          </a:p>
          <a:p>
            <a:pPr eaLnBrk="1" hangingPunct="1"/>
            <a:r>
              <a:rPr lang="en-US" sz="2400" dirty="0" smtClean="0"/>
              <a:t>hang items of clothing in your closet according to season </a:t>
            </a:r>
          </a:p>
          <a:p>
            <a:pPr eaLnBrk="1" hangingPunct="1"/>
            <a:r>
              <a:rPr lang="en-US" sz="2400" dirty="0" smtClean="0"/>
              <a:t>occasionally take the time to hang up items of clothing in your closet</a:t>
            </a:r>
          </a:p>
        </p:txBody>
      </p:sp>
    </p:spTree>
    <p:extLst>
      <p:ext uri="{BB962C8B-B14F-4D97-AF65-F5344CB8AC3E}">
        <p14:creationId xmlns:p14="http://schemas.microsoft.com/office/powerpoint/2010/main" val="252525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4294967295"/>
          </p:nvPr>
        </p:nvSpPr>
        <p:spPr>
          <a:xfrm>
            <a:off x="470647" y="2104839"/>
            <a:ext cx="8229600" cy="4273550"/>
          </a:xfrm>
        </p:spPr>
        <p:txBody>
          <a:bodyPr/>
          <a:lstStyle/>
          <a:p>
            <a:pPr marL="273050" indent="-273050" algn="ctr">
              <a:buFont typeface="Wingdings" pitchFamily="2" charset="2"/>
              <a:buNone/>
            </a:pPr>
            <a:endParaRPr lang="en-US" sz="4300" dirty="0" smtClean="0"/>
          </a:p>
          <a:p>
            <a:pPr marL="273050" indent="-273050">
              <a:buFont typeface="Wingdings" pitchFamily="2" charset="2"/>
              <a:buNone/>
            </a:pPr>
            <a:endParaRPr lang="en-US" dirty="0" smtClean="0"/>
          </a:p>
        </p:txBody>
      </p:sp>
      <p:sp>
        <p:nvSpPr>
          <p:cNvPr id="4" name="Up Arrow 3"/>
          <p:cNvSpPr/>
          <p:nvPr/>
        </p:nvSpPr>
        <p:spPr>
          <a:xfrm>
            <a:off x="3756772" y="2781114"/>
            <a:ext cx="762000" cy="914400"/>
          </a:xfrm>
          <a:prstGeom prst="up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727822" y="4092389"/>
            <a:ext cx="2257425" cy="442913"/>
          </a:xfrm>
          <a:prstGeom prst="rect">
            <a:avLst/>
          </a:prstGeom>
          <a:noFill/>
        </p:spPr>
        <p:txBody>
          <a:bodyPr>
            <a:spAutoFit/>
          </a:bodyPr>
          <a:lstStyle/>
          <a:p>
            <a:pPr>
              <a:defRPr/>
            </a:pPr>
            <a:r>
              <a:rPr lang="en-US" sz="2300" dirty="0">
                <a:solidFill>
                  <a:schemeClr val="accent1">
                    <a:lumMod val="75000"/>
                  </a:schemeClr>
                </a:solidFill>
                <a:latin typeface="+mn-lt"/>
              </a:rPr>
              <a:t>Predisposition</a:t>
            </a:r>
          </a:p>
        </p:txBody>
      </p:sp>
      <p:sp>
        <p:nvSpPr>
          <p:cNvPr id="8" name="TextBox 7"/>
          <p:cNvSpPr txBox="1"/>
          <p:nvPr/>
        </p:nvSpPr>
        <p:spPr>
          <a:xfrm>
            <a:off x="6109447" y="4092389"/>
            <a:ext cx="1676400" cy="461963"/>
          </a:xfrm>
          <a:prstGeom prst="rect">
            <a:avLst/>
          </a:prstGeom>
          <a:noFill/>
        </p:spPr>
        <p:txBody>
          <a:bodyPr>
            <a:spAutoFit/>
          </a:bodyPr>
          <a:lstStyle/>
          <a:p>
            <a:pPr fontAlgn="auto">
              <a:spcBef>
                <a:spcPts val="0"/>
              </a:spcBef>
              <a:spcAft>
                <a:spcPts val="0"/>
              </a:spcAft>
              <a:defRPr/>
            </a:pPr>
            <a:r>
              <a:rPr lang="en-US" sz="2300" dirty="0">
                <a:solidFill>
                  <a:schemeClr val="accent1">
                    <a:lumMod val="75000"/>
                  </a:schemeClr>
                </a:solidFill>
                <a:latin typeface="+mn-lt"/>
              </a:rPr>
              <a:t>Developed</a:t>
            </a:r>
          </a:p>
        </p:txBody>
      </p:sp>
      <p:sp>
        <p:nvSpPr>
          <p:cNvPr id="13" name="TextBox 12"/>
          <p:cNvSpPr txBox="1">
            <a:spLocks noChangeArrowheads="1"/>
          </p:cNvSpPr>
          <p:nvPr/>
        </p:nvSpPr>
        <p:spPr bwMode="auto">
          <a:xfrm>
            <a:off x="3213847" y="4092389"/>
            <a:ext cx="2133600" cy="446088"/>
          </a:xfrm>
          <a:prstGeom prst="rect">
            <a:avLst/>
          </a:prstGeom>
          <a:noFill/>
          <a:ln w="9525">
            <a:noFill/>
            <a:miter lim="800000"/>
            <a:headEnd/>
            <a:tailEnd/>
          </a:ln>
        </p:spPr>
        <p:txBody>
          <a:bodyPr>
            <a:spAutoFit/>
          </a:bodyPr>
          <a:lstStyle/>
          <a:p>
            <a:pPr>
              <a:defRPr/>
            </a:pPr>
            <a:r>
              <a:rPr lang="en-US" sz="2300" dirty="0">
                <a:solidFill>
                  <a:schemeClr val="accent1">
                    <a:lumMod val="75000"/>
                  </a:schemeClr>
                </a:solidFill>
                <a:latin typeface="+mn-lt"/>
              </a:rPr>
              <a:t>Requires Effort</a:t>
            </a:r>
          </a:p>
        </p:txBody>
      </p:sp>
      <p:sp>
        <p:nvSpPr>
          <p:cNvPr id="10" name="Up Arrow 9"/>
          <p:cNvSpPr/>
          <p:nvPr/>
        </p:nvSpPr>
        <p:spPr>
          <a:xfrm>
            <a:off x="6614272" y="2747777"/>
            <a:ext cx="762000" cy="914400"/>
          </a:xfrm>
          <a:prstGeom prst="up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Up Arrow 10"/>
          <p:cNvSpPr/>
          <p:nvPr/>
        </p:nvSpPr>
        <p:spPr>
          <a:xfrm>
            <a:off x="1232647" y="2796989"/>
            <a:ext cx="762000" cy="914400"/>
          </a:xfrm>
          <a:prstGeom prst="up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0474" name="TextBox 11"/>
          <p:cNvSpPr txBox="1">
            <a:spLocks noChangeArrowheads="1"/>
          </p:cNvSpPr>
          <p:nvPr/>
        </p:nvSpPr>
        <p:spPr bwMode="auto">
          <a:xfrm>
            <a:off x="867522" y="2074677"/>
            <a:ext cx="1322388" cy="646112"/>
          </a:xfrm>
          <a:prstGeom prst="rect">
            <a:avLst/>
          </a:prstGeom>
          <a:noFill/>
          <a:ln w="9525">
            <a:noFill/>
            <a:miter lim="800000"/>
            <a:headEnd/>
            <a:tailEnd/>
          </a:ln>
        </p:spPr>
        <p:txBody>
          <a:bodyPr wrap="none">
            <a:spAutoFit/>
          </a:bodyPr>
          <a:lstStyle/>
          <a:p>
            <a:pPr>
              <a:defRPr/>
            </a:pPr>
            <a:r>
              <a:rPr lang="en-US" sz="3600" dirty="0">
                <a:solidFill>
                  <a:srgbClr val="002060"/>
                </a:solidFill>
                <a:latin typeface="+mn-lt"/>
              </a:rPr>
              <a:t>Talent</a:t>
            </a:r>
            <a:endParaRPr lang="en-US" sz="3600" dirty="0">
              <a:latin typeface="+mn-lt"/>
            </a:endParaRPr>
          </a:p>
        </p:txBody>
      </p:sp>
      <p:sp>
        <p:nvSpPr>
          <p:cNvPr id="15" name="TextBox 14"/>
          <p:cNvSpPr txBox="1"/>
          <p:nvPr/>
        </p:nvSpPr>
        <p:spPr>
          <a:xfrm>
            <a:off x="2585197" y="1974664"/>
            <a:ext cx="3276600" cy="701675"/>
          </a:xfrm>
          <a:prstGeom prst="rect">
            <a:avLst/>
          </a:prstGeom>
          <a:noFill/>
        </p:spPr>
        <p:txBody>
          <a:bodyPr>
            <a:spAutoFit/>
          </a:bodyPr>
          <a:lstStyle/>
          <a:p>
            <a:pPr>
              <a:defRPr/>
            </a:pPr>
            <a:r>
              <a:rPr lang="en-US" sz="3600" dirty="0">
                <a:latin typeface="+mn-lt"/>
              </a:rPr>
              <a:t>x Investment </a:t>
            </a:r>
          </a:p>
        </p:txBody>
      </p:sp>
      <p:sp>
        <p:nvSpPr>
          <p:cNvPr id="16" name="TextBox 15"/>
          <p:cNvSpPr txBox="1"/>
          <p:nvPr/>
        </p:nvSpPr>
        <p:spPr>
          <a:xfrm>
            <a:off x="5652247" y="1501589"/>
            <a:ext cx="2971800" cy="1538288"/>
          </a:xfrm>
          <a:prstGeom prst="rect">
            <a:avLst/>
          </a:prstGeom>
          <a:noFill/>
        </p:spPr>
        <p:txBody>
          <a:bodyPr>
            <a:spAutoFit/>
          </a:bodyPr>
          <a:lstStyle/>
          <a:p>
            <a:pPr>
              <a:defRPr/>
            </a:pPr>
            <a:r>
              <a:rPr lang="en-US" sz="3600" dirty="0">
                <a:latin typeface="+mn-lt"/>
              </a:rPr>
              <a:t>=  </a:t>
            </a:r>
            <a:r>
              <a:rPr lang="en-US" sz="3400" dirty="0">
                <a:solidFill>
                  <a:srgbClr val="002060"/>
                </a:solidFill>
                <a:latin typeface="+mn-lt"/>
              </a:rPr>
              <a:t>Strength &amp;</a:t>
            </a:r>
          </a:p>
          <a:p>
            <a:pPr>
              <a:defRPr/>
            </a:pPr>
            <a:r>
              <a:rPr lang="en-US" sz="3400" dirty="0">
                <a:solidFill>
                  <a:srgbClr val="002060"/>
                </a:solidFill>
                <a:latin typeface="+mn-lt"/>
              </a:rPr>
              <a:t>   Competence</a:t>
            </a:r>
          </a:p>
          <a:p>
            <a:pPr>
              <a:defRPr/>
            </a:pPr>
            <a:endParaRPr lang="en-US" dirty="0">
              <a:latin typeface="Constantia" pitchFamily="18" charset="0"/>
            </a:endParaRPr>
          </a:p>
        </p:txBody>
      </p:sp>
      <p:sp>
        <p:nvSpPr>
          <p:cNvPr id="17" name="Oval 16"/>
          <p:cNvSpPr/>
          <p:nvPr/>
        </p:nvSpPr>
        <p:spPr>
          <a:xfrm>
            <a:off x="2299447" y="1695264"/>
            <a:ext cx="3581400" cy="3159125"/>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TextBox 17"/>
          <p:cNvSpPr txBox="1">
            <a:spLocks noChangeArrowheads="1"/>
          </p:cNvSpPr>
          <p:nvPr/>
        </p:nvSpPr>
        <p:spPr bwMode="auto">
          <a:xfrm>
            <a:off x="804022" y="5173477"/>
            <a:ext cx="7620000" cy="1138237"/>
          </a:xfrm>
          <a:prstGeom prst="rect">
            <a:avLst/>
          </a:prstGeom>
          <a:noFill/>
          <a:ln w="9525">
            <a:noFill/>
            <a:miter lim="800000"/>
            <a:headEnd/>
            <a:tailEnd/>
          </a:ln>
        </p:spPr>
        <p:txBody>
          <a:bodyPr>
            <a:spAutoFit/>
          </a:bodyPr>
          <a:lstStyle/>
          <a:p>
            <a:pPr algn="ctr">
              <a:defRPr/>
            </a:pPr>
            <a:r>
              <a:rPr lang="en-US" sz="3200" dirty="0">
                <a:latin typeface="+mn-lt"/>
              </a:rPr>
              <a:t>Investment is a MULTIPLIER of talent!</a:t>
            </a:r>
          </a:p>
          <a:p>
            <a:pPr algn="ctr">
              <a:defRPr/>
            </a:pPr>
            <a:r>
              <a:rPr lang="en-US" dirty="0">
                <a:solidFill>
                  <a:schemeClr val="tx1">
                    <a:lumMod val="50000"/>
                    <a:lumOff val="50000"/>
                  </a:schemeClr>
                </a:solidFill>
                <a:latin typeface="+mn-lt"/>
              </a:rPr>
              <a:t>Investment includes time spent practicing, developing skills, &amp; building knowledge</a:t>
            </a:r>
          </a:p>
        </p:txBody>
      </p:sp>
      <p:sp>
        <p:nvSpPr>
          <p:cNvPr id="27" name="Title 11"/>
          <p:cNvSpPr txBox="1">
            <a:spLocks/>
          </p:cNvSpPr>
          <p:nvPr/>
        </p:nvSpPr>
        <p:spPr>
          <a:xfrm>
            <a:off x="1" y="446162"/>
            <a:ext cx="8754034" cy="817862"/>
          </a:xfrm>
          <a:prstGeom prst="rect">
            <a:avLst/>
          </a:prstGeom>
        </p:spPr>
        <p:txBody>
          <a:bodyPr/>
          <a:lstStyle/>
          <a:p>
            <a:pPr algn="ctr">
              <a:defRPr/>
            </a:pPr>
            <a:r>
              <a:rPr lang="en-US" sz="3400" b="1" dirty="0" smtClean="0">
                <a:latin typeface="+mj-lt"/>
                <a:ea typeface="+mj-ea"/>
                <a:cs typeface="+mj-cs"/>
              </a:rPr>
              <a:t>Competence &amp; Strengths</a:t>
            </a:r>
            <a:endParaRPr lang="en-US" sz="3400" b="1" dirty="0">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90474"/>
                                        </p:tgtEl>
                                        <p:attrNameLst>
                                          <p:attrName>style.visibility</p:attrName>
                                        </p:attrNameLst>
                                      </p:cBhvr>
                                      <p:to>
                                        <p:strVal val="visible"/>
                                      </p:to>
                                    </p:set>
                                    <p:animEffect transition="in" filter="wipe(down)">
                                      <p:cBhvr>
                                        <p:cTn id="10" dur="500"/>
                                        <p:tgtEl>
                                          <p:spTgt spid="19047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dissolve">
                                      <p:cBhvr>
                                        <p:cTn id="40" dur="500"/>
                                        <p:tgtEl>
                                          <p:spTgt spid="17"/>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dissolv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13" grpId="0"/>
      <p:bldP spid="10" grpId="0" animBg="1"/>
      <p:bldP spid="11" grpId="0" animBg="1"/>
      <p:bldP spid="190474" grpId="0"/>
      <p:bldP spid="15" grpId="0"/>
      <p:bldP spid="16" grpId="0"/>
      <p:bldP spid="17" grpId="0" animBg="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0542" y="1233694"/>
            <a:ext cx="4198257" cy="4951205"/>
          </a:xfrm>
          <a:prstGeom prst="rect">
            <a:avLst/>
          </a:prstGeom>
        </p:spPr>
      </p:pic>
      <p:sp>
        <p:nvSpPr>
          <p:cNvPr id="3"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accent1">
                    <a:lumMod val="75000"/>
                  </a:schemeClr>
                </a:solidFill>
              </a:rPr>
              <a:t>What do you notice </a:t>
            </a:r>
            <a:r>
              <a:rPr lang="en-US" dirty="0">
                <a:solidFill>
                  <a:schemeClr val="accent1">
                    <a:lumMod val="75000"/>
                  </a:schemeClr>
                </a:solidFill>
              </a:rPr>
              <a:t>f</a:t>
            </a:r>
            <a:r>
              <a:rPr lang="en-US" dirty="0" smtClean="0">
                <a:solidFill>
                  <a:schemeClr val="accent1">
                    <a:lumMod val="75000"/>
                  </a:schemeClr>
                </a:solidFill>
              </a:rPr>
              <a:t>irst?</a:t>
            </a:r>
            <a:endParaRPr lang="en-US" dirty="0">
              <a:solidFill>
                <a:schemeClr val="accent1">
                  <a:lumMod val="75000"/>
                </a:schemeClr>
              </a:solidFill>
            </a:endParaRPr>
          </a:p>
        </p:txBody>
      </p:sp>
    </p:spTree>
    <p:extLst>
      <p:ext uri="{BB962C8B-B14F-4D97-AF65-F5344CB8AC3E}">
        <p14:creationId xmlns:p14="http://schemas.microsoft.com/office/powerpoint/2010/main" val="3549119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body" idx="1"/>
          </p:nvPr>
        </p:nvSpPr>
        <p:spPr>
          <a:xfrm>
            <a:off x="762000" y="1828800"/>
            <a:ext cx="7696200" cy="5410200"/>
          </a:xfrm>
        </p:spPr>
        <p:txBody>
          <a:bodyPr rtlCol="0">
            <a:normAutofit/>
          </a:bodyPr>
          <a:lstStyle/>
          <a:p>
            <a:pPr eaLnBrk="1" fontAlgn="auto" hangingPunct="1">
              <a:lnSpc>
                <a:spcPct val="90000"/>
              </a:lnSpc>
              <a:spcAft>
                <a:spcPts val="0"/>
              </a:spcAft>
              <a:buFontTx/>
              <a:buNone/>
              <a:defRPr/>
            </a:pPr>
            <a:r>
              <a:rPr lang="en-US" sz="2400" b="1" dirty="0">
                <a:solidFill>
                  <a:schemeClr val="accent1">
                    <a:lumMod val="75000"/>
                  </a:schemeClr>
                </a:solidFill>
                <a:latin typeface="Arial Unicode MS" pitchFamily="34" charset="-128"/>
              </a:rPr>
              <a:t>Current paradigm is deficit-based</a:t>
            </a:r>
            <a:r>
              <a:rPr lang="en-US" sz="2400" b="1" dirty="0" smtClean="0">
                <a:solidFill>
                  <a:schemeClr val="accent1">
                    <a:lumMod val="75000"/>
                  </a:schemeClr>
                </a:solidFill>
                <a:latin typeface="Arial Unicode MS" pitchFamily="34" charset="-128"/>
              </a:rPr>
              <a:t>:</a:t>
            </a:r>
          </a:p>
          <a:p>
            <a:pPr eaLnBrk="1" fontAlgn="auto" hangingPunct="1">
              <a:lnSpc>
                <a:spcPct val="90000"/>
              </a:lnSpc>
              <a:spcAft>
                <a:spcPts val="0"/>
              </a:spcAft>
              <a:buFontTx/>
              <a:buNone/>
              <a:defRPr/>
            </a:pPr>
            <a:endParaRPr lang="en-US" sz="2400" b="1" dirty="0">
              <a:solidFill>
                <a:srgbClr val="92D050"/>
              </a:solidFill>
              <a:latin typeface="Arial Unicode MS" pitchFamily="34" charset="-128"/>
            </a:endParaRPr>
          </a:p>
          <a:p>
            <a:pPr lvl="1" eaLnBrk="1" fontAlgn="auto" hangingPunct="1">
              <a:lnSpc>
                <a:spcPct val="90000"/>
              </a:lnSpc>
              <a:spcAft>
                <a:spcPts val="0"/>
              </a:spcAft>
              <a:buFont typeface="Arial" pitchFamily="34" charset="0"/>
              <a:buChar char="–"/>
              <a:defRPr/>
            </a:pPr>
            <a:r>
              <a:rPr lang="en-US" sz="2200" dirty="0">
                <a:solidFill>
                  <a:schemeClr val="accent3">
                    <a:lumMod val="75000"/>
                  </a:schemeClr>
                </a:solidFill>
                <a:latin typeface="Arial Unicode MS" pitchFamily="34" charset="-128"/>
              </a:rPr>
              <a:t>Supervisors spend most of their time working with the weakest performers and zeroing in on mistakes.</a:t>
            </a:r>
          </a:p>
          <a:p>
            <a:pPr lvl="1" eaLnBrk="1" fontAlgn="auto" hangingPunct="1">
              <a:lnSpc>
                <a:spcPct val="90000"/>
              </a:lnSpc>
              <a:spcAft>
                <a:spcPts val="0"/>
              </a:spcAft>
              <a:buFontTx/>
              <a:buNone/>
              <a:defRPr/>
            </a:pPr>
            <a:endParaRPr lang="en-US" sz="2200" dirty="0">
              <a:solidFill>
                <a:schemeClr val="accent3">
                  <a:lumMod val="75000"/>
                </a:schemeClr>
              </a:solidFill>
              <a:latin typeface="Arial Unicode MS" pitchFamily="34" charset="-128"/>
            </a:endParaRPr>
          </a:p>
          <a:p>
            <a:pPr lvl="1" eaLnBrk="1" fontAlgn="auto" hangingPunct="1">
              <a:lnSpc>
                <a:spcPct val="90000"/>
              </a:lnSpc>
              <a:spcAft>
                <a:spcPts val="0"/>
              </a:spcAft>
              <a:buFont typeface="Arial" pitchFamily="34" charset="0"/>
              <a:buChar char="–"/>
              <a:defRPr/>
            </a:pPr>
            <a:r>
              <a:rPr lang="en-US" sz="2200" dirty="0">
                <a:solidFill>
                  <a:schemeClr val="accent3">
                    <a:lumMod val="75000"/>
                  </a:schemeClr>
                </a:solidFill>
                <a:latin typeface="Arial Unicode MS" pitchFamily="34" charset="-128"/>
              </a:rPr>
              <a:t>Parents and teachers focus on students’ lower grades rather than on their highest. </a:t>
            </a:r>
          </a:p>
          <a:p>
            <a:pPr lvl="1" eaLnBrk="1" fontAlgn="auto" hangingPunct="1">
              <a:lnSpc>
                <a:spcPct val="90000"/>
              </a:lnSpc>
              <a:spcAft>
                <a:spcPts val="0"/>
              </a:spcAft>
              <a:buFontTx/>
              <a:buNone/>
              <a:defRPr/>
            </a:pPr>
            <a:endParaRPr lang="en-US" sz="2400" b="1" dirty="0">
              <a:latin typeface="Arial Unicode MS" pitchFamily="34" charset="-128"/>
            </a:endParaRPr>
          </a:p>
          <a:p>
            <a:pPr eaLnBrk="1" fontAlgn="auto" hangingPunct="1">
              <a:lnSpc>
                <a:spcPct val="90000"/>
              </a:lnSpc>
              <a:spcAft>
                <a:spcPts val="0"/>
              </a:spcAft>
              <a:buFont typeface="Arial" pitchFamily="34" charset="0"/>
              <a:buChar char="•"/>
              <a:defRPr/>
            </a:pPr>
            <a:r>
              <a:rPr lang="en-US" sz="2400" b="1" dirty="0">
                <a:solidFill>
                  <a:schemeClr val="accent1">
                    <a:lumMod val="75000"/>
                  </a:schemeClr>
                </a:solidFill>
                <a:latin typeface="Arial Unicode MS" pitchFamily="34" charset="-128"/>
              </a:rPr>
              <a:t>Weakness fixing prevents failure – strengths building promotes success</a:t>
            </a:r>
          </a:p>
          <a:p>
            <a:pPr lvl="1" eaLnBrk="1" fontAlgn="auto" hangingPunct="1">
              <a:lnSpc>
                <a:spcPct val="90000"/>
              </a:lnSpc>
              <a:spcAft>
                <a:spcPts val="0"/>
              </a:spcAft>
              <a:buFont typeface="Arial" pitchFamily="34" charset="0"/>
              <a:buChar char="–"/>
              <a:defRPr/>
            </a:pPr>
            <a:endParaRPr lang="en-US" sz="2000" b="1" dirty="0">
              <a:solidFill>
                <a:srgbClr val="C80904"/>
              </a:solidFill>
              <a:latin typeface="Arial Unicode MS" pitchFamily="34" charset="-128"/>
            </a:endParaRPr>
          </a:p>
          <a:p>
            <a:pPr lvl="1" eaLnBrk="1" fontAlgn="auto" hangingPunct="1">
              <a:lnSpc>
                <a:spcPct val="90000"/>
              </a:lnSpc>
              <a:spcAft>
                <a:spcPts val="0"/>
              </a:spcAft>
              <a:buFontTx/>
              <a:buNone/>
              <a:defRPr/>
            </a:pPr>
            <a:endParaRPr lang="en-US" dirty="0">
              <a:latin typeface="Arial Unicode MS" pitchFamily="34" charset="-128"/>
            </a:endParaRPr>
          </a:p>
        </p:txBody>
      </p:sp>
      <p:sp>
        <p:nvSpPr>
          <p:cNvPr id="16387" name="Text Box 3"/>
          <p:cNvSpPr txBox="1">
            <a:spLocks noChangeArrowheads="1"/>
          </p:cNvSpPr>
          <p:nvPr/>
        </p:nvSpPr>
        <p:spPr bwMode="auto">
          <a:xfrm>
            <a:off x="762000" y="685800"/>
            <a:ext cx="7800975" cy="584200"/>
          </a:xfrm>
          <a:prstGeom prst="rect">
            <a:avLst/>
          </a:prstGeom>
          <a:noFill/>
          <a:ln w="9525">
            <a:noFill/>
            <a:miter lim="800000"/>
            <a:headEnd/>
            <a:tailEnd/>
          </a:ln>
        </p:spPr>
        <p:txBody>
          <a:bodyPr>
            <a:spAutoFit/>
          </a:bodyPr>
          <a:lstStyle/>
          <a:p>
            <a:pPr marL="342900" indent="-342900" algn="r">
              <a:spcBef>
                <a:spcPct val="60000"/>
              </a:spcBef>
              <a:buClr>
                <a:schemeClr val="tx1"/>
              </a:buClr>
            </a:pPr>
            <a:r>
              <a:rPr lang="en-US" sz="3200" b="1">
                <a:solidFill>
                  <a:srgbClr val="92D050"/>
                </a:solidFill>
                <a:latin typeface="Arial Unicode MS" pitchFamily="34" charset="-128"/>
              </a:rPr>
              <a:t>Strengths Perspective is Counter Cultural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7218">
                                            <p:txEl>
                                              <p:pRg st="0" end="0"/>
                                            </p:txEl>
                                          </p:spTgt>
                                        </p:tgtEl>
                                        <p:attrNameLst>
                                          <p:attrName>style.visibility</p:attrName>
                                        </p:attrNameLst>
                                      </p:cBhvr>
                                      <p:to>
                                        <p:strVal val="visible"/>
                                      </p:to>
                                    </p:set>
                                    <p:animEffect transition="in" filter="fade">
                                      <p:cBhvr>
                                        <p:cTn id="7" dur="2000"/>
                                        <p:tgtEl>
                                          <p:spTgt spid="137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7218">
                                            <p:txEl>
                                              <p:pRg st="2" end="2"/>
                                            </p:txEl>
                                          </p:spTgt>
                                        </p:tgtEl>
                                        <p:attrNameLst>
                                          <p:attrName>style.visibility</p:attrName>
                                        </p:attrNameLst>
                                      </p:cBhvr>
                                      <p:to>
                                        <p:strVal val="visible"/>
                                      </p:to>
                                    </p:set>
                                    <p:animEffect transition="in" filter="fade">
                                      <p:cBhvr>
                                        <p:cTn id="12" dur="2000"/>
                                        <p:tgtEl>
                                          <p:spTgt spid="13721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7218">
                                            <p:txEl>
                                              <p:pRg st="4" end="4"/>
                                            </p:txEl>
                                          </p:spTgt>
                                        </p:tgtEl>
                                        <p:attrNameLst>
                                          <p:attrName>style.visibility</p:attrName>
                                        </p:attrNameLst>
                                      </p:cBhvr>
                                      <p:to>
                                        <p:strVal val="visible"/>
                                      </p:to>
                                    </p:set>
                                    <p:animEffect transition="in" filter="fade">
                                      <p:cBhvr>
                                        <p:cTn id="17" dur="2000"/>
                                        <p:tgtEl>
                                          <p:spTgt spid="13721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7218">
                                            <p:txEl>
                                              <p:pRg st="6" end="6"/>
                                            </p:txEl>
                                          </p:spTgt>
                                        </p:tgtEl>
                                        <p:attrNameLst>
                                          <p:attrName>style.visibility</p:attrName>
                                        </p:attrNameLst>
                                      </p:cBhvr>
                                      <p:to>
                                        <p:strVal val="visible"/>
                                      </p:to>
                                    </p:set>
                                    <p:animEffect transition="in" filter="fade">
                                      <p:cBhvr>
                                        <p:cTn id="22" dur="2000"/>
                                        <p:tgtEl>
                                          <p:spTgt spid="13721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71"/>
            <a:ext cx="8229600" cy="914399"/>
          </a:xfrm>
          <a:prstGeom prst="rect">
            <a:avLst/>
          </a:prstGeom>
        </p:spPr>
        <p:txBody>
          <a:bodyPr>
            <a:normAutofit/>
          </a:bodyPr>
          <a:lstStyle/>
          <a:p>
            <a:r>
              <a:rPr lang="en-US" dirty="0" smtClean="0">
                <a:solidFill>
                  <a:schemeClr val="accent1">
                    <a:lumMod val="75000"/>
                  </a:schemeClr>
                </a:solidFill>
              </a:rPr>
              <a:t>Strengths Drives Engagement</a:t>
            </a:r>
            <a:endParaRPr lang="en-US" dirty="0">
              <a:solidFill>
                <a:schemeClr val="accent1">
                  <a:lumMod val="75000"/>
                </a:schemeClr>
              </a:solidFill>
            </a:endParaRPr>
          </a:p>
        </p:txBody>
      </p:sp>
      <p:sp>
        <p:nvSpPr>
          <p:cNvPr id="5" name="Content Placeholder 4"/>
          <p:cNvSpPr>
            <a:spLocks noGrp="1"/>
          </p:cNvSpPr>
          <p:nvPr>
            <p:ph idx="1"/>
          </p:nvPr>
        </p:nvSpPr>
        <p:spPr>
          <a:xfrm>
            <a:off x="457200" y="1872575"/>
            <a:ext cx="8229600" cy="4525963"/>
          </a:xfrm>
        </p:spPr>
        <p:txBody>
          <a:bodyPr/>
          <a:lstStyle/>
          <a:p>
            <a:endParaRPr lang="en-US" dirty="0"/>
          </a:p>
        </p:txBody>
      </p:sp>
      <p:graphicFrame>
        <p:nvGraphicFramePr>
          <p:cNvPr id="4" name="Chart 3"/>
          <p:cNvGraphicFramePr/>
          <p:nvPr>
            <p:extLst>
              <p:ext uri="{D42A27DB-BD31-4B8C-83A1-F6EECF244321}">
                <p14:modId xmlns:p14="http://schemas.microsoft.com/office/powerpoint/2010/main" val="1397631401"/>
              </p:ext>
            </p:extLst>
          </p:nvPr>
        </p:nvGraphicFramePr>
        <p:xfrm>
          <a:off x="457200" y="1219200"/>
          <a:ext cx="7761271" cy="43434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10"/>
          <p:cNvSpPr>
            <a:spLocks noChangeArrowheads="1"/>
          </p:cNvSpPr>
          <p:nvPr/>
        </p:nvSpPr>
        <p:spPr bwMode="auto">
          <a:xfrm>
            <a:off x="4017364" y="6668691"/>
            <a:ext cx="5126636" cy="246221"/>
          </a:xfrm>
          <a:prstGeom prst="rect">
            <a:avLst/>
          </a:prstGeom>
          <a:noFill/>
          <a:ln w="9525">
            <a:noFill/>
            <a:miter lim="800000"/>
            <a:headEnd/>
            <a:tailEnd/>
          </a:ln>
        </p:spPr>
        <p:txBody>
          <a:bodyPr wrap="square">
            <a:spAutoFit/>
          </a:bodyPr>
          <a:lstStyle/>
          <a:p>
            <a:pPr algn="r"/>
            <a:r>
              <a:rPr lang="en-US" sz="1000" dirty="0">
                <a:solidFill>
                  <a:prstClr val="black"/>
                </a:solidFill>
              </a:rPr>
              <a:t>*Source: Gallup Poll of Working </a:t>
            </a:r>
            <a:r>
              <a:rPr lang="en-US" sz="1000" dirty="0" smtClean="0">
                <a:solidFill>
                  <a:prstClr val="black"/>
                </a:solidFill>
              </a:rPr>
              <a:t>Population, </a:t>
            </a:r>
            <a:r>
              <a:rPr lang="en-US" sz="1000" dirty="0">
                <a:solidFill>
                  <a:prstClr val="black"/>
                </a:solidFill>
              </a:rPr>
              <a:t>January-December 2012; n=151,290</a:t>
            </a:r>
            <a:r>
              <a:rPr lang="en-US" sz="1000" dirty="0" smtClean="0">
                <a:solidFill>
                  <a:prstClr val="black"/>
                </a:solidFill>
              </a:rPr>
              <a:t>).</a:t>
            </a:r>
            <a:endParaRPr lang="en-US" sz="1000" dirty="0">
              <a:solidFill>
                <a:prstClr val="black"/>
              </a:solidFill>
            </a:endParaRPr>
          </a:p>
        </p:txBody>
      </p:sp>
      <p:sp>
        <p:nvSpPr>
          <p:cNvPr id="8" name="Text Box 4"/>
          <p:cNvSpPr txBox="1">
            <a:spLocks noChangeArrowheads="1"/>
          </p:cNvSpPr>
          <p:nvPr/>
        </p:nvSpPr>
        <p:spPr bwMode="auto">
          <a:xfrm>
            <a:off x="174027" y="6646898"/>
            <a:ext cx="3843337" cy="184150"/>
          </a:xfrm>
          <a:prstGeom prst="rect">
            <a:avLst/>
          </a:prstGeom>
          <a:noFill/>
          <a:ln w="9525">
            <a:noFill/>
            <a:miter lim="800000"/>
            <a:headEnd/>
            <a:tailEnd/>
          </a:ln>
        </p:spPr>
        <p:txBody>
          <a:bodyPr>
            <a:spAutoFit/>
          </a:bodyPr>
          <a:lstStyle/>
          <a:p>
            <a:pPr eaLnBrk="0" hangingPunct="0"/>
            <a:r>
              <a:rPr lang="en-US" sz="600" dirty="0">
                <a:solidFill>
                  <a:prstClr val="black"/>
                </a:solidFill>
                <a:latin typeface="Georgia" pitchFamily="18" charset="0"/>
              </a:rPr>
              <a:t>Copyright © </a:t>
            </a:r>
            <a:r>
              <a:rPr lang="en-US" sz="600" dirty="0" smtClean="0">
                <a:solidFill>
                  <a:prstClr val="black"/>
                </a:solidFill>
                <a:latin typeface="Georgia" pitchFamily="18" charset="0"/>
              </a:rPr>
              <a:t>1993-1998, 2012 Gallup</a:t>
            </a:r>
            <a:r>
              <a:rPr lang="en-US" sz="600" dirty="0">
                <a:solidFill>
                  <a:prstClr val="black"/>
                </a:solidFill>
                <a:latin typeface="Georgia" pitchFamily="18" charset="0"/>
              </a:rPr>
              <a:t>, Inc. All rights reserved.</a:t>
            </a:r>
          </a:p>
        </p:txBody>
      </p:sp>
      <p:sp>
        <p:nvSpPr>
          <p:cNvPr id="3" name="Rectangle 2"/>
          <p:cNvSpPr/>
          <p:nvPr/>
        </p:nvSpPr>
        <p:spPr>
          <a:xfrm>
            <a:off x="2438400" y="1066800"/>
            <a:ext cx="1066800" cy="45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3505200" y="1066800"/>
            <a:ext cx="1066800" cy="45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4572000" y="1066800"/>
            <a:ext cx="1295400" cy="45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1371600" y="990600"/>
            <a:ext cx="1066800" cy="45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9183723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lumMod val="75000"/>
                  </a:schemeClr>
                </a:solidFill>
              </a:rPr>
              <a:t>Actively Disengaged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6411" y="1600200"/>
            <a:ext cx="7151177" cy="4525963"/>
          </a:xfrm>
        </p:spPr>
      </p:pic>
    </p:spTree>
    <p:extLst>
      <p:ext uri="{BB962C8B-B14F-4D97-AF65-F5344CB8AC3E}">
        <p14:creationId xmlns:p14="http://schemas.microsoft.com/office/powerpoint/2010/main" val="4146643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16420"/>
          <a:stretch/>
        </p:blipFill>
        <p:spPr>
          <a:xfrm>
            <a:off x="609600" y="1016090"/>
            <a:ext cx="7374536" cy="4622710"/>
          </a:xfrm>
          <a:prstGeom prst="rect">
            <a:avLst/>
          </a:prstGeom>
        </p:spPr>
      </p:pic>
      <p:sp>
        <p:nvSpPr>
          <p:cNvPr id="2" name="Title 1"/>
          <p:cNvSpPr>
            <a:spLocks noGrp="1"/>
          </p:cNvSpPr>
          <p:nvPr>
            <p:ph type="title"/>
          </p:nvPr>
        </p:nvSpPr>
        <p:spPr>
          <a:prstGeom prst="rect">
            <a:avLst/>
          </a:prstGeom>
        </p:spPr>
        <p:txBody>
          <a:bodyPr/>
          <a:lstStyle/>
          <a:p>
            <a:r>
              <a:rPr lang="en-US" dirty="0">
                <a:solidFill>
                  <a:schemeClr val="accent1">
                    <a:lumMod val="75000"/>
                  </a:schemeClr>
                </a:solidFill>
              </a:rPr>
              <a:t>Strengths Drives Engagement</a:t>
            </a:r>
          </a:p>
        </p:txBody>
      </p:sp>
      <p:sp>
        <p:nvSpPr>
          <p:cNvPr id="7" name="Rectangle 10"/>
          <p:cNvSpPr>
            <a:spLocks noChangeArrowheads="1"/>
          </p:cNvSpPr>
          <p:nvPr/>
        </p:nvSpPr>
        <p:spPr bwMode="auto">
          <a:xfrm>
            <a:off x="4017364" y="6668691"/>
            <a:ext cx="5126636" cy="246221"/>
          </a:xfrm>
          <a:prstGeom prst="rect">
            <a:avLst/>
          </a:prstGeom>
          <a:noFill/>
          <a:ln w="9525">
            <a:noFill/>
            <a:miter lim="800000"/>
            <a:headEnd/>
            <a:tailEnd/>
          </a:ln>
        </p:spPr>
        <p:txBody>
          <a:bodyPr wrap="square">
            <a:spAutoFit/>
          </a:bodyPr>
          <a:lstStyle/>
          <a:p>
            <a:pPr algn="r"/>
            <a:r>
              <a:rPr lang="en-US" sz="1000" dirty="0"/>
              <a:t>*Source: Gallup Poll of Working </a:t>
            </a:r>
            <a:r>
              <a:rPr lang="en-US" sz="1000" dirty="0" smtClean="0"/>
              <a:t>Population, </a:t>
            </a:r>
            <a:r>
              <a:rPr lang="en-US" sz="1000" dirty="0"/>
              <a:t>January-December 2012; n=151,290</a:t>
            </a:r>
            <a:r>
              <a:rPr lang="en-US" sz="1000" dirty="0" smtClean="0"/>
              <a:t>).</a:t>
            </a:r>
            <a:endParaRPr lang="en-US" sz="1000" dirty="0"/>
          </a:p>
        </p:txBody>
      </p:sp>
      <p:sp>
        <p:nvSpPr>
          <p:cNvPr id="8" name="Text Box 4"/>
          <p:cNvSpPr txBox="1">
            <a:spLocks noChangeArrowheads="1"/>
          </p:cNvSpPr>
          <p:nvPr/>
        </p:nvSpPr>
        <p:spPr bwMode="auto">
          <a:xfrm>
            <a:off x="174027" y="6646898"/>
            <a:ext cx="3843337" cy="184150"/>
          </a:xfrm>
          <a:prstGeom prst="rect">
            <a:avLst/>
          </a:prstGeom>
          <a:noFill/>
          <a:ln w="9525">
            <a:noFill/>
            <a:miter lim="800000"/>
            <a:headEnd/>
            <a:tailEnd/>
          </a:ln>
        </p:spPr>
        <p:txBody>
          <a:bodyPr>
            <a:spAutoFit/>
          </a:bodyPr>
          <a:lstStyle/>
          <a:p>
            <a:pPr eaLnBrk="0" hangingPunct="0"/>
            <a:r>
              <a:rPr lang="en-US" sz="600" dirty="0">
                <a:latin typeface="Georgia" pitchFamily="18" charset="0"/>
              </a:rPr>
              <a:t>Copyright © </a:t>
            </a:r>
            <a:r>
              <a:rPr lang="en-US" sz="600" dirty="0" smtClean="0">
                <a:latin typeface="Georgia" pitchFamily="18" charset="0"/>
              </a:rPr>
              <a:t>1993-1998, 2012 Gallup</a:t>
            </a:r>
            <a:r>
              <a:rPr lang="en-US" sz="600" dirty="0">
                <a:latin typeface="Georgia" pitchFamily="18" charset="0"/>
              </a:rPr>
              <a:t>, Inc. All rights reserved.</a:t>
            </a:r>
          </a:p>
        </p:txBody>
      </p:sp>
    </p:spTree>
    <p:extLst>
      <p:ext uri="{BB962C8B-B14F-4D97-AF65-F5344CB8AC3E}">
        <p14:creationId xmlns:p14="http://schemas.microsoft.com/office/powerpoint/2010/main" val="40170539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304800"/>
            <a:ext cx="9144000" cy="1371600"/>
          </a:xfrm>
        </p:spPr>
        <p:txBody>
          <a:bodyPr/>
          <a:lstStyle/>
          <a:p>
            <a:pPr eaLnBrk="1" hangingPunct="1">
              <a:defRPr/>
            </a:pPr>
            <a:r>
              <a:rPr lang="en-US" sz="2400" dirty="0" smtClean="0">
                <a:latin typeface="+mn-lt"/>
              </a:rPr>
              <a:t>What % of the U.S. population says that their jobs allow them </a:t>
            </a:r>
            <a:br>
              <a:rPr lang="en-US" sz="2400" dirty="0" smtClean="0">
                <a:latin typeface="+mn-lt"/>
              </a:rPr>
            </a:br>
            <a:r>
              <a:rPr lang="en-US" sz="2400" dirty="0" smtClean="0">
                <a:latin typeface="+mn-lt"/>
              </a:rPr>
              <a:t>to spend most of the day in work that taps their strengths?</a:t>
            </a:r>
            <a:endParaRPr lang="en-US" sz="2400" i="1" dirty="0" smtClean="0">
              <a:latin typeface="+mn-lt"/>
            </a:endParaRPr>
          </a:p>
        </p:txBody>
      </p:sp>
      <p:graphicFrame>
        <p:nvGraphicFramePr>
          <p:cNvPr id="72707" name="Object 2"/>
          <p:cNvGraphicFramePr>
            <a:graphicFrameLocks noChangeAspect="1"/>
          </p:cNvGraphicFramePr>
          <p:nvPr/>
        </p:nvGraphicFramePr>
        <p:xfrm>
          <a:off x="752475" y="1600200"/>
          <a:ext cx="8391525" cy="4546600"/>
        </p:xfrm>
        <a:graphic>
          <a:graphicData uri="http://schemas.openxmlformats.org/presentationml/2006/ole">
            <mc:AlternateContent xmlns:mc="http://schemas.openxmlformats.org/markup-compatibility/2006">
              <mc:Choice xmlns:v="urn:schemas-microsoft-com:vml" Requires="v">
                <p:oleObj spid="_x0000_s1057" name="Chart" r:id="rId4" imgW="7762959" imgH="3952943" progId="MSGraph.Chart.8">
                  <p:embed followColorScheme="full"/>
                </p:oleObj>
              </mc:Choice>
              <mc:Fallback>
                <p:oleObj name="Chart" r:id="rId4" imgW="7762959" imgH="3952943"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 y="1600200"/>
                        <a:ext cx="8391525" cy="454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4"/>
          <p:cNvSpPr txBox="1">
            <a:spLocks noChangeArrowheads="1"/>
          </p:cNvSpPr>
          <p:nvPr/>
        </p:nvSpPr>
        <p:spPr bwMode="auto">
          <a:xfrm>
            <a:off x="5181600" y="6613525"/>
            <a:ext cx="4191000" cy="244475"/>
          </a:xfrm>
          <a:prstGeom prst="rect">
            <a:avLst/>
          </a:prstGeom>
          <a:noFill/>
          <a:ln w="9525" algn="ctr">
            <a:noFill/>
            <a:miter lim="800000"/>
            <a:headEnd/>
            <a:tailEnd/>
          </a:ln>
        </p:spPr>
        <p:txBody>
          <a:bodyPr>
            <a:spAutoFit/>
          </a:bodyPr>
          <a:lstStyle/>
          <a:p>
            <a:pPr algn="ctr">
              <a:spcBef>
                <a:spcPct val="50000"/>
              </a:spcBef>
            </a:pPr>
            <a:r>
              <a:rPr lang="en-US" sz="1000" i="1">
                <a:solidFill>
                  <a:srgbClr val="5F5F5F"/>
                </a:solidFill>
                <a:latin typeface="Trebuchet MS" pitchFamily="34" charset="0"/>
              </a:rPr>
              <a:t>© 2007.  The Marcus Buckingham Company.  All Rights Reserved.</a:t>
            </a:r>
          </a:p>
        </p:txBody>
      </p:sp>
      <p:sp>
        <p:nvSpPr>
          <p:cNvPr id="1029" name="Text Box 5"/>
          <p:cNvSpPr txBox="1">
            <a:spLocks noChangeArrowheads="1"/>
          </p:cNvSpPr>
          <p:nvPr/>
        </p:nvSpPr>
        <p:spPr bwMode="auto">
          <a:xfrm>
            <a:off x="1752600" y="6019800"/>
            <a:ext cx="6096000" cy="557213"/>
          </a:xfrm>
          <a:prstGeom prst="rect">
            <a:avLst/>
          </a:prstGeom>
          <a:noFill/>
          <a:ln w="9525">
            <a:noFill/>
            <a:miter lim="800000"/>
            <a:headEnd/>
            <a:tailEnd/>
          </a:ln>
        </p:spPr>
        <p:txBody>
          <a:bodyPr>
            <a:spAutoFit/>
          </a:bodyPr>
          <a:lstStyle/>
          <a:p>
            <a:pPr eaLnBrk="0" hangingPunct="0">
              <a:lnSpc>
                <a:spcPct val="70000"/>
              </a:lnSpc>
              <a:spcBef>
                <a:spcPct val="50000"/>
              </a:spcBef>
            </a:pPr>
            <a:r>
              <a:rPr lang="en-US" sz="1600"/>
              <a:t>Q: How might your department or work area “beat the odds”</a:t>
            </a:r>
          </a:p>
          <a:p>
            <a:pPr eaLnBrk="0" hangingPunct="0">
              <a:lnSpc>
                <a:spcPct val="70000"/>
              </a:lnSpc>
              <a:spcBef>
                <a:spcPct val="50000"/>
              </a:spcBef>
            </a:pPr>
            <a:r>
              <a:rPr lang="en-US" sz="1600"/>
              <a:t>In ways that allows you and your colleagues to flourish?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fade">
                                      <p:cBhvr>
                                        <p:cTn id="7" dur="2000"/>
                                        <p:tgtEl>
                                          <p:spTgt spid="7270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2707"/>
                                        </p:tgtEl>
                                        <p:attrNameLst>
                                          <p:attrName>style.visibility</p:attrName>
                                        </p:attrNameLst>
                                      </p:cBhvr>
                                      <p:to>
                                        <p:strVal val="visible"/>
                                      </p:to>
                                    </p:set>
                                    <p:animEffect transition="in" filter="dissolve">
                                      <p:cBhvr>
                                        <p:cTn id="12" dur="500"/>
                                        <p:tgtEl>
                                          <p:spTgt spid="7270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2707"/>
                                        </p:tgtEl>
                                        <p:attrNameLst>
                                          <p:attrName>style.visibility</p:attrName>
                                        </p:attrNameLst>
                                      </p:cBhvr>
                                      <p:to>
                                        <p:strVal val="visible"/>
                                      </p:to>
                                    </p:set>
                                    <p:animEffect transition="in" filter="dissolve">
                                      <p:cBhvr>
                                        <p:cTn id="17" dur="500"/>
                                        <p:tgtEl>
                                          <p:spTgt spid="7270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2707"/>
                                        </p:tgtEl>
                                        <p:attrNameLst>
                                          <p:attrName>style.visibility</p:attrName>
                                        </p:attrNameLst>
                                      </p:cBhvr>
                                      <p:to>
                                        <p:strVal val="visible"/>
                                      </p:to>
                                    </p:set>
                                    <p:animEffect transition="in" filter="dissolve">
                                      <p:cBhvr>
                                        <p:cTn id="22" dur="5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OleChart spid="72707" grpId="0" bld="categoryEl"/>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ecking off the list.jpg"/>
          <p:cNvPicPr>
            <a:picLocks noChangeAspect="1"/>
          </p:cNvPicPr>
          <p:nvPr/>
        </p:nvPicPr>
        <p:blipFill>
          <a:blip r:embed="rId3" cstate="print"/>
          <a:stretch>
            <a:fillRect/>
          </a:stretch>
        </p:blipFill>
        <p:spPr>
          <a:xfrm>
            <a:off x="4339988" y="0"/>
            <a:ext cx="4821084" cy="6857999"/>
          </a:xfrm>
          <a:prstGeom prst="rect">
            <a:avLst/>
          </a:prstGeom>
        </p:spPr>
      </p:pic>
      <p:sp>
        <p:nvSpPr>
          <p:cNvPr id="2" name="Title 1"/>
          <p:cNvSpPr>
            <a:spLocks noGrp="1"/>
          </p:cNvSpPr>
          <p:nvPr>
            <p:ph type="title"/>
          </p:nvPr>
        </p:nvSpPr>
        <p:spPr>
          <a:xfrm>
            <a:off x="252484" y="493003"/>
            <a:ext cx="5152029" cy="1143000"/>
          </a:xfrm>
        </p:spPr>
        <p:txBody>
          <a:bodyPr/>
          <a:lstStyle/>
          <a:p>
            <a:r>
              <a:rPr lang="en-US" dirty="0" smtClean="0">
                <a:solidFill>
                  <a:srgbClr val="006600"/>
                </a:solidFill>
              </a:rPr>
              <a:t>Agenda</a:t>
            </a:r>
            <a:endParaRPr lang="en-US" dirty="0">
              <a:solidFill>
                <a:srgbClr val="006600"/>
              </a:solidFill>
            </a:endParaRPr>
          </a:p>
        </p:txBody>
      </p:sp>
      <p:sp>
        <p:nvSpPr>
          <p:cNvPr id="3" name="Content Placeholder 2"/>
          <p:cNvSpPr>
            <a:spLocks noGrp="1"/>
          </p:cNvSpPr>
          <p:nvPr>
            <p:ph idx="1"/>
          </p:nvPr>
        </p:nvSpPr>
        <p:spPr>
          <a:xfrm>
            <a:off x="457200" y="1750325"/>
            <a:ext cx="4851779" cy="4525963"/>
          </a:xfrm>
        </p:spPr>
        <p:txBody>
          <a:bodyPr>
            <a:noAutofit/>
          </a:bodyPr>
          <a:lstStyle/>
          <a:p>
            <a:pPr>
              <a:buNone/>
            </a:pPr>
            <a:r>
              <a:rPr lang="en-US" sz="2400" dirty="0" smtClean="0"/>
              <a:t>Historical Context</a:t>
            </a:r>
          </a:p>
          <a:p>
            <a:pPr>
              <a:buNone/>
            </a:pPr>
            <a:endParaRPr lang="en-US" sz="2400" dirty="0"/>
          </a:p>
          <a:p>
            <a:pPr>
              <a:buNone/>
            </a:pPr>
            <a:r>
              <a:rPr lang="en-US" sz="2400" dirty="0" smtClean="0"/>
              <a:t>Overview of a Strengths Approach</a:t>
            </a:r>
          </a:p>
          <a:p>
            <a:pPr>
              <a:buNone/>
            </a:pPr>
            <a:endParaRPr lang="en-US" sz="2400" dirty="0"/>
          </a:p>
          <a:p>
            <a:pPr>
              <a:spcBef>
                <a:spcPts val="0"/>
              </a:spcBef>
              <a:buNone/>
            </a:pPr>
            <a:r>
              <a:rPr lang="en-US" sz="2400" dirty="0" smtClean="0"/>
              <a:t>Four Domains of 		Leadership Strength</a:t>
            </a:r>
          </a:p>
          <a:p>
            <a:pPr>
              <a:buNone/>
            </a:pPr>
            <a:endParaRPr lang="en-US" sz="2400" dirty="0" smtClean="0"/>
          </a:p>
          <a:p>
            <a:pPr>
              <a:buNone/>
            </a:pPr>
            <a:r>
              <a:rPr lang="en-US" sz="2400" dirty="0" smtClean="0"/>
              <a:t>The Next Step</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5105400"/>
          </a:xfrm>
        </p:spPr>
        <p:txBody>
          <a:bodyPr>
            <a:normAutofit fontScale="92500" lnSpcReduction="10000"/>
          </a:bodyPr>
          <a:lstStyle/>
          <a:p>
            <a:pPr eaLnBrk="1" hangingPunct="1">
              <a:buFont typeface="Arial" charset="0"/>
              <a:buNone/>
              <a:defRPr/>
            </a:pPr>
            <a:r>
              <a:rPr lang="en-US" dirty="0" smtClean="0"/>
              <a:t>Our strengths affect the way we:</a:t>
            </a:r>
          </a:p>
          <a:p>
            <a:pPr algn="r" eaLnBrk="1" hangingPunct="1">
              <a:buFont typeface="Arial" charset="0"/>
              <a:buNone/>
              <a:defRPr/>
            </a:pPr>
            <a:r>
              <a:rPr lang="en-US" dirty="0" smtClean="0"/>
              <a:t>process information</a:t>
            </a:r>
          </a:p>
          <a:p>
            <a:pPr algn="r" eaLnBrk="1" hangingPunct="1">
              <a:buFont typeface="Arial" charset="0"/>
              <a:buNone/>
              <a:defRPr/>
            </a:pPr>
            <a:endParaRPr lang="en-US" dirty="0" smtClean="0"/>
          </a:p>
          <a:p>
            <a:pPr algn="r" eaLnBrk="1" hangingPunct="1">
              <a:buFont typeface="Arial" charset="0"/>
              <a:buNone/>
              <a:defRPr/>
            </a:pPr>
            <a:r>
              <a:rPr lang="en-US" dirty="0" smtClean="0"/>
              <a:t>experience others</a:t>
            </a:r>
          </a:p>
          <a:p>
            <a:pPr algn="r" eaLnBrk="1" hangingPunct="1">
              <a:buFont typeface="Arial" charset="0"/>
              <a:buNone/>
              <a:defRPr/>
            </a:pPr>
            <a:endParaRPr lang="en-US" dirty="0" smtClean="0"/>
          </a:p>
          <a:p>
            <a:pPr algn="r" eaLnBrk="1" hangingPunct="1">
              <a:buFont typeface="Arial" charset="0"/>
              <a:buNone/>
              <a:defRPr/>
            </a:pPr>
            <a:r>
              <a:rPr lang="en-US" dirty="0" smtClean="0"/>
              <a:t>view time and structure</a:t>
            </a:r>
          </a:p>
          <a:p>
            <a:pPr algn="r" eaLnBrk="1" hangingPunct="1">
              <a:buFont typeface="Arial" charset="0"/>
              <a:buNone/>
              <a:defRPr/>
            </a:pPr>
            <a:endParaRPr lang="en-US" dirty="0" smtClean="0"/>
          </a:p>
          <a:p>
            <a:pPr algn="r" eaLnBrk="1" hangingPunct="1">
              <a:buFont typeface="Arial" charset="0"/>
              <a:buNone/>
              <a:defRPr/>
            </a:pPr>
            <a:r>
              <a:rPr lang="en-US" dirty="0" smtClean="0"/>
              <a:t>accommodate change</a:t>
            </a:r>
          </a:p>
          <a:p>
            <a:pPr algn="r" eaLnBrk="1" hangingPunct="1">
              <a:buFont typeface="Arial" charset="0"/>
              <a:buNone/>
              <a:defRPr/>
            </a:pPr>
            <a:endParaRPr lang="en-US" dirty="0" smtClean="0"/>
          </a:p>
          <a:p>
            <a:pPr algn="r" eaLnBrk="1" hangingPunct="1">
              <a:buFont typeface="Arial" charset="0"/>
              <a:buNone/>
              <a:defRPr/>
            </a:pPr>
            <a:r>
              <a:rPr lang="en-US" dirty="0" smtClean="0"/>
              <a:t>communicate</a:t>
            </a:r>
          </a:p>
          <a:p>
            <a:pPr eaLnBrk="1" hangingPunct="1">
              <a:buFont typeface="Arial" charset="0"/>
              <a:buNone/>
              <a:defRPr/>
            </a:pPr>
            <a:endParaRPr lang="en-US" dirty="0"/>
          </a:p>
        </p:txBody>
      </p:sp>
      <p:sp>
        <p:nvSpPr>
          <p:cNvPr id="13" name="TextBox 11"/>
          <p:cNvSpPr txBox="1">
            <a:spLocks noChangeArrowheads="1"/>
          </p:cNvSpPr>
          <p:nvPr/>
        </p:nvSpPr>
        <p:spPr bwMode="auto">
          <a:xfrm>
            <a:off x="4146550" y="6269038"/>
            <a:ext cx="4997450" cy="400050"/>
          </a:xfrm>
          <a:prstGeom prst="rect">
            <a:avLst/>
          </a:prstGeom>
          <a:noFill/>
          <a:ln w="9525">
            <a:noFill/>
            <a:miter lim="800000"/>
            <a:headEnd/>
            <a:tailEnd/>
          </a:ln>
        </p:spPr>
        <p:txBody>
          <a:bodyPr>
            <a:spAutoFit/>
          </a:bodyPr>
          <a:lstStyle/>
          <a:p>
            <a:pPr algn="r">
              <a:defRPr/>
            </a:pPr>
            <a:endParaRPr lang="en-US" sz="2000" b="1" dirty="0">
              <a:solidFill>
                <a:schemeClr val="bg1"/>
              </a:solidFill>
              <a:latin typeface="+mn-lt"/>
              <a:ea typeface="Gulim" pitchFamily="34" charset="-127"/>
              <a:cs typeface="Gisha" pitchFamily="34" charset="-79"/>
            </a:endParaRPr>
          </a:p>
        </p:txBody>
      </p:sp>
      <p:pic>
        <p:nvPicPr>
          <p:cNvPr id="5" name="Picture 4" descr="camera.jpg"/>
          <p:cNvPicPr>
            <a:picLocks noChangeAspect="1"/>
          </p:cNvPicPr>
          <p:nvPr/>
        </p:nvPicPr>
        <p:blipFill>
          <a:blip r:embed="rId4" cstate="print"/>
          <a:stretch>
            <a:fillRect/>
          </a:stretch>
        </p:blipFill>
        <p:spPr>
          <a:xfrm rot="20904484">
            <a:off x="410776" y="2245182"/>
            <a:ext cx="4308796" cy="3919221"/>
          </a:xfrm>
          <a:prstGeom prst="rect">
            <a:avLst/>
          </a:prstGeom>
        </p:spPr>
      </p:pic>
      <p:pic>
        <p:nvPicPr>
          <p:cNvPr id="6" name="Picture 3" descr="C:\Users\EHulme\Documents\istockphotos\path.jpg"/>
          <p:cNvPicPr>
            <a:picLocks noChangeAspect="1" noChangeArrowheads="1"/>
          </p:cNvPicPr>
          <p:nvPr>
            <p:custDataLst>
              <p:tags r:id="rId1"/>
            </p:custDataLst>
          </p:nvPr>
        </p:nvPicPr>
        <p:blipFill>
          <a:blip r:embed="rId5" cstate="screen"/>
          <a:srcRect/>
          <a:stretch>
            <a:fillRect/>
          </a:stretch>
        </p:blipFill>
        <p:spPr bwMode="auto">
          <a:xfrm rot="20937444">
            <a:off x="1353005" y="3974989"/>
            <a:ext cx="1518211" cy="1198513"/>
          </a:xfrm>
          <a:prstGeom prst="rect">
            <a:avLst/>
          </a:prstGeom>
          <a:noFill/>
        </p:spPr>
      </p:pic>
      <p:pic>
        <p:nvPicPr>
          <p:cNvPr id="7" name="Picture 6" descr="clock.jpg"/>
          <p:cNvPicPr>
            <a:picLocks noChangeAspect="1"/>
          </p:cNvPicPr>
          <p:nvPr/>
        </p:nvPicPr>
        <p:blipFill>
          <a:blip r:embed="rId6" cstate="screen"/>
          <a:stretch>
            <a:fillRect/>
          </a:stretch>
        </p:blipFill>
        <p:spPr>
          <a:xfrm rot="20896811">
            <a:off x="1301830" y="3930978"/>
            <a:ext cx="1541980" cy="1272687"/>
          </a:xfrm>
          <a:prstGeom prst="rect">
            <a:avLst/>
          </a:prstGeom>
        </p:spPr>
      </p:pic>
      <p:pic>
        <p:nvPicPr>
          <p:cNvPr id="8" name="Picture 7" descr="clock- numbers at bottom.JPG"/>
          <p:cNvPicPr>
            <a:picLocks noChangeAspect="1"/>
          </p:cNvPicPr>
          <p:nvPr/>
        </p:nvPicPr>
        <p:blipFill>
          <a:blip r:embed="rId7" cstate="screen"/>
          <a:stretch>
            <a:fillRect/>
          </a:stretch>
        </p:blipFill>
        <p:spPr>
          <a:xfrm rot="20832487">
            <a:off x="1253146" y="3883050"/>
            <a:ext cx="1654687" cy="13676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xit" presetSubtype="0" fill="hold" nodeType="clickEffect">
                                  <p:stCondLst>
                                    <p:cond delay="0"/>
                                  </p:stCondLst>
                                  <p:childTnLst>
                                    <p:animEffect transition="out" filter="dissolv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dissolv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1"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 calcmode="lin" valueType="num">
                                      <p:cBhvr additive="base">
                                        <p:cTn id="4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7"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 descr="binoculars.jpg"/>
          <p:cNvPicPr>
            <a:picLocks noChangeAspect="1"/>
          </p:cNvPicPr>
          <p:nvPr/>
        </p:nvPicPr>
        <p:blipFill>
          <a:blip r:embed="rId3" cstate="print"/>
          <a:srcRect/>
          <a:stretch>
            <a:fillRect/>
          </a:stretch>
        </p:blipFill>
        <p:spPr bwMode="auto">
          <a:xfrm>
            <a:off x="2349127" y="672632"/>
            <a:ext cx="4714501" cy="2769813"/>
          </a:xfrm>
          <a:prstGeom prst="rect">
            <a:avLst/>
          </a:prstGeom>
          <a:noFill/>
          <a:ln w="9525">
            <a:noFill/>
            <a:miter lim="800000"/>
            <a:headEnd/>
            <a:tailEnd/>
          </a:ln>
        </p:spPr>
      </p:pic>
      <p:sp>
        <p:nvSpPr>
          <p:cNvPr id="39939" name="Content Placeholder 12"/>
          <p:cNvSpPr>
            <a:spLocks noGrp="1"/>
          </p:cNvSpPr>
          <p:nvPr>
            <p:ph idx="1"/>
          </p:nvPr>
        </p:nvSpPr>
        <p:spPr>
          <a:xfrm>
            <a:off x="457200" y="4101353"/>
            <a:ext cx="8001000" cy="1963271"/>
          </a:xfrm>
        </p:spPr>
        <p:txBody>
          <a:bodyPr>
            <a:normAutofit fontScale="92500"/>
          </a:bodyPr>
          <a:lstStyle/>
          <a:p>
            <a:pPr algn="ctr" eaLnBrk="1" hangingPunct="1">
              <a:buFont typeface="Arial" charset="0"/>
              <a:buNone/>
            </a:pPr>
            <a:r>
              <a:rPr lang="en-US" sz="2800" dirty="0" smtClean="0">
                <a:solidFill>
                  <a:schemeClr val="accent1">
                    <a:lumMod val="75000"/>
                  </a:schemeClr>
                </a:solidFill>
              </a:rPr>
              <a:t>Find someone who has a strength that you don’t understand.  </a:t>
            </a:r>
          </a:p>
          <a:p>
            <a:pPr algn="ctr" eaLnBrk="1" hangingPunct="1">
              <a:buFont typeface="Arial" charset="0"/>
              <a:buNone/>
            </a:pPr>
            <a:endParaRPr lang="en-US" sz="2800" dirty="0" smtClean="0"/>
          </a:p>
          <a:p>
            <a:pPr algn="ctr" eaLnBrk="1" hangingPunct="1">
              <a:buFont typeface="Arial" charset="0"/>
              <a:buNone/>
            </a:pPr>
            <a:r>
              <a:rPr lang="en-US" sz="2800" dirty="0" smtClean="0"/>
              <a:t>Ask them to  describe how that strength works for them. </a:t>
            </a:r>
          </a:p>
          <a:p>
            <a:pPr eaLnBrk="1" hangingPunct="1">
              <a:buFont typeface="Arial" charset="0"/>
              <a:buNone/>
            </a:pPr>
            <a:endParaRPr lang="en-US" sz="2800"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742098" y="414456"/>
            <a:ext cx="7654925" cy="1143000"/>
          </a:xfrm>
        </p:spPr>
        <p:txBody>
          <a:bodyPr>
            <a:noAutofit/>
          </a:bodyPr>
          <a:lstStyle/>
          <a:p>
            <a:pPr>
              <a:defRPr/>
            </a:pPr>
            <a:r>
              <a:rPr lang="en-US" sz="3400" dirty="0" smtClean="0">
                <a:solidFill>
                  <a:schemeClr val="accent1">
                    <a:lumMod val="75000"/>
                  </a:schemeClr>
                </a:solidFill>
              </a:rPr>
              <a:t>Four Domains of </a:t>
            </a:r>
            <a:br>
              <a:rPr lang="en-US" sz="3400" dirty="0" smtClean="0">
                <a:solidFill>
                  <a:schemeClr val="accent1">
                    <a:lumMod val="75000"/>
                  </a:schemeClr>
                </a:solidFill>
              </a:rPr>
            </a:br>
            <a:r>
              <a:rPr lang="en-US" sz="3400" dirty="0" smtClean="0">
                <a:solidFill>
                  <a:schemeClr val="accent1">
                    <a:lumMod val="75000"/>
                  </a:schemeClr>
                </a:solidFill>
              </a:rPr>
              <a:t>Leadership Strength</a:t>
            </a:r>
            <a:endParaRPr lang="en-US" sz="3400" dirty="0">
              <a:solidFill>
                <a:schemeClr val="accent1">
                  <a:lumMod val="75000"/>
                </a:schemeClr>
              </a:solidFill>
            </a:endParaRPr>
          </a:p>
        </p:txBody>
      </p:sp>
      <p:graphicFrame>
        <p:nvGraphicFramePr>
          <p:cNvPr id="5" name="Table 4"/>
          <p:cNvGraphicFramePr>
            <a:graphicFrameLocks noGrp="1"/>
          </p:cNvGraphicFramePr>
          <p:nvPr/>
        </p:nvGraphicFramePr>
        <p:xfrm>
          <a:off x="1228165" y="1869141"/>
          <a:ext cx="6557682" cy="4128246"/>
        </p:xfrm>
        <a:graphic>
          <a:graphicData uri="http://schemas.openxmlformats.org/drawingml/2006/table">
            <a:tbl>
              <a:tblPr firstRow="1" bandRow="1">
                <a:tableStyleId>{5C22544A-7EE6-4342-B048-85BDC9FD1C3A}</a:tableStyleId>
              </a:tblPr>
              <a:tblGrid>
                <a:gridCol w="3278841"/>
                <a:gridCol w="3278841"/>
              </a:tblGrid>
              <a:tr h="2064123">
                <a:tc>
                  <a:txBody>
                    <a:bodyPr/>
                    <a:lstStyle/>
                    <a:p>
                      <a:endParaRPr lang="en-US" dirty="0"/>
                    </a:p>
                  </a:txBody>
                  <a:tcPr/>
                </a:tc>
                <a:tc>
                  <a:txBody>
                    <a:bodyPr/>
                    <a:lstStyle/>
                    <a:p>
                      <a:endParaRPr lang="en-US" dirty="0"/>
                    </a:p>
                  </a:txBody>
                  <a:tcPr/>
                </a:tc>
              </a:tr>
              <a:tr h="2064123">
                <a:tc>
                  <a:txBody>
                    <a:bodyPr/>
                    <a:lstStyle/>
                    <a:p>
                      <a:endParaRPr lang="en-US" dirty="0"/>
                    </a:p>
                  </a:txBody>
                  <a:tcPr/>
                </a:tc>
                <a:tc>
                  <a:txBody>
                    <a:bodyPr/>
                    <a:lstStyle/>
                    <a:p>
                      <a:endParaRPr lang="en-US" dirty="0"/>
                    </a:p>
                  </a:txBody>
                  <a:tcPr/>
                </a:tc>
              </a:tr>
            </a:tbl>
          </a:graphicData>
        </a:graphic>
      </p:graphicFrame>
      <p:pic>
        <p:nvPicPr>
          <p:cNvPr id="1026" name="Picture 2" descr="C:\Users\EHulme\Documents\istockphotos\leadership compass.jpg"/>
          <p:cNvPicPr>
            <a:picLocks noChangeAspect="1" noChangeArrowheads="1"/>
          </p:cNvPicPr>
          <p:nvPr/>
        </p:nvPicPr>
        <p:blipFill>
          <a:blip r:embed="rId3" cstate="screen"/>
          <a:srcRect/>
          <a:stretch>
            <a:fillRect/>
          </a:stretch>
        </p:blipFill>
        <p:spPr bwMode="auto">
          <a:xfrm>
            <a:off x="3590365" y="3012142"/>
            <a:ext cx="1855694" cy="1815353"/>
          </a:xfrm>
          <a:prstGeom prst="ellipse">
            <a:avLst/>
          </a:prstGeom>
          <a:noFill/>
          <a:effectLst>
            <a:reflection blurRad="6350" stA="52000" endA="300" endPos="35000" dir="5400000" sy="-100000" algn="bl" rotWithShape="0"/>
          </a:effectLst>
        </p:spPr>
      </p:pic>
      <p:sp>
        <p:nvSpPr>
          <p:cNvPr id="6" name="TextBox 5"/>
          <p:cNvSpPr txBox="1"/>
          <p:nvPr/>
        </p:nvSpPr>
        <p:spPr>
          <a:xfrm>
            <a:off x="2003613" y="2487705"/>
            <a:ext cx="1584216" cy="523220"/>
          </a:xfrm>
          <a:prstGeom prst="rect">
            <a:avLst/>
          </a:prstGeom>
          <a:noFill/>
        </p:spPr>
        <p:txBody>
          <a:bodyPr wrap="none" rtlCol="0">
            <a:spAutoFit/>
          </a:bodyPr>
          <a:lstStyle/>
          <a:p>
            <a:r>
              <a:rPr lang="en-US" sz="2800" dirty="0" smtClean="0">
                <a:solidFill>
                  <a:schemeClr val="bg1"/>
                </a:solidFill>
              </a:rPr>
              <a:t>Executing</a:t>
            </a:r>
            <a:endParaRPr lang="en-US" sz="2800" dirty="0">
              <a:solidFill>
                <a:schemeClr val="bg1"/>
              </a:solidFill>
            </a:endParaRPr>
          </a:p>
        </p:txBody>
      </p:sp>
      <p:sp>
        <p:nvSpPr>
          <p:cNvPr id="7" name="TextBox 6"/>
          <p:cNvSpPr txBox="1"/>
          <p:nvPr/>
        </p:nvSpPr>
        <p:spPr>
          <a:xfrm>
            <a:off x="5178108" y="2299447"/>
            <a:ext cx="1981256" cy="954107"/>
          </a:xfrm>
          <a:prstGeom prst="rect">
            <a:avLst/>
          </a:prstGeom>
          <a:noFill/>
        </p:spPr>
        <p:txBody>
          <a:bodyPr wrap="none" rtlCol="0">
            <a:spAutoFit/>
          </a:bodyPr>
          <a:lstStyle/>
          <a:p>
            <a:pPr algn="ctr"/>
            <a:r>
              <a:rPr lang="en-US" sz="2800" dirty="0" smtClean="0">
                <a:solidFill>
                  <a:schemeClr val="bg1"/>
                </a:solidFill>
              </a:rPr>
              <a:t>Relationship</a:t>
            </a:r>
          </a:p>
          <a:p>
            <a:pPr algn="ctr"/>
            <a:r>
              <a:rPr lang="en-US" sz="2800" dirty="0" smtClean="0">
                <a:solidFill>
                  <a:schemeClr val="bg1"/>
                </a:solidFill>
              </a:rPr>
              <a:t> Building</a:t>
            </a:r>
            <a:endParaRPr lang="en-US" sz="2800" dirty="0">
              <a:solidFill>
                <a:schemeClr val="bg1"/>
              </a:solidFill>
            </a:endParaRPr>
          </a:p>
        </p:txBody>
      </p:sp>
      <p:sp>
        <p:nvSpPr>
          <p:cNvPr id="8" name="TextBox 7"/>
          <p:cNvSpPr txBox="1"/>
          <p:nvPr/>
        </p:nvSpPr>
        <p:spPr>
          <a:xfrm>
            <a:off x="1479176" y="4840941"/>
            <a:ext cx="3267636" cy="800219"/>
          </a:xfrm>
          <a:prstGeom prst="rect">
            <a:avLst/>
          </a:prstGeom>
          <a:noFill/>
        </p:spPr>
        <p:txBody>
          <a:bodyPr wrap="square" rtlCol="0">
            <a:spAutoFit/>
          </a:bodyPr>
          <a:lstStyle/>
          <a:p>
            <a:r>
              <a:rPr lang="en-US" sz="2800" dirty="0" smtClean="0"/>
              <a:t>Strategic Thinking</a:t>
            </a:r>
          </a:p>
          <a:p>
            <a:endParaRPr lang="en-US" b="1" dirty="0"/>
          </a:p>
        </p:txBody>
      </p:sp>
      <p:sp>
        <p:nvSpPr>
          <p:cNvPr id="66563" name="Rectangle 3"/>
          <p:cNvSpPr>
            <a:spLocks noGrp="1" noChangeArrowheads="1"/>
          </p:cNvSpPr>
          <p:nvPr>
            <p:ph type="body" idx="1"/>
          </p:nvPr>
        </p:nvSpPr>
        <p:spPr>
          <a:xfrm>
            <a:off x="4652683" y="4803252"/>
            <a:ext cx="3119718" cy="589020"/>
          </a:xfrm>
        </p:spPr>
        <p:txBody>
          <a:bodyPr>
            <a:normAutofit/>
          </a:bodyPr>
          <a:lstStyle/>
          <a:p>
            <a:pPr marL="609600" indent="-609600" algn="ctr">
              <a:buNone/>
            </a:pPr>
            <a:r>
              <a:rPr lang="en-US" sz="2800" dirty="0" smtClean="0"/>
              <a:t>Influencing</a:t>
            </a:r>
          </a:p>
          <a:p>
            <a:pPr marL="609600" indent="-609600">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14" descr="chess piece 3.JPG"/>
          <p:cNvPicPr>
            <a:picLocks noChangeAspect="1"/>
          </p:cNvPicPr>
          <p:nvPr/>
        </p:nvPicPr>
        <p:blipFill>
          <a:blip r:embed="rId3" cstate="print"/>
          <a:srcRect/>
          <a:stretch>
            <a:fillRect/>
          </a:stretch>
        </p:blipFill>
        <p:spPr bwMode="auto">
          <a:xfrm>
            <a:off x="1181100" y="2593975"/>
            <a:ext cx="6848475" cy="4264025"/>
          </a:xfrm>
          <a:prstGeom prst="rect">
            <a:avLst/>
          </a:prstGeom>
          <a:noFill/>
          <a:ln w="9525">
            <a:noFill/>
            <a:miter lim="800000"/>
            <a:headEnd/>
            <a:tailEnd/>
          </a:ln>
        </p:spPr>
      </p:pic>
      <p:sp>
        <p:nvSpPr>
          <p:cNvPr id="18" name="Content Placeholder 2"/>
          <p:cNvSpPr txBox="1">
            <a:spLocks/>
          </p:cNvSpPr>
          <p:nvPr/>
        </p:nvSpPr>
        <p:spPr bwMode="auto">
          <a:xfrm>
            <a:off x="3435350" y="2092325"/>
            <a:ext cx="2203450" cy="2832100"/>
          </a:xfrm>
          <a:prstGeom prst="rect">
            <a:avLst/>
          </a:prstGeom>
          <a:noFill/>
          <a:ln w="9525">
            <a:noFill/>
            <a:miter lim="800000"/>
            <a:headEnd/>
            <a:tailEnd/>
          </a:ln>
        </p:spPr>
        <p:txBody>
          <a:bodyPr>
            <a:normAutofit/>
          </a:bodyPr>
          <a:lstStyle/>
          <a:p>
            <a:pPr marL="342900" indent="-342900">
              <a:spcBef>
                <a:spcPct val="20000"/>
              </a:spcBef>
              <a:buFont typeface="Arial" charset="0"/>
              <a:buNone/>
              <a:defRPr/>
            </a:pPr>
            <a:r>
              <a:rPr lang="en-US" sz="2800" dirty="0">
                <a:latin typeface="+mn-lt"/>
              </a:rPr>
              <a:t>Consistency</a:t>
            </a:r>
          </a:p>
          <a:p>
            <a:pPr marL="342900" indent="-342900">
              <a:spcBef>
                <a:spcPct val="20000"/>
              </a:spcBef>
              <a:buFont typeface="Arial" charset="0"/>
              <a:buNone/>
              <a:defRPr/>
            </a:pPr>
            <a:r>
              <a:rPr lang="en-US" sz="2800" dirty="0">
                <a:latin typeface="+mn-lt"/>
              </a:rPr>
              <a:t>Deliberative</a:t>
            </a:r>
          </a:p>
          <a:p>
            <a:pPr marL="342900" indent="-342900">
              <a:spcBef>
                <a:spcPct val="20000"/>
              </a:spcBef>
              <a:defRPr/>
            </a:pPr>
            <a:r>
              <a:rPr lang="en-US" sz="2800" dirty="0"/>
              <a:t>Discipline</a:t>
            </a:r>
          </a:p>
          <a:p>
            <a:pPr marL="342900" indent="-342900">
              <a:spcBef>
                <a:spcPct val="20000"/>
              </a:spcBef>
              <a:buFont typeface="Arial" charset="0"/>
              <a:buNone/>
              <a:defRPr/>
            </a:pPr>
            <a:endParaRPr lang="en-US" sz="2800" dirty="0">
              <a:latin typeface="+mn-lt"/>
            </a:endParaRPr>
          </a:p>
          <a:p>
            <a:pPr marL="342900" indent="-342900">
              <a:spcBef>
                <a:spcPct val="20000"/>
              </a:spcBef>
              <a:buFont typeface="Arial" charset="0"/>
              <a:buNone/>
              <a:defRPr/>
            </a:pPr>
            <a:endParaRPr lang="en-US" sz="2800" dirty="0">
              <a:latin typeface="+mn-lt"/>
            </a:endParaRPr>
          </a:p>
          <a:p>
            <a:pPr marL="342900" indent="-342900">
              <a:spcBef>
                <a:spcPct val="20000"/>
              </a:spcBef>
              <a:buFont typeface="Arial" charset="0"/>
              <a:buNone/>
              <a:defRPr/>
            </a:pPr>
            <a:endParaRPr lang="en-US" sz="2800" dirty="0">
              <a:latin typeface="+mn-lt"/>
            </a:endParaRPr>
          </a:p>
          <a:p>
            <a:pPr marL="342900" indent="-342900">
              <a:spcBef>
                <a:spcPct val="20000"/>
              </a:spcBef>
              <a:buFont typeface="Arial" charset="0"/>
              <a:buNone/>
              <a:defRPr/>
            </a:pPr>
            <a:endParaRPr lang="en-US" sz="2800" dirty="0">
              <a:latin typeface="+mn-lt"/>
            </a:endParaRPr>
          </a:p>
        </p:txBody>
      </p:sp>
      <p:sp>
        <p:nvSpPr>
          <p:cNvPr id="67588" name="Title 1"/>
          <p:cNvSpPr>
            <a:spLocks noGrp="1"/>
          </p:cNvSpPr>
          <p:nvPr>
            <p:ph type="title"/>
          </p:nvPr>
        </p:nvSpPr>
        <p:spPr>
          <a:xfrm>
            <a:off x="531813" y="215900"/>
            <a:ext cx="8121650" cy="1143000"/>
          </a:xfrm>
        </p:spPr>
        <p:txBody>
          <a:bodyPr/>
          <a:lstStyle/>
          <a:p>
            <a:r>
              <a:rPr lang="en-US" dirty="0" smtClean="0"/>
              <a:t>Executing</a:t>
            </a:r>
          </a:p>
        </p:txBody>
      </p:sp>
      <p:sp>
        <p:nvSpPr>
          <p:cNvPr id="67589" name="Content Placeholder 2"/>
          <p:cNvSpPr>
            <a:spLocks noGrp="1"/>
          </p:cNvSpPr>
          <p:nvPr>
            <p:ph sz="half" idx="1"/>
          </p:nvPr>
        </p:nvSpPr>
        <p:spPr>
          <a:xfrm>
            <a:off x="1055688" y="2138363"/>
            <a:ext cx="2203450" cy="2832100"/>
          </a:xfrm>
        </p:spPr>
        <p:txBody>
          <a:bodyPr/>
          <a:lstStyle/>
          <a:p>
            <a:pPr>
              <a:buFont typeface="Arial" charset="0"/>
              <a:buNone/>
            </a:pPr>
            <a:r>
              <a:rPr lang="en-US" dirty="0" smtClean="0"/>
              <a:t>Achiever</a:t>
            </a:r>
          </a:p>
          <a:p>
            <a:pPr>
              <a:buFont typeface="Arial" charset="0"/>
              <a:buNone/>
            </a:pPr>
            <a:r>
              <a:rPr lang="en-US" dirty="0" smtClean="0"/>
              <a:t>Arranger</a:t>
            </a:r>
          </a:p>
          <a:p>
            <a:pPr>
              <a:buFont typeface="Arial" charset="0"/>
              <a:buNone/>
            </a:pPr>
            <a:r>
              <a:rPr lang="en-US" dirty="0" smtClean="0"/>
              <a:t>Belief</a:t>
            </a:r>
          </a:p>
          <a:p>
            <a:pPr>
              <a:buFont typeface="Arial" charset="0"/>
              <a:buNone/>
            </a:pPr>
            <a:endParaRPr lang="en-US" dirty="0" smtClean="0"/>
          </a:p>
          <a:p>
            <a:pPr>
              <a:buFont typeface="Arial" charset="0"/>
              <a:buNone/>
            </a:pPr>
            <a:endParaRPr lang="en-US" dirty="0" smtClean="0"/>
          </a:p>
          <a:p>
            <a:pPr>
              <a:buFont typeface="Arial" charset="0"/>
              <a:buNone/>
            </a:pPr>
            <a:endParaRPr lang="en-US" dirty="0" smtClean="0"/>
          </a:p>
        </p:txBody>
      </p:sp>
      <p:sp>
        <p:nvSpPr>
          <p:cNvPr id="67590" name="Content Placeholder 3"/>
          <p:cNvSpPr>
            <a:spLocks noGrp="1"/>
          </p:cNvSpPr>
          <p:nvPr>
            <p:ph sz="half" idx="2"/>
          </p:nvPr>
        </p:nvSpPr>
        <p:spPr>
          <a:xfrm>
            <a:off x="5961063" y="2116138"/>
            <a:ext cx="2800350" cy="2389187"/>
          </a:xfrm>
        </p:spPr>
        <p:txBody>
          <a:bodyPr/>
          <a:lstStyle/>
          <a:p>
            <a:pPr>
              <a:buFont typeface="Arial" charset="0"/>
              <a:buNone/>
            </a:pPr>
            <a:r>
              <a:rPr lang="en-US" dirty="0" smtClean="0"/>
              <a:t>Focus</a:t>
            </a:r>
          </a:p>
          <a:p>
            <a:pPr>
              <a:buFont typeface="Arial" charset="0"/>
              <a:buNone/>
            </a:pPr>
            <a:r>
              <a:rPr lang="en-US" dirty="0" smtClean="0"/>
              <a:t>Responsibility</a:t>
            </a:r>
          </a:p>
          <a:p>
            <a:pPr>
              <a:buFont typeface="Arial" charset="0"/>
              <a:buNone/>
            </a:pPr>
            <a:r>
              <a:rPr lang="en-US" dirty="0" smtClean="0"/>
              <a:t>Restorative</a:t>
            </a:r>
          </a:p>
        </p:txBody>
      </p:sp>
      <p:sp>
        <p:nvSpPr>
          <p:cNvPr id="5" name="TextBox 4"/>
          <p:cNvSpPr txBox="1"/>
          <p:nvPr/>
        </p:nvSpPr>
        <p:spPr>
          <a:xfrm>
            <a:off x="747713" y="1223963"/>
            <a:ext cx="7897812" cy="801687"/>
          </a:xfrm>
          <a:prstGeom prst="rect">
            <a:avLst/>
          </a:prstGeom>
          <a:noFill/>
        </p:spPr>
        <p:txBody>
          <a:bodyPr>
            <a:spAutoFit/>
          </a:bodyPr>
          <a:lstStyle/>
          <a:p>
            <a:pPr algn="ctr">
              <a:defRPr/>
            </a:pPr>
            <a:r>
              <a:rPr lang="en-US" sz="2800" dirty="0">
                <a:solidFill>
                  <a:schemeClr val="tx1">
                    <a:lumMod val="50000"/>
                    <a:lumOff val="50000"/>
                  </a:schemeClr>
                </a:solidFill>
              </a:rPr>
              <a:t>Knowing how to make things happen</a:t>
            </a:r>
          </a:p>
          <a:p>
            <a:pPr>
              <a:defRPr/>
            </a:pPr>
            <a:endParaRPr lang="en-US" dirty="0"/>
          </a:p>
        </p:txBody>
      </p:sp>
      <p:sp>
        <p:nvSpPr>
          <p:cNvPr id="67592" name="TextBox 5"/>
          <p:cNvSpPr txBox="1">
            <a:spLocks noChangeArrowheads="1"/>
          </p:cNvSpPr>
          <p:nvPr/>
        </p:nvSpPr>
        <p:spPr bwMode="auto">
          <a:xfrm>
            <a:off x="3279775" y="4144963"/>
            <a:ext cx="2212975" cy="369887"/>
          </a:xfrm>
          <a:prstGeom prst="rect">
            <a:avLst/>
          </a:prstGeom>
          <a:noFill/>
          <a:ln w="9525">
            <a:noFill/>
            <a:miter lim="800000"/>
            <a:headEnd/>
            <a:tailEnd/>
          </a:ln>
        </p:spPr>
        <p:txBody>
          <a:bodyPr wrap="none">
            <a:spAutoFit/>
          </a:bodyPr>
          <a:lstStyle/>
          <a:p>
            <a:r>
              <a:rPr lang="en-US" dirty="0"/>
              <a:t>Rath &amp; Conchie, 2009</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3" cstate="print"/>
          <a:srcRect/>
          <a:stretch>
            <a:fillRect/>
          </a:stretch>
        </p:blipFill>
        <p:spPr bwMode="auto">
          <a:xfrm>
            <a:off x="0" y="2411413"/>
            <a:ext cx="5768975" cy="4446587"/>
          </a:xfrm>
          <a:prstGeom prst="rect">
            <a:avLst/>
          </a:prstGeom>
          <a:noFill/>
          <a:ln w="9525">
            <a:noFill/>
            <a:miter lim="800000"/>
            <a:headEnd/>
            <a:tailEnd/>
          </a:ln>
        </p:spPr>
      </p:pic>
      <p:sp>
        <p:nvSpPr>
          <p:cNvPr id="69635" name="Title 1"/>
          <p:cNvSpPr>
            <a:spLocks noGrp="1"/>
          </p:cNvSpPr>
          <p:nvPr>
            <p:ph type="title"/>
          </p:nvPr>
        </p:nvSpPr>
        <p:spPr>
          <a:xfrm>
            <a:off x="282575" y="207963"/>
            <a:ext cx="8355013" cy="1143000"/>
          </a:xfrm>
        </p:spPr>
        <p:txBody>
          <a:bodyPr/>
          <a:lstStyle/>
          <a:p>
            <a:r>
              <a:rPr lang="en-US" dirty="0" smtClean="0"/>
              <a:t>Relationship Building</a:t>
            </a:r>
          </a:p>
        </p:txBody>
      </p:sp>
      <p:sp>
        <p:nvSpPr>
          <p:cNvPr id="69636" name="Content Placeholder 2"/>
          <p:cNvSpPr>
            <a:spLocks noGrp="1"/>
          </p:cNvSpPr>
          <p:nvPr>
            <p:ph sz="half" idx="1"/>
          </p:nvPr>
        </p:nvSpPr>
        <p:spPr>
          <a:xfrm>
            <a:off x="4148138" y="2216150"/>
            <a:ext cx="2801937" cy="1708150"/>
          </a:xfrm>
        </p:spPr>
        <p:txBody>
          <a:bodyPr/>
          <a:lstStyle/>
          <a:p>
            <a:pPr>
              <a:buFont typeface="Arial" charset="0"/>
              <a:buNone/>
            </a:pPr>
            <a:r>
              <a:rPr lang="en-US" dirty="0" smtClean="0"/>
              <a:t>Adaptability</a:t>
            </a:r>
          </a:p>
          <a:p>
            <a:pPr>
              <a:buFont typeface="Arial" charset="0"/>
              <a:buNone/>
            </a:pPr>
            <a:r>
              <a:rPr lang="en-US" dirty="0" smtClean="0"/>
              <a:t>Developer</a:t>
            </a:r>
          </a:p>
        </p:txBody>
      </p:sp>
      <p:sp>
        <p:nvSpPr>
          <p:cNvPr id="69637" name="Content Placeholder 3"/>
          <p:cNvSpPr>
            <a:spLocks noGrp="1"/>
          </p:cNvSpPr>
          <p:nvPr>
            <p:ph sz="half" idx="2"/>
          </p:nvPr>
        </p:nvSpPr>
        <p:spPr>
          <a:xfrm>
            <a:off x="6318250" y="2182813"/>
            <a:ext cx="2825750" cy="3992562"/>
          </a:xfrm>
        </p:spPr>
        <p:txBody>
          <a:bodyPr/>
          <a:lstStyle/>
          <a:p>
            <a:pPr>
              <a:buFont typeface="Arial" charset="0"/>
              <a:buNone/>
            </a:pPr>
            <a:r>
              <a:rPr lang="en-US" dirty="0" smtClean="0"/>
              <a:t>Connectedness</a:t>
            </a:r>
          </a:p>
          <a:p>
            <a:pPr>
              <a:buFont typeface="Arial" charset="0"/>
              <a:buNone/>
            </a:pPr>
            <a:r>
              <a:rPr lang="en-US" dirty="0" smtClean="0"/>
              <a:t>Empathy</a:t>
            </a:r>
          </a:p>
          <a:p>
            <a:pPr>
              <a:buFont typeface="Arial" charset="0"/>
              <a:buNone/>
            </a:pPr>
            <a:r>
              <a:rPr lang="en-US" dirty="0" smtClean="0"/>
              <a:t>Harmony</a:t>
            </a:r>
          </a:p>
          <a:p>
            <a:pPr>
              <a:buFont typeface="Arial" charset="0"/>
              <a:buNone/>
            </a:pPr>
            <a:r>
              <a:rPr lang="en-US" dirty="0" smtClean="0"/>
              <a:t>Includer</a:t>
            </a:r>
          </a:p>
          <a:p>
            <a:pPr>
              <a:buFont typeface="Arial" charset="0"/>
              <a:buNone/>
            </a:pPr>
            <a:r>
              <a:rPr lang="en-US" dirty="0" smtClean="0"/>
              <a:t>Individualization</a:t>
            </a:r>
          </a:p>
          <a:p>
            <a:pPr>
              <a:buFont typeface="Arial" charset="0"/>
              <a:buNone/>
            </a:pPr>
            <a:r>
              <a:rPr lang="en-US" dirty="0" smtClean="0"/>
              <a:t>Positivity</a:t>
            </a:r>
          </a:p>
          <a:p>
            <a:pPr>
              <a:buFont typeface="Arial" charset="0"/>
              <a:buNone/>
            </a:pPr>
            <a:r>
              <a:rPr lang="en-US" dirty="0" smtClean="0"/>
              <a:t>Relator</a:t>
            </a:r>
          </a:p>
        </p:txBody>
      </p:sp>
      <p:sp>
        <p:nvSpPr>
          <p:cNvPr id="5" name="TextBox 4"/>
          <p:cNvSpPr txBox="1"/>
          <p:nvPr/>
        </p:nvSpPr>
        <p:spPr>
          <a:xfrm>
            <a:off x="838200" y="1295400"/>
            <a:ext cx="7391400" cy="523875"/>
          </a:xfrm>
          <a:prstGeom prst="rect">
            <a:avLst/>
          </a:prstGeom>
          <a:noFill/>
        </p:spPr>
        <p:txBody>
          <a:bodyPr>
            <a:spAutoFit/>
          </a:bodyPr>
          <a:lstStyle/>
          <a:p>
            <a:pPr algn="ctr">
              <a:defRPr/>
            </a:pPr>
            <a:r>
              <a:rPr lang="en-US" sz="2800" dirty="0">
                <a:solidFill>
                  <a:schemeClr val="tx1">
                    <a:lumMod val="50000"/>
                    <a:lumOff val="50000"/>
                  </a:schemeClr>
                </a:solidFill>
              </a:rPr>
              <a:t>The glue that holds the team together</a:t>
            </a:r>
          </a:p>
        </p:txBody>
      </p:sp>
      <p:sp>
        <p:nvSpPr>
          <p:cNvPr id="69639" name="TextBox 6"/>
          <p:cNvSpPr txBox="1">
            <a:spLocks noChangeArrowheads="1"/>
          </p:cNvSpPr>
          <p:nvPr/>
        </p:nvSpPr>
        <p:spPr bwMode="auto">
          <a:xfrm>
            <a:off x="6022975" y="5940425"/>
            <a:ext cx="2212975" cy="369888"/>
          </a:xfrm>
          <a:prstGeom prst="rect">
            <a:avLst/>
          </a:prstGeom>
          <a:noFill/>
          <a:ln w="9525">
            <a:noFill/>
            <a:miter lim="800000"/>
            <a:headEnd/>
            <a:tailEnd/>
          </a:ln>
        </p:spPr>
        <p:txBody>
          <a:bodyPr wrap="none">
            <a:spAutoFit/>
          </a:bodyPr>
          <a:lstStyle/>
          <a:p>
            <a:r>
              <a:rPr lang="en-US" dirty="0"/>
              <a:t>Rath &amp; Conchie, 2009</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531813" y="274638"/>
            <a:ext cx="8154987" cy="1143000"/>
          </a:xfrm>
        </p:spPr>
        <p:txBody>
          <a:bodyPr/>
          <a:lstStyle/>
          <a:p>
            <a:r>
              <a:rPr lang="en-US" dirty="0" smtClean="0"/>
              <a:t>Strategic Thinking</a:t>
            </a:r>
          </a:p>
        </p:txBody>
      </p:sp>
      <p:sp>
        <p:nvSpPr>
          <p:cNvPr id="70659" name="Content Placeholder 2"/>
          <p:cNvSpPr>
            <a:spLocks noGrp="1"/>
          </p:cNvSpPr>
          <p:nvPr>
            <p:ph sz="half" idx="1"/>
          </p:nvPr>
        </p:nvSpPr>
        <p:spPr>
          <a:xfrm>
            <a:off x="855663" y="2333625"/>
            <a:ext cx="4038600" cy="3992563"/>
          </a:xfrm>
        </p:spPr>
        <p:txBody>
          <a:bodyPr/>
          <a:lstStyle/>
          <a:p>
            <a:pPr>
              <a:buFont typeface="Arial" charset="0"/>
              <a:buNone/>
            </a:pPr>
            <a:r>
              <a:rPr lang="en-US" dirty="0" smtClean="0"/>
              <a:t>Analytical</a:t>
            </a:r>
          </a:p>
          <a:p>
            <a:pPr>
              <a:buFont typeface="Arial" charset="0"/>
              <a:buNone/>
            </a:pPr>
            <a:r>
              <a:rPr lang="en-US" dirty="0" smtClean="0"/>
              <a:t>Context</a:t>
            </a:r>
          </a:p>
          <a:p>
            <a:pPr>
              <a:buFont typeface="Arial" charset="0"/>
              <a:buNone/>
            </a:pPr>
            <a:r>
              <a:rPr lang="en-US" dirty="0" smtClean="0"/>
              <a:t>Futuristic</a:t>
            </a:r>
          </a:p>
          <a:p>
            <a:pPr>
              <a:buFont typeface="Arial" charset="0"/>
              <a:buNone/>
            </a:pPr>
            <a:r>
              <a:rPr lang="en-US" dirty="0" smtClean="0"/>
              <a:t>Ideation</a:t>
            </a:r>
          </a:p>
        </p:txBody>
      </p:sp>
      <p:sp>
        <p:nvSpPr>
          <p:cNvPr id="5" name="TextBox 4"/>
          <p:cNvSpPr txBox="1"/>
          <p:nvPr/>
        </p:nvSpPr>
        <p:spPr>
          <a:xfrm>
            <a:off x="838200" y="1428750"/>
            <a:ext cx="7391400" cy="584200"/>
          </a:xfrm>
          <a:prstGeom prst="rect">
            <a:avLst/>
          </a:prstGeom>
          <a:noFill/>
        </p:spPr>
        <p:txBody>
          <a:bodyPr>
            <a:spAutoFit/>
          </a:bodyPr>
          <a:lstStyle/>
          <a:p>
            <a:pPr algn="ctr">
              <a:defRPr/>
            </a:pPr>
            <a:r>
              <a:rPr lang="en-US" sz="3200" dirty="0">
                <a:solidFill>
                  <a:schemeClr val="tx1">
                    <a:lumMod val="50000"/>
                    <a:lumOff val="50000"/>
                  </a:schemeClr>
                </a:solidFill>
              </a:rPr>
              <a:t>Keeping us focused on what could be</a:t>
            </a:r>
          </a:p>
        </p:txBody>
      </p:sp>
      <p:sp>
        <p:nvSpPr>
          <p:cNvPr id="70661" name="TextBox 6"/>
          <p:cNvSpPr txBox="1">
            <a:spLocks noChangeArrowheads="1"/>
          </p:cNvSpPr>
          <p:nvPr/>
        </p:nvSpPr>
        <p:spPr bwMode="auto">
          <a:xfrm>
            <a:off x="768350" y="5791200"/>
            <a:ext cx="2214563" cy="369888"/>
          </a:xfrm>
          <a:prstGeom prst="rect">
            <a:avLst/>
          </a:prstGeom>
          <a:noFill/>
          <a:ln w="9525">
            <a:noFill/>
            <a:miter lim="800000"/>
            <a:headEnd/>
            <a:tailEnd/>
          </a:ln>
        </p:spPr>
        <p:txBody>
          <a:bodyPr wrap="none">
            <a:spAutoFit/>
          </a:bodyPr>
          <a:lstStyle/>
          <a:p>
            <a:r>
              <a:rPr lang="en-US" dirty="0"/>
              <a:t>Rath &amp; Conchie, 2009</a:t>
            </a:r>
          </a:p>
        </p:txBody>
      </p:sp>
      <p:pic>
        <p:nvPicPr>
          <p:cNvPr id="8" name="Picture 7" descr="people around the world.JPG"/>
          <p:cNvPicPr>
            <a:picLocks noChangeAspect="1"/>
          </p:cNvPicPr>
          <p:nvPr/>
        </p:nvPicPr>
        <p:blipFill>
          <a:blip r:embed="rId3" cstate="screen"/>
          <a:srcRect/>
          <a:stretch>
            <a:fillRect/>
          </a:stretch>
        </p:blipFill>
        <p:spPr>
          <a:xfrm>
            <a:off x="6477000" y="5791200"/>
            <a:ext cx="578069" cy="609600"/>
          </a:xfrm>
          <a:prstGeom prst="ellipse">
            <a:avLst/>
          </a:prstGeom>
        </p:spPr>
      </p:pic>
      <p:pic>
        <p:nvPicPr>
          <p:cNvPr id="9" name="Picture 8" descr="people around the world.JPG"/>
          <p:cNvPicPr>
            <a:picLocks noChangeAspect="1"/>
          </p:cNvPicPr>
          <p:nvPr/>
        </p:nvPicPr>
        <p:blipFill>
          <a:blip r:embed="rId3" cstate="screen"/>
          <a:srcRect/>
          <a:stretch>
            <a:fillRect/>
          </a:stretch>
        </p:blipFill>
        <p:spPr>
          <a:xfrm>
            <a:off x="7010400" y="5791200"/>
            <a:ext cx="578069" cy="609600"/>
          </a:xfrm>
          <a:prstGeom prst="ellipse">
            <a:avLst/>
          </a:prstGeom>
        </p:spPr>
      </p:pic>
      <p:pic>
        <p:nvPicPr>
          <p:cNvPr id="10" name="Picture 9" descr="people around the world.JPG"/>
          <p:cNvPicPr>
            <a:picLocks noChangeAspect="1"/>
          </p:cNvPicPr>
          <p:nvPr/>
        </p:nvPicPr>
        <p:blipFill>
          <a:blip r:embed="rId3" cstate="screen"/>
          <a:srcRect/>
          <a:stretch>
            <a:fillRect/>
          </a:stretch>
        </p:blipFill>
        <p:spPr>
          <a:xfrm>
            <a:off x="7543800" y="5791200"/>
            <a:ext cx="578069" cy="609600"/>
          </a:xfrm>
          <a:prstGeom prst="ellipse">
            <a:avLst/>
          </a:prstGeom>
        </p:spPr>
      </p:pic>
      <p:pic>
        <p:nvPicPr>
          <p:cNvPr id="11" name="Picture 10" descr="people around the world.JPG"/>
          <p:cNvPicPr>
            <a:picLocks noChangeAspect="1"/>
          </p:cNvPicPr>
          <p:nvPr/>
        </p:nvPicPr>
        <p:blipFill>
          <a:blip r:embed="rId3" cstate="screen"/>
          <a:srcRect/>
          <a:stretch>
            <a:fillRect/>
          </a:stretch>
        </p:blipFill>
        <p:spPr>
          <a:xfrm>
            <a:off x="8077200" y="5791200"/>
            <a:ext cx="578069" cy="609600"/>
          </a:xfrm>
          <a:prstGeom prst="ellipse">
            <a:avLst/>
          </a:prstGeom>
        </p:spPr>
      </p:pic>
      <p:pic>
        <p:nvPicPr>
          <p:cNvPr id="70666" name="Picture 15" descr="compass 2.jpg"/>
          <p:cNvPicPr>
            <a:picLocks noChangeAspect="1"/>
          </p:cNvPicPr>
          <p:nvPr/>
        </p:nvPicPr>
        <p:blipFill>
          <a:blip r:embed="rId4" cstate="print"/>
          <a:srcRect/>
          <a:stretch>
            <a:fillRect/>
          </a:stretch>
        </p:blipFill>
        <p:spPr bwMode="auto">
          <a:xfrm>
            <a:off x="4095750" y="3292475"/>
            <a:ext cx="5048250" cy="3565525"/>
          </a:xfrm>
          <a:prstGeom prst="rect">
            <a:avLst/>
          </a:prstGeom>
          <a:noFill/>
          <a:ln w="9525">
            <a:noFill/>
            <a:miter lim="800000"/>
            <a:headEnd/>
            <a:tailEnd/>
          </a:ln>
        </p:spPr>
      </p:pic>
      <p:sp>
        <p:nvSpPr>
          <p:cNvPr id="70667" name="Content Placeholder 3"/>
          <p:cNvSpPr>
            <a:spLocks noGrp="1"/>
          </p:cNvSpPr>
          <p:nvPr>
            <p:ph sz="half" idx="2"/>
          </p:nvPr>
        </p:nvSpPr>
        <p:spPr>
          <a:xfrm>
            <a:off x="3086100" y="2366963"/>
            <a:ext cx="4038600" cy="3992562"/>
          </a:xfrm>
        </p:spPr>
        <p:txBody>
          <a:bodyPr/>
          <a:lstStyle/>
          <a:p>
            <a:pPr>
              <a:buFont typeface="Arial" charset="0"/>
              <a:buNone/>
            </a:pPr>
            <a:r>
              <a:rPr lang="en-US" dirty="0" smtClean="0"/>
              <a:t>Input</a:t>
            </a:r>
          </a:p>
          <a:p>
            <a:pPr>
              <a:buFont typeface="Arial" charset="0"/>
              <a:buNone/>
            </a:pPr>
            <a:r>
              <a:rPr lang="en-US" dirty="0" smtClean="0"/>
              <a:t>Intellection</a:t>
            </a:r>
          </a:p>
          <a:p>
            <a:pPr>
              <a:buFont typeface="Arial" charset="0"/>
              <a:buNone/>
            </a:pPr>
            <a:r>
              <a:rPr lang="en-US" dirty="0" smtClean="0"/>
              <a:t>Learner</a:t>
            </a:r>
          </a:p>
          <a:p>
            <a:pPr>
              <a:buFont typeface="Arial" charset="0"/>
              <a:buNone/>
            </a:pPr>
            <a:r>
              <a:rPr lang="en-US" dirty="0" smtClean="0"/>
              <a:t>Strategic</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5" descr="small group on white background.jpg"/>
          <p:cNvPicPr>
            <a:picLocks noChangeAspect="1"/>
          </p:cNvPicPr>
          <p:nvPr/>
        </p:nvPicPr>
        <p:blipFill>
          <a:blip r:embed="rId3" cstate="print"/>
          <a:srcRect/>
          <a:stretch>
            <a:fillRect/>
          </a:stretch>
        </p:blipFill>
        <p:spPr bwMode="auto">
          <a:xfrm>
            <a:off x="0" y="2401888"/>
            <a:ext cx="5535613" cy="4456112"/>
          </a:xfrm>
          <a:prstGeom prst="rect">
            <a:avLst/>
          </a:prstGeom>
          <a:noFill/>
          <a:ln w="9525">
            <a:noFill/>
            <a:miter lim="800000"/>
            <a:headEnd/>
            <a:tailEnd/>
          </a:ln>
        </p:spPr>
      </p:pic>
      <p:sp>
        <p:nvSpPr>
          <p:cNvPr id="68611" name="Title 1"/>
          <p:cNvSpPr>
            <a:spLocks noGrp="1"/>
          </p:cNvSpPr>
          <p:nvPr>
            <p:ph type="title"/>
          </p:nvPr>
        </p:nvSpPr>
        <p:spPr>
          <a:xfrm>
            <a:off x="465138" y="0"/>
            <a:ext cx="8221662" cy="1143000"/>
          </a:xfrm>
        </p:spPr>
        <p:txBody>
          <a:bodyPr/>
          <a:lstStyle/>
          <a:p>
            <a:r>
              <a:rPr lang="en-US" dirty="0" smtClean="0"/>
              <a:t>Influencing</a:t>
            </a:r>
          </a:p>
        </p:txBody>
      </p:sp>
      <p:sp>
        <p:nvSpPr>
          <p:cNvPr id="68612" name="Content Placeholder 2"/>
          <p:cNvSpPr>
            <a:spLocks noGrp="1"/>
          </p:cNvSpPr>
          <p:nvPr>
            <p:ph sz="half" idx="1"/>
          </p:nvPr>
        </p:nvSpPr>
        <p:spPr>
          <a:xfrm>
            <a:off x="4098925" y="2084388"/>
            <a:ext cx="2451100" cy="3992562"/>
          </a:xfrm>
        </p:spPr>
        <p:txBody>
          <a:bodyPr/>
          <a:lstStyle/>
          <a:p>
            <a:pPr>
              <a:buFont typeface="Arial" charset="0"/>
              <a:buNone/>
            </a:pPr>
            <a:r>
              <a:rPr lang="en-US" dirty="0" smtClean="0"/>
              <a:t>Activator</a:t>
            </a:r>
          </a:p>
          <a:p>
            <a:pPr>
              <a:buFont typeface="Arial" charset="0"/>
              <a:buNone/>
            </a:pPr>
            <a:r>
              <a:rPr lang="en-US" dirty="0" smtClean="0"/>
              <a:t>Command</a:t>
            </a:r>
          </a:p>
        </p:txBody>
      </p:sp>
      <p:sp>
        <p:nvSpPr>
          <p:cNvPr id="68613" name="Content Placeholder 3"/>
          <p:cNvSpPr>
            <a:spLocks noGrp="1"/>
          </p:cNvSpPr>
          <p:nvPr>
            <p:ph sz="half" idx="2"/>
          </p:nvPr>
        </p:nvSpPr>
        <p:spPr>
          <a:xfrm>
            <a:off x="6084888" y="2133600"/>
            <a:ext cx="2701925" cy="3992563"/>
          </a:xfrm>
        </p:spPr>
        <p:txBody>
          <a:bodyPr/>
          <a:lstStyle/>
          <a:p>
            <a:pPr>
              <a:buFont typeface="Arial" charset="0"/>
              <a:buNone/>
            </a:pPr>
            <a:r>
              <a:rPr lang="en-US" dirty="0" smtClean="0"/>
              <a:t>Communication</a:t>
            </a:r>
          </a:p>
          <a:p>
            <a:pPr>
              <a:buFont typeface="Arial" charset="0"/>
              <a:buNone/>
            </a:pPr>
            <a:r>
              <a:rPr lang="en-US" dirty="0" smtClean="0"/>
              <a:t>Competition</a:t>
            </a:r>
          </a:p>
          <a:p>
            <a:pPr>
              <a:buFont typeface="Arial" charset="0"/>
              <a:buNone/>
            </a:pPr>
            <a:r>
              <a:rPr lang="en-US" dirty="0" smtClean="0"/>
              <a:t>Maximizer</a:t>
            </a:r>
          </a:p>
          <a:p>
            <a:pPr>
              <a:buFont typeface="Arial" charset="0"/>
              <a:buNone/>
            </a:pPr>
            <a:r>
              <a:rPr lang="en-US" dirty="0" smtClean="0"/>
              <a:t>Self-Assurance</a:t>
            </a:r>
          </a:p>
          <a:p>
            <a:pPr>
              <a:buFont typeface="Arial" charset="0"/>
              <a:buNone/>
            </a:pPr>
            <a:r>
              <a:rPr lang="en-US" dirty="0" smtClean="0"/>
              <a:t>Significance</a:t>
            </a:r>
          </a:p>
          <a:p>
            <a:pPr>
              <a:buFont typeface="Arial" charset="0"/>
              <a:buNone/>
            </a:pPr>
            <a:r>
              <a:rPr lang="en-US" dirty="0" smtClean="0"/>
              <a:t>Woo</a:t>
            </a:r>
          </a:p>
        </p:txBody>
      </p:sp>
      <p:sp>
        <p:nvSpPr>
          <p:cNvPr id="5" name="TextBox 4"/>
          <p:cNvSpPr txBox="1"/>
          <p:nvPr/>
        </p:nvSpPr>
        <p:spPr>
          <a:xfrm>
            <a:off x="1454150" y="1079500"/>
            <a:ext cx="5867400" cy="584200"/>
          </a:xfrm>
          <a:prstGeom prst="rect">
            <a:avLst/>
          </a:prstGeom>
          <a:noFill/>
        </p:spPr>
        <p:txBody>
          <a:bodyPr>
            <a:spAutoFit/>
          </a:bodyPr>
          <a:lstStyle/>
          <a:p>
            <a:pPr algn="ctr">
              <a:defRPr/>
            </a:pPr>
            <a:r>
              <a:rPr lang="en-US" sz="3200" dirty="0">
                <a:solidFill>
                  <a:schemeClr val="tx1">
                    <a:lumMod val="50000"/>
                    <a:lumOff val="50000"/>
                  </a:schemeClr>
                </a:solidFill>
              </a:rPr>
              <a:t>Reaching a broader audience</a:t>
            </a:r>
          </a:p>
        </p:txBody>
      </p:sp>
      <p:sp>
        <p:nvSpPr>
          <p:cNvPr id="68615" name="TextBox 6"/>
          <p:cNvSpPr txBox="1">
            <a:spLocks noChangeArrowheads="1"/>
          </p:cNvSpPr>
          <p:nvPr/>
        </p:nvSpPr>
        <p:spPr bwMode="auto">
          <a:xfrm>
            <a:off x="6005513" y="5924550"/>
            <a:ext cx="2214562" cy="368300"/>
          </a:xfrm>
          <a:prstGeom prst="rect">
            <a:avLst/>
          </a:prstGeom>
          <a:noFill/>
          <a:ln w="9525">
            <a:noFill/>
            <a:miter lim="800000"/>
            <a:headEnd/>
            <a:tailEnd/>
          </a:ln>
        </p:spPr>
        <p:txBody>
          <a:bodyPr wrap="none">
            <a:spAutoFit/>
          </a:bodyPr>
          <a:lstStyle/>
          <a:p>
            <a:r>
              <a:rPr lang="en-US" dirty="0"/>
              <a:t>Rath &amp; Conchie, 2009</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6" descr="iStock_000008997748Small.jpg"/>
          <p:cNvPicPr>
            <a:picLocks noChangeAspect="1"/>
          </p:cNvPicPr>
          <p:nvPr/>
        </p:nvPicPr>
        <p:blipFill>
          <a:blip r:embed="rId3" cstate="screen"/>
          <a:srcRect/>
          <a:stretch>
            <a:fillRect/>
          </a:stretch>
        </p:blipFill>
        <p:spPr bwMode="auto">
          <a:xfrm>
            <a:off x="5456238" y="2989729"/>
            <a:ext cx="3687762" cy="3086100"/>
          </a:xfrm>
          <a:prstGeom prst="rect">
            <a:avLst/>
          </a:prstGeom>
          <a:noFill/>
          <a:ln w="9525">
            <a:noFill/>
            <a:miter lim="800000"/>
            <a:headEnd/>
            <a:tailEnd/>
          </a:ln>
        </p:spPr>
      </p:pic>
      <p:sp>
        <p:nvSpPr>
          <p:cNvPr id="46083" name="Content Placeholder 12"/>
          <p:cNvSpPr>
            <a:spLocks noGrp="1"/>
          </p:cNvSpPr>
          <p:nvPr>
            <p:ph idx="1"/>
          </p:nvPr>
        </p:nvSpPr>
        <p:spPr>
          <a:xfrm>
            <a:off x="518459" y="1901732"/>
            <a:ext cx="5410200" cy="4525962"/>
          </a:xfrm>
        </p:spPr>
        <p:txBody>
          <a:bodyPr>
            <a:normAutofit lnSpcReduction="10000"/>
          </a:bodyPr>
          <a:lstStyle/>
          <a:p>
            <a:pPr eaLnBrk="1" hangingPunct="1">
              <a:buFont typeface="Arial" charset="0"/>
              <a:buNone/>
            </a:pPr>
            <a:r>
              <a:rPr lang="en-US" sz="2400" dirty="0" smtClean="0"/>
              <a:t>E-mail your Top 5 report to a family member, friend, and to a colleague</a:t>
            </a:r>
          </a:p>
          <a:p>
            <a:pPr eaLnBrk="1" hangingPunct="1">
              <a:buFont typeface="Arial" charset="0"/>
              <a:buNone/>
            </a:pPr>
            <a:endParaRPr lang="en-US" sz="2400" dirty="0" smtClean="0"/>
          </a:p>
          <a:p>
            <a:pPr eaLnBrk="1" hangingPunct="1">
              <a:buFont typeface="Arial" charset="0"/>
              <a:buNone/>
            </a:pPr>
            <a:r>
              <a:rPr lang="en-US" sz="2400" dirty="0" smtClean="0"/>
              <a:t>Create a team talent map for your organization</a:t>
            </a:r>
          </a:p>
          <a:p>
            <a:pPr eaLnBrk="1" hangingPunct="1">
              <a:buFont typeface="Arial" charset="0"/>
              <a:buNone/>
            </a:pPr>
            <a:endParaRPr lang="en-US" sz="2400" dirty="0" smtClean="0"/>
          </a:p>
          <a:p>
            <a:pPr eaLnBrk="1" hangingPunct="1">
              <a:buFont typeface="Arial" charset="0"/>
              <a:buNone/>
            </a:pPr>
            <a:r>
              <a:rPr lang="en-US" sz="2400" dirty="0" smtClean="0"/>
              <a:t>Create a plan to develop one of your </a:t>
            </a:r>
            <a:r>
              <a:rPr lang="en-US" sz="2400" dirty="0" smtClean="0"/>
              <a:t>talents</a:t>
            </a:r>
          </a:p>
          <a:p>
            <a:pPr eaLnBrk="1" hangingPunct="1">
              <a:buFont typeface="Arial" charset="0"/>
              <a:buNone/>
            </a:pPr>
            <a:endParaRPr lang="en-US" sz="2400" dirty="0"/>
          </a:p>
          <a:p>
            <a:pPr eaLnBrk="1" hangingPunct="1">
              <a:buFont typeface="Arial" charset="0"/>
              <a:buNone/>
            </a:pPr>
            <a:r>
              <a:rPr lang="en-US" sz="2400" dirty="0" smtClean="0"/>
              <a:t>Take advantage of the VT Gallup site to help take these steps</a:t>
            </a:r>
            <a:endParaRPr lang="en-US" sz="2400" dirty="0" smtClean="0"/>
          </a:p>
          <a:p>
            <a:pPr eaLnBrk="1" hangingPunct="1">
              <a:buFont typeface="Arial" charset="0"/>
              <a:buNone/>
            </a:pPr>
            <a:endParaRPr lang="en-US" sz="2400" dirty="0" smtClean="0"/>
          </a:p>
          <a:p>
            <a:pPr eaLnBrk="1" hangingPunct="1">
              <a:buFont typeface="Arial" charset="0"/>
              <a:buNone/>
            </a:pPr>
            <a:endParaRPr lang="en-US" sz="2400" dirty="0" smtClean="0"/>
          </a:p>
          <a:p>
            <a:pPr eaLnBrk="1" hangingPunct="1">
              <a:buFont typeface="Arial" charset="0"/>
              <a:buNone/>
            </a:pPr>
            <a:endParaRPr lang="en-US" sz="2400" dirty="0" smtClean="0"/>
          </a:p>
          <a:p>
            <a:pPr eaLnBrk="1" hangingPunct="1">
              <a:buFont typeface="Arial" charset="0"/>
              <a:buNone/>
            </a:pPr>
            <a:endParaRPr lang="en-US" dirty="0" smtClean="0"/>
          </a:p>
          <a:p>
            <a:pPr eaLnBrk="1" hangingPunct="1">
              <a:buFont typeface="Arial" charset="0"/>
              <a:buNone/>
            </a:pPr>
            <a:endParaRPr lang="en-US" dirty="0" smtClean="0"/>
          </a:p>
        </p:txBody>
      </p:sp>
      <p:sp>
        <p:nvSpPr>
          <p:cNvPr id="12" name="Title 11"/>
          <p:cNvSpPr>
            <a:spLocks noGrp="1"/>
          </p:cNvSpPr>
          <p:nvPr>
            <p:ph type="title"/>
          </p:nvPr>
        </p:nvSpPr>
        <p:spPr>
          <a:xfrm>
            <a:off x="672352" y="597647"/>
            <a:ext cx="7924800" cy="1143000"/>
          </a:xfrm>
        </p:spPr>
        <p:txBody>
          <a:bodyPr>
            <a:normAutofit/>
          </a:bodyPr>
          <a:lstStyle/>
          <a:p>
            <a:pPr eaLnBrk="1" hangingPunct="1">
              <a:defRPr/>
            </a:pPr>
            <a:r>
              <a:rPr lang="en-US" sz="4000" dirty="0" smtClean="0">
                <a:solidFill>
                  <a:schemeClr val="accent1">
                    <a:lumMod val="75000"/>
                  </a:schemeClr>
                </a:solidFill>
              </a:rPr>
              <a:t>Practical Next Steps</a:t>
            </a:r>
            <a:endParaRPr lang="en-US" sz="4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New Site</a:t>
            </a:r>
            <a:endParaRPr lang="en-US"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0" y="1139240"/>
            <a:ext cx="9167405" cy="5706438"/>
          </a:xfrm>
        </p:spPr>
      </p:pic>
    </p:spTree>
    <p:extLst>
      <p:ext uri="{BB962C8B-B14F-4D97-AF65-F5344CB8AC3E}">
        <p14:creationId xmlns:p14="http://schemas.microsoft.com/office/powerpoint/2010/main" val="745056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08997748Small.jpg"/>
          <p:cNvPicPr>
            <a:picLocks noChangeAspect="1"/>
          </p:cNvPicPr>
          <p:nvPr/>
        </p:nvPicPr>
        <p:blipFill>
          <a:blip r:embed="rId3" cstate="print"/>
          <a:stretch>
            <a:fillRect/>
          </a:stretch>
        </p:blipFill>
        <p:spPr>
          <a:xfrm>
            <a:off x="3968496" y="2976372"/>
            <a:ext cx="5175504" cy="3881628"/>
          </a:xfrm>
          <a:prstGeom prst="rect">
            <a:avLst/>
          </a:prstGeom>
        </p:spPr>
      </p:pic>
      <p:sp>
        <p:nvSpPr>
          <p:cNvPr id="2" name="Title 1"/>
          <p:cNvSpPr>
            <a:spLocks noGrp="1"/>
          </p:cNvSpPr>
          <p:nvPr>
            <p:ph type="title"/>
          </p:nvPr>
        </p:nvSpPr>
        <p:spPr>
          <a:xfrm>
            <a:off x="443552" y="342877"/>
            <a:ext cx="8229600" cy="1143000"/>
          </a:xfrm>
        </p:spPr>
        <p:txBody>
          <a:bodyPr/>
          <a:lstStyle/>
          <a:p>
            <a:pPr algn="l"/>
            <a:r>
              <a:rPr lang="en-US" dirty="0" smtClean="0">
                <a:solidFill>
                  <a:srgbClr val="006600"/>
                </a:solidFill>
              </a:rPr>
              <a:t>Strengths Beginnings</a:t>
            </a:r>
            <a:endParaRPr lang="en-US" dirty="0">
              <a:solidFill>
                <a:srgbClr val="006600"/>
              </a:solidFill>
            </a:endParaRPr>
          </a:p>
        </p:txBody>
      </p:sp>
      <p:sp>
        <p:nvSpPr>
          <p:cNvPr id="3" name="Content Placeholder 2"/>
          <p:cNvSpPr>
            <a:spLocks noGrp="1"/>
          </p:cNvSpPr>
          <p:nvPr>
            <p:ph idx="1"/>
          </p:nvPr>
        </p:nvSpPr>
        <p:spPr>
          <a:xfrm>
            <a:off x="470848" y="1900451"/>
            <a:ext cx="8229600" cy="4525963"/>
          </a:xfrm>
        </p:spPr>
        <p:txBody>
          <a:bodyPr>
            <a:normAutofit/>
          </a:bodyPr>
          <a:lstStyle/>
          <a:p>
            <a:r>
              <a:rPr lang="en-US" dirty="0" smtClean="0"/>
              <a:t>The Gallup Organization</a:t>
            </a:r>
          </a:p>
          <a:p>
            <a:pPr marL="0" indent="0">
              <a:buNone/>
            </a:pPr>
            <a:endParaRPr lang="en-US" dirty="0"/>
          </a:p>
          <a:p>
            <a:r>
              <a:rPr lang="en-US" dirty="0" smtClean="0"/>
              <a:t>Don Clifton, Nebraska Faculty turned CEO</a:t>
            </a:r>
          </a:p>
          <a:p>
            <a:endParaRPr lang="en-US" dirty="0" smtClean="0"/>
          </a:p>
          <a:p>
            <a:r>
              <a:rPr lang="en-US" dirty="0" smtClean="0"/>
              <a:t>250,000 interviews </a:t>
            </a:r>
          </a:p>
          <a:p>
            <a:pPr>
              <a:buNone/>
            </a:pPr>
            <a:r>
              <a:rPr lang="en-US" dirty="0" smtClean="0"/>
              <a:t>    of high achieving </a:t>
            </a:r>
          </a:p>
          <a:p>
            <a:pPr>
              <a:buNone/>
            </a:pPr>
            <a:r>
              <a:rPr lang="en-US" dirty="0" smtClean="0"/>
              <a:t>    individuals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5" name="Picture 5" descr="C:\Users\EHulme\Documents\istockphotos\trophy.jpg"/>
          <p:cNvPicPr>
            <a:picLocks noChangeAspect="1" noChangeArrowheads="1"/>
          </p:cNvPicPr>
          <p:nvPr/>
        </p:nvPicPr>
        <p:blipFill>
          <a:blip r:embed="rId3" cstate="print"/>
          <a:srcRect/>
          <a:stretch>
            <a:fillRect/>
          </a:stretch>
        </p:blipFill>
        <p:spPr bwMode="auto">
          <a:xfrm>
            <a:off x="0" y="1076666"/>
            <a:ext cx="3547872" cy="5781334"/>
          </a:xfrm>
          <a:prstGeom prst="rect">
            <a:avLst/>
          </a:prstGeom>
          <a:noFill/>
        </p:spPr>
      </p:pic>
      <p:sp>
        <p:nvSpPr>
          <p:cNvPr id="153602" name="Rectangle 2"/>
          <p:cNvSpPr>
            <a:spLocks noGrp="1" noChangeArrowheads="1"/>
          </p:cNvSpPr>
          <p:nvPr>
            <p:ph type="title"/>
          </p:nvPr>
        </p:nvSpPr>
        <p:spPr>
          <a:xfrm>
            <a:off x="563374" y="0"/>
            <a:ext cx="7158037" cy="1412875"/>
          </a:xfrm>
        </p:spPr>
        <p:txBody>
          <a:bodyPr/>
          <a:lstStyle/>
          <a:p>
            <a:pPr algn="l"/>
            <a:r>
              <a:rPr lang="en-US" sz="3200" dirty="0" smtClean="0">
                <a:solidFill>
                  <a:srgbClr val="006600"/>
                </a:solidFill>
                <a:latin typeface="Arial Unicode MS" pitchFamily="34" charset="-128"/>
              </a:rPr>
              <a:t>Gallup’s Research on High Achievers</a:t>
            </a:r>
            <a:endParaRPr lang="en-US" sz="3200" dirty="0">
              <a:solidFill>
                <a:srgbClr val="006600"/>
              </a:solidFill>
              <a:latin typeface="Arial Unicode MS" pitchFamily="34" charset="-128"/>
            </a:endParaRPr>
          </a:p>
        </p:txBody>
      </p:sp>
      <p:sp>
        <p:nvSpPr>
          <p:cNvPr id="153603" name="Rectangle 3"/>
          <p:cNvSpPr>
            <a:spLocks noGrp="1" noChangeArrowheads="1"/>
          </p:cNvSpPr>
          <p:nvPr>
            <p:ph type="body" idx="1"/>
          </p:nvPr>
        </p:nvSpPr>
        <p:spPr>
          <a:xfrm>
            <a:off x="2651760" y="1527048"/>
            <a:ext cx="6272784" cy="4525963"/>
          </a:xfrm>
        </p:spPr>
        <p:txBody>
          <a:bodyPr>
            <a:normAutofit/>
          </a:bodyPr>
          <a:lstStyle/>
          <a:p>
            <a:r>
              <a:rPr lang="en-US" sz="2400" dirty="0"/>
              <a:t>Spend most of their time in </a:t>
            </a:r>
            <a:r>
              <a:rPr lang="en-US" sz="2400" dirty="0" smtClean="0"/>
              <a:t>areas </a:t>
            </a:r>
            <a:r>
              <a:rPr lang="en-US" sz="2400" dirty="0"/>
              <a:t>of strength</a:t>
            </a:r>
          </a:p>
          <a:p>
            <a:pPr>
              <a:buFontTx/>
              <a:buNone/>
            </a:pPr>
            <a:endParaRPr lang="en-US" sz="2400" dirty="0"/>
          </a:p>
          <a:p>
            <a:r>
              <a:rPr lang="en-US" sz="2400" dirty="0"/>
              <a:t>Have learned to delegate or partner with someone to tackle areas that are not strengths</a:t>
            </a:r>
          </a:p>
          <a:p>
            <a:pPr>
              <a:buFontTx/>
              <a:buNone/>
            </a:pPr>
            <a:endParaRPr lang="en-US" sz="2400" dirty="0"/>
          </a:p>
          <a:p>
            <a:r>
              <a:rPr lang="en-US" sz="2400" dirty="0"/>
              <a:t>Apply their strengths to overcome obstacles</a:t>
            </a:r>
          </a:p>
          <a:p>
            <a:pPr>
              <a:buFontTx/>
              <a:buNone/>
            </a:pPr>
            <a:endParaRPr lang="en-US" sz="2400" dirty="0"/>
          </a:p>
          <a:p>
            <a:r>
              <a:rPr lang="en-US" sz="2400" dirty="0"/>
              <a:t>Invent ways of capitalizing on their strengths in new situations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ducator Deck_VT (2).pdf - Adobe Reader"/>
          <p:cNvPicPr>
            <a:picLocks noGrp="1" noChangeAspect="1"/>
          </p:cNvPicPr>
          <p:nvPr>
            <p:ph idx="1"/>
          </p:nvPr>
        </p:nvPicPr>
        <p:blipFill rotWithShape="1">
          <a:blip r:embed="rId3">
            <a:extLst>
              <a:ext uri="{28A0092B-C50C-407E-A947-70E740481C1C}">
                <a14:useLocalDpi xmlns:a14="http://schemas.microsoft.com/office/drawing/2010/main" val="0"/>
              </a:ext>
            </a:extLst>
          </a:blip>
          <a:srcRect l="8392" t="16356" r="6321" b="3312"/>
          <a:stretch/>
        </p:blipFill>
        <p:spPr>
          <a:xfrm>
            <a:off x="93784" y="105507"/>
            <a:ext cx="8988057" cy="6626904"/>
          </a:xfrm>
        </p:spPr>
      </p:pic>
    </p:spTree>
    <p:extLst>
      <p:ext uri="{BB962C8B-B14F-4D97-AF65-F5344CB8AC3E}">
        <p14:creationId xmlns:p14="http://schemas.microsoft.com/office/powerpoint/2010/main" val="2406729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C:\Users\ehulme\AppData\Local\Microsoft\Windows\Temporary Internet Files\Content.IE5\SV17F6EB\iStock_000001559120XSmall[1].jpg"/>
          <p:cNvPicPr>
            <a:picLocks noChangeAspect="1" noChangeArrowheads="1"/>
          </p:cNvPicPr>
          <p:nvPr/>
        </p:nvPicPr>
        <p:blipFill>
          <a:blip r:embed="rId3" cstate="print"/>
          <a:srcRect/>
          <a:stretch>
            <a:fillRect/>
          </a:stretch>
        </p:blipFill>
        <p:spPr bwMode="auto">
          <a:xfrm>
            <a:off x="3452884" y="1801504"/>
            <a:ext cx="5691116" cy="5056496"/>
          </a:xfrm>
          <a:prstGeom prst="rect">
            <a:avLst/>
          </a:prstGeom>
          <a:noFill/>
          <a:ln w="9525">
            <a:noFill/>
            <a:miter lim="800000"/>
            <a:headEnd/>
            <a:tailEnd/>
          </a:ln>
        </p:spPr>
      </p:pic>
      <p:sp>
        <p:nvSpPr>
          <p:cNvPr id="5" name="TextBox 4"/>
          <p:cNvSpPr txBox="1"/>
          <p:nvPr/>
        </p:nvSpPr>
        <p:spPr>
          <a:xfrm>
            <a:off x="324134" y="536812"/>
            <a:ext cx="4191000" cy="3600450"/>
          </a:xfrm>
          <a:prstGeom prst="rect">
            <a:avLst/>
          </a:prstGeom>
          <a:noFill/>
        </p:spPr>
        <p:txBody>
          <a:bodyPr>
            <a:spAutoFit/>
          </a:bodyPr>
          <a:lstStyle/>
          <a:p>
            <a:pPr algn="ctr">
              <a:defRPr/>
            </a:pPr>
            <a:r>
              <a:rPr lang="en-US" sz="4400" dirty="0">
                <a:latin typeface="Helvetica" pitchFamily="34" charset="0"/>
              </a:rPr>
              <a:t>A </a:t>
            </a:r>
            <a:r>
              <a:rPr lang="en-US" sz="4800" dirty="0">
                <a:solidFill>
                  <a:schemeClr val="accent1">
                    <a:lumMod val="75000"/>
                  </a:schemeClr>
                </a:solidFill>
                <a:latin typeface="Helvetica" pitchFamily="34" charset="0"/>
              </a:rPr>
              <a:t>strengths orientation </a:t>
            </a:r>
            <a:r>
              <a:rPr lang="en-US" sz="4400" dirty="0">
                <a:latin typeface="Helvetica" pitchFamily="34" charset="0"/>
              </a:rPr>
              <a:t>is about a </a:t>
            </a:r>
            <a:r>
              <a:rPr lang="en-US" sz="4400" dirty="0" smtClean="0">
                <a:latin typeface="Helvetica" pitchFamily="34" charset="0"/>
              </a:rPr>
              <a:t>perspective, </a:t>
            </a:r>
            <a:r>
              <a:rPr lang="en-US" sz="4400" dirty="0">
                <a:latin typeface="Helvetica" pitchFamily="34" charset="0"/>
              </a:rPr>
              <a:t>not a tool.</a:t>
            </a:r>
          </a:p>
        </p:txBody>
      </p:sp>
      <p:sp>
        <p:nvSpPr>
          <p:cNvPr id="2" name="TextBox 1"/>
          <p:cNvSpPr txBox="1"/>
          <p:nvPr/>
        </p:nvSpPr>
        <p:spPr>
          <a:xfrm>
            <a:off x="504092" y="6271846"/>
            <a:ext cx="4923693" cy="369332"/>
          </a:xfrm>
          <a:prstGeom prst="rect">
            <a:avLst/>
          </a:prstGeom>
          <a:noFill/>
        </p:spPr>
        <p:txBody>
          <a:bodyPr wrap="square" rtlCol="0">
            <a:spAutoFit/>
          </a:bodyPr>
          <a:lstStyle/>
          <a:p>
            <a:r>
              <a:rPr lang="en-US" dirty="0" smtClean="0">
                <a:hlinkClick r:id="rId4"/>
              </a:rPr>
              <a:t>Aspirations for Student Learning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1" name="Rectangle 3"/>
          <p:cNvSpPr>
            <a:spLocks noGrp="1" noChangeArrowheads="1"/>
          </p:cNvSpPr>
          <p:nvPr>
            <p:ph type="body" idx="1"/>
          </p:nvPr>
        </p:nvSpPr>
        <p:spPr>
          <a:xfrm>
            <a:off x="593725" y="1361341"/>
            <a:ext cx="8077200" cy="4724400"/>
          </a:xfrm>
        </p:spPr>
        <p:txBody>
          <a:bodyPr/>
          <a:lstStyle/>
          <a:p>
            <a:pPr marL="447675" indent="-447675" eaLnBrk="1" hangingPunct="1">
              <a:buFontTx/>
              <a:buNone/>
              <a:defRPr/>
            </a:pPr>
            <a:endParaRPr lang="en-US" sz="2000" dirty="0">
              <a:latin typeface="Helvetica" pitchFamily="34" charset="0"/>
            </a:endParaRPr>
          </a:p>
          <a:p>
            <a:pPr marL="447675" indent="-447675" eaLnBrk="1" hangingPunct="1">
              <a:buFontTx/>
              <a:buNone/>
              <a:defRPr/>
            </a:pPr>
            <a:r>
              <a:rPr lang="en-US" sz="2400" i="1" dirty="0">
                <a:latin typeface="Helvetica" pitchFamily="34" charset="0"/>
              </a:rPr>
              <a:t>Two basic premises:</a:t>
            </a:r>
          </a:p>
          <a:p>
            <a:pPr marL="447675" indent="-447675" algn="ctr" eaLnBrk="1" hangingPunct="1">
              <a:buFontTx/>
              <a:buNone/>
              <a:defRPr/>
            </a:pPr>
            <a:r>
              <a:rPr lang="en-US" sz="2800" dirty="0">
                <a:solidFill>
                  <a:srgbClr val="006600"/>
                </a:solidFill>
                <a:latin typeface="Helvetica" pitchFamily="34" charset="0"/>
              </a:rPr>
              <a:t>Individuals already have within themselves what they </a:t>
            </a:r>
            <a:r>
              <a:rPr lang="en-US" sz="2800" dirty="0" smtClean="0">
                <a:solidFill>
                  <a:srgbClr val="006600"/>
                </a:solidFill>
                <a:latin typeface="Helvetica" pitchFamily="34" charset="0"/>
              </a:rPr>
              <a:t>need </a:t>
            </a:r>
            <a:r>
              <a:rPr lang="en-US" sz="2800" dirty="0">
                <a:solidFill>
                  <a:srgbClr val="006600"/>
                </a:solidFill>
                <a:latin typeface="Helvetica" pitchFamily="34" charset="0"/>
              </a:rPr>
              <a:t>to </a:t>
            </a:r>
            <a:r>
              <a:rPr lang="en-US" sz="2800" dirty="0" smtClean="0">
                <a:solidFill>
                  <a:srgbClr val="006600"/>
                </a:solidFill>
                <a:latin typeface="Helvetica" pitchFamily="34" charset="0"/>
              </a:rPr>
              <a:t>succeed.</a:t>
            </a:r>
            <a:endParaRPr lang="en-US" sz="2800" dirty="0">
              <a:solidFill>
                <a:srgbClr val="006600"/>
              </a:solidFill>
              <a:latin typeface="Helvetica" pitchFamily="34" charset="0"/>
            </a:endParaRPr>
          </a:p>
          <a:p>
            <a:pPr marL="1181100" lvl="2" indent="-290513" eaLnBrk="1" hangingPunct="1">
              <a:spcBef>
                <a:spcPct val="40000"/>
              </a:spcBef>
              <a:buFontTx/>
              <a:buNone/>
              <a:defRPr/>
            </a:pPr>
            <a:endParaRPr/>
          </a:p>
          <a:p>
            <a:pPr marL="447675" indent="-447675" algn="ctr" eaLnBrk="1" hangingPunct="1">
              <a:buFontTx/>
              <a:buNone/>
              <a:defRPr/>
            </a:pPr>
            <a:r>
              <a:rPr lang="en-US" sz="2800" dirty="0">
                <a:solidFill>
                  <a:srgbClr val="006600"/>
                </a:solidFill>
                <a:latin typeface="Helvetica" pitchFamily="34" charset="0"/>
              </a:rPr>
              <a:t>“Individuals gain more when they build on their talents, than when they make comparable efforts to improve their areas of weakness.”</a:t>
            </a:r>
          </a:p>
          <a:p>
            <a:pPr marL="447675" indent="-447675" eaLnBrk="1" hangingPunct="1">
              <a:buFontTx/>
              <a:buNone/>
              <a:defRPr/>
            </a:pPr>
            <a:r>
              <a:rPr lang="en-US" sz="2000" dirty="0" smtClean="0">
                <a:solidFill>
                  <a:srgbClr val="929292"/>
                </a:solidFill>
                <a:latin typeface="Helvetica" pitchFamily="34" charset="0"/>
              </a:rPr>
              <a:t>                                        Clifton </a:t>
            </a:r>
            <a:r>
              <a:rPr lang="en-US" sz="2000" dirty="0">
                <a:solidFill>
                  <a:srgbClr val="929292"/>
                </a:solidFill>
                <a:latin typeface="Helvetica" pitchFamily="34" charset="0"/>
              </a:rPr>
              <a:t>&amp; Harter, 2003, p. 112</a:t>
            </a:r>
          </a:p>
          <a:p>
            <a:pPr marL="447675" indent="-447675" eaLnBrk="1" hangingPunct="1">
              <a:lnSpc>
                <a:spcPct val="80000"/>
              </a:lnSpc>
              <a:defRPr/>
            </a:pPr>
            <a:endParaRPr lang="en-US" sz="2000" dirty="0">
              <a:latin typeface="Helvetica" pitchFamily="34" charset="0"/>
            </a:endParaRPr>
          </a:p>
        </p:txBody>
      </p:sp>
      <p:sp>
        <p:nvSpPr>
          <p:cNvPr id="10" name="TextBox 7"/>
          <p:cNvSpPr txBox="1">
            <a:spLocks noChangeArrowheads="1"/>
          </p:cNvSpPr>
          <p:nvPr/>
        </p:nvSpPr>
        <p:spPr bwMode="auto">
          <a:xfrm>
            <a:off x="1351129" y="477672"/>
            <a:ext cx="7042244" cy="646331"/>
          </a:xfrm>
          <a:prstGeom prst="rect">
            <a:avLst/>
          </a:prstGeom>
          <a:noFill/>
          <a:ln w="9525">
            <a:noFill/>
            <a:miter lim="800000"/>
            <a:headEnd/>
            <a:tailEnd/>
          </a:ln>
        </p:spPr>
        <p:txBody>
          <a:bodyPr wrap="square">
            <a:spAutoFit/>
          </a:bodyPr>
          <a:lstStyle/>
          <a:p>
            <a:pPr>
              <a:defRPr/>
            </a:pPr>
            <a:r>
              <a:rPr lang="en-US" sz="3600" b="1" dirty="0">
                <a:latin typeface="+mn-lt"/>
                <a:cs typeface="Gisha" pitchFamily="34" charset="-79"/>
              </a:rPr>
              <a:t>What is a strengths perspective?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5171">
                                            <p:txEl>
                                              <p:pRg st="2" end="2"/>
                                            </p:txEl>
                                          </p:spTgt>
                                        </p:tgtEl>
                                        <p:attrNameLst>
                                          <p:attrName>style.visibility</p:attrName>
                                        </p:attrNameLst>
                                      </p:cBhvr>
                                      <p:to>
                                        <p:strVal val="visible"/>
                                      </p:to>
                                    </p:set>
                                    <p:animEffect transition="in" filter="checkerboard(across)">
                                      <p:cBhvr>
                                        <p:cTn id="7" dur="1000"/>
                                        <p:tgtEl>
                                          <p:spTgt spid="13517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35171">
                                            <p:txEl>
                                              <p:pRg st="4" end="4"/>
                                            </p:txEl>
                                          </p:spTgt>
                                        </p:tgtEl>
                                        <p:attrNameLst>
                                          <p:attrName>style.visibility</p:attrName>
                                        </p:attrNameLst>
                                      </p:cBhvr>
                                      <p:to>
                                        <p:strVal val="visible"/>
                                      </p:to>
                                    </p:set>
                                    <p:animEffect transition="in" filter="checkerboard(across)">
                                      <p:cBhvr>
                                        <p:cTn id="12" dur="1000"/>
                                        <p:tgtEl>
                                          <p:spTgt spid="135171">
                                            <p:txEl>
                                              <p:pRg st="4" end="4"/>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135171">
                                            <p:txEl>
                                              <p:pRg st="5" end="5"/>
                                            </p:txEl>
                                          </p:spTgt>
                                        </p:tgtEl>
                                        <p:attrNameLst>
                                          <p:attrName>style.visibility</p:attrName>
                                        </p:attrNameLst>
                                      </p:cBhvr>
                                      <p:to>
                                        <p:strVal val="visible"/>
                                      </p:to>
                                    </p:set>
                                    <p:animEffect transition="in" filter="checkerboard(across)">
                                      <p:cBhvr>
                                        <p:cTn id="15" dur="1000"/>
                                        <p:tgtEl>
                                          <p:spTgt spid="135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447800" y="1905000"/>
            <a:ext cx="6934200" cy="3414713"/>
            <a:chOff x="473" y="1545"/>
            <a:chExt cx="3426" cy="2151"/>
          </a:xfrm>
        </p:grpSpPr>
        <p:sp>
          <p:nvSpPr>
            <p:cNvPr id="10280" name="Freeform 3"/>
            <p:cNvSpPr>
              <a:spLocks/>
            </p:cNvSpPr>
            <p:nvPr/>
          </p:nvSpPr>
          <p:spPr bwMode="auto">
            <a:xfrm>
              <a:off x="779" y="3555"/>
              <a:ext cx="3120" cy="72"/>
            </a:xfrm>
            <a:custGeom>
              <a:avLst/>
              <a:gdLst>
                <a:gd name="T0" fmla="*/ 0 w 3120"/>
                <a:gd name="T1" fmla="*/ 72 h 72"/>
                <a:gd name="T2" fmla="*/ 84 w 3120"/>
                <a:gd name="T3" fmla="*/ 0 h 72"/>
                <a:gd name="T4" fmla="*/ 3120 w 3120"/>
                <a:gd name="T5" fmla="*/ 0 h 72"/>
                <a:gd name="T6" fmla="*/ 3036 w 3120"/>
                <a:gd name="T7" fmla="*/ 72 h 72"/>
                <a:gd name="T8" fmla="*/ 0 w 3120"/>
                <a:gd name="T9" fmla="*/ 72 h 72"/>
                <a:gd name="T10" fmla="*/ 0 60000 65536"/>
                <a:gd name="T11" fmla="*/ 0 60000 65536"/>
                <a:gd name="T12" fmla="*/ 0 60000 65536"/>
                <a:gd name="T13" fmla="*/ 0 60000 65536"/>
                <a:gd name="T14" fmla="*/ 0 60000 65536"/>
                <a:gd name="T15" fmla="*/ 0 w 3120"/>
                <a:gd name="T16" fmla="*/ 0 h 72"/>
                <a:gd name="T17" fmla="*/ 3120 w 3120"/>
                <a:gd name="T18" fmla="*/ 72 h 72"/>
              </a:gdLst>
              <a:ahLst/>
              <a:cxnLst>
                <a:cxn ang="T10">
                  <a:pos x="T0" y="T1"/>
                </a:cxn>
                <a:cxn ang="T11">
                  <a:pos x="T2" y="T3"/>
                </a:cxn>
                <a:cxn ang="T12">
                  <a:pos x="T4" y="T5"/>
                </a:cxn>
                <a:cxn ang="T13">
                  <a:pos x="T6" y="T7"/>
                </a:cxn>
                <a:cxn ang="T14">
                  <a:pos x="T8" y="T9"/>
                </a:cxn>
              </a:cxnLst>
              <a:rect l="T15" t="T16" r="T17" b="T18"/>
              <a:pathLst>
                <a:path w="3120" h="72">
                  <a:moveTo>
                    <a:pt x="0" y="72"/>
                  </a:moveTo>
                  <a:lnTo>
                    <a:pt x="84" y="0"/>
                  </a:lnTo>
                  <a:lnTo>
                    <a:pt x="3120" y="0"/>
                  </a:lnTo>
                  <a:lnTo>
                    <a:pt x="3036" y="72"/>
                  </a:lnTo>
                  <a:lnTo>
                    <a:pt x="0" y="72"/>
                  </a:lnTo>
                  <a:close/>
                </a:path>
              </a:pathLst>
            </a:custGeom>
            <a:solidFill>
              <a:srgbClr val="808080"/>
            </a:solidFill>
            <a:ln w="9525">
              <a:noFill/>
              <a:round/>
              <a:headEnd/>
              <a:tailEnd/>
            </a:ln>
          </p:spPr>
          <p:txBody>
            <a:bodyPr/>
            <a:lstStyle/>
            <a:p>
              <a:endParaRPr lang="en-US" dirty="0"/>
            </a:p>
          </p:txBody>
        </p:sp>
        <p:sp>
          <p:nvSpPr>
            <p:cNvPr id="10281" name="Freeform 4"/>
            <p:cNvSpPr>
              <a:spLocks/>
            </p:cNvSpPr>
            <p:nvPr/>
          </p:nvSpPr>
          <p:spPr bwMode="auto">
            <a:xfrm>
              <a:off x="779" y="1551"/>
              <a:ext cx="84" cy="2076"/>
            </a:xfrm>
            <a:custGeom>
              <a:avLst/>
              <a:gdLst>
                <a:gd name="T0" fmla="*/ 0 w 84"/>
                <a:gd name="T1" fmla="*/ 2076 h 2076"/>
                <a:gd name="T2" fmla="*/ 0 w 84"/>
                <a:gd name="T3" fmla="*/ 72 h 2076"/>
                <a:gd name="T4" fmla="*/ 84 w 84"/>
                <a:gd name="T5" fmla="*/ 0 h 2076"/>
                <a:gd name="T6" fmla="*/ 84 w 84"/>
                <a:gd name="T7" fmla="*/ 2004 h 2076"/>
                <a:gd name="T8" fmla="*/ 0 w 84"/>
                <a:gd name="T9" fmla="*/ 2076 h 2076"/>
                <a:gd name="T10" fmla="*/ 0 60000 65536"/>
                <a:gd name="T11" fmla="*/ 0 60000 65536"/>
                <a:gd name="T12" fmla="*/ 0 60000 65536"/>
                <a:gd name="T13" fmla="*/ 0 60000 65536"/>
                <a:gd name="T14" fmla="*/ 0 60000 65536"/>
                <a:gd name="T15" fmla="*/ 0 w 84"/>
                <a:gd name="T16" fmla="*/ 0 h 2076"/>
                <a:gd name="T17" fmla="*/ 84 w 84"/>
                <a:gd name="T18" fmla="*/ 2076 h 2076"/>
              </a:gdLst>
              <a:ahLst/>
              <a:cxnLst>
                <a:cxn ang="T10">
                  <a:pos x="T0" y="T1"/>
                </a:cxn>
                <a:cxn ang="T11">
                  <a:pos x="T2" y="T3"/>
                </a:cxn>
                <a:cxn ang="T12">
                  <a:pos x="T4" y="T5"/>
                </a:cxn>
                <a:cxn ang="T13">
                  <a:pos x="T6" y="T7"/>
                </a:cxn>
                <a:cxn ang="T14">
                  <a:pos x="T8" y="T9"/>
                </a:cxn>
              </a:cxnLst>
              <a:rect l="T15" t="T16" r="T17" b="T18"/>
              <a:pathLst>
                <a:path w="84" h="2076">
                  <a:moveTo>
                    <a:pt x="0" y="2076"/>
                  </a:moveTo>
                  <a:lnTo>
                    <a:pt x="0" y="72"/>
                  </a:lnTo>
                  <a:lnTo>
                    <a:pt x="84" y="0"/>
                  </a:lnTo>
                  <a:lnTo>
                    <a:pt x="84" y="2004"/>
                  </a:lnTo>
                  <a:lnTo>
                    <a:pt x="0" y="2076"/>
                  </a:lnTo>
                  <a:close/>
                </a:path>
              </a:pathLst>
            </a:custGeom>
            <a:noFill/>
            <a:ln w="9525">
              <a:noFill/>
              <a:round/>
              <a:headEnd/>
              <a:tailEnd/>
            </a:ln>
          </p:spPr>
          <p:txBody>
            <a:bodyPr/>
            <a:lstStyle/>
            <a:p>
              <a:endParaRPr lang="en-US" dirty="0"/>
            </a:p>
          </p:txBody>
        </p:sp>
        <p:sp>
          <p:nvSpPr>
            <p:cNvPr id="10282" name="Rectangle 5"/>
            <p:cNvSpPr>
              <a:spLocks noChangeArrowheads="1"/>
            </p:cNvSpPr>
            <p:nvPr/>
          </p:nvSpPr>
          <p:spPr bwMode="auto">
            <a:xfrm>
              <a:off x="863" y="1551"/>
              <a:ext cx="3036" cy="2004"/>
            </a:xfrm>
            <a:prstGeom prst="rect">
              <a:avLst/>
            </a:prstGeom>
            <a:noFill/>
            <a:ln w="9525">
              <a:noFill/>
              <a:miter lim="800000"/>
              <a:headEnd/>
              <a:tailEnd/>
            </a:ln>
          </p:spPr>
          <p:txBody>
            <a:bodyPr/>
            <a:lstStyle/>
            <a:p>
              <a:endParaRPr lang="en-US" dirty="0"/>
            </a:p>
          </p:txBody>
        </p:sp>
        <p:sp>
          <p:nvSpPr>
            <p:cNvPr id="10283" name="Freeform 6"/>
            <p:cNvSpPr>
              <a:spLocks/>
            </p:cNvSpPr>
            <p:nvPr/>
          </p:nvSpPr>
          <p:spPr bwMode="auto">
            <a:xfrm>
              <a:off x="779" y="3555"/>
              <a:ext cx="3120" cy="72"/>
            </a:xfrm>
            <a:custGeom>
              <a:avLst/>
              <a:gdLst>
                <a:gd name="T0" fmla="*/ 3120 w 3120"/>
                <a:gd name="T1" fmla="*/ 0 h 72"/>
                <a:gd name="T2" fmla="*/ 3036 w 3120"/>
                <a:gd name="T3" fmla="*/ 72 h 72"/>
                <a:gd name="T4" fmla="*/ 0 w 3120"/>
                <a:gd name="T5" fmla="*/ 72 h 72"/>
                <a:gd name="T6" fmla="*/ 84 w 3120"/>
                <a:gd name="T7" fmla="*/ 0 h 72"/>
                <a:gd name="T8" fmla="*/ 3120 w 3120"/>
                <a:gd name="T9" fmla="*/ 0 h 72"/>
                <a:gd name="T10" fmla="*/ 0 60000 65536"/>
                <a:gd name="T11" fmla="*/ 0 60000 65536"/>
                <a:gd name="T12" fmla="*/ 0 60000 65536"/>
                <a:gd name="T13" fmla="*/ 0 60000 65536"/>
                <a:gd name="T14" fmla="*/ 0 60000 65536"/>
                <a:gd name="T15" fmla="*/ 0 w 3120"/>
                <a:gd name="T16" fmla="*/ 0 h 72"/>
                <a:gd name="T17" fmla="*/ 3120 w 3120"/>
                <a:gd name="T18" fmla="*/ 72 h 72"/>
              </a:gdLst>
              <a:ahLst/>
              <a:cxnLst>
                <a:cxn ang="T10">
                  <a:pos x="T0" y="T1"/>
                </a:cxn>
                <a:cxn ang="T11">
                  <a:pos x="T2" y="T3"/>
                </a:cxn>
                <a:cxn ang="T12">
                  <a:pos x="T4" y="T5"/>
                </a:cxn>
                <a:cxn ang="T13">
                  <a:pos x="T6" y="T7"/>
                </a:cxn>
                <a:cxn ang="T14">
                  <a:pos x="T8" y="T9"/>
                </a:cxn>
              </a:cxnLst>
              <a:rect l="T15" t="T16" r="T17" b="T18"/>
              <a:pathLst>
                <a:path w="3120" h="72">
                  <a:moveTo>
                    <a:pt x="3120" y="0"/>
                  </a:moveTo>
                  <a:lnTo>
                    <a:pt x="3036" y="72"/>
                  </a:lnTo>
                  <a:lnTo>
                    <a:pt x="0" y="72"/>
                  </a:lnTo>
                  <a:lnTo>
                    <a:pt x="84" y="0"/>
                  </a:lnTo>
                  <a:lnTo>
                    <a:pt x="3120" y="0"/>
                  </a:lnTo>
                  <a:close/>
                </a:path>
              </a:pathLst>
            </a:custGeom>
            <a:noFill/>
            <a:ln w="9525">
              <a:solidFill>
                <a:srgbClr val="000000"/>
              </a:solidFill>
              <a:round/>
              <a:headEnd/>
              <a:tailEnd/>
            </a:ln>
          </p:spPr>
          <p:txBody>
            <a:bodyPr/>
            <a:lstStyle/>
            <a:p>
              <a:endParaRPr lang="en-US" dirty="0"/>
            </a:p>
          </p:txBody>
        </p:sp>
        <p:sp>
          <p:nvSpPr>
            <p:cNvPr id="10284" name="Freeform 7"/>
            <p:cNvSpPr>
              <a:spLocks/>
            </p:cNvSpPr>
            <p:nvPr/>
          </p:nvSpPr>
          <p:spPr bwMode="auto">
            <a:xfrm>
              <a:off x="779" y="1551"/>
              <a:ext cx="84" cy="2076"/>
            </a:xfrm>
            <a:custGeom>
              <a:avLst/>
              <a:gdLst>
                <a:gd name="T0" fmla="*/ 0 w 84"/>
                <a:gd name="T1" fmla="*/ 2076 h 2076"/>
                <a:gd name="T2" fmla="*/ 0 w 84"/>
                <a:gd name="T3" fmla="*/ 72 h 2076"/>
                <a:gd name="T4" fmla="*/ 84 w 84"/>
                <a:gd name="T5" fmla="*/ 0 h 2076"/>
                <a:gd name="T6" fmla="*/ 84 w 84"/>
                <a:gd name="T7" fmla="*/ 2004 h 2076"/>
                <a:gd name="T8" fmla="*/ 0 w 84"/>
                <a:gd name="T9" fmla="*/ 2076 h 2076"/>
                <a:gd name="T10" fmla="*/ 0 60000 65536"/>
                <a:gd name="T11" fmla="*/ 0 60000 65536"/>
                <a:gd name="T12" fmla="*/ 0 60000 65536"/>
                <a:gd name="T13" fmla="*/ 0 60000 65536"/>
                <a:gd name="T14" fmla="*/ 0 60000 65536"/>
                <a:gd name="T15" fmla="*/ 0 w 84"/>
                <a:gd name="T16" fmla="*/ 0 h 2076"/>
                <a:gd name="T17" fmla="*/ 84 w 84"/>
                <a:gd name="T18" fmla="*/ 2076 h 2076"/>
              </a:gdLst>
              <a:ahLst/>
              <a:cxnLst>
                <a:cxn ang="T10">
                  <a:pos x="T0" y="T1"/>
                </a:cxn>
                <a:cxn ang="T11">
                  <a:pos x="T2" y="T3"/>
                </a:cxn>
                <a:cxn ang="T12">
                  <a:pos x="T4" y="T5"/>
                </a:cxn>
                <a:cxn ang="T13">
                  <a:pos x="T6" y="T7"/>
                </a:cxn>
                <a:cxn ang="T14">
                  <a:pos x="T8" y="T9"/>
                </a:cxn>
              </a:cxnLst>
              <a:rect l="T15" t="T16" r="T17" b="T18"/>
              <a:pathLst>
                <a:path w="84" h="2076">
                  <a:moveTo>
                    <a:pt x="0" y="2076"/>
                  </a:moveTo>
                  <a:lnTo>
                    <a:pt x="0" y="72"/>
                  </a:lnTo>
                  <a:lnTo>
                    <a:pt x="84" y="0"/>
                  </a:lnTo>
                  <a:lnTo>
                    <a:pt x="84" y="2004"/>
                  </a:lnTo>
                  <a:lnTo>
                    <a:pt x="0" y="2076"/>
                  </a:lnTo>
                  <a:close/>
                </a:path>
              </a:pathLst>
            </a:custGeom>
            <a:noFill/>
            <a:ln w="9525">
              <a:noFill/>
              <a:round/>
              <a:headEnd/>
              <a:tailEnd/>
            </a:ln>
          </p:spPr>
          <p:txBody>
            <a:bodyPr/>
            <a:lstStyle/>
            <a:p>
              <a:endParaRPr lang="en-US" dirty="0"/>
            </a:p>
          </p:txBody>
        </p:sp>
        <p:sp>
          <p:nvSpPr>
            <p:cNvPr id="10285" name="Rectangle 8"/>
            <p:cNvSpPr>
              <a:spLocks noChangeArrowheads="1"/>
            </p:cNvSpPr>
            <p:nvPr/>
          </p:nvSpPr>
          <p:spPr bwMode="auto">
            <a:xfrm>
              <a:off x="863" y="1551"/>
              <a:ext cx="3036" cy="2004"/>
            </a:xfrm>
            <a:prstGeom prst="rect">
              <a:avLst/>
            </a:prstGeom>
            <a:noFill/>
            <a:ln w="9525">
              <a:noFill/>
              <a:miter lim="800000"/>
              <a:headEnd/>
              <a:tailEnd/>
            </a:ln>
          </p:spPr>
          <p:txBody>
            <a:bodyPr/>
            <a:lstStyle/>
            <a:p>
              <a:endParaRPr lang="en-US" dirty="0"/>
            </a:p>
          </p:txBody>
        </p:sp>
        <p:sp>
          <p:nvSpPr>
            <p:cNvPr id="10286" name="Line 9"/>
            <p:cNvSpPr>
              <a:spLocks noChangeShapeType="1"/>
            </p:cNvSpPr>
            <p:nvPr/>
          </p:nvSpPr>
          <p:spPr bwMode="auto">
            <a:xfrm flipV="1">
              <a:off x="779" y="1623"/>
              <a:ext cx="1" cy="2004"/>
            </a:xfrm>
            <a:prstGeom prst="line">
              <a:avLst/>
            </a:prstGeom>
            <a:noFill/>
            <a:ln w="9525">
              <a:solidFill>
                <a:srgbClr val="000000"/>
              </a:solidFill>
              <a:round/>
              <a:headEnd/>
              <a:tailEnd/>
            </a:ln>
          </p:spPr>
          <p:txBody>
            <a:bodyPr/>
            <a:lstStyle/>
            <a:p>
              <a:endParaRPr lang="en-US" dirty="0"/>
            </a:p>
          </p:txBody>
        </p:sp>
        <p:sp>
          <p:nvSpPr>
            <p:cNvPr id="10287" name="Line 10"/>
            <p:cNvSpPr>
              <a:spLocks noChangeShapeType="1"/>
            </p:cNvSpPr>
            <p:nvPr/>
          </p:nvSpPr>
          <p:spPr bwMode="auto">
            <a:xfrm flipH="1">
              <a:off x="779" y="3627"/>
              <a:ext cx="30" cy="1"/>
            </a:xfrm>
            <a:prstGeom prst="line">
              <a:avLst/>
            </a:prstGeom>
            <a:noFill/>
            <a:ln w="9525">
              <a:solidFill>
                <a:srgbClr val="000000"/>
              </a:solidFill>
              <a:round/>
              <a:headEnd/>
              <a:tailEnd/>
            </a:ln>
          </p:spPr>
          <p:txBody>
            <a:bodyPr/>
            <a:lstStyle/>
            <a:p>
              <a:endParaRPr lang="en-US" dirty="0"/>
            </a:p>
          </p:txBody>
        </p:sp>
        <p:sp>
          <p:nvSpPr>
            <p:cNvPr id="10288" name="Line 11"/>
            <p:cNvSpPr>
              <a:spLocks noChangeShapeType="1"/>
            </p:cNvSpPr>
            <p:nvPr/>
          </p:nvSpPr>
          <p:spPr bwMode="auto">
            <a:xfrm flipH="1">
              <a:off x="779" y="3291"/>
              <a:ext cx="30" cy="1"/>
            </a:xfrm>
            <a:prstGeom prst="line">
              <a:avLst/>
            </a:prstGeom>
            <a:noFill/>
            <a:ln w="9525">
              <a:solidFill>
                <a:srgbClr val="000000"/>
              </a:solidFill>
              <a:round/>
              <a:headEnd/>
              <a:tailEnd/>
            </a:ln>
          </p:spPr>
          <p:txBody>
            <a:bodyPr/>
            <a:lstStyle/>
            <a:p>
              <a:endParaRPr lang="en-US" dirty="0"/>
            </a:p>
          </p:txBody>
        </p:sp>
        <p:sp>
          <p:nvSpPr>
            <p:cNvPr id="10289" name="Line 12"/>
            <p:cNvSpPr>
              <a:spLocks noChangeShapeType="1"/>
            </p:cNvSpPr>
            <p:nvPr/>
          </p:nvSpPr>
          <p:spPr bwMode="auto">
            <a:xfrm flipH="1">
              <a:off x="779" y="2955"/>
              <a:ext cx="30" cy="1"/>
            </a:xfrm>
            <a:prstGeom prst="line">
              <a:avLst/>
            </a:prstGeom>
            <a:noFill/>
            <a:ln w="9525">
              <a:solidFill>
                <a:srgbClr val="000000"/>
              </a:solidFill>
              <a:round/>
              <a:headEnd/>
              <a:tailEnd/>
            </a:ln>
          </p:spPr>
          <p:txBody>
            <a:bodyPr/>
            <a:lstStyle/>
            <a:p>
              <a:endParaRPr lang="en-US" dirty="0"/>
            </a:p>
          </p:txBody>
        </p:sp>
        <p:sp>
          <p:nvSpPr>
            <p:cNvPr id="10290" name="Line 13"/>
            <p:cNvSpPr>
              <a:spLocks noChangeShapeType="1"/>
            </p:cNvSpPr>
            <p:nvPr/>
          </p:nvSpPr>
          <p:spPr bwMode="auto">
            <a:xfrm flipH="1">
              <a:off x="779" y="2625"/>
              <a:ext cx="30" cy="1"/>
            </a:xfrm>
            <a:prstGeom prst="line">
              <a:avLst/>
            </a:prstGeom>
            <a:noFill/>
            <a:ln w="9525">
              <a:solidFill>
                <a:srgbClr val="000000"/>
              </a:solidFill>
              <a:round/>
              <a:headEnd/>
              <a:tailEnd/>
            </a:ln>
          </p:spPr>
          <p:txBody>
            <a:bodyPr/>
            <a:lstStyle/>
            <a:p>
              <a:endParaRPr lang="en-US" dirty="0"/>
            </a:p>
          </p:txBody>
        </p:sp>
        <p:sp>
          <p:nvSpPr>
            <p:cNvPr id="10291" name="Line 14"/>
            <p:cNvSpPr>
              <a:spLocks noChangeShapeType="1"/>
            </p:cNvSpPr>
            <p:nvPr/>
          </p:nvSpPr>
          <p:spPr bwMode="auto">
            <a:xfrm flipH="1">
              <a:off x="779" y="2289"/>
              <a:ext cx="30" cy="1"/>
            </a:xfrm>
            <a:prstGeom prst="line">
              <a:avLst/>
            </a:prstGeom>
            <a:noFill/>
            <a:ln w="9525">
              <a:solidFill>
                <a:srgbClr val="000000"/>
              </a:solidFill>
              <a:round/>
              <a:headEnd/>
              <a:tailEnd/>
            </a:ln>
          </p:spPr>
          <p:txBody>
            <a:bodyPr/>
            <a:lstStyle/>
            <a:p>
              <a:endParaRPr lang="en-US" dirty="0"/>
            </a:p>
          </p:txBody>
        </p:sp>
        <p:sp>
          <p:nvSpPr>
            <p:cNvPr id="10292" name="Line 15"/>
            <p:cNvSpPr>
              <a:spLocks noChangeShapeType="1"/>
            </p:cNvSpPr>
            <p:nvPr/>
          </p:nvSpPr>
          <p:spPr bwMode="auto">
            <a:xfrm flipH="1">
              <a:off x="779" y="1953"/>
              <a:ext cx="30" cy="1"/>
            </a:xfrm>
            <a:prstGeom prst="line">
              <a:avLst/>
            </a:prstGeom>
            <a:noFill/>
            <a:ln w="9525">
              <a:solidFill>
                <a:srgbClr val="000000"/>
              </a:solidFill>
              <a:round/>
              <a:headEnd/>
              <a:tailEnd/>
            </a:ln>
          </p:spPr>
          <p:txBody>
            <a:bodyPr/>
            <a:lstStyle/>
            <a:p>
              <a:endParaRPr lang="en-US" dirty="0"/>
            </a:p>
          </p:txBody>
        </p:sp>
        <p:sp>
          <p:nvSpPr>
            <p:cNvPr id="10293" name="Line 16"/>
            <p:cNvSpPr>
              <a:spLocks noChangeShapeType="1"/>
            </p:cNvSpPr>
            <p:nvPr/>
          </p:nvSpPr>
          <p:spPr bwMode="auto">
            <a:xfrm flipH="1">
              <a:off x="779" y="1623"/>
              <a:ext cx="30" cy="1"/>
            </a:xfrm>
            <a:prstGeom prst="line">
              <a:avLst/>
            </a:prstGeom>
            <a:noFill/>
            <a:ln w="9525">
              <a:solidFill>
                <a:srgbClr val="000000"/>
              </a:solidFill>
              <a:round/>
              <a:headEnd/>
              <a:tailEnd/>
            </a:ln>
          </p:spPr>
          <p:txBody>
            <a:bodyPr/>
            <a:lstStyle/>
            <a:p>
              <a:endParaRPr lang="en-US" dirty="0"/>
            </a:p>
          </p:txBody>
        </p:sp>
        <p:sp>
          <p:nvSpPr>
            <p:cNvPr id="10294" name="Rectangle 17"/>
            <p:cNvSpPr>
              <a:spLocks noChangeArrowheads="1"/>
            </p:cNvSpPr>
            <p:nvPr/>
          </p:nvSpPr>
          <p:spPr bwMode="auto">
            <a:xfrm>
              <a:off x="689" y="3549"/>
              <a:ext cx="6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solidFill>
                    <a:srgbClr val="000000"/>
                  </a:solidFill>
                </a:rPr>
                <a:t>0</a:t>
              </a:r>
              <a:endParaRPr lang="en-US" sz="2400" b="1" dirty="0">
                <a:solidFill>
                  <a:srgbClr val="DDDDDD"/>
                </a:solidFill>
              </a:endParaRPr>
            </a:p>
          </p:txBody>
        </p:sp>
        <p:sp>
          <p:nvSpPr>
            <p:cNvPr id="10295" name="Rectangle 18"/>
            <p:cNvSpPr>
              <a:spLocks noChangeArrowheads="1"/>
            </p:cNvSpPr>
            <p:nvPr/>
          </p:nvSpPr>
          <p:spPr bwMode="auto">
            <a:xfrm>
              <a:off x="545" y="3213"/>
              <a:ext cx="188"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500</a:t>
              </a:r>
              <a:endParaRPr lang="en-US" sz="2400" b="1" dirty="0"/>
            </a:p>
          </p:txBody>
        </p:sp>
        <p:sp>
          <p:nvSpPr>
            <p:cNvPr id="10296" name="Rectangle 19"/>
            <p:cNvSpPr>
              <a:spLocks noChangeArrowheads="1"/>
            </p:cNvSpPr>
            <p:nvPr/>
          </p:nvSpPr>
          <p:spPr bwMode="auto">
            <a:xfrm>
              <a:off x="473" y="2877"/>
              <a:ext cx="28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1,000</a:t>
              </a:r>
              <a:endParaRPr lang="en-US" sz="2400" b="1" dirty="0"/>
            </a:p>
          </p:txBody>
        </p:sp>
        <p:sp>
          <p:nvSpPr>
            <p:cNvPr id="10297" name="Rectangle 20"/>
            <p:cNvSpPr>
              <a:spLocks noChangeArrowheads="1"/>
            </p:cNvSpPr>
            <p:nvPr/>
          </p:nvSpPr>
          <p:spPr bwMode="auto">
            <a:xfrm>
              <a:off x="473" y="2547"/>
              <a:ext cx="28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1,500</a:t>
              </a:r>
              <a:endParaRPr lang="en-US" sz="2400" b="1" dirty="0"/>
            </a:p>
          </p:txBody>
        </p:sp>
        <p:sp>
          <p:nvSpPr>
            <p:cNvPr id="10298" name="Rectangle 21"/>
            <p:cNvSpPr>
              <a:spLocks noChangeArrowheads="1"/>
            </p:cNvSpPr>
            <p:nvPr/>
          </p:nvSpPr>
          <p:spPr bwMode="auto">
            <a:xfrm>
              <a:off x="473" y="2211"/>
              <a:ext cx="28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2,000</a:t>
              </a:r>
              <a:endParaRPr lang="en-US" sz="2400" b="1" dirty="0"/>
            </a:p>
          </p:txBody>
        </p:sp>
        <p:sp>
          <p:nvSpPr>
            <p:cNvPr id="10299" name="Rectangle 22"/>
            <p:cNvSpPr>
              <a:spLocks noChangeArrowheads="1"/>
            </p:cNvSpPr>
            <p:nvPr/>
          </p:nvSpPr>
          <p:spPr bwMode="auto">
            <a:xfrm>
              <a:off x="473" y="1875"/>
              <a:ext cx="28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2,500</a:t>
              </a:r>
              <a:endParaRPr lang="en-US" sz="2400" b="1" dirty="0"/>
            </a:p>
          </p:txBody>
        </p:sp>
        <p:sp>
          <p:nvSpPr>
            <p:cNvPr id="10300" name="Rectangle 23"/>
            <p:cNvSpPr>
              <a:spLocks noChangeArrowheads="1"/>
            </p:cNvSpPr>
            <p:nvPr/>
          </p:nvSpPr>
          <p:spPr bwMode="auto">
            <a:xfrm>
              <a:off x="473" y="1545"/>
              <a:ext cx="282" cy="147"/>
            </a:xfrm>
            <a:prstGeom prst="rect">
              <a:avLst/>
            </a:prstGeom>
            <a:noFill/>
            <a:ln w="9525">
              <a:noFill/>
              <a:miter lim="800000"/>
              <a:headEnd/>
              <a:tailEnd/>
            </a:ln>
          </p:spPr>
          <p:txBody>
            <a:bodyPr wrap="none" lIns="0" tIns="0" rIns="0" bIns="0">
              <a:spAutoFit/>
            </a:bodyPr>
            <a:lstStyle/>
            <a:p>
              <a:pPr eaLnBrk="0" hangingPunct="0">
                <a:lnSpc>
                  <a:spcPct val="85000"/>
                </a:lnSpc>
              </a:pPr>
              <a:r>
                <a:rPr lang="en-US" b="1" dirty="0"/>
                <a:t>3,000</a:t>
              </a:r>
              <a:endParaRPr lang="en-US" sz="2400" b="1" dirty="0"/>
            </a:p>
          </p:txBody>
        </p:sp>
        <p:sp>
          <p:nvSpPr>
            <p:cNvPr id="10301" name="Line 24"/>
            <p:cNvSpPr>
              <a:spLocks noChangeShapeType="1"/>
            </p:cNvSpPr>
            <p:nvPr/>
          </p:nvSpPr>
          <p:spPr bwMode="auto">
            <a:xfrm>
              <a:off x="779" y="3627"/>
              <a:ext cx="3036" cy="1"/>
            </a:xfrm>
            <a:prstGeom prst="line">
              <a:avLst/>
            </a:prstGeom>
            <a:noFill/>
            <a:ln w="9525">
              <a:solidFill>
                <a:srgbClr val="000000"/>
              </a:solidFill>
              <a:round/>
              <a:headEnd/>
              <a:tailEnd/>
            </a:ln>
          </p:spPr>
          <p:txBody>
            <a:bodyPr/>
            <a:lstStyle/>
            <a:p>
              <a:endParaRPr lang="en-US" dirty="0"/>
            </a:p>
          </p:txBody>
        </p:sp>
      </p:grpSp>
      <p:grpSp>
        <p:nvGrpSpPr>
          <p:cNvPr id="3" name="Group 25"/>
          <p:cNvGrpSpPr>
            <a:grpSpLocks/>
          </p:cNvGrpSpPr>
          <p:nvPr/>
        </p:nvGrpSpPr>
        <p:grpSpPr bwMode="auto">
          <a:xfrm>
            <a:off x="2633663" y="4641850"/>
            <a:ext cx="841375" cy="1143000"/>
            <a:chOff x="1095" y="3272"/>
            <a:chExt cx="530" cy="720"/>
          </a:xfrm>
        </p:grpSpPr>
        <p:sp>
          <p:nvSpPr>
            <p:cNvPr id="10274" name="Freeform 26"/>
            <p:cNvSpPr>
              <a:spLocks/>
            </p:cNvSpPr>
            <p:nvPr/>
          </p:nvSpPr>
          <p:spPr bwMode="auto">
            <a:xfrm>
              <a:off x="1535" y="3495"/>
              <a:ext cx="90" cy="132"/>
            </a:xfrm>
            <a:custGeom>
              <a:avLst/>
              <a:gdLst>
                <a:gd name="T0" fmla="*/ 0 w 90"/>
                <a:gd name="T1" fmla="*/ 132 h 132"/>
                <a:gd name="T2" fmla="*/ 0 w 90"/>
                <a:gd name="T3" fmla="*/ 72 h 132"/>
                <a:gd name="T4" fmla="*/ 90 w 90"/>
                <a:gd name="T5" fmla="*/ 0 h 132"/>
                <a:gd name="T6" fmla="*/ 90 w 90"/>
                <a:gd name="T7" fmla="*/ 60 h 132"/>
                <a:gd name="T8" fmla="*/ 0 w 90"/>
                <a:gd name="T9" fmla="*/ 132 h 132"/>
                <a:gd name="T10" fmla="*/ 0 60000 65536"/>
                <a:gd name="T11" fmla="*/ 0 60000 65536"/>
                <a:gd name="T12" fmla="*/ 0 60000 65536"/>
                <a:gd name="T13" fmla="*/ 0 60000 65536"/>
                <a:gd name="T14" fmla="*/ 0 60000 65536"/>
                <a:gd name="T15" fmla="*/ 0 w 90"/>
                <a:gd name="T16" fmla="*/ 0 h 132"/>
                <a:gd name="T17" fmla="*/ 90 w 90"/>
                <a:gd name="T18" fmla="*/ 132 h 132"/>
              </a:gdLst>
              <a:ahLst/>
              <a:cxnLst>
                <a:cxn ang="T10">
                  <a:pos x="T0" y="T1"/>
                </a:cxn>
                <a:cxn ang="T11">
                  <a:pos x="T2" y="T3"/>
                </a:cxn>
                <a:cxn ang="T12">
                  <a:pos x="T4" y="T5"/>
                </a:cxn>
                <a:cxn ang="T13">
                  <a:pos x="T6" y="T7"/>
                </a:cxn>
                <a:cxn ang="T14">
                  <a:pos x="T8" y="T9"/>
                </a:cxn>
              </a:cxnLst>
              <a:rect l="T15" t="T16" r="T17" b="T18"/>
              <a:pathLst>
                <a:path w="90" h="132">
                  <a:moveTo>
                    <a:pt x="0" y="132"/>
                  </a:moveTo>
                  <a:lnTo>
                    <a:pt x="0" y="72"/>
                  </a:lnTo>
                  <a:lnTo>
                    <a:pt x="90" y="0"/>
                  </a:lnTo>
                  <a:lnTo>
                    <a:pt x="90" y="60"/>
                  </a:lnTo>
                  <a:lnTo>
                    <a:pt x="0" y="132"/>
                  </a:lnTo>
                  <a:close/>
                </a:path>
              </a:pathLst>
            </a:custGeom>
            <a:solidFill>
              <a:srgbClr val="394739"/>
            </a:solidFill>
            <a:ln w="9525">
              <a:solidFill>
                <a:srgbClr val="000000"/>
              </a:solidFill>
              <a:round/>
              <a:headEnd/>
              <a:tailEnd/>
            </a:ln>
          </p:spPr>
          <p:txBody>
            <a:bodyPr/>
            <a:lstStyle/>
            <a:p>
              <a:endParaRPr lang="en-US" dirty="0"/>
            </a:p>
          </p:txBody>
        </p:sp>
        <p:grpSp>
          <p:nvGrpSpPr>
            <p:cNvPr id="4" name="Group 27"/>
            <p:cNvGrpSpPr>
              <a:grpSpLocks/>
            </p:cNvGrpSpPr>
            <p:nvPr/>
          </p:nvGrpSpPr>
          <p:grpSpPr bwMode="auto">
            <a:xfrm>
              <a:off x="1095" y="3272"/>
              <a:ext cx="530" cy="720"/>
              <a:chOff x="1095" y="3272"/>
              <a:chExt cx="530" cy="720"/>
            </a:xfrm>
          </p:grpSpPr>
          <p:sp>
            <p:nvSpPr>
              <p:cNvPr id="10276" name="Rectangle 28"/>
              <p:cNvSpPr>
                <a:spLocks noChangeArrowheads="1"/>
              </p:cNvSpPr>
              <p:nvPr/>
            </p:nvSpPr>
            <p:spPr bwMode="auto">
              <a:xfrm>
                <a:off x="1103" y="3567"/>
                <a:ext cx="432" cy="60"/>
              </a:xfrm>
              <a:prstGeom prst="rect">
                <a:avLst/>
              </a:prstGeom>
              <a:solidFill>
                <a:srgbClr val="9C1B23"/>
              </a:solidFill>
              <a:ln w="9525">
                <a:solidFill>
                  <a:srgbClr val="000000"/>
                </a:solidFill>
                <a:miter lim="800000"/>
                <a:headEnd/>
                <a:tailEnd/>
              </a:ln>
            </p:spPr>
            <p:txBody>
              <a:bodyPr/>
              <a:lstStyle/>
              <a:p>
                <a:endParaRPr lang="en-US" dirty="0"/>
              </a:p>
            </p:txBody>
          </p:sp>
          <p:sp>
            <p:nvSpPr>
              <p:cNvPr id="10277" name="Freeform 29"/>
              <p:cNvSpPr>
                <a:spLocks/>
              </p:cNvSpPr>
              <p:nvPr/>
            </p:nvSpPr>
            <p:spPr bwMode="auto">
              <a:xfrm>
                <a:off x="1103" y="3495"/>
                <a:ext cx="522" cy="72"/>
              </a:xfrm>
              <a:custGeom>
                <a:avLst/>
                <a:gdLst>
                  <a:gd name="T0" fmla="*/ 432 w 522"/>
                  <a:gd name="T1" fmla="*/ 72 h 72"/>
                  <a:gd name="T2" fmla="*/ 522 w 522"/>
                  <a:gd name="T3" fmla="*/ 0 h 72"/>
                  <a:gd name="T4" fmla="*/ 90 w 522"/>
                  <a:gd name="T5" fmla="*/ 0 h 72"/>
                  <a:gd name="T6" fmla="*/ 0 w 522"/>
                  <a:gd name="T7" fmla="*/ 72 h 72"/>
                  <a:gd name="T8" fmla="*/ 432 w 522"/>
                  <a:gd name="T9" fmla="*/ 72 h 72"/>
                  <a:gd name="T10" fmla="*/ 0 60000 65536"/>
                  <a:gd name="T11" fmla="*/ 0 60000 65536"/>
                  <a:gd name="T12" fmla="*/ 0 60000 65536"/>
                  <a:gd name="T13" fmla="*/ 0 60000 65536"/>
                  <a:gd name="T14" fmla="*/ 0 60000 65536"/>
                  <a:gd name="T15" fmla="*/ 0 w 522"/>
                  <a:gd name="T16" fmla="*/ 0 h 72"/>
                  <a:gd name="T17" fmla="*/ 522 w 522"/>
                  <a:gd name="T18" fmla="*/ 72 h 72"/>
                </a:gdLst>
                <a:ahLst/>
                <a:cxnLst>
                  <a:cxn ang="T10">
                    <a:pos x="T0" y="T1"/>
                  </a:cxn>
                  <a:cxn ang="T11">
                    <a:pos x="T2" y="T3"/>
                  </a:cxn>
                  <a:cxn ang="T12">
                    <a:pos x="T4" y="T5"/>
                  </a:cxn>
                  <a:cxn ang="T13">
                    <a:pos x="T6" y="T7"/>
                  </a:cxn>
                  <a:cxn ang="T14">
                    <a:pos x="T8" y="T9"/>
                  </a:cxn>
                </a:cxnLst>
                <a:rect l="T15" t="T16" r="T17" b="T18"/>
                <a:pathLst>
                  <a:path w="522" h="72">
                    <a:moveTo>
                      <a:pt x="432" y="72"/>
                    </a:moveTo>
                    <a:lnTo>
                      <a:pt x="522" y="0"/>
                    </a:lnTo>
                    <a:lnTo>
                      <a:pt x="90" y="0"/>
                    </a:lnTo>
                    <a:lnTo>
                      <a:pt x="0" y="72"/>
                    </a:lnTo>
                    <a:lnTo>
                      <a:pt x="432" y="72"/>
                    </a:lnTo>
                    <a:close/>
                  </a:path>
                </a:pathLst>
              </a:custGeom>
              <a:solidFill>
                <a:srgbClr val="631117"/>
              </a:solidFill>
              <a:ln w="9525">
                <a:solidFill>
                  <a:srgbClr val="000000"/>
                </a:solidFill>
                <a:round/>
                <a:headEnd/>
                <a:tailEnd/>
              </a:ln>
            </p:spPr>
            <p:txBody>
              <a:bodyPr/>
              <a:lstStyle/>
              <a:p>
                <a:endParaRPr lang="en-US" dirty="0"/>
              </a:p>
            </p:txBody>
          </p:sp>
          <p:sp>
            <p:nvSpPr>
              <p:cNvPr id="10278" name="Text Box 30"/>
              <p:cNvSpPr txBox="1">
                <a:spLocks noChangeArrowheads="1"/>
              </p:cNvSpPr>
              <p:nvPr/>
            </p:nvSpPr>
            <p:spPr bwMode="auto">
              <a:xfrm>
                <a:off x="1095" y="3640"/>
                <a:ext cx="452" cy="352"/>
              </a:xfrm>
              <a:prstGeom prst="rect">
                <a:avLst/>
              </a:prstGeom>
              <a:noFill/>
              <a:ln w="12700">
                <a:noFill/>
                <a:miter lim="800000"/>
                <a:headEnd/>
                <a:tailEnd/>
              </a:ln>
            </p:spPr>
            <p:txBody>
              <a:bodyPr wrap="none">
                <a:spAutoFit/>
              </a:bodyPr>
              <a:lstStyle/>
              <a:p>
                <a:pPr algn="ctr" eaLnBrk="0" hangingPunct="0">
                  <a:lnSpc>
                    <a:spcPct val="85000"/>
                  </a:lnSpc>
                </a:pPr>
                <a:r>
                  <a:rPr lang="en-US" b="1" dirty="0"/>
                  <a:t>Time</a:t>
                </a:r>
              </a:p>
              <a:p>
                <a:pPr algn="ctr" eaLnBrk="0" hangingPunct="0">
                  <a:lnSpc>
                    <a:spcPct val="85000"/>
                  </a:lnSpc>
                </a:pPr>
                <a:r>
                  <a:rPr lang="en-US" b="1" dirty="0"/>
                  <a:t>One</a:t>
                </a:r>
              </a:p>
            </p:txBody>
          </p:sp>
          <p:sp>
            <p:nvSpPr>
              <p:cNvPr id="10279" name="Text Box 31"/>
              <p:cNvSpPr txBox="1">
                <a:spLocks noChangeArrowheads="1"/>
              </p:cNvSpPr>
              <p:nvPr/>
            </p:nvSpPr>
            <p:spPr bwMode="auto">
              <a:xfrm>
                <a:off x="1252" y="3272"/>
                <a:ext cx="276" cy="205"/>
              </a:xfrm>
              <a:prstGeom prst="rect">
                <a:avLst/>
              </a:prstGeom>
              <a:noFill/>
              <a:ln w="12700">
                <a:noFill/>
                <a:miter lim="800000"/>
                <a:headEnd/>
                <a:tailEnd/>
              </a:ln>
            </p:spPr>
            <p:txBody>
              <a:bodyPr wrap="none">
                <a:spAutoFit/>
              </a:bodyPr>
              <a:lstStyle/>
              <a:p>
                <a:pPr algn="ctr" eaLnBrk="0" hangingPunct="0">
                  <a:lnSpc>
                    <a:spcPct val="85000"/>
                  </a:lnSpc>
                </a:pPr>
                <a:r>
                  <a:rPr lang="en-US" b="1" dirty="0"/>
                  <a:t>90</a:t>
                </a:r>
              </a:p>
            </p:txBody>
          </p:sp>
        </p:grpSp>
      </p:grpSp>
      <p:grpSp>
        <p:nvGrpSpPr>
          <p:cNvPr id="5" name="Group 32"/>
          <p:cNvGrpSpPr>
            <a:grpSpLocks/>
          </p:cNvGrpSpPr>
          <p:nvPr/>
        </p:nvGrpSpPr>
        <p:grpSpPr bwMode="auto">
          <a:xfrm>
            <a:off x="3325813" y="4598988"/>
            <a:ext cx="835025" cy="1185862"/>
            <a:chOff x="1531" y="3245"/>
            <a:chExt cx="526" cy="747"/>
          </a:xfrm>
        </p:grpSpPr>
        <p:sp>
          <p:nvSpPr>
            <p:cNvPr id="10269" name="Freeform 33"/>
            <p:cNvSpPr>
              <a:spLocks/>
            </p:cNvSpPr>
            <p:nvPr/>
          </p:nvSpPr>
          <p:spPr bwMode="auto">
            <a:xfrm>
              <a:off x="1967" y="3459"/>
              <a:ext cx="90" cy="168"/>
            </a:xfrm>
            <a:custGeom>
              <a:avLst/>
              <a:gdLst>
                <a:gd name="T0" fmla="*/ 0 w 90"/>
                <a:gd name="T1" fmla="*/ 168 h 168"/>
                <a:gd name="T2" fmla="*/ 0 w 90"/>
                <a:gd name="T3" fmla="*/ 66 h 168"/>
                <a:gd name="T4" fmla="*/ 90 w 90"/>
                <a:gd name="T5" fmla="*/ 0 h 168"/>
                <a:gd name="T6" fmla="*/ 90 w 90"/>
                <a:gd name="T7" fmla="*/ 96 h 168"/>
                <a:gd name="T8" fmla="*/ 0 w 90"/>
                <a:gd name="T9" fmla="*/ 168 h 168"/>
                <a:gd name="T10" fmla="*/ 0 60000 65536"/>
                <a:gd name="T11" fmla="*/ 0 60000 65536"/>
                <a:gd name="T12" fmla="*/ 0 60000 65536"/>
                <a:gd name="T13" fmla="*/ 0 60000 65536"/>
                <a:gd name="T14" fmla="*/ 0 60000 65536"/>
                <a:gd name="T15" fmla="*/ 0 w 90"/>
                <a:gd name="T16" fmla="*/ 0 h 168"/>
                <a:gd name="T17" fmla="*/ 90 w 90"/>
                <a:gd name="T18" fmla="*/ 168 h 168"/>
              </a:gdLst>
              <a:ahLst/>
              <a:cxnLst>
                <a:cxn ang="T10">
                  <a:pos x="T0" y="T1"/>
                </a:cxn>
                <a:cxn ang="T11">
                  <a:pos x="T2" y="T3"/>
                </a:cxn>
                <a:cxn ang="T12">
                  <a:pos x="T4" y="T5"/>
                </a:cxn>
                <a:cxn ang="T13">
                  <a:pos x="T6" y="T7"/>
                </a:cxn>
                <a:cxn ang="T14">
                  <a:pos x="T8" y="T9"/>
                </a:cxn>
              </a:cxnLst>
              <a:rect l="T15" t="T16" r="T17" b="T18"/>
              <a:pathLst>
                <a:path w="90" h="168">
                  <a:moveTo>
                    <a:pt x="0" y="168"/>
                  </a:moveTo>
                  <a:lnTo>
                    <a:pt x="0" y="66"/>
                  </a:lnTo>
                  <a:lnTo>
                    <a:pt x="90" y="0"/>
                  </a:lnTo>
                  <a:lnTo>
                    <a:pt x="90" y="96"/>
                  </a:lnTo>
                  <a:lnTo>
                    <a:pt x="0" y="168"/>
                  </a:lnTo>
                  <a:close/>
                </a:path>
              </a:pathLst>
            </a:custGeom>
            <a:solidFill>
              <a:srgbClr val="631117"/>
            </a:solidFill>
            <a:ln w="9525">
              <a:solidFill>
                <a:srgbClr val="000000"/>
              </a:solidFill>
              <a:round/>
              <a:headEnd/>
              <a:tailEnd/>
            </a:ln>
          </p:spPr>
          <p:txBody>
            <a:bodyPr/>
            <a:lstStyle/>
            <a:p>
              <a:endParaRPr lang="en-US" dirty="0"/>
            </a:p>
          </p:txBody>
        </p:sp>
        <p:sp>
          <p:nvSpPr>
            <p:cNvPr id="10270" name="Rectangle 34"/>
            <p:cNvSpPr>
              <a:spLocks noChangeArrowheads="1"/>
            </p:cNvSpPr>
            <p:nvPr/>
          </p:nvSpPr>
          <p:spPr bwMode="auto">
            <a:xfrm>
              <a:off x="1535" y="3525"/>
              <a:ext cx="432" cy="102"/>
            </a:xfrm>
            <a:prstGeom prst="rect">
              <a:avLst/>
            </a:prstGeom>
            <a:solidFill>
              <a:srgbClr val="9C1B23"/>
            </a:solidFill>
            <a:ln w="9525">
              <a:solidFill>
                <a:srgbClr val="000000"/>
              </a:solidFill>
              <a:miter lim="800000"/>
              <a:headEnd/>
              <a:tailEnd/>
            </a:ln>
          </p:spPr>
          <p:txBody>
            <a:bodyPr/>
            <a:lstStyle/>
            <a:p>
              <a:endParaRPr lang="en-US" dirty="0"/>
            </a:p>
          </p:txBody>
        </p:sp>
        <p:sp>
          <p:nvSpPr>
            <p:cNvPr id="10271" name="Freeform 35"/>
            <p:cNvSpPr>
              <a:spLocks/>
            </p:cNvSpPr>
            <p:nvPr/>
          </p:nvSpPr>
          <p:spPr bwMode="auto">
            <a:xfrm>
              <a:off x="1535" y="3459"/>
              <a:ext cx="522" cy="66"/>
            </a:xfrm>
            <a:custGeom>
              <a:avLst/>
              <a:gdLst>
                <a:gd name="T0" fmla="*/ 432 w 522"/>
                <a:gd name="T1" fmla="*/ 66 h 66"/>
                <a:gd name="T2" fmla="*/ 522 w 522"/>
                <a:gd name="T3" fmla="*/ 0 h 66"/>
                <a:gd name="T4" fmla="*/ 90 w 522"/>
                <a:gd name="T5" fmla="*/ 0 h 66"/>
                <a:gd name="T6" fmla="*/ 0 w 522"/>
                <a:gd name="T7" fmla="*/ 66 h 66"/>
                <a:gd name="T8" fmla="*/ 432 w 522"/>
                <a:gd name="T9" fmla="*/ 66 h 66"/>
                <a:gd name="T10" fmla="*/ 0 60000 65536"/>
                <a:gd name="T11" fmla="*/ 0 60000 65536"/>
                <a:gd name="T12" fmla="*/ 0 60000 65536"/>
                <a:gd name="T13" fmla="*/ 0 60000 65536"/>
                <a:gd name="T14" fmla="*/ 0 60000 65536"/>
                <a:gd name="T15" fmla="*/ 0 w 522"/>
                <a:gd name="T16" fmla="*/ 0 h 66"/>
                <a:gd name="T17" fmla="*/ 522 w 522"/>
                <a:gd name="T18" fmla="*/ 66 h 66"/>
              </a:gdLst>
              <a:ahLst/>
              <a:cxnLst>
                <a:cxn ang="T10">
                  <a:pos x="T0" y="T1"/>
                </a:cxn>
                <a:cxn ang="T11">
                  <a:pos x="T2" y="T3"/>
                </a:cxn>
                <a:cxn ang="T12">
                  <a:pos x="T4" y="T5"/>
                </a:cxn>
                <a:cxn ang="T13">
                  <a:pos x="T6" y="T7"/>
                </a:cxn>
                <a:cxn ang="T14">
                  <a:pos x="T8" y="T9"/>
                </a:cxn>
              </a:cxnLst>
              <a:rect l="T15" t="T16" r="T17" b="T18"/>
              <a:pathLst>
                <a:path w="522" h="66">
                  <a:moveTo>
                    <a:pt x="432" y="66"/>
                  </a:moveTo>
                  <a:lnTo>
                    <a:pt x="522" y="0"/>
                  </a:lnTo>
                  <a:lnTo>
                    <a:pt x="90" y="0"/>
                  </a:lnTo>
                  <a:lnTo>
                    <a:pt x="0" y="66"/>
                  </a:lnTo>
                  <a:lnTo>
                    <a:pt x="432" y="66"/>
                  </a:lnTo>
                  <a:close/>
                </a:path>
              </a:pathLst>
            </a:custGeom>
            <a:solidFill>
              <a:srgbClr val="631117"/>
            </a:solidFill>
            <a:ln w="9525">
              <a:solidFill>
                <a:srgbClr val="000000"/>
              </a:solidFill>
              <a:round/>
              <a:headEnd/>
              <a:tailEnd/>
            </a:ln>
          </p:spPr>
          <p:txBody>
            <a:bodyPr/>
            <a:lstStyle/>
            <a:p>
              <a:endParaRPr lang="en-US" dirty="0"/>
            </a:p>
          </p:txBody>
        </p:sp>
        <p:sp>
          <p:nvSpPr>
            <p:cNvPr id="10272" name="Text Box 36"/>
            <p:cNvSpPr txBox="1">
              <a:spLocks noChangeArrowheads="1"/>
            </p:cNvSpPr>
            <p:nvPr/>
          </p:nvSpPr>
          <p:spPr bwMode="auto">
            <a:xfrm>
              <a:off x="1531" y="3640"/>
              <a:ext cx="452" cy="352"/>
            </a:xfrm>
            <a:prstGeom prst="rect">
              <a:avLst/>
            </a:prstGeom>
            <a:noFill/>
            <a:ln w="12700">
              <a:noFill/>
              <a:miter lim="800000"/>
              <a:headEnd/>
              <a:tailEnd/>
            </a:ln>
          </p:spPr>
          <p:txBody>
            <a:bodyPr wrap="none">
              <a:spAutoFit/>
            </a:bodyPr>
            <a:lstStyle/>
            <a:p>
              <a:pPr algn="ctr" eaLnBrk="0" hangingPunct="0">
                <a:lnSpc>
                  <a:spcPct val="85000"/>
                </a:lnSpc>
              </a:pPr>
              <a:r>
                <a:rPr lang="en-US" b="1" dirty="0"/>
                <a:t>Time</a:t>
              </a:r>
            </a:p>
            <a:p>
              <a:pPr algn="ctr" eaLnBrk="0" hangingPunct="0">
                <a:lnSpc>
                  <a:spcPct val="85000"/>
                </a:lnSpc>
              </a:pPr>
              <a:r>
                <a:rPr lang="en-US" b="1" dirty="0"/>
                <a:t>Two</a:t>
              </a:r>
            </a:p>
          </p:txBody>
        </p:sp>
        <p:sp>
          <p:nvSpPr>
            <p:cNvPr id="10273" name="Text Box 37"/>
            <p:cNvSpPr txBox="1">
              <a:spLocks noChangeArrowheads="1"/>
            </p:cNvSpPr>
            <p:nvPr/>
          </p:nvSpPr>
          <p:spPr bwMode="auto">
            <a:xfrm>
              <a:off x="1654" y="3245"/>
              <a:ext cx="356" cy="205"/>
            </a:xfrm>
            <a:prstGeom prst="rect">
              <a:avLst/>
            </a:prstGeom>
            <a:noFill/>
            <a:ln w="12700">
              <a:noFill/>
              <a:miter lim="800000"/>
              <a:headEnd/>
              <a:tailEnd/>
            </a:ln>
          </p:spPr>
          <p:txBody>
            <a:bodyPr wrap="none">
              <a:spAutoFit/>
            </a:bodyPr>
            <a:lstStyle/>
            <a:p>
              <a:pPr algn="ctr" eaLnBrk="0" hangingPunct="0">
                <a:lnSpc>
                  <a:spcPct val="85000"/>
                </a:lnSpc>
              </a:pPr>
              <a:r>
                <a:rPr lang="en-US" b="1" dirty="0"/>
                <a:t>150</a:t>
              </a:r>
            </a:p>
          </p:txBody>
        </p:sp>
      </p:grpSp>
      <p:grpSp>
        <p:nvGrpSpPr>
          <p:cNvPr id="6" name="Group 38"/>
          <p:cNvGrpSpPr>
            <a:grpSpLocks/>
          </p:cNvGrpSpPr>
          <p:nvPr/>
        </p:nvGrpSpPr>
        <p:grpSpPr bwMode="auto">
          <a:xfrm>
            <a:off x="5500688" y="4360863"/>
            <a:ext cx="850900" cy="1423987"/>
            <a:chOff x="2607" y="3095"/>
            <a:chExt cx="536" cy="897"/>
          </a:xfrm>
        </p:grpSpPr>
        <p:sp>
          <p:nvSpPr>
            <p:cNvPr id="10263" name="Freeform 39"/>
            <p:cNvSpPr>
              <a:spLocks/>
            </p:cNvSpPr>
            <p:nvPr/>
          </p:nvSpPr>
          <p:spPr bwMode="auto">
            <a:xfrm>
              <a:off x="3053" y="3321"/>
              <a:ext cx="90" cy="306"/>
            </a:xfrm>
            <a:custGeom>
              <a:avLst/>
              <a:gdLst>
                <a:gd name="T0" fmla="*/ 0 w 90"/>
                <a:gd name="T1" fmla="*/ 306 h 306"/>
                <a:gd name="T2" fmla="*/ 0 w 90"/>
                <a:gd name="T3" fmla="*/ 72 h 306"/>
                <a:gd name="T4" fmla="*/ 90 w 90"/>
                <a:gd name="T5" fmla="*/ 0 h 306"/>
                <a:gd name="T6" fmla="*/ 90 w 90"/>
                <a:gd name="T7" fmla="*/ 234 h 306"/>
                <a:gd name="T8" fmla="*/ 0 w 90"/>
                <a:gd name="T9" fmla="*/ 306 h 306"/>
                <a:gd name="T10" fmla="*/ 0 60000 65536"/>
                <a:gd name="T11" fmla="*/ 0 60000 65536"/>
                <a:gd name="T12" fmla="*/ 0 60000 65536"/>
                <a:gd name="T13" fmla="*/ 0 60000 65536"/>
                <a:gd name="T14" fmla="*/ 0 60000 65536"/>
                <a:gd name="T15" fmla="*/ 0 w 90"/>
                <a:gd name="T16" fmla="*/ 0 h 306"/>
                <a:gd name="T17" fmla="*/ 90 w 90"/>
                <a:gd name="T18" fmla="*/ 306 h 306"/>
              </a:gdLst>
              <a:ahLst/>
              <a:cxnLst>
                <a:cxn ang="T10">
                  <a:pos x="T0" y="T1"/>
                </a:cxn>
                <a:cxn ang="T11">
                  <a:pos x="T2" y="T3"/>
                </a:cxn>
                <a:cxn ang="T12">
                  <a:pos x="T4" y="T5"/>
                </a:cxn>
                <a:cxn ang="T13">
                  <a:pos x="T6" y="T7"/>
                </a:cxn>
                <a:cxn ang="T14">
                  <a:pos x="T8" y="T9"/>
                </a:cxn>
              </a:cxnLst>
              <a:rect l="T15" t="T16" r="T17" b="T18"/>
              <a:pathLst>
                <a:path w="90" h="306">
                  <a:moveTo>
                    <a:pt x="0" y="306"/>
                  </a:moveTo>
                  <a:lnTo>
                    <a:pt x="0" y="72"/>
                  </a:lnTo>
                  <a:lnTo>
                    <a:pt x="90" y="0"/>
                  </a:lnTo>
                  <a:lnTo>
                    <a:pt x="90" y="234"/>
                  </a:lnTo>
                  <a:lnTo>
                    <a:pt x="0" y="306"/>
                  </a:lnTo>
                  <a:close/>
                </a:path>
              </a:pathLst>
            </a:custGeom>
            <a:solidFill>
              <a:srgbClr val="808080"/>
            </a:solidFill>
            <a:ln w="9525">
              <a:solidFill>
                <a:srgbClr val="000000"/>
              </a:solidFill>
              <a:round/>
              <a:headEnd/>
              <a:tailEnd/>
            </a:ln>
          </p:spPr>
          <p:txBody>
            <a:bodyPr/>
            <a:lstStyle/>
            <a:p>
              <a:endParaRPr lang="en-US" dirty="0"/>
            </a:p>
          </p:txBody>
        </p:sp>
        <p:grpSp>
          <p:nvGrpSpPr>
            <p:cNvPr id="7" name="Group 40"/>
            <p:cNvGrpSpPr>
              <a:grpSpLocks/>
            </p:cNvGrpSpPr>
            <p:nvPr/>
          </p:nvGrpSpPr>
          <p:grpSpPr bwMode="auto">
            <a:xfrm>
              <a:off x="2607" y="3095"/>
              <a:ext cx="536" cy="897"/>
              <a:chOff x="2607" y="3095"/>
              <a:chExt cx="536" cy="897"/>
            </a:xfrm>
          </p:grpSpPr>
          <p:sp>
            <p:nvSpPr>
              <p:cNvPr id="10265" name="Rectangle 41"/>
              <p:cNvSpPr>
                <a:spLocks noChangeArrowheads="1"/>
              </p:cNvSpPr>
              <p:nvPr/>
            </p:nvSpPr>
            <p:spPr bwMode="auto">
              <a:xfrm>
                <a:off x="2621" y="3393"/>
                <a:ext cx="432" cy="234"/>
              </a:xfrm>
              <a:prstGeom prst="rect">
                <a:avLst/>
              </a:prstGeom>
              <a:solidFill>
                <a:srgbClr val="FFFFFF"/>
              </a:solidFill>
              <a:ln w="9525">
                <a:solidFill>
                  <a:srgbClr val="000000"/>
                </a:solidFill>
                <a:miter lim="800000"/>
                <a:headEnd/>
                <a:tailEnd/>
              </a:ln>
            </p:spPr>
            <p:txBody>
              <a:bodyPr/>
              <a:lstStyle/>
              <a:p>
                <a:endParaRPr lang="en-US" dirty="0"/>
              </a:p>
            </p:txBody>
          </p:sp>
          <p:sp>
            <p:nvSpPr>
              <p:cNvPr id="10266" name="Freeform 42"/>
              <p:cNvSpPr>
                <a:spLocks/>
              </p:cNvSpPr>
              <p:nvPr/>
            </p:nvSpPr>
            <p:spPr bwMode="auto">
              <a:xfrm>
                <a:off x="2621" y="3321"/>
                <a:ext cx="522" cy="72"/>
              </a:xfrm>
              <a:custGeom>
                <a:avLst/>
                <a:gdLst>
                  <a:gd name="T0" fmla="*/ 432 w 522"/>
                  <a:gd name="T1" fmla="*/ 72 h 72"/>
                  <a:gd name="T2" fmla="*/ 522 w 522"/>
                  <a:gd name="T3" fmla="*/ 0 h 72"/>
                  <a:gd name="T4" fmla="*/ 90 w 522"/>
                  <a:gd name="T5" fmla="*/ 0 h 72"/>
                  <a:gd name="T6" fmla="*/ 0 w 522"/>
                  <a:gd name="T7" fmla="*/ 72 h 72"/>
                  <a:gd name="T8" fmla="*/ 432 w 522"/>
                  <a:gd name="T9" fmla="*/ 72 h 72"/>
                  <a:gd name="T10" fmla="*/ 0 60000 65536"/>
                  <a:gd name="T11" fmla="*/ 0 60000 65536"/>
                  <a:gd name="T12" fmla="*/ 0 60000 65536"/>
                  <a:gd name="T13" fmla="*/ 0 60000 65536"/>
                  <a:gd name="T14" fmla="*/ 0 60000 65536"/>
                  <a:gd name="T15" fmla="*/ 0 w 522"/>
                  <a:gd name="T16" fmla="*/ 0 h 72"/>
                  <a:gd name="T17" fmla="*/ 522 w 522"/>
                  <a:gd name="T18" fmla="*/ 72 h 72"/>
                </a:gdLst>
                <a:ahLst/>
                <a:cxnLst>
                  <a:cxn ang="T10">
                    <a:pos x="T0" y="T1"/>
                  </a:cxn>
                  <a:cxn ang="T11">
                    <a:pos x="T2" y="T3"/>
                  </a:cxn>
                  <a:cxn ang="T12">
                    <a:pos x="T4" y="T5"/>
                  </a:cxn>
                  <a:cxn ang="T13">
                    <a:pos x="T6" y="T7"/>
                  </a:cxn>
                  <a:cxn ang="T14">
                    <a:pos x="T8" y="T9"/>
                  </a:cxn>
                </a:cxnLst>
                <a:rect l="T15" t="T16" r="T17" b="T18"/>
                <a:pathLst>
                  <a:path w="522" h="72">
                    <a:moveTo>
                      <a:pt x="432" y="72"/>
                    </a:moveTo>
                    <a:lnTo>
                      <a:pt x="522" y="0"/>
                    </a:lnTo>
                    <a:lnTo>
                      <a:pt x="90" y="0"/>
                    </a:lnTo>
                    <a:lnTo>
                      <a:pt x="0" y="72"/>
                    </a:lnTo>
                    <a:lnTo>
                      <a:pt x="432" y="72"/>
                    </a:lnTo>
                    <a:close/>
                  </a:path>
                </a:pathLst>
              </a:custGeom>
              <a:solidFill>
                <a:srgbClr val="BFBFBF"/>
              </a:solidFill>
              <a:ln w="9525">
                <a:solidFill>
                  <a:srgbClr val="000000"/>
                </a:solidFill>
                <a:round/>
                <a:headEnd/>
                <a:tailEnd/>
              </a:ln>
            </p:spPr>
            <p:txBody>
              <a:bodyPr/>
              <a:lstStyle/>
              <a:p>
                <a:endParaRPr lang="en-US" dirty="0"/>
              </a:p>
            </p:txBody>
          </p:sp>
          <p:sp>
            <p:nvSpPr>
              <p:cNvPr id="10267" name="Text Box 43"/>
              <p:cNvSpPr txBox="1">
                <a:spLocks noChangeArrowheads="1"/>
              </p:cNvSpPr>
              <p:nvPr/>
            </p:nvSpPr>
            <p:spPr bwMode="auto">
              <a:xfrm>
                <a:off x="2607" y="3640"/>
                <a:ext cx="452" cy="352"/>
              </a:xfrm>
              <a:prstGeom prst="rect">
                <a:avLst/>
              </a:prstGeom>
              <a:noFill/>
              <a:ln w="12700">
                <a:noFill/>
                <a:miter lim="800000"/>
                <a:headEnd/>
                <a:tailEnd/>
              </a:ln>
            </p:spPr>
            <p:txBody>
              <a:bodyPr wrap="none">
                <a:spAutoFit/>
              </a:bodyPr>
              <a:lstStyle/>
              <a:p>
                <a:pPr algn="ctr" eaLnBrk="0" hangingPunct="0">
                  <a:lnSpc>
                    <a:spcPct val="85000"/>
                  </a:lnSpc>
                </a:pPr>
                <a:r>
                  <a:rPr lang="en-US" b="1" dirty="0"/>
                  <a:t>Time</a:t>
                </a:r>
              </a:p>
              <a:p>
                <a:pPr algn="ctr" eaLnBrk="0" hangingPunct="0">
                  <a:lnSpc>
                    <a:spcPct val="85000"/>
                  </a:lnSpc>
                </a:pPr>
                <a:r>
                  <a:rPr lang="en-US" b="1" dirty="0"/>
                  <a:t>One</a:t>
                </a:r>
              </a:p>
            </p:txBody>
          </p:sp>
          <p:sp>
            <p:nvSpPr>
              <p:cNvPr id="10268" name="Text Box 44"/>
              <p:cNvSpPr txBox="1">
                <a:spLocks noChangeArrowheads="1"/>
              </p:cNvSpPr>
              <p:nvPr/>
            </p:nvSpPr>
            <p:spPr bwMode="auto">
              <a:xfrm>
                <a:off x="2679" y="3095"/>
                <a:ext cx="356" cy="205"/>
              </a:xfrm>
              <a:prstGeom prst="rect">
                <a:avLst/>
              </a:prstGeom>
              <a:noFill/>
              <a:ln w="12700">
                <a:noFill/>
                <a:miter lim="800000"/>
                <a:headEnd/>
                <a:tailEnd/>
              </a:ln>
            </p:spPr>
            <p:txBody>
              <a:bodyPr wrap="none">
                <a:spAutoFit/>
              </a:bodyPr>
              <a:lstStyle/>
              <a:p>
                <a:pPr algn="ctr" eaLnBrk="0" hangingPunct="0">
                  <a:lnSpc>
                    <a:spcPct val="85000"/>
                  </a:lnSpc>
                </a:pPr>
                <a:r>
                  <a:rPr lang="en-US" b="1" dirty="0"/>
                  <a:t>350</a:t>
                </a:r>
              </a:p>
            </p:txBody>
          </p:sp>
        </p:grpSp>
      </p:grpSp>
      <p:grpSp>
        <p:nvGrpSpPr>
          <p:cNvPr id="8" name="Group 45"/>
          <p:cNvGrpSpPr>
            <a:grpSpLocks/>
          </p:cNvGrpSpPr>
          <p:nvPr/>
        </p:nvGrpSpPr>
        <p:grpSpPr bwMode="auto">
          <a:xfrm>
            <a:off x="2438400" y="2054225"/>
            <a:ext cx="2068513" cy="325438"/>
            <a:chOff x="1722" y="1255"/>
            <a:chExt cx="1206" cy="205"/>
          </a:xfrm>
        </p:grpSpPr>
        <p:sp>
          <p:nvSpPr>
            <p:cNvPr id="10261" name="Rectangle 46"/>
            <p:cNvSpPr>
              <a:spLocks noChangeArrowheads="1"/>
            </p:cNvSpPr>
            <p:nvPr/>
          </p:nvSpPr>
          <p:spPr bwMode="auto">
            <a:xfrm>
              <a:off x="1722" y="1314"/>
              <a:ext cx="95" cy="95"/>
            </a:xfrm>
            <a:prstGeom prst="rect">
              <a:avLst/>
            </a:prstGeom>
            <a:solidFill>
              <a:srgbClr val="9C1B23"/>
            </a:solidFill>
            <a:ln w="12700">
              <a:solidFill>
                <a:schemeClr val="tx1"/>
              </a:solidFill>
              <a:miter lim="800000"/>
              <a:headEnd/>
              <a:tailEnd/>
            </a:ln>
          </p:spPr>
          <p:txBody>
            <a:bodyPr wrap="none" anchor="ctr">
              <a:spAutoFit/>
            </a:bodyPr>
            <a:lstStyle/>
            <a:p>
              <a:endParaRPr lang="en-US" dirty="0"/>
            </a:p>
          </p:txBody>
        </p:sp>
        <p:sp>
          <p:nvSpPr>
            <p:cNvPr id="10262" name="Text Box 47"/>
            <p:cNvSpPr txBox="1">
              <a:spLocks noChangeArrowheads="1"/>
            </p:cNvSpPr>
            <p:nvPr/>
          </p:nvSpPr>
          <p:spPr bwMode="auto">
            <a:xfrm>
              <a:off x="1806" y="1255"/>
              <a:ext cx="1122" cy="205"/>
            </a:xfrm>
            <a:prstGeom prst="rect">
              <a:avLst/>
            </a:prstGeom>
            <a:noFill/>
            <a:ln w="12700">
              <a:noFill/>
              <a:miter lim="800000"/>
              <a:headEnd/>
              <a:tailEnd/>
            </a:ln>
          </p:spPr>
          <p:txBody>
            <a:bodyPr wrap="none">
              <a:spAutoFit/>
            </a:bodyPr>
            <a:lstStyle/>
            <a:p>
              <a:pPr eaLnBrk="0" hangingPunct="0">
                <a:lnSpc>
                  <a:spcPct val="85000"/>
                </a:lnSpc>
              </a:pPr>
              <a:r>
                <a:rPr lang="en-US" b="1" dirty="0"/>
                <a:t>Average Reader</a:t>
              </a:r>
            </a:p>
          </p:txBody>
        </p:sp>
      </p:grpSp>
      <p:grpSp>
        <p:nvGrpSpPr>
          <p:cNvPr id="9" name="Group 48"/>
          <p:cNvGrpSpPr>
            <a:grpSpLocks/>
          </p:cNvGrpSpPr>
          <p:nvPr/>
        </p:nvGrpSpPr>
        <p:grpSpPr bwMode="auto">
          <a:xfrm>
            <a:off x="2462213" y="2479675"/>
            <a:ext cx="2819400" cy="325438"/>
            <a:chOff x="1722" y="1547"/>
            <a:chExt cx="1776" cy="205"/>
          </a:xfrm>
        </p:grpSpPr>
        <p:sp>
          <p:nvSpPr>
            <p:cNvPr id="10259" name="Rectangle 49"/>
            <p:cNvSpPr>
              <a:spLocks noChangeArrowheads="1"/>
            </p:cNvSpPr>
            <p:nvPr/>
          </p:nvSpPr>
          <p:spPr bwMode="auto">
            <a:xfrm>
              <a:off x="1722" y="1606"/>
              <a:ext cx="95" cy="95"/>
            </a:xfrm>
            <a:prstGeom prst="rect">
              <a:avLst/>
            </a:prstGeom>
            <a:solidFill>
              <a:schemeClr val="bg1"/>
            </a:solidFill>
            <a:ln w="12700">
              <a:solidFill>
                <a:schemeClr val="tx1"/>
              </a:solidFill>
              <a:miter lim="800000"/>
              <a:headEnd/>
              <a:tailEnd/>
            </a:ln>
          </p:spPr>
          <p:txBody>
            <a:bodyPr wrap="none" anchor="ctr">
              <a:spAutoFit/>
            </a:bodyPr>
            <a:lstStyle/>
            <a:p>
              <a:endParaRPr lang="en-US" dirty="0"/>
            </a:p>
          </p:txBody>
        </p:sp>
        <p:sp>
          <p:nvSpPr>
            <p:cNvPr id="10260" name="Text Box 50"/>
            <p:cNvSpPr txBox="1">
              <a:spLocks noChangeArrowheads="1"/>
            </p:cNvSpPr>
            <p:nvPr/>
          </p:nvSpPr>
          <p:spPr bwMode="auto">
            <a:xfrm>
              <a:off x="1806" y="1547"/>
              <a:ext cx="1692" cy="205"/>
            </a:xfrm>
            <a:prstGeom prst="rect">
              <a:avLst/>
            </a:prstGeom>
            <a:noFill/>
            <a:ln w="12700">
              <a:noFill/>
              <a:miter lim="800000"/>
              <a:headEnd/>
              <a:tailEnd/>
            </a:ln>
          </p:spPr>
          <p:txBody>
            <a:bodyPr wrap="none">
              <a:spAutoFit/>
            </a:bodyPr>
            <a:lstStyle/>
            <a:p>
              <a:pPr eaLnBrk="0" hangingPunct="0">
                <a:lnSpc>
                  <a:spcPct val="85000"/>
                </a:lnSpc>
              </a:pPr>
              <a:r>
                <a:rPr lang="en-US" b="1" dirty="0"/>
                <a:t>Above Average Reader</a:t>
              </a:r>
            </a:p>
          </p:txBody>
        </p:sp>
      </p:grpSp>
      <p:grpSp>
        <p:nvGrpSpPr>
          <p:cNvPr id="10" name="Group 51"/>
          <p:cNvGrpSpPr>
            <a:grpSpLocks/>
          </p:cNvGrpSpPr>
          <p:nvPr/>
        </p:nvGrpSpPr>
        <p:grpSpPr bwMode="auto">
          <a:xfrm>
            <a:off x="6192838" y="1663700"/>
            <a:ext cx="846137" cy="4121150"/>
            <a:chOff x="3043" y="1396"/>
            <a:chExt cx="533" cy="2596"/>
          </a:xfrm>
        </p:grpSpPr>
        <p:sp>
          <p:nvSpPr>
            <p:cNvPr id="10254" name="Freeform 52"/>
            <p:cNvSpPr>
              <a:spLocks/>
            </p:cNvSpPr>
            <p:nvPr/>
          </p:nvSpPr>
          <p:spPr bwMode="auto">
            <a:xfrm>
              <a:off x="3485" y="1623"/>
              <a:ext cx="90" cy="2004"/>
            </a:xfrm>
            <a:custGeom>
              <a:avLst/>
              <a:gdLst>
                <a:gd name="T0" fmla="*/ 0 w 90"/>
                <a:gd name="T1" fmla="*/ 2004 h 2004"/>
                <a:gd name="T2" fmla="*/ 0 w 90"/>
                <a:gd name="T3" fmla="*/ 66 h 2004"/>
                <a:gd name="T4" fmla="*/ 90 w 90"/>
                <a:gd name="T5" fmla="*/ 0 h 2004"/>
                <a:gd name="T6" fmla="*/ 90 w 90"/>
                <a:gd name="T7" fmla="*/ 1932 h 2004"/>
                <a:gd name="T8" fmla="*/ 0 w 90"/>
                <a:gd name="T9" fmla="*/ 2004 h 2004"/>
                <a:gd name="T10" fmla="*/ 0 60000 65536"/>
                <a:gd name="T11" fmla="*/ 0 60000 65536"/>
                <a:gd name="T12" fmla="*/ 0 60000 65536"/>
                <a:gd name="T13" fmla="*/ 0 60000 65536"/>
                <a:gd name="T14" fmla="*/ 0 60000 65536"/>
                <a:gd name="T15" fmla="*/ 0 w 90"/>
                <a:gd name="T16" fmla="*/ 0 h 2004"/>
                <a:gd name="T17" fmla="*/ 90 w 90"/>
                <a:gd name="T18" fmla="*/ 2004 h 2004"/>
              </a:gdLst>
              <a:ahLst/>
              <a:cxnLst>
                <a:cxn ang="T10">
                  <a:pos x="T0" y="T1"/>
                </a:cxn>
                <a:cxn ang="T11">
                  <a:pos x="T2" y="T3"/>
                </a:cxn>
                <a:cxn ang="T12">
                  <a:pos x="T4" y="T5"/>
                </a:cxn>
                <a:cxn ang="T13">
                  <a:pos x="T6" y="T7"/>
                </a:cxn>
                <a:cxn ang="T14">
                  <a:pos x="T8" y="T9"/>
                </a:cxn>
              </a:cxnLst>
              <a:rect l="T15" t="T16" r="T17" b="T18"/>
              <a:pathLst>
                <a:path w="90" h="2004">
                  <a:moveTo>
                    <a:pt x="0" y="2004"/>
                  </a:moveTo>
                  <a:lnTo>
                    <a:pt x="0" y="66"/>
                  </a:lnTo>
                  <a:lnTo>
                    <a:pt x="90" y="0"/>
                  </a:lnTo>
                  <a:lnTo>
                    <a:pt x="90" y="1932"/>
                  </a:lnTo>
                  <a:lnTo>
                    <a:pt x="0" y="2004"/>
                  </a:lnTo>
                  <a:close/>
                </a:path>
              </a:pathLst>
            </a:custGeom>
            <a:solidFill>
              <a:srgbClr val="808080"/>
            </a:solidFill>
            <a:ln w="9525">
              <a:solidFill>
                <a:srgbClr val="000000"/>
              </a:solidFill>
              <a:round/>
              <a:headEnd/>
              <a:tailEnd/>
            </a:ln>
          </p:spPr>
          <p:txBody>
            <a:bodyPr/>
            <a:lstStyle/>
            <a:p>
              <a:endParaRPr lang="en-US" dirty="0"/>
            </a:p>
          </p:txBody>
        </p:sp>
        <p:sp>
          <p:nvSpPr>
            <p:cNvPr id="10255" name="Freeform 53"/>
            <p:cNvSpPr>
              <a:spLocks/>
            </p:cNvSpPr>
            <p:nvPr/>
          </p:nvSpPr>
          <p:spPr bwMode="auto">
            <a:xfrm>
              <a:off x="3053" y="1623"/>
              <a:ext cx="522" cy="66"/>
            </a:xfrm>
            <a:custGeom>
              <a:avLst/>
              <a:gdLst>
                <a:gd name="T0" fmla="*/ 432 w 522"/>
                <a:gd name="T1" fmla="*/ 66 h 66"/>
                <a:gd name="T2" fmla="*/ 522 w 522"/>
                <a:gd name="T3" fmla="*/ 0 h 66"/>
                <a:gd name="T4" fmla="*/ 90 w 522"/>
                <a:gd name="T5" fmla="*/ 0 h 66"/>
                <a:gd name="T6" fmla="*/ 0 w 522"/>
                <a:gd name="T7" fmla="*/ 66 h 66"/>
                <a:gd name="T8" fmla="*/ 432 w 522"/>
                <a:gd name="T9" fmla="*/ 66 h 66"/>
                <a:gd name="T10" fmla="*/ 0 60000 65536"/>
                <a:gd name="T11" fmla="*/ 0 60000 65536"/>
                <a:gd name="T12" fmla="*/ 0 60000 65536"/>
                <a:gd name="T13" fmla="*/ 0 60000 65536"/>
                <a:gd name="T14" fmla="*/ 0 60000 65536"/>
                <a:gd name="T15" fmla="*/ 0 w 522"/>
                <a:gd name="T16" fmla="*/ 0 h 66"/>
                <a:gd name="T17" fmla="*/ 522 w 522"/>
                <a:gd name="T18" fmla="*/ 66 h 66"/>
              </a:gdLst>
              <a:ahLst/>
              <a:cxnLst>
                <a:cxn ang="T10">
                  <a:pos x="T0" y="T1"/>
                </a:cxn>
                <a:cxn ang="T11">
                  <a:pos x="T2" y="T3"/>
                </a:cxn>
                <a:cxn ang="T12">
                  <a:pos x="T4" y="T5"/>
                </a:cxn>
                <a:cxn ang="T13">
                  <a:pos x="T6" y="T7"/>
                </a:cxn>
                <a:cxn ang="T14">
                  <a:pos x="T8" y="T9"/>
                </a:cxn>
              </a:cxnLst>
              <a:rect l="T15" t="T16" r="T17" b="T18"/>
              <a:pathLst>
                <a:path w="522" h="66">
                  <a:moveTo>
                    <a:pt x="432" y="66"/>
                  </a:moveTo>
                  <a:lnTo>
                    <a:pt x="522" y="0"/>
                  </a:lnTo>
                  <a:lnTo>
                    <a:pt x="90" y="0"/>
                  </a:lnTo>
                  <a:lnTo>
                    <a:pt x="0" y="66"/>
                  </a:lnTo>
                  <a:lnTo>
                    <a:pt x="432" y="66"/>
                  </a:lnTo>
                  <a:close/>
                </a:path>
              </a:pathLst>
            </a:custGeom>
            <a:solidFill>
              <a:srgbClr val="BFBFBF"/>
            </a:solidFill>
            <a:ln w="9525">
              <a:solidFill>
                <a:srgbClr val="000000"/>
              </a:solidFill>
              <a:round/>
              <a:headEnd/>
              <a:tailEnd/>
            </a:ln>
          </p:spPr>
          <p:txBody>
            <a:bodyPr/>
            <a:lstStyle/>
            <a:p>
              <a:endParaRPr lang="en-US" dirty="0"/>
            </a:p>
          </p:txBody>
        </p:sp>
        <p:sp>
          <p:nvSpPr>
            <p:cNvPr id="10256" name="Text Box 54"/>
            <p:cNvSpPr txBox="1">
              <a:spLocks noChangeArrowheads="1"/>
            </p:cNvSpPr>
            <p:nvPr/>
          </p:nvSpPr>
          <p:spPr bwMode="auto">
            <a:xfrm>
              <a:off x="3043" y="3640"/>
              <a:ext cx="452" cy="352"/>
            </a:xfrm>
            <a:prstGeom prst="rect">
              <a:avLst/>
            </a:prstGeom>
            <a:noFill/>
            <a:ln w="12700">
              <a:noFill/>
              <a:miter lim="800000"/>
              <a:headEnd/>
              <a:tailEnd/>
            </a:ln>
          </p:spPr>
          <p:txBody>
            <a:bodyPr wrap="none">
              <a:spAutoFit/>
            </a:bodyPr>
            <a:lstStyle/>
            <a:p>
              <a:pPr algn="ctr" eaLnBrk="0" hangingPunct="0">
                <a:lnSpc>
                  <a:spcPct val="85000"/>
                </a:lnSpc>
              </a:pPr>
              <a:r>
                <a:rPr lang="en-US" b="1" dirty="0"/>
                <a:t>Time</a:t>
              </a:r>
            </a:p>
            <a:p>
              <a:pPr algn="ctr" eaLnBrk="0" hangingPunct="0">
                <a:lnSpc>
                  <a:spcPct val="85000"/>
                </a:lnSpc>
              </a:pPr>
              <a:r>
                <a:rPr lang="en-US" b="1" dirty="0"/>
                <a:t>Two</a:t>
              </a:r>
            </a:p>
          </p:txBody>
        </p:sp>
        <p:sp>
          <p:nvSpPr>
            <p:cNvPr id="10257" name="Text Box 55"/>
            <p:cNvSpPr txBox="1">
              <a:spLocks noChangeArrowheads="1"/>
            </p:cNvSpPr>
            <p:nvPr/>
          </p:nvSpPr>
          <p:spPr bwMode="auto">
            <a:xfrm>
              <a:off x="3100" y="1396"/>
              <a:ext cx="476" cy="205"/>
            </a:xfrm>
            <a:prstGeom prst="rect">
              <a:avLst/>
            </a:prstGeom>
            <a:noFill/>
            <a:ln w="12700">
              <a:noFill/>
              <a:miter lim="800000"/>
              <a:headEnd/>
              <a:tailEnd/>
            </a:ln>
          </p:spPr>
          <p:txBody>
            <a:bodyPr wrap="none">
              <a:spAutoFit/>
            </a:bodyPr>
            <a:lstStyle/>
            <a:p>
              <a:pPr algn="ctr" eaLnBrk="0" hangingPunct="0">
                <a:lnSpc>
                  <a:spcPct val="85000"/>
                </a:lnSpc>
              </a:pPr>
              <a:r>
                <a:rPr lang="en-US" b="1" dirty="0"/>
                <a:t>2,900</a:t>
              </a:r>
            </a:p>
          </p:txBody>
        </p:sp>
        <p:sp>
          <p:nvSpPr>
            <p:cNvPr id="10258" name="Rectangle 56"/>
            <p:cNvSpPr>
              <a:spLocks noChangeArrowheads="1"/>
            </p:cNvSpPr>
            <p:nvPr/>
          </p:nvSpPr>
          <p:spPr bwMode="auto">
            <a:xfrm>
              <a:off x="3053" y="1689"/>
              <a:ext cx="432" cy="1938"/>
            </a:xfrm>
            <a:prstGeom prst="rect">
              <a:avLst/>
            </a:prstGeom>
            <a:solidFill>
              <a:srgbClr val="FFFFFF"/>
            </a:solidFill>
            <a:ln w="9525">
              <a:solidFill>
                <a:srgbClr val="000000"/>
              </a:solidFill>
              <a:miter lim="800000"/>
              <a:headEnd/>
              <a:tailEnd/>
            </a:ln>
          </p:spPr>
          <p:txBody>
            <a:bodyPr/>
            <a:lstStyle/>
            <a:p>
              <a:endParaRPr lang="en-US" dirty="0"/>
            </a:p>
          </p:txBody>
        </p:sp>
      </p:grpSp>
      <p:sp>
        <p:nvSpPr>
          <p:cNvPr id="11275" name="Text Box 58"/>
          <p:cNvSpPr txBox="1">
            <a:spLocks noChangeArrowheads="1"/>
          </p:cNvSpPr>
          <p:nvPr/>
        </p:nvSpPr>
        <p:spPr bwMode="auto">
          <a:xfrm>
            <a:off x="677863" y="5934075"/>
            <a:ext cx="4805362" cy="254000"/>
          </a:xfrm>
          <a:prstGeom prst="rect">
            <a:avLst/>
          </a:prstGeom>
          <a:noFill/>
          <a:ln w="9525">
            <a:noFill/>
            <a:miter lim="800000"/>
            <a:headEnd/>
            <a:tailEnd/>
          </a:ln>
        </p:spPr>
        <p:txBody>
          <a:bodyPr wrap="none">
            <a:spAutoFit/>
          </a:bodyPr>
          <a:lstStyle/>
          <a:p>
            <a:pPr eaLnBrk="0" hangingPunct="0">
              <a:defRPr/>
            </a:pPr>
            <a:r>
              <a:rPr lang="en-US" sz="1050" dirty="0"/>
              <a:t>Copyright © 2006 The Gallup Organization, Princeton, NJ. All rights reserved</a:t>
            </a:r>
            <a:r>
              <a:rPr lang="en-US" sz="800" dirty="0"/>
              <a:t>.</a:t>
            </a:r>
          </a:p>
        </p:txBody>
      </p:sp>
      <p:sp>
        <p:nvSpPr>
          <p:cNvPr id="65" name="TextBox 11"/>
          <p:cNvSpPr txBox="1">
            <a:spLocks noChangeArrowheads="1"/>
          </p:cNvSpPr>
          <p:nvPr/>
        </p:nvSpPr>
        <p:spPr bwMode="auto">
          <a:xfrm>
            <a:off x="4146550" y="6269038"/>
            <a:ext cx="4997450" cy="400050"/>
          </a:xfrm>
          <a:prstGeom prst="rect">
            <a:avLst/>
          </a:prstGeom>
          <a:noFill/>
          <a:ln w="9525">
            <a:noFill/>
            <a:miter lim="800000"/>
            <a:headEnd/>
            <a:tailEnd/>
          </a:ln>
        </p:spPr>
        <p:txBody>
          <a:bodyPr>
            <a:spAutoFit/>
          </a:bodyPr>
          <a:lstStyle/>
          <a:p>
            <a:pPr algn="r">
              <a:defRPr/>
            </a:pPr>
            <a:endParaRPr lang="en-US" sz="2000" b="1" dirty="0">
              <a:solidFill>
                <a:schemeClr val="bg1"/>
              </a:solidFill>
              <a:latin typeface="+mn-lt"/>
              <a:ea typeface="Gulim" pitchFamily="34" charset="-127"/>
              <a:cs typeface="Gisha" pitchFamily="34" charset="-79"/>
            </a:endParaRPr>
          </a:p>
        </p:txBody>
      </p:sp>
      <p:sp>
        <p:nvSpPr>
          <p:cNvPr id="49209" name="Rectangle 57"/>
          <p:cNvSpPr>
            <a:spLocks noGrp="1" noRot="1" noChangeArrowheads="1"/>
          </p:cNvSpPr>
          <p:nvPr>
            <p:ph type="title"/>
          </p:nvPr>
        </p:nvSpPr>
        <p:spPr>
          <a:xfrm>
            <a:off x="424180" y="1077594"/>
            <a:ext cx="8086774" cy="244768"/>
          </a:xfrm>
        </p:spPr>
        <p:txBody>
          <a:bodyPr>
            <a:normAutofit fontScale="90000"/>
          </a:bodyPr>
          <a:lstStyle/>
          <a:p>
            <a:pPr eaLnBrk="1" hangingPunct="1">
              <a:defRPr/>
            </a:pPr>
            <a:r>
              <a:rPr lang="en-US" sz="2900" b="1" dirty="0" smtClean="0">
                <a:latin typeface="+mn-lt"/>
                <a:ea typeface="Arial Unicode MS" pitchFamily="34" charset="-128"/>
                <a:cs typeface="Arial Unicode MS" pitchFamily="34" charset="-128"/>
              </a:rPr>
              <a:t>Greatness </a:t>
            </a:r>
            <a:r>
              <a:rPr lang="en-US" sz="2900" b="1" dirty="0">
                <a:latin typeface="+mn-lt"/>
                <a:ea typeface="Arial Unicode MS" pitchFamily="34" charset="-128"/>
                <a:cs typeface="Arial Unicode MS" pitchFamily="34" charset="-128"/>
              </a:rPr>
              <a:t>Comes from Building </a:t>
            </a:r>
            <a:r>
              <a:rPr lang="en-US" sz="2900" b="1" dirty="0" smtClean="0">
                <a:latin typeface="+mn-lt"/>
                <a:ea typeface="Arial Unicode MS" pitchFamily="34" charset="-128"/>
                <a:cs typeface="Arial Unicode MS" pitchFamily="34" charset="-128"/>
              </a:rPr>
              <a:t/>
            </a:r>
            <a:br>
              <a:rPr lang="en-US" sz="2900" b="1" dirty="0" smtClean="0">
                <a:latin typeface="+mn-lt"/>
                <a:ea typeface="Arial Unicode MS" pitchFamily="34" charset="-128"/>
                <a:cs typeface="Arial Unicode MS" pitchFamily="34" charset="-128"/>
              </a:rPr>
            </a:br>
            <a:r>
              <a:rPr lang="en-US" sz="2900" b="1" dirty="0" smtClean="0">
                <a:latin typeface="+mn-lt"/>
                <a:ea typeface="Arial Unicode MS" pitchFamily="34" charset="-128"/>
                <a:cs typeface="Arial Unicode MS" pitchFamily="34" charset="-128"/>
              </a:rPr>
              <a:t>on </a:t>
            </a:r>
            <a:r>
              <a:rPr lang="en-US" sz="2900" b="1" dirty="0">
                <a:latin typeface="+mn-lt"/>
                <a:ea typeface="Arial Unicode MS" pitchFamily="34" charset="-128"/>
                <a:cs typeface="Arial Unicode MS" pitchFamily="34" charset="-128"/>
              </a:rPr>
              <a:t>Natural </a:t>
            </a:r>
            <a:r>
              <a:rPr lang="en-US" sz="2900" b="1" dirty="0" smtClean="0">
                <a:latin typeface="+mn-lt"/>
                <a:ea typeface="Arial Unicode MS" pitchFamily="34" charset="-128"/>
                <a:cs typeface="Arial Unicode MS" pitchFamily="34" charset="-128"/>
              </a:rPr>
              <a:t>Talents</a:t>
            </a:r>
            <a:r>
              <a:rPr lang="en-US" sz="2800" dirty="0">
                <a:latin typeface="+mn-lt"/>
                <a:ea typeface="Arial Unicode MS" pitchFamily="34" charset="-128"/>
                <a:cs typeface="Arial Unicode MS" pitchFamily="34" charset="-128"/>
              </a:rPr>
              <a:t/>
            </a:r>
            <a:br>
              <a:rPr lang="en-US" sz="2800" dirty="0">
                <a:latin typeface="+mn-lt"/>
                <a:ea typeface="Arial Unicode MS" pitchFamily="34" charset="-128"/>
                <a:cs typeface="Arial Unicode MS" pitchFamily="34" charset="-128"/>
              </a:rPr>
            </a:br>
            <a:r>
              <a:rPr lang="en-US" sz="2800" dirty="0" smtClean="0">
                <a:solidFill>
                  <a:srgbClr val="00CC00"/>
                </a:solidFill>
                <a:latin typeface="Arial Unicode MS" pitchFamily="34" charset="-128"/>
                <a:ea typeface="Arial Unicode MS" pitchFamily="34" charset="-128"/>
                <a:cs typeface="Arial Unicode MS" pitchFamily="34" charset="-128"/>
              </a:rPr>
              <a:t/>
            </a:r>
            <a:br>
              <a:rPr lang="en-US" sz="2800" dirty="0" smtClean="0">
                <a:solidFill>
                  <a:srgbClr val="00CC00"/>
                </a:solidFill>
                <a:latin typeface="Arial Unicode MS" pitchFamily="34" charset="-128"/>
                <a:ea typeface="Arial Unicode MS" pitchFamily="34" charset="-128"/>
                <a:cs typeface="Arial Unicode MS" pitchFamily="34" charset="-128"/>
              </a:rPr>
            </a:br>
            <a:endParaRPr lang="en-US" sz="2800" dirty="0">
              <a:solidFill>
                <a:srgbClr val="00CC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1" descr="writing - bought.jpg"/>
          <p:cNvPicPr>
            <a:picLocks noChangeAspect="1"/>
          </p:cNvPicPr>
          <p:nvPr/>
        </p:nvPicPr>
        <p:blipFill>
          <a:blip r:embed="rId3" cstate="print">
            <a:lum contrast="40000"/>
          </a:blip>
          <a:srcRect/>
          <a:stretch>
            <a:fillRect/>
          </a:stretch>
        </p:blipFill>
        <p:spPr bwMode="auto">
          <a:xfrm>
            <a:off x="2133600" y="1806575"/>
            <a:ext cx="7010400" cy="5051425"/>
          </a:xfrm>
          <a:prstGeom prst="rect">
            <a:avLst/>
          </a:prstGeom>
          <a:noFill/>
          <a:ln w="9525">
            <a:noFill/>
            <a:miter lim="800000"/>
            <a:headEnd/>
            <a:tailEnd/>
          </a:ln>
        </p:spPr>
      </p:pic>
      <p:sp>
        <p:nvSpPr>
          <p:cNvPr id="3" name="Content Placeholder 2"/>
          <p:cNvSpPr>
            <a:spLocks noGrp="1"/>
          </p:cNvSpPr>
          <p:nvPr>
            <p:ph idx="1"/>
          </p:nvPr>
        </p:nvSpPr>
        <p:spPr>
          <a:xfrm>
            <a:off x="0" y="762000"/>
            <a:ext cx="8229600" cy="4525963"/>
          </a:xfrm>
        </p:spPr>
        <p:txBody>
          <a:bodyPr rtlCol="0">
            <a:normAutofit/>
          </a:bodyPr>
          <a:lstStyle/>
          <a:p>
            <a:pPr algn="ctr" eaLnBrk="1" fontAlgn="auto" hangingPunct="1">
              <a:spcAft>
                <a:spcPts val="0"/>
              </a:spcAft>
              <a:buFont typeface="Arial" pitchFamily="34" charset="0"/>
              <a:buNone/>
              <a:defRPr/>
            </a:pPr>
            <a:endParaRPr lang="en-US" sz="4400" i="1" dirty="0" smtClean="0">
              <a:solidFill>
                <a:schemeClr val="bg1">
                  <a:lumMod val="75000"/>
                </a:schemeClr>
              </a:solidFill>
              <a:latin typeface="Helvetica" pitchFamily="34" charset="0"/>
            </a:endParaRPr>
          </a:p>
          <a:p>
            <a:pPr algn="ctr" eaLnBrk="1" fontAlgn="auto" hangingPunct="1">
              <a:spcAft>
                <a:spcPts val="0"/>
              </a:spcAft>
              <a:buFont typeface="Arial" pitchFamily="34" charset="0"/>
              <a:buNone/>
              <a:defRPr/>
            </a:pPr>
            <a:r>
              <a:rPr lang="en-US" sz="4400" dirty="0" smtClean="0">
                <a:latin typeface="Helvetica" pitchFamily="34" charset="0"/>
              </a:rPr>
              <a:t>Writing Challenge</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TJ\AppData\Local\Temp\articulate\presenter\imgtemp\1rpovLzt_files\slide0001_image001.jp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28747</TotalTime>
  <Words>1841</Words>
  <Application>Microsoft Office PowerPoint</Application>
  <PresentationFormat>On-screen Show (4:3)</PresentationFormat>
  <Paragraphs>259</Paragraphs>
  <Slides>28</Slides>
  <Notes>28</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Chart</vt:lpstr>
      <vt:lpstr>PowerPoint Presentation</vt:lpstr>
      <vt:lpstr>Agenda</vt:lpstr>
      <vt:lpstr>Strengths Beginnings</vt:lpstr>
      <vt:lpstr>Gallup’s Research on High Achievers</vt:lpstr>
      <vt:lpstr>PowerPoint Presentation</vt:lpstr>
      <vt:lpstr>PowerPoint Presentation</vt:lpstr>
      <vt:lpstr>PowerPoint Presentation</vt:lpstr>
      <vt:lpstr>Greatness Comes from Building  on Natural Talents  </vt:lpstr>
      <vt:lpstr>PowerPoint Presentation</vt:lpstr>
      <vt:lpstr>What is a Talent?</vt:lpstr>
      <vt:lpstr>What is a Talent?</vt:lpstr>
      <vt:lpstr>Raise Your Hand if You…</vt:lpstr>
      <vt:lpstr>PowerPoint Presentation</vt:lpstr>
      <vt:lpstr>PowerPoint Presentation</vt:lpstr>
      <vt:lpstr>PowerPoint Presentation</vt:lpstr>
      <vt:lpstr>Strengths Drives Engagement</vt:lpstr>
      <vt:lpstr>Actively Disengaged</vt:lpstr>
      <vt:lpstr>Strengths Drives Engagement</vt:lpstr>
      <vt:lpstr>What % of the U.S. population says that their jobs allow them  to spend most of the day in work that taps their strengths?</vt:lpstr>
      <vt:lpstr>PowerPoint Presentation</vt:lpstr>
      <vt:lpstr>PowerPoint Presentation</vt:lpstr>
      <vt:lpstr>Four Domains of  Leadership Strength</vt:lpstr>
      <vt:lpstr>Executing</vt:lpstr>
      <vt:lpstr>Relationship Building</vt:lpstr>
      <vt:lpstr>Strategic Thinking</vt:lpstr>
      <vt:lpstr>Influencing</vt:lpstr>
      <vt:lpstr>Practical Next Steps</vt:lpstr>
      <vt:lpstr>New Site</vt:lpstr>
    </vt:vector>
  </TitlesOfParts>
  <Company>Azusa Pacific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APU</dc:creator>
  <cp:lastModifiedBy>Jonathan Manz</cp:lastModifiedBy>
  <cp:revision>61</cp:revision>
  <cp:lastPrinted>2011-10-27T13:52:37Z</cp:lastPrinted>
  <dcterms:created xsi:type="dcterms:W3CDTF">2010-04-13T21:18:39Z</dcterms:created>
  <dcterms:modified xsi:type="dcterms:W3CDTF">2014-05-21T16:06:41Z</dcterms:modified>
</cp:coreProperties>
</file>