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72" r:id="rId3"/>
    <p:sldId id="275" r:id="rId4"/>
    <p:sldId id="273" r:id="rId5"/>
    <p:sldId id="274" r:id="rId6"/>
    <p:sldId id="278" r:id="rId7"/>
    <p:sldId id="284" r:id="rId8"/>
    <p:sldId id="279" r:id="rId9"/>
    <p:sldId id="283" r:id="rId10"/>
    <p:sldId id="280" r:id="rId11"/>
    <p:sldId id="281" r:id="rId12"/>
    <p:sldId id="282" r:id="rId13"/>
    <p:sldId id="285" r:id="rId14"/>
    <p:sldId id="290" r:id="rId15"/>
    <p:sldId id="287" r:id="rId16"/>
    <p:sldId id="288" r:id="rId17"/>
    <p:sldId id="293" r:id="rId18"/>
    <p:sldId id="291" r:id="rId19"/>
    <p:sldId id="286" r:id="rId20"/>
    <p:sldId id="294" r:id="rId21"/>
    <p:sldId id="295" r:id="rId22"/>
    <p:sldId id="302" r:id="rId23"/>
    <p:sldId id="304" r:id="rId24"/>
    <p:sldId id="296" r:id="rId25"/>
    <p:sldId id="299" r:id="rId26"/>
    <p:sldId id="300" r:id="rId27"/>
    <p:sldId id="301" r:id="rId28"/>
    <p:sldId id="303" r:id="rId29"/>
    <p:sldId id="305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0BF36E4-FBAA-45EA-8687-5048612811B7}">
          <p14:sldIdLst>
            <p14:sldId id="272"/>
            <p14:sldId id="275"/>
            <p14:sldId id="273"/>
            <p14:sldId id="274"/>
            <p14:sldId id="278"/>
            <p14:sldId id="284"/>
            <p14:sldId id="279"/>
            <p14:sldId id="283"/>
            <p14:sldId id="280"/>
            <p14:sldId id="281"/>
            <p14:sldId id="282"/>
            <p14:sldId id="285"/>
            <p14:sldId id="290"/>
            <p14:sldId id="287"/>
            <p14:sldId id="288"/>
            <p14:sldId id="293"/>
            <p14:sldId id="291"/>
            <p14:sldId id="286"/>
            <p14:sldId id="294"/>
            <p14:sldId id="295"/>
            <p14:sldId id="302"/>
            <p14:sldId id="304"/>
            <p14:sldId id="296"/>
            <p14:sldId id="299"/>
            <p14:sldId id="300"/>
            <p14:sldId id="301"/>
            <p14:sldId id="303"/>
            <p14:sldId id="305"/>
          </p14:sldIdLst>
        </p14:section>
        <p14:section name="Sección sin título" id="{CA322E05-F93F-4F05-BAC0-59E52EB5FCCF}">
          <p14:sldIdLst/>
        </p14:section>
        <p14:section name="Sección sin título" id="{E7894528-67CD-41F7-AFC2-2D87EE3895F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28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429C7-CD6D-432E-95D2-F7573327F633}" type="datetimeFigureOut">
              <a:rPr lang="es-ES" smtClean="0"/>
              <a:t>01/08/2017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ED7F-6C4E-46CB-9E91-5EF74916FC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95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8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86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B9060-9466-4C3C-85E1-903FFAB62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173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AF29-E2C8-46A0-A256-EE58F6397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0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36E1-E081-462C-ADE5-34494D988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82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58292-9334-4196-B5E5-C91A747CB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68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CEF5-EF3C-44C6-ABC3-204BA9F79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385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CACEF-1E62-43ED-B0F4-5CEB0D765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70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4B0CE-E809-4202-AEA0-238131444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4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254CC-DF35-4301-BD7C-8BF5AC648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1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05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00031-0077-4EA2-91D5-73E46A204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458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3AA62-02BF-4E0F-A4E4-C88E2BDAD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6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98DA5-96C0-4359-9ACF-92173B42D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00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42064-A14D-43E8-AB8F-71511EB79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83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26442-44D4-45D0-B481-289C07EB0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5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3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3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6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5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5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8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D22FF947-216A-4759-9710-31F902A7639F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4110F49-52F1-45F4-A2F9-DDA1455286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1C88868-5C46-4DD7-94E2-15E6444E9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Mejoras en la cadena de valor de los productores de mora de Ecuador y sus impactos en los precios recibidos</a:t>
            </a:r>
            <a:endParaRPr lang="es-EC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90391"/>
            <a:ext cx="6858000" cy="1110209"/>
          </a:xfrm>
        </p:spPr>
        <p:txBody>
          <a:bodyPr/>
          <a:lstStyle/>
          <a:p>
            <a:r>
              <a:rPr lang="en-US" dirty="0" smtClean="0"/>
              <a:t>Jeffrey </a:t>
            </a:r>
            <a:r>
              <a:rPr lang="en-US" dirty="0" err="1" smtClean="0"/>
              <a:t>Alwang</a:t>
            </a:r>
            <a:endParaRPr lang="en-US" dirty="0" smtClean="0"/>
          </a:p>
          <a:p>
            <a:r>
              <a:rPr lang="es-EC" dirty="0" smtClean="0"/>
              <a:t>Universidad Técnica de Ambato</a:t>
            </a:r>
          </a:p>
          <a:p>
            <a:r>
              <a:rPr lang="en-US" dirty="0"/>
              <a:t>1</a:t>
            </a:r>
            <a:r>
              <a:rPr lang="en-US" dirty="0" smtClean="0"/>
              <a:t> Agosto 2017</a:t>
            </a:r>
            <a:endParaRPr lang="en-US" dirty="0"/>
          </a:p>
        </p:txBody>
      </p:sp>
      <p:pic>
        <p:nvPicPr>
          <p:cNvPr id="4" name="Picture 2" descr="mage result for virginia tec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690641"/>
            <a:ext cx="22002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361" y="5410200"/>
            <a:ext cx="2162695" cy="129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62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Limitaciones de las investigaciones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/>
              <a:t>Poca información sobre impactos de la decisión de entrar en una cadena mejorada</a:t>
            </a:r>
          </a:p>
          <a:p>
            <a:pPr lvl="1"/>
            <a:r>
              <a:rPr lang="es-EC" sz="1800" dirty="0" err="1" smtClean="0"/>
              <a:t>Endogeneidad</a:t>
            </a:r>
            <a:r>
              <a:rPr lang="es-EC" sz="1800" dirty="0" smtClean="0"/>
              <a:t> de la participación</a:t>
            </a:r>
          </a:p>
          <a:p>
            <a:pPr lvl="1"/>
            <a:r>
              <a:rPr lang="es-EC" sz="1800" dirty="0" smtClean="0"/>
              <a:t>Difícil identificar la situación </a:t>
            </a:r>
            <a:r>
              <a:rPr lang="es-EC" sz="1800" dirty="0" err="1" smtClean="0"/>
              <a:t>contrafactual</a:t>
            </a:r>
            <a:endParaRPr lang="es-EC" sz="1800" dirty="0" smtClean="0"/>
          </a:p>
          <a:p>
            <a:r>
              <a:rPr lang="es-EC" sz="2000" dirty="0" smtClean="0"/>
              <a:t>“La cadena mejorada” se considera como estado único </a:t>
            </a:r>
            <a:r>
              <a:rPr lang="es-EC" sz="1600" dirty="0" smtClean="0"/>
              <a:t>(</a:t>
            </a:r>
            <a:r>
              <a:rPr lang="en-US" sz="2000" dirty="0"/>
              <a:t>Neven, Odera, Reardon </a:t>
            </a:r>
            <a:r>
              <a:rPr lang="en-US" sz="2000" dirty="0" smtClean="0"/>
              <a:t>&amp; </a:t>
            </a:r>
            <a:r>
              <a:rPr lang="en-US" sz="2000" dirty="0"/>
              <a:t>Wang 2009; Michelson, Reardon </a:t>
            </a:r>
            <a:r>
              <a:rPr lang="en-US" sz="2000" dirty="0" smtClean="0"/>
              <a:t>&amp; Perez </a:t>
            </a:r>
            <a:r>
              <a:rPr lang="en-US" sz="2000" dirty="0"/>
              <a:t>2011; Hernandez, Reardon </a:t>
            </a:r>
            <a:r>
              <a:rPr lang="en-US" sz="2000" dirty="0" smtClean="0"/>
              <a:t>&amp; </a:t>
            </a:r>
            <a:r>
              <a:rPr lang="en-US" sz="2000" dirty="0" err="1"/>
              <a:t>Berdegue</a:t>
            </a:r>
            <a:r>
              <a:rPr lang="en-US" sz="2000" dirty="0"/>
              <a:t> 2007; </a:t>
            </a:r>
            <a:r>
              <a:rPr lang="en-US" sz="2000" dirty="0" err="1"/>
              <a:t>Minten</a:t>
            </a:r>
            <a:r>
              <a:rPr lang="en-US" sz="2000" dirty="0"/>
              <a:t>, </a:t>
            </a:r>
            <a:r>
              <a:rPr lang="en-US" sz="2000" dirty="0" err="1"/>
              <a:t>Randrianarison</a:t>
            </a:r>
            <a:r>
              <a:rPr lang="en-US" sz="2000" dirty="0"/>
              <a:t> </a:t>
            </a:r>
            <a:r>
              <a:rPr lang="en-US" sz="2000" dirty="0" smtClean="0"/>
              <a:t>&amp; </a:t>
            </a:r>
            <a:r>
              <a:rPr lang="en-US" sz="2000" dirty="0" err="1"/>
              <a:t>Swinnen</a:t>
            </a:r>
            <a:r>
              <a:rPr lang="en-US" sz="2000" dirty="0"/>
              <a:t> </a:t>
            </a:r>
            <a:r>
              <a:rPr lang="en-US" sz="2000" dirty="0" smtClean="0"/>
              <a:t>2009)</a:t>
            </a:r>
            <a:endParaRPr lang="es-EC" sz="1600" dirty="0" smtClean="0"/>
          </a:p>
          <a:p>
            <a:pPr lvl="1"/>
            <a:r>
              <a:rPr lang="es-EC" sz="1800" dirty="0" smtClean="0"/>
              <a:t>Entrar en la cadena mejorada es una elección distinta</a:t>
            </a:r>
          </a:p>
          <a:p>
            <a:pPr lvl="1"/>
            <a:r>
              <a:rPr lang="es-EC" sz="1800" dirty="0" smtClean="0"/>
              <a:t>En realidad (en muchos casos), existen muchas cadenas y muchas opciones</a:t>
            </a:r>
          </a:p>
          <a:p>
            <a:r>
              <a:rPr lang="es-EC" sz="2000" dirty="0" smtClean="0"/>
              <a:t>Como pueden mejorar la posición de productores heterogéneos con cadenas múltiples?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3548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dirty="0" smtClean="0"/>
              <a:t>Objetivos del estudio de la cadena de valor en mora (el INIAP)</a:t>
            </a:r>
            <a:endParaRPr lang="es-EC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2133600"/>
            <a:ext cx="8001000" cy="2514600"/>
          </a:xfrm>
        </p:spPr>
        <p:txBody>
          <a:bodyPr/>
          <a:lstStyle/>
          <a:p>
            <a:r>
              <a:rPr lang="es-EC" sz="2000" dirty="0" smtClean="0"/>
              <a:t>Equipo de investigación: </a:t>
            </a:r>
            <a:r>
              <a:rPr lang="es-EC" sz="2000" dirty="0" err="1" smtClean="0"/>
              <a:t>Victor</a:t>
            </a:r>
            <a:r>
              <a:rPr lang="es-EC" sz="2000" dirty="0" smtClean="0"/>
              <a:t> </a:t>
            </a:r>
            <a:r>
              <a:rPr lang="es-EC" sz="2000" dirty="0"/>
              <a:t>Barrera, </a:t>
            </a:r>
            <a:r>
              <a:rPr lang="es-EC" sz="2000" dirty="0" smtClean="0"/>
              <a:t>Graciela </a:t>
            </a:r>
            <a:r>
              <a:rPr lang="es-EC" sz="2000" dirty="0" err="1"/>
              <a:t>Andrango</a:t>
            </a:r>
            <a:r>
              <a:rPr lang="es-EC" sz="2000" dirty="0"/>
              <a:t>, Juan Manuel Domínguez, Luis Escudero, </a:t>
            </a:r>
            <a:r>
              <a:rPr lang="es-EC" sz="2000" dirty="0" smtClean="0"/>
              <a:t>Aníbal </a:t>
            </a:r>
            <a:r>
              <a:rPr lang="es-EC" sz="2000" dirty="0"/>
              <a:t>Martínez, Rosendo Jácome, and Juan Arévalo. </a:t>
            </a:r>
            <a:r>
              <a:rPr lang="es-EC" sz="2000" i="1" dirty="0"/>
              <a:t>La cadena de valor de la mora y sus impactos en la Región Andina del Ecuador.</a:t>
            </a:r>
            <a:r>
              <a:rPr lang="es-EC" sz="2000" dirty="0"/>
              <a:t> </a:t>
            </a:r>
            <a:endParaRPr lang="es-EC" sz="2000" dirty="0" smtClean="0"/>
          </a:p>
          <a:p>
            <a:r>
              <a:rPr lang="es-EC" sz="2000" dirty="0" smtClean="0"/>
              <a:t>Describir y analizar la estructura y gobernanza de la(s) cadena(s) de valor de mora en Ecuador</a:t>
            </a:r>
          </a:p>
          <a:p>
            <a:r>
              <a:rPr lang="es-EC" sz="2000" dirty="0" smtClean="0"/>
              <a:t>Identificar obstáculos para obtener mejor posición en la cadena de valor (enfoque a los pequeños productores)</a:t>
            </a:r>
          </a:p>
          <a:p>
            <a:r>
              <a:rPr lang="es-EC" sz="2000" dirty="0" smtClean="0"/>
              <a:t>Calcular el efecto de la participación a precios recibidos</a:t>
            </a:r>
            <a:endParaRPr lang="es-EC" sz="2000" dirty="0"/>
          </a:p>
        </p:txBody>
      </p:sp>
      <p:pic>
        <p:nvPicPr>
          <p:cNvPr id="6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638800"/>
            <a:ext cx="19161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40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738" y="152400"/>
            <a:ext cx="8001000" cy="1216025"/>
          </a:xfrm>
        </p:spPr>
        <p:txBody>
          <a:bodyPr/>
          <a:lstStyle/>
          <a:p>
            <a:r>
              <a:rPr lang="es-EC" dirty="0" smtClean="0"/>
              <a:t>Métodos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889" y="1676400"/>
            <a:ext cx="8001000" cy="4267200"/>
          </a:xfrm>
        </p:spPr>
        <p:txBody>
          <a:bodyPr/>
          <a:lstStyle/>
          <a:p>
            <a:r>
              <a:rPr lang="es-EC" sz="2000" dirty="0" smtClean="0"/>
              <a:t>Entrevistas cualitativas (descripción general, volumen de producción y transacciones, precios pagados, estacionalidad):</a:t>
            </a:r>
          </a:p>
          <a:p>
            <a:pPr lvl="1"/>
            <a:r>
              <a:rPr lang="es-EC" sz="1800" dirty="0" smtClean="0"/>
              <a:t>En los mercados principales </a:t>
            </a:r>
          </a:p>
          <a:p>
            <a:pPr lvl="1"/>
            <a:r>
              <a:rPr lang="es-EC" sz="1800" dirty="0" smtClean="0"/>
              <a:t>Con transportistas</a:t>
            </a:r>
          </a:p>
          <a:p>
            <a:pPr lvl="1"/>
            <a:r>
              <a:rPr lang="es-EC" sz="1800" dirty="0" smtClean="0"/>
              <a:t>Con compradores mayoristas (supermercados, agroindustrias) y menoristas</a:t>
            </a:r>
          </a:p>
          <a:p>
            <a:r>
              <a:rPr lang="es-EC" sz="2000" dirty="0" smtClean="0"/>
              <a:t>Métodos cuantitativos (determinantes de participación e impactos sobre precios recibidos) </a:t>
            </a:r>
          </a:p>
          <a:p>
            <a:pPr lvl="1"/>
            <a:r>
              <a:rPr lang="es-EC" sz="1800" dirty="0" smtClean="0"/>
              <a:t>Encuesta al productor</a:t>
            </a:r>
          </a:p>
          <a:p>
            <a:pPr lvl="1"/>
            <a:r>
              <a:rPr lang="es-EC" sz="1800" dirty="0" smtClean="0"/>
              <a:t>Modelos econométricos</a:t>
            </a:r>
            <a:endParaRPr lang="es-EC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03220" y="5372895"/>
            <a:ext cx="3124198" cy="17573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3" y="5352454"/>
            <a:ext cx="2676524" cy="15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1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Tungurahua y </a:t>
            </a:r>
            <a:r>
              <a:rPr lang="es-EC" dirty="0" err="1" smtClean="0"/>
              <a:t>Bolivar</a:t>
            </a:r>
            <a:endParaRPr lang="es-EC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7130133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1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Cotopaxi</a:t>
            </a:r>
            <a:endParaRPr lang="es-EC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752600"/>
            <a:ext cx="67818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729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Carchi</a:t>
            </a:r>
            <a:endParaRPr lang="es-EC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467599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5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57200"/>
            <a:ext cx="8188325" cy="1216025"/>
          </a:xfrm>
        </p:spPr>
        <p:txBody>
          <a:bodyPr/>
          <a:lstStyle/>
          <a:p>
            <a:r>
              <a:rPr lang="es-EC" sz="3200" dirty="0" smtClean="0"/>
              <a:t>Estadísticas de producción de la mora (Información elaborada por el equipo de investigación)</a:t>
            </a:r>
            <a:endParaRPr lang="es-EC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161072"/>
              </p:ext>
            </p:extLst>
          </p:nvPr>
        </p:nvGraphicFramePr>
        <p:xfrm>
          <a:off x="380997" y="2057400"/>
          <a:ext cx="8305802" cy="4455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3">
                  <a:extLst>
                    <a:ext uri="{9D8B030D-6E8A-4147-A177-3AD203B41FA5}">
                      <a16:colId xmlns:a16="http://schemas.microsoft.com/office/drawing/2014/main" val="283481042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8158127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353016856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61854894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4450347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437333352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3668575177"/>
                    </a:ext>
                  </a:extLst>
                </a:gridCol>
              </a:tblGrid>
              <a:tr h="6849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Provincia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No. de productores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Área (ha)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Producción </a:t>
                      </a:r>
                      <a:br>
                        <a:rPr lang="es-EC" sz="1200" noProof="0" dirty="0" smtClean="0">
                          <a:effectLst/>
                        </a:rPr>
                      </a:br>
                      <a:r>
                        <a:rPr lang="es-EC" sz="1200" noProof="0" dirty="0" smtClean="0">
                          <a:effectLst/>
                        </a:rPr>
                        <a:t>( MT )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Rendimiento (MT/ha)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Área por finca (ha)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Cantones con producción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149717222"/>
                  </a:ext>
                </a:extLst>
              </a:tr>
              <a:tr h="669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Bolívar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1,367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1,902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13,210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6.9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1.39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Guaranda, Chimbo, San Miguel, </a:t>
                      </a:r>
                      <a:r>
                        <a:rPr lang="es-EC" sz="1200" noProof="0" dirty="0" err="1" smtClean="0">
                          <a:effectLst/>
                        </a:rPr>
                        <a:t>Chillanes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Echandía</a:t>
                      </a:r>
                      <a:r>
                        <a:rPr lang="es-EC" sz="1200" noProof="0" dirty="0" smtClean="0">
                          <a:effectLst/>
                        </a:rPr>
                        <a:t>, Caluma, Las Naves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62965876"/>
                  </a:ext>
                </a:extLst>
              </a:tr>
              <a:tr h="228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Carchi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265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220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1,166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5.3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0.83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Tulcán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83546770"/>
                  </a:ext>
                </a:extLst>
              </a:tr>
              <a:tr h="4412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Cotopaxi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900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1,082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6,817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6.3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1.20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err="1" smtClean="0">
                          <a:effectLst/>
                        </a:rPr>
                        <a:t>Pangua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Pujilí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Sigchos</a:t>
                      </a:r>
                      <a:r>
                        <a:rPr lang="es-EC" sz="1200" noProof="0" dirty="0" smtClean="0">
                          <a:effectLst/>
                        </a:rPr>
                        <a:t>, Salcedo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122307689"/>
                  </a:ext>
                </a:extLst>
              </a:tr>
              <a:tr h="6695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Tungurahua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1,920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1,390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11,144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8.0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0.72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Ambato, Baños, Cevallos, Mocha, </a:t>
                      </a:r>
                      <a:r>
                        <a:rPr lang="es-EC" sz="1200" noProof="0" dirty="0" err="1" smtClean="0">
                          <a:effectLst/>
                        </a:rPr>
                        <a:t>Patate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Pelileo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Píllaro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Tisaleo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58166527"/>
                  </a:ext>
                </a:extLst>
              </a:tr>
              <a:tr h="4412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Chimborazo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142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71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340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4.8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0.50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Chambo, Guano, </a:t>
                      </a:r>
                      <a:r>
                        <a:rPr lang="es-EC" sz="1200" noProof="0" dirty="0" err="1" smtClean="0">
                          <a:effectLst/>
                        </a:rPr>
                        <a:t>Pallatanga</a:t>
                      </a:r>
                      <a:r>
                        <a:rPr lang="es-EC" sz="1200" noProof="0" dirty="0" smtClean="0">
                          <a:effectLst/>
                        </a:rPr>
                        <a:t>, </a:t>
                      </a:r>
                      <a:r>
                        <a:rPr lang="es-EC" sz="1200" noProof="0" dirty="0" err="1" smtClean="0">
                          <a:effectLst/>
                        </a:rPr>
                        <a:t>Penipe</a:t>
                      </a:r>
                      <a:r>
                        <a:rPr lang="es-EC" sz="1200" noProof="0" dirty="0" smtClean="0">
                          <a:effectLst/>
                        </a:rPr>
                        <a:t>, Riobamba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93020341"/>
                  </a:ext>
                </a:extLst>
              </a:tr>
              <a:tr h="4566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Otras Provincias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700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383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1,532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4.0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0.55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Pichincha, Imbabura, Azuay, Loja y otros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1834737"/>
                  </a:ext>
                </a:extLst>
              </a:tr>
              <a:tr h="330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TOTAL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5,294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5,048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34,209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6.8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0.86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200" noProof="0" dirty="0" smtClean="0">
                          <a:effectLst/>
                        </a:rPr>
                        <a:t> </a:t>
                      </a:r>
                      <a:endParaRPr lang="es-EC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35648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0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Implicaciones del trabajo cualitativo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No hay cadena única:  En cada zona de producción existen varias alternativas de la comercialización</a:t>
            </a:r>
          </a:p>
          <a:p>
            <a:r>
              <a:rPr lang="es-EC" dirty="0" smtClean="0"/>
              <a:t>Las cadenas varían por zona de producción</a:t>
            </a:r>
          </a:p>
          <a:p>
            <a:r>
              <a:rPr lang="es-EC" dirty="0" smtClean="0"/>
              <a:t>Existen alternativas mas lucrativas que ventas en la finca</a:t>
            </a:r>
          </a:p>
          <a:p>
            <a:pPr lvl="1"/>
            <a:r>
              <a:rPr lang="es-EC" dirty="0" smtClean="0"/>
              <a:t>Determinantes del acceso?</a:t>
            </a:r>
          </a:p>
          <a:p>
            <a:pPr lvl="1"/>
            <a:r>
              <a:rPr lang="es-EC" dirty="0" smtClean="0"/>
              <a:t>Implicaciones a los precios recibidos?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113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La encuesta (2015-2016)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Nueve módulos:  condiciones en el hogar, activos o recursos de las familias productoras, actividades agropecuarias, producción de la mora, tratamiento post-cosecha, comercialización (a quien vende, precios recibidos, e otra)…</a:t>
            </a:r>
          </a:p>
          <a:p>
            <a:r>
              <a:rPr lang="es-EC" sz="2800" dirty="0" smtClean="0"/>
              <a:t>Representativo nacional de productores de mora</a:t>
            </a:r>
          </a:p>
          <a:p>
            <a:r>
              <a:rPr lang="es-EC" sz="2800" dirty="0" smtClean="0"/>
              <a:t>Buena fuente de información sobre mora y para continuar investigando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388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381363"/>
              </p:ext>
            </p:extLst>
          </p:nvPr>
        </p:nvGraphicFramePr>
        <p:xfrm>
          <a:off x="3175" y="313944"/>
          <a:ext cx="9144000" cy="60954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12106255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0518977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6933864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9733887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4629012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427635544"/>
                    </a:ext>
                  </a:extLst>
                </a:gridCol>
              </a:tblGrid>
              <a:tr h="304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Opci</a:t>
                      </a:r>
                      <a:r>
                        <a:rPr lang="es-EC" sz="1400" noProof="0" dirty="0" smtClean="0"/>
                        <a:t>ó</a:t>
                      </a:r>
                      <a:r>
                        <a:rPr lang="es-EC" sz="1400" noProof="0" dirty="0" smtClean="0">
                          <a:effectLst/>
                        </a:rPr>
                        <a:t>n para la mejora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Descripci</a:t>
                      </a:r>
                      <a:r>
                        <a:rPr lang="es-EC" sz="1400" noProof="0" dirty="0" smtClean="0"/>
                        <a:t>ó</a:t>
                      </a:r>
                      <a:r>
                        <a:rPr lang="es-EC" sz="1400" noProof="0" dirty="0" smtClean="0">
                          <a:effectLst/>
                        </a:rPr>
                        <a:t>n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050" noProof="0" dirty="0" smtClean="0">
                          <a:effectLst/>
                        </a:rPr>
                        <a:t>Ecuador</a:t>
                      </a:r>
                      <a:endParaRPr lang="es-EC" sz="105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050" noProof="0" dirty="0" smtClean="0">
                          <a:effectLst/>
                        </a:rPr>
                        <a:t>Tungurahua</a:t>
                      </a:r>
                      <a:endParaRPr lang="es-EC" sz="105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050" noProof="0" dirty="0" smtClean="0">
                          <a:effectLst/>
                        </a:rPr>
                        <a:t>Cotopaxi</a:t>
                      </a:r>
                      <a:endParaRPr lang="es-EC" sz="105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050" noProof="0" dirty="0" smtClean="0">
                          <a:effectLst/>
                        </a:rPr>
                        <a:t>Carchi</a:t>
                      </a:r>
                      <a:endParaRPr lang="es-EC" sz="105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extLst>
                  <a:ext uri="{0D108BD9-81ED-4DB2-BD59-A6C34878D82A}">
                    <a16:rowId xmlns:a16="http://schemas.microsoft.com/office/drawing/2014/main" val="2210129591"/>
                  </a:ext>
                </a:extLst>
              </a:tr>
              <a:tr h="413654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Mejorar practicas en la finca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Variedad mejorada 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0.054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0.079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0.015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1629727996"/>
                  </a:ext>
                </a:extLst>
              </a:tr>
              <a:tr h="11974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Uso del riego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0.306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0.476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72057835"/>
                  </a:ext>
                </a:extLst>
              </a:tr>
              <a:tr h="26949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Sacar frutas</a:t>
                      </a:r>
                      <a:r>
                        <a:rPr lang="es-EC" sz="1600" baseline="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dañadas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0.929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0.952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0.924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0.851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1084855664"/>
                  </a:ext>
                </a:extLst>
              </a:tr>
              <a:tr h="16851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Control de calidad según sabor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0.776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0.770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0.652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0.905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1594181041"/>
                  </a:ext>
                </a:extLst>
              </a:tr>
              <a:tr h="32091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Cosechar</a:t>
                      </a:r>
                      <a:r>
                        <a:rPr lang="es-EC" sz="1600" baseline="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directo a contenedores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0.969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0.972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0.970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84149853"/>
                  </a:ext>
                </a:extLst>
              </a:tr>
              <a:tr h="277368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Comercializaci</a:t>
                      </a:r>
                      <a:r>
                        <a:rPr lang="es-EC" sz="1400" noProof="0" dirty="0" smtClean="0"/>
                        <a:t>ó</a:t>
                      </a:r>
                      <a:r>
                        <a:rPr lang="es-EC" sz="1400" noProof="0" dirty="0" smtClean="0">
                          <a:effectLst/>
                        </a:rPr>
                        <a:t>n</a:t>
                      </a:r>
                      <a:r>
                        <a:rPr lang="es-EC" sz="1400" baseline="0" noProof="0" dirty="0" smtClean="0">
                          <a:effectLst/>
                        </a:rPr>
                        <a:t> sofisticada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Venta en grupos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0.064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0.083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0.054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1312778743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Venta con contrato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0.321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0.258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0.273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0.581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571027489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Certificación (orgánica o </a:t>
                      </a:r>
                      <a:r>
                        <a:rPr lang="es-EC" sz="1600" noProof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</a:t>
                      </a: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limpia)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0.089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0.119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0.068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3357635308"/>
                  </a:ext>
                </a:extLst>
              </a:tr>
              <a:tr h="19594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Miembro</a:t>
                      </a:r>
                      <a:r>
                        <a:rPr lang="es-EC" sz="1600" baseline="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 organización de mora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0.048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0.071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0.015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142428998"/>
                  </a:ext>
                </a:extLst>
              </a:tr>
              <a:tr h="23684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Conocimiento del comprador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87" marR="34787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0.482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0.456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0.348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0.689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3918740648"/>
                  </a:ext>
                </a:extLst>
              </a:tr>
              <a:tr h="27773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Vendería a otro comprador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0.559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0.603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0.500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3516000262"/>
                  </a:ext>
                </a:extLst>
              </a:tr>
              <a:tr h="319677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Captura</a:t>
                      </a:r>
                      <a:r>
                        <a:rPr lang="es-EC" sz="1400" baseline="0" noProof="0" dirty="0" smtClean="0">
                          <a:effectLst/>
                        </a:rPr>
                        <a:t> del valor agregado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Conoce precio antes de ir al mercado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0.370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0.385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0.364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0.324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569232656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Información</a:t>
                      </a:r>
                      <a:r>
                        <a:rPr lang="es-EC" sz="1400" baseline="0" noProof="0" dirty="0" smtClean="0">
                          <a:effectLst/>
                        </a:rPr>
                        <a:t> de fuentes apropiadas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0.543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0.591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0.455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4031093113"/>
                  </a:ext>
                </a:extLst>
              </a:tr>
              <a:tr h="30454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Información de mercados correctos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0.398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0.496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0.303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0.149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77369141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Transporte al punto de venta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0.934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0.940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0.864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0.973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3762299151"/>
                  </a:ext>
                </a:extLst>
              </a:tr>
              <a:tr h="304800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Mejor mecanismos</a:t>
                      </a:r>
                      <a:r>
                        <a:rPr lang="es-EC" sz="1400" baseline="0" noProof="0" dirty="0" smtClean="0">
                          <a:effectLst/>
                        </a:rPr>
                        <a:t> de la venta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Venta a mercados apropiados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0.349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0.444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0.076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0.270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963294562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Venta a comprador mejor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0.083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0.027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196327196"/>
                  </a:ext>
                </a:extLst>
              </a:tr>
              <a:tr h="30454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Venta basada en el precio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0.143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0.167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0.045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0.149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293252867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No. </a:t>
                      </a:r>
                      <a:r>
                        <a:rPr lang="es-EC" sz="1400" noProof="0" dirty="0" err="1" smtClean="0">
                          <a:effectLst/>
                        </a:rPr>
                        <a:t>obs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392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252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66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74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79" marR="35679" marT="0" marB="0" anchor="b"/>
                </a:tc>
                <a:extLst>
                  <a:ext uri="{0D108BD9-81ED-4DB2-BD59-A6C34878D82A}">
                    <a16:rowId xmlns:a16="http://schemas.microsoft.com/office/drawing/2014/main" val="3052543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0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Motivación</a:t>
            </a:r>
          </a:p>
          <a:p>
            <a:r>
              <a:rPr lang="es-EC" dirty="0" smtClean="0"/>
              <a:t>Objetivos</a:t>
            </a:r>
          </a:p>
          <a:p>
            <a:r>
              <a:rPr lang="es-EC" dirty="0" smtClean="0"/>
              <a:t>Métodos</a:t>
            </a:r>
          </a:p>
          <a:p>
            <a:r>
              <a:rPr lang="es-EC" dirty="0" smtClean="0"/>
              <a:t>Resultados</a:t>
            </a:r>
          </a:p>
          <a:p>
            <a:r>
              <a:rPr lang="es-EC" dirty="0" smtClean="0"/>
              <a:t>Implicaciones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916795"/>
            <a:ext cx="37592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Agregaciones de mejoramiento por región de la producción</a:t>
            </a:r>
            <a:endParaRPr lang="es-EC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260317"/>
              </p:ext>
            </p:extLst>
          </p:nvPr>
        </p:nvGraphicFramePr>
        <p:xfrm>
          <a:off x="0" y="1981200"/>
          <a:ext cx="9143999" cy="4199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4357">
                  <a:extLst>
                    <a:ext uri="{9D8B030D-6E8A-4147-A177-3AD203B41FA5}">
                      <a16:colId xmlns:a16="http://schemas.microsoft.com/office/drawing/2014/main" val="3722950062"/>
                    </a:ext>
                  </a:extLst>
                </a:gridCol>
                <a:gridCol w="1591803">
                  <a:extLst>
                    <a:ext uri="{9D8B030D-6E8A-4147-A177-3AD203B41FA5}">
                      <a16:colId xmlns:a16="http://schemas.microsoft.com/office/drawing/2014/main" val="786196199"/>
                    </a:ext>
                  </a:extLst>
                </a:gridCol>
                <a:gridCol w="1510625">
                  <a:extLst>
                    <a:ext uri="{9D8B030D-6E8A-4147-A177-3AD203B41FA5}">
                      <a16:colId xmlns:a16="http://schemas.microsoft.com/office/drawing/2014/main" val="4004513316"/>
                    </a:ext>
                  </a:extLst>
                </a:gridCol>
                <a:gridCol w="1061357">
                  <a:extLst>
                    <a:ext uri="{9D8B030D-6E8A-4147-A177-3AD203B41FA5}">
                      <a16:colId xmlns:a16="http://schemas.microsoft.com/office/drawing/2014/main" val="3833966697"/>
                    </a:ext>
                  </a:extLst>
                </a:gridCol>
                <a:gridCol w="734785">
                  <a:extLst>
                    <a:ext uri="{9D8B030D-6E8A-4147-A177-3AD203B41FA5}">
                      <a16:colId xmlns:a16="http://schemas.microsoft.com/office/drawing/2014/main" val="1916375503"/>
                    </a:ext>
                  </a:extLst>
                </a:gridCol>
                <a:gridCol w="1061357">
                  <a:extLst>
                    <a:ext uri="{9D8B030D-6E8A-4147-A177-3AD203B41FA5}">
                      <a16:colId xmlns:a16="http://schemas.microsoft.com/office/drawing/2014/main" val="2195839072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773851918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Región de la producción  (componentes adoptados)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Significancia estadística (valores p)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54773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/>
                      </a:r>
                      <a:br>
                        <a:rPr lang="es-EC" sz="1600" noProof="0" dirty="0" smtClean="0">
                          <a:effectLst/>
                        </a:rPr>
                      </a:br>
                      <a:r>
                        <a:rPr lang="es-EC" sz="1600" noProof="0" dirty="0" smtClean="0">
                          <a:effectLst/>
                        </a:rPr>
                        <a:t>Acciones especificas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Central Sur (Tungurahua)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Central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(Cotopaxi)</a:t>
                      </a:r>
                      <a:endParaRPr lang="es-EC" sz="14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Norte (Carchi)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CS v C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CS v N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C v N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2816848"/>
                  </a:ext>
                </a:extLst>
              </a:tr>
              <a:tr h="48159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C" sz="1600" noProof="0" dirty="0" smtClean="0">
                          <a:effectLst/>
                        </a:rPr>
                        <a:t>Producci</a:t>
                      </a:r>
                      <a:r>
                        <a:rPr lang="es-EC" sz="1600" noProof="0" dirty="0" smtClean="0"/>
                        <a:t>ó</a:t>
                      </a:r>
                      <a:r>
                        <a:rPr lang="es-EC" sz="1600" noProof="0" dirty="0" smtClean="0">
                          <a:effectLst/>
                        </a:rPr>
                        <a:t>n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3.25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2.56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2.72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0.168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1135599"/>
                  </a:ext>
                </a:extLst>
              </a:tr>
              <a:tr h="320496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C" sz="1600" noProof="0" dirty="0" smtClean="0">
                          <a:effectLst/>
                        </a:rPr>
                        <a:t>Sofisticaci</a:t>
                      </a:r>
                      <a:r>
                        <a:rPr lang="es-EC" sz="1600" noProof="0" dirty="0" smtClean="0"/>
                        <a:t>ó</a:t>
                      </a:r>
                      <a:r>
                        <a:rPr lang="es-EC" sz="1600" noProof="0" dirty="0" smtClean="0">
                          <a:effectLst/>
                        </a:rPr>
                        <a:t>n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1.59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1.14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1.85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3185" marR="0" indent="-8318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0.044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0245940"/>
                  </a:ext>
                </a:extLst>
              </a:tr>
              <a:tr h="264706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C" sz="1600" noProof="0" dirty="0" smtClean="0">
                          <a:effectLst/>
                        </a:rPr>
                        <a:t>Valor agregado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2.41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1.98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1.91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0.635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8376611"/>
                  </a:ext>
                </a:extLst>
              </a:tr>
              <a:tr h="417106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C" sz="1600" noProof="0" dirty="0" smtClean="0">
                          <a:effectLst/>
                        </a:rPr>
                        <a:t>Mecanismos de la venta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0.69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0.12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0.45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400" noProof="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400" noProof="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400" noProof="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415556"/>
                  </a:ext>
                </a:extLst>
              </a:tr>
              <a:tr h="253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800" noProof="0" dirty="0" smtClean="0">
                          <a:effectLst/>
                        </a:rPr>
                        <a:t> </a:t>
                      </a:r>
                      <a:r>
                        <a:rPr lang="es-EC" sz="1600" noProof="0" dirty="0" smtClean="0">
                          <a:effectLst/>
                        </a:rPr>
                        <a:t>Agregación</a:t>
                      </a:r>
                      <a:endParaRPr lang="es-EC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 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7523222"/>
                  </a:ext>
                </a:extLst>
              </a:tr>
              <a:tr h="220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1+2+3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7.25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5.68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6.47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0.003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9683388"/>
                  </a:ext>
                </a:extLst>
              </a:tr>
              <a:tr h="1767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noProof="0" dirty="0" smtClean="0">
                          <a:effectLst/>
                        </a:rPr>
                        <a:t>1+2+3+4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7.95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5.80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6.92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noProof="0" dirty="0" smtClean="0">
                          <a:effectLst/>
                        </a:rPr>
                        <a:t>0.000</a:t>
                      </a:r>
                      <a:endParaRPr lang="es-EC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920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04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Métodos econométricos</a:t>
            </a:r>
            <a:endParaRPr lang="es-EC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s-EC" sz="2400" i="1" dirty="0" smtClean="0"/>
                  <a:t>Estimación en dos etapas: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s-EC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s-EC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C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s-EC" sz="20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r>
                      <a:rPr lang="es-EC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r>
                      <a:rPr lang="es-EC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</m:oMath>
                </a14:m>
                <a:endParaRPr lang="es-EC" sz="20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s-EC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C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s-EC" sz="20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EC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r>
                      <a:rPr lang="es-EC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bSup>
                    <m:r>
                      <a:rPr lang="es-EC" sz="2000" i="1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s-EC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𝜗</m:t>
                        </m:r>
                      </m:e>
                      <m:sub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  <m:sup>
                        <m:r>
                          <a:rPr lang="es-EC" sz="20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endParaRPr lang="es-EC" sz="2000" dirty="0" smtClean="0"/>
              </a:p>
              <a:p>
                <a:r>
                  <a:rPr lang="es-EC" sz="2400" dirty="0" smtClean="0"/>
                  <a:t>Y representa la acción de mejora (</a:t>
                </a:r>
                <a:r>
                  <a:rPr lang="es-EC" sz="2400" dirty="0" err="1" smtClean="0"/>
                  <a:t>upgrading</a:t>
                </a:r>
                <a:r>
                  <a:rPr lang="es-EC" sz="2400" dirty="0" smtClean="0"/>
                  <a:t>), X es vector de variables que afectan la acción de mejora (u) o los precios recibidos (p), </a:t>
                </a:r>
                <a:r>
                  <a:rPr lang="el-GR" sz="2400" dirty="0" smtClean="0"/>
                  <a:t>β</a:t>
                </a:r>
                <a:r>
                  <a:rPr lang="en-US" sz="2400" dirty="0" smtClean="0"/>
                  <a:t> y </a:t>
                </a:r>
                <a:r>
                  <a:rPr lang="el-GR" sz="2400" dirty="0" smtClean="0"/>
                  <a:t>α</a:t>
                </a:r>
                <a:r>
                  <a:rPr lang="en-US" sz="2400" dirty="0" smtClean="0"/>
                  <a:t> son </a:t>
                </a:r>
                <a:r>
                  <a:rPr lang="en-US" sz="2400" dirty="0" err="1" smtClean="0"/>
                  <a:t>parametros</a:t>
                </a:r>
                <a:endParaRPr lang="es-EC" sz="2400" dirty="0" smtClean="0"/>
              </a:p>
              <a:p>
                <a:r>
                  <a:rPr lang="es-EC" sz="2400" dirty="0" smtClean="0"/>
                  <a:t>Problema de correlación de los errores—usar variables instrumentales debe corregir el problema</a:t>
                </a:r>
              </a:p>
              <a:p>
                <a:r>
                  <a:rPr lang="es-EC" sz="2400" dirty="0" smtClean="0"/>
                  <a:t>En términos brutos: se estima (1) primero y luego se sustituya la predicción de y en la (2)</a:t>
                </a:r>
                <a:endParaRPr lang="es-EC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67" t="-1143" b="-16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 smtClean="0"/>
              <a:t>y representa el numero de acciones agregadas o espec</a:t>
            </a:r>
            <a:r>
              <a:rPr lang="es-EC" sz="2400" dirty="0"/>
              <a:t>í</a:t>
            </a:r>
            <a:r>
              <a:rPr lang="es-EC" sz="2400" dirty="0" smtClean="0"/>
              <a:t>ficas por productor (i)</a:t>
            </a:r>
          </a:p>
          <a:p>
            <a:r>
              <a:rPr lang="es-EC" sz="2400" dirty="0" smtClean="0"/>
              <a:t>X (en ecuación 1) contiene condiciones de la casa (edad, educación, experiencia, genero, número de trabajadores…), índices de activos (familiares y productivos), condiciones de la finca (calidad del suelo, área de la finca…)</a:t>
            </a:r>
          </a:p>
          <a:p>
            <a:r>
              <a:rPr lang="es-EC" sz="2400" dirty="0" smtClean="0"/>
              <a:t>X (en ecuación 2) representa factores que </a:t>
            </a:r>
            <a:r>
              <a:rPr lang="es-EC" sz="2400" dirty="0" err="1" smtClean="0"/>
              <a:t>afetan</a:t>
            </a:r>
            <a:r>
              <a:rPr lang="es-EC" sz="2400" dirty="0" smtClean="0"/>
              <a:t> los precios (volumen de ventas, ubicación, distancia…)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15287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5" y="228600"/>
            <a:ext cx="7986713" cy="1147762"/>
          </a:xfrm>
        </p:spPr>
        <p:txBody>
          <a:bodyPr/>
          <a:lstStyle/>
          <a:p>
            <a:r>
              <a:rPr lang="es-EC" sz="3600" dirty="0" smtClean="0"/>
              <a:t>Análisis </a:t>
            </a:r>
            <a:r>
              <a:rPr lang="es-EC" sz="3600" dirty="0" smtClean="0"/>
              <a:t>multivariado </a:t>
            </a:r>
            <a:r>
              <a:rPr lang="es-EC" sz="3600" dirty="0" smtClean="0"/>
              <a:t>(acciones agregadas—1+2+3 y 1+2+3+4)</a:t>
            </a:r>
            <a:endParaRPr lang="es-EC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267200"/>
          </a:xfrm>
        </p:spPr>
        <p:txBody>
          <a:bodyPr/>
          <a:lstStyle/>
          <a:p>
            <a:r>
              <a:rPr lang="es-EC" sz="2400" dirty="0" smtClean="0"/>
              <a:t>Factores correlacionados con el acto de mejorar la posición en la cadena de valor (</a:t>
            </a:r>
            <a:r>
              <a:rPr lang="es-EC" sz="2400" dirty="0" err="1" smtClean="0"/>
              <a:t>upgrading</a:t>
            </a:r>
            <a:r>
              <a:rPr lang="es-EC" sz="2400" dirty="0" smtClean="0"/>
              <a:t>)</a:t>
            </a:r>
          </a:p>
          <a:p>
            <a:pPr lvl="1"/>
            <a:r>
              <a:rPr lang="es-EC" sz="2000" dirty="0" smtClean="0"/>
              <a:t>Educación (+), activos/recursos (+), acceso a la información(+), área de producción de la mora (-), área total de producción (</a:t>
            </a:r>
            <a:r>
              <a:rPr lang="es-EC" sz="2000" dirty="0" err="1" smtClean="0"/>
              <a:t>ns</a:t>
            </a:r>
            <a:r>
              <a:rPr lang="es-EC" sz="2000" dirty="0" smtClean="0"/>
              <a:t>)</a:t>
            </a:r>
          </a:p>
          <a:p>
            <a:pPr lvl="1"/>
            <a:r>
              <a:rPr lang="es-EC" sz="2000" dirty="0" smtClean="0"/>
              <a:t>Productores en Cotopaxi adoptan con menor frecuencia comparado con Carchi y Tungurahua, pero el idioma explica mucho (los de hablar </a:t>
            </a:r>
            <a:r>
              <a:rPr lang="es-EC" sz="2000" dirty="0" err="1" smtClean="0"/>
              <a:t>Kichwa</a:t>
            </a:r>
            <a:r>
              <a:rPr lang="es-EC" sz="2000" dirty="0" smtClean="0"/>
              <a:t> son menos probable de mejorar su posición)</a:t>
            </a:r>
          </a:p>
          <a:p>
            <a:pPr lvl="1"/>
            <a:r>
              <a:rPr lang="es-EC" sz="2000" dirty="0" smtClean="0"/>
              <a:t>Participar en capacitación (</a:t>
            </a:r>
            <a:r>
              <a:rPr lang="es-EC" sz="2000" dirty="0" err="1" smtClean="0"/>
              <a:t>ns</a:t>
            </a:r>
            <a:r>
              <a:rPr lang="es-EC" sz="2000" dirty="0" smtClean="0"/>
              <a:t>)—rol del sector privado</a:t>
            </a:r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2325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477" y="152400"/>
            <a:ext cx="8001000" cy="1216025"/>
          </a:xfrm>
        </p:spPr>
        <p:txBody>
          <a:bodyPr/>
          <a:lstStyle/>
          <a:p>
            <a:r>
              <a:rPr lang="es-EC" dirty="0" smtClean="0"/>
              <a:t>Análisis </a:t>
            </a:r>
            <a:r>
              <a:rPr lang="es-EC" dirty="0" smtClean="0"/>
              <a:t>multivariado </a:t>
            </a:r>
            <a:r>
              <a:rPr lang="es-EC" dirty="0" smtClean="0"/>
              <a:t>(acciones espec</a:t>
            </a:r>
            <a:r>
              <a:rPr lang="es-EC" sz="4000" dirty="0"/>
              <a:t>í</a:t>
            </a:r>
            <a:r>
              <a:rPr lang="es-EC" dirty="0" smtClean="0"/>
              <a:t>ficas)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196262" cy="4267200"/>
          </a:xfrm>
        </p:spPr>
        <p:txBody>
          <a:bodyPr/>
          <a:lstStyle/>
          <a:p>
            <a:r>
              <a:rPr lang="es-EC" sz="2000" dirty="0" smtClean="0"/>
              <a:t>Determinantes de acciones especificas (producción, sofisticación, valor agregado, mejores ventas)</a:t>
            </a:r>
          </a:p>
          <a:p>
            <a:pPr lvl="2"/>
            <a:r>
              <a:rPr lang="es-EC" sz="1800" dirty="0" smtClean="0"/>
              <a:t>Educación tiene relación significativa solamente con mejor formas de producir (</a:t>
            </a:r>
            <a:r>
              <a:rPr lang="es-EC" sz="1800" dirty="0" err="1" smtClean="0"/>
              <a:t>production</a:t>
            </a:r>
            <a:r>
              <a:rPr lang="es-EC" sz="1800" dirty="0" smtClean="0"/>
              <a:t> </a:t>
            </a:r>
            <a:r>
              <a:rPr lang="es-EC" sz="1800" dirty="0" err="1" smtClean="0"/>
              <a:t>upgrading</a:t>
            </a:r>
            <a:r>
              <a:rPr lang="es-EC" sz="1800" dirty="0" smtClean="0"/>
              <a:t>)—la relación con otras formas (sofisticación, valor agregado, mejor ventas) no es significativa</a:t>
            </a:r>
          </a:p>
          <a:p>
            <a:pPr lvl="2"/>
            <a:r>
              <a:rPr lang="es-EC" sz="1800" dirty="0" smtClean="0"/>
              <a:t>La riqueza (activos familiares) solamente se asocia con sofisticación y valor agregado; posesión de activos de producción agropecuaria no </a:t>
            </a:r>
            <a:r>
              <a:rPr lang="es-EC" sz="1800" dirty="0"/>
              <a:t>está </a:t>
            </a:r>
            <a:r>
              <a:rPr lang="es-EC" sz="1800" dirty="0" smtClean="0"/>
              <a:t>relacionado con mejora en sistemas de producción (</a:t>
            </a:r>
            <a:r>
              <a:rPr lang="es-EC" sz="1800" dirty="0" err="1" smtClean="0"/>
              <a:t>production</a:t>
            </a:r>
            <a:r>
              <a:rPr lang="es-EC" sz="1800" dirty="0" smtClean="0"/>
              <a:t> </a:t>
            </a:r>
            <a:r>
              <a:rPr lang="es-EC" sz="1800" dirty="0" err="1" smtClean="0"/>
              <a:t>upgrading</a:t>
            </a:r>
            <a:r>
              <a:rPr lang="es-EC" sz="1800" dirty="0" smtClean="0"/>
              <a:t>)</a:t>
            </a:r>
          </a:p>
          <a:p>
            <a:pPr lvl="2"/>
            <a:r>
              <a:rPr lang="es-EC" sz="1800" dirty="0" smtClean="0"/>
              <a:t>Los productores con mas experiencia en la producción de la mora son los que adoptan medios de mejorar su sistemas de comercialización</a:t>
            </a:r>
          </a:p>
          <a:p>
            <a:pPr lvl="2"/>
            <a:r>
              <a:rPr lang="es-EC" sz="1800" dirty="0" smtClean="0"/>
              <a:t>No se encuentra “sesgo de escala”—los productores de escala pequeña tienen la misma probabilidad de mejorar su posición en la cadena de valores que los grandes</a:t>
            </a:r>
          </a:p>
          <a:p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39452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Análisis </a:t>
            </a:r>
            <a:r>
              <a:rPr lang="es-EC" dirty="0" smtClean="0"/>
              <a:t>multivariado </a:t>
            </a:r>
            <a:r>
              <a:rPr lang="es-EC" dirty="0"/>
              <a:t>(acciones espec</a:t>
            </a:r>
            <a:r>
              <a:rPr lang="es-EC" sz="4000" dirty="0"/>
              <a:t>í</a:t>
            </a:r>
            <a:r>
              <a:rPr lang="es-EC" dirty="0"/>
              <a:t>ficas)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/>
              <a:t>Los de Carchi y Cotopaxi son menos probable de mejorar sus sistemas de producción que los de Tungurahua</a:t>
            </a:r>
          </a:p>
          <a:p>
            <a:r>
              <a:rPr lang="es-EC" sz="2000" dirty="0" smtClean="0"/>
              <a:t>Los de Cotopaxi son mucho menos probable de mejorar sus sistemas de comercialización o obtener mas valor agregado en sus ventas (producción y comercialización muy rusticas)—función del idioma? </a:t>
            </a:r>
          </a:p>
          <a:p>
            <a:r>
              <a:rPr lang="es-EC" sz="2000" dirty="0" smtClean="0"/>
              <a:t>El acceso a la información es una variable muy importante en explicar acciones de mejorar la posición en el mercado</a:t>
            </a:r>
          </a:p>
          <a:p>
            <a:r>
              <a:rPr lang="es-EC" sz="2000" dirty="0" smtClean="0"/>
              <a:t>Las fincas mas lejanas a los mercados principales son mas probable de mejorar sus sistemas de producción pero menos probable de mejorar sus sistemas de venta; estar lejos es un obstáculo importante</a:t>
            </a:r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241831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Impactos en precios recibidos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/>
              <a:t>Nota: </a:t>
            </a:r>
            <a:r>
              <a:rPr lang="es-EC" sz="2000" dirty="0" err="1" smtClean="0"/>
              <a:t>Endogeneidad</a:t>
            </a:r>
            <a:r>
              <a:rPr lang="es-EC" sz="2000" dirty="0" smtClean="0"/>
              <a:t> de las acciones </a:t>
            </a:r>
          </a:p>
          <a:p>
            <a:r>
              <a:rPr lang="es-EC" sz="2000" dirty="0" smtClean="0"/>
              <a:t>El uso del precio recibido como variable dependiente en ecuación 2 ayuda a solucionar el problema—el sistema es casi triangular</a:t>
            </a:r>
          </a:p>
          <a:p>
            <a:r>
              <a:rPr lang="es-EC" sz="2000" dirty="0" smtClean="0"/>
              <a:t>Resultados:</a:t>
            </a:r>
          </a:p>
          <a:p>
            <a:pPr lvl="1"/>
            <a:r>
              <a:rPr lang="es-EC" sz="1800" dirty="0" smtClean="0"/>
              <a:t>Adición de una actividad de mejora (</a:t>
            </a:r>
            <a:r>
              <a:rPr lang="es-EC" sz="1800" dirty="0" err="1" smtClean="0"/>
              <a:t>upgrade</a:t>
            </a:r>
            <a:r>
              <a:rPr lang="es-EC" sz="1800" dirty="0" smtClean="0"/>
              <a:t>) </a:t>
            </a:r>
            <a:r>
              <a:rPr lang="es-EC" sz="1800" dirty="0"/>
              <a:t>está</a:t>
            </a:r>
            <a:r>
              <a:rPr lang="es-EC" sz="1800" dirty="0" smtClean="0"/>
              <a:t> relacionada con 12-14% incremento a precio recibido</a:t>
            </a:r>
          </a:p>
          <a:p>
            <a:pPr lvl="1"/>
            <a:r>
              <a:rPr lang="es-EC" sz="1800" dirty="0" smtClean="0"/>
              <a:t>Controlando por factores—productores en el Norte reciben 24% menos en el mercado </a:t>
            </a:r>
          </a:p>
          <a:p>
            <a:pPr lvl="1"/>
            <a:r>
              <a:rPr lang="es-EC" sz="1800" dirty="0" smtClean="0"/>
              <a:t>Mejorar los sistemas de producción (una actividad) está relacionado con un incremento de 30% en precio recibido</a:t>
            </a:r>
          </a:p>
          <a:p>
            <a:pPr lvl="1"/>
            <a:r>
              <a:rPr lang="es-EC" sz="1800" dirty="0" smtClean="0"/>
              <a:t>Ventas y sofisticación se relaciona con un incremento de 20-25% en precio recibido</a:t>
            </a:r>
            <a:endParaRPr lang="es-EC" sz="1800" dirty="0"/>
          </a:p>
        </p:txBody>
      </p:sp>
    </p:spTree>
    <p:extLst>
      <p:ext uri="{BB962C8B-B14F-4D97-AF65-F5344CB8AC3E}">
        <p14:creationId xmlns:p14="http://schemas.microsoft.com/office/powerpoint/2010/main" val="12065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1800" dirty="0" smtClean="0"/>
              <a:t>La mora es un elemento muy importante para los medios de vida de las familias productoras en diversos lugares del país</a:t>
            </a:r>
          </a:p>
          <a:p>
            <a:r>
              <a:rPr lang="es-EC" sz="1800" dirty="0" smtClean="0"/>
              <a:t>Las cadenas de valor de la mora se diferencia comparando con muchas cadenas de hortalizas (en el mundo)</a:t>
            </a:r>
          </a:p>
          <a:p>
            <a:pPr lvl="1"/>
            <a:r>
              <a:rPr lang="es-EC" sz="1400" dirty="0" smtClean="0"/>
              <a:t>Variabilidad en las cadenas según lugar de producción</a:t>
            </a:r>
          </a:p>
          <a:p>
            <a:pPr lvl="1"/>
            <a:r>
              <a:rPr lang="es-EC" sz="1400" dirty="0" smtClean="0"/>
              <a:t>No existe “una cadena mejorada”</a:t>
            </a:r>
          </a:p>
          <a:p>
            <a:pPr lvl="1"/>
            <a:r>
              <a:rPr lang="es-EC" sz="1400" dirty="0" smtClean="0"/>
              <a:t>Acciones para mejorar la producción y comercialización de mora son rentables (ojo), pero el sector privado no esta liderando la modernización de la industria</a:t>
            </a:r>
          </a:p>
          <a:p>
            <a:r>
              <a:rPr lang="es-EC" sz="1800" dirty="0" smtClean="0"/>
              <a:t>Obstáculos en participar en la mejora no son formidables: educación y escala de producción </a:t>
            </a:r>
          </a:p>
          <a:p>
            <a:r>
              <a:rPr lang="es-EC" sz="1800" dirty="0" smtClean="0"/>
              <a:t>Acceso a información es uno de los obstáculos mas importante; distancia también</a:t>
            </a:r>
          </a:p>
          <a:p>
            <a:r>
              <a:rPr lang="es-EC" sz="1800" dirty="0" smtClean="0"/>
              <a:t>La mejora depende en muchas partes en las acciones del sector privado—de donde va a venir el impulso para el desarrollo del sector</a:t>
            </a:r>
          </a:p>
        </p:txBody>
      </p:sp>
      <p:pic>
        <p:nvPicPr>
          <p:cNvPr id="4" name="Picture 7" descr="ipmcrsp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73025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243" y="5715000"/>
            <a:ext cx="19161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82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/>
            <a:fld id="{0FE6D34D-E8B3-4EEA-A6D8-1BC4A95EB83A}" type="slidenum">
              <a:rPr lang="es-MX" smtClean="0"/>
              <a:pPr eaLnBrk="1" hangingPunct="1"/>
              <a:t>28</a:t>
            </a:fld>
            <a:endParaRPr lang="es-MX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13316" name="Picture 4" descr="P10208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755650" y="2133600"/>
            <a:ext cx="2447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0" y="58674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s-ES" sz="2800" b="1">
                <a:solidFill>
                  <a:srgbClr val="FFFF00"/>
                </a:solidFill>
                <a:latin typeface="Comic Sans MS" pitchFamily="66" charset="0"/>
              </a:rPr>
              <a:t>GRACIAS POR SU ATENCIÓN</a:t>
            </a:r>
            <a:r>
              <a:rPr lang="es-ES" sz="4400" b="1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56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Investigaciones</a:t>
            </a:r>
            <a:r>
              <a:rPr lang="en-US" dirty="0" smtClean="0"/>
              <a:t> del MIP </a:t>
            </a:r>
            <a:r>
              <a:rPr lang="en-US" dirty="0" err="1" smtClean="0"/>
              <a:t>en</a:t>
            </a:r>
            <a:r>
              <a:rPr lang="en-US" dirty="0" smtClean="0"/>
              <a:t> Mora (</a:t>
            </a:r>
            <a:r>
              <a:rPr lang="en-US" i="1" dirty="0" err="1" smtClean="0"/>
              <a:t>Rubus</a:t>
            </a:r>
            <a:r>
              <a:rPr lang="en-US" i="1" dirty="0" smtClean="0"/>
              <a:t> </a:t>
            </a:r>
            <a:r>
              <a:rPr lang="en-US" i="1" dirty="0" err="1" smtClean="0"/>
              <a:t>glaucus</a:t>
            </a:r>
            <a:r>
              <a:rPr lang="en-US" i="1" dirty="0" smtClean="0"/>
              <a:t> B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3858" y="2064795"/>
            <a:ext cx="2341350" cy="2420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012" y="1935435"/>
            <a:ext cx="4948003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cooperacion</a:t>
            </a:r>
            <a:r>
              <a:rPr lang="en-US" dirty="0"/>
              <a:t> del INIAP y el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dirty="0" err="1"/>
              <a:t>colaborativa</a:t>
            </a:r>
            <a:r>
              <a:rPr lang="en-US" dirty="0"/>
              <a:t> de </a:t>
            </a:r>
            <a:r>
              <a:rPr lang="en-US" dirty="0" err="1"/>
              <a:t>investigaciones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MIP (IPM CRSP)</a:t>
            </a:r>
          </a:p>
          <a:p>
            <a:endParaRPr lang="en-US" dirty="0"/>
          </a:p>
          <a:p>
            <a:r>
              <a:rPr lang="en-US" dirty="0" err="1"/>
              <a:t>Trabajamos</a:t>
            </a:r>
            <a:r>
              <a:rPr lang="en-US" dirty="0"/>
              <a:t> </a:t>
            </a:r>
            <a:r>
              <a:rPr lang="en-US" dirty="0" err="1"/>
              <a:t>juntos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: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Desarrollo de componentes tecnológicos para el manejo integrado de plagas en el cultivo de mora de castilla  </a:t>
            </a:r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Validación </a:t>
            </a:r>
            <a:r>
              <a:rPr lang="es-ES" dirty="0"/>
              <a:t>de un programa de manejo limpio de plagas en el cultivo de mora de </a:t>
            </a:r>
            <a:r>
              <a:rPr lang="es-ES" dirty="0" smtClean="0"/>
              <a:t>castilla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 smtClean="0"/>
              <a:t>Siguen las investigaciones agronómicas con cooperación externa</a:t>
            </a:r>
            <a:endParaRPr lang="es-ES" dirty="0"/>
          </a:p>
          <a:p>
            <a:endParaRPr lang="en-US" sz="13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133" y="4953000"/>
            <a:ext cx="3081867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617630"/>
            <a:ext cx="2800350" cy="225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2000250"/>
            <a:ext cx="2171700" cy="148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0650" y="4114800"/>
            <a:ext cx="19431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33600" y="2069889"/>
            <a:ext cx="12987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Botrytis sp.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5257801" y="1600200"/>
            <a:ext cx="252505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 err="1"/>
              <a:t>Mildiu</a:t>
            </a:r>
            <a:r>
              <a:rPr lang="en-US" sz="1350" b="1" dirty="0"/>
              <a:t> </a:t>
            </a:r>
            <a:r>
              <a:rPr lang="en-US" sz="1350" b="1" dirty="0" err="1"/>
              <a:t>polvoso</a:t>
            </a:r>
            <a:r>
              <a:rPr lang="en-US" sz="1350" b="1" dirty="0"/>
              <a:t> (</a:t>
            </a:r>
            <a:r>
              <a:rPr lang="en-US" sz="1350" b="1" dirty="0" err="1"/>
              <a:t>Oidium</a:t>
            </a:r>
            <a:r>
              <a:rPr lang="en-US" sz="1350" b="1" dirty="0"/>
              <a:t>)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4857750" y="3657600"/>
            <a:ext cx="3429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50" b="1" dirty="0" err="1"/>
              <a:t>Muerte</a:t>
            </a:r>
            <a:r>
              <a:rPr lang="en-US" sz="1350" b="1" dirty="0"/>
              <a:t> </a:t>
            </a:r>
            <a:r>
              <a:rPr lang="en-US" sz="1350" b="1" dirty="0" err="1"/>
              <a:t>descendente</a:t>
            </a:r>
            <a:r>
              <a:rPr lang="en-US" sz="1350" b="1" dirty="0"/>
              <a:t> (</a:t>
            </a:r>
            <a:r>
              <a:rPr lang="en-US" sz="1350" b="1" dirty="0" err="1"/>
              <a:t>Verticillium</a:t>
            </a:r>
            <a:r>
              <a:rPr lang="en-US" sz="1350" b="1" dirty="0"/>
              <a:t> sp)</a:t>
            </a:r>
            <a:endParaRPr lang="en-US" sz="1350" dirty="0"/>
          </a:p>
        </p:txBody>
      </p:sp>
      <p:sp>
        <p:nvSpPr>
          <p:cNvPr id="8" name="TextBox 7"/>
          <p:cNvSpPr txBox="1"/>
          <p:nvPr/>
        </p:nvSpPr>
        <p:spPr>
          <a:xfrm>
            <a:off x="1349086" y="352909"/>
            <a:ext cx="65757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Enfemedades</a:t>
            </a:r>
            <a:r>
              <a:rPr lang="en-US" sz="3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3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Mora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210" y="5582624"/>
            <a:ext cx="4762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026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Resultados de la investigaciones científicas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El MIP puede incrementar </a:t>
            </a:r>
          </a:p>
          <a:p>
            <a:pPr marL="0" indent="0">
              <a:buNone/>
            </a:pPr>
            <a:r>
              <a:rPr lang="es-EC" dirty="0" smtClean="0"/>
              <a:t>retornos al productor</a:t>
            </a:r>
          </a:p>
          <a:p>
            <a:r>
              <a:rPr lang="es-EC" dirty="0" smtClean="0"/>
              <a:t>Productores necesitan acceso </a:t>
            </a:r>
          </a:p>
          <a:p>
            <a:pPr marL="0" indent="0">
              <a:buNone/>
            </a:pPr>
            <a:r>
              <a:rPr lang="es-EC" dirty="0" smtClean="0"/>
              <a:t>a asistencia técnica (existen tecnologías pero los usuarios no las conocen) </a:t>
            </a:r>
          </a:p>
          <a:p>
            <a:r>
              <a:rPr lang="es-EC" i="1" dirty="0" smtClean="0"/>
              <a:t>Acceso al mercado es un obstáculo importante</a:t>
            </a:r>
            <a:r>
              <a:rPr lang="es-EC" dirty="0" smtClean="0"/>
              <a:t>—el mercado de la mora es muy </a:t>
            </a:r>
            <a:r>
              <a:rPr lang="es-EC" dirty="0"/>
              <a:t>rústico </a:t>
            </a:r>
            <a:r>
              <a:rPr lang="es-EC" dirty="0" smtClean="0"/>
              <a:t>y precios recibidos varían muchos</a:t>
            </a:r>
            <a:endParaRPr lang="es-EC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05562" y="766762"/>
            <a:ext cx="3505201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2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Estudios sociales de la mora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Es rentable el MIP de la mora?</a:t>
            </a:r>
          </a:p>
          <a:p>
            <a:r>
              <a:rPr lang="es-EC" dirty="0" smtClean="0"/>
              <a:t>Como puede incrementar la aplicación del MIP en la mora?</a:t>
            </a:r>
          </a:p>
          <a:p>
            <a:pPr lvl="1"/>
            <a:r>
              <a:rPr lang="es-EC" dirty="0" smtClean="0"/>
              <a:t>Días de campo?</a:t>
            </a:r>
          </a:p>
          <a:p>
            <a:pPr lvl="1"/>
            <a:r>
              <a:rPr lang="es-EC" dirty="0" smtClean="0"/>
              <a:t>Charlas y otros mecanismos educativos (extensión agropecuaria)</a:t>
            </a:r>
          </a:p>
          <a:p>
            <a:pPr lvl="1"/>
            <a:r>
              <a:rPr lang="es-EC" dirty="0" smtClean="0"/>
              <a:t>La TIC?  Ejemplo: Vanessa </a:t>
            </a:r>
            <a:r>
              <a:rPr lang="es-EC" dirty="0" err="1" smtClean="0"/>
              <a:t>Carrion</a:t>
            </a:r>
            <a:r>
              <a:rPr lang="es-EC" dirty="0" smtClean="0"/>
              <a:t> (disertación de doctorado, 2016)</a:t>
            </a:r>
            <a:endParaRPr lang="es-EC" dirty="0"/>
          </a:p>
        </p:txBody>
      </p:sp>
      <p:pic>
        <p:nvPicPr>
          <p:cNvPr id="4" name="Picture 2" descr="E:\Overflow\Pictures\Ecuador 2011\Ecuador 2011 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097" y="5086564"/>
            <a:ext cx="2336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2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Dinámica de cadenas de valor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/>
              <a:t>Que es una “cadena de valor”?</a:t>
            </a:r>
          </a:p>
          <a:p>
            <a:r>
              <a:rPr lang="es-EC" sz="2000" dirty="0" smtClean="0"/>
              <a:t>Factores de la dinámica:</a:t>
            </a:r>
          </a:p>
          <a:p>
            <a:pPr lvl="1"/>
            <a:r>
              <a:rPr lang="es-EC" sz="1800" dirty="0" smtClean="0"/>
              <a:t>Cambios </a:t>
            </a:r>
            <a:r>
              <a:rPr lang="es-EC" sz="1800" dirty="0"/>
              <a:t>en demanda:  </a:t>
            </a:r>
            <a:r>
              <a:rPr lang="es-EC" sz="1800" dirty="0" smtClean="0"/>
              <a:t>Crecimiento en ingresos </a:t>
            </a:r>
            <a:r>
              <a:rPr lang="es-EC" sz="1800" dirty="0"/>
              <a:t>y </a:t>
            </a:r>
            <a:r>
              <a:rPr lang="es-EC" sz="1800" dirty="0" smtClean="0"/>
              <a:t>mejor opciones</a:t>
            </a:r>
          </a:p>
          <a:p>
            <a:pPr lvl="1"/>
            <a:r>
              <a:rPr lang="es-EC" sz="1800" dirty="0" smtClean="0"/>
              <a:t>Nuevas tecnologías (por ejemplo—TIC, refrigeración)</a:t>
            </a:r>
          </a:p>
          <a:p>
            <a:pPr lvl="1"/>
            <a:r>
              <a:rPr lang="es-EC" sz="1800" dirty="0" smtClean="0"/>
              <a:t>Nuevas instituciones—contratos, intermediarios, inversionistas (sector privado)</a:t>
            </a:r>
          </a:p>
          <a:p>
            <a:r>
              <a:rPr lang="es-EC" sz="2000" dirty="0" smtClean="0"/>
              <a:t>La revolución silenciosa en mercados </a:t>
            </a:r>
          </a:p>
          <a:p>
            <a:pPr lvl="1"/>
            <a:r>
              <a:rPr lang="es-EC" sz="1800" dirty="0" smtClean="0"/>
              <a:t>Crecimiento de supermercados</a:t>
            </a:r>
          </a:p>
          <a:p>
            <a:pPr lvl="1"/>
            <a:r>
              <a:rPr lang="es-EC" sz="1800" dirty="0" smtClean="0"/>
              <a:t>Procesamiento, valor agregado y cadenas de alta valor </a:t>
            </a:r>
          </a:p>
          <a:p>
            <a:pPr lvl="1"/>
            <a:r>
              <a:rPr lang="es-EC" sz="1800" dirty="0" smtClean="0"/>
              <a:t>Mercados internacionales y acceso a ellos</a:t>
            </a:r>
          </a:p>
          <a:p>
            <a:r>
              <a:rPr lang="es-EC" sz="2000" dirty="0" smtClean="0"/>
              <a:t>Como esta situación puede beneficiar a los productores pequeños?  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133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Ejemplo de la(s) cadena(s):  Tungurahua</a:t>
            </a:r>
            <a:endParaRPr lang="es-EC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08" y="1676400"/>
            <a:ext cx="7130133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05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Temas de la investigación en las cadenas de valor</a:t>
            </a:r>
            <a:endParaRPr lang="es-EC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57" y="1828800"/>
            <a:ext cx="8001000" cy="4267200"/>
          </a:xfrm>
        </p:spPr>
        <p:txBody>
          <a:bodyPr/>
          <a:lstStyle/>
          <a:p>
            <a:r>
              <a:rPr lang="es-EC" sz="2000" dirty="0" smtClean="0"/>
              <a:t>Acceso a las cadenas de mayor valor </a:t>
            </a:r>
            <a:r>
              <a:rPr lang="es-EC" sz="1600" dirty="0"/>
              <a:t>(</a:t>
            </a:r>
            <a:r>
              <a:rPr lang="en-US" sz="2000" dirty="0"/>
              <a:t>Neven, Odera, Reardon &amp; Wang 2009; Michelson, Reardon &amp; Perez 2011; Hernandez, Reardon &amp; </a:t>
            </a:r>
            <a:r>
              <a:rPr lang="en-US" sz="2000" dirty="0" err="1"/>
              <a:t>Berdegue</a:t>
            </a:r>
            <a:r>
              <a:rPr lang="en-US" sz="2000" dirty="0"/>
              <a:t> 2007; </a:t>
            </a:r>
            <a:r>
              <a:rPr lang="en-US" sz="2000" dirty="0" err="1"/>
              <a:t>Minten</a:t>
            </a:r>
            <a:r>
              <a:rPr lang="en-US" sz="2000" dirty="0"/>
              <a:t>, </a:t>
            </a:r>
            <a:r>
              <a:rPr lang="en-US" sz="2000" dirty="0" err="1"/>
              <a:t>Randrianarison</a:t>
            </a:r>
            <a:r>
              <a:rPr lang="en-US" sz="2000" dirty="0"/>
              <a:t> &amp; </a:t>
            </a:r>
            <a:r>
              <a:rPr lang="en-US" sz="2000" dirty="0" err="1"/>
              <a:t>Swinnen</a:t>
            </a:r>
            <a:r>
              <a:rPr lang="en-US" sz="2000" dirty="0"/>
              <a:t> 2009</a:t>
            </a:r>
            <a:r>
              <a:rPr lang="en-US" sz="2000" dirty="0" smtClean="0"/>
              <a:t>)</a:t>
            </a:r>
            <a:endParaRPr lang="es-EC" sz="2000" dirty="0" smtClean="0"/>
          </a:p>
          <a:p>
            <a:pPr lvl="1"/>
            <a:r>
              <a:rPr lang="es-EC" sz="1800" dirty="0" smtClean="0"/>
              <a:t>Condiciones necesarias para la participación (mejor calidad, uso de insumos, calendario de producción)</a:t>
            </a:r>
          </a:p>
          <a:p>
            <a:pPr lvl="1"/>
            <a:r>
              <a:rPr lang="es-EC" sz="1800" dirty="0" smtClean="0"/>
              <a:t>Obstáculos para los pequeños productores (</a:t>
            </a:r>
            <a:r>
              <a:rPr lang="en-US" sz="1800" dirty="0" smtClean="0"/>
              <a:t>Neven &amp; </a:t>
            </a:r>
            <a:r>
              <a:rPr lang="en-US" sz="1800" dirty="0"/>
              <a:t>Reardon 2004; </a:t>
            </a:r>
            <a:r>
              <a:rPr lang="en-US" sz="1800" dirty="0" err="1"/>
              <a:t>Swinnen</a:t>
            </a:r>
            <a:r>
              <a:rPr lang="en-US" sz="1800" dirty="0"/>
              <a:t> </a:t>
            </a:r>
            <a:r>
              <a:rPr lang="en-US" sz="1800" dirty="0" smtClean="0"/>
              <a:t>2004; Blandon</a:t>
            </a:r>
            <a:r>
              <a:rPr lang="en-US" sz="1800" dirty="0"/>
              <a:t>, Henson </a:t>
            </a:r>
            <a:r>
              <a:rPr lang="en-US" sz="1800" dirty="0" smtClean="0"/>
              <a:t>&amp; </a:t>
            </a:r>
            <a:r>
              <a:rPr lang="en-US" sz="1800" dirty="0" err="1"/>
              <a:t>Cranfield</a:t>
            </a:r>
            <a:r>
              <a:rPr lang="en-US" sz="1800" dirty="0"/>
              <a:t> </a:t>
            </a:r>
            <a:r>
              <a:rPr lang="en-US" sz="1800" dirty="0" smtClean="0"/>
              <a:t>2009; Hernandez</a:t>
            </a:r>
            <a:r>
              <a:rPr lang="en-US" sz="1800" dirty="0"/>
              <a:t>, Reardon </a:t>
            </a:r>
            <a:r>
              <a:rPr lang="en-US" sz="1800" dirty="0" smtClean="0"/>
              <a:t>&amp; </a:t>
            </a:r>
            <a:r>
              <a:rPr lang="en-US" sz="1800" dirty="0" err="1"/>
              <a:t>Berdegue</a:t>
            </a:r>
            <a:r>
              <a:rPr lang="en-US" sz="1800" dirty="0"/>
              <a:t> 2007) </a:t>
            </a:r>
            <a:endParaRPr lang="es-EC" sz="1800" dirty="0" smtClean="0"/>
          </a:p>
          <a:p>
            <a:r>
              <a:rPr lang="es-EC" sz="2000" dirty="0" smtClean="0"/>
              <a:t>Movimiento hacia mejor posición (</a:t>
            </a:r>
            <a:r>
              <a:rPr lang="es-EC" sz="2000" dirty="0" err="1" smtClean="0"/>
              <a:t>upgrading</a:t>
            </a:r>
            <a:r>
              <a:rPr lang="es-EC" sz="2000" dirty="0" smtClean="0"/>
              <a:t>) </a:t>
            </a:r>
            <a:r>
              <a:rPr lang="en-US" sz="2000" dirty="0"/>
              <a:t>(</a:t>
            </a:r>
            <a:r>
              <a:rPr lang="en-US" sz="2000" dirty="0" err="1"/>
              <a:t>Escobal</a:t>
            </a:r>
            <a:r>
              <a:rPr lang="en-US" sz="2000" dirty="0"/>
              <a:t> and </a:t>
            </a:r>
            <a:r>
              <a:rPr lang="en-US" sz="2000" dirty="0" err="1"/>
              <a:t>Cavero</a:t>
            </a:r>
            <a:r>
              <a:rPr lang="en-US" sz="2000" dirty="0"/>
              <a:t> </a:t>
            </a:r>
            <a:r>
              <a:rPr lang="en-US" sz="2000" dirty="0" smtClean="0"/>
              <a:t>2011; Clements &amp; </a:t>
            </a:r>
            <a:r>
              <a:rPr lang="en-US" sz="2000" dirty="0" err="1" smtClean="0"/>
              <a:t>Alwang</a:t>
            </a:r>
            <a:r>
              <a:rPr lang="en-US" sz="2000" dirty="0" smtClean="0"/>
              <a:t> 2017)</a:t>
            </a:r>
            <a:endParaRPr lang="es-EC" sz="1400" dirty="0" smtClean="0"/>
          </a:p>
          <a:p>
            <a:r>
              <a:rPr lang="es-EC" sz="2000" dirty="0" smtClean="0"/>
              <a:t>Impactos sobre el participante (</a:t>
            </a:r>
            <a:r>
              <a:rPr lang="en-US" sz="2000" dirty="0" smtClean="0"/>
              <a:t>Barrett </a:t>
            </a:r>
            <a:r>
              <a:rPr lang="en-US" sz="2000" i="1" dirty="0"/>
              <a:t>et al.</a:t>
            </a:r>
            <a:r>
              <a:rPr lang="en-US" sz="2000" dirty="0"/>
              <a:t> 2011)</a:t>
            </a:r>
            <a:endParaRPr lang="es-EC" sz="2000" dirty="0" smtClean="0"/>
          </a:p>
          <a:p>
            <a:pPr lvl="1"/>
            <a:r>
              <a:rPr lang="es-EC" sz="1800" dirty="0" smtClean="0"/>
              <a:t>Ingresos (</a:t>
            </a:r>
            <a:r>
              <a:rPr lang="en-US" sz="1800" dirty="0" err="1" smtClean="0"/>
              <a:t>Handschuch</a:t>
            </a:r>
            <a:r>
              <a:rPr lang="en-US" sz="1800" dirty="0"/>
              <a:t>, </a:t>
            </a:r>
            <a:r>
              <a:rPr lang="en-US" sz="1800" dirty="0" err="1"/>
              <a:t>Wollni</a:t>
            </a:r>
            <a:r>
              <a:rPr lang="en-US" sz="1800" dirty="0"/>
              <a:t> </a:t>
            </a:r>
            <a:r>
              <a:rPr lang="en-US" sz="1800" dirty="0" smtClean="0"/>
              <a:t>&amp; Villalobos 2013), </a:t>
            </a:r>
            <a:r>
              <a:rPr lang="en-US" sz="1800" dirty="0" err="1" smtClean="0"/>
              <a:t>precios</a:t>
            </a:r>
            <a:r>
              <a:rPr lang="en-US" sz="1800" dirty="0" smtClean="0"/>
              <a:t> </a:t>
            </a:r>
            <a:r>
              <a:rPr lang="en-US" sz="1800" dirty="0" err="1" smtClean="0"/>
              <a:t>recibidos</a:t>
            </a:r>
            <a:endParaRPr lang="es-EC" sz="1800" dirty="0"/>
          </a:p>
          <a:p>
            <a:pPr lvl="1"/>
            <a:r>
              <a:rPr lang="es-EC" sz="1800" dirty="0" smtClean="0"/>
              <a:t>Seguridad/estabilidad</a:t>
            </a:r>
            <a:endParaRPr lang="es-EC" sz="1800" dirty="0"/>
          </a:p>
        </p:txBody>
      </p:sp>
    </p:spTree>
    <p:extLst>
      <p:ext uri="{BB962C8B-B14F-4D97-AF65-F5344CB8AC3E}">
        <p14:creationId xmlns:p14="http://schemas.microsoft.com/office/powerpoint/2010/main" val="21375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apacity Building for Impact Assessment in CG Centers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The Need for Strengthening IA Capacity in CG Centers &amp;quot;&quot;/&gt;&lt;property id=&quot;20307&quot; value=&quot;257&quot;/&gt;&lt;/object&gt;&lt;object type=&quot;3&quot; unique_id=&quot;10006&quot;&gt;&lt;property id=&quot;20148&quot; value=&quot;5&quot;/&gt;&lt;property id=&quot;20300&quot; value=&quot;Slide 4 - &amp;quot;IA Costs&amp;quot;&quot;/&gt;&lt;property id=&quot;20307&quot; value=&quot;258&quot;/&gt;&lt;/object&gt;&lt;object type=&quot;3&quot; unique_id=&quot;10007&quot;&gt;&lt;property id=&quot;20148&quot; value=&quot;5&quot;/&gt;&lt;property id=&quot;20300&quot; value=&quot;Slide 5 - &amp;quot;Implication of IA Costs &amp;quot;&quot;/&gt;&lt;property id=&quot;20307&quot; value=&quot;260&quot;/&gt;&lt;/object&gt;&lt;object type=&quot;3&quot; unique_id=&quot;10008&quot;&gt;&lt;property id=&quot;20148&quot; value=&quot;5&quot;/&gt;&lt;property id=&quot;20300&quot; value=&quot;Slide 6 - &amp;quot;Data&amp;quot;&quot;/&gt;&lt;property id=&quot;20307&quot; value=&quot;259&quot;/&gt;&lt;/object&gt;&lt;object type=&quot;3&quot; unique_id=&quot;10009&quot;&gt;&lt;property id=&quot;20148&quot; value=&quot;5&quot;/&gt;&lt;property id=&quot;20300&quot; value=&quot;Slide 8 - &amp;quot;Process&amp;quot;&quot;/&gt;&lt;property id=&quot;20307&quot; value=&quot;261&quot;/&gt;&lt;/object&gt;&lt;object type=&quot;3&quot; unique_id=&quot;10010&quot;&gt;&lt;property id=&quot;20148&quot; value=&quot;5&quot;/&gt;&lt;property id=&quot;20300&quot; value=&quot;Slide 10 - &amp;quot;Methods and minimum skills for in-depth studies&amp;quot;&quot;/&gt;&lt;property id=&quot;20307&quot; value=&quot;262&quot;/&gt;&lt;/object&gt;&lt;object type=&quot;3&quot; unique_id=&quot;10074&quot;&gt;&lt;property id=&quot;20148&quot; value=&quot;5&quot;/&gt;&lt;property id=&quot;20300&quot; value=&quot;Slide 7 - &amp;quot;Data management&amp;quot;&quot;/&gt;&lt;property id=&quot;20307&quot; value=&quot;264&quot;/&gt;&lt;/object&gt;&lt;object type=&quot;3&quot; unique_id=&quot;10075&quot;&gt;&lt;property id=&quot;20148&quot; value=&quot;5&quot;/&gt;&lt;property id=&quot;20300&quot; value=&quot;Slide 9 - &amp;quot;Criteria for selecting projects for in-depth impact Assessment&amp;quot;&quot;/&gt;&lt;property id=&quot;20307&quot; value=&quot;263&quot;/&gt;&lt;/object&gt;&lt;object type=&quot;3&quot; unique_id=&quot;10109&quot;&gt;&lt;property id=&quot;20148&quot; value=&quot;5&quot;/&gt;&lt;property id=&quot;20300&quot; value=&quot;Slide 11 - &amp;quot;Summary recommendations &amp;quot;&quot;/&gt;&lt;property id=&quot;20307&quot; value=&quot;265&quot;/&gt;&lt;/object&gt;&lt;object type=&quot;3&quot; unique_id=&quot;10122&quot;&gt;&lt;property id=&quot;20148&quot; value=&quot;5&quot;/&gt;&lt;property id=&quot;20300&quot; value=&quot;Slide 2 - &amp;quot;Three types of IA Capacity in CG Centers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Strenthening Impact assessment-4-28-15</Template>
  <TotalTime>1337</TotalTime>
  <Words>1872</Words>
  <Application>Microsoft Office PowerPoint</Application>
  <PresentationFormat>On-screen Show (4:3)</PresentationFormat>
  <Paragraphs>361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Cambria Math</vt:lpstr>
      <vt:lpstr>Comic Sans MS</vt:lpstr>
      <vt:lpstr>Times New Roman</vt:lpstr>
      <vt:lpstr>Verdana</vt:lpstr>
      <vt:lpstr>Wingdings</vt:lpstr>
      <vt:lpstr>Profile</vt:lpstr>
      <vt:lpstr>1_Profile</vt:lpstr>
      <vt:lpstr>Mejoras en la cadena de valor de los productores de mora de Ecuador y sus impactos en los precios recibidos</vt:lpstr>
      <vt:lpstr>Resumen</vt:lpstr>
      <vt:lpstr>Investigaciones del MIP en Mora (Rubus glaucus B)</vt:lpstr>
      <vt:lpstr>PowerPoint Presentation</vt:lpstr>
      <vt:lpstr>Resultados de la investigaciones científicas</vt:lpstr>
      <vt:lpstr>Estudios sociales de la mora</vt:lpstr>
      <vt:lpstr>Dinámica de cadenas de valor</vt:lpstr>
      <vt:lpstr>Ejemplo de la(s) cadena(s):  Tungurahua</vt:lpstr>
      <vt:lpstr>Temas de la investigación en las cadenas de valor</vt:lpstr>
      <vt:lpstr>Limitaciones de las investigaciones</vt:lpstr>
      <vt:lpstr>Objetivos del estudio de la cadena de valor en mora (el INIAP)</vt:lpstr>
      <vt:lpstr>Métodos</vt:lpstr>
      <vt:lpstr>Tungurahua y Bolivar</vt:lpstr>
      <vt:lpstr>Cotopaxi</vt:lpstr>
      <vt:lpstr>Carchi</vt:lpstr>
      <vt:lpstr>Estadísticas de producción de la mora (Información elaborada por el equipo de investigación)</vt:lpstr>
      <vt:lpstr>Implicaciones del trabajo cualitativo</vt:lpstr>
      <vt:lpstr>La encuesta (2015-2016)</vt:lpstr>
      <vt:lpstr>PowerPoint Presentation</vt:lpstr>
      <vt:lpstr>Agregaciones de mejoramiento por región de la producción</vt:lpstr>
      <vt:lpstr>Métodos econométricos</vt:lpstr>
      <vt:lpstr>Variables</vt:lpstr>
      <vt:lpstr>Análisis multivariado (acciones agregadas—1+2+3 y 1+2+3+4)</vt:lpstr>
      <vt:lpstr>Análisis multivariado (acciones específicas)</vt:lpstr>
      <vt:lpstr>Análisis multivariado (acciones específicas)</vt:lpstr>
      <vt:lpstr>Impactos en precios recibidos</vt:lpstr>
      <vt:lpstr>Conclusiones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RTB and the Rural Transformation</dc:title>
  <dc:creator>Alwang</dc:creator>
  <cp:lastModifiedBy>reviewer</cp:lastModifiedBy>
  <cp:revision>122</cp:revision>
  <dcterms:created xsi:type="dcterms:W3CDTF">2016-03-05T18:55:41Z</dcterms:created>
  <dcterms:modified xsi:type="dcterms:W3CDTF">2017-08-01T15:02:17Z</dcterms:modified>
</cp:coreProperties>
</file>