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334" r:id="rId3"/>
    <p:sldId id="336" r:id="rId4"/>
    <p:sldId id="264" r:id="rId5"/>
    <p:sldId id="266" r:id="rId6"/>
    <p:sldId id="268" r:id="rId7"/>
    <p:sldId id="267" r:id="rId8"/>
    <p:sldId id="280" r:id="rId9"/>
    <p:sldId id="337" r:id="rId10"/>
    <p:sldId id="338" r:id="rId11"/>
    <p:sldId id="339" r:id="rId12"/>
    <p:sldId id="340" r:id="rId13"/>
    <p:sldId id="341" r:id="rId14"/>
    <p:sldId id="330" r:id="rId15"/>
    <p:sldId id="285" r:id="rId16"/>
    <p:sldId id="286" r:id="rId17"/>
    <p:sldId id="284" r:id="rId18"/>
    <p:sldId id="333" r:id="rId19"/>
    <p:sldId id="343" r:id="rId20"/>
  </p:sldIdLst>
  <p:sldSz cx="9144000" cy="6858000" type="screen4x3"/>
  <p:notesSz cx="7023100" cy="9309100"/>
  <p:embeddedFontLst>
    <p:embeddedFont>
      <p:font typeface="Corbel" panose="020B0503020204020204" pitchFamily="34" charset="0"/>
      <p:regular r:id="rId23"/>
      <p:bold r:id="rId24"/>
      <p:italic r:id="rId25"/>
      <p:boldItalic r:id="rId26"/>
    </p:embeddedFont>
    <p:embeddedFont>
      <p:font typeface="Euphemia" panose="020B0503040102020104" pitchFamily="34" charset="0"/>
      <p:regular r:id="rId27"/>
    </p:embeddedFont>
    <p:embeddedFont>
      <p:font typeface="Rockwell Extra Bold" panose="02060903040505020403" pitchFamily="18" charset="0"/>
      <p:bold r:id="rId28"/>
    </p:embeddedFont>
    <p:embeddedFont>
      <p:font typeface="Tahoma" panose="020B0604030504040204" pitchFamily="34" charset="0"/>
      <p:regular r:id="rId29"/>
      <p:bold r:id="rId30"/>
    </p:embeddedFont>
    <p:embeddedFont>
      <p:font typeface="Wingdings 2" panose="05020102010507070707" pitchFamily="18" charset="2"/>
      <p:regular r:id="rId31"/>
    </p:embeddedFont>
    <p:embeddedFont>
      <p:font typeface="Wingdings 3" panose="05040102010807070707" pitchFamily="18" charset="2"/>
      <p:regular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7406"/>
    <a:srgbClr val="A828AB"/>
    <a:srgbClr val="6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717471-2B80-4B9C-8FC4-04F87114114E}" v="127" dt="2024-04-11T19:09:32.4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952" y="4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roll, Joshua" userId="6a988208-d167-4617-af1e-e31f74f0694f" providerId="ADAL" clId="{152E2390-4938-46D9-815F-0F259982CA77}"/>
    <pc:docChg chg="undo custSel addSld delSld modSld">
      <pc:chgData name="Carroll, Joshua" userId="6a988208-d167-4617-af1e-e31f74f0694f" providerId="ADAL" clId="{152E2390-4938-46D9-815F-0F259982CA77}" dt="2024-03-28T21:37:58.260" v="357"/>
      <pc:docMkLst>
        <pc:docMk/>
      </pc:docMkLst>
      <pc:sldChg chg="modSp mod modAnim">
        <pc:chgData name="Carroll, Joshua" userId="6a988208-d167-4617-af1e-e31f74f0694f" providerId="ADAL" clId="{152E2390-4938-46D9-815F-0F259982CA77}" dt="2024-03-28T15:58:38.900" v="342"/>
        <pc:sldMkLst>
          <pc:docMk/>
          <pc:sldMk cId="757467291" sldId="284"/>
        </pc:sldMkLst>
        <pc:spChg chg="mod">
          <ac:chgData name="Carroll, Joshua" userId="6a988208-d167-4617-af1e-e31f74f0694f" providerId="ADAL" clId="{152E2390-4938-46D9-815F-0F259982CA77}" dt="2024-03-28T15:57:03.886" v="337" actId="1037"/>
          <ac:spMkLst>
            <pc:docMk/>
            <pc:sldMk cId="757467291" sldId="284"/>
            <ac:spMk id="2" creationId="{3877D2CA-1C84-BD56-4740-5F6D0C0C28B9}"/>
          </ac:spMkLst>
        </pc:spChg>
      </pc:sldChg>
      <pc:sldChg chg="modSp mod">
        <pc:chgData name="Carroll, Joshua" userId="6a988208-d167-4617-af1e-e31f74f0694f" providerId="ADAL" clId="{152E2390-4938-46D9-815F-0F259982CA77}" dt="2024-03-28T15:52:33.778" v="305" actId="1038"/>
        <pc:sldMkLst>
          <pc:docMk/>
          <pc:sldMk cId="1219548961" sldId="285"/>
        </pc:sldMkLst>
        <pc:spChg chg="mod">
          <ac:chgData name="Carroll, Joshua" userId="6a988208-d167-4617-af1e-e31f74f0694f" providerId="ADAL" clId="{152E2390-4938-46D9-815F-0F259982CA77}" dt="2024-03-28T15:51:57.779" v="240" actId="1038"/>
          <ac:spMkLst>
            <pc:docMk/>
            <pc:sldMk cId="1219548961" sldId="285"/>
            <ac:spMk id="256011" creationId="{00000000-0000-0000-0000-000000000000}"/>
          </ac:spMkLst>
        </pc:spChg>
        <pc:spChg chg="mod">
          <ac:chgData name="Carroll, Joshua" userId="6a988208-d167-4617-af1e-e31f74f0694f" providerId="ADAL" clId="{152E2390-4938-46D9-815F-0F259982CA77}" dt="2024-03-28T15:52:33.778" v="305" actId="1038"/>
          <ac:spMkLst>
            <pc:docMk/>
            <pc:sldMk cId="1219548961" sldId="285"/>
            <ac:spMk id="256012" creationId="{00000000-0000-0000-0000-000000000000}"/>
          </ac:spMkLst>
        </pc:spChg>
        <pc:spChg chg="mod">
          <ac:chgData name="Carroll, Joshua" userId="6a988208-d167-4617-af1e-e31f74f0694f" providerId="ADAL" clId="{152E2390-4938-46D9-815F-0F259982CA77}" dt="2024-03-28T15:52:25.907" v="278" actId="14100"/>
          <ac:spMkLst>
            <pc:docMk/>
            <pc:sldMk cId="1219548961" sldId="285"/>
            <ac:spMk id="256013" creationId="{00000000-0000-0000-0000-000000000000}"/>
          </ac:spMkLst>
        </pc:spChg>
        <pc:picChg chg="mod">
          <ac:chgData name="Carroll, Joshua" userId="6a988208-d167-4617-af1e-e31f74f0694f" providerId="ADAL" clId="{152E2390-4938-46D9-815F-0F259982CA77}" dt="2024-03-28T15:51:54.285" v="234" actId="1038"/>
          <ac:picMkLst>
            <pc:docMk/>
            <pc:sldMk cId="1219548961" sldId="285"/>
            <ac:picMk id="256009" creationId="{00000000-0000-0000-0000-000000000000}"/>
          </ac:picMkLst>
        </pc:picChg>
      </pc:sldChg>
      <pc:sldChg chg="modAnim">
        <pc:chgData name="Carroll, Joshua" userId="6a988208-d167-4617-af1e-e31f74f0694f" providerId="ADAL" clId="{152E2390-4938-46D9-815F-0F259982CA77}" dt="2024-03-28T15:49:16.001" v="1"/>
        <pc:sldMkLst>
          <pc:docMk/>
          <pc:sldMk cId="4147991927" sldId="330"/>
        </pc:sldMkLst>
      </pc:sldChg>
      <pc:sldChg chg="modAnim">
        <pc:chgData name="Carroll, Joshua" userId="6a988208-d167-4617-af1e-e31f74f0694f" providerId="ADAL" clId="{152E2390-4938-46D9-815F-0F259982CA77}" dt="2024-03-28T15:48:59.686" v="0"/>
        <pc:sldMkLst>
          <pc:docMk/>
          <pc:sldMk cId="925906603" sldId="341"/>
        </pc:sldMkLst>
      </pc:sldChg>
      <pc:sldChg chg="del">
        <pc:chgData name="Carroll, Joshua" userId="6a988208-d167-4617-af1e-e31f74f0694f" providerId="ADAL" clId="{152E2390-4938-46D9-815F-0F259982CA77}" dt="2024-03-28T15:59:38.986" v="343" actId="2696"/>
        <pc:sldMkLst>
          <pc:docMk/>
          <pc:sldMk cId="3068904517" sldId="343"/>
        </pc:sldMkLst>
      </pc:sldChg>
      <pc:sldChg chg="modSp add modAnim">
        <pc:chgData name="Carroll, Joshua" userId="6a988208-d167-4617-af1e-e31f74f0694f" providerId="ADAL" clId="{152E2390-4938-46D9-815F-0F259982CA77}" dt="2024-03-28T21:37:58.260" v="357"/>
        <pc:sldMkLst>
          <pc:docMk/>
          <pc:sldMk cId="3111182335" sldId="343"/>
        </pc:sldMkLst>
        <pc:spChg chg="mod">
          <ac:chgData name="Carroll, Joshua" userId="6a988208-d167-4617-af1e-e31f74f0694f" providerId="ADAL" clId="{152E2390-4938-46D9-815F-0F259982CA77}" dt="2024-03-28T21:36:56.137" v="354" actId="122"/>
          <ac:spMkLst>
            <pc:docMk/>
            <pc:sldMk cId="3111182335" sldId="343"/>
            <ac:spMk id="4" creationId="{65FA2D23-3A10-ADF7-66BC-10115ACF9B90}"/>
          </ac:spMkLst>
        </pc:spChg>
      </pc:sldChg>
    </pc:docChg>
  </pc:docChgLst>
  <pc:docChgLst>
    <pc:chgData name="Carroll, Joshua" userId="6a988208-d167-4617-af1e-e31f74f0694f" providerId="ADAL" clId="{6F717471-2B80-4B9C-8FC4-04F87114114E}"/>
    <pc:docChg chg="custSel delSld modSld sldOrd modNotesMaster modHandout">
      <pc:chgData name="Carroll, Joshua" userId="6a988208-d167-4617-af1e-e31f74f0694f" providerId="ADAL" clId="{6F717471-2B80-4B9C-8FC4-04F87114114E}" dt="2024-04-11T19:09:32.478" v="470"/>
      <pc:docMkLst>
        <pc:docMk/>
      </pc:docMkLst>
      <pc:sldChg chg="modAnim">
        <pc:chgData name="Carroll, Joshua" userId="6a988208-d167-4617-af1e-e31f74f0694f" providerId="ADAL" clId="{6F717471-2B80-4B9C-8FC4-04F87114114E}" dt="2024-04-11T15:46:25.816" v="469"/>
        <pc:sldMkLst>
          <pc:docMk/>
          <pc:sldMk cId="0" sldId="264"/>
        </pc:sldMkLst>
      </pc:sldChg>
      <pc:sldChg chg="modAnim">
        <pc:chgData name="Carroll, Joshua" userId="6a988208-d167-4617-af1e-e31f74f0694f" providerId="ADAL" clId="{6F717471-2B80-4B9C-8FC4-04F87114114E}" dt="2024-04-11T19:09:32.478" v="470"/>
        <pc:sldMkLst>
          <pc:docMk/>
          <pc:sldMk cId="0" sldId="266"/>
        </pc:sldMkLst>
      </pc:sldChg>
      <pc:sldChg chg="modNotes">
        <pc:chgData name="Carroll, Joshua" userId="6a988208-d167-4617-af1e-e31f74f0694f" providerId="ADAL" clId="{6F717471-2B80-4B9C-8FC4-04F87114114E}" dt="2024-04-10T19:06:04.256" v="39"/>
        <pc:sldMkLst>
          <pc:docMk/>
          <pc:sldMk cId="2232945678" sldId="267"/>
        </pc:sldMkLst>
      </pc:sldChg>
      <pc:sldChg chg="modSp ord">
        <pc:chgData name="Carroll, Joshua" userId="6a988208-d167-4617-af1e-e31f74f0694f" providerId="ADAL" clId="{6F717471-2B80-4B9C-8FC4-04F87114114E}" dt="2024-04-10T23:36:18.110" v="59" actId="20577"/>
        <pc:sldMkLst>
          <pc:docMk/>
          <pc:sldMk cId="0" sldId="268"/>
        </pc:sldMkLst>
        <pc:spChg chg="mod">
          <ac:chgData name="Carroll, Joshua" userId="6a988208-d167-4617-af1e-e31f74f0694f" providerId="ADAL" clId="{6F717471-2B80-4B9C-8FC4-04F87114114E}" dt="2024-04-10T23:36:18.110" v="59" actId="20577"/>
          <ac:spMkLst>
            <pc:docMk/>
            <pc:sldMk cId="0" sldId="268"/>
            <ac:spMk id="95235" creationId="{00000000-0000-0000-0000-000000000000}"/>
          </ac:spMkLst>
        </pc:spChg>
      </pc:sldChg>
      <pc:sldChg chg="del ord">
        <pc:chgData name="Carroll, Joshua" userId="6a988208-d167-4617-af1e-e31f74f0694f" providerId="ADAL" clId="{6F717471-2B80-4B9C-8FC4-04F87114114E}" dt="2024-04-10T23:44:10.977" v="65" actId="2696"/>
        <pc:sldMkLst>
          <pc:docMk/>
          <pc:sldMk cId="0" sldId="269"/>
        </pc:sldMkLst>
      </pc:sldChg>
      <pc:sldChg chg="del ord">
        <pc:chgData name="Carroll, Joshua" userId="6a988208-d167-4617-af1e-e31f74f0694f" providerId="ADAL" clId="{6F717471-2B80-4B9C-8FC4-04F87114114E}" dt="2024-04-10T23:44:10.977" v="65" actId="2696"/>
        <pc:sldMkLst>
          <pc:docMk/>
          <pc:sldMk cId="0" sldId="270"/>
        </pc:sldMkLst>
      </pc:sldChg>
      <pc:sldChg chg="del ord">
        <pc:chgData name="Carroll, Joshua" userId="6a988208-d167-4617-af1e-e31f74f0694f" providerId="ADAL" clId="{6F717471-2B80-4B9C-8FC4-04F87114114E}" dt="2024-04-10T23:44:10.977" v="65" actId="2696"/>
        <pc:sldMkLst>
          <pc:docMk/>
          <pc:sldMk cId="0" sldId="272"/>
        </pc:sldMkLst>
      </pc:sldChg>
      <pc:sldChg chg="modSp mod">
        <pc:chgData name="Carroll, Joshua" userId="6a988208-d167-4617-af1e-e31f74f0694f" providerId="ADAL" clId="{6F717471-2B80-4B9C-8FC4-04F87114114E}" dt="2024-04-10T19:03:23.303" v="36" actId="14100"/>
        <pc:sldMkLst>
          <pc:docMk/>
          <pc:sldMk cId="0" sldId="280"/>
        </pc:sldMkLst>
        <pc:spChg chg="mod">
          <ac:chgData name="Carroll, Joshua" userId="6a988208-d167-4617-af1e-e31f74f0694f" providerId="ADAL" clId="{6F717471-2B80-4B9C-8FC4-04F87114114E}" dt="2024-04-10T19:03:23.303" v="36" actId="14100"/>
          <ac:spMkLst>
            <pc:docMk/>
            <pc:sldMk cId="0" sldId="280"/>
            <ac:spMk id="525317" creationId="{00000000-0000-0000-0000-000000000000}"/>
          </ac:spMkLst>
        </pc:spChg>
        <pc:spChg chg="mod">
          <ac:chgData name="Carroll, Joshua" userId="6a988208-d167-4617-af1e-e31f74f0694f" providerId="ADAL" clId="{6F717471-2B80-4B9C-8FC4-04F87114114E}" dt="2024-04-10T19:03:14.260" v="35" actId="14100"/>
          <ac:spMkLst>
            <pc:docMk/>
            <pc:sldMk cId="0" sldId="280"/>
            <ac:spMk id="525318" creationId="{00000000-0000-0000-0000-000000000000}"/>
          </ac:spMkLst>
        </pc:spChg>
      </pc:sldChg>
      <pc:sldChg chg="del">
        <pc:chgData name="Carroll, Joshua" userId="6a988208-d167-4617-af1e-e31f74f0694f" providerId="ADAL" clId="{6F717471-2B80-4B9C-8FC4-04F87114114E}" dt="2024-04-10T23:44:10.977" v="65" actId="2696"/>
        <pc:sldMkLst>
          <pc:docMk/>
          <pc:sldMk cId="0" sldId="281"/>
        </pc:sldMkLst>
      </pc:sldChg>
      <pc:sldChg chg="modSp mod">
        <pc:chgData name="Carroll, Joshua" userId="6a988208-d167-4617-af1e-e31f74f0694f" providerId="ADAL" clId="{6F717471-2B80-4B9C-8FC4-04F87114114E}" dt="2024-04-10T23:41:05.482" v="64" actId="1037"/>
        <pc:sldMkLst>
          <pc:docMk/>
          <pc:sldMk cId="757467291" sldId="284"/>
        </pc:sldMkLst>
        <pc:spChg chg="mod">
          <ac:chgData name="Carroll, Joshua" userId="6a988208-d167-4617-af1e-e31f74f0694f" providerId="ADAL" clId="{6F717471-2B80-4B9C-8FC4-04F87114114E}" dt="2024-04-10T23:41:05.482" v="64" actId="1037"/>
          <ac:spMkLst>
            <pc:docMk/>
            <pc:sldMk cId="757467291" sldId="284"/>
            <ac:spMk id="2" creationId="{3877D2CA-1C84-BD56-4740-5F6D0C0C28B9}"/>
          </ac:spMkLst>
        </pc:spChg>
      </pc:sldChg>
      <pc:sldChg chg="del">
        <pc:chgData name="Carroll, Joshua" userId="6a988208-d167-4617-af1e-e31f74f0694f" providerId="ADAL" clId="{6F717471-2B80-4B9C-8FC4-04F87114114E}" dt="2024-04-10T23:44:10.977" v="65" actId="2696"/>
        <pc:sldMkLst>
          <pc:docMk/>
          <pc:sldMk cId="0" sldId="287"/>
        </pc:sldMkLst>
      </pc:sldChg>
      <pc:sldChg chg="del">
        <pc:chgData name="Carroll, Joshua" userId="6a988208-d167-4617-af1e-e31f74f0694f" providerId="ADAL" clId="{6F717471-2B80-4B9C-8FC4-04F87114114E}" dt="2024-04-10T23:44:10.977" v="65" actId="2696"/>
        <pc:sldMkLst>
          <pc:docMk/>
          <pc:sldMk cId="421414701" sldId="288"/>
        </pc:sldMkLst>
      </pc:sldChg>
      <pc:sldChg chg="del">
        <pc:chgData name="Carroll, Joshua" userId="6a988208-d167-4617-af1e-e31f74f0694f" providerId="ADAL" clId="{6F717471-2B80-4B9C-8FC4-04F87114114E}" dt="2024-04-10T23:44:10.977" v="65" actId="2696"/>
        <pc:sldMkLst>
          <pc:docMk/>
          <pc:sldMk cId="0" sldId="290"/>
        </pc:sldMkLst>
      </pc:sldChg>
      <pc:sldChg chg="modSp mod modAnim modNotesTx">
        <pc:chgData name="Carroll, Joshua" userId="6a988208-d167-4617-af1e-e31f74f0694f" providerId="ADAL" clId="{6F717471-2B80-4B9C-8FC4-04F87114114E}" dt="2024-04-11T15:44:46.212" v="468" actId="20577"/>
        <pc:sldMkLst>
          <pc:docMk/>
          <pc:sldMk cId="1028070070" sldId="334"/>
        </pc:sldMkLst>
        <pc:spChg chg="mod">
          <ac:chgData name="Carroll, Joshua" userId="6a988208-d167-4617-af1e-e31f74f0694f" providerId="ADAL" clId="{6F717471-2B80-4B9C-8FC4-04F87114114E}" dt="2024-04-11T15:44:46.212" v="468" actId="20577"/>
          <ac:spMkLst>
            <pc:docMk/>
            <pc:sldMk cId="1028070070" sldId="334"/>
            <ac:spMk id="3" creationId="{6AD6479A-2F90-0F64-9D09-44C3EF260ADB}"/>
          </ac:spMkLst>
        </pc:spChg>
        <pc:spChg chg="mod">
          <ac:chgData name="Carroll, Joshua" userId="6a988208-d167-4617-af1e-e31f74f0694f" providerId="ADAL" clId="{6F717471-2B80-4B9C-8FC4-04F87114114E}" dt="2024-04-11T15:42:22.800" v="453" actId="1036"/>
          <ac:spMkLst>
            <pc:docMk/>
            <pc:sldMk cId="1028070070" sldId="334"/>
            <ac:spMk id="5" creationId="{17B7C6B5-88F1-65C5-7826-815B80C8D569}"/>
          </ac:spMkLst>
        </pc:spChg>
        <pc:picChg chg="mod">
          <ac:chgData name="Carroll, Joshua" userId="6a988208-d167-4617-af1e-e31f74f0694f" providerId="ADAL" clId="{6F717471-2B80-4B9C-8FC4-04F87114114E}" dt="2024-04-11T15:41:45.489" v="391" actId="1036"/>
          <ac:picMkLst>
            <pc:docMk/>
            <pc:sldMk cId="1028070070" sldId="334"/>
            <ac:picMk id="4" creationId="{1B4B3C32-F0D5-44FE-6060-B3794792762F}"/>
          </ac:picMkLst>
        </pc:picChg>
      </pc:sldChg>
      <pc:sldChg chg="modNotesTx">
        <pc:chgData name="Carroll, Joshua" userId="6a988208-d167-4617-af1e-e31f74f0694f" providerId="ADAL" clId="{6F717471-2B80-4B9C-8FC4-04F87114114E}" dt="2024-04-10T23:58:41.544" v="290" actId="20577"/>
        <pc:sldMkLst>
          <pc:docMk/>
          <pc:sldMk cId="925906603" sldId="341"/>
        </pc:sldMkLst>
      </pc:sldChg>
      <pc:sldChg chg="del ord">
        <pc:chgData name="Carroll, Joshua" userId="6a988208-d167-4617-af1e-e31f74f0694f" providerId="ADAL" clId="{6F717471-2B80-4B9C-8FC4-04F87114114E}" dt="2024-04-10T23:44:10.977" v="65" actId="2696"/>
        <pc:sldMkLst>
          <pc:docMk/>
          <pc:sldMk cId="3415556543" sldId="342"/>
        </pc:sldMkLst>
      </pc:sldChg>
      <pc:sldChg chg="addSp modSp mod modAnim">
        <pc:chgData name="Carroll, Joshua" userId="6a988208-d167-4617-af1e-e31f74f0694f" providerId="ADAL" clId="{6F717471-2B80-4B9C-8FC4-04F87114114E}" dt="2024-04-10T23:31:03.479" v="57"/>
        <pc:sldMkLst>
          <pc:docMk/>
          <pc:sldMk cId="3111182335" sldId="343"/>
        </pc:sldMkLst>
        <pc:spChg chg="mod">
          <ac:chgData name="Carroll, Joshua" userId="6a988208-d167-4617-af1e-e31f74f0694f" providerId="ADAL" clId="{6F717471-2B80-4B9C-8FC4-04F87114114E}" dt="2024-04-10T23:28:19.343" v="45" actId="1076"/>
          <ac:spMkLst>
            <pc:docMk/>
            <pc:sldMk cId="3111182335" sldId="343"/>
            <ac:spMk id="4" creationId="{65FA2D23-3A10-ADF7-66BC-10115ACF9B90}"/>
          </ac:spMkLst>
        </pc:spChg>
        <pc:spChg chg="mod">
          <ac:chgData name="Carroll, Joshua" userId="6a988208-d167-4617-af1e-e31f74f0694f" providerId="ADAL" clId="{6F717471-2B80-4B9C-8FC4-04F87114114E}" dt="2024-04-10T23:29:25.192" v="52" actId="1076"/>
          <ac:spMkLst>
            <pc:docMk/>
            <pc:sldMk cId="3111182335" sldId="343"/>
            <ac:spMk id="5" creationId="{0A1EC5A8-FED4-26B1-DD1B-7E86AE0E9295}"/>
          </ac:spMkLst>
        </pc:spChg>
        <pc:spChg chg="mod">
          <ac:chgData name="Carroll, Joshua" userId="6a988208-d167-4617-af1e-e31f74f0694f" providerId="ADAL" clId="{6F717471-2B80-4B9C-8FC4-04F87114114E}" dt="2024-04-10T19:07:16.184" v="42" actId="1076"/>
          <ac:spMkLst>
            <pc:docMk/>
            <pc:sldMk cId="3111182335" sldId="343"/>
            <ac:spMk id="6" creationId="{954CC283-1F5B-66A0-472C-6F8851064A17}"/>
          </ac:spMkLst>
        </pc:spChg>
        <pc:picChg chg="add mod">
          <ac:chgData name="Carroll, Joshua" userId="6a988208-d167-4617-af1e-e31f74f0694f" providerId="ADAL" clId="{6F717471-2B80-4B9C-8FC4-04F87114114E}" dt="2024-04-10T19:07:10.322" v="41"/>
          <ac:picMkLst>
            <pc:docMk/>
            <pc:sldMk cId="3111182335" sldId="343"/>
            <ac:picMk id="2" creationId="{1A8EF950-EC8A-8BE3-ADF8-A5F46D9E4116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7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solidFill>
          <a:srgbClr val="000080"/>
        </a:solidFill>
        <a:ln w="12700">
          <a:solidFill>
            <a:schemeClr val="tx1"/>
          </a:solidFill>
          <a:prstDash val="solid"/>
        </a:ln>
      </c:spPr>
    </c:sideWall>
    <c:backWall>
      <c:thickness val="0"/>
      <c:spPr>
        <a:solidFill>
          <a:srgbClr val="000080"/>
        </a:solidFill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0889929742388757E-2"/>
          <c:y val="6.398104265402843E-2"/>
          <c:w val="0.64988290398126469"/>
          <c:h val="0.8056872037914691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Urban</c:v>
                </c:pt>
              </c:strCache>
            </c:strRef>
          </c:tx>
          <c:spPr>
            <a:solidFill>
              <a:srgbClr val="FF0000"/>
            </a:solidFill>
            <a:ln w="13053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Sheet1!$B$1:$G$1</c:f>
              <c:strCache>
                <c:ptCount val="6"/>
                <c:pt idx="0">
                  <c:v>Urban</c:v>
                </c:pt>
                <c:pt idx="1">
                  <c:v>Suburban</c:v>
                </c:pt>
                <c:pt idx="2">
                  <c:v>Rural Developed</c:v>
                </c:pt>
                <c:pt idx="3">
                  <c:v>Rural Natural</c:v>
                </c:pt>
                <c:pt idx="4">
                  <c:v>Semi-primitive</c:v>
                </c:pt>
                <c:pt idx="5">
                  <c:v>Primitive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AE-4251-99CF-FDC72C690A6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Suburban</c:v>
                </c:pt>
              </c:strCache>
            </c:strRef>
          </c:tx>
          <c:spPr>
            <a:solidFill>
              <a:srgbClr val="FF6600"/>
            </a:solidFill>
            <a:ln w="13053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Sheet1!$B$1:$G$1</c:f>
              <c:strCache>
                <c:ptCount val="6"/>
                <c:pt idx="0">
                  <c:v>Urban</c:v>
                </c:pt>
                <c:pt idx="1">
                  <c:v>Suburban</c:v>
                </c:pt>
                <c:pt idx="2">
                  <c:v>Rural Developed</c:v>
                </c:pt>
                <c:pt idx="3">
                  <c:v>Rural Natural</c:v>
                </c:pt>
                <c:pt idx="4">
                  <c:v>Semi-primitive</c:v>
                </c:pt>
                <c:pt idx="5">
                  <c:v>Primitive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AE-4251-99CF-FDC72C690A6F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Rural Developed</c:v>
                </c:pt>
              </c:strCache>
            </c:strRef>
          </c:tx>
          <c:spPr>
            <a:solidFill>
              <a:srgbClr val="FF00FF"/>
            </a:solidFill>
            <a:ln w="13053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Sheet1!$B$1:$G$1</c:f>
              <c:strCache>
                <c:ptCount val="6"/>
                <c:pt idx="0">
                  <c:v>Urban</c:v>
                </c:pt>
                <c:pt idx="1">
                  <c:v>Suburban</c:v>
                </c:pt>
                <c:pt idx="2">
                  <c:v>Rural Developed</c:v>
                </c:pt>
                <c:pt idx="3">
                  <c:v>Rural Natural</c:v>
                </c:pt>
                <c:pt idx="4">
                  <c:v>Semi-primitive</c:v>
                </c:pt>
                <c:pt idx="5">
                  <c:v>Primitive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  <c:pt idx="2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AE-4251-99CF-FDC72C690A6F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Rural Natural</c:v>
                </c:pt>
              </c:strCache>
            </c:strRef>
          </c:tx>
          <c:spPr>
            <a:solidFill>
              <a:srgbClr val="3366FF"/>
            </a:solidFill>
            <a:ln w="13053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Sheet1!$B$1:$G$1</c:f>
              <c:strCache>
                <c:ptCount val="6"/>
                <c:pt idx="0">
                  <c:v>Urban</c:v>
                </c:pt>
                <c:pt idx="1">
                  <c:v>Suburban</c:v>
                </c:pt>
                <c:pt idx="2">
                  <c:v>Rural Developed</c:v>
                </c:pt>
                <c:pt idx="3">
                  <c:v>Rural Natural</c:v>
                </c:pt>
                <c:pt idx="4">
                  <c:v>Semi-primitive</c:v>
                </c:pt>
                <c:pt idx="5">
                  <c:v>Primitive</c:v>
                </c:pt>
              </c:strCache>
            </c:strRef>
          </c:cat>
          <c:val>
            <c:numRef>
              <c:f>Sheet1!$B$5:$G$5</c:f>
              <c:numCache>
                <c:formatCode>General</c:formatCode>
                <c:ptCount val="6"/>
                <c:pt idx="3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1AE-4251-99CF-FDC72C690A6F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Semi-primitive</c:v>
                </c:pt>
              </c:strCache>
            </c:strRef>
          </c:tx>
          <c:spPr>
            <a:solidFill>
              <a:srgbClr val="FFFF00"/>
            </a:solidFill>
            <a:ln w="13053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Sheet1!$B$1:$G$1</c:f>
              <c:strCache>
                <c:ptCount val="6"/>
                <c:pt idx="0">
                  <c:v>Urban</c:v>
                </c:pt>
                <c:pt idx="1">
                  <c:v>Suburban</c:v>
                </c:pt>
                <c:pt idx="2">
                  <c:v>Rural Developed</c:v>
                </c:pt>
                <c:pt idx="3">
                  <c:v>Rural Natural</c:v>
                </c:pt>
                <c:pt idx="4">
                  <c:v>Semi-primitive</c:v>
                </c:pt>
                <c:pt idx="5">
                  <c:v>Primitive</c:v>
                </c:pt>
              </c:strCache>
            </c:strRef>
          </c:cat>
          <c:val>
            <c:numRef>
              <c:f>Sheet1!$B$6:$G$6</c:f>
              <c:numCache>
                <c:formatCode>General</c:formatCode>
                <c:ptCount val="6"/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1AE-4251-99CF-FDC72C690A6F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Primitive</c:v>
                </c:pt>
              </c:strCache>
            </c:strRef>
          </c:tx>
          <c:spPr>
            <a:solidFill>
              <a:srgbClr val="00B050"/>
            </a:solidFill>
            <a:ln w="13053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Sheet1!$B$1:$G$1</c:f>
              <c:strCache>
                <c:ptCount val="6"/>
                <c:pt idx="0">
                  <c:v>Urban</c:v>
                </c:pt>
                <c:pt idx="1">
                  <c:v>Suburban</c:v>
                </c:pt>
                <c:pt idx="2">
                  <c:v>Rural Developed</c:v>
                </c:pt>
                <c:pt idx="3">
                  <c:v>Rural Natural</c:v>
                </c:pt>
                <c:pt idx="4">
                  <c:v>Semi-primitive</c:v>
                </c:pt>
                <c:pt idx="5">
                  <c:v>Primitive</c:v>
                </c:pt>
              </c:strCache>
            </c:strRef>
          </c:cat>
          <c:val>
            <c:numRef>
              <c:f>Sheet1!$B$7:$G$7</c:f>
              <c:numCache>
                <c:formatCode>General</c:formatCode>
                <c:ptCount val="6"/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1AE-4251-99CF-FDC72C690A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96275456"/>
        <c:axId val="96305920"/>
        <c:axId val="0"/>
      </c:bar3DChart>
      <c:catAx>
        <c:axId val="96275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26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028" b="1" i="0" u="none" strike="noStrike" baseline="0">
                <a:solidFill>
                  <a:schemeClr val="tx1"/>
                </a:solidFill>
                <a:latin typeface="Tahoma"/>
                <a:ea typeface="Tahoma"/>
                <a:cs typeface="Tahoma"/>
              </a:defRPr>
            </a:pPr>
            <a:endParaRPr lang="en-US"/>
          </a:p>
        </c:txPr>
        <c:crossAx val="9630592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6305920"/>
        <c:scaling>
          <c:orientation val="minMax"/>
        </c:scaling>
        <c:delete val="0"/>
        <c:axPos val="l"/>
        <c:majorGridlines>
          <c:spPr>
            <a:ln w="3263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26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50" b="1" i="0" u="none" strike="noStrike" baseline="0">
                <a:solidFill>
                  <a:schemeClr val="tx1"/>
                </a:solidFill>
                <a:latin typeface="Tahoma"/>
                <a:ea typeface="Tahoma"/>
                <a:cs typeface="Tahoma"/>
              </a:defRPr>
            </a:pPr>
            <a:endParaRPr lang="en-US"/>
          </a:p>
        </c:txPr>
        <c:crossAx val="96275456"/>
        <c:crosses val="autoZero"/>
        <c:crossBetween val="between"/>
      </c:valAx>
      <c:spPr>
        <a:noFill/>
        <a:ln w="26106">
          <a:noFill/>
        </a:ln>
      </c:spPr>
    </c:plotArea>
    <c:legend>
      <c:legendPos val="r"/>
      <c:layout>
        <c:manualLayout>
          <c:xMode val="edge"/>
          <c:yMode val="edge"/>
          <c:x val="0.72365339578454335"/>
          <c:y val="0.26540284360189575"/>
          <c:w val="0.27166276346604218"/>
          <c:h val="0.47156398104265401"/>
        </c:manualLayout>
      </c:layout>
      <c:overlay val="0"/>
      <c:spPr>
        <a:noFill/>
        <a:ln w="3263">
          <a:solidFill>
            <a:schemeClr val="tx1"/>
          </a:solidFill>
          <a:prstDash val="solid"/>
        </a:ln>
      </c:spPr>
      <c:txPr>
        <a:bodyPr/>
        <a:lstStyle/>
        <a:p>
          <a:pPr>
            <a:defRPr sz="1701" b="1" i="0" u="none" strike="noStrike" baseline="0">
              <a:solidFill>
                <a:schemeClr val="tx1"/>
              </a:solidFill>
              <a:latin typeface="Tahoma"/>
              <a:ea typeface="Tahoma"/>
              <a:cs typeface="Tahoma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13053">
      <a:solidFill>
        <a:srgbClr val="0000FF"/>
      </a:solidFill>
      <a:prstDash val="solid"/>
    </a:ln>
  </c:spPr>
  <c:txPr>
    <a:bodyPr/>
    <a:lstStyle/>
    <a:p>
      <a:pPr>
        <a:defRPr sz="1850" b="1" i="0" u="none" strike="noStrike" baseline="0">
          <a:solidFill>
            <a:schemeClr val="tx1"/>
          </a:solidFill>
          <a:latin typeface="Tahoma"/>
          <a:ea typeface="Tahoma"/>
          <a:cs typeface="Tahoma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7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solidFill>
          <a:srgbClr val="000080"/>
        </a:solidFill>
        <a:ln w="12700">
          <a:solidFill>
            <a:schemeClr val="tx1"/>
          </a:solidFill>
          <a:prstDash val="solid"/>
        </a:ln>
      </c:spPr>
    </c:sideWall>
    <c:backWall>
      <c:thickness val="0"/>
      <c:spPr>
        <a:solidFill>
          <a:srgbClr val="000080"/>
        </a:solidFill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0889929742388757E-2"/>
          <c:y val="6.398104265402843E-2"/>
          <c:w val="0.64988290398126469"/>
          <c:h val="0.8056872037914691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Urban</c:v>
                </c:pt>
              </c:strCache>
            </c:strRef>
          </c:tx>
          <c:spPr>
            <a:solidFill>
              <a:srgbClr val="FF0000"/>
            </a:solidFill>
            <a:ln w="13053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Sheet1!$B$1:$G$1</c:f>
              <c:strCache>
                <c:ptCount val="6"/>
                <c:pt idx="0">
                  <c:v>Urban</c:v>
                </c:pt>
                <c:pt idx="1">
                  <c:v>Suburban</c:v>
                </c:pt>
                <c:pt idx="2">
                  <c:v>Rural Developed</c:v>
                </c:pt>
                <c:pt idx="3">
                  <c:v>Rural Natural</c:v>
                </c:pt>
                <c:pt idx="4">
                  <c:v>Semi-primitive</c:v>
                </c:pt>
                <c:pt idx="5">
                  <c:v>Primitive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AE-4251-99CF-FDC72C690A6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Suburban</c:v>
                </c:pt>
              </c:strCache>
            </c:strRef>
          </c:tx>
          <c:spPr>
            <a:solidFill>
              <a:srgbClr val="FF6600"/>
            </a:solidFill>
            <a:ln w="13053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Sheet1!$B$1:$G$1</c:f>
              <c:strCache>
                <c:ptCount val="6"/>
                <c:pt idx="0">
                  <c:v>Urban</c:v>
                </c:pt>
                <c:pt idx="1">
                  <c:v>Suburban</c:v>
                </c:pt>
                <c:pt idx="2">
                  <c:v>Rural Developed</c:v>
                </c:pt>
                <c:pt idx="3">
                  <c:v>Rural Natural</c:v>
                </c:pt>
                <c:pt idx="4">
                  <c:v>Semi-primitive</c:v>
                </c:pt>
                <c:pt idx="5">
                  <c:v>Primitive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AE-4251-99CF-FDC72C690A6F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Rural Developed</c:v>
                </c:pt>
              </c:strCache>
            </c:strRef>
          </c:tx>
          <c:spPr>
            <a:solidFill>
              <a:srgbClr val="FF00FF"/>
            </a:solidFill>
            <a:ln w="13053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Sheet1!$B$1:$G$1</c:f>
              <c:strCache>
                <c:ptCount val="6"/>
                <c:pt idx="0">
                  <c:v>Urban</c:v>
                </c:pt>
                <c:pt idx="1">
                  <c:v>Suburban</c:v>
                </c:pt>
                <c:pt idx="2">
                  <c:v>Rural Developed</c:v>
                </c:pt>
                <c:pt idx="3">
                  <c:v>Rural Natural</c:v>
                </c:pt>
                <c:pt idx="4">
                  <c:v>Semi-primitive</c:v>
                </c:pt>
                <c:pt idx="5">
                  <c:v>Primitive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  <c:pt idx="2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AE-4251-99CF-FDC72C690A6F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Rural Natural</c:v>
                </c:pt>
              </c:strCache>
            </c:strRef>
          </c:tx>
          <c:spPr>
            <a:solidFill>
              <a:srgbClr val="3366FF"/>
            </a:solidFill>
            <a:ln w="13053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Sheet1!$B$1:$G$1</c:f>
              <c:strCache>
                <c:ptCount val="6"/>
                <c:pt idx="0">
                  <c:v>Urban</c:v>
                </c:pt>
                <c:pt idx="1">
                  <c:v>Suburban</c:v>
                </c:pt>
                <c:pt idx="2">
                  <c:v>Rural Developed</c:v>
                </c:pt>
                <c:pt idx="3">
                  <c:v>Rural Natural</c:v>
                </c:pt>
                <c:pt idx="4">
                  <c:v>Semi-primitive</c:v>
                </c:pt>
                <c:pt idx="5">
                  <c:v>Primitive</c:v>
                </c:pt>
              </c:strCache>
            </c:strRef>
          </c:cat>
          <c:val>
            <c:numRef>
              <c:f>Sheet1!$B$5:$G$5</c:f>
              <c:numCache>
                <c:formatCode>General</c:formatCode>
                <c:ptCount val="6"/>
                <c:pt idx="3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1AE-4251-99CF-FDC72C690A6F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Semi-primitive</c:v>
                </c:pt>
              </c:strCache>
            </c:strRef>
          </c:tx>
          <c:spPr>
            <a:solidFill>
              <a:srgbClr val="FFFF00"/>
            </a:solidFill>
            <a:ln w="13053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Sheet1!$B$1:$G$1</c:f>
              <c:strCache>
                <c:ptCount val="6"/>
                <c:pt idx="0">
                  <c:v>Urban</c:v>
                </c:pt>
                <c:pt idx="1">
                  <c:v>Suburban</c:v>
                </c:pt>
                <c:pt idx="2">
                  <c:v>Rural Developed</c:v>
                </c:pt>
                <c:pt idx="3">
                  <c:v>Rural Natural</c:v>
                </c:pt>
                <c:pt idx="4">
                  <c:v>Semi-primitive</c:v>
                </c:pt>
                <c:pt idx="5">
                  <c:v>Primitive</c:v>
                </c:pt>
              </c:strCache>
            </c:strRef>
          </c:cat>
          <c:val>
            <c:numRef>
              <c:f>Sheet1!$B$6:$G$6</c:f>
              <c:numCache>
                <c:formatCode>General</c:formatCode>
                <c:ptCount val="6"/>
                <c:pt idx="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1AE-4251-99CF-FDC72C690A6F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Primitive</c:v>
                </c:pt>
              </c:strCache>
            </c:strRef>
          </c:tx>
          <c:spPr>
            <a:solidFill>
              <a:srgbClr val="00B050"/>
            </a:solidFill>
            <a:ln w="13053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Sheet1!$B$1:$G$1</c:f>
              <c:strCache>
                <c:ptCount val="6"/>
                <c:pt idx="0">
                  <c:v>Urban</c:v>
                </c:pt>
                <c:pt idx="1">
                  <c:v>Suburban</c:v>
                </c:pt>
                <c:pt idx="2">
                  <c:v>Rural Developed</c:v>
                </c:pt>
                <c:pt idx="3">
                  <c:v>Rural Natural</c:v>
                </c:pt>
                <c:pt idx="4">
                  <c:v>Semi-primitive</c:v>
                </c:pt>
                <c:pt idx="5">
                  <c:v>Primitive</c:v>
                </c:pt>
              </c:strCache>
            </c:strRef>
          </c:cat>
          <c:val>
            <c:numRef>
              <c:f>Sheet1!$B$7:$G$7</c:f>
              <c:numCache>
                <c:formatCode>General</c:formatCode>
                <c:ptCount val="6"/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1AE-4251-99CF-FDC72C690A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96275456"/>
        <c:axId val="96305920"/>
        <c:axId val="0"/>
      </c:bar3DChart>
      <c:catAx>
        <c:axId val="96275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26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028" b="1" i="0" u="none" strike="noStrike" baseline="0">
                <a:solidFill>
                  <a:schemeClr val="tx1"/>
                </a:solidFill>
                <a:latin typeface="Tahoma"/>
                <a:ea typeface="Tahoma"/>
                <a:cs typeface="Tahoma"/>
              </a:defRPr>
            </a:pPr>
            <a:endParaRPr lang="en-US"/>
          </a:p>
        </c:txPr>
        <c:crossAx val="9630592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6305920"/>
        <c:scaling>
          <c:orientation val="minMax"/>
        </c:scaling>
        <c:delete val="0"/>
        <c:axPos val="l"/>
        <c:majorGridlines>
          <c:spPr>
            <a:ln w="3263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26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50" b="1" i="0" u="none" strike="noStrike" baseline="0">
                <a:solidFill>
                  <a:schemeClr val="tx1"/>
                </a:solidFill>
                <a:latin typeface="Tahoma"/>
                <a:ea typeface="Tahoma"/>
                <a:cs typeface="Tahoma"/>
              </a:defRPr>
            </a:pPr>
            <a:endParaRPr lang="en-US"/>
          </a:p>
        </c:txPr>
        <c:crossAx val="96275456"/>
        <c:crosses val="autoZero"/>
        <c:crossBetween val="between"/>
      </c:valAx>
      <c:spPr>
        <a:noFill/>
        <a:ln w="26106">
          <a:noFill/>
        </a:ln>
      </c:spPr>
    </c:plotArea>
    <c:legend>
      <c:legendPos val="r"/>
      <c:layout>
        <c:manualLayout>
          <c:xMode val="edge"/>
          <c:yMode val="edge"/>
          <c:x val="0.72365339578454335"/>
          <c:y val="0.26540284360189575"/>
          <c:w val="0.27166276346604218"/>
          <c:h val="0.47156398104265401"/>
        </c:manualLayout>
      </c:layout>
      <c:overlay val="0"/>
      <c:spPr>
        <a:noFill/>
        <a:ln w="3263">
          <a:solidFill>
            <a:schemeClr val="tx1"/>
          </a:solidFill>
          <a:prstDash val="solid"/>
        </a:ln>
      </c:spPr>
      <c:txPr>
        <a:bodyPr/>
        <a:lstStyle/>
        <a:p>
          <a:pPr>
            <a:defRPr sz="1701" b="1" i="0" u="none" strike="noStrike" baseline="0">
              <a:solidFill>
                <a:schemeClr val="tx1"/>
              </a:solidFill>
              <a:latin typeface="Tahoma"/>
              <a:ea typeface="Tahoma"/>
              <a:cs typeface="Tahoma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13053">
      <a:solidFill>
        <a:srgbClr val="0000FF"/>
      </a:solidFill>
      <a:prstDash val="solid"/>
    </a:ln>
  </c:spPr>
  <c:txPr>
    <a:bodyPr/>
    <a:lstStyle/>
    <a:p>
      <a:pPr>
        <a:defRPr sz="1850" b="1" i="0" u="none" strike="noStrike" baseline="0">
          <a:solidFill>
            <a:schemeClr val="tx1"/>
          </a:solidFill>
          <a:latin typeface="Tahoma"/>
          <a:ea typeface="Tahoma"/>
          <a:cs typeface="Tahoma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021050578137202E-2"/>
          <c:y val="3.4647632306531152E-2"/>
          <c:w val="0.56603773584905659"/>
          <c:h val="0.601609657947686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Urban</c:v>
                </c:pt>
              </c:strCache>
            </c:strRef>
          </c:tx>
          <c:spPr>
            <a:solidFill>
              <a:srgbClr val="FF0000"/>
            </a:solidFill>
            <a:ln w="15451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Sheet1!$B$1:$J$1</c:f>
              <c:strCache>
                <c:ptCount val="9"/>
                <c:pt idx="0">
                  <c:v>Folsom</c:v>
                </c:pt>
                <c:pt idx="1">
                  <c:v>Pardee</c:v>
                </c:pt>
                <c:pt idx="2">
                  <c:v>Comanche</c:v>
                </c:pt>
                <c:pt idx="3">
                  <c:v>New Hogan</c:v>
                </c:pt>
                <c:pt idx="4">
                  <c:v>Tulloch</c:v>
                </c:pt>
                <c:pt idx="5">
                  <c:v>Don Pedro</c:v>
                </c:pt>
                <c:pt idx="6">
                  <c:v>Lake Mclure</c:v>
                </c:pt>
                <c:pt idx="7">
                  <c:v>Millerton</c:v>
                </c:pt>
                <c:pt idx="8">
                  <c:v>New Melones</c:v>
                </c:pt>
              </c:strCache>
            </c:strRef>
          </c:cat>
          <c:val>
            <c:numRef>
              <c:f>Sheet1!$B$2:$J$2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80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0C-4C3E-B0B4-213B659BAB0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Suburban</c:v>
                </c:pt>
              </c:strCache>
            </c:strRef>
          </c:tx>
          <c:spPr>
            <a:solidFill>
              <a:srgbClr val="FA7406"/>
            </a:solidFill>
            <a:ln w="15451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Sheet1!$B$1:$J$1</c:f>
              <c:strCache>
                <c:ptCount val="9"/>
                <c:pt idx="0">
                  <c:v>Folsom</c:v>
                </c:pt>
                <c:pt idx="1">
                  <c:v>Pardee</c:v>
                </c:pt>
                <c:pt idx="2">
                  <c:v>Comanche</c:v>
                </c:pt>
                <c:pt idx="3">
                  <c:v>New Hogan</c:v>
                </c:pt>
                <c:pt idx="4">
                  <c:v>Tulloch</c:v>
                </c:pt>
                <c:pt idx="5">
                  <c:v>Don Pedro</c:v>
                </c:pt>
                <c:pt idx="6">
                  <c:v>Lake Mclure</c:v>
                </c:pt>
                <c:pt idx="7">
                  <c:v>Millerton</c:v>
                </c:pt>
                <c:pt idx="8">
                  <c:v>New Melones</c:v>
                </c:pt>
              </c:strCache>
            </c:strRef>
          </c:cat>
          <c:val>
            <c:numRef>
              <c:f>Sheet1!$B$3:$J$3</c:f>
              <c:numCache>
                <c:formatCode>General</c:formatCode>
                <c:ptCount val="9"/>
                <c:pt idx="0">
                  <c:v>50</c:v>
                </c:pt>
                <c:pt idx="1">
                  <c:v>10</c:v>
                </c:pt>
                <c:pt idx="2">
                  <c:v>50</c:v>
                </c:pt>
                <c:pt idx="3">
                  <c:v>30</c:v>
                </c:pt>
                <c:pt idx="4">
                  <c:v>10</c:v>
                </c:pt>
                <c:pt idx="5">
                  <c:v>25</c:v>
                </c:pt>
                <c:pt idx="6">
                  <c:v>35</c:v>
                </c:pt>
                <c:pt idx="7">
                  <c:v>40</c:v>
                </c:pt>
                <c:pt idx="8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0C-4C3E-B0B4-213B659BAB0F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Rural Dev.</c:v>
                </c:pt>
              </c:strCache>
            </c:strRef>
          </c:tx>
          <c:spPr>
            <a:solidFill>
              <a:srgbClr val="A828AB"/>
            </a:solidFill>
            <a:ln w="15451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Sheet1!$B$1:$J$1</c:f>
              <c:strCache>
                <c:ptCount val="9"/>
                <c:pt idx="0">
                  <c:v>Folsom</c:v>
                </c:pt>
                <c:pt idx="1">
                  <c:v>Pardee</c:v>
                </c:pt>
                <c:pt idx="2">
                  <c:v>Comanche</c:v>
                </c:pt>
                <c:pt idx="3">
                  <c:v>New Hogan</c:v>
                </c:pt>
                <c:pt idx="4">
                  <c:v>Tulloch</c:v>
                </c:pt>
                <c:pt idx="5">
                  <c:v>Don Pedro</c:v>
                </c:pt>
                <c:pt idx="6">
                  <c:v>Lake Mclure</c:v>
                </c:pt>
                <c:pt idx="7">
                  <c:v>Millerton</c:v>
                </c:pt>
                <c:pt idx="8">
                  <c:v>New Melones</c:v>
                </c:pt>
              </c:strCache>
            </c:strRef>
          </c:cat>
          <c:val>
            <c:numRef>
              <c:f>Sheet1!$B$4:$J$4</c:f>
              <c:numCache>
                <c:formatCode>General</c:formatCode>
                <c:ptCount val="9"/>
                <c:pt idx="0">
                  <c:v>20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10</c:v>
                </c:pt>
                <c:pt idx="5">
                  <c:v>25</c:v>
                </c:pt>
                <c:pt idx="6">
                  <c:v>35</c:v>
                </c:pt>
                <c:pt idx="7">
                  <c:v>40</c:v>
                </c:pt>
                <c:pt idx="8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0C-4C3E-B0B4-213B659BAB0F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Rural Nat.</c:v>
                </c:pt>
              </c:strCache>
            </c:strRef>
          </c:tx>
          <c:spPr>
            <a:solidFill>
              <a:srgbClr val="0070C0"/>
            </a:solidFill>
            <a:ln w="15451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Sheet1!$B$1:$J$1</c:f>
              <c:strCache>
                <c:ptCount val="9"/>
                <c:pt idx="0">
                  <c:v>Folsom</c:v>
                </c:pt>
                <c:pt idx="1">
                  <c:v>Pardee</c:v>
                </c:pt>
                <c:pt idx="2">
                  <c:v>Comanche</c:v>
                </c:pt>
                <c:pt idx="3">
                  <c:v>New Hogan</c:v>
                </c:pt>
                <c:pt idx="4">
                  <c:v>Tulloch</c:v>
                </c:pt>
                <c:pt idx="5">
                  <c:v>Don Pedro</c:v>
                </c:pt>
                <c:pt idx="6">
                  <c:v>Lake Mclure</c:v>
                </c:pt>
                <c:pt idx="7">
                  <c:v>Millerton</c:v>
                </c:pt>
                <c:pt idx="8">
                  <c:v>New Melones</c:v>
                </c:pt>
              </c:strCache>
            </c:strRef>
          </c:cat>
          <c:val>
            <c:numRef>
              <c:f>Sheet1!$B$5:$J$5</c:f>
              <c:numCache>
                <c:formatCode>General</c:formatCode>
                <c:ptCount val="9"/>
                <c:pt idx="0">
                  <c:v>30</c:v>
                </c:pt>
                <c:pt idx="1">
                  <c:v>60</c:v>
                </c:pt>
                <c:pt idx="2">
                  <c:v>25</c:v>
                </c:pt>
                <c:pt idx="3">
                  <c:v>40</c:v>
                </c:pt>
                <c:pt idx="5">
                  <c:v>50</c:v>
                </c:pt>
                <c:pt idx="6">
                  <c:v>30</c:v>
                </c:pt>
                <c:pt idx="7">
                  <c:v>20</c:v>
                </c:pt>
                <c:pt idx="8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0C-4C3E-B0B4-213B659BAB0F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Semi-Prim</c:v>
                </c:pt>
              </c:strCache>
            </c:strRef>
          </c:tx>
          <c:spPr>
            <a:solidFill>
              <a:srgbClr val="FFFF00"/>
            </a:solidFill>
            <a:ln w="15451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Sheet1!$B$1:$J$1</c:f>
              <c:strCache>
                <c:ptCount val="9"/>
                <c:pt idx="0">
                  <c:v>Folsom</c:v>
                </c:pt>
                <c:pt idx="1">
                  <c:v>Pardee</c:v>
                </c:pt>
                <c:pt idx="2">
                  <c:v>Comanche</c:v>
                </c:pt>
                <c:pt idx="3">
                  <c:v>New Hogan</c:v>
                </c:pt>
                <c:pt idx="4">
                  <c:v>Tulloch</c:v>
                </c:pt>
                <c:pt idx="5">
                  <c:v>Don Pedro</c:v>
                </c:pt>
                <c:pt idx="6">
                  <c:v>Lake Mclure</c:v>
                </c:pt>
                <c:pt idx="7">
                  <c:v>Millerton</c:v>
                </c:pt>
                <c:pt idx="8">
                  <c:v>New Melones</c:v>
                </c:pt>
              </c:strCache>
            </c:strRef>
          </c:cat>
          <c:val>
            <c:numRef>
              <c:f>Sheet1!$B$6:$J$6</c:f>
              <c:numCache>
                <c:formatCode>General</c:formatCode>
                <c:ptCount val="9"/>
                <c:pt idx="0">
                  <c:v>0</c:v>
                </c:pt>
                <c:pt idx="1">
                  <c:v>10</c:v>
                </c:pt>
                <c:pt idx="2">
                  <c:v>0</c:v>
                </c:pt>
                <c:pt idx="6">
                  <c:v>0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90C-4C3E-B0B4-213B659BAB0F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Primitive</c:v>
                </c:pt>
              </c:strCache>
            </c:strRef>
          </c:tx>
          <c:spPr>
            <a:solidFill>
              <a:srgbClr val="00B050"/>
            </a:solidFill>
            <a:ln w="15451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Sheet1!$B$1:$J$1</c:f>
              <c:strCache>
                <c:ptCount val="9"/>
                <c:pt idx="0">
                  <c:v>Folsom</c:v>
                </c:pt>
                <c:pt idx="1">
                  <c:v>Pardee</c:v>
                </c:pt>
                <c:pt idx="2">
                  <c:v>Comanche</c:v>
                </c:pt>
                <c:pt idx="3">
                  <c:v>New Hogan</c:v>
                </c:pt>
                <c:pt idx="4">
                  <c:v>Tulloch</c:v>
                </c:pt>
                <c:pt idx="5">
                  <c:v>Don Pedro</c:v>
                </c:pt>
                <c:pt idx="6">
                  <c:v>Lake Mclure</c:v>
                </c:pt>
                <c:pt idx="7">
                  <c:v>Millerton</c:v>
                </c:pt>
                <c:pt idx="8">
                  <c:v>New Melones</c:v>
                </c:pt>
              </c:strCache>
            </c:strRef>
          </c:cat>
          <c:val>
            <c:numRef>
              <c:f>Sheet1!$B$7:$J$7</c:f>
              <c:numCache>
                <c:formatCode>General</c:formatCode>
                <c:ptCount val="9"/>
                <c:pt idx="0">
                  <c:v>0</c:v>
                </c:pt>
                <c:pt idx="6">
                  <c:v>0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90C-4C3E-B0B4-213B659BAB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1606016"/>
        <c:axId val="113180672"/>
      </c:barChart>
      <c:catAx>
        <c:axId val="111606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863">
            <a:solidFill>
              <a:schemeClr val="tx1"/>
            </a:solidFill>
            <a:prstDash val="solid"/>
          </a:ln>
        </c:spPr>
        <c:txPr>
          <a:bodyPr rot="2700000" vert="horz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Tahoma"/>
                <a:ea typeface="Tahoma"/>
                <a:cs typeface="Tahoma"/>
              </a:defRPr>
            </a:pPr>
            <a:endParaRPr lang="en-US"/>
          </a:p>
        </c:txPr>
        <c:crossAx val="11318067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3180672"/>
        <c:scaling>
          <c:orientation val="minMax"/>
          <c:max val="100"/>
          <c:min val="0"/>
        </c:scaling>
        <c:delete val="0"/>
        <c:axPos val="l"/>
        <c:majorGridlines>
          <c:spPr>
            <a:ln w="3863">
              <a:solidFill>
                <a:schemeClr val="bg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86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Tahoma"/>
                <a:ea typeface="Tahoma"/>
                <a:cs typeface="Tahoma"/>
              </a:defRPr>
            </a:pPr>
            <a:endParaRPr lang="en-US"/>
          </a:p>
        </c:txPr>
        <c:crossAx val="111606016"/>
        <c:crosses val="autoZero"/>
        <c:crossBetween val="between"/>
        <c:majorUnit val="10"/>
        <c:minorUnit val="2"/>
      </c:valAx>
      <c:spPr>
        <a:noFill/>
        <a:ln w="25400">
          <a:noFill/>
        </a:ln>
        <a:effectLst>
          <a:outerShdw blurRad="50800" dist="50800" dir="5400000" algn="ctr" rotWithShape="0">
            <a:srgbClr val="000000">
              <a:alpha val="41000"/>
            </a:srgbClr>
          </a:outerShdw>
        </a:effectLst>
      </c:spPr>
    </c:plotArea>
    <c:legend>
      <c:legendPos val="r"/>
      <c:layout>
        <c:manualLayout>
          <c:xMode val="edge"/>
          <c:yMode val="edge"/>
          <c:x val="0.65137610439540128"/>
          <c:y val="3.240124256619821E-2"/>
          <c:w val="0.12887218911825213"/>
          <c:h val="0.37430283169021566"/>
        </c:manualLayout>
      </c:layout>
      <c:overlay val="0"/>
      <c:spPr>
        <a:noFill/>
        <a:ln w="3863">
          <a:solidFill>
            <a:schemeClr val="tx1"/>
          </a:solidFill>
          <a:prstDash val="solid"/>
        </a:ln>
      </c:spPr>
      <c:txPr>
        <a:bodyPr/>
        <a:lstStyle/>
        <a:p>
          <a:pPr>
            <a:defRPr sz="1600" b="0" i="0" u="none" strike="noStrike" baseline="0">
              <a:solidFill>
                <a:schemeClr val="tx1"/>
              </a:solidFill>
              <a:latin typeface="Tahoma"/>
              <a:ea typeface="Tahoma"/>
              <a:cs typeface="Taho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312" b="1" i="0" u="none" strike="noStrike" baseline="0">
          <a:solidFill>
            <a:schemeClr val="tx1"/>
          </a:solidFill>
          <a:latin typeface="Tahoma"/>
          <a:ea typeface="Tahoma"/>
          <a:cs typeface="Tahoma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0.58877</cdr:x>
      <cdr:y>0.7289</cdr:y>
    </cdr:from>
    <cdr:to>
      <cdr:x>0.72688</cdr:x>
      <cdr:y>0.79812</cdr:y>
    </cdr:to>
    <cdr:sp macro="" textlink="">
      <cdr:nvSpPr>
        <cdr:cNvPr id="2" name="Rectangle 1"/>
        <cdr:cNvSpPr/>
      </cdr:nvSpPr>
      <cdr:spPr>
        <a:xfrm xmlns:a="http://schemas.openxmlformats.org/drawingml/2006/main" rot="2699363">
          <a:off x="6146402" y="4110097"/>
          <a:ext cx="1441738" cy="39035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>
            <a:ln w="12700">
              <a:solidFill>
                <a:schemeClr val="tx1"/>
              </a:solidFill>
            </a:ln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r">
              <a:defRPr sz="1200"/>
            </a:lvl1pPr>
          </a:lstStyle>
          <a:p>
            <a:fld id="{754DD832-DDFA-411E-92C7-3F1BACC17F60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2030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r">
              <a:defRPr sz="1200"/>
            </a:lvl1pPr>
          </a:lstStyle>
          <a:p>
            <a:fld id="{0F96F8FE-8D87-4EBB-AE27-44B99E348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0950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r">
              <a:defRPr sz="1200"/>
            </a:lvl1pPr>
          </a:lstStyle>
          <a:p>
            <a:fld id="{B2ACBAC0-F03F-4680-A56F-1194FCACC70E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15" tIns="46657" rIns="93315" bIns="4665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15" tIns="46657" rIns="93315" bIns="4665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030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5455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r">
              <a:defRPr sz="1200"/>
            </a:lvl1pPr>
          </a:lstStyle>
          <a:p>
            <a:fld id="{4D28AB73-6FCF-46F5-980D-6B393AE98C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227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Starts at the confluence of the south fork of new and north fork of new (arrow points to this point)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28AB73-6FCF-46F5-980D-6B393AE98CB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43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8AB73-6FCF-46F5-980D-6B393AE98CB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5851FD-A2BB-4FEB-8E8C-AEC98F73C690}" type="slidenum">
              <a:rPr lang="en-US"/>
              <a:pPr/>
              <a:t>7</a:t>
            </a:fld>
            <a:endParaRPr lang="en-US"/>
          </a:p>
        </p:txBody>
      </p:sp>
      <p:sp>
        <p:nvSpPr>
          <p:cNvPr id="97282" name="Rectangle 7"/>
          <p:cNvSpPr txBox="1">
            <a:spLocks noGrp="1" noChangeArrowheads="1"/>
          </p:cNvSpPr>
          <p:nvPr/>
        </p:nvSpPr>
        <p:spPr bwMode="auto">
          <a:xfrm>
            <a:off x="3978815" y="8842078"/>
            <a:ext cx="304271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54" tIns="45777" rIns="91554" bIns="45777" anchor="b"/>
          <a:lstStyle/>
          <a:p>
            <a:pPr algn="r" defTabSz="915021"/>
            <a:fld id="{0CD14DB4-CB11-4A24-A0CF-FE62E9A652CD}" type="slidenum">
              <a:rPr lang="en-US" sz="1200">
                <a:latin typeface="Arial" charset="0"/>
              </a:rPr>
              <a:pPr algn="r" defTabSz="915021"/>
              <a:t>7</a:t>
            </a:fld>
            <a:endParaRPr lang="en-US" sz="1200">
              <a:latin typeface="Arial" charset="0"/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554" tIns="45777" rIns="91554" bIns="45777"/>
          <a:lstStyle/>
          <a:p>
            <a:r>
              <a:rPr lang="en-US"/>
              <a:t>Urban   Rural Developed   </a:t>
            </a:r>
          </a:p>
        </p:txBody>
      </p:sp>
    </p:spTree>
    <p:extLst>
      <p:ext uri="{BB962C8B-B14F-4D97-AF65-F5344CB8AC3E}">
        <p14:creationId xmlns:p14="http://schemas.microsoft.com/office/powerpoint/2010/main" val="131271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another way to look at WALROS results – surface of the water resource across WALROS scores/categories. Depicts how much of the resource is allocated towards each type of recreation experience (e.g., RD, RN, Suburban…etc.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28AB73-6FCF-46F5-980D-6B393AE98CB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63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0E26-CE5B-47BE-862D-16C8415DAA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53B3-BEAE-4F2B-BDC2-CED35FF489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0E26-CE5B-47BE-862D-16C8415DAA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53B3-BEAE-4F2B-BDC2-CED35FF48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0E26-CE5B-47BE-862D-16C8415DAA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53B3-BEAE-4F2B-BDC2-CED35FF48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2AEBA8F-ADCF-4B76-856E-7AA7C1CFC9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3DCB587-B6C7-4030-92FD-2227F0FDBC5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31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2">
                  <a:lumMod val="50000"/>
                </a:schemeClr>
              </a:buClr>
              <a:buFont typeface="Wingdings" pitchFamily="2" charset="2"/>
              <a:buChar char="§"/>
              <a:defRPr/>
            </a:lvl1pPr>
            <a:lvl2pPr>
              <a:buClr>
                <a:schemeClr val="tx2">
                  <a:lumMod val="50000"/>
                </a:schemeClr>
              </a:buClr>
              <a:buFont typeface="Wingdings" pitchFamily="2" charset="2"/>
              <a:buChar char="§"/>
              <a:defRPr/>
            </a:lvl2pPr>
            <a:lvl3pPr>
              <a:buClr>
                <a:schemeClr val="tx2">
                  <a:lumMod val="50000"/>
                </a:schemeClr>
              </a:buClr>
              <a:buFont typeface="Wingdings" pitchFamily="2" charset="2"/>
              <a:buChar char="§"/>
              <a:defRPr/>
            </a:lvl3pPr>
            <a:lvl4pPr>
              <a:buClr>
                <a:schemeClr val="tx2">
                  <a:lumMod val="50000"/>
                </a:schemeClr>
              </a:buClr>
              <a:buFont typeface="Wingdings" pitchFamily="2" charset="2"/>
              <a:buChar char="§"/>
              <a:defRPr/>
            </a:lvl4pPr>
            <a:lvl5pPr>
              <a:buClr>
                <a:schemeClr val="tx2">
                  <a:lumMod val="50000"/>
                </a:schemeClr>
              </a:buClr>
              <a:buFont typeface="Wingdings" pitchFamily="2" charset="2"/>
              <a:buChar char="§"/>
              <a:defRPr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0E26-CE5B-47BE-862D-16C8415DAA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53B3-BEAE-4F2B-BDC2-CED35FF48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0E26-CE5B-47BE-862D-16C8415DAA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53B3-BEAE-4F2B-BDC2-CED35FF48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buClr>
                <a:srgbClr val="6C0000"/>
              </a:buClr>
              <a:buFont typeface="Wingdings" pitchFamily="2" charset="2"/>
              <a:buChar char="§"/>
              <a:defRPr sz="2800"/>
            </a:lvl1pPr>
            <a:lvl2pPr>
              <a:buClr>
                <a:srgbClr val="6C0000"/>
              </a:buClr>
              <a:buFont typeface="Wingdings" pitchFamily="2" charset="2"/>
              <a:buChar char="§"/>
              <a:defRPr sz="2400"/>
            </a:lvl2pPr>
            <a:lvl3pPr>
              <a:buClr>
                <a:srgbClr val="6C0000"/>
              </a:buClr>
              <a:buFont typeface="Wingdings" pitchFamily="2" charset="2"/>
              <a:buChar char="§"/>
              <a:defRPr sz="2000"/>
            </a:lvl3pPr>
            <a:lvl4pPr>
              <a:buClr>
                <a:srgbClr val="6C0000"/>
              </a:buClr>
              <a:buFont typeface="Wingdings" pitchFamily="2" charset="2"/>
              <a:buChar char="§"/>
              <a:defRPr sz="1800"/>
            </a:lvl4pPr>
            <a:lvl5pPr>
              <a:buClr>
                <a:srgbClr val="6C0000"/>
              </a:buClr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0E26-CE5B-47BE-862D-16C8415DAA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53B3-BEAE-4F2B-BDC2-CED35FF48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0E26-CE5B-47BE-862D-16C8415DAA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53B3-BEAE-4F2B-BDC2-CED35FF48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0E26-CE5B-47BE-862D-16C8415DAA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53B3-BEAE-4F2B-BDC2-CED35FF48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0E26-CE5B-47BE-862D-16C8415DAA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53B3-BEAE-4F2B-BDC2-CED35FF48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0E26-CE5B-47BE-862D-16C8415DAA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C53B3-BEAE-4F2B-BDC2-CED35FF489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1FE0E26-CE5B-47BE-862D-16C8415DAA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B1C53B3-BEAE-4F2B-BDC2-CED35FF48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solidFill>
              <a:schemeClr val="tx2">
                <a:lumMod val="50000"/>
              </a:schemeClr>
            </a:solidFill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1FE0E26-CE5B-47BE-862D-16C8415DAA3F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B1C53B3-BEAE-4F2B-BDC2-CED35FF48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  <p:sldLayoutId id="2147483674" r:id="rId13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tx2">
              <a:lumMod val="50000"/>
            </a:schemeClr>
          </a:solidFill>
          <a:effectLst/>
          <a:latin typeface="Euphemia" pitchFamily="34" charset="0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2"/>
          </a:solidFill>
          <a:latin typeface="Euphemia" pitchFamily="34" charset="0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2"/>
          </a:solidFill>
          <a:latin typeface="Euphemia" pitchFamily="34" charset="0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2"/>
          </a:solidFill>
          <a:latin typeface="Euphemia" pitchFamily="34" charset="0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2"/>
          </a:solidFill>
          <a:latin typeface="Euphemia" pitchFamily="34" charset="0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2"/>
          </a:solidFill>
          <a:latin typeface="Euphemia" pitchFamily="34" charset="0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14600"/>
            <a:ext cx="8305800" cy="1673352"/>
          </a:xfrm>
        </p:spPr>
        <p:txBody>
          <a:bodyPr>
            <a:normAutofit fontScale="90000"/>
          </a:bodyPr>
          <a:lstStyle/>
          <a:p>
            <a:r>
              <a:rPr lang="en-US"/>
              <a:t>Water &amp; Lands Recreation Opportunity Spectrum (WALROS)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124200"/>
            <a:ext cx="6400800" cy="1752600"/>
          </a:xfrm>
        </p:spPr>
        <p:txBody>
          <a:bodyPr>
            <a:normAutofit/>
          </a:bodyPr>
          <a:lstStyle/>
          <a:p>
            <a:r>
              <a:rPr lang="en-US" i="1">
                <a:solidFill>
                  <a:schemeClr val="bg2">
                    <a:lumMod val="40000"/>
                    <a:lumOff val="60000"/>
                  </a:schemeClr>
                </a:solidFill>
              </a:rPr>
              <a:t>An Inventory, Planning, and Management Tool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762000" y="5257800"/>
            <a:ext cx="5257800" cy="1752600"/>
          </a:xfrm>
          <a:prstGeom prst="rect">
            <a:avLst/>
          </a:prstGeom>
        </p:spPr>
        <p:txBody>
          <a:bodyPr vert="horz" lIns="118872" tIns="0" rIns="45720" bIns="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Dr. Joshua Carroll, Isabelle Mohl, Alexis Taylor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2000">
                <a:solidFill>
                  <a:schemeClr val="bg2">
                    <a:lumMod val="40000"/>
                    <a:lumOff val="60000"/>
                  </a:schemeClr>
                </a:solidFill>
              </a:rPr>
              <a:t>Radford University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000" b="0" i="0" u="none" strike="noStrike" kern="1200" cap="none" spc="0" normalizeH="0" noProof="0">
                <a:ln>
                  <a:noFill/>
                </a:ln>
                <a:solidFill>
                  <a:schemeClr val="bg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Department of Recreation, Parks &amp; Tourism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lang="en-US" sz="200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2000" b="0" i="0" u="none" strike="noStrike" kern="1200" cap="none" spc="0" normalizeH="0" noProof="0">
              <a:ln>
                <a:noFill/>
              </a:ln>
              <a:solidFill>
                <a:schemeClr val="bg2">
                  <a:lumMod val="40000"/>
                  <a:lumOff val="6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5105400"/>
            <a:ext cx="9144000" cy="1588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IMG_53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90236" y="228600"/>
            <a:ext cx="1901952" cy="14264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 descr="IMG_62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1901952" cy="14264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3" descr="semi prim 61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1872" y="228600"/>
            <a:ext cx="1901952" cy="14264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5297" name="Picture 1" descr="D:\WROS mendums 9-07\IMG_09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3508" y="228600"/>
            <a:ext cx="1901892" cy="14264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26" name="Picture 2" descr="Radford-University-logo-OG">
            <a:extLst>
              <a:ext uri="{FF2B5EF4-FFF2-40B4-BE49-F238E27FC236}">
                <a16:creationId xmlns:a16="http://schemas.microsoft.com/office/drawing/2014/main" id="{6F31D318-CB4F-1DA2-753D-36E93D70FD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257800"/>
            <a:ext cx="2743200" cy="143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93FBD-7568-7935-985C-BD9584B02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Claytor Lake: Peak Creek</a:t>
            </a:r>
          </a:p>
        </p:txBody>
      </p:sp>
      <p:pic>
        <p:nvPicPr>
          <p:cNvPr id="5" name="Content Placeholder 4" descr="A map of a river&#10;&#10;Description automatically generated">
            <a:extLst>
              <a:ext uri="{FF2B5EF4-FFF2-40B4-BE49-F238E27FC236}">
                <a16:creationId xmlns:a16="http://schemas.microsoft.com/office/drawing/2014/main" id="{BF0F342D-986C-CF20-FDD1-7E6D46A754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97" y="1852497"/>
            <a:ext cx="7899806" cy="4470630"/>
          </a:xfrm>
        </p:spPr>
      </p:pic>
      <p:pic>
        <p:nvPicPr>
          <p:cNvPr id="7" name="Picture 6" descr="A map of a river&#10;&#10;Description automatically generated">
            <a:extLst>
              <a:ext uri="{FF2B5EF4-FFF2-40B4-BE49-F238E27FC236}">
                <a16:creationId xmlns:a16="http://schemas.microsoft.com/office/drawing/2014/main" id="{18C6BC14-337C-CC9A-9671-931F3F70E4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97" y="1852497"/>
            <a:ext cx="7899806" cy="4470630"/>
          </a:xfrm>
          <a:prstGeom prst="rect">
            <a:avLst/>
          </a:prstGeom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17A642D4-CA5B-61E0-E97C-709EE63C08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1981200"/>
            <a:ext cx="1905000" cy="1754326"/>
          </a:xfrm>
          <a:prstGeom prst="rect">
            <a:avLst/>
          </a:prstGeom>
          <a:solidFill>
            <a:srgbClr val="0000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b="1">
                <a:solidFill>
                  <a:srgbClr val="CC0000"/>
                </a:solidFill>
              </a:rPr>
              <a:t>Urban</a:t>
            </a:r>
            <a:endParaRPr lang="en-US">
              <a:solidFill>
                <a:srgbClr val="CC0000"/>
              </a:solidFill>
            </a:endParaRPr>
          </a:p>
          <a:p>
            <a:r>
              <a:rPr lang="en-US" b="1">
                <a:solidFill>
                  <a:srgbClr val="FF6600"/>
                </a:solidFill>
              </a:rPr>
              <a:t>Suburban</a:t>
            </a:r>
            <a:endParaRPr lang="en-US">
              <a:solidFill>
                <a:srgbClr val="FF6600"/>
              </a:solidFill>
            </a:endParaRPr>
          </a:p>
          <a:p>
            <a:r>
              <a:rPr lang="en-US" b="1">
                <a:solidFill>
                  <a:srgbClr val="CC00CC"/>
                </a:solidFill>
              </a:rPr>
              <a:t>Rural Developed</a:t>
            </a:r>
            <a:endParaRPr lang="en-US">
              <a:solidFill>
                <a:srgbClr val="CC00CC"/>
              </a:solidFill>
            </a:endParaRPr>
          </a:p>
          <a:p>
            <a:r>
              <a:rPr lang="en-US" b="1">
                <a:solidFill>
                  <a:srgbClr val="0066FF"/>
                </a:solidFill>
              </a:rPr>
              <a:t>Rural Natural</a:t>
            </a:r>
            <a:endParaRPr lang="en-US">
              <a:solidFill>
                <a:srgbClr val="0066FF"/>
              </a:solidFill>
            </a:endParaRPr>
          </a:p>
          <a:p>
            <a:r>
              <a:rPr lang="en-US" b="1">
                <a:solidFill>
                  <a:srgbClr val="FFFF00"/>
                </a:solidFill>
              </a:rPr>
              <a:t>Semi-Primitive</a:t>
            </a:r>
            <a:endParaRPr lang="en-US">
              <a:solidFill>
                <a:srgbClr val="FFFF00"/>
              </a:solidFill>
            </a:endParaRPr>
          </a:p>
          <a:p>
            <a:r>
              <a:rPr lang="en-US" b="1">
                <a:solidFill>
                  <a:srgbClr val="00B050"/>
                </a:solidFill>
              </a:rPr>
              <a:t>Primitive</a:t>
            </a:r>
          </a:p>
        </p:txBody>
      </p:sp>
    </p:spTree>
    <p:extLst>
      <p:ext uri="{BB962C8B-B14F-4D97-AF65-F5344CB8AC3E}">
        <p14:creationId xmlns:p14="http://schemas.microsoft.com/office/powerpoint/2010/main" val="159100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24DF2-9EE2-C0DB-0E9E-8A5C9A9C1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River: Radford to McCoy</a:t>
            </a:r>
          </a:p>
        </p:txBody>
      </p:sp>
      <p:pic>
        <p:nvPicPr>
          <p:cNvPr id="5" name="Content Placeholder 4" descr="A map of a river&#10;&#10;Description automatically generated">
            <a:extLst>
              <a:ext uri="{FF2B5EF4-FFF2-40B4-BE49-F238E27FC236}">
                <a16:creationId xmlns:a16="http://schemas.microsoft.com/office/drawing/2014/main" id="{7177325E-4015-EF09-E2B3-EF2C80E537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31" y="1774825"/>
            <a:ext cx="7091937" cy="4625975"/>
          </a:xfrm>
        </p:spPr>
      </p:pic>
      <p:pic>
        <p:nvPicPr>
          <p:cNvPr id="7" name="Picture 6" descr="A map of a road&#10;&#10;Description automatically generated">
            <a:extLst>
              <a:ext uri="{FF2B5EF4-FFF2-40B4-BE49-F238E27FC236}">
                <a16:creationId xmlns:a16="http://schemas.microsoft.com/office/drawing/2014/main" id="{A60567A8-91D4-947E-0496-77E0EAE50B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30" y="1774825"/>
            <a:ext cx="7091937" cy="4625975"/>
          </a:xfrm>
          <a:prstGeom prst="rect">
            <a:avLst/>
          </a:prstGeom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C095675F-E94D-9907-1D1A-D6DE979D95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3808274"/>
            <a:ext cx="1905000" cy="1754326"/>
          </a:xfrm>
          <a:prstGeom prst="rect">
            <a:avLst/>
          </a:prstGeom>
          <a:solidFill>
            <a:srgbClr val="0000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b="1">
                <a:solidFill>
                  <a:srgbClr val="CC0000"/>
                </a:solidFill>
              </a:rPr>
              <a:t>Urban</a:t>
            </a:r>
            <a:endParaRPr lang="en-US">
              <a:solidFill>
                <a:srgbClr val="CC0000"/>
              </a:solidFill>
            </a:endParaRPr>
          </a:p>
          <a:p>
            <a:r>
              <a:rPr lang="en-US" b="1">
                <a:solidFill>
                  <a:srgbClr val="FF6600"/>
                </a:solidFill>
              </a:rPr>
              <a:t>Suburban</a:t>
            </a:r>
            <a:endParaRPr lang="en-US">
              <a:solidFill>
                <a:srgbClr val="FF6600"/>
              </a:solidFill>
            </a:endParaRPr>
          </a:p>
          <a:p>
            <a:r>
              <a:rPr lang="en-US" b="1">
                <a:solidFill>
                  <a:srgbClr val="CC00CC"/>
                </a:solidFill>
              </a:rPr>
              <a:t>Rural Developed</a:t>
            </a:r>
            <a:endParaRPr lang="en-US">
              <a:solidFill>
                <a:srgbClr val="CC00CC"/>
              </a:solidFill>
            </a:endParaRPr>
          </a:p>
          <a:p>
            <a:r>
              <a:rPr lang="en-US" b="1">
                <a:solidFill>
                  <a:srgbClr val="0066FF"/>
                </a:solidFill>
              </a:rPr>
              <a:t>Rural Natural</a:t>
            </a:r>
            <a:endParaRPr lang="en-US">
              <a:solidFill>
                <a:srgbClr val="0066FF"/>
              </a:solidFill>
            </a:endParaRPr>
          </a:p>
          <a:p>
            <a:r>
              <a:rPr lang="en-US" b="1">
                <a:solidFill>
                  <a:srgbClr val="FFFF00"/>
                </a:solidFill>
              </a:rPr>
              <a:t>Semi-Primitive</a:t>
            </a:r>
            <a:endParaRPr lang="en-US">
              <a:solidFill>
                <a:srgbClr val="FFFF00"/>
              </a:solidFill>
            </a:endParaRPr>
          </a:p>
          <a:p>
            <a:r>
              <a:rPr lang="en-US" b="1">
                <a:solidFill>
                  <a:srgbClr val="00B050"/>
                </a:solidFill>
              </a:rPr>
              <a:t>Primitive</a:t>
            </a:r>
          </a:p>
        </p:txBody>
      </p:sp>
    </p:spTree>
    <p:extLst>
      <p:ext uri="{BB962C8B-B14F-4D97-AF65-F5344CB8AC3E}">
        <p14:creationId xmlns:p14="http://schemas.microsoft.com/office/powerpoint/2010/main" val="2131575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BDC5A-F8F1-809C-70C2-7716B9C15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River: Radford to WV Line </a:t>
            </a:r>
          </a:p>
        </p:txBody>
      </p:sp>
      <p:pic>
        <p:nvPicPr>
          <p:cNvPr id="5" name="Content Placeholder 4" descr="A map of a road&#10;&#10;Description automatically generated">
            <a:extLst>
              <a:ext uri="{FF2B5EF4-FFF2-40B4-BE49-F238E27FC236}">
                <a16:creationId xmlns:a16="http://schemas.microsoft.com/office/drawing/2014/main" id="{F198DD20-674D-5D81-8F04-84FC62DF82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98" y="1774825"/>
            <a:ext cx="7492604" cy="4625975"/>
          </a:xfrm>
        </p:spPr>
      </p:pic>
      <p:pic>
        <p:nvPicPr>
          <p:cNvPr id="7" name="Picture 6" descr="A map with a route&#10;&#10;Description automatically generated">
            <a:extLst>
              <a:ext uri="{FF2B5EF4-FFF2-40B4-BE49-F238E27FC236}">
                <a16:creationId xmlns:a16="http://schemas.microsoft.com/office/drawing/2014/main" id="{3A2BAE98-56DA-2921-E2BB-D49924FEA1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98" y="1774824"/>
            <a:ext cx="7492604" cy="4625975"/>
          </a:xfrm>
          <a:prstGeom prst="rect">
            <a:avLst/>
          </a:prstGeom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26CFC0C1-4CFB-D63D-D4DB-C1E363A96D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3048000"/>
            <a:ext cx="1905000" cy="1754326"/>
          </a:xfrm>
          <a:prstGeom prst="rect">
            <a:avLst/>
          </a:prstGeom>
          <a:solidFill>
            <a:srgbClr val="0000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b="1">
                <a:solidFill>
                  <a:srgbClr val="CC0000"/>
                </a:solidFill>
              </a:rPr>
              <a:t>Urban</a:t>
            </a:r>
            <a:endParaRPr lang="en-US">
              <a:solidFill>
                <a:srgbClr val="CC0000"/>
              </a:solidFill>
            </a:endParaRPr>
          </a:p>
          <a:p>
            <a:r>
              <a:rPr lang="en-US" b="1">
                <a:solidFill>
                  <a:srgbClr val="FF6600"/>
                </a:solidFill>
              </a:rPr>
              <a:t>Suburban</a:t>
            </a:r>
            <a:endParaRPr lang="en-US">
              <a:solidFill>
                <a:srgbClr val="FF6600"/>
              </a:solidFill>
            </a:endParaRPr>
          </a:p>
          <a:p>
            <a:r>
              <a:rPr lang="en-US" b="1">
                <a:solidFill>
                  <a:srgbClr val="CC00CC"/>
                </a:solidFill>
              </a:rPr>
              <a:t>Rural Developed</a:t>
            </a:r>
            <a:endParaRPr lang="en-US">
              <a:solidFill>
                <a:srgbClr val="CC00CC"/>
              </a:solidFill>
            </a:endParaRPr>
          </a:p>
          <a:p>
            <a:r>
              <a:rPr lang="en-US" b="1">
                <a:solidFill>
                  <a:srgbClr val="0066FF"/>
                </a:solidFill>
              </a:rPr>
              <a:t>Rural Natural</a:t>
            </a:r>
            <a:endParaRPr lang="en-US">
              <a:solidFill>
                <a:srgbClr val="0066FF"/>
              </a:solidFill>
            </a:endParaRPr>
          </a:p>
          <a:p>
            <a:r>
              <a:rPr lang="en-US" b="1">
                <a:solidFill>
                  <a:srgbClr val="FFFF00"/>
                </a:solidFill>
              </a:rPr>
              <a:t>Semi-Primitive</a:t>
            </a:r>
            <a:endParaRPr lang="en-US">
              <a:solidFill>
                <a:srgbClr val="FFFF00"/>
              </a:solidFill>
            </a:endParaRPr>
          </a:p>
          <a:p>
            <a:r>
              <a:rPr lang="en-US" b="1">
                <a:solidFill>
                  <a:srgbClr val="00B050"/>
                </a:solidFill>
              </a:rPr>
              <a:t>Primitive</a:t>
            </a:r>
          </a:p>
        </p:txBody>
      </p:sp>
    </p:spTree>
    <p:extLst>
      <p:ext uri="{BB962C8B-B14F-4D97-AF65-F5344CB8AC3E}">
        <p14:creationId xmlns:p14="http://schemas.microsoft.com/office/powerpoint/2010/main" val="253153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9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n-US" sz="4000" dirty="0">
                <a:effectLst/>
              </a:rPr>
              <a:t>Resource View: Claytor Lake</a:t>
            </a:r>
          </a:p>
        </p:txBody>
      </p:sp>
      <p:graphicFrame>
        <p:nvGraphicFramePr>
          <p:cNvPr id="2" name="Object 8"/>
          <p:cNvGraphicFramePr>
            <a:graphicFrameLocks noGrp="1" noChangeAspect="1"/>
          </p:cNvGraphicFramePr>
          <p:nvPr>
            <p:ph idx="1"/>
          </p:nvPr>
        </p:nvGraphicFramePr>
        <p:xfrm>
          <a:off x="279400" y="1955800"/>
          <a:ext cx="8356600" cy="4127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25906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9" grpId="0" animBg="1"/>
      <p:bldGraphic spid="2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9" name="Rectangle 5"/>
          <p:cNvSpPr>
            <a:spLocks noGrp="1" noChangeArrowheads="1"/>
          </p:cNvSpPr>
          <p:nvPr>
            <p:ph type="title"/>
          </p:nvPr>
        </p:nvSpPr>
        <p:spPr>
          <a:xfrm>
            <a:off x="279400" y="152400"/>
            <a:ext cx="8636000" cy="1384300"/>
          </a:xfrm>
          <a:noFill/>
          <a:ln/>
        </p:spPr>
        <p:txBody>
          <a:bodyPr/>
          <a:lstStyle/>
          <a:p>
            <a:pPr algn="ctr"/>
            <a:r>
              <a:rPr lang="en-US" sz="4000">
                <a:effectLst/>
              </a:rPr>
              <a:t>Resource View: New River (Rad - WV)</a:t>
            </a:r>
          </a:p>
        </p:txBody>
      </p:sp>
      <p:graphicFrame>
        <p:nvGraphicFramePr>
          <p:cNvPr id="2" name="Object 8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2164388"/>
              </p:ext>
            </p:extLst>
          </p:nvPr>
        </p:nvGraphicFramePr>
        <p:xfrm>
          <a:off x="279400" y="1955800"/>
          <a:ext cx="8356600" cy="4127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47991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9" grpId="0" animBg="1"/>
      <p:bldGraphic spid="2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5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/>
              <a:t>Planning: </a:t>
            </a:r>
            <a:r>
              <a:rPr lang="en-US" b="1" dirty="0"/>
              <a:t>a Regional View</a:t>
            </a:r>
          </a:p>
        </p:txBody>
      </p:sp>
      <p:pic>
        <p:nvPicPr>
          <p:cNvPr id="256009" name="Picture 9" descr="regional lake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750" b="3750"/>
          <a:stretch>
            <a:fillRect/>
          </a:stretch>
        </p:blipFill>
        <p:spPr>
          <a:xfrm>
            <a:off x="2133600" y="1578666"/>
            <a:ext cx="4641954" cy="5126934"/>
          </a:xfrm>
          <a:noFill/>
          <a:ln/>
        </p:spPr>
      </p:pic>
      <p:sp>
        <p:nvSpPr>
          <p:cNvPr id="256011" name="Line 11"/>
          <p:cNvSpPr>
            <a:spLocks noChangeShapeType="1"/>
          </p:cNvSpPr>
          <p:nvPr/>
        </p:nvSpPr>
        <p:spPr bwMode="auto">
          <a:xfrm flipV="1">
            <a:off x="4204859" y="4745177"/>
            <a:ext cx="561109" cy="22166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56012" name="Line 12"/>
          <p:cNvSpPr>
            <a:spLocks noChangeShapeType="1"/>
          </p:cNvSpPr>
          <p:nvPr/>
        </p:nvSpPr>
        <p:spPr bwMode="auto">
          <a:xfrm flipV="1">
            <a:off x="3415155" y="3463623"/>
            <a:ext cx="457200" cy="152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56013" name="Line 13"/>
          <p:cNvSpPr>
            <a:spLocks noChangeShapeType="1"/>
          </p:cNvSpPr>
          <p:nvPr/>
        </p:nvSpPr>
        <p:spPr bwMode="auto">
          <a:xfrm>
            <a:off x="3685309" y="3588327"/>
            <a:ext cx="755072" cy="123304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square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548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56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56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56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3" presetClass="entr" presetSubtype="3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1" dur="2000"/>
                                        <p:tgtEl>
                                          <p:spTgt spid="256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5" grpId="0"/>
      <p:bldP spid="256011" grpId="0" animBg="1"/>
      <p:bldP spid="256012" grpId="0" animBg="1"/>
      <p:bldP spid="2560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r>
              <a:rPr lang="en-US" sz="4000"/>
              <a:t>Planning: </a:t>
            </a:r>
            <a:r>
              <a:rPr lang="en-US" sz="4000" b="1"/>
              <a:t>A Water body View </a:t>
            </a:r>
          </a:p>
        </p:txBody>
      </p:sp>
      <p:graphicFrame>
        <p:nvGraphicFramePr>
          <p:cNvPr id="4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0196096"/>
              </p:ext>
            </p:extLst>
          </p:nvPr>
        </p:nvGraphicFramePr>
        <p:xfrm>
          <a:off x="457200" y="1490272"/>
          <a:ext cx="108204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 rot="16200000">
            <a:off x="-1181100" y="3083868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/>
              <a:t>Percent Surface Acres</a:t>
            </a:r>
          </a:p>
        </p:txBody>
      </p:sp>
    </p:spTree>
    <p:extLst>
      <p:ext uri="{BB962C8B-B14F-4D97-AF65-F5344CB8AC3E}">
        <p14:creationId xmlns:p14="http://schemas.microsoft.com/office/powerpoint/2010/main" val="346426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2" grpId="0"/>
      <p:bldGraphic spid="4" grpId="0">
        <p:bldAsOne/>
      </p:bldGraphic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 descr="scan0013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 t="2015" r="2998"/>
          <a:stretch>
            <a:fillRect/>
          </a:stretch>
        </p:blipFill>
        <p:spPr>
          <a:xfrm>
            <a:off x="457200" y="1066800"/>
            <a:ext cx="7511630" cy="5541264"/>
          </a:xfrm>
          <a:noFill/>
          <a:ln>
            <a:solidFill>
              <a:schemeClr val="tx1"/>
            </a:solidFill>
          </a:ln>
        </p:spPr>
      </p:pic>
      <p:sp>
        <p:nvSpPr>
          <p:cNvPr id="126979" name="Text Box 3"/>
          <p:cNvSpPr txBox="1">
            <a:spLocks noChangeArrowheads="1"/>
          </p:cNvSpPr>
          <p:nvPr/>
        </p:nvSpPr>
        <p:spPr bwMode="auto">
          <a:xfrm>
            <a:off x="1066800" y="5181600"/>
            <a:ext cx="1676400" cy="650875"/>
          </a:xfrm>
          <a:prstGeom prst="rect">
            <a:avLst/>
          </a:prstGeom>
          <a:solidFill>
            <a:srgbClr val="A828AB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dirty="0">
                <a:latin typeface="Rockwell Extra Bold" pitchFamily="18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Rockwell Extra Bold" pitchFamily="18" charset="0"/>
              </a:rPr>
              <a:t>Rural</a:t>
            </a:r>
          </a:p>
          <a:p>
            <a:pPr eaLnBrk="0" hangingPunct="0"/>
            <a:r>
              <a:rPr lang="en-US" dirty="0">
                <a:solidFill>
                  <a:schemeClr val="bg1"/>
                </a:solidFill>
                <a:latin typeface="Rockwell Extra Bold" pitchFamily="18" charset="0"/>
              </a:rPr>
              <a:t>Developed</a:t>
            </a:r>
          </a:p>
        </p:txBody>
      </p:sp>
      <p:sp>
        <p:nvSpPr>
          <p:cNvPr id="126980" name="Text Box 4"/>
          <p:cNvSpPr txBox="1">
            <a:spLocks noChangeArrowheads="1"/>
          </p:cNvSpPr>
          <p:nvPr/>
        </p:nvSpPr>
        <p:spPr bwMode="auto">
          <a:xfrm>
            <a:off x="609600" y="3429000"/>
            <a:ext cx="1371600" cy="641350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dirty="0">
                <a:solidFill>
                  <a:schemeClr val="bg1"/>
                </a:solidFill>
                <a:latin typeface="Rockwell Extra Bold" pitchFamily="18" charset="0"/>
              </a:rPr>
              <a:t>Rural Natural</a:t>
            </a:r>
          </a:p>
        </p:txBody>
      </p:sp>
      <p:sp>
        <p:nvSpPr>
          <p:cNvPr id="126986" name="Text Box 10"/>
          <p:cNvSpPr txBox="1">
            <a:spLocks noChangeArrowheads="1"/>
          </p:cNvSpPr>
          <p:nvPr/>
        </p:nvSpPr>
        <p:spPr bwMode="auto">
          <a:xfrm>
            <a:off x="5410200" y="3505200"/>
            <a:ext cx="1371600" cy="641350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dirty="0">
                <a:solidFill>
                  <a:schemeClr val="bg1"/>
                </a:solidFill>
                <a:latin typeface="Rockwell Extra Bold" pitchFamily="18" charset="0"/>
              </a:rPr>
              <a:t>Rural Natural</a:t>
            </a:r>
          </a:p>
        </p:txBody>
      </p:sp>
      <p:sp>
        <p:nvSpPr>
          <p:cNvPr id="126987" name="Text Box 11"/>
          <p:cNvSpPr txBox="1">
            <a:spLocks noChangeArrowheads="1"/>
          </p:cNvSpPr>
          <p:nvPr/>
        </p:nvSpPr>
        <p:spPr bwMode="auto">
          <a:xfrm>
            <a:off x="4876800" y="5943600"/>
            <a:ext cx="1371600" cy="641350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dirty="0">
                <a:solidFill>
                  <a:schemeClr val="bg1"/>
                </a:solidFill>
                <a:latin typeface="Rockwell Extra Bold" pitchFamily="18" charset="0"/>
              </a:rPr>
              <a:t>Rural Natural</a:t>
            </a:r>
          </a:p>
        </p:txBody>
      </p:sp>
      <p:sp>
        <p:nvSpPr>
          <p:cNvPr id="126988" name="Text Box 12"/>
          <p:cNvSpPr txBox="1">
            <a:spLocks noChangeArrowheads="1"/>
          </p:cNvSpPr>
          <p:nvPr/>
        </p:nvSpPr>
        <p:spPr bwMode="auto">
          <a:xfrm>
            <a:off x="0" y="2286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800" b="1" dirty="0">
                <a:solidFill>
                  <a:srgbClr val="FFC000"/>
                </a:solidFill>
                <a:latin typeface="+mj-lt"/>
              </a:rPr>
              <a:t>Map/inventory</a:t>
            </a:r>
            <a:r>
              <a:rPr lang="en-US" sz="28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</a:rPr>
              <a:t> of Recreation Opportunities (Diversify)</a:t>
            </a:r>
            <a:endParaRPr lang="en-US" sz="2800" b="1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6989" name="Rectangle 13"/>
          <p:cNvSpPr>
            <a:spLocks noChangeArrowheads="1"/>
          </p:cNvSpPr>
          <p:nvPr/>
        </p:nvSpPr>
        <p:spPr bwMode="auto">
          <a:xfrm>
            <a:off x="4876800" y="1143000"/>
            <a:ext cx="1447800" cy="652358"/>
          </a:xfrm>
          <a:prstGeom prst="rect">
            <a:avLst/>
          </a:prstGeom>
          <a:solidFill>
            <a:srgbClr val="0070C0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>
                <a:solidFill>
                  <a:schemeClr val="bg1"/>
                </a:solidFill>
                <a:latin typeface="Rockwell Extra Bold" pitchFamily="18" charset="0"/>
              </a:rPr>
              <a:t>Rural </a:t>
            </a:r>
          </a:p>
          <a:p>
            <a:pPr eaLnBrk="0" hangingPunct="0">
              <a:lnSpc>
                <a:spcPct val="50000"/>
              </a:lnSpc>
              <a:spcBef>
                <a:spcPct val="25000"/>
              </a:spcBef>
            </a:pPr>
            <a:r>
              <a:rPr lang="en-US" sz="2000">
                <a:solidFill>
                  <a:schemeClr val="bg1"/>
                </a:solidFill>
                <a:latin typeface="Rockwell Extra Bold" pitchFamily="18" charset="0"/>
              </a:rPr>
              <a:t>Natural</a:t>
            </a: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2667000" y="2514600"/>
            <a:ext cx="1676400" cy="376238"/>
          </a:xfrm>
          <a:prstGeom prst="rect">
            <a:avLst/>
          </a:prstGeom>
          <a:solidFill>
            <a:srgbClr val="FA740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800" dirty="0">
                <a:latin typeface="Rockwell Extra Bold" pitchFamily="18" charset="0"/>
              </a:rPr>
              <a:t> Suburban</a:t>
            </a:r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 flipH="1">
            <a:off x="3124200" y="2895600"/>
            <a:ext cx="304800" cy="990600"/>
          </a:xfrm>
          <a:prstGeom prst="line">
            <a:avLst/>
          </a:prstGeom>
          <a:noFill/>
          <a:ln w="31750">
            <a:solidFill>
              <a:srgbClr val="FA7406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rgbClr val="FFC000"/>
              </a:solidFill>
            </a:endParaRPr>
          </a:p>
        </p:txBody>
      </p:sp>
      <p:sp>
        <p:nvSpPr>
          <p:cNvPr id="17" name="Line 18"/>
          <p:cNvSpPr>
            <a:spLocks noChangeShapeType="1"/>
          </p:cNvSpPr>
          <p:nvPr/>
        </p:nvSpPr>
        <p:spPr bwMode="auto">
          <a:xfrm>
            <a:off x="3429000" y="2895600"/>
            <a:ext cx="609600" cy="1295400"/>
          </a:xfrm>
          <a:prstGeom prst="line">
            <a:avLst/>
          </a:prstGeom>
          <a:noFill/>
          <a:ln w="31750">
            <a:solidFill>
              <a:srgbClr val="FA7406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>
              <a:solidFill>
                <a:srgbClr val="FFC00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 rot="1226534">
            <a:off x="2512727" y="3736589"/>
            <a:ext cx="1981200" cy="1219200"/>
          </a:xfrm>
          <a:prstGeom prst="ellipse">
            <a:avLst/>
          </a:prstGeom>
          <a:noFill/>
          <a:ln w="57150">
            <a:solidFill>
              <a:srgbClr val="FA74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133600" y="3657600"/>
            <a:ext cx="2984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4572000" y="3962400"/>
            <a:ext cx="346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553200" y="1600200"/>
            <a:ext cx="508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000000"/>
                </a:solidFill>
              </a:rPr>
              <a:t>10</a:t>
            </a: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5029200" y="3200400"/>
            <a:ext cx="33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3962400" y="3581400"/>
            <a:ext cx="33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3657600" y="4191000"/>
            <a:ext cx="33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4114800" y="54102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2590800" y="4419600"/>
            <a:ext cx="476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 rot="10800000" flipV="1">
            <a:off x="3505200" y="4800600"/>
            <a:ext cx="476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6096000" y="2590800"/>
            <a:ext cx="33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9</a:t>
            </a:r>
          </a:p>
        </p:txBody>
      </p:sp>
      <p:sp>
        <p:nvSpPr>
          <p:cNvPr id="2" name="Line 6">
            <a:extLst>
              <a:ext uri="{FF2B5EF4-FFF2-40B4-BE49-F238E27FC236}">
                <a16:creationId xmlns:a16="http://schemas.microsoft.com/office/drawing/2014/main" id="{3877D2CA-1C84-BD56-4740-5F6D0C0C28B9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9478" y="1866895"/>
            <a:ext cx="501434" cy="381001"/>
          </a:xfrm>
          <a:prstGeom prst="line">
            <a:avLst/>
          </a:prstGeom>
          <a:noFill/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7A319149-3185-BED7-7C4B-477C9C5C07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1055311"/>
            <a:ext cx="1828800" cy="800219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endParaRPr lang="en-US" sz="1000" b="1" dirty="0">
              <a:solidFill>
                <a:srgbClr val="FFFF00"/>
              </a:solidFill>
              <a:latin typeface="Rockwell Extra Bold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b="1" dirty="0">
                <a:solidFill>
                  <a:schemeClr val="bg1"/>
                </a:solidFill>
                <a:latin typeface="Rockwell Extra Bold" pitchFamily="18" charset="0"/>
              </a:rPr>
              <a:t>Semi-Primitive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0D8D8775-82F4-7444-C867-173C1EC2EC8C}"/>
              </a:ext>
            </a:extLst>
          </p:cNvPr>
          <p:cNvSpPr/>
          <p:nvPr/>
        </p:nvSpPr>
        <p:spPr>
          <a:xfrm>
            <a:off x="6839415" y="1572255"/>
            <a:ext cx="304800" cy="3810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F6050A68-1132-17EB-3EAC-D9617094F4C2}"/>
              </a:ext>
            </a:extLst>
          </p:cNvPr>
          <p:cNvSpPr/>
          <p:nvPr/>
        </p:nvSpPr>
        <p:spPr>
          <a:xfrm>
            <a:off x="7086600" y="1353538"/>
            <a:ext cx="304800" cy="3810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BB92BA32-0D11-3498-155B-F6028411FF37}"/>
              </a:ext>
            </a:extLst>
          </p:cNvPr>
          <p:cNvSpPr/>
          <p:nvPr/>
        </p:nvSpPr>
        <p:spPr>
          <a:xfrm>
            <a:off x="7086600" y="1066800"/>
            <a:ext cx="304800" cy="3048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91876E82-0AA6-AD7B-C9CA-782DDEE9D671}"/>
              </a:ext>
            </a:extLst>
          </p:cNvPr>
          <p:cNvSpPr/>
          <p:nvPr/>
        </p:nvSpPr>
        <p:spPr>
          <a:xfrm>
            <a:off x="6553200" y="1219200"/>
            <a:ext cx="304800" cy="3048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467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6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6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26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26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26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26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126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9" grpId="0" animBg="1"/>
      <p:bldP spid="126980" grpId="0" animBg="1"/>
      <p:bldP spid="126986" grpId="0" animBg="1"/>
      <p:bldP spid="126987" grpId="0" animBg="1"/>
      <p:bldP spid="126988" grpId="0"/>
      <p:bldP spid="126989" grpId="0" animBg="1"/>
      <p:bldP spid="15" grpId="0" animBg="1"/>
      <p:bldP spid="16" grpId="0" animBg="1"/>
      <p:bldP spid="17" grpId="0" animBg="1"/>
      <p:bldP spid="18" grpId="0" animBg="1"/>
      <p:bldP spid="13" grpId="0"/>
      <p:bldP spid="14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Benefits of WALROS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Visual map &amp; understanding of settings &amp; recreation opportunities</a:t>
            </a:r>
          </a:p>
          <a:p>
            <a:pPr>
              <a:lnSpc>
                <a:spcPct val="90000"/>
              </a:lnSpc>
            </a:pPr>
            <a:r>
              <a:rPr lang="en-US" altLang="en-US"/>
              <a:t>Assessment of proposed changes</a:t>
            </a:r>
          </a:p>
          <a:p>
            <a:pPr>
              <a:lnSpc>
                <a:spcPct val="90000"/>
              </a:lnSpc>
            </a:pPr>
            <a:r>
              <a:rPr lang="en-US" altLang="en-US"/>
              <a:t>Understandable/intuitive to public</a:t>
            </a:r>
          </a:p>
          <a:p>
            <a:pPr>
              <a:lnSpc>
                <a:spcPct val="90000"/>
              </a:lnSpc>
            </a:pPr>
            <a:r>
              <a:rPr lang="en-US" altLang="en-US"/>
              <a:t>Improve communication with stakeholders</a:t>
            </a:r>
          </a:p>
          <a:p>
            <a:pPr>
              <a:lnSpc>
                <a:spcPct val="90000"/>
              </a:lnSpc>
            </a:pPr>
            <a:r>
              <a:rPr lang="en-US" altLang="en-US"/>
              <a:t>Defensible decision making </a:t>
            </a:r>
          </a:p>
          <a:p>
            <a:pPr>
              <a:lnSpc>
                <a:spcPct val="90000"/>
              </a:lnSpc>
            </a:pPr>
            <a:r>
              <a:rPr lang="en-US" altLang="en-US"/>
              <a:t>Easy &amp; inexpensive</a:t>
            </a:r>
          </a:p>
          <a:p>
            <a:pPr>
              <a:lnSpc>
                <a:spcPct val="90000"/>
              </a:lnSpc>
            </a:pPr>
            <a:r>
              <a:rPr lang="en-US" altLang="en-US"/>
              <a:t>High quality, diverse, recreation opportunities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130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5FA2D23-3A10-ADF7-66BC-10115ACF9B90}"/>
              </a:ext>
            </a:extLst>
          </p:cNvPr>
          <p:cNvSpPr txBox="1"/>
          <p:nvPr/>
        </p:nvSpPr>
        <p:spPr>
          <a:xfrm>
            <a:off x="1349113" y="2086472"/>
            <a:ext cx="22768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Euphemia" panose="020B0503040102020104" pitchFamily="34" charset="0"/>
              </a:rPr>
              <a:t>Thank You!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1EC5A8-FED4-26B1-DD1B-7E86AE0E9295}"/>
              </a:ext>
            </a:extLst>
          </p:cNvPr>
          <p:cNvSpPr txBox="1"/>
          <p:nvPr/>
        </p:nvSpPr>
        <p:spPr>
          <a:xfrm>
            <a:off x="1349113" y="3197992"/>
            <a:ext cx="22768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Euphemia" panose="020B0503040102020104" pitchFamily="34" charset="0"/>
              </a:rPr>
              <a:t>Questions?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4CC283-1F5B-66A0-472C-6F8851064A17}"/>
              </a:ext>
            </a:extLst>
          </p:cNvPr>
          <p:cNvSpPr txBox="1"/>
          <p:nvPr/>
        </p:nvSpPr>
        <p:spPr>
          <a:xfrm>
            <a:off x="1349113" y="4894289"/>
            <a:ext cx="4377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uphemia" panose="020B0503040102020104" pitchFamily="34" charset="0"/>
              </a:rPr>
              <a:t>jcarroll6@radford.edu</a:t>
            </a:r>
          </a:p>
        </p:txBody>
      </p:sp>
      <p:pic>
        <p:nvPicPr>
          <p:cNvPr id="2" name="Picture 2" descr="Radford-University-logo-OG">
            <a:extLst>
              <a:ext uri="{FF2B5EF4-FFF2-40B4-BE49-F238E27FC236}">
                <a16:creationId xmlns:a16="http://schemas.microsoft.com/office/drawing/2014/main" id="{1A8EF950-EC8A-8BE3-ADF8-A5F46D9E41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257800"/>
            <a:ext cx="2743200" cy="143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182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1B4B3C32-F0D5-44FE-6060-B379479276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0407" y="2367076"/>
            <a:ext cx="4153113" cy="39689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0386D0-A88F-2A51-F62D-2D411637E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New River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6479A-2F90-0F64-9D09-44C3EF260A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~320 miles - NC, VA, WV </a:t>
            </a:r>
          </a:p>
          <a:p>
            <a:r>
              <a:rPr lang="en-US" dirty="0"/>
              <a:t>N &amp; S fork of New</a:t>
            </a:r>
          </a:p>
          <a:p>
            <a:r>
              <a:rPr lang="en-US" dirty="0"/>
              <a:t>Reservoirs</a:t>
            </a:r>
          </a:p>
          <a:p>
            <a:r>
              <a:rPr lang="en-US" dirty="0"/>
              <a:t>New River Gorge</a:t>
            </a:r>
          </a:p>
          <a:p>
            <a:r>
              <a:rPr lang="en-US" dirty="0"/>
              <a:t>Boating, Fishing, </a:t>
            </a:r>
          </a:p>
          <a:p>
            <a:pPr marL="118872" indent="0">
              <a:buNone/>
            </a:pPr>
            <a:r>
              <a:rPr lang="en-US" dirty="0"/>
              <a:t>  Paddling, Hiking, </a:t>
            </a:r>
          </a:p>
          <a:p>
            <a:pPr marL="118872" indent="0">
              <a:buNone/>
            </a:pPr>
            <a:r>
              <a:rPr lang="en-US" dirty="0"/>
              <a:t>  Cycling, Wildlife</a:t>
            </a:r>
          </a:p>
          <a:p>
            <a:r>
              <a:rPr lang="en-US" dirty="0"/>
              <a:t>Meets Gauley to form </a:t>
            </a:r>
          </a:p>
          <a:p>
            <a:pPr marL="118872" indent="0">
              <a:buNone/>
            </a:pPr>
            <a:r>
              <a:rPr lang="en-US" dirty="0"/>
              <a:t>  Kanawha River</a:t>
            </a:r>
          </a:p>
          <a:p>
            <a:pPr marL="118872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Arrow: Curved Left 4">
            <a:extLst>
              <a:ext uri="{FF2B5EF4-FFF2-40B4-BE49-F238E27FC236}">
                <a16:creationId xmlns:a16="http://schemas.microsoft.com/office/drawing/2014/main" id="{17B7C6B5-88F1-65C5-7826-815B80C8D569}"/>
              </a:ext>
            </a:extLst>
          </p:cNvPr>
          <p:cNvSpPr/>
          <p:nvPr/>
        </p:nvSpPr>
        <p:spPr>
          <a:xfrm rot="4364746">
            <a:off x="7132298" y="4322815"/>
            <a:ext cx="658521" cy="2179559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07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F8F3B-C0C2-1B92-DAE4-EA137390F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Claytor Lake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CF877-A948-B924-F09A-7C92FEFB80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981200"/>
            <a:ext cx="4038600" cy="4267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SW VA 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4,500 surface acres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21 miles long  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New River impoundment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1946–Claytor Lake State Park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450 acres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Water access &amp; recreation (launch, trails, marina, waterside facilities, camping) 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Boating, Fishing, PWC, Touring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Shoreside Development </a:t>
            </a:r>
          </a:p>
        </p:txBody>
      </p:sp>
      <p:pic>
        <p:nvPicPr>
          <p:cNvPr id="4" name="Picture 3" descr="Map">
            <a:extLst>
              <a:ext uri="{FF2B5EF4-FFF2-40B4-BE49-F238E27FC236}">
                <a16:creationId xmlns:a16="http://schemas.microsoft.com/office/drawing/2014/main" id="{DFA59C72-C18F-8BE7-EC5C-51F47CF3C8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235" r="10202" b="-2"/>
          <a:stretch/>
        </p:blipFill>
        <p:spPr>
          <a:xfrm>
            <a:off x="4267200" y="1981200"/>
            <a:ext cx="4793650" cy="3937874"/>
          </a:xfrm>
          <a:prstGeom prst="rect">
            <a:avLst/>
          </a:prstGeom>
        </p:spPr>
      </p:pic>
      <p:sp>
        <p:nvSpPr>
          <p:cNvPr id="5" name="Arrow: Curved Left 4">
            <a:extLst>
              <a:ext uri="{FF2B5EF4-FFF2-40B4-BE49-F238E27FC236}">
                <a16:creationId xmlns:a16="http://schemas.microsoft.com/office/drawing/2014/main" id="{BFF5E046-71C7-0B12-CFD2-CA5BDE20C957}"/>
              </a:ext>
            </a:extLst>
          </p:cNvPr>
          <p:cNvSpPr/>
          <p:nvPr/>
        </p:nvSpPr>
        <p:spPr>
          <a:xfrm rot="20557712">
            <a:off x="4795278" y="3183414"/>
            <a:ext cx="521250" cy="1575297"/>
          </a:xfrm>
          <a:prstGeom prst="curvedLef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14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5448"/>
            <a:ext cx="8458200" cy="1252728"/>
          </a:xfrm>
        </p:spPr>
        <p:txBody>
          <a:bodyPr>
            <a:normAutofit fontScale="90000"/>
          </a:bodyPr>
          <a:lstStyle/>
          <a:p>
            <a:r>
              <a:rPr lang="en-US"/>
              <a:t>Recreation Resource Management</a:t>
            </a:r>
          </a:p>
        </p:txBody>
      </p:sp>
      <p:sp>
        <p:nvSpPr>
          <p:cNvPr id="107524" name="Rectangle 4"/>
          <p:cNvSpPr>
            <a:spLocks noChangeArrowheads="1"/>
          </p:cNvSpPr>
          <p:nvPr/>
        </p:nvSpPr>
        <p:spPr bwMode="auto">
          <a:xfrm>
            <a:off x="2362200" y="3352800"/>
            <a:ext cx="4648200" cy="21336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7525" name="Line 5"/>
          <p:cNvSpPr>
            <a:spLocks noChangeShapeType="1"/>
          </p:cNvSpPr>
          <p:nvPr/>
        </p:nvSpPr>
        <p:spPr bwMode="auto">
          <a:xfrm>
            <a:off x="4648200" y="3352800"/>
            <a:ext cx="0" cy="2133600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7526" name="Text Box 6"/>
          <p:cNvSpPr txBox="1">
            <a:spLocks noChangeArrowheads="1"/>
          </p:cNvSpPr>
          <p:nvPr/>
        </p:nvSpPr>
        <p:spPr bwMode="auto">
          <a:xfrm>
            <a:off x="7239000" y="2743200"/>
            <a:ext cx="15240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2400" b="1" u="sng">
                <a:latin typeface="Arial" charset="0"/>
              </a:rPr>
              <a:t>Humans</a:t>
            </a:r>
          </a:p>
        </p:txBody>
      </p:sp>
      <p:sp>
        <p:nvSpPr>
          <p:cNvPr id="107527" name="Text Box 7"/>
          <p:cNvSpPr txBox="1">
            <a:spLocks noChangeArrowheads="1"/>
          </p:cNvSpPr>
          <p:nvPr/>
        </p:nvSpPr>
        <p:spPr bwMode="auto">
          <a:xfrm>
            <a:off x="304800" y="2743200"/>
            <a:ext cx="1693863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2400" b="1" u="sng">
                <a:latin typeface="Arial" charset="0"/>
              </a:rPr>
              <a:t>Resource</a:t>
            </a:r>
          </a:p>
        </p:txBody>
      </p:sp>
      <p:sp>
        <p:nvSpPr>
          <p:cNvPr id="107529" name="Text Box 9"/>
          <p:cNvSpPr txBox="1">
            <a:spLocks noChangeArrowheads="1"/>
          </p:cNvSpPr>
          <p:nvPr/>
        </p:nvSpPr>
        <p:spPr bwMode="auto">
          <a:xfrm>
            <a:off x="7239000" y="3200400"/>
            <a:ext cx="1905000" cy="3162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900">
                <a:latin typeface="Arial" charset="0"/>
              </a:rPr>
              <a:t>Preferences 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900">
                <a:latin typeface="Arial" charset="0"/>
              </a:rPr>
              <a:t>Needs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900">
                <a:latin typeface="Arial" charset="0"/>
              </a:rPr>
              <a:t>Behaviors 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900">
                <a:latin typeface="Arial" charset="0"/>
              </a:rPr>
              <a:t>Motivations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900">
                <a:latin typeface="Arial" charset="0"/>
              </a:rPr>
              <a:t>Social 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900">
                <a:latin typeface="Arial" charset="0"/>
              </a:rPr>
              <a:t>Conflict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900">
                <a:latin typeface="Arial" charset="0"/>
              </a:rPr>
              <a:t>Perceptions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900">
                <a:latin typeface="Arial" charset="0"/>
              </a:rPr>
              <a:t>Stakeholders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900">
                <a:latin typeface="Arial" charset="0"/>
              </a:rPr>
              <a:t>Livelihoods </a:t>
            </a:r>
          </a:p>
        </p:txBody>
      </p:sp>
      <p:sp>
        <p:nvSpPr>
          <p:cNvPr id="107530" name="Text Box 10"/>
          <p:cNvSpPr txBox="1">
            <a:spLocks noChangeArrowheads="1"/>
          </p:cNvSpPr>
          <p:nvPr/>
        </p:nvSpPr>
        <p:spPr bwMode="auto">
          <a:xfrm>
            <a:off x="304800" y="3200400"/>
            <a:ext cx="2133600" cy="3162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900">
                <a:latin typeface="Arial" charset="0"/>
              </a:rPr>
              <a:t>Parks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900">
                <a:latin typeface="Arial" charset="0"/>
              </a:rPr>
              <a:t>Trails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900">
                <a:latin typeface="Arial" charset="0"/>
              </a:rPr>
              <a:t>Rivers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900">
                <a:latin typeface="Arial" charset="0"/>
              </a:rPr>
              <a:t>Reefs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900">
                <a:latin typeface="Arial" charset="0"/>
              </a:rPr>
              <a:t>Fishing grounds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900">
                <a:latin typeface="Arial" charset="0"/>
              </a:rPr>
              <a:t>Carrying capacity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900">
                <a:latin typeface="Arial" charset="0"/>
              </a:rPr>
              <a:t>NR’s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900">
                <a:latin typeface="Arial" charset="0"/>
              </a:rPr>
              <a:t>Ecological issues 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900">
                <a:latin typeface="Arial" charset="0"/>
              </a:rPr>
              <a:t>Wildlife</a:t>
            </a:r>
          </a:p>
        </p:txBody>
      </p:sp>
      <p:sp>
        <p:nvSpPr>
          <p:cNvPr id="107531" name="Text Box 11"/>
          <p:cNvSpPr txBox="1">
            <a:spLocks noChangeArrowheads="1"/>
          </p:cNvSpPr>
          <p:nvPr/>
        </p:nvSpPr>
        <p:spPr bwMode="auto">
          <a:xfrm>
            <a:off x="685800" y="1600200"/>
            <a:ext cx="7924800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FontTx/>
              <a:buChar char="•"/>
            </a:pPr>
            <a:r>
              <a:rPr lang="en-US" sz="2400" dirty="0">
                <a:latin typeface="Arial" charset="0"/>
              </a:rPr>
              <a:t>  Interdisciplinary nature: balance social, economic, and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2400" dirty="0">
                <a:latin typeface="Arial" charset="0"/>
              </a:rPr>
              <a:t>   ecological needs and preferences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52800" y="28194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Rules for Playing Field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71800" y="487680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Fees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62200" y="3581400"/>
            <a:ext cx="228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Resource Allocation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29200" y="426720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Access  Points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29200" y="358140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Catch Limits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57500" y="426720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Permits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67300" y="487680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Regulations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7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7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0"/>
                                        <p:tgtEl>
                                          <p:spTgt spid="107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7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0"/>
                                        <p:tgtEl>
                                          <p:spTgt spid="107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07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000"/>
                                        <p:tgtEl>
                                          <p:spTgt spid="107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/>
      <p:bldP spid="107524" grpId="0" animBg="1"/>
      <p:bldP spid="107525" grpId="0" animBg="1"/>
      <p:bldP spid="107526" grpId="0"/>
      <p:bldP spid="107527" grpId="0"/>
      <p:bldP spid="107529" grpId="0"/>
      <p:bldP spid="107530" grpId="0"/>
      <p:bldP spid="107531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0" y="2057400"/>
            <a:ext cx="9144000" cy="419100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endParaRPr lang="en-US" sz="2000">
              <a:latin typeface="Tahoma" pitchFamily="34" charset="0"/>
            </a:endParaRPr>
          </a:p>
        </p:txBody>
      </p:sp>
      <p:sp>
        <p:nvSpPr>
          <p:cNvPr id="94210" name="Rectangle 2"/>
          <p:cNvSpPr>
            <a:spLocks noChangeArrowheads="1"/>
          </p:cNvSpPr>
          <p:nvPr/>
        </p:nvSpPr>
        <p:spPr bwMode="auto">
          <a:xfrm>
            <a:off x="0" y="2209800"/>
            <a:ext cx="9144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endParaRPr lang="en-US" sz="2000">
              <a:latin typeface="Tahoma" pitchFamily="34" charset="0"/>
            </a:endParaRPr>
          </a:p>
        </p:txBody>
      </p:sp>
      <p:sp>
        <p:nvSpPr>
          <p:cNvPr id="618499" name="Rectangle 3"/>
          <p:cNvSpPr>
            <a:spLocks noChangeArrowheads="1"/>
          </p:cNvSpPr>
          <p:nvPr/>
        </p:nvSpPr>
        <p:spPr bwMode="auto">
          <a:xfrm>
            <a:off x="228600" y="457200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endParaRPr lang="en-US" sz="4100" b="1">
              <a:solidFill>
                <a:srgbClr val="6C0000"/>
              </a:solidFill>
              <a:latin typeface="Euphemia" pitchFamily="34" charset="0"/>
              <a:ea typeface="+mj-ea"/>
              <a:cs typeface="+mj-cs"/>
            </a:endParaRPr>
          </a:p>
        </p:txBody>
      </p:sp>
      <p:sp>
        <p:nvSpPr>
          <p:cNvPr id="618500" name="Text Box 4"/>
          <p:cNvSpPr txBox="1">
            <a:spLocks noChangeArrowheads="1"/>
          </p:cNvSpPr>
          <p:nvPr/>
        </p:nvSpPr>
        <p:spPr bwMode="auto">
          <a:xfrm>
            <a:off x="0" y="220980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 dirty="0">
                <a:solidFill>
                  <a:srgbClr val="002060"/>
                </a:solidFill>
                <a:latin typeface="Tahoma" pitchFamily="34" charset="0"/>
              </a:rPr>
              <a:t>  Recreation </a:t>
            </a:r>
          </a:p>
          <a:p>
            <a:pPr eaLnBrk="0" hangingPunct="0"/>
            <a:r>
              <a:rPr lang="en-US" sz="2400" b="1" dirty="0">
                <a:solidFill>
                  <a:srgbClr val="002060"/>
                </a:solidFill>
                <a:latin typeface="Tahoma" pitchFamily="34" charset="0"/>
              </a:rPr>
              <a:t>    Activity      +     Setting    =    Experience  &gt;   Benefits</a:t>
            </a:r>
          </a:p>
        </p:txBody>
      </p:sp>
      <p:sp>
        <p:nvSpPr>
          <p:cNvPr id="618501" name="Text Box 5"/>
          <p:cNvSpPr txBox="1">
            <a:spLocks noChangeArrowheads="1"/>
          </p:cNvSpPr>
          <p:nvPr/>
        </p:nvSpPr>
        <p:spPr bwMode="auto">
          <a:xfrm>
            <a:off x="457200" y="3252788"/>
            <a:ext cx="19081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latin typeface="Tahoma" pitchFamily="34" charset="0"/>
              </a:rPr>
              <a:t>Many activities</a:t>
            </a:r>
          </a:p>
        </p:txBody>
      </p:sp>
      <p:sp>
        <p:nvSpPr>
          <p:cNvPr id="618502" name="Text Box 6"/>
          <p:cNvSpPr txBox="1">
            <a:spLocks noChangeArrowheads="1"/>
          </p:cNvSpPr>
          <p:nvPr/>
        </p:nvSpPr>
        <p:spPr bwMode="auto">
          <a:xfrm>
            <a:off x="2743200" y="3276600"/>
            <a:ext cx="1676400" cy="219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40000"/>
              </a:spcBef>
              <a:spcAft>
                <a:spcPct val="40000"/>
              </a:spcAft>
            </a:pPr>
            <a:r>
              <a:rPr lang="en-US" b="1" i="1">
                <a:latin typeface="Tahoma" pitchFamily="34" charset="0"/>
              </a:rPr>
              <a:t>Physical attributes</a:t>
            </a:r>
          </a:p>
          <a:p>
            <a:pPr eaLnBrk="0" hangingPunct="0">
              <a:spcBef>
                <a:spcPct val="40000"/>
              </a:spcBef>
              <a:spcAft>
                <a:spcPct val="40000"/>
              </a:spcAft>
            </a:pPr>
            <a:r>
              <a:rPr lang="en-US" b="1" i="1">
                <a:latin typeface="Tahoma" pitchFamily="34" charset="0"/>
              </a:rPr>
              <a:t>Social attributes</a:t>
            </a:r>
          </a:p>
          <a:p>
            <a:pPr eaLnBrk="0" hangingPunct="0">
              <a:spcBef>
                <a:spcPct val="40000"/>
              </a:spcBef>
              <a:spcAft>
                <a:spcPct val="40000"/>
              </a:spcAft>
            </a:pPr>
            <a:r>
              <a:rPr lang="en-US" b="1" i="1">
                <a:latin typeface="Tahoma" pitchFamily="34" charset="0"/>
              </a:rPr>
              <a:t>Managerial attributes</a:t>
            </a:r>
          </a:p>
        </p:txBody>
      </p:sp>
      <p:sp>
        <p:nvSpPr>
          <p:cNvPr id="618503" name="Text Box 7"/>
          <p:cNvSpPr txBox="1">
            <a:spLocks noChangeArrowheads="1"/>
          </p:cNvSpPr>
          <p:nvPr/>
        </p:nvSpPr>
        <p:spPr bwMode="auto">
          <a:xfrm>
            <a:off x="4876800" y="3276600"/>
            <a:ext cx="1524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40000"/>
              </a:spcBef>
              <a:spcAft>
                <a:spcPct val="40000"/>
              </a:spcAft>
            </a:pPr>
            <a:r>
              <a:rPr lang="en-US" b="1">
                <a:latin typeface="Tahoma" pitchFamily="34" charset="0"/>
              </a:rPr>
              <a:t>Many dimensions</a:t>
            </a:r>
          </a:p>
          <a:p>
            <a:pPr eaLnBrk="0" hangingPunct="0">
              <a:spcBef>
                <a:spcPct val="40000"/>
              </a:spcBef>
              <a:spcAft>
                <a:spcPct val="40000"/>
              </a:spcAft>
            </a:pPr>
            <a:r>
              <a:rPr lang="en-US" b="1">
                <a:latin typeface="Tahoma" pitchFamily="34" charset="0"/>
              </a:rPr>
              <a:t>Multiple senses</a:t>
            </a:r>
          </a:p>
        </p:txBody>
      </p:sp>
      <p:sp>
        <p:nvSpPr>
          <p:cNvPr id="618504" name="Text Box 8"/>
          <p:cNvSpPr txBox="1">
            <a:spLocks noChangeArrowheads="1"/>
          </p:cNvSpPr>
          <p:nvPr/>
        </p:nvSpPr>
        <p:spPr bwMode="auto">
          <a:xfrm>
            <a:off x="7286625" y="3162300"/>
            <a:ext cx="1857375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b="1">
                <a:latin typeface="Tahoma" pitchFamily="34" charset="0"/>
              </a:rPr>
              <a:t>Individual</a:t>
            </a:r>
          </a:p>
          <a:p>
            <a:pPr eaLnBrk="0" hangingPunct="0">
              <a:lnSpc>
                <a:spcPct val="150000"/>
              </a:lnSpc>
            </a:pPr>
            <a:r>
              <a:rPr lang="en-US" b="1">
                <a:latin typeface="Tahoma" pitchFamily="34" charset="0"/>
              </a:rPr>
              <a:t>Community</a:t>
            </a:r>
          </a:p>
          <a:p>
            <a:pPr eaLnBrk="0" hangingPunct="0">
              <a:lnSpc>
                <a:spcPct val="150000"/>
              </a:lnSpc>
            </a:pPr>
            <a:r>
              <a:rPr lang="en-US" b="1">
                <a:latin typeface="Tahoma" pitchFamily="34" charset="0"/>
              </a:rPr>
              <a:t>Economic</a:t>
            </a:r>
          </a:p>
          <a:p>
            <a:pPr eaLnBrk="0" hangingPunct="0">
              <a:lnSpc>
                <a:spcPct val="150000"/>
              </a:lnSpc>
            </a:pPr>
            <a:r>
              <a:rPr lang="en-US" b="1">
                <a:latin typeface="Tahoma" pitchFamily="34" charset="0"/>
              </a:rPr>
              <a:t>Environmental</a:t>
            </a:r>
          </a:p>
          <a:p>
            <a:pPr eaLnBrk="0" hangingPunct="0">
              <a:spcBef>
                <a:spcPct val="40000"/>
              </a:spcBef>
              <a:spcAft>
                <a:spcPct val="40000"/>
              </a:spcAft>
            </a:pPr>
            <a:endParaRPr lang="en-US" b="1">
              <a:latin typeface="Tahoma" pitchFamily="34" charset="0"/>
            </a:endParaRPr>
          </a:p>
        </p:txBody>
      </p:sp>
      <p:sp>
        <p:nvSpPr>
          <p:cNvPr id="94217" name="Rectangle 9"/>
          <p:cNvSpPr>
            <a:spLocks noChangeArrowheads="1"/>
          </p:cNvSpPr>
          <p:nvPr/>
        </p:nvSpPr>
        <p:spPr bwMode="auto">
          <a:xfrm>
            <a:off x="0" y="5562600"/>
            <a:ext cx="9144000" cy="762000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endParaRPr lang="en-US" sz="2000">
              <a:latin typeface="Tahoma" pitchFamily="34" charset="0"/>
            </a:endParaRPr>
          </a:p>
        </p:txBody>
      </p:sp>
      <p:sp>
        <p:nvSpPr>
          <p:cNvPr id="618506" name="Text Box 10"/>
          <p:cNvSpPr txBox="1">
            <a:spLocks noChangeArrowheads="1"/>
          </p:cNvSpPr>
          <p:nvPr/>
        </p:nvSpPr>
        <p:spPr bwMode="auto">
          <a:xfrm>
            <a:off x="990600" y="5513388"/>
            <a:ext cx="8153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solidFill>
                  <a:schemeClr val="bg1"/>
                </a:solidFill>
                <a:latin typeface="Tahoma" pitchFamily="34" charset="0"/>
              </a:rPr>
              <a:t>Managers 	  	         Recreationists     Society </a:t>
            </a:r>
          </a:p>
          <a:p>
            <a:pPr eaLnBrk="0" hangingPunct="0"/>
            <a:r>
              <a:rPr lang="en-US" sz="2400" b="1">
                <a:solidFill>
                  <a:schemeClr val="bg1"/>
                </a:solidFill>
                <a:latin typeface="Tahoma" pitchFamily="34" charset="0"/>
              </a:rPr>
              <a:t>Manage		         Consume               Gains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57200" y="349138"/>
            <a:ext cx="8686800" cy="1251062"/>
          </a:xfrm>
        </p:spPr>
        <p:txBody>
          <a:bodyPr>
            <a:normAutofit fontScale="90000"/>
          </a:bodyPr>
          <a:lstStyle/>
          <a:p>
            <a:r>
              <a:rPr lang="en-US" sz="4800"/>
              <a:t>Water and Lands Recreation Opportunity Spectrum (WALROS)</a:t>
            </a:r>
            <a:br>
              <a:rPr lang="en-US" sz="4800"/>
            </a:b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0"/>
                                        <p:tgtEl>
                                          <p:spTgt spid="618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18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18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618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18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618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618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18499" grpId="0"/>
      <p:bldP spid="618500" grpId="0"/>
      <p:bldP spid="618501" grpId="0"/>
      <p:bldP spid="618502" grpId="0"/>
      <p:bldP spid="618503" grpId="0"/>
      <p:bldP spid="618504" grpId="0"/>
      <p:bldP spid="94217" grpId="0" animBg="1"/>
      <p:bldP spid="618506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76200"/>
            <a:ext cx="8229600" cy="1066800"/>
          </a:xfrm>
        </p:spPr>
        <p:txBody>
          <a:bodyPr/>
          <a:lstStyle/>
          <a:p>
            <a:r>
              <a:rPr lang="en-US"/>
              <a:t>Setting Attributes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610600" cy="51054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FFC000"/>
                </a:solidFill>
              </a:rPr>
              <a:t>Physical</a:t>
            </a:r>
          </a:p>
          <a:p>
            <a:pPr lvl="1"/>
            <a:r>
              <a:rPr lang="en-US" sz="2200" dirty="0"/>
              <a:t>Permanently fixed, not likely to change soon</a:t>
            </a:r>
          </a:p>
          <a:p>
            <a:pPr lvl="1"/>
            <a:r>
              <a:rPr lang="en-US" sz="2200" dirty="0"/>
              <a:t>e.g., dams, bridges, buildings, parking lots, roads, NR modifications, natural ambiance, closeness to community </a:t>
            </a:r>
          </a:p>
          <a:p>
            <a:r>
              <a:rPr lang="en-US" sz="2800" dirty="0">
                <a:solidFill>
                  <a:srgbClr val="FFC000"/>
                </a:solidFill>
              </a:rPr>
              <a:t>Social</a:t>
            </a:r>
          </a:p>
          <a:p>
            <a:pPr lvl="1"/>
            <a:r>
              <a:rPr lang="en-US" sz="2200" dirty="0"/>
              <a:t>Visitor activities, behaviors, perceptions</a:t>
            </a:r>
          </a:p>
          <a:p>
            <a:pPr lvl="1"/>
            <a:r>
              <a:rPr lang="en-US" sz="2200" dirty="0"/>
              <a:t>e.g., visitor presence, impacts, concentration, comforts, </a:t>
            </a:r>
          </a:p>
          <a:p>
            <a:pPr lvl="1">
              <a:buNone/>
            </a:pPr>
            <a:r>
              <a:rPr lang="en-US" sz="2200" dirty="0"/>
              <a:t>  safety, recreation diversity, solitude</a:t>
            </a:r>
          </a:p>
          <a:p>
            <a:r>
              <a:rPr lang="en-US" sz="2800" dirty="0">
                <a:solidFill>
                  <a:srgbClr val="FFC000"/>
                </a:solidFill>
              </a:rPr>
              <a:t>Managerial</a:t>
            </a:r>
          </a:p>
          <a:p>
            <a:pPr lvl="1"/>
            <a:r>
              <a:rPr lang="en-US" sz="2200" dirty="0"/>
              <a:t>Managed or changed by agency</a:t>
            </a:r>
          </a:p>
          <a:p>
            <a:pPr lvl="1"/>
            <a:r>
              <a:rPr lang="en-US" sz="2200" dirty="0"/>
              <a:t>e.g., management presence, access, regulations, facilities, </a:t>
            </a:r>
          </a:p>
          <a:p>
            <a:pPr lvl="1">
              <a:buNone/>
            </a:pPr>
            <a:r>
              <a:rPr lang="en-US" sz="2200" dirty="0"/>
              <a:t>  patrols, services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5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5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5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52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52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52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4" grpId="0"/>
      <p:bldP spid="9523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03" name="Rectangle 27"/>
          <p:cNvSpPr>
            <a:spLocks noChangeArrowheads="1"/>
          </p:cNvSpPr>
          <p:nvPr/>
        </p:nvSpPr>
        <p:spPr bwMode="auto">
          <a:xfrm>
            <a:off x="381000" y="685800"/>
            <a:ext cx="1828800" cy="1096963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800">
                <a:latin typeface="Tahoma" pitchFamily="34" charset="0"/>
              </a:rPr>
              <a:t>Urban</a:t>
            </a:r>
          </a:p>
        </p:txBody>
      </p:sp>
      <p:sp>
        <p:nvSpPr>
          <p:cNvPr id="96259" name="Rectangle 37"/>
          <p:cNvSpPr>
            <a:spLocks noChangeArrowheads="1"/>
          </p:cNvSpPr>
          <p:nvPr/>
        </p:nvSpPr>
        <p:spPr bwMode="auto">
          <a:xfrm>
            <a:off x="3429000" y="304800"/>
            <a:ext cx="5334000" cy="78483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0"/>
              </a:spcBef>
            </a:pPr>
            <a:r>
              <a:rPr lang="en-US" sz="4500" b="1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Six WALROS Classes</a:t>
            </a:r>
          </a:p>
        </p:txBody>
      </p:sp>
      <p:sp>
        <p:nvSpPr>
          <p:cNvPr id="101424" name="Rectangle 48"/>
          <p:cNvSpPr>
            <a:spLocks noChangeArrowheads="1"/>
          </p:cNvSpPr>
          <p:nvPr/>
        </p:nvSpPr>
        <p:spPr bwMode="auto">
          <a:xfrm>
            <a:off x="1600200" y="1600200"/>
            <a:ext cx="1752600" cy="1143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800">
                <a:latin typeface="Tahoma" pitchFamily="34" charset="0"/>
              </a:rPr>
              <a:t>Suburban</a:t>
            </a:r>
          </a:p>
        </p:txBody>
      </p:sp>
      <p:sp>
        <p:nvSpPr>
          <p:cNvPr id="101425" name="Rectangle 49"/>
          <p:cNvSpPr>
            <a:spLocks noChangeArrowheads="1"/>
          </p:cNvSpPr>
          <p:nvPr/>
        </p:nvSpPr>
        <p:spPr bwMode="auto">
          <a:xfrm>
            <a:off x="2819400" y="2514600"/>
            <a:ext cx="1828800" cy="10668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800">
                <a:latin typeface="Tahoma" pitchFamily="34" charset="0"/>
              </a:rPr>
              <a:t>Rural </a:t>
            </a:r>
          </a:p>
          <a:p>
            <a:pPr algn="ctr" eaLnBrk="0" hangingPunct="0"/>
            <a:r>
              <a:rPr lang="en-US" sz="2800">
                <a:latin typeface="Tahoma" pitchFamily="34" charset="0"/>
              </a:rPr>
              <a:t>Developed</a:t>
            </a:r>
          </a:p>
        </p:txBody>
      </p:sp>
      <p:sp>
        <p:nvSpPr>
          <p:cNvPr id="101426" name="Rectangle 50"/>
          <p:cNvSpPr>
            <a:spLocks noChangeArrowheads="1"/>
          </p:cNvSpPr>
          <p:nvPr/>
        </p:nvSpPr>
        <p:spPr bwMode="auto">
          <a:xfrm>
            <a:off x="4114800" y="3505200"/>
            <a:ext cx="1752600" cy="1143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800">
                <a:latin typeface="Tahoma" pitchFamily="34" charset="0"/>
              </a:rPr>
              <a:t>Rural </a:t>
            </a:r>
          </a:p>
          <a:p>
            <a:pPr algn="ctr" eaLnBrk="0" hangingPunct="0"/>
            <a:r>
              <a:rPr lang="en-US" sz="2800">
                <a:latin typeface="Tahoma" pitchFamily="34" charset="0"/>
              </a:rPr>
              <a:t>Natural</a:t>
            </a:r>
          </a:p>
        </p:txBody>
      </p:sp>
      <p:sp>
        <p:nvSpPr>
          <p:cNvPr id="101427" name="Rectangle 51"/>
          <p:cNvSpPr>
            <a:spLocks noChangeArrowheads="1"/>
          </p:cNvSpPr>
          <p:nvPr/>
        </p:nvSpPr>
        <p:spPr bwMode="auto">
          <a:xfrm>
            <a:off x="5334000" y="4495800"/>
            <a:ext cx="1828800" cy="1143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800">
                <a:latin typeface="Tahoma" pitchFamily="34" charset="0"/>
              </a:rPr>
              <a:t>Semi</a:t>
            </a:r>
          </a:p>
          <a:p>
            <a:pPr algn="ctr" eaLnBrk="0" hangingPunct="0"/>
            <a:r>
              <a:rPr lang="en-US" sz="2800">
                <a:latin typeface="Tahoma" pitchFamily="34" charset="0"/>
              </a:rPr>
              <a:t>Primitive</a:t>
            </a:r>
          </a:p>
        </p:txBody>
      </p:sp>
      <p:sp>
        <p:nvSpPr>
          <p:cNvPr id="101428" name="Rectangle 52"/>
          <p:cNvSpPr>
            <a:spLocks noChangeArrowheads="1"/>
          </p:cNvSpPr>
          <p:nvPr/>
        </p:nvSpPr>
        <p:spPr bwMode="auto">
          <a:xfrm>
            <a:off x="6781800" y="5486400"/>
            <a:ext cx="1676400" cy="10668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800">
                <a:latin typeface="Tahoma" pitchFamily="34" charset="0"/>
              </a:rPr>
              <a:t>Primitive</a:t>
            </a:r>
          </a:p>
        </p:txBody>
      </p:sp>
      <p:sp>
        <p:nvSpPr>
          <p:cNvPr id="10" name="Rectangle 37"/>
          <p:cNvSpPr>
            <a:spLocks noChangeArrowheads="1"/>
          </p:cNvSpPr>
          <p:nvPr/>
        </p:nvSpPr>
        <p:spPr bwMode="auto">
          <a:xfrm>
            <a:off x="76200" y="5463570"/>
            <a:ext cx="4114800" cy="78483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0"/>
              </a:spcBef>
            </a:pPr>
            <a:r>
              <a:rPr lang="en-US" sz="4500" b="1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Sub-classes (11)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1066800" y="2171701"/>
            <a:ext cx="381000" cy="3009899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905000" y="3733799"/>
            <a:ext cx="2057400" cy="163166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114800" y="4876801"/>
            <a:ext cx="876300" cy="761999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191000" y="6019801"/>
            <a:ext cx="2209800" cy="6040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1600200" y="2895602"/>
            <a:ext cx="990600" cy="228599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2945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1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1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1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1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1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1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403" grpId="0" animBg="1"/>
      <p:bldP spid="101424" grpId="0" animBg="1"/>
      <p:bldP spid="101425" grpId="0" animBg="1"/>
      <p:bldP spid="101426" grpId="0" animBg="1"/>
      <p:bldP spid="101427" grpId="0" animBg="1"/>
      <p:bldP spid="101428" grpId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763000" cy="1250950"/>
          </a:xfrm>
        </p:spPr>
        <p:txBody>
          <a:bodyPr>
            <a:normAutofit/>
          </a:bodyPr>
          <a:lstStyle/>
          <a:p>
            <a:r>
              <a:rPr lang="en-US"/>
              <a:t>WALROS is a Tool</a:t>
            </a:r>
          </a:p>
        </p:txBody>
      </p:sp>
      <p:sp>
        <p:nvSpPr>
          <p:cNvPr id="52531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58344" y="1905000"/>
            <a:ext cx="3832655" cy="4648200"/>
          </a:xfrm>
          <a:ln>
            <a:solidFill>
              <a:srgbClr val="FFFF66"/>
            </a:solidFill>
          </a:ln>
        </p:spPr>
        <p:txBody>
          <a:bodyPr/>
          <a:lstStyle/>
          <a:p>
            <a:r>
              <a:rPr lang="en-US" sz="2800" dirty="0"/>
              <a:t>Inventory tool</a:t>
            </a:r>
          </a:p>
          <a:p>
            <a:pPr lvl="1"/>
            <a:r>
              <a:rPr lang="en-US" sz="2200" dirty="0">
                <a:solidFill>
                  <a:srgbClr val="FFC000"/>
                </a:solidFill>
              </a:rPr>
              <a:t>Map current supply</a:t>
            </a:r>
          </a:p>
          <a:p>
            <a:endParaRPr lang="en-US" sz="2800" dirty="0"/>
          </a:p>
          <a:p>
            <a:r>
              <a:rPr lang="en-US" sz="2800" dirty="0"/>
              <a:t>Planning tool</a:t>
            </a:r>
          </a:p>
          <a:p>
            <a:pPr lvl="1"/>
            <a:r>
              <a:rPr lang="en-US" sz="2200" dirty="0">
                <a:solidFill>
                  <a:srgbClr val="FFC000"/>
                </a:solidFill>
              </a:rPr>
              <a:t>Proposed changes</a:t>
            </a:r>
          </a:p>
          <a:p>
            <a:pPr lvl="1">
              <a:buFont typeface="Wingdings" pitchFamily="2" charset="2"/>
              <a:buNone/>
            </a:pPr>
            <a:endParaRPr lang="en-US" sz="2000" dirty="0"/>
          </a:p>
          <a:p>
            <a:r>
              <a:rPr lang="en-US" sz="2800" dirty="0"/>
              <a:t>Management tool</a:t>
            </a:r>
            <a:r>
              <a:rPr lang="en-US" sz="2400" dirty="0"/>
              <a:t> </a:t>
            </a:r>
          </a:p>
          <a:p>
            <a:pPr lvl="1"/>
            <a:r>
              <a:rPr lang="en-US" sz="2200" dirty="0">
                <a:solidFill>
                  <a:srgbClr val="FFC000"/>
                </a:solidFill>
              </a:rPr>
              <a:t>Focus future efforts</a:t>
            </a:r>
          </a:p>
          <a:p>
            <a:pPr lvl="1"/>
            <a:r>
              <a:rPr lang="en-US" sz="2200" dirty="0">
                <a:solidFill>
                  <a:srgbClr val="FFC000"/>
                </a:solidFill>
              </a:rPr>
              <a:t>Set goals</a:t>
            </a:r>
            <a:r>
              <a:rPr lang="en-US" dirty="0">
                <a:solidFill>
                  <a:schemeClr val="hlink"/>
                </a:solidFill>
              </a:rPr>
              <a:t> </a:t>
            </a:r>
          </a:p>
          <a:p>
            <a:pPr lvl="1"/>
            <a:endParaRPr lang="en-US" dirty="0">
              <a:solidFill>
                <a:schemeClr val="hlink"/>
              </a:solidFill>
            </a:endParaRPr>
          </a:p>
          <a:p>
            <a:pPr>
              <a:buFont typeface="Wingdings" pitchFamily="2" charset="2"/>
              <a:buNone/>
            </a:pPr>
            <a:endParaRPr lang="en-US" sz="2400" dirty="0"/>
          </a:p>
        </p:txBody>
      </p:sp>
      <p:sp>
        <p:nvSpPr>
          <p:cNvPr id="525318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953000" y="1905000"/>
            <a:ext cx="3832654" cy="4648200"/>
          </a:xfrm>
          <a:ln>
            <a:solidFill>
              <a:srgbClr val="FFFF66"/>
            </a:solidFill>
          </a:ln>
        </p:spPr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en-US" sz="2800" dirty="0"/>
              <a:t>Rivers</a:t>
            </a:r>
          </a:p>
          <a:p>
            <a:pPr marL="533400" indent="-533400">
              <a:lnSpc>
                <a:spcPct val="90000"/>
              </a:lnSpc>
            </a:pPr>
            <a:r>
              <a:rPr lang="en-US" sz="2800" dirty="0"/>
              <a:t>Lakes</a:t>
            </a:r>
          </a:p>
          <a:p>
            <a:pPr marL="533400" indent="-533400">
              <a:lnSpc>
                <a:spcPct val="90000"/>
              </a:lnSpc>
            </a:pPr>
            <a:r>
              <a:rPr lang="en-US" sz="2800" dirty="0"/>
              <a:t>Coastal zones</a:t>
            </a:r>
          </a:p>
          <a:p>
            <a:pPr marL="533400" indent="-533400">
              <a:lnSpc>
                <a:spcPct val="90000"/>
              </a:lnSpc>
            </a:pPr>
            <a:r>
              <a:rPr lang="en-US" sz="2800" dirty="0"/>
              <a:t>Marine protected areas</a:t>
            </a:r>
          </a:p>
          <a:p>
            <a:pPr marL="533400" indent="-533400">
              <a:lnSpc>
                <a:spcPct val="90000"/>
              </a:lnSpc>
            </a:pPr>
            <a:r>
              <a:rPr lang="en-US" sz="2800" dirty="0"/>
              <a:t>Trail systems</a:t>
            </a:r>
          </a:p>
          <a:p>
            <a:pPr marL="533400" indent="-533400">
              <a:lnSpc>
                <a:spcPct val="90000"/>
              </a:lnSpc>
            </a:pPr>
            <a:r>
              <a:rPr lang="en-US" sz="2800" dirty="0"/>
              <a:t>Forest lands</a:t>
            </a:r>
          </a:p>
          <a:p>
            <a:pPr marL="533400" indent="-533400">
              <a:lnSpc>
                <a:spcPct val="90000"/>
              </a:lnSpc>
            </a:pPr>
            <a:r>
              <a:rPr lang="en-US" sz="2800" dirty="0"/>
              <a:t>Parks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5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5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5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5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6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5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253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253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253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5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25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5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253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253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53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253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253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5316" grpId="0"/>
      <p:bldP spid="525317" grpId="0" uiExpand="1" build="p"/>
      <p:bldP spid="525317" grpId="1" build="p" animBg="1"/>
      <p:bldP spid="525318" grpId="0" uiExpand="1" build="p"/>
      <p:bldP spid="525318" grpI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D9692-BCFB-A573-476C-F35C06271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WROS Mapping: Claytor Lake</a:t>
            </a:r>
          </a:p>
        </p:txBody>
      </p:sp>
      <p:pic>
        <p:nvPicPr>
          <p:cNvPr id="5" name="Content Placeholder 4" descr="A map of a city&#10;&#10;Description automatically generated">
            <a:extLst>
              <a:ext uri="{FF2B5EF4-FFF2-40B4-BE49-F238E27FC236}">
                <a16:creationId xmlns:a16="http://schemas.microsoft.com/office/drawing/2014/main" id="{538BB4CC-340C-99DF-EF1C-6E6AEBB500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383" y="1774825"/>
            <a:ext cx="7149233" cy="4625975"/>
          </a:xfrm>
        </p:spPr>
      </p:pic>
      <p:pic>
        <p:nvPicPr>
          <p:cNvPr id="7" name="Picture 6" descr="A map of a river&#10;&#10;Description automatically generated">
            <a:extLst>
              <a:ext uri="{FF2B5EF4-FFF2-40B4-BE49-F238E27FC236}">
                <a16:creationId xmlns:a16="http://schemas.microsoft.com/office/drawing/2014/main" id="{6B886BC9-8396-E77E-9F98-D84A4BFD61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382" y="1774825"/>
            <a:ext cx="7149234" cy="4625975"/>
          </a:xfrm>
          <a:prstGeom prst="rect">
            <a:avLst/>
          </a:prstGeom>
        </p:spPr>
      </p:pic>
      <p:sp>
        <p:nvSpPr>
          <p:cNvPr id="10" name="Rectangle 5">
            <a:extLst>
              <a:ext uri="{FF2B5EF4-FFF2-40B4-BE49-F238E27FC236}">
                <a16:creationId xmlns:a16="http://schemas.microsoft.com/office/drawing/2014/main" id="{DB00294A-2594-B2A0-6A29-B99938AA11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1674674"/>
            <a:ext cx="1905000" cy="1754326"/>
          </a:xfrm>
          <a:prstGeom prst="rect">
            <a:avLst/>
          </a:prstGeom>
          <a:solidFill>
            <a:srgbClr val="0000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b="1" dirty="0">
                <a:solidFill>
                  <a:srgbClr val="CC0000"/>
                </a:solidFill>
              </a:rPr>
              <a:t>Urban</a:t>
            </a:r>
            <a:endParaRPr lang="en-US" dirty="0">
              <a:solidFill>
                <a:srgbClr val="CC0000"/>
              </a:solidFill>
            </a:endParaRPr>
          </a:p>
          <a:p>
            <a:r>
              <a:rPr lang="en-US" b="1" dirty="0">
                <a:solidFill>
                  <a:srgbClr val="FF6600"/>
                </a:solidFill>
              </a:rPr>
              <a:t>Suburban</a:t>
            </a:r>
            <a:endParaRPr lang="en-US" dirty="0">
              <a:solidFill>
                <a:srgbClr val="FF6600"/>
              </a:solidFill>
            </a:endParaRPr>
          </a:p>
          <a:p>
            <a:r>
              <a:rPr lang="en-US" b="1" dirty="0">
                <a:solidFill>
                  <a:srgbClr val="CC00CC"/>
                </a:solidFill>
              </a:rPr>
              <a:t>Rural Developed</a:t>
            </a:r>
            <a:endParaRPr lang="en-US" dirty="0">
              <a:solidFill>
                <a:srgbClr val="CC00CC"/>
              </a:solidFill>
            </a:endParaRPr>
          </a:p>
          <a:p>
            <a:r>
              <a:rPr lang="en-US" b="1" dirty="0">
                <a:solidFill>
                  <a:srgbClr val="0066FF"/>
                </a:solidFill>
              </a:rPr>
              <a:t>Rural Natural</a:t>
            </a:r>
            <a:endParaRPr lang="en-US" dirty="0">
              <a:solidFill>
                <a:srgbClr val="0066FF"/>
              </a:solidFill>
            </a:endParaRPr>
          </a:p>
          <a:p>
            <a:r>
              <a:rPr lang="en-US" b="1" dirty="0">
                <a:solidFill>
                  <a:srgbClr val="FFFF00"/>
                </a:solidFill>
              </a:rPr>
              <a:t>Semi-Primitive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b="1" dirty="0">
                <a:solidFill>
                  <a:srgbClr val="00B050"/>
                </a:solidFill>
              </a:rPr>
              <a:t>Primitive</a:t>
            </a:r>
          </a:p>
        </p:txBody>
      </p:sp>
    </p:spTree>
    <p:extLst>
      <p:ext uri="{BB962C8B-B14F-4D97-AF65-F5344CB8AC3E}">
        <p14:creationId xmlns:p14="http://schemas.microsoft.com/office/powerpoint/2010/main" val="1727632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1159</TotalTime>
  <Words>602</Words>
  <Application>Microsoft Office PowerPoint</Application>
  <PresentationFormat>On-screen Show (4:3)</PresentationFormat>
  <Paragraphs>184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Arial</vt:lpstr>
      <vt:lpstr>Wingdings 2</vt:lpstr>
      <vt:lpstr>Rockwell Extra Bold</vt:lpstr>
      <vt:lpstr>Calibri</vt:lpstr>
      <vt:lpstr>Euphemia</vt:lpstr>
      <vt:lpstr>Wingdings 3</vt:lpstr>
      <vt:lpstr>Wingdings</vt:lpstr>
      <vt:lpstr>Tahoma</vt:lpstr>
      <vt:lpstr>Corbel</vt:lpstr>
      <vt:lpstr>Module</vt:lpstr>
      <vt:lpstr>Water &amp; Lands Recreation Opportunity Spectrum (WALROS)</vt:lpstr>
      <vt:lpstr>The New River</vt:lpstr>
      <vt:lpstr>Claytor Lake</vt:lpstr>
      <vt:lpstr>Recreation Resource Management</vt:lpstr>
      <vt:lpstr>Water and Lands Recreation Opportunity Spectrum (WALROS) </vt:lpstr>
      <vt:lpstr>Setting Attributes</vt:lpstr>
      <vt:lpstr>PowerPoint Presentation</vt:lpstr>
      <vt:lpstr>WALROS is a Tool</vt:lpstr>
      <vt:lpstr>WROS Mapping: Claytor Lake</vt:lpstr>
      <vt:lpstr>Claytor Lake: Peak Creek</vt:lpstr>
      <vt:lpstr>New River: Radford to McCoy</vt:lpstr>
      <vt:lpstr>New River: Radford to WV Line </vt:lpstr>
      <vt:lpstr>Resource View: Claytor Lake</vt:lpstr>
      <vt:lpstr>Resource View: New River (Rad - WV)</vt:lpstr>
      <vt:lpstr>Planning: a Regional View</vt:lpstr>
      <vt:lpstr>Planning: A Water body View </vt:lpstr>
      <vt:lpstr>PowerPoint Presentation</vt:lpstr>
      <vt:lpstr>Benefits of WALROS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marleyWeasel</dc:creator>
  <cp:lastModifiedBy>Carroll, Joshua</cp:lastModifiedBy>
  <cp:revision>5</cp:revision>
  <cp:lastPrinted>2024-04-10T19:06:25Z</cp:lastPrinted>
  <dcterms:created xsi:type="dcterms:W3CDTF">2012-01-05T01:50:25Z</dcterms:created>
  <dcterms:modified xsi:type="dcterms:W3CDTF">2024-04-11T19:09:41Z</dcterms:modified>
</cp:coreProperties>
</file>