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6.xml" ContentType="application/vnd.openxmlformats-officedocument.themeOverr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theme/themeOverride7.xml" ContentType="application/vnd.openxmlformats-officedocument.themeOverr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theme/themeOverride8.xml" ContentType="application/vnd.openxmlformats-officedocument.themeOverride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theme/themeOverride1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56" r:id="rId3"/>
    <p:sldId id="266" r:id="rId4"/>
    <p:sldId id="268" r:id="rId5"/>
    <p:sldId id="267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hs2.lboro.ac.uk\elpa6\NAWEA%20Paper\Paper\Simulation%20results\Combined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hs2.lboro.ac.uk\elpa6\NAWEA%20Paper\Paper\Simulation%20results\Combined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hs2.lboro.ac.uk\elpa6\NAWEA%20Paper\Paper\Simulation%20results\Combined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\\hs2.lboro.ac.uk\elpa6\NAWEA%20Paper\Paper\Simulation%20results\Combined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\\hs2.lboro.ac.uk\elpa6\NAWEA%20Paper\Paper\Simulation%20results\Combined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\\hs2.lboro.ac.uk\elpa6\NAWEA%20Paper\Paper\Simulation%20results\Combined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\\hs2.lboro.ac.uk\elpa6\NAWEA%20Paper\Paper\Simulation%20results\Combined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\\hs2.lboro.ac.uk\elpa6\NAWEA%20Paper\Paper\Simulation%20results\Combined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\\hs2.lboro.ac.uk\elpa6\NAWEA%20Paper\Paper\Simulation%20results\Combined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\\hs2.lboro.ac.uk\elpa6\NAWEA%20Paper\Paper\Simulation%20results\Combined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\\hs2.lboro.ac.uk\elpa6\NAWEA%20Paper\Paper\Simulation%20results\Combined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hs2.lboro.ac.uk\elpa6\NAWEA%20Paper\Paper\Simulation%20results\Combined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\\hs2.lboro.ac.uk\elpa6\NAWEA%20Paper\Paper\Simulation%20results\Combined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\\hs2.lboro.ac.uk\elpa6\NAWEA%20Paper\Paper\Simulation%20results\Combined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\\hs2.lboro.ac.uk\elpa6\NAWEA%20Paper\Paper\Simulation%20results\Combined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\\hs2.lboro.ac.uk\elpa6\NAWEA%20Paper\Paper\Simulation%20results\Combined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\\hs2.lboro.ac.uk\elpa6\NAWEA%20Paper\Paper\Simulation%20results\Combined.xlsx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\\hs2.lboro.ac.uk\elpa6\NAWEA%20Paper\Paper\Simulation%20results\Combined.xlsx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\\hs2.lboro.ac.uk\elpa6\NAWEA%20Paper\Paper\Simulation%20results\Combined.xlsx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\\hs2.lboro.ac.uk\elpa6\NAWEA%20Paper\Paper\Simulation%20results\Combined.xlsx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\\hs2.lboro.ac.uk\elpa6\NAWEA%20Paper\Paper\Simulation%20results\Combined.xlsx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\\hs2.lboro.ac.uk\elpa6\NAWEA%20Paper\Paper\Simulation%20results\Combined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hs2.lboro.ac.uk\elpa6\NAWEA%20Paper\Paper\Simulation%20results\Combined.xlsx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file:///\\hs2.lboro.ac.uk\elpa6\NAWEA%20Paper\Paper\Simulation%20results\Combined.xlsx" TargetMode="Externa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oleObject" Target="file:///\\hs2.lboro.ac.uk\elpa6\NAWEA%20Paper\Paper\Simulation%20results\Combined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lpa6\Desktop\NAWEA%20Paper\Data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hs2.lboro.ac.uk\elpa6\NAWEA%20Paper\Paper\Simulation%20results\Combined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hs2.lboro.ac.uk\elpa6\NAWEA%20Paper\Paper\Simulation%20results\Combined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hs2.lboro.ac.uk\elpa6\NAWEA%20Paper\Paper\Simulation%20results\Combined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hs2.lboro.ac.uk\elpa6\NAWEA%20Paper\Paper\Simulation%20results\Combined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hs2.lboro.ac.uk\elpa6\NAWEA%20Paper\Paper\Simulation%20results\Combine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3341501231265011"/>
          <c:y val="5.1400554097404488E-2"/>
          <c:w val="0.69654658032610783"/>
          <c:h val="0.73444808982210552"/>
        </c:manualLayout>
      </c:layout>
      <c:scatterChart>
        <c:scatterStyle val="lineMarker"/>
        <c:varyColors val="0"/>
        <c:ser>
          <c:idx val="0"/>
          <c:order val="0"/>
          <c:tx>
            <c:strRef>
              <c:f>'Analysis SST1'!$C$44</c:f>
              <c:strCache>
                <c:ptCount val="1"/>
                <c:pt idx="0">
                  <c:v>Case A</c:v>
                </c:pt>
              </c:strCache>
            </c:strRef>
          </c:tx>
          <c:marker>
            <c:symbol val="none"/>
          </c:marker>
          <c:xVal>
            <c:numRef>
              <c:f>'Analysis SST1'!$D$43:$N$43</c:f>
              <c:numCache>
                <c:formatCode>General</c:formatCode>
                <c:ptCount val="11"/>
                <c:pt idx="0">
                  <c:v>273</c:v>
                </c:pt>
                <c:pt idx="1">
                  <c:v>274</c:v>
                </c:pt>
                <c:pt idx="2">
                  <c:v>275</c:v>
                </c:pt>
                <c:pt idx="3">
                  <c:v>276</c:v>
                </c:pt>
                <c:pt idx="4">
                  <c:v>277</c:v>
                </c:pt>
                <c:pt idx="5">
                  <c:v>278</c:v>
                </c:pt>
                <c:pt idx="6">
                  <c:v>279</c:v>
                </c:pt>
                <c:pt idx="7">
                  <c:v>280</c:v>
                </c:pt>
                <c:pt idx="8">
                  <c:v>281</c:v>
                </c:pt>
                <c:pt idx="9">
                  <c:v>282</c:v>
                </c:pt>
                <c:pt idx="10">
                  <c:v>283</c:v>
                </c:pt>
              </c:numCache>
            </c:numRef>
          </c:xVal>
          <c:yVal>
            <c:numRef>
              <c:f>'Analysis SST1'!$D$44:$N$44</c:f>
              <c:numCache>
                <c:formatCode>0%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'Analysis SST1'!$C$45</c:f>
              <c:strCache>
                <c:ptCount val="1"/>
                <c:pt idx="0">
                  <c:v>Case B</c:v>
                </c:pt>
              </c:strCache>
            </c:strRef>
          </c:tx>
          <c:marker>
            <c:symbol val="none"/>
          </c:marker>
          <c:xVal>
            <c:numRef>
              <c:f>'Analysis SST1'!$D$43:$N$43</c:f>
              <c:numCache>
                <c:formatCode>General</c:formatCode>
                <c:ptCount val="11"/>
                <c:pt idx="0">
                  <c:v>273</c:v>
                </c:pt>
                <c:pt idx="1">
                  <c:v>274</c:v>
                </c:pt>
                <c:pt idx="2">
                  <c:v>275</c:v>
                </c:pt>
                <c:pt idx="3">
                  <c:v>276</c:v>
                </c:pt>
                <c:pt idx="4">
                  <c:v>277</c:v>
                </c:pt>
                <c:pt idx="5">
                  <c:v>278</c:v>
                </c:pt>
                <c:pt idx="6">
                  <c:v>279</c:v>
                </c:pt>
                <c:pt idx="7">
                  <c:v>280</c:v>
                </c:pt>
                <c:pt idx="8">
                  <c:v>281</c:v>
                </c:pt>
                <c:pt idx="9">
                  <c:v>282</c:v>
                </c:pt>
                <c:pt idx="10">
                  <c:v>283</c:v>
                </c:pt>
              </c:numCache>
            </c:numRef>
          </c:xVal>
          <c:yVal>
            <c:numRef>
              <c:f>'Analysis SST1'!$D$45:$N$45</c:f>
              <c:numCache>
                <c:formatCode>0%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0.33333333333333331</c:v>
                </c:pt>
                <c:pt idx="5">
                  <c:v>0.33333333333333331</c:v>
                </c:pt>
                <c:pt idx="6">
                  <c:v>0.33333333333333331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'Analysis SST1'!$C$46</c:f>
              <c:strCache>
                <c:ptCount val="1"/>
                <c:pt idx="0">
                  <c:v>Case C</c:v>
                </c:pt>
              </c:strCache>
            </c:strRef>
          </c:tx>
          <c:marker>
            <c:symbol val="none"/>
          </c:marker>
          <c:xVal>
            <c:numRef>
              <c:f>'Analysis SST1'!$D$43:$N$43</c:f>
              <c:numCache>
                <c:formatCode>General</c:formatCode>
                <c:ptCount val="11"/>
                <c:pt idx="0">
                  <c:v>273</c:v>
                </c:pt>
                <c:pt idx="1">
                  <c:v>274</c:v>
                </c:pt>
                <c:pt idx="2">
                  <c:v>275</c:v>
                </c:pt>
                <c:pt idx="3">
                  <c:v>276</c:v>
                </c:pt>
                <c:pt idx="4">
                  <c:v>277</c:v>
                </c:pt>
                <c:pt idx="5">
                  <c:v>278</c:v>
                </c:pt>
                <c:pt idx="6">
                  <c:v>279</c:v>
                </c:pt>
                <c:pt idx="7">
                  <c:v>280</c:v>
                </c:pt>
                <c:pt idx="8">
                  <c:v>281</c:v>
                </c:pt>
                <c:pt idx="9">
                  <c:v>282</c:v>
                </c:pt>
                <c:pt idx="10">
                  <c:v>283</c:v>
                </c:pt>
              </c:numCache>
            </c:numRef>
          </c:xVal>
          <c:yVal>
            <c:numRef>
              <c:f>'Analysis SST1'!$D$46:$N$46</c:f>
              <c:numCache>
                <c:formatCode>0%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0.2</c:v>
                </c:pt>
                <c:pt idx="4">
                  <c:v>0.2</c:v>
                </c:pt>
                <c:pt idx="5">
                  <c:v>0.2</c:v>
                </c:pt>
                <c:pt idx="6">
                  <c:v>0.2</c:v>
                </c:pt>
                <c:pt idx="7">
                  <c:v>0.2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'Analysis SST1'!$C$47</c:f>
              <c:strCache>
                <c:ptCount val="1"/>
                <c:pt idx="0">
                  <c:v>Case D</c:v>
                </c:pt>
              </c:strCache>
            </c:strRef>
          </c:tx>
          <c:marker>
            <c:symbol val="none"/>
          </c:marker>
          <c:xVal>
            <c:numRef>
              <c:f>'Analysis SST1'!$D$43:$N$43</c:f>
              <c:numCache>
                <c:formatCode>General</c:formatCode>
                <c:ptCount val="11"/>
                <c:pt idx="0">
                  <c:v>273</c:v>
                </c:pt>
                <c:pt idx="1">
                  <c:v>274</c:v>
                </c:pt>
                <c:pt idx="2">
                  <c:v>275</c:v>
                </c:pt>
                <c:pt idx="3">
                  <c:v>276</c:v>
                </c:pt>
                <c:pt idx="4">
                  <c:v>277</c:v>
                </c:pt>
                <c:pt idx="5">
                  <c:v>278</c:v>
                </c:pt>
                <c:pt idx="6">
                  <c:v>279</c:v>
                </c:pt>
                <c:pt idx="7">
                  <c:v>280</c:v>
                </c:pt>
                <c:pt idx="8">
                  <c:v>281</c:v>
                </c:pt>
                <c:pt idx="9">
                  <c:v>282</c:v>
                </c:pt>
                <c:pt idx="10">
                  <c:v>283</c:v>
                </c:pt>
              </c:numCache>
            </c:numRef>
          </c:xVal>
          <c:yVal>
            <c:numRef>
              <c:f>'Analysis SST1'!$D$47:$N$47</c:f>
              <c:numCache>
                <c:formatCode>0%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0.14285714285714285</c:v>
                </c:pt>
                <c:pt idx="3">
                  <c:v>0.14285714285714285</c:v>
                </c:pt>
                <c:pt idx="4">
                  <c:v>0.14285714285714285</c:v>
                </c:pt>
                <c:pt idx="5">
                  <c:v>0.14285714285714285</c:v>
                </c:pt>
                <c:pt idx="6">
                  <c:v>0.14285714285714285</c:v>
                </c:pt>
                <c:pt idx="7">
                  <c:v>0.14285714285714285</c:v>
                </c:pt>
                <c:pt idx="8">
                  <c:v>0.14285714285714285</c:v>
                </c:pt>
                <c:pt idx="9">
                  <c:v>0</c:v>
                </c:pt>
                <c:pt idx="10">
                  <c:v>0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'Analysis SST1'!$C$48</c:f>
              <c:strCache>
                <c:ptCount val="1"/>
                <c:pt idx="0">
                  <c:v>Case E</c:v>
                </c:pt>
              </c:strCache>
            </c:strRef>
          </c:tx>
          <c:marker>
            <c:symbol val="none"/>
          </c:marker>
          <c:xVal>
            <c:numRef>
              <c:f>'Analysis SST1'!$D$43:$N$43</c:f>
              <c:numCache>
                <c:formatCode>General</c:formatCode>
                <c:ptCount val="11"/>
                <c:pt idx="0">
                  <c:v>273</c:v>
                </c:pt>
                <c:pt idx="1">
                  <c:v>274</c:v>
                </c:pt>
                <c:pt idx="2">
                  <c:v>275</c:v>
                </c:pt>
                <c:pt idx="3">
                  <c:v>276</c:v>
                </c:pt>
                <c:pt idx="4">
                  <c:v>277</c:v>
                </c:pt>
                <c:pt idx="5">
                  <c:v>278</c:v>
                </c:pt>
                <c:pt idx="6">
                  <c:v>279</c:v>
                </c:pt>
                <c:pt idx="7">
                  <c:v>280</c:v>
                </c:pt>
                <c:pt idx="8">
                  <c:v>281</c:v>
                </c:pt>
                <c:pt idx="9">
                  <c:v>282</c:v>
                </c:pt>
                <c:pt idx="10">
                  <c:v>283</c:v>
                </c:pt>
              </c:numCache>
            </c:numRef>
          </c:xVal>
          <c:yVal>
            <c:numRef>
              <c:f>'Analysis SST1'!$D$48:$N$48</c:f>
              <c:numCache>
                <c:formatCode>0%</c:formatCode>
                <c:ptCount val="11"/>
                <c:pt idx="0">
                  <c:v>0</c:v>
                </c:pt>
                <c:pt idx="1">
                  <c:v>0.1111111111111111</c:v>
                </c:pt>
                <c:pt idx="2">
                  <c:v>0.1111111111111111</c:v>
                </c:pt>
                <c:pt idx="3">
                  <c:v>0.1111111111111111</c:v>
                </c:pt>
                <c:pt idx="4">
                  <c:v>0.1111111111111111</c:v>
                </c:pt>
                <c:pt idx="5">
                  <c:v>0.1111111111111111</c:v>
                </c:pt>
                <c:pt idx="6">
                  <c:v>0.1111111111111111</c:v>
                </c:pt>
                <c:pt idx="7">
                  <c:v>0.1111111111111111</c:v>
                </c:pt>
                <c:pt idx="8">
                  <c:v>0.1111111111111111</c:v>
                </c:pt>
                <c:pt idx="9">
                  <c:v>0.1111111111111111</c:v>
                </c:pt>
                <c:pt idx="10">
                  <c:v>0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'Analysis SST1'!$B$49</c:f>
              <c:strCache>
                <c:ptCount val="1"/>
                <c:pt idx="0">
                  <c:v>Case F</c:v>
                </c:pt>
              </c:strCache>
            </c:strRef>
          </c:tx>
          <c:marker>
            <c:symbol val="none"/>
          </c:marker>
          <c:xVal>
            <c:numRef>
              <c:f>'Analysis SST1'!$C$43:$O$43</c:f>
              <c:numCache>
                <c:formatCode>General</c:formatCode>
                <c:ptCount val="13"/>
                <c:pt idx="0">
                  <c:v>272</c:v>
                </c:pt>
                <c:pt idx="1">
                  <c:v>273</c:v>
                </c:pt>
                <c:pt idx="2">
                  <c:v>274</c:v>
                </c:pt>
                <c:pt idx="3">
                  <c:v>275</c:v>
                </c:pt>
                <c:pt idx="4">
                  <c:v>276</c:v>
                </c:pt>
                <c:pt idx="5">
                  <c:v>277</c:v>
                </c:pt>
                <c:pt idx="6">
                  <c:v>278</c:v>
                </c:pt>
                <c:pt idx="7">
                  <c:v>279</c:v>
                </c:pt>
                <c:pt idx="8">
                  <c:v>280</c:v>
                </c:pt>
                <c:pt idx="9">
                  <c:v>281</c:v>
                </c:pt>
                <c:pt idx="10">
                  <c:v>282</c:v>
                </c:pt>
                <c:pt idx="11">
                  <c:v>283</c:v>
                </c:pt>
                <c:pt idx="12">
                  <c:v>284</c:v>
                </c:pt>
              </c:numCache>
            </c:numRef>
          </c:xVal>
          <c:yVal>
            <c:numRef>
              <c:f>'Analysis SST1'!$C$49:$O$49</c:f>
              <c:numCache>
                <c:formatCode>0%</c:formatCode>
                <c:ptCount val="13"/>
                <c:pt idx="0" formatCode="General">
                  <c:v>0</c:v>
                </c:pt>
                <c:pt idx="1">
                  <c:v>9.0909090909090912E-2</c:v>
                </c:pt>
                <c:pt idx="2">
                  <c:v>9.0909090909090912E-2</c:v>
                </c:pt>
                <c:pt idx="3">
                  <c:v>9.0909090909090912E-2</c:v>
                </c:pt>
                <c:pt idx="4">
                  <c:v>9.0909090909090912E-2</c:v>
                </c:pt>
                <c:pt idx="5">
                  <c:v>9.0909090909090912E-2</c:v>
                </c:pt>
                <c:pt idx="6">
                  <c:v>9.0909090909090912E-2</c:v>
                </c:pt>
                <c:pt idx="7">
                  <c:v>9.0909090909090912E-2</c:v>
                </c:pt>
                <c:pt idx="8">
                  <c:v>9.0909090909090912E-2</c:v>
                </c:pt>
                <c:pt idx="9">
                  <c:v>9.0909090909090912E-2</c:v>
                </c:pt>
                <c:pt idx="10">
                  <c:v>9.0909090909090912E-2</c:v>
                </c:pt>
                <c:pt idx="11">
                  <c:v>9.0909090909090912E-2</c:v>
                </c:pt>
                <c:pt idx="12" formatCode="General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1944320"/>
        <c:axId val="102057088"/>
      </c:scatterChart>
      <c:valAx>
        <c:axId val="101944320"/>
        <c:scaling>
          <c:orientation val="minMax"/>
          <c:max val="283"/>
          <c:min val="273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Wind Direction [degrees]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2057088"/>
        <c:crosses val="autoZero"/>
        <c:crossBetween val="midCat"/>
      </c:valAx>
      <c:valAx>
        <c:axId val="102057088"/>
        <c:scaling>
          <c:orientation val="minMax"/>
          <c:max val="1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Frequency</a:t>
                </a:r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crossAx val="101944320"/>
        <c:crosses val="autoZero"/>
        <c:crossBetween val="midCat"/>
        <c:majorUnit val="0.2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Analysis!$BB$13</c:f>
              <c:strCache>
                <c:ptCount val="1"/>
                <c:pt idx="0">
                  <c:v>Case A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Analysis!$BB$14:$BB$21</c:f>
              <c:numCache>
                <c:formatCode>General</c:formatCode>
                <c:ptCount val="8"/>
                <c:pt idx="0">
                  <c:v>1</c:v>
                </c:pt>
                <c:pt idx="1">
                  <c:v>0.54166901930853739</c:v>
                </c:pt>
                <c:pt idx="2">
                  <c:v>0.44763140883983271</c:v>
                </c:pt>
                <c:pt idx="3">
                  <c:v>0.41898401890939951</c:v>
                </c:pt>
                <c:pt idx="4">
                  <c:v>0.41213564067467917</c:v>
                </c:pt>
                <c:pt idx="5">
                  <c:v>0.41940798119963302</c:v>
                </c:pt>
                <c:pt idx="6">
                  <c:v>0.42884832177131532</c:v>
                </c:pt>
                <c:pt idx="7">
                  <c:v>0.43668456621502422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Analysis!$BC$13</c:f>
              <c:strCache>
                <c:ptCount val="1"/>
                <c:pt idx="0">
                  <c:v>Case B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Analysis!$BC$14:$BC$21</c:f>
              <c:numCache>
                <c:formatCode>General</c:formatCode>
                <c:ptCount val="8"/>
                <c:pt idx="0">
                  <c:v>1</c:v>
                </c:pt>
                <c:pt idx="1">
                  <c:v>0.54155348662689828</c:v>
                </c:pt>
                <c:pt idx="2">
                  <c:v>0.45921941802914479</c:v>
                </c:pt>
                <c:pt idx="3">
                  <c:v>0.42526455737467189</c:v>
                </c:pt>
                <c:pt idx="4">
                  <c:v>0.41931265803948142</c:v>
                </c:pt>
                <c:pt idx="5">
                  <c:v>0.42481723941121824</c:v>
                </c:pt>
                <c:pt idx="6">
                  <c:v>0.42619233395300954</c:v>
                </c:pt>
                <c:pt idx="7">
                  <c:v>0.422306956311649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Analysis!$BD$13</c:f>
              <c:strCache>
                <c:ptCount val="1"/>
                <c:pt idx="0">
                  <c:v>Case C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Analysis!$BD$14:$BD$21</c:f>
              <c:numCache>
                <c:formatCode>General</c:formatCode>
                <c:ptCount val="8"/>
                <c:pt idx="0">
                  <c:v>1</c:v>
                </c:pt>
                <c:pt idx="1">
                  <c:v>0.55252380009231239</c:v>
                </c:pt>
                <c:pt idx="2">
                  <c:v>0.47787431697644422</c:v>
                </c:pt>
                <c:pt idx="3">
                  <c:v>0.44425932534437057</c:v>
                </c:pt>
                <c:pt idx="4">
                  <c:v>0.43476769370685225</c:v>
                </c:pt>
                <c:pt idx="5">
                  <c:v>0.43309963440553118</c:v>
                </c:pt>
                <c:pt idx="6">
                  <c:v>0.42311129802371911</c:v>
                </c:pt>
                <c:pt idx="7">
                  <c:v>0.41060982080335395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Analysis!$BE$13</c:f>
              <c:strCache>
                <c:ptCount val="1"/>
                <c:pt idx="0">
                  <c:v>Case D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Analysis!$BE$14:$BE$21</c:f>
              <c:numCache>
                <c:formatCode>General</c:formatCode>
                <c:ptCount val="8"/>
                <c:pt idx="0">
                  <c:v>1</c:v>
                </c:pt>
                <c:pt idx="1">
                  <c:v>0.56870254170651713</c:v>
                </c:pt>
                <c:pt idx="2">
                  <c:v>0.50111696733365507</c:v>
                </c:pt>
                <c:pt idx="3">
                  <c:v>0.46870951549881162</c:v>
                </c:pt>
                <c:pt idx="4">
                  <c:v>0.45368024826284836</c:v>
                </c:pt>
                <c:pt idx="5">
                  <c:v>0.44152762704366666</c:v>
                </c:pt>
                <c:pt idx="6">
                  <c:v>0.42429269446236195</c:v>
                </c:pt>
                <c:pt idx="7">
                  <c:v>0.41039250256008847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Analysis!$BF$13</c:f>
              <c:strCache>
                <c:ptCount val="1"/>
                <c:pt idx="0">
                  <c:v>Case E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Analysis!$BF$14:$BF$21</c:f>
              <c:numCache>
                <c:formatCode>General</c:formatCode>
                <c:ptCount val="8"/>
                <c:pt idx="0">
                  <c:v>1</c:v>
                </c:pt>
                <c:pt idx="1">
                  <c:v>0.58972980080180304</c:v>
                </c:pt>
                <c:pt idx="2">
                  <c:v>0.52795943120368349</c:v>
                </c:pt>
                <c:pt idx="3">
                  <c:v>0.4954493474671044</c:v>
                </c:pt>
                <c:pt idx="4">
                  <c:v>0.47445299279338143</c:v>
                </c:pt>
                <c:pt idx="5">
                  <c:v>0.45361233142762036</c:v>
                </c:pt>
                <c:pt idx="6">
                  <c:v>0.43536844571950301</c:v>
                </c:pt>
                <c:pt idx="7">
                  <c:v>0.42421929511613954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Analysis!$BG$13</c:f>
              <c:strCache>
                <c:ptCount val="1"/>
                <c:pt idx="0">
                  <c:v>Case F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Analysis!$BG$14:$BG$21</c:f>
              <c:numCache>
                <c:formatCode>General</c:formatCode>
                <c:ptCount val="8"/>
                <c:pt idx="0">
                  <c:v>1</c:v>
                </c:pt>
                <c:pt idx="1">
                  <c:v>0.61707338333489303</c:v>
                </c:pt>
                <c:pt idx="2">
                  <c:v>0.56211517037782655</c:v>
                </c:pt>
                <c:pt idx="3">
                  <c:v>0.52436796962192866</c:v>
                </c:pt>
                <c:pt idx="4">
                  <c:v>0.4971827323334701</c:v>
                </c:pt>
                <c:pt idx="5">
                  <c:v>0.47235689124079533</c:v>
                </c:pt>
                <c:pt idx="6">
                  <c:v>0.45541288416768999</c:v>
                </c:pt>
                <c:pt idx="7">
                  <c:v>0.44412319304097247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9922944"/>
        <c:axId val="89980288"/>
      </c:scatterChart>
      <c:valAx>
        <c:axId val="89922944"/>
        <c:scaling>
          <c:orientation val="minMax"/>
          <c:max val="8"/>
          <c:min val="1"/>
        </c:scaling>
        <c:delete val="0"/>
        <c:axPos val="b"/>
        <c:numFmt formatCode="General" sourceLinked="1"/>
        <c:majorTickMark val="out"/>
        <c:minorTickMark val="none"/>
        <c:tickLblPos val="nextTo"/>
        <c:crossAx val="89980288"/>
        <c:crosses val="autoZero"/>
        <c:crossBetween val="midCat"/>
        <c:majorUnit val="1"/>
      </c:valAx>
      <c:valAx>
        <c:axId val="89980288"/>
        <c:scaling>
          <c:orientation val="minMax"/>
          <c:max val="1"/>
          <c:min val="0.30000000000000004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9922944"/>
        <c:crosses val="autoZero"/>
        <c:crossBetween val="midCat"/>
        <c:majorUnit val="0.1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Analysis!$BB$13</c:f>
              <c:strCache>
                <c:ptCount val="1"/>
                <c:pt idx="0">
                  <c:v>Case A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Analysis!$BB$24:$BB$31</c:f>
              <c:numCache>
                <c:formatCode>General</c:formatCode>
                <c:ptCount val="8"/>
                <c:pt idx="0">
                  <c:v>1</c:v>
                </c:pt>
                <c:pt idx="1">
                  <c:v>0.54166901930853739</c:v>
                </c:pt>
                <c:pt idx="2">
                  <c:v>0.44763140883983277</c:v>
                </c:pt>
                <c:pt idx="3">
                  <c:v>0.41898401890939957</c:v>
                </c:pt>
                <c:pt idx="4">
                  <c:v>0.41213564067467923</c:v>
                </c:pt>
                <c:pt idx="5">
                  <c:v>0.41940798119963302</c:v>
                </c:pt>
                <c:pt idx="6">
                  <c:v>0.42884832177131538</c:v>
                </c:pt>
                <c:pt idx="7">
                  <c:v>0.43668456621502422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Analysis!$BC$13</c:f>
              <c:strCache>
                <c:ptCount val="1"/>
                <c:pt idx="0">
                  <c:v>Case B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Analysis!$BC$24:$BC$31</c:f>
              <c:numCache>
                <c:formatCode>General</c:formatCode>
                <c:ptCount val="8"/>
                <c:pt idx="0">
                  <c:v>1</c:v>
                </c:pt>
                <c:pt idx="1">
                  <c:v>0.54161424515376821</c:v>
                </c:pt>
                <c:pt idx="2">
                  <c:v>0.45312529507008781</c:v>
                </c:pt>
                <c:pt idx="3">
                  <c:v>0.42196162819752225</c:v>
                </c:pt>
                <c:pt idx="4">
                  <c:v>0.41553827146575206</c:v>
                </c:pt>
                <c:pt idx="5">
                  <c:v>0.42197251568687971</c:v>
                </c:pt>
                <c:pt idx="6">
                  <c:v>0.42758911540857147</c:v>
                </c:pt>
                <c:pt idx="7">
                  <c:v>0.42986812762046522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Analysis!$BD$13</c:f>
              <c:strCache>
                <c:ptCount val="1"/>
                <c:pt idx="0">
                  <c:v>Case C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Analysis!$BD$24:$BD$31</c:f>
              <c:numCache>
                <c:formatCode>General</c:formatCode>
                <c:ptCount val="8"/>
                <c:pt idx="0">
                  <c:v>1</c:v>
                </c:pt>
                <c:pt idx="1">
                  <c:v>0.54348233375771837</c:v>
                </c:pt>
                <c:pt idx="2">
                  <c:v>0.45998792228171304</c:v>
                </c:pt>
                <c:pt idx="3">
                  <c:v>0.4272231719594391</c:v>
                </c:pt>
                <c:pt idx="4">
                  <c:v>0.42046579100021247</c:v>
                </c:pt>
                <c:pt idx="5">
                  <c:v>0.42510208742807054</c:v>
                </c:pt>
                <c:pt idx="6">
                  <c:v>0.42622356628304459</c:v>
                </c:pt>
                <c:pt idx="7">
                  <c:v>0.42334069268118962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Analysis!$BE$13</c:f>
              <c:strCache>
                <c:ptCount val="1"/>
                <c:pt idx="0">
                  <c:v>Case D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Analysis!$BE$24:$BE$31</c:f>
              <c:numCache>
                <c:formatCode>General</c:formatCode>
                <c:ptCount val="8"/>
                <c:pt idx="0">
                  <c:v>1</c:v>
                </c:pt>
                <c:pt idx="1">
                  <c:v>0.54813854838114084</c:v>
                </c:pt>
                <c:pt idx="2">
                  <c:v>0.46883506516470652</c:v>
                </c:pt>
                <c:pt idx="3">
                  <c:v>0.4356708187036249</c:v>
                </c:pt>
                <c:pt idx="4">
                  <c:v>0.42747817012755163</c:v>
                </c:pt>
                <c:pt idx="5">
                  <c:v>0.42886545620056937</c:v>
                </c:pt>
                <c:pt idx="6">
                  <c:v>0.42519455906989834</c:v>
                </c:pt>
                <c:pt idx="7">
                  <c:v>0.41844911614128105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Analysis!$BF$13</c:f>
              <c:strCache>
                <c:ptCount val="1"/>
                <c:pt idx="0">
                  <c:v>Case E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Analysis!$BF$24:$BF$31</c:f>
              <c:numCache>
                <c:formatCode>General</c:formatCode>
                <c:ptCount val="8"/>
                <c:pt idx="0">
                  <c:v>1</c:v>
                </c:pt>
                <c:pt idx="1">
                  <c:v>0.55487218731833543</c:v>
                </c:pt>
                <c:pt idx="2">
                  <c:v>0.47938429810558408</c:v>
                </c:pt>
                <c:pt idx="3">
                  <c:v>0.44625142384296673</c:v>
                </c:pt>
                <c:pt idx="4">
                  <c:v>0.43593132011625241</c:v>
                </c:pt>
                <c:pt idx="5">
                  <c:v>0.43323337131024953</c:v>
                </c:pt>
                <c:pt idx="6">
                  <c:v>0.4255064882793928</c:v>
                </c:pt>
                <c:pt idx="7">
                  <c:v>0.41643118758996772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Analysis!$BG$13</c:f>
              <c:strCache>
                <c:ptCount val="1"/>
                <c:pt idx="0">
                  <c:v>Case F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Analysis!$BG$24:$BG$31</c:f>
              <c:numCache>
                <c:formatCode>General</c:formatCode>
                <c:ptCount val="8"/>
                <c:pt idx="0">
                  <c:v>1</c:v>
                </c:pt>
                <c:pt idx="1">
                  <c:v>0.56347073785792823</c:v>
                </c:pt>
                <c:pt idx="2">
                  <c:v>0.49160482760435481</c:v>
                </c:pt>
                <c:pt idx="3">
                  <c:v>0.45827557025633942</c:v>
                </c:pt>
                <c:pt idx="4">
                  <c:v>0.44541014419566427</c:v>
                </c:pt>
                <c:pt idx="5">
                  <c:v>0.43857234265095302</c:v>
                </c:pt>
                <c:pt idx="6">
                  <c:v>0.4279205454993516</c:v>
                </c:pt>
                <c:pt idx="7">
                  <c:v>0.41760898544147307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0484992"/>
        <c:axId val="100631680"/>
      </c:scatterChart>
      <c:valAx>
        <c:axId val="100484992"/>
        <c:scaling>
          <c:orientation val="minMax"/>
          <c:max val="8"/>
          <c:min val="1"/>
        </c:scaling>
        <c:delete val="0"/>
        <c:axPos val="b"/>
        <c:numFmt formatCode="General" sourceLinked="1"/>
        <c:majorTickMark val="out"/>
        <c:minorTickMark val="none"/>
        <c:tickLblPos val="nextTo"/>
        <c:crossAx val="100631680"/>
        <c:crosses val="autoZero"/>
        <c:crossBetween val="midCat"/>
        <c:majorUnit val="1"/>
      </c:valAx>
      <c:valAx>
        <c:axId val="100631680"/>
        <c:scaling>
          <c:orientation val="minMax"/>
          <c:max val="1"/>
          <c:min val="0.30000000000000004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0484992"/>
        <c:crosses val="autoZero"/>
        <c:crossBetween val="midCat"/>
        <c:majorUnit val="0.1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Analysis!$BB$13</c:f>
              <c:strCache>
                <c:ptCount val="1"/>
                <c:pt idx="0">
                  <c:v>Case A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Analysis!$BB$34:$BB$41</c:f>
              <c:numCache>
                <c:formatCode>General</c:formatCode>
                <c:ptCount val="8"/>
                <c:pt idx="0">
                  <c:v>1</c:v>
                </c:pt>
                <c:pt idx="1">
                  <c:v>0.54166901930853739</c:v>
                </c:pt>
                <c:pt idx="2">
                  <c:v>0.44763140883983271</c:v>
                </c:pt>
                <c:pt idx="3">
                  <c:v>0.41898401890939951</c:v>
                </c:pt>
                <c:pt idx="4">
                  <c:v>0.41213564067467917</c:v>
                </c:pt>
                <c:pt idx="5">
                  <c:v>0.41940798119963302</c:v>
                </c:pt>
                <c:pt idx="6">
                  <c:v>0.42884832177131532</c:v>
                </c:pt>
                <c:pt idx="7">
                  <c:v>0.43668456621502422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Analysis!$BC$13</c:f>
              <c:strCache>
                <c:ptCount val="1"/>
                <c:pt idx="0">
                  <c:v>Case B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Analysis!$BC$34:$BC$41</c:f>
              <c:numCache>
                <c:formatCode>General</c:formatCode>
                <c:ptCount val="8"/>
                <c:pt idx="0">
                  <c:v>1</c:v>
                </c:pt>
                <c:pt idx="1">
                  <c:v>0.54835786410792242</c:v>
                </c:pt>
                <c:pt idx="2">
                  <c:v>0.46767851173847041</c:v>
                </c:pt>
                <c:pt idx="3">
                  <c:v>0.43711186065499052</c:v>
                </c:pt>
                <c:pt idx="4">
                  <c:v>0.43273576671157021</c:v>
                </c:pt>
                <c:pt idx="5">
                  <c:v>0.43865345331137801</c:v>
                </c:pt>
                <c:pt idx="6">
                  <c:v>0.43934068925283204</c:v>
                </c:pt>
                <c:pt idx="7">
                  <c:v>0.43345063376663157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Analysis!$BD$13</c:f>
              <c:strCache>
                <c:ptCount val="1"/>
                <c:pt idx="0">
                  <c:v>Case C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Analysis!$BD$34:$BD$41</c:f>
              <c:numCache>
                <c:formatCode>General</c:formatCode>
                <c:ptCount val="8"/>
                <c:pt idx="0">
                  <c:v>1</c:v>
                </c:pt>
                <c:pt idx="1">
                  <c:v>0.5549509200374928</c:v>
                </c:pt>
                <c:pt idx="2">
                  <c:v>0.47963668521236436</c:v>
                </c:pt>
                <c:pt idx="3">
                  <c:v>0.44851466598947942</c:v>
                </c:pt>
                <c:pt idx="4">
                  <c:v>0.44112132049538183</c:v>
                </c:pt>
                <c:pt idx="5">
                  <c:v>0.44156928954206232</c:v>
                </c:pt>
                <c:pt idx="6">
                  <c:v>0.43392326775842527</c:v>
                </c:pt>
                <c:pt idx="7">
                  <c:v>0.4221185337746447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Analysis!$BE$13</c:f>
              <c:strCache>
                <c:ptCount val="1"/>
                <c:pt idx="0">
                  <c:v>Case D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Analysis!$BE$34:$BE$41</c:f>
              <c:numCache>
                <c:formatCode>General</c:formatCode>
                <c:ptCount val="8"/>
                <c:pt idx="0">
                  <c:v>1</c:v>
                </c:pt>
                <c:pt idx="1">
                  <c:v>0.57130027388772264</c:v>
                </c:pt>
                <c:pt idx="2">
                  <c:v>0.50360888250000035</c:v>
                </c:pt>
                <c:pt idx="3">
                  <c:v>0.47306576782265619</c:v>
                </c:pt>
                <c:pt idx="4">
                  <c:v>0.45926876464547756</c:v>
                </c:pt>
                <c:pt idx="5">
                  <c:v>0.44809813020389727</c:v>
                </c:pt>
                <c:pt idx="6">
                  <c:v>0.432136107306613</c:v>
                </c:pt>
                <c:pt idx="7">
                  <c:v>0.41863011145689627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Analysis!$BF$13</c:f>
              <c:strCache>
                <c:ptCount val="1"/>
                <c:pt idx="0">
                  <c:v>Case E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Analysis!$BF$34:$BF$41</c:f>
              <c:numCache>
                <c:formatCode>General</c:formatCode>
                <c:ptCount val="8"/>
                <c:pt idx="0">
                  <c:v>1</c:v>
                </c:pt>
                <c:pt idx="1">
                  <c:v>0.58408197585118649</c:v>
                </c:pt>
                <c:pt idx="2">
                  <c:v>0.52020134329111312</c:v>
                </c:pt>
                <c:pt idx="3">
                  <c:v>0.48861331666863655</c:v>
                </c:pt>
                <c:pt idx="4">
                  <c:v>0.47119340945713684</c:v>
                </c:pt>
                <c:pt idx="5">
                  <c:v>0.45447870788990119</c:v>
                </c:pt>
                <c:pt idx="6">
                  <c:v>0.43898466477709885</c:v>
                </c:pt>
                <c:pt idx="7">
                  <c:v>0.42834142286691879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Analysis!$BG$13</c:f>
              <c:strCache>
                <c:ptCount val="1"/>
                <c:pt idx="0">
                  <c:v>Case F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Analysis!$BG$34:$BG$41</c:f>
              <c:numCache>
                <c:formatCode>General</c:formatCode>
                <c:ptCount val="8"/>
                <c:pt idx="0">
                  <c:v>1</c:v>
                </c:pt>
                <c:pt idx="1">
                  <c:v>0.59774212785207204</c:v>
                </c:pt>
                <c:pt idx="2">
                  <c:v>0.53747063144784191</c:v>
                </c:pt>
                <c:pt idx="3">
                  <c:v>0.50322109329251929</c:v>
                </c:pt>
                <c:pt idx="4">
                  <c:v>0.4828813026878957</c:v>
                </c:pt>
                <c:pt idx="5">
                  <c:v>0.46415043370828074</c:v>
                </c:pt>
                <c:pt idx="6">
                  <c:v>0.4491304967130485</c:v>
                </c:pt>
                <c:pt idx="7">
                  <c:v>0.43833806679713944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450688"/>
        <c:axId val="102452608"/>
      </c:scatterChart>
      <c:valAx>
        <c:axId val="102450688"/>
        <c:scaling>
          <c:orientation val="minMax"/>
          <c:max val="8"/>
          <c:min val="1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Turbine Position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2452608"/>
        <c:crosses val="autoZero"/>
        <c:crossBetween val="midCat"/>
        <c:majorUnit val="1"/>
      </c:valAx>
      <c:valAx>
        <c:axId val="102452608"/>
        <c:scaling>
          <c:orientation val="minMax"/>
          <c:max val="1"/>
          <c:min val="0.30000000000000004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2450688"/>
        <c:crosses val="autoZero"/>
        <c:crossBetween val="midCat"/>
        <c:majorUnit val="0.1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Analysis!$CO$13</c:f>
              <c:strCache>
                <c:ptCount val="1"/>
                <c:pt idx="0">
                  <c:v>Case A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Analysis!$CO$14:$CO$21</c:f>
              <c:numCache>
                <c:formatCode>General</c:formatCode>
                <c:ptCount val="8"/>
                <c:pt idx="0">
                  <c:v>1</c:v>
                </c:pt>
                <c:pt idx="1">
                  <c:v>0.75521217754317094</c:v>
                </c:pt>
                <c:pt idx="2">
                  <c:v>0.71384196832519364</c:v>
                </c:pt>
                <c:pt idx="3">
                  <c:v>0.6868954948725704</c:v>
                </c:pt>
                <c:pt idx="4">
                  <c:v>0.68100016492787174</c:v>
                </c:pt>
                <c:pt idx="5">
                  <c:v>0.66219742587501929</c:v>
                </c:pt>
                <c:pt idx="6">
                  <c:v>0.65918737200659505</c:v>
                </c:pt>
                <c:pt idx="7">
                  <c:v>0.6476116472736172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Analysis!$CP$13</c:f>
              <c:strCache>
                <c:ptCount val="1"/>
                <c:pt idx="0">
                  <c:v>Case B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Analysis!$CP$14:$CP$21</c:f>
              <c:numCache>
                <c:formatCode>General</c:formatCode>
                <c:ptCount val="8"/>
                <c:pt idx="0">
                  <c:v>1</c:v>
                </c:pt>
                <c:pt idx="1">
                  <c:v>0.75665160533936549</c:v>
                </c:pt>
                <c:pt idx="2">
                  <c:v>0.71562279293688502</c:v>
                </c:pt>
                <c:pt idx="3">
                  <c:v>0.68826025960752701</c:v>
                </c:pt>
                <c:pt idx="4">
                  <c:v>0.67957499037427938</c:v>
                </c:pt>
                <c:pt idx="5">
                  <c:v>0.65997386548740766</c:v>
                </c:pt>
                <c:pt idx="6">
                  <c:v>0.65618529087308564</c:v>
                </c:pt>
                <c:pt idx="7">
                  <c:v>0.64589867362219144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Analysis!$CQ$13</c:f>
              <c:strCache>
                <c:ptCount val="1"/>
                <c:pt idx="0">
                  <c:v>Case C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Analysis!$CQ$14:$CQ$21</c:f>
              <c:numCache>
                <c:formatCode>General</c:formatCode>
                <c:ptCount val="8"/>
                <c:pt idx="0">
                  <c:v>1</c:v>
                </c:pt>
                <c:pt idx="1">
                  <c:v>0.7597211172085635</c:v>
                </c:pt>
                <c:pt idx="2">
                  <c:v>0.71945058293424591</c:v>
                </c:pt>
                <c:pt idx="3">
                  <c:v>0.69112968132517505</c:v>
                </c:pt>
                <c:pt idx="4">
                  <c:v>0.67817673579905691</c:v>
                </c:pt>
                <c:pt idx="5">
                  <c:v>0.6565682150793456</c:v>
                </c:pt>
                <c:pt idx="6">
                  <c:v>0.65149216278146427</c:v>
                </c:pt>
                <c:pt idx="7">
                  <c:v>0.64278791996503615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Analysis!$CR$13</c:f>
              <c:strCache>
                <c:ptCount val="1"/>
                <c:pt idx="0">
                  <c:v>Case D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Analysis!$CR$14:$CR$21</c:f>
              <c:numCache>
                <c:formatCode>General</c:formatCode>
                <c:ptCount val="8"/>
                <c:pt idx="0">
                  <c:v>1</c:v>
                </c:pt>
                <c:pt idx="1">
                  <c:v>0.76464915697679114</c:v>
                </c:pt>
                <c:pt idx="2">
                  <c:v>0.72544275570882233</c:v>
                </c:pt>
                <c:pt idx="3">
                  <c:v>0.69489831695186011</c:v>
                </c:pt>
                <c:pt idx="4">
                  <c:v>0.67751734900809102</c:v>
                </c:pt>
                <c:pt idx="5">
                  <c:v>0.6536499922653376</c:v>
                </c:pt>
                <c:pt idx="6">
                  <c:v>0.64780895524358717</c:v>
                </c:pt>
                <c:pt idx="7">
                  <c:v>0.64011696308985999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Analysis!$CS$13</c:f>
              <c:strCache>
                <c:ptCount val="1"/>
                <c:pt idx="0">
                  <c:v>Case E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Analysis!$CS$14:$CS$21</c:f>
              <c:numCache>
                <c:formatCode>General</c:formatCode>
                <c:ptCount val="8"/>
                <c:pt idx="0">
                  <c:v>1</c:v>
                </c:pt>
                <c:pt idx="1">
                  <c:v>0.77143739049342297</c:v>
                </c:pt>
                <c:pt idx="2">
                  <c:v>0.7330166045582589</c:v>
                </c:pt>
                <c:pt idx="3">
                  <c:v>0.69929171239763077</c:v>
                </c:pt>
                <c:pt idx="4">
                  <c:v>0.67768481603430708</c:v>
                </c:pt>
                <c:pt idx="5">
                  <c:v>0.65265322618226929</c:v>
                </c:pt>
                <c:pt idx="6">
                  <c:v>0.64625006092998161</c:v>
                </c:pt>
                <c:pt idx="7">
                  <c:v>0.63892416132223673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Analysis!$CT$13</c:f>
              <c:strCache>
                <c:ptCount val="1"/>
                <c:pt idx="0">
                  <c:v>Case F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Analysis!$CT$14:$CT$21</c:f>
              <c:numCache>
                <c:formatCode>General</c:formatCode>
                <c:ptCount val="8"/>
                <c:pt idx="0">
                  <c:v>1</c:v>
                </c:pt>
                <c:pt idx="1">
                  <c:v>0.7799897458926105</c:v>
                </c:pt>
                <c:pt idx="2">
                  <c:v>0.7418995767968779</c:v>
                </c:pt>
                <c:pt idx="3">
                  <c:v>0.70402001801285696</c:v>
                </c:pt>
                <c:pt idx="4">
                  <c:v>0.67955714620898044</c:v>
                </c:pt>
                <c:pt idx="5">
                  <c:v>0.65389553223583696</c:v>
                </c:pt>
                <c:pt idx="6">
                  <c:v>0.64703604242125945</c:v>
                </c:pt>
                <c:pt idx="7">
                  <c:v>0.63974512310230891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495296"/>
        <c:axId val="121522816"/>
      </c:scatterChart>
      <c:valAx>
        <c:axId val="117495296"/>
        <c:scaling>
          <c:orientation val="minMax"/>
          <c:max val="8"/>
          <c:min val="1"/>
        </c:scaling>
        <c:delete val="0"/>
        <c:axPos val="b"/>
        <c:numFmt formatCode="General" sourceLinked="1"/>
        <c:majorTickMark val="out"/>
        <c:minorTickMark val="none"/>
        <c:tickLblPos val="nextTo"/>
        <c:crossAx val="121522816"/>
        <c:crosses val="autoZero"/>
        <c:crossBetween val="midCat"/>
        <c:majorUnit val="1"/>
      </c:valAx>
      <c:valAx>
        <c:axId val="121522816"/>
        <c:scaling>
          <c:orientation val="minMax"/>
          <c:max val="1"/>
          <c:min val="0.30000000000000004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7495296"/>
        <c:crosses val="autoZero"/>
        <c:crossBetween val="midCat"/>
        <c:majorUnit val="0.1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Analysis!$CO$13</c:f>
              <c:strCache>
                <c:ptCount val="1"/>
                <c:pt idx="0">
                  <c:v>Case A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Analysis!$CO$24:$CO$31</c:f>
              <c:numCache>
                <c:formatCode>General</c:formatCode>
                <c:ptCount val="8"/>
                <c:pt idx="0">
                  <c:v>1</c:v>
                </c:pt>
                <c:pt idx="1">
                  <c:v>0.75521217754317094</c:v>
                </c:pt>
                <c:pt idx="2">
                  <c:v>0.71384196832519364</c:v>
                </c:pt>
                <c:pt idx="3">
                  <c:v>0.6868954948725704</c:v>
                </c:pt>
                <c:pt idx="4">
                  <c:v>0.68100016492787174</c:v>
                </c:pt>
                <c:pt idx="5">
                  <c:v>0.6621974258750194</c:v>
                </c:pt>
                <c:pt idx="6">
                  <c:v>0.65918737200659505</c:v>
                </c:pt>
                <c:pt idx="7">
                  <c:v>0.6476116472736172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Analysis!$CP$13</c:f>
              <c:strCache>
                <c:ptCount val="1"/>
                <c:pt idx="0">
                  <c:v>Case B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Analysis!$CP$24:$CP$31</c:f>
              <c:numCache>
                <c:formatCode>General</c:formatCode>
                <c:ptCount val="8"/>
                <c:pt idx="0">
                  <c:v>1</c:v>
                </c:pt>
                <c:pt idx="1">
                  <c:v>0.75589327121899541</c:v>
                </c:pt>
                <c:pt idx="2">
                  <c:v>0.71468460064338424</c:v>
                </c:pt>
                <c:pt idx="3">
                  <c:v>0.68754126024713424</c:v>
                </c:pt>
                <c:pt idx="4">
                  <c:v>0.68032581545514104</c:v>
                </c:pt>
                <c:pt idx="5">
                  <c:v>0.66114530438492447</c:v>
                </c:pt>
                <c:pt idx="6">
                  <c:v>0.65776687805771439</c:v>
                </c:pt>
                <c:pt idx="7">
                  <c:v>0.64680111997664236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Analysis!$CQ$13</c:f>
              <c:strCache>
                <c:ptCount val="1"/>
                <c:pt idx="0">
                  <c:v>Case C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Analysis!$CQ$24:$CQ$31</c:f>
              <c:numCache>
                <c:formatCode>General</c:formatCode>
                <c:ptCount val="8"/>
                <c:pt idx="0">
                  <c:v>1</c:v>
                </c:pt>
                <c:pt idx="1">
                  <c:v>0.75687603763662603</c:v>
                </c:pt>
                <c:pt idx="2">
                  <c:v>0.71590570189735159</c:v>
                </c:pt>
                <c:pt idx="3">
                  <c:v>0.68846596454718667</c:v>
                </c:pt>
                <c:pt idx="4">
                  <c:v>0.67963724145941751</c:v>
                </c:pt>
                <c:pt idx="5">
                  <c:v>0.65985878062721193</c:v>
                </c:pt>
                <c:pt idx="6">
                  <c:v>0.65601342906574978</c:v>
                </c:pt>
                <c:pt idx="7">
                  <c:v>0.64572556633547962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Analysis!$CR$13</c:f>
              <c:strCache>
                <c:ptCount val="1"/>
                <c:pt idx="0">
                  <c:v>Case D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Analysis!$CR$24:$CR$31</c:f>
              <c:numCache>
                <c:formatCode>General</c:formatCode>
                <c:ptCount val="8"/>
                <c:pt idx="0">
                  <c:v>1</c:v>
                </c:pt>
                <c:pt idx="1">
                  <c:v>0.7583909889723307</c:v>
                </c:pt>
                <c:pt idx="2">
                  <c:v>0.71777743260700311</c:v>
                </c:pt>
                <c:pt idx="3">
                  <c:v>0.68979792123694883</c:v>
                </c:pt>
                <c:pt idx="4">
                  <c:v>0.67902101972395379</c:v>
                </c:pt>
                <c:pt idx="5">
                  <c:v>0.65836793536889116</c:v>
                </c:pt>
                <c:pt idx="6">
                  <c:v>0.65400111357277613</c:v>
                </c:pt>
                <c:pt idx="7">
                  <c:v>0.64440032749400888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Analysis!$CS$13</c:f>
              <c:strCache>
                <c:ptCount val="1"/>
                <c:pt idx="0">
                  <c:v>Case E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Analysis!$CS$24:$CS$31</c:f>
              <c:numCache>
                <c:formatCode>General</c:formatCode>
                <c:ptCount val="8"/>
                <c:pt idx="0">
                  <c:v>1</c:v>
                </c:pt>
                <c:pt idx="1">
                  <c:v>0.76048376584090271</c:v>
                </c:pt>
                <c:pt idx="2">
                  <c:v>0.7202909872857034</c:v>
                </c:pt>
                <c:pt idx="3">
                  <c:v>0.69145540905220915</c:v>
                </c:pt>
                <c:pt idx="4">
                  <c:v>0.67856575674471631</c:v>
                </c:pt>
                <c:pt idx="5">
                  <c:v>0.65697398576984378</c:v>
                </c:pt>
                <c:pt idx="6">
                  <c:v>0.65212986782409788</c:v>
                </c:pt>
                <c:pt idx="7">
                  <c:v>0.64311943413917827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Analysis!$CT$13</c:f>
              <c:strCache>
                <c:ptCount val="1"/>
                <c:pt idx="0">
                  <c:v>Case F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Analysis!$CT$24:$CT$31</c:f>
              <c:numCache>
                <c:formatCode>General</c:formatCode>
                <c:ptCount val="8"/>
                <c:pt idx="0">
                  <c:v>1</c:v>
                </c:pt>
                <c:pt idx="1">
                  <c:v>0.76316087678380828</c:v>
                </c:pt>
                <c:pt idx="2">
                  <c:v>0.72337870294876305</c:v>
                </c:pt>
                <c:pt idx="3">
                  <c:v>0.69336006343575673</c:v>
                </c:pt>
                <c:pt idx="4">
                  <c:v>0.67838178608923794</c:v>
                </c:pt>
                <c:pt idx="5">
                  <c:v>0.65593471506313827</c:v>
                </c:pt>
                <c:pt idx="6">
                  <c:v>0.65067824759239157</c:v>
                </c:pt>
                <c:pt idx="7">
                  <c:v>0.64212103634583539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5046528"/>
        <c:axId val="145352192"/>
      </c:scatterChart>
      <c:valAx>
        <c:axId val="145046528"/>
        <c:scaling>
          <c:orientation val="minMax"/>
          <c:max val="8"/>
          <c:min val="1"/>
        </c:scaling>
        <c:delete val="0"/>
        <c:axPos val="b"/>
        <c:numFmt formatCode="General" sourceLinked="1"/>
        <c:majorTickMark val="out"/>
        <c:minorTickMark val="none"/>
        <c:tickLblPos val="nextTo"/>
        <c:crossAx val="145352192"/>
        <c:crosses val="autoZero"/>
        <c:crossBetween val="midCat"/>
        <c:majorUnit val="1"/>
      </c:valAx>
      <c:valAx>
        <c:axId val="145352192"/>
        <c:scaling>
          <c:orientation val="minMax"/>
          <c:max val="1"/>
          <c:min val="0.30000000000000004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5046528"/>
        <c:crosses val="autoZero"/>
        <c:crossBetween val="midCat"/>
        <c:majorUnit val="0.1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Analysis!$CO$13</c:f>
              <c:strCache>
                <c:ptCount val="1"/>
                <c:pt idx="0">
                  <c:v>Case A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Analysis!$CO$34:$CO$41</c:f>
              <c:numCache>
                <c:formatCode>General</c:formatCode>
                <c:ptCount val="8"/>
                <c:pt idx="0">
                  <c:v>1</c:v>
                </c:pt>
                <c:pt idx="1">
                  <c:v>0.75521217754317094</c:v>
                </c:pt>
                <c:pt idx="2">
                  <c:v>0.71384196832519364</c:v>
                </c:pt>
                <c:pt idx="3">
                  <c:v>0.6868954948725704</c:v>
                </c:pt>
                <c:pt idx="4">
                  <c:v>0.68100016492787174</c:v>
                </c:pt>
                <c:pt idx="5">
                  <c:v>0.66219742587501929</c:v>
                </c:pt>
                <c:pt idx="6">
                  <c:v>0.65918737200659505</c:v>
                </c:pt>
                <c:pt idx="7">
                  <c:v>0.6476116472736172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Analysis!$CP$13</c:f>
              <c:strCache>
                <c:ptCount val="1"/>
                <c:pt idx="0">
                  <c:v>Case B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Analysis!$CP$34:$CP$41</c:f>
              <c:numCache>
                <c:formatCode>General</c:formatCode>
                <c:ptCount val="8"/>
                <c:pt idx="0">
                  <c:v>1</c:v>
                </c:pt>
                <c:pt idx="1">
                  <c:v>0.758553039346886</c:v>
                </c:pt>
                <c:pt idx="2">
                  <c:v>0.71876087998098426</c:v>
                </c:pt>
                <c:pt idx="3">
                  <c:v>0.69215662646707121</c:v>
                </c:pt>
                <c:pt idx="4">
                  <c:v>0.68348263072169091</c:v>
                </c:pt>
                <c:pt idx="5">
                  <c:v>0.66304057403662464</c:v>
                </c:pt>
                <c:pt idx="6">
                  <c:v>0.65854763130956218</c:v>
                </c:pt>
                <c:pt idx="7">
                  <c:v>0.64753645700824458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Analysis!$CQ$13</c:f>
              <c:strCache>
                <c:ptCount val="1"/>
                <c:pt idx="0">
                  <c:v>Case C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Analysis!$CQ$34:$CQ$41</c:f>
              <c:numCache>
                <c:formatCode>General</c:formatCode>
                <c:ptCount val="8"/>
                <c:pt idx="0">
                  <c:v>1</c:v>
                </c:pt>
                <c:pt idx="1">
                  <c:v>0.76040319567636439</c:v>
                </c:pt>
                <c:pt idx="2">
                  <c:v>0.72091072366603337</c:v>
                </c:pt>
                <c:pt idx="3">
                  <c:v>0.69341715783049829</c:v>
                </c:pt>
                <c:pt idx="4">
                  <c:v>0.68159036767135794</c:v>
                </c:pt>
                <c:pt idx="5">
                  <c:v>0.65985454143049949</c:v>
                </c:pt>
                <c:pt idx="6">
                  <c:v>0.65459025920552905</c:v>
                </c:pt>
                <c:pt idx="7">
                  <c:v>0.64491759298411488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Analysis!$CR$13</c:f>
              <c:strCache>
                <c:ptCount val="1"/>
                <c:pt idx="0">
                  <c:v>Case D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Analysis!$CR$34:$CR$41</c:f>
              <c:numCache>
                <c:formatCode>General</c:formatCode>
                <c:ptCount val="8"/>
                <c:pt idx="0">
                  <c:v>1</c:v>
                </c:pt>
                <c:pt idx="1">
                  <c:v>0.7653933759841034</c:v>
                </c:pt>
                <c:pt idx="2">
                  <c:v>0.72682283057631414</c:v>
                </c:pt>
                <c:pt idx="3">
                  <c:v>0.69678380729244727</c:v>
                </c:pt>
                <c:pt idx="4">
                  <c:v>0.68001183487944916</c:v>
                </c:pt>
                <c:pt idx="5">
                  <c:v>0.65594339849375283</c:v>
                </c:pt>
                <c:pt idx="6">
                  <c:v>0.64993181044627935</c:v>
                </c:pt>
                <c:pt idx="7">
                  <c:v>0.64159044189085623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Analysis!$CS$13</c:f>
              <c:strCache>
                <c:ptCount val="1"/>
                <c:pt idx="0">
                  <c:v>Case E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Analysis!$CS$34:$CS$41</c:f>
              <c:numCache>
                <c:formatCode>General</c:formatCode>
                <c:ptCount val="8"/>
                <c:pt idx="0">
                  <c:v>1</c:v>
                </c:pt>
                <c:pt idx="1">
                  <c:v>0.76963511793038963</c:v>
                </c:pt>
                <c:pt idx="2">
                  <c:v>0.73056454654585457</c:v>
                </c:pt>
                <c:pt idx="3">
                  <c:v>0.69754160292792033</c:v>
                </c:pt>
                <c:pt idx="4">
                  <c:v>0.67703748842779188</c:v>
                </c:pt>
                <c:pt idx="5">
                  <c:v>0.6523228985687739</c:v>
                </c:pt>
                <c:pt idx="6">
                  <c:v>0.64578031889779919</c:v>
                </c:pt>
                <c:pt idx="7">
                  <c:v>0.63804341941523179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Analysis!$CT$13</c:f>
              <c:strCache>
                <c:ptCount val="1"/>
                <c:pt idx="0">
                  <c:v>Case F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Analysis!$CT$34:$CT$41</c:f>
              <c:numCache>
                <c:formatCode>General</c:formatCode>
                <c:ptCount val="8"/>
                <c:pt idx="0">
                  <c:v>1</c:v>
                </c:pt>
                <c:pt idx="1">
                  <c:v>0.77382964293098144</c:v>
                </c:pt>
                <c:pt idx="2">
                  <c:v>0.73483686551608285</c:v>
                </c:pt>
                <c:pt idx="3">
                  <c:v>0.69971005489339277</c:v>
                </c:pt>
                <c:pt idx="4">
                  <c:v>0.6777006355696249</c:v>
                </c:pt>
                <c:pt idx="5">
                  <c:v>0.65266905988011492</c:v>
                </c:pt>
                <c:pt idx="6">
                  <c:v>0.64588151766696755</c:v>
                </c:pt>
                <c:pt idx="7">
                  <c:v>0.6382077595582808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3920640"/>
        <c:axId val="174057344"/>
      </c:scatterChart>
      <c:valAx>
        <c:axId val="173920640"/>
        <c:scaling>
          <c:orientation val="minMax"/>
          <c:max val="8"/>
          <c:min val="1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Turbine Position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74057344"/>
        <c:crosses val="autoZero"/>
        <c:crossBetween val="midCat"/>
        <c:majorUnit val="1"/>
      </c:valAx>
      <c:valAx>
        <c:axId val="174057344"/>
        <c:scaling>
          <c:orientation val="minMax"/>
          <c:max val="1"/>
          <c:min val="0.30000000000000004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3920640"/>
        <c:crosses val="autoZero"/>
        <c:crossBetween val="midCat"/>
        <c:majorUnit val="0.1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Analysis!$CU$13</c:f>
              <c:strCache>
                <c:ptCount val="1"/>
                <c:pt idx="0">
                  <c:v>Case A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Analysis!$CU$14:$CU$21</c:f>
              <c:numCache>
                <c:formatCode>0%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Analysis!$CV$13</c:f>
              <c:strCache>
                <c:ptCount val="1"/>
                <c:pt idx="0">
                  <c:v>Case B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Analysis!$CV$14:$CV$21</c:f>
              <c:numCache>
                <c:formatCode>0%</c:formatCode>
                <c:ptCount val="8"/>
                <c:pt idx="0">
                  <c:v>-9.5687015945035135E-5</c:v>
                </c:pt>
                <c:pt idx="1">
                  <c:v>1.8101218473685105E-3</c:v>
                </c:pt>
                <c:pt idx="2">
                  <c:v>2.3987785505390487E-3</c:v>
                </c:pt>
                <c:pt idx="3">
                  <c:v>1.8909822152235601E-3</c:v>
                </c:pt>
                <c:pt idx="4">
                  <c:v>-2.1882535912307152E-3</c:v>
                </c:pt>
                <c:pt idx="5">
                  <c:v>-3.453216862599947E-3</c:v>
                </c:pt>
                <c:pt idx="6">
                  <c:v>-4.6494664128206159E-3</c:v>
                </c:pt>
                <c:pt idx="7">
                  <c:v>-2.7404969870123575E-3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Analysis!$CW$13</c:f>
              <c:strCache>
                <c:ptCount val="1"/>
                <c:pt idx="0">
                  <c:v>Case C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Analysis!$CW$14:$CW$21</c:f>
              <c:numCache>
                <c:formatCode>0%</c:formatCode>
                <c:ptCount val="8"/>
                <c:pt idx="0">
                  <c:v>-1.3742386511108969E-4</c:v>
                </c:pt>
                <c:pt idx="1">
                  <c:v>5.8321833042840844E-3</c:v>
                </c:pt>
                <c:pt idx="2">
                  <c:v>7.7184379367831128E-3</c:v>
                </c:pt>
                <c:pt idx="3">
                  <c:v>6.0259657712150964E-3</c:v>
                </c:pt>
                <c:pt idx="4">
                  <c:v>-4.2828576956154109E-3</c:v>
                </c:pt>
                <c:pt idx="5">
                  <c:v>-8.6370600579448748E-3</c:v>
                </c:pt>
                <c:pt idx="6">
                  <c:v>-1.1809600922015218E-2</c:v>
                </c:pt>
                <c:pt idx="7">
                  <c:v>-7.5848878408357892E-3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Analysis!$CX$13</c:f>
              <c:strCache>
                <c:ptCount val="1"/>
                <c:pt idx="0">
                  <c:v>Case D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Analysis!$CX$14:$CX$21</c:f>
              <c:numCache>
                <c:formatCode>0%</c:formatCode>
                <c:ptCount val="8"/>
                <c:pt idx="0">
                  <c:v>-1.1126277392470101E-3</c:v>
                </c:pt>
                <c:pt idx="1">
                  <c:v>1.1369267903900034E-2</c:v>
                </c:pt>
                <c:pt idx="2">
                  <c:v>1.5120489028846574E-2</c:v>
                </c:pt>
                <c:pt idx="3">
                  <c:v>1.0525122074405592E-2</c:v>
                </c:pt>
                <c:pt idx="4">
                  <c:v>-6.2212033627877111E-3</c:v>
                </c:pt>
                <c:pt idx="5">
                  <c:v>-1.4005948015547328E-2</c:v>
                </c:pt>
                <c:pt idx="6">
                  <c:v>-1.835470078790203E-2</c:v>
                </c:pt>
                <c:pt idx="7">
                  <c:v>-1.2672557863657582E-2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Analysis!$CY$13</c:f>
              <c:strCache>
                <c:ptCount val="1"/>
                <c:pt idx="0">
                  <c:v>Case E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Analysis!$CY$14:$CY$21</c:f>
              <c:numCache>
                <c:formatCode>0%</c:formatCode>
                <c:ptCount val="8"/>
                <c:pt idx="0">
                  <c:v>-2.580664394861321E-3</c:v>
                </c:pt>
                <c:pt idx="1">
                  <c:v>1.8848202355592012E-2</c:v>
                </c:pt>
                <c:pt idx="2">
                  <c:v>2.4211194000527566E-2</c:v>
                </c:pt>
                <c:pt idx="3">
                  <c:v>1.541949303833931E-2</c:v>
                </c:pt>
                <c:pt idx="4">
                  <c:v>-7.4364533667607797E-3</c:v>
                </c:pt>
                <c:pt idx="5">
                  <c:v>-1.6956391246783921E-2</c:v>
                </c:pt>
                <c:pt idx="6">
                  <c:v>-2.2156167152556337E-2</c:v>
                </c:pt>
                <c:pt idx="7">
                  <c:v>-1.5960699331206234E-2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Analysis!$CZ$13</c:f>
              <c:strCache>
                <c:ptCount val="1"/>
                <c:pt idx="0">
                  <c:v>Case F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Analysis!$CZ$14:$CZ$21</c:f>
              <c:numCache>
                <c:formatCode>0%</c:formatCode>
                <c:ptCount val="8"/>
                <c:pt idx="0">
                  <c:v>-4.475236711711645E-3</c:v>
                </c:pt>
                <c:pt idx="1">
                  <c:v>2.8186687446052787E-2</c:v>
                </c:pt>
                <c:pt idx="2">
                  <c:v>3.4653933709218904E-2</c:v>
                </c:pt>
                <c:pt idx="3">
                  <c:v>2.0343512243427769E-2</c:v>
                </c:pt>
                <c:pt idx="4">
                  <c:v>-6.5847235261487372E-3</c:v>
                </c:pt>
                <c:pt idx="5">
                  <c:v>-1.6956017181479668E-2</c:v>
                </c:pt>
                <c:pt idx="6">
                  <c:v>-2.2826543218472464E-2</c:v>
                </c:pt>
                <c:pt idx="7">
                  <c:v>-1.6567853709124176E-2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0630912"/>
        <c:axId val="80632448"/>
      </c:scatterChart>
      <c:valAx>
        <c:axId val="80630912"/>
        <c:scaling>
          <c:orientation val="minMax"/>
          <c:max val="8"/>
          <c:min val="1"/>
        </c:scaling>
        <c:delete val="0"/>
        <c:axPos val="b"/>
        <c:numFmt formatCode="General" sourceLinked="1"/>
        <c:majorTickMark val="out"/>
        <c:minorTickMark val="none"/>
        <c:tickLblPos val="nextTo"/>
        <c:crossAx val="80632448"/>
        <c:crosses val="autoZero"/>
        <c:crossBetween val="midCat"/>
        <c:majorUnit val="1"/>
      </c:valAx>
      <c:valAx>
        <c:axId val="80632448"/>
        <c:scaling>
          <c:orientation val="minMax"/>
          <c:max val="0.30000000000000004"/>
          <c:min val="-0.1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8063091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Analysis!$CU$13</c:f>
              <c:strCache>
                <c:ptCount val="1"/>
                <c:pt idx="0">
                  <c:v>Case A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Analysis!$CU$24:$CU$31</c:f>
              <c:numCache>
                <c:formatCode>0%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Analysis!$CV$13</c:f>
              <c:strCache>
                <c:ptCount val="1"/>
                <c:pt idx="0">
                  <c:v>Case B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Analysis!$CV$24:$CV$31</c:f>
              <c:numCache>
                <c:formatCode>0%</c:formatCode>
                <c:ptCount val="8"/>
                <c:pt idx="0">
                  <c:v>-4.5278482964680519E-5</c:v>
                </c:pt>
                <c:pt idx="1">
                  <c:v>8.5653806235595461E-4</c:v>
                </c:pt>
                <c:pt idx="2">
                  <c:v>1.1350866433032327E-3</c:v>
                </c:pt>
                <c:pt idx="3">
                  <c:v>8.9480067042549015E-4</c:v>
                </c:pt>
                <c:pt idx="4">
                  <c:v>-1.0354675812022473E-3</c:v>
                </c:pt>
                <c:pt idx="5">
                  <c:v>-1.634040097734912E-3</c:v>
                </c:pt>
                <c:pt idx="6">
                  <c:v>-2.2000977216065621E-3</c:v>
                </c:pt>
                <c:pt idx="7">
                  <c:v>-1.2967856183605036E-3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Analysis!$CW$13</c:f>
              <c:strCache>
                <c:ptCount val="1"/>
                <c:pt idx="0">
                  <c:v>Case C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Analysis!$CW$24:$CW$31</c:f>
              <c:numCache>
                <c:formatCode>0%</c:formatCode>
                <c:ptCount val="8"/>
                <c:pt idx="0">
                  <c:v>-8.247002825808908E-5</c:v>
                </c:pt>
                <c:pt idx="1">
                  <c:v>2.1205173232946729E-3</c:v>
                </c:pt>
                <c:pt idx="2">
                  <c:v>2.8083145817213882E-3</c:v>
                </c:pt>
                <c:pt idx="3">
                  <c:v>2.20367126930437E-3</c:v>
                </c:pt>
                <c:pt idx="4">
                  <c:v>-2.0836605393670716E-3</c:v>
                </c:pt>
                <c:pt idx="5">
                  <c:v>-3.6138222931475367E-3</c:v>
                </c:pt>
                <c:pt idx="6">
                  <c:v>-4.8970058043614146E-3</c:v>
                </c:pt>
                <c:pt idx="7">
                  <c:v>-2.9945939854612467E-3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Analysis!$CX$13</c:f>
              <c:strCache>
                <c:ptCount val="1"/>
                <c:pt idx="0">
                  <c:v>Case D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Analysis!$CX$24:$CX$31</c:f>
              <c:numCache>
                <c:formatCode>0%</c:formatCode>
                <c:ptCount val="8"/>
                <c:pt idx="0">
                  <c:v>-2.0573583517283309E-4</c:v>
                </c:pt>
                <c:pt idx="1">
                  <c:v>4.0025615522906914E-3</c:v>
                </c:pt>
                <c:pt idx="2">
                  <c:v>5.306204888920584E-3</c:v>
                </c:pt>
                <c:pt idx="3">
                  <c:v>4.0188212523717907E-3</c:v>
                </c:pt>
                <c:pt idx="4">
                  <c:v>-3.1113709946534686E-3</c:v>
                </c:pt>
                <c:pt idx="5">
                  <c:v>-5.9875502806781833E-3</c:v>
                </c:pt>
                <c:pt idx="6">
                  <c:v>-8.071771585864914E-3</c:v>
                </c:pt>
                <c:pt idx="7">
                  <c:v>-5.1634278556422445E-3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Analysis!$CY$13</c:f>
              <c:strCache>
                <c:ptCount val="1"/>
                <c:pt idx="0">
                  <c:v>Case E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Analysis!$CY$24:$CY$31</c:f>
              <c:numCache>
                <c:formatCode>0%</c:formatCode>
                <c:ptCount val="8"/>
                <c:pt idx="0">
                  <c:v>-5.0658546175320375E-4</c:v>
                </c:pt>
                <c:pt idx="1">
                  <c:v>6.4701529230548026E-3</c:v>
                </c:pt>
                <c:pt idx="2">
                  <c:v>8.5230769387143659E-3</c:v>
                </c:pt>
                <c:pt idx="3">
                  <c:v>6.1284910927291653E-3</c:v>
                </c:pt>
                <c:pt idx="4">
                  <c:v>-4.0795287188514894E-3</c:v>
                </c:pt>
                <c:pt idx="5">
                  <c:v>-8.3906299813453662E-3</c:v>
                </c:pt>
                <c:pt idx="6">
                  <c:v>-1.1207532192588731E-2</c:v>
                </c:pt>
                <c:pt idx="7">
                  <c:v>-7.4396563283384114E-3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Analysis!$CZ$13</c:f>
              <c:strCache>
                <c:ptCount val="1"/>
                <c:pt idx="0">
                  <c:v>Case F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Analysis!$CZ$24:$CZ$31</c:f>
              <c:numCache>
                <c:formatCode>0%</c:formatCode>
                <c:ptCount val="8"/>
                <c:pt idx="0">
                  <c:v>-9.9116492574817484E-4</c:v>
                </c:pt>
                <c:pt idx="1">
                  <c:v>9.5235235351522896E-3</c:v>
                </c:pt>
                <c:pt idx="2">
                  <c:v>1.2355321508857453E-2</c:v>
                </c:pt>
                <c:pt idx="3">
                  <c:v>8.4107909143676177E-3</c:v>
                </c:pt>
                <c:pt idx="4">
                  <c:v>-4.8322559093952151E-3</c:v>
                </c:pt>
                <c:pt idx="5">
                  <c:v>-1.0439258784338731E-2</c:v>
                </c:pt>
                <c:pt idx="6">
                  <c:v>-1.388687687280624E-2</c:v>
                </c:pt>
                <c:pt idx="7">
                  <c:v>-9.4610076932482145E-3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682496"/>
        <c:axId val="90684032"/>
      </c:scatterChart>
      <c:valAx>
        <c:axId val="90682496"/>
        <c:scaling>
          <c:orientation val="minMax"/>
          <c:max val="8"/>
          <c:min val="1"/>
        </c:scaling>
        <c:delete val="0"/>
        <c:axPos val="b"/>
        <c:numFmt formatCode="General" sourceLinked="1"/>
        <c:majorTickMark val="out"/>
        <c:minorTickMark val="none"/>
        <c:tickLblPos val="nextTo"/>
        <c:crossAx val="90684032"/>
        <c:crosses val="autoZero"/>
        <c:crossBetween val="midCat"/>
        <c:majorUnit val="1"/>
      </c:valAx>
      <c:valAx>
        <c:axId val="90684032"/>
        <c:scaling>
          <c:orientation val="minMax"/>
          <c:max val="0.30000000000000004"/>
          <c:min val="-0.1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90682496"/>
        <c:crosses val="autoZero"/>
        <c:crossBetween val="midCat"/>
        <c:majorUnit val="0.1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Analysis!$CU$13</c:f>
              <c:strCache>
                <c:ptCount val="1"/>
                <c:pt idx="0">
                  <c:v>Case A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Analysis!$CU$34:$CU$41</c:f>
              <c:numCache>
                <c:formatCode>0%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Analysis!$CV$13</c:f>
              <c:strCache>
                <c:ptCount val="1"/>
                <c:pt idx="0">
                  <c:v>Case B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Analysis!$CV$34:$CV$41</c:f>
              <c:numCache>
                <c:formatCode>0%</c:formatCode>
                <c:ptCount val="8"/>
                <c:pt idx="0">
                  <c:v>-6.2940770678967671E-4</c:v>
                </c:pt>
                <c:pt idx="1">
                  <c:v>3.7915472762325439E-3</c:v>
                </c:pt>
                <c:pt idx="2">
                  <c:v>6.2570123595716001E-3</c:v>
                </c:pt>
                <c:pt idx="3">
                  <c:v>7.0250611854603528E-3</c:v>
                </c:pt>
                <c:pt idx="4">
                  <c:v>3.013621235764972E-3</c:v>
                </c:pt>
                <c:pt idx="5">
                  <c:v>6.4304888203046235E-4</c:v>
                </c:pt>
                <c:pt idx="6">
                  <c:v>-1.5992958849592029E-3</c:v>
                </c:pt>
                <c:pt idx="7">
                  <c:v>-7.4543857244269022E-4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Analysis!$CW$13</c:f>
              <c:strCache>
                <c:ptCount val="1"/>
                <c:pt idx="0">
                  <c:v>Case C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Analysis!$CW$34:$CW$41</c:f>
              <c:numCache>
                <c:formatCode>0%</c:formatCode>
                <c:ptCount val="8"/>
                <c:pt idx="0">
                  <c:v>-5.5334591943790158E-4</c:v>
                </c:pt>
                <c:pt idx="1">
                  <c:v>6.3164396305907984E-3</c:v>
                </c:pt>
                <c:pt idx="2">
                  <c:v>9.3435839157353165E-3</c:v>
                </c:pt>
                <c:pt idx="3">
                  <c:v>8.9358038435131733E-3</c:v>
                </c:pt>
                <c:pt idx="4">
                  <c:v>3.1284499737192599E-4</c:v>
                </c:pt>
                <c:pt idx="5">
                  <c:v>-4.0894333874292423E-3</c:v>
                </c:pt>
                <c:pt idx="6">
                  <c:v>-7.5233960183503116E-3</c:v>
                </c:pt>
                <c:pt idx="7">
                  <c:v>-4.7110283158090975E-3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Analysis!$CX$13</c:f>
              <c:strCache>
                <c:ptCount val="1"/>
                <c:pt idx="0">
                  <c:v>Case D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Analysis!$CX$34:$CX$41</c:f>
              <c:numCache>
                <c:formatCode>0%</c:formatCode>
                <c:ptCount val="8"/>
                <c:pt idx="0">
                  <c:v>-1.4615264827307079E-3</c:v>
                </c:pt>
                <c:pt idx="1">
                  <c:v>1.2000012740402402E-2</c:v>
                </c:pt>
                <c:pt idx="2">
                  <c:v>1.6696400554794023E-2</c:v>
                </c:pt>
                <c:pt idx="3">
                  <c:v>1.2913091582332474E-2</c:v>
                </c:pt>
                <c:pt idx="4">
                  <c:v>-2.9106973180823797E-3</c:v>
                </c:pt>
                <c:pt idx="5">
                  <c:v>-1.0892078023116411E-2</c:v>
                </c:pt>
                <c:pt idx="6">
                  <c:v>-1.5481871386865711E-2</c:v>
                </c:pt>
                <c:pt idx="7">
                  <c:v>-1.0745493590097729E-2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Analysis!$CY$13</c:f>
              <c:strCache>
                <c:ptCount val="1"/>
                <c:pt idx="0">
                  <c:v>Case E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Analysis!$CY$34:$CY$41</c:f>
              <c:numCache>
                <c:formatCode>0%</c:formatCode>
                <c:ptCount val="8"/>
                <c:pt idx="0">
                  <c:v>-2.4799505111206968E-3</c:v>
                </c:pt>
                <c:pt idx="1">
                  <c:v>1.6570552958827874E-2</c:v>
                </c:pt>
                <c:pt idx="2">
                  <c:v>2.088811664440441E-2</c:v>
                </c:pt>
                <c:pt idx="3">
                  <c:v>1.2980488978596385E-2</c:v>
                </c:pt>
                <c:pt idx="4">
                  <c:v>-8.284426724260361E-3</c:v>
                </c:pt>
                <c:pt idx="5">
                  <c:v>-1.7354727401395507E-2</c:v>
                </c:pt>
                <c:pt idx="6">
                  <c:v>-2.276827041609053E-2</c:v>
                </c:pt>
                <c:pt idx="7">
                  <c:v>-1.7217948456338145E-2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Analysis!$CZ$13</c:f>
              <c:strCache>
                <c:ptCount val="1"/>
                <c:pt idx="0">
                  <c:v>Case F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Analysis!$CZ$34:$CZ$41</c:f>
              <c:numCache>
                <c:formatCode>0%</c:formatCode>
                <c:ptCount val="8"/>
                <c:pt idx="0">
                  <c:v>-3.4451649075836325E-3</c:v>
                </c:pt>
                <c:pt idx="1">
                  <c:v>2.1121871616834358E-2</c:v>
                </c:pt>
                <c:pt idx="2">
                  <c:v>2.5864636471756772E-2</c:v>
                </c:pt>
                <c:pt idx="3">
                  <c:v>1.514632658371183E-2</c:v>
                </c:pt>
                <c:pt idx="4">
                  <c:v>-8.2735953615446344E-3</c:v>
                </c:pt>
                <c:pt idx="5">
                  <c:v>-1.7784603316310238E-2</c:v>
                </c:pt>
                <c:pt idx="6">
                  <c:v>-2.3560861961711255E-2</c:v>
                </c:pt>
                <c:pt idx="7">
                  <c:v>-1.7916013001248541E-2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410816"/>
        <c:axId val="100819328"/>
      </c:scatterChart>
      <c:valAx>
        <c:axId val="93410816"/>
        <c:scaling>
          <c:orientation val="minMax"/>
          <c:max val="8"/>
          <c:min val="1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Turbine Position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0819328"/>
        <c:crosses val="autoZero"/>
        <c:crossBetween val="midCat"/>
        <c:majorUnit val="1"/>
      </c:valAx>
      <c:valAx>
        <c:axId val="100819328"/>
        <c:scaling>
          <c:orientation val="minMax"/>
          <c:max val="0.30000000000000004"/>
          <c:min val="-0.1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93410816"/>
        <c:crosses val="autoZero"/>
        <c:crossBetween val="midCat"/>
        <c:majorUnit val="0.1"/>
      </c:valAx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Analysis!$BH$13</c:f>
              <c:strCache>
                <c:ptCount val="1"/>
                <c:pt idx="0">
                  <c:v>Case A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Analysis!$BH$14:$BH$21</c:f>
              <c:numCache>
                <c:formatCode>0%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Analysis!$BI$13</c:f>
              <c:strCache>
                <c:ptCount val="1"/>
                <c:pt idx="0">
                  <c:v>Case B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Analysis!$BI$14:$BI$21</c:f>
              <c:numCache>
                <c:formatCode>0%</c:formatCode>
                <c:ptCount val="8"/>
                <c:pt idx="0">
                  <c:v>3.6461892718233548E-3</c:v>
                </c:pt>
                <c:pt idx="1">
                  <c:v>3.4321213972910171E-3</c:v>
                </c:pt>
                <c:pt idx="2">
                  <c:v>2.9627970340857648E-2</c:v>
                </c:pt>
                <c:pt idx="3">
                  <c:v>1.8690769047570752E-2</c:v>
                </c:pt>
                <c:pt idx="4">
                  <c:v>2.1123896651679203E-2</c:v>
                </c:pt>
                <c:pt idx="5">
                  <c:v>1.6590581448901801E-2</c:v>
                </c:pt>
                <c:pt idx="6">
                  <c:v>-2.5696961992558247E-3</c:v>
                </c:pt>
                <c:pt idx="7">
                  <c:v>-2.9398334182330441E-2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Analysis!$BJ$13</c:f>
              <c:strCache>
                <c:ptCount val="1"/>
                <c:pt idx="0">
                  <c:v>Case C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Analysis!$BJ$14:$BJ$21</c:f>
              <c:numCache>
                <c:formatCode>0%</c:formatCode>
                <c:ptCount val="8"/>
                <c:pt idx="0">
                  <c:v>4.17060125738139E-3</c:v>
                </c:pt>
                <c:pt idx="1">
                  <c:v>2.4293686310454504E-2</c:v>
                </c:pt>
                <c:pt idx="2">
                  <c:v>7.2014453693972358E-2</c:v>
                </c:pt>
                <c:pt idx="3">
                  <c:v>6.4747421647415648E-2</c:v>
                </c:pt>
                <c:pt idx="4">
                  <c:v>5.9313714490205005E-2</c:v>
                </c:pt>
                <c:pt idx="5">
                  <c:v>3.6951941261090152E-2</c:v>
                </c:pt>
                <c:pt idx="6">
                  <c:v>-9.262937580444934E-3</c:v>
                </c:pt>
                <c:pt idx="7">
                  <c:v>-5.5789138113799631E-2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Analysis!$BK$13</c:f>
              <c:strCache>
                <c:ptCount val="1"/>
                <c:pt idx="0">
                  <c:v>Case D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Analysis!$BK$14:$BK$21</c:f>
              <c:numCache>
                <c:formatCode>0%</c:formatCode>
                <c:ptCount val="8"/>
                <c:pt idx="0">
                  <c:v>3.5887987174183841E-3</c:v>
                </c:pt>
                <c:pt idx="1">
                  <c:v>5.3675732437796497E-2</c:v>
                </c:pt>
                <c:pt idx="2">
                  <c:v>0.12350332289405361</c:v>
                </c:pt>
                <c:pt idx="3">
                  <c:v>0.12269585086153931</c:v>
                </c:pt>
                <c:pt idx="4">
                  <c:v>0.10475380049776266</c:v>
                </c:pt>
                <c:pt idx="5">
                  <c:v>5.6518236867766747E-2</c:v>
                </c:pt>
                <c:pt idx="6">
                  <c:v>-7.0722585988670251E-3</c:v>
                </c:pt>
                <c:pt idx="7">
                  <c:v>-5.6835641761355325E-2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Analysis!$BL$13</c:f>
              <c:strCache>
                <c:ptCount val="1"/>
                <c:pt idx="0">
                  <c:v>Case E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Analysis!$BL$14:$BL$21</c:f>
              <c:numCache>
                <c:formatCode>0%</c:formatCode>
                <c:ptCount val="8"/>
                <c:pt idx="0">
                  <c:v>3.0408301807929726E-3</c:v>
                </c:pt>
                <c:pt idx="1">
                  <c:v>9.2037845793170189E-2</c:v>
                </c:pt>
                <c:pt idx="2">
                  <c:v>0.18303777554136261</c:v>
                </c:pt>
                <c:pt idx="3">
                  <c:v>0.18609756546203154</c:v>
                </c:pt>
                <c:pt idx="4">
                  <c:v>0.15470654999450817</c:v>
                </c:pt>
                <c:pt idx="5">
                  <c:v>8.4842706602750284E-2</c:v>
                </c:pt>
                <c:pt idx="6">
                  <c:v>1.8290861965595571E-2</c:v>
                </c:pt>
                <c:pt idx="7">
                  <c:v>-2.5591223339727714E-2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Analysis!$BM$13</c:f>
              <c:strCache>
                <c:ptCount val="1"/>
                <c:pt idx="0">
                  <c:v>Case F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Analysis!$BM$14:$BM$21</c:f>
              <c:numCache>
                <c:formatCode>0%</c:formatCode>
                <c:ptCount val="8"/>
                <c:pt idx="0">
                  <c:v>1.0820530094018323E-3</c:v>
                </c:pt>
                <c:pt idx="1">
                  <c:v>0.14044013489071988</c:v>
                </c:pt>
                <c:pt idx="2">
                  <c:v>0.25711332510832086</c:v>
                </c:pt>
                <c:pt idx="3">
                  <c:v>0.2528768159890204</c:v>
                </c:pt>
                <c:pt idx="4">
                  <c:v>0.20766238413748808</c:v>
                </c:pt>
                <c:pt idx="5">
                  <c:v>0.12746544565968751</c:v>
                </c:pt>
                <c:pt idx="6">
                  <c:v>6.3093037572004559E-2</c:v>
                </c:pt>
                <c:pt idx="7">
                  <c:v>1.8134810057894257E-2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239616"/>
        <c:axId val="102241408"/>
      </c:scatterChart>
      <c:valAx>
        <c:axId val="102239616"/>
        <c:scaling>
          <c:orientation val="minMax"/>
          <c:max val="8"/>
          <c:min val="1"/>
        </c:scaling>
        <c:delete val="0"/>
        <c:axPos val="b"/>
        <c:numFmt formatCode="General" sourceLinked="1"/>
        <c:majorTickMark val="out"/>
        <c:minorTickMark val="none"/>
        <c:tickLblPos val="nextTo"/>
        <c:crossAx val="102241408"/>
        <c:crosses val="autoZero"/>
        <c:crossBetween val="midCat"/>
        <c:majorUnit val="1"/>
      </c:valAx>
      <c:valAx>
        <c:axId val="102241408"/>
        <c:scaling>
          <c:orientation val="minMax"/>
          <c:max val="0.30000000000000004"/>
          <c:min val="-0.1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0223961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403684016032292"/>
          <c:y val="5.1400554097404488E-2"/>
          <c:w val="0.69414442328282966"/>
          <c:h val="0.73444808982210552"/>
        </c:manualLayout>
      </c:layout>
      <c:scatterChart>
        <c:scatterStyle val="lineMarker"/>
        <c:varyColors val="0"/>
        <c:ser>
          <c:idx val="0"/>
          <c:order val="0"/>
          <c:tx>
            <c:strRef>
              <c:f>'Analysis SST1'!$C$44</c:f>
              <c:strCache>
                <c:ptCount val="1"/>
                <c:pt idx="0">
                  <c:v>Case A</c:v>
                </c:pt>
              </c:strCache>
            </c:strRef>
          </c:tx>
          <c:marker>
            <c:symbol val="none"/>
          </c:marker>
          <c:xVal>
            <c:numRef>
              <c:f>'Analysis SST1'!$D$43:$N$43</c:f>
              <c:numCache>
                <c:formatCode>General</c:formatCode>
                <c:ptCount val="11"/>
                <c:pt idx="0">
                  <c:v>273</c:v>
                </c:pt>
                <c:pt idx="1">
                  <c:v>274</c:v>
                </c:pt>
                <c:pt idx="2">
                  <c:v>275</c:v>
                </c:pt>
                <c:pt idx="3">
                  <c:v>276</c:v>
                </c:pt>
                <c:pt idx="4">
                  <c:v>277</c:v>
                </c:pt>
                <c:pt idx="5">
                  <c:v>278</c:v>
                </c:pt>
                <c:pt idx="6">
                  <c:v>279</c:v>
                </c:pt>
                <c:pt idx="7">
                  <c:v>280</c:v>
                </c:pt>
                <c:pt idx="8">
                  <c:v>281</c:v>
                </c:pt>
                <c:pt idx="9">
                  <c:v>282</c:v>
                </c:pt>
                <c:pt idx="10">
                  <c:v>283</c:v>
                </c:pt>
              </c:numCache>
            </c:numRef>
          </c:xVal>
          <c:yVal>
            <c:numRef>
              <c:f>'Analysis SST1'!$D$53:$N$53</c:f>
              <c:numCache>
                <c:formatCode>0%</c:formatCode>
                <c:ptCount val="11"/>
                <c:pt idx="0">
                  <c:v>7.3894810068845936E-161</c:v>
                </c:pt>
                <c:pt idx="1">
                  <c:v>3.2792780189789432E-98</c:v>
                </c:pt>
                <c:pt idx="2">
                  <c:v>3.6709661993126968E-51</c:v>
                </c:pt>
                <c:pt idx="3">
                  <c:v>1.1285884059538324E-19</c:v>
                </c:pt>
                <c:pt idx="4">
                  <c:v>1.3498980316300931E-3</c:v>
                </c:pt>
                <c:pt idx="5">
                  <c:v>0.99730020393673979</c:v>
                </c:pt>
                <c:pt idx="6">
                  <c:v>1.3498980316301035E-3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'Analysis SST1'!$C$45</c:f>
              <c:strCache>
                <c:ptCount val="1"/>
                <c:pt idx="0">
                  <c:v>Case B</c:v>
                </c:pt>
              </c:strCache>
            </c:strRef>
          </c:tx>
          <c:marker>
            <c:symbol val="none"/>
          </c:marker>
          <c:xVal>
            <c:numRef>
              <c:f>'Analysis SST1'!$D$43:$N$43</c:f>
              <c:numCache>
                <c:formatCode>General</c:formatCode>
                <c:ptCount val="11"/>
                <c:pt idx="0">
                  <c:v>273</c:v>
                </c:pt>
                <c:pt idx="1">
                  <c:v>274</c:v>
                </c:pt>
                <c:pt idx="2">
                  <c:v>275</c:v>
                </c:pt>
                <c:pt idx="3">
                  <c:v>276</c:v>
                </c:pt>
                <c:pt idx="4">
                  <c:v>277</c:v>
                </c:pt>
                <c:pt idx="5">
                  <c:v>278</c:v>
                </c:pt>
                <c:pt idx="6">
                  <c:v>279</c:v>
                </c:pt>
                <c:pt idx="7">
                  <c:v>280</c:v>
                </c:pt>
                <c:pt idx="8">
                  <c:v>281</c:v>
                </c:pt>
                <c:pt idx="9">
                  <c:v>282</c:v>
                </c:pt>
                <c:pt idx="10">
                  <c:v>283</c:v>
                </c:pt>
              </c:numCache>
            </c:numRef>
          </c:xVal>
          <c:yVal>
            <c:numRef>
              <c:f>'Analysis SST1'!$D$54:$N$54</c:f>
              <c:numCache>
                <c:formatCode>0%</c:formatCode>
                <c:ptCount val="11"/>
                <c:pt idx="0">
                  <c:v>1.1285884040431729E-19</c:v>
                </c:pt>
                <c:pt idx="1">
                  <c:v>1.2798124310269946E-12</c:v>
                </c:pt>
                <c:pt idx="2">
                  <c:v>2.8665029206664947E-7</c:v>
                </c:pt>
                <c:pt idx="3">
                  <c:v>1.349611380058214E-3</c:v>
                </c:pt>
                <c:pt idx="4">
                  <c:v>0.15730535589982689</c:v>
                </c:pt>
                <c:pt idx="5">
                  <c:v>0.68268949213708607</c:v>
                </c:pt>
                <c:pt idx="6">
                  <c:v>0.15730535589982686</c:v>
                </c:pt>
                <c:pt idx="7">
                  <c:v>1.3496113800581799E-3</c:v>
                </c:pt>
                <c:pt idx="8">
                  <c:v>2.866502920584324E-7</c:v>
                </c:pt>
                <c:pt idx="9">
                  <c:v>1.2798651027878805E-12</c:v>
                </c:pt>
                <c:pt idx="10">
                  <c:v>0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'Analysis SST1'!$C$46</c:f>
              <c:strCache>
                <c:ptCount val="1"/>
                <c:pt idx="0">
                  <c:v>Case C</c:v>
                </c:pt>
              </c:strCache>
            </c:strRef>
          </c:tx>
          <c:marker>
            <c:symbol val="none"/>
          </c:marker>
          <c:xVal>
            <c:numRef>
              <c:f>'Analysis SST1'!$D$43:$N$43</c:f>
              <c:numCache>
                <c:formatCode>General</c:formatCode>
                <c:ptCount val="11"/>
                <c:pt idx="0">
                  <c:v>273</c:v>
                </c:pt>
                <c:pt idx="1">
                  <c:v>274</c:v>
                </c:pt>
                <c:pt idx="2">
                  <c:v>275</c:v>
                </c:pt>
                <c:pt idx="3">
                  <c:v>276</c:v>
                </c:pt>
                <c:pt idx="4">
                  <c:v>277</c:v>
                </c:pt>
                <c:pt idx="5">
                  <c:v>278</c:v>
                </c:pt>
                <c:pt idx="6">
                  <c:v>279</c:v>
                </c:pt>
                <c:pt idx="7">
                  <c:v>280</c:v>
                </c:pt>
                <c:pt idx="8">
                  <c:v>281</c:v>
                </c:pt>
                <c:pt idx="9">
                  <c:v>282</c:v>
                </c:pt>
                <c:pt idx="10">
                  <c:v>283</c:v>
                </c:pt>
              </c:numCache>
            </c:numRef>
          </c:xVal>
          <c:yVal>
            <c:numRef>
              <c:f>'Analysis SST1'!$D$55:$N$55</c:f>
              <c:numCache>
                <c:formatCode>0%</c:formatCode>
                <c:ptCount val="11"/>
                <c:pt idx="0">
                  <c:v>3.3299890596334586E-8</c:v>
                </c:pt>
                <c:pt idx="1">
                  <c:v>1.3312428567420879E-5</c:v>
                </c:pt>
                <c:pt idx="2">
                  <c:v>1.336552282614187E-3</c:v>
                </c:pt>
                <c:pt idx="3">
                  <c:v>3.4580421081295713E-2</c:v>
                </c:pt>
                <c:pt idx="4">
                  <c:v>0.23832279863714773</c:v>
                </c:pt>
                <c:pt idx="5">
                  <c:v>0.4514937644998529</c:v>
                </c:pt>
                <c:pt idx="6">
                  <c:v>0.23832279863714778</c:v>
                </c:pt>
                <c:pt idx="7">
                  <c:v>3.4580421081295665E-2</c:v>
                </c:pt>
                <c:pt idx="8">
                  <c:v>1.3365522826142007E-3</c:v>
                </c:pt>
                <c:pt idx="9">
                  <c:v>1.3312428567391343E-5</c:v>
                </c:pt>
                <c:pt idx="10">
                  <c:v>3.3299890622728867E-8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'Analysis SST1'!$C$47</c:f>
              <c:strCache>
                <c:ptCount val="1"/>
                <c:pt idx="0">
                  <c:v>Case D</c:v>
                </c:pt>
              </c:strCache>
            </c:strRef>
          </c:tx>
          <c:marker>
            <c:symbol val="none"/>
          </c:marker>
          <c:xVal>
            <c:numRef>
              <c:f>'Analysis SST1'!$D$43:$N$43</c:f>
              <c:numCache>
                <c:formatCode>General</c:formatCode>
                <c:ptCount val="11"/>
                <c:pt idx="0">
                  <c:v>273</c:v>
                </c:pt>
                <c:pt idx="1">
                  <c:v>274</c:v>
                </c:pt>
                <c:pt idx="2">
                  <c:v>275</c:v>
                </c:pt>
                <c:pt idx="3">
                  <c:v>276</c:v>
                </c:pt>
                <c:pt idx="4">
                  <c:v>277</c:v>
                </c:pt>
                <c:pt idx="5">
                  <c:v>278</c:v>
                </c:pt>
                <c:pt idx="6">
                  <c:v>279</c:v>
                </c:pt>
                <c:pt idx="7">
                  <c:v>280</c:v>
                </c:pt>
                <c:pt idx="8">
                  <c:v>281</c:v>
                </c:pt>
                <c:pt idx="9">
                  <c:v>282</c:v>
                </c:pt>
                <c:pt idx="10">
                  <c:v>283</c:v>
                </c:pt>
              </c:numCache>
            </c:numRef>
          </c:xVal>
          <c:yVal>
            <c:numRef>
              <c:f>'Analysis SST1'!$D$56:$N$56</c:f>
              <c:numCache>
                <c:formatCode>0%</c:formatCode>
                <c:ptCount val="11"/>
                <c:pt idx="0">
                  <c:v>5.6147259951953453E-5</c:v>
                </c:pt>
                <c:pt idx="1">
                  <c:v>1.2925379711068131E-3</c:v>
                </c:pt>
                <c:pt idx="2">
                  <c:v>1.471238757219823E-2</c:v>
                </c:pt>
                <c:pt idx="3">
                  <c:v>8.320911123950267E-2</c:v>
                </c:pt>
                <c:pt idx="4">
                  <c:v>0.23484617405429362</c:v>
                </c:pt>
                <c:pt idx="5">
                  <c:v>0.33176485820475077</c:v>
                </c:pt>
                <c:pt idx="6">
                  <c:v>0.23484617405429364</c:v>
                </c:pt>
                <c:pt idx="7">
                  <c:v>8.3209111239502698E-2</c:v>
                </c:pt>
                <c:pt idx="8">
                  <c:v>1.4712387572198171E-2</c:v>
                </c:pt>
                <c:pt idx="9">
                  <c:v>1.2925379711068441E-3</c:v>
                </c:pt>
                <c:pt idx="10">
                  <c:v>5.6147259951955242E-5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'Analysis SST1'!$C$48</c:f>
              <c:strCache>
                <c:ptCount val="1"/>
                <c:pt idx="0">
                  <c:v>Case E</c:v>
                </c:pt>
              </c:strCache>
            </c:strRef>
          </c:tx>
          <c:marker>
            <c:symbol val="none"/>
          </c:marker>
          <c:xVal>
            <c:numRef>
              <c:f>'Analysis SST1'!$D$43:$N$43</c:f>
              <c:numCache>
                <c:formatCode>General</c:formatCode>
                <c:ptCount val="11"/>
                <c:pt idx="0">
                  <c:v>273</c:v>
                </c:pt>
                <c:pt idx="1">
                  <c:v>274</c:v>
                </c:pt>
                <c:pt idx="2">
                  <c:v>275</c:v>
                </c:pt>
                <c:pt idx="3">
                  <c:v>276</c:v>
                </c:pt>
                <c:pt idx="4">
                  <c:v>277</c:v>
                </c:pt>
                <c:pt idx="5">
                  <c:v>278</c:v>
                </c:pt>
                <c:pt idx="6">
                  <c:v>279</c:v>
                </c:pt>
                <c:pt idx="7">
                  <c:v>280</c:v>
                </c:pt>
                <c:pt idx="8">
                  <c:v>281</c:v>
                </c:pt>
                <c:pt idx="9">
                  <c:v>282</c:v>
                </c:pt>
                <c:pt idx="10">
                  <c:v>283</c:v>
                </c:pt>
              </c:numCache>
            </c:numRef>
          </c:xVal>
          <c:yVal>
            <c:numRef>
              <c:f>'Analysis SST1'!$D$57:$N$57</c:f>
              <c:numCache>
                <c:formatCode>0%</c:formatCode>
                <c:ptCount val="11"/>
                <c:pt idx="0">
                  <c:v>1.2270316416649412E-3</c:v>
                </c:pt>
                <c:pt idx="1">
                  <c:v>8.4654305970152423E-3</c:v>
                </c:pt>
                <c:pt idx="2">
                  <c:v>3.7975023644169367E-2</c:v>
                </c:pt>
                <c:pt idx="3">
                  <c:v>0.1108649016586423</c:v>
                </c:pt>
                <c:pt idx="4">
                  <c:v>0.21078608625030662</c:v>
                </c:pt>
                <c:pt idx="5">
                  <c:v>0.26111731963647283</c:v>
                </c:pt>
                <c:pt idx="6">
                  <c:v>0.21078608625030659</c:v>
                </c:pt>
                <c:pt idx="7">
                  <c:v>0.11086490165864227</c:v>
                </c:pt>
                <c:pt idx="8">
                  <c:v>3.7975023644169381E-2</c:v>
                </c:pt>
                <c:pt idx="9">
                  <c:v>8.4654305970152111E-3</c:v>
                </c:pt>
                <c:pt idx="10">
                  <c:v>1.2270316416649329E-3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'Analysis SST1'!$B$49</c:f>
              <c:strCache>
                <c:ptCount val="1"/>
                <c:pt idx="0">
                  <c:v>Case F</c:v>
                </c:pt>
              </c:strCache>
            </c:strRef>
          </c:tx>
          <c:marker>
            <c:symbol val="none"/>
          </c:marker>
          <c:xVal>
            <c:numRef>
              <c:f>'Analysis SST1'!$C$43:$O$43</c:f>
              <c:numCache>
                <c:formatCode>General</c:formatCode>
                <c:ptCount val="13"/>
                <c:pt idx="0">
                  <c:v>272</c:v>
                </c:pt>
                <c:pt idx="1">
                  <c:v>273</c:v>
                </c:pt>
                <c:pt idx="2">
                  <c:v>274</c:v>
                </c:pt>
                <c:pt idx="3">
                  <c:v>275</c:v>
                </c:pt>
                <c:pt idx="4">
                  <c:v>276</c:v>
                </c:pt>
                <c:pt idx="5">
                  <c:v>277</c:v>
                </c:pt>
                <c:pt idx="6">
                  <c:v>278</c:v>
                </c:pt>
                <c:pt idx="7">
                  <c:v>279</c:v>
                </c:pt>
                <c:pt idx="8">
                  <c:v>280</c:v>
                </c:pt>
                <c:pt idx="9">
                  <c:v>281</c:v>
                </c:pt>
                <c:pt idx="10">
                  <c:v>282</c:v>
                </c:pt>
                <c:pt idx="11">
                  <c:v>283</c:v>
                </c:pt>
                <c:pt idx="12">
                  <c:v>284</c:v>
                </c:pt>
              </c:numCache>
            </c:numRef>
          </c:xVal>
          <c:yVal>
            <c:numRef>
              <c:f>'Analysis SST1'!$C$58:$O$58</c:f>
              <c:numCache>
                <c:formatCode>0%</c:formatCode>
                <c:ptCount val="13"/>
                <c:pt idx="0" formatCode="General">
                  <c:v>0</c:v>
                </c:pt>
                <c:pt idx="1">
                  <c:v>5.7032434420596712E-3</c:v>
                </c:pt>
                <c:pt idx="2">
                  <c:v>2.1072041167293654E-2</c:v>
                </c:pt>
                <c:pt idx="3">
                  <c:v>5.8215838068390729E-2</c:v>
                </c:pt>
                <c:pt idx="4">
                  <c:v>0.1202856670374461</c:v>
                </c:pt>
                <c:pt idx="5">
                  <c:v>0.18590474652695943</c:v>
                </c:pt>
                <c:pt idx="6">
                  <c:v>0.21493713145244064</c:v>
                </c:pt>
                <c:pt idx="7">
                  <c:v>0.18590474652695943</c:v>
                </c:pt>
                <c:pt idx="8">
                  <c:v>0.12028566703744614</c:v>
                </c:pt>
                <c:pt idx="9">
                  <c:v>5.8215838068390702E-2</c:v>
                </c:pt>
                <c:pt idx="10">
                  <c:v>2.1072041167293665E-2</c:v>
                </c:pt>
                <c:pt idx="11">
                  <c:v>5.7032434420596356E-3</c:v>
                </c:pt>
                <c:pt idx="12" formatCode="General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1451264"/>
        <c:axId val="121520512"/>
      </c:scatterChart>
      <c:valAx>
        <c:axId val="121451264"/>
        <c:scaling>
          <c:orientation val="minMax"/>
          <c:max val="283"/>
          <c:min val="273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Wind Direction [degrees]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1520512"/>
        <c:crosses val="autoZero"/>
        <c:crossBetween val="midCat"/>
      </c:valAx>
      <c:valAx>
        <c:axId val="121520512"/>
        <c:scaling>
          <c:orientation val="minMax"/>
          <c:max val="1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Frequency</a:t>
                </a:r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crossAx val="121451264"/>
        <c:crosses val="autoZero"/>
        <c:crossBetween val="midCat"/>
        <c:majorUnit val="0.2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Analysis!$BH$13</c:f>
              <c:strCache>
                <c:ptCount val="1"/>
                <c:pt idx="0">
                  <c:v>Case A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Analysis!$BH$24:$BH$31</c:f>
              <c:numCache>
                <c:formatCode>0%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Analysis!$BI$13</c:f>
              <c:strCache>
                <c:ptCount val="1"/>
                <c:pt idx="0">
                  <c:v>Case B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Analysis!$BI$24:$BI$31</c:f>
              <c:numCache>
                <c:formatCode>0%</c:formatCode>
                <c:ptCount val="8"/>
                <c:pt idx="0">
                  <c:v>1.7253534055790298E-3</c:v>
                </c:pt>
                <c:pt idx="1">
                  <c:v>1.6240578586901192E-3</c:v>
                </c:pt>
                <c:pt idx="2">
                  <c:v>1.4019765765596054E-2</c:v>
                </c:pt>
                <c:pt idx="3">
                  <c:v>8.8443521784019995E-3</c:v>
                </c:pt>
                <c:pt idx="4">
                  <c:v>9.9956925738109662E-3</c:v>
                </c:pt>
                <c:pt idx="5">
                  <c:v>7.8505568607207098E-3</c:v>
                </c:pt>
                <c:pt idx="6">
                  <c:v>-1.2159637797609431E-3</c:v>
                </c:pt>
                <c:pt idx="7">
                  <c:v>-1.3911103406452685E-2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Analysis!$BJ$13</c:f>
              <c:strCache>
                <c:ptCount val="1"/>
                <c:pt idx="0">
                  <c:v>Case C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Analysis!$BJ$24:$BJ$31</c:f>
              <c:numCache>
                <c:formatCode>0%</c:formatCode>
                <c:ptCount val="8"/>
                <c:pt idx="0">
                  <c:v>2.9577408490923519E-3</c:v>
                </c:pt>
                <c:pt idx="1">
                  <c:v>6.315285213954195E-3</c:v>
                </c:pt>
                <c:pt idx="2">
                  <c:v>3.0643601496270576E-2</c:v>
                </c:pt>
                <c:pt idx="3">
                  <c:v>2.2680503428646651E-2</c:v>
                </c:pt>
                <c:pt idx="4">
                  <c:v>2.3229680295419025E-2</c:v>
                </c:pt>
                <c:pt idx="5">
                  <c:v>1.6574429550850919E-2</c:v>
                </c:pt>
                <c:pt idx="6">
                  <c:v>-3.1808370609807627E-3</c:v>
                </c:pt>
                <c:pt idx="7">
                  <c:v>-2.7689875964277626E-2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Analysis!$BK$13</c:f>
              <c:strCache>
                <c:ptCount val="1"/>
                <c:pt idx="0">
                  <c:v>Case D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Analysis!$BK$24:$BK$31</c:f>
              <c:numCache>
                <c:formatCode>0%</c:formatCode>
                <c:ptCount val="8"/>
                <c:pt idx="0">
                  <c:v>3.4660110106313857E-3</c:v>
                </c:pt>
                <c:pt idx="1">
                  <c:v>1.5451102090586262E-2</c:v>
                </c:pt>
                <c:pt idx="2">
                  <c:v>5.0998753376291943E-2</c:v>
                </c:pt>
                <c:pt idx="3">
                  <c:v>4.3430868070406629E-2</c:v>
                </c:pt>
                <c:pt idx="4">
                  <c:v>4.0821932967984413E-2</c:v>
                </c:pt>
                <c:pt idx="5">
                  <c:v>2.6093750917433704E-2</c:v>
                </c:pt>
                <c:pt idx="6">
                  <c:v>-5.0834609052817798E-3</c:v>
                </c:pt>
                <c:pt idx="7">
                  <c:v>-3.8437586597790355E-2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Analysis!$BL$13</c:f>
              <c:strCache>
                <c:ptCount val="1"/>
                <c:pt idx="0">
                  <c:v>Case E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Analysis!$BL$24:$BL$31</c:f>
              <c:numCache>
                <c:formatCode>0%</c:formatCode>
                <c:ptCount val="8"/>
                <c:pt idx="0">
                  <c:v>3.5956807023801028E-3</c:v>
                </c:pt>
                <c:pt idx="1">
                  <c:v>2.8058298858272008E-2</c:v>
                </c:pt>
                <c:pt idx="2">
                  <c:v>7.4786088452188815E-2</c:v>
                </c:pt>
                <c:pt idx="3">
                  <c:v>6.8909507913551785E-2</c:v>
                </c:pt>
                <c:pt idx="4">
                  <c:v>6.1540781174270622E-2</c:v>
                </c:pt>
                <c:pt idx="5">
                  <c:v>3.6678269544283215E-2</c:v>
                </c:pt>
                <c:pt idx="6">
                  <c:v>-4.2249157366296419E-3</c:v>
                </c:pt>
                <c:pt idx="7">
                  <c:v>-4.2950968481754177E-2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Analysis!$BM$13</c:f>
              <c:strCache>
                <c:ptCount val="1"/>
                <c:pt idx="0">
                  <c:v>Case F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Analysis!$BM$24:$BM$31</c:f>
              <c:numCache>
                <c:formatCode>0%</c:formatCode>
                <c:ptCount val="8"/>
                <c:pt idx="0">
                  <c:v>3.4430164664732256E-3</c:v>
                </c:pt>
                <c:pt idx="1">
                  <c:v>4.3830746695683057E-2</c:v>
                </c:pt>
                <c:pt idx="2">
                  <c:v>0.10201701976033897</c:v>
                </c:pt>
                <c:pt idx="3">
                  <c:v>9.7544058572678838E-2</c:v>
                </c:pt>
                <c:pt idx="4">
                  <c:v>8.445777202088868E-2</c:v>
                </c:pt>
                <c:pt idx="5">
                  <c:v>4.9294181740824304E-2</c:v>
                </c:pt>
                <c:pt idx="6">
                  <c:v>1.2721542439045217E-3</c:v>
                </c:pt>
                <c:pt idx="7">
                  <c:v>-4.0390129454321334E-2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267520"/>
        <c:axId val="102277504"/>
      </c:scatterChart>
      <c:valAx>
        <c:axId val="102267520"/>
        <c:scaling>
          <c:orientation val="minMax"/>
          <c:max val="8"/>
          <c:min val="1"/>
        </c:scaling>
        <c:delete val="0"/>
        <c:axPos val="b"/>
        <c:numFmt formatCode="General" sourceLinked="1"/>
        <c:majorTickMark val="out"/>
        <c:minorTickMark val="none"/>
        <c:tickLblPos val="nextTo"/>
        <c:crossAx val="102277504"/>
        <c:crosses val="autoZero"/>
        <c:crossBetween val="midCat"/>
        <c:majorUnit val="1"/>
      </c:valAx>
      <c:valAx>
        <c:axId val="102277504"/>
        <c:scaling>
          <c:orientation val="minMax"/>
          <c:max val="0.30000000000000004"/>
          <c:min val="-0.1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02267520"/>
        <c:crosses val="autoZero"/>
        <c:crossBetween val="midCat"/>
        <c:majorUnit val="0.1"/>
      </c:valAx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Analysis!$BH$13</c:f>
              <c:strCache>
                <c:ptCount val="1"/>
                <c:pt idx="0">
                  <c:v>Case A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Analysis!$BH$34:$BH$41</c:f>
              <c:numCache>
                <c:formatCode>0%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Analysis!$BI$13</c:f>
              <c:strCache>
                <c:ptCount val="1"/>
                <c:pt idx="0">
                  <c:v>Case B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Analysis!$BI$34:$BI$41</c:f>
              <c:numCache>
                <c:formatCode>0%</c:formatCode>
                <c:ptCount val="8"/>
                <c:pt idx="0">
                  <c:v>2.7940744296065297E-3</c:v>
                </c:pt>
                <c:pt idx="1">
                  <c:v>1.5177160208012493E-2</c:v>
                </c:pt>
                <c:pt idx="2">
                  <c:v>4.7704050805789683E-2</c:v>
                </c:pt>
                <c:pt idx="3">
                  <c:v>4.6181152371133481E-2</c:v>
                </c:pt>
                <c:pt idx="4">
                  <c:v>5.2917583011587187E-2</c:v>
                </c:pt>
                <c:pt idx="5">
                  <c:v>4.8809520626067644E-2</c:v>
                </c:pt>
                <c:pt idx="6">
                  <c:v>2.7328818774049982E-2</c:v>
                </c:pt>
                <c:pt idx="7">
                  <c:v>-4.6322661082839871E-3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Analysis!$BJ$13</c:f>
              <c:strCache>
                <c:ptCount val="1"/>
                <c:pt idx="0">
                  <c:v>Case C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Analysis!$BJ$34:$BJ$41</c:f>
              <c:numCache>
                <c:formatCode>0%</c:formatCode>
                <c:ptCount val="8"/>
                <c:pt idx="0">
                  <c:v>3.3934699770403714E-3</c:v>
                </c:pt>
                <c:pt idx="1">
                  <c:v>2.799700458075402E-2</c:v>
                </c:pt>
                <c:pt idx="2">
                  <c:v>7.5135275138213428E-2</c:v>
                </c:pt>
                <c:pt idx="3">
                  <c:v>7.4114206585268946E-2</c:v>
                </c:pt>
                <c:pt idx="4">
                  <c:v>7.3962571468303748E-2</c:v>
                </c:pt>
                <c:pt idx="5">
                  <c:v>5.6412279999057922E-2</c:v>
                </c:pt>
                <c:pt idx="6">
                  <c:v>1.5267522889080631E-2</c:v>
                </c:pt>
                <c:pt idx="7">
                  <c:v>-3.0075681362175633E-2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Analysis!$BK$13</c:f>
              <c:strCache>
                <c:ptCount val="1"/>
                <c:pt idx="0">
                  <c:v>Case D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Analysis!$BK$34:$BK$41</c:f>
              <c:numCache>
                <c:formatCode>0%</c:formatCode>
                <c:ptCount val="8"/>
                <c:pt idx="0">
                  <c:v>3.0029484367786871E-3</c:v>
                </c:pt>
                <c:pt idx="1">
                  <c:v>5.7870837589351437E-2</c:v>
                </c:pt>
                <c:pt idx="2">
                  <c:v>0.1284310797484485</c:v>
                </c:pt>
                <c:pt idx="3">
                  <c:v>0.13246887355203624</c:v>
                </c:pt>
                <c:pt idx="4">
                  <c:v>0.11770951017542573</c:v>
                </c:pt>
                <c:pt idx="5">
                  <c:v>7.1614670989264759E-2</c:v>
                </c:pt>
                <c:pt idx="6">
                  <c:v>1.0692517028561173E-2</c:v>
                </c:pt>
                <c:pt idx="7">
                  <c:v>-3.8465591456394541E-2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Analysis!$BL$13</c:f>
              <c:strCache>
                <c:ptCount val="1"/>
                <c:pt idx="0">
                  <c:v>Case E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Analysis!$BL$34:$BL$41</c:f>
              <c:numCache>
                <c:formatCode>0%</c:formatCode>
                <c:ptCount val="8"/>
                <c:pt idx="0">
                  <c:v>2.8285200118103931E-3</c:v>
                </c:pt>
                <c:pt idx="1">
                  <c:v>8.1350497313161504E-2</c:v>
                </c:pt>
                <c:pt idx="2">
                  <c:v>0.16540692386365291</c:v>
                </c:pt>
                <c:pt idx="3">
                  <c:v>0.16948462733330821</c:v>
                </c:pt>
                <c:pt idx="4">
                  <c:v>0.14653076028969267</c:v>
                </c:pt>
                <c:pt idx="5">
                  <c:v>8.6684637489460079E-2</c:v>
                </c:pt>
                <c:pt idx="6">
                  <c:v>2.6531571507584874E-2</c:v>
                </c:pt>
                <c:pt idx="7">
                  <c:v>-1.6331172689367283E-2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Analysis!$BM$13</c:f>
              <c:strCache>
                <c:ptCount val="1"/>
                <c:pt idx="0">
                  <c:v>Case F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Analysis!$BM$34:$BM$41</c:f>
              <c:numCache>
                <c:formatCode>0%</c:formatCode>
                <c:ptCount val="8"/>
                <c:pt idx="0">
                  <c:v>1.8495145337018449E-3</c:v>
                </c:pt>
                <c:pt idx="1">
                  <c:v>0.10556011006387959</c:v>
                </c:pt>
                <c:pt idx="2">
                  <c:v>0.2029198142903573</c:v>
                </c:pt>
                <c:pt idx="3">
                  <c:v>0.20327216615688204</c:v>
                </c:pt>
                <c:pt idx="4">
                  <c:v>0.17382325363396314</c:v>
                </c:pt>
                <c:pt idx="5">
                  <c:v>0.10872684242007713</c:v>
                </c:pt>
                <c:pt idx="6">
                  <c:v>4.9231505059243667E-2</c:v>
                </c:pt>
                <c:pt idx="7">
                  <c:v>5.6430050383734004E-3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297984"/>
        <c:axId val="102300288"/>
      </c:scatterChart>
      <c:valAx>
        <c:axId val="102297984"/>
        <c:scaling>
          <c:orientation val="minMax"/>
          <c:max val="8"/>
          <c:min val="1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Turbine Position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2300288"/>
        <c:crosses val="autoZero"/>
        <c:crossBetween val="midCat"/>
        <c:majorUnit val="1"/>
      </c:valAx>
      <c:valAx>
        <c:axId val="102300288"/>
        <c:scaling>
          <c:orientation val="minMax"/>
          <c:max val="0.30000000000000004"/>
          <c:min val="-0.1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02297984"/>
        <c:crosses val="autoZero"/>
        <c:crossBetween val="midCat"/>
        <c:majorUnit val="0.1"/>
      </c:valAx>
    </c:plotArea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Analysis!$U$13</c:f>
              <c:strCache>
                <c:ptCount val="1"/>
                <c:pt idx="0">
                  <c:v>Case A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Analysis!$U$14:$U$21</c:f>
              <c:numCache>
                <c:formatCode>0%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Analysis!$V$13</c:f>
              <c:strCache>
                <c:ptCount val="1"/>
                <c:pt idx="0">
                  <c:v>Case B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Analysis!$V$14:$V$21</c:f>
              <c:numCache>
                <c:formatCode>0%</c:formatCode>
                <c:ptCount val="8"/>
                <c:pt idx="0">
                  <c:v>3.5882644393837198E-3</c:v>
                </c:pt>
                <c:pt idx="1">
                  <c:v>3.3761026463513008E-3</c:v>
                </c:pt>
                <c:pt idx="2">
                  <c:v>3.4108220879020296E-2</c:v>
                </c:pt>
                <c:pt idx="3">
                  <c:v>1.975570386155745E-2</c:v>
                </c:pt>
                <c:pt idx="4">
                  <c:v>2.1046357171772223E-2</c:v>
                </c:pt>
                <c:pt idx="5">
                  <c:v>1.6772394666786358E-2</c:v>
                </c:pt>
                <c:pt idx="6">
                  <c:v>-2.205906506755975E-3</c:v>
                </c:pt>
                <c:pt idx="7">
                  <c:v>-3.0942441282883561E-2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Analysis!$W$13</c:f>
              <c:strCache>
                <c:ptCount val="1"/>
                <c:pt idx="0">
                  <c:v>Case C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Analysis!$W$14:$W$21</c:f>
              <c:numCache>
                <c:formatCode>0%</c:formatCode>
                <c:ptCount val="8"/>
                <c:pt idx="0">
                  <c:v>4.0916757172483565E-3</c:v>
                </c:pt>
                <c:pt idx="1">
                  <c:v>2.2485459840459146E-2</c:v>
                </c:pt>
                <c:pt idx="2">
                  <c:v>7.4541514093241695E-2</c:v>
                </c:pt>
                <c:pt idx="3">
                  <c:v>6.17796538577879E-2</c:v>
                </c:pt>
                <c:pt idx="4">
                  <c:v>5.6735585468887233E-2</c:v>
                </c:pt>
                <c:pt idx="5">
                  <c:v>3.6551033966580188E-2</c:v>
                </c:pt>
                <c:pt idx="6">
                  <c:v>-8.3625125063541087E-3</c:v>
                </c:pt>
                <c:pt idx="7">
                  <c:v>-5.8289881837735612E-2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Analysis!$X$13</c:f>
              <c:strCache>
                <c:ptCount val="1"/>
                <c:pt idx="0">
                  <c:v>Case D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Analysis!$X$14:$X$21</c:f>
              <c:numCache>
                <c:formatCode>0%</c:formatCode>
                <c:ptCount val="8"/>
                <c:pt idx="0">
                  <c:v>3.5244605884773329E-3</c:v>
                </c:pt>
                <c:pt idx="1">
                  <c:v>5.1021036954857102E-2</c:v>
                </c:pt>
                <c:pt idx="2">
                  <c:v>0.12339339436124512</c:v>
                </c:pt>
                <c:pt idx="3">
                  <c:v>0.11649078740988185</c:v>
                </c:pt>
                <c:pt idx="4">
                  <c:v>0.10186263568597421</c:v>
                </c:pt>
                <c:pt idx="5">
                  <c:v>5.8626399656245658E-2</c:v>
                </c:pt>
                <c:pt idx="6">
                  <c:v>-2.9895942838912698E-3</c:v>
                </c:pt>
                <c:pt idx="7">
                  <c:v>-5.7357869967005412E-2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Analysis!$Y$13</c:f>
              <c:strCache>
                <c:ptCount val="1"/>
                <c:pt idx="0">
                  <c:v>Case E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Analysis!$Y$14:$Y$21</c:f>
              <c:numCache>
                <c:formatCode>0%</c:formatCode>
                <c:ptCount val="8"/>
                <c:pt idx="0">
                  <c:v>2.9647412142529924E-3</c:v>
                </c:pt>
                <c:pt idx="1">
                  <c:v>9.0708788812448149E-2</c:v>
                </c:pt>
                <c:pt idx="2">
                  <c:v>0.18183462872580616</c:v>
                </c:pt>
                <c:pt idx="3">
                  <c:v>0.17748613151151299</c:v>
                </c:pt>
                <c:pt idx="4">
                  <c:v>0.15321818705079812</c:v>
                </c:pt>
                <c:pt idx="5">
                  <c:v>9.0794827254868787E-2</c:v>
                </c:pt>
                <c:pt idx="6">
                  <c:v>2.6771717257200334E-2</c:v>
                </c:pt>
                <c:pt idx="7">
                  <c:v>-2.0596776878950809E-2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Analysis!$Z$13</c:f>
              <c:strCache>
                <c:ptCount val="1"/>
                <c:pt idx="0">
                  <c:v>Case F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Analysis!$Z$14:$Z$21</c:f>
              <c:numCache>
                <c:formatCode>0%</c:formatCode>
                <c:ptCount val="8"/>
                <c:pt idx="0">
                  <c:v>1.0205851680065857E-3</c:v>
                </c:pt>
                <c:pt idx="1">
                  <c:v>0.13972251106003702</c:v>
                </c:pt>
                <c:pt idx="2">
                  <c:v>0.25652190779137668</c:v>
                </c:pt>
                <c:pt idx="3">
                  <c:v>0.24381886606603784</c:v>
                </c:pt>
                <c:pt idx="4">
                  <c:v>0.20853281122062786</c:v>
                </c:pt>
                <c:pt idx="5">
                  <c:v>0.13712200848967035</c:v>
                </c:pt>
                <c:pt idx="6">
                  <c:v>7.6270247488011381E-2</c:v>
                </c:pt>
                <c:pt idx="7">
                  <c:v>2.9136873090802502E-2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358912"/>
        <c:axId val="114378624"/>
      </c:scatterChart>
      <c:valAx>
        <c:axId val="114358912"/>
        <c:scaling>
          <c:orientation val="minMax"/>
          <c:max val="8"/>
          <c:min val="1"/>
        </c:scaling>
        <c:delete val="0"/>
        <c:axPos val="b"/>
        <c:numFmt formatCode="General" sourceLinked="1"/>
        <c:majorTickMark val="out"/>
        <c:minorTickMark val="none"/>
        <c:tickLblPos val="nextTo"/>
        <c:crossAx val="114378624"/>
        <c:crosses val="autoZero"/>
        <c:crossBetween val="midCat"/>
        <c:majorUnit val="1"/>
      </c:valAx>
      <c:valAx>
        <c:axId val="114378624"/>
        <c:scaling>
          <c:orientation val="minMax"/>
          <c:max val="0.30000000000000004"/>
          <c:min val="-0.1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/>
                  <a:t>Percentage Difference</a:t>
                </a:r>
              </a:p>
            </c:rich>
          </c:tx>
          <c:layout>
            <c:manualLayout>
              <c:xMode val="edge"/>
              <c:yMode val="edge"/>
              <c:x val="7.9490360385509468E-2"/>
              <c:y val="0.28209888472144362"/>
            </c:manualLayout>
          </c:layout>
          <c:overlay val="0"/>
        </c:title>
        <c:numFmt formatCode="0%" sourceLinked="1"/>
        <c:majorTickMark val="out"/>
        <c:minorTickMark val="none"/>
        <c:tickLblPos val="nextTo"/>
        <c:crossAx val="11435891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Analysis!$U$13</c:f>
              <c:strCache>
                <c:ptCount val="1"/>
                <c:pt idx="0">
                  <c:v>Case A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Analysis!$U$24:$U$31</c:f>
              <c:numCache>
                <c:formatCode>0%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Analysis!$V$13</c:f>
              <c:strCache>
                <c:ptCount val="1"/>
                <c:pt idx="0">
                  <c:v>Case B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Analysis!$V$24:$V$31</c:f>
              <c:numCache>
                <c:formatCode>0%</c:formatCode>
                <c:ptCount val="8"/>
                <c:pt idx="0">
                  <c:v>1.6979437459406889E-3</c:v>
                </c:pt>
                <c:pt idx="1">
                  <c:v>1.5975501446072197E-3</c:v>
                </c:pt>
                <c:pt idx="2">
                  <c:v>1.613979161932845E-2</c:v>
                </c:pt>
                <c:pt idx="3">
                  <c:v>9.3482725103033164E-3</c:v>
                </c:pt>
                <c:pt idx="4">
                  <c:v>9.9590013886444919E-3</c:v>
                </c:pt>
                <c:pt idx="5">
                  <c:v>7.9365897107103855E-3</c:v>
                </c:pt>
                <c:pt idx="6">
                  <c:v>-1.0438208277424557E-3</c:v>
                </c:pt>
                <c:pt idx="7">
                  <c:v>-1.464176499473227E-2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Analysis!$W$13</c:f>
              <c:strCache>
                <c:ptCount val="1"/>
                <c:pt idx="0">
                  <c:v>Case C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Analysis!$W$24:$W$31</c:f>
              <c:numCache>
                <c:formatCode>0%</c:formatCode>
                <c:ptCount val="8"/>
                <c:pt idx="0">
                  <c:v>2.9085564399164861E-3</c:v>
                </c:pt>
                <c:pt idx="1">
                  <c:v>5.9674598120769504E-3</c:v>
                </c:pt>
                <c:pt idx="2">
                  <c:v>3.3827582348838654E-2</c:v>
                </c:pt>
                <c:pt idx="3">
                  <c:v>2.2818660177340012E-2</c:v>
                </c:pt>
                <c:pt idx="4">
                  <c:v>2.2735187094855426E-2</c:v>
                </c:pt>
                <c:pt idx="5">
                  <c:v>1.6616354195396477E-2</c:v>
                </c:pt>
                <c:pt idx="6">
                  <c:v>-2.8017701358769138E-3</c:v>
                </c:pt>
                <c:pt idx="7">
                  <c:v>-2.9069785449025571E-2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Analysis!$X$13</c:f>
              <c:strCache>
                <c:ptCount val="1"/>
                <c:pt idx="0">
                  <c:v>Case D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Analysis!$X$24:$X$31</c:f>
              <c:numCache>
                <c:formatCode>0%</c:formatCode>
                <c:ptCount val="8"/>
                <c:pt idx="0">
                  <c:v>3.4058412331534394E-3</c:v>
                </c:pt>
                <c:pt idx="1">
                  <c:v>1.4530446646042394E-2</c:v>
                </c:pt>
                <c:pt idx="2">
                  <c:v>5.3898854766489604E-2</c:v>
                </c:pt>
                <c:pt idx="3">
                  <c:v>4.2256697872324403E-2</c:v>
                </c:pt>
                <c:pt idx="4">
                  <c:v>3.9602649056642764E-2</c:v>
                </c:pt>
                <c:pt idx="5">
                  <c:v>2.6256708311411425E-2</c:v>
                </c:pt>
                <c:pt idx="6">
                  <c:v>-4.1867068352956279E-3</c:v>
                </c:pt>
                <c:pt idx="7">
                  <c:v>-4.0054630207404407E-2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Analysis!$Y$13</c:f>
              <c:strCache>
                <c:ptCount val="1"/>
                <c:pt idx="0">
                  <c:v>Case E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Analysis!$Y$24:$Y$31</c:f>
              <c:numCache>
                <c:formatCode>0%</c:formatCode>
                <c:ptCount val="8"/>
                <c:pt idx="0">
                  <c:v>3.5302887620842064E-3</c:v>
                </c:pt>
                <c:pt idx="1">
                  <c:v>2.6729279121829562E-2</c:v>
                </c:pt>
                <c:pt idx="2">
                  <c:v>7.6941535136315006E-2</c:v>
                </c:pt>
                <c:pt idx="3">
                  <c:v>6.6201967842027434E-2</c:v>
                </c:pt>
                <c:pt idx="4">
                  <c:v>5.9862793512359687E-2</c:v>
                </c:pt>
                <c:pt idx="5">
                  <c:v>3.7477781180333854E-2</c:v>
                </c:pt>
                <c:pt idx="6">
                  <c:v>-2.2929985298000498E-3</c:v>
                </c:pt>
                <c:pt idx="7">
                  <c:v>-4.4055566160834017E-2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Analysis!$Z$13</c:f>
              <c:strCache>
                <c:ptCount val="1"/>
                <c:pt idx="0">
                  <c:v>Case F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Analysis!$Z$24:$Z$31</c:f>
              <c:numCache>
                <c:formatCode>0%</c:formatCode>
                <c:ptCount val="8"/>
                <c:pt idx="0">
                  <c:v>3.3758285494796935E-3</c:v>
                </c:pt>
                <c:pt idx="1">
                  <c:v>4.2335407371646108E-2</c:v>
                </c:pt>
                <c:pt idx="2">
                  <c:v>0.10345503951455537</c:v>
                </c:pt>
                <c:pt idx="3">
                  <c:v>9.3448857873673921E-2</c:v>
                </c:pt>
                <c:pt idx="4">
                  <c:v>8.2734751694282224E-2</c:v>
                </c:pt>
                <c:pt idx="5">
                  <c:v>5.1187904070048043E-2</c:v>
                </c:pt>
                <c:pt idx="6">
                  <c:v>4.6937182759563866E-3</c:v>
                </c:pt>
                <c:pt idx="7">
                  <c:v>-4.0224487741335163E-2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1774080"/>
        <c:axId val="121872768"/>
      </c:scatterChart>
      <c:valAx>
        <c:axId val="121774080"/>
        <c:scaling>
          <c:orientation val="minMax"/>
          <c:max val="8"/>
          <c:min val="1"/>
        </c:scaling>
        <c:delete val="0"/>
        <c:axPos val="b"/>
        <c:numFmt formatCode="General" sourceLinked="1"/>
        <c:majorTickMark val="out"/>
        <c:minorTickMark val="none"/>
        <c:tickLblPos val="nextTo"/>
        <c:crossAx val="121872768"/>
        <c:crosses val="autoZero"/>
        <c:crossBetween val="midCat"/>
        <c:majorUnit val="1"/>
      </c:valAx>
      <c:valAx>
        <c:axId val="121872768"/>
        <c:scaling>
          <c:orientation val="minMax"/>
          <c:max val="0.30000000000000004"/>
          <c:min val="-0.1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/>
                  <a:t>Percentage Difference</a:t>
                </a:r>
              </a:p>
            </c:rich>
          </c:tx>
          <c:layout>
            <c:manualLayout>
              <c:xMode val="edge"/>
              <c:yMode val="edge"/>
              <c:x val="8.2973853304608311E-2"/>
              <c:y val="0.22763981019924284"/>
            </c:manualLayout>
          </c:layout>
          <c:overlay val="0"/>
        </c:title>
        <c:numFmt formatCode="0%" sourceLinked="1"/>
        <c:majorTickMark val="out"/>
        <c:minorTickMark val="none"/>
        <c:tickLblPos val="nextTo"/>
        <c:crossAx val="121774080"/>
        <c:crosses val="autoZero"/>
        <c:crossBetween val="midCat"/>
        <c:majorUnit val="0.1"/>
      </c:valAx>
    </c:plotArea>
    <c:plotVisOnly val="1"/>
    <c:dispBlanksAs val="gap"/>
    <c:showDLblsOverMax val="0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Analysis!$U$13</c:f>
              <c:strCache>
                <c:ptCount val="1"/>
                <c:pt idx="0">
                  <c:v>Case A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Analysis!$U$34:$U$41</c:f>
              <c:numCache>
                <c:formatCode>0%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Analysis!$V$13</c:f>
              <c:strCache>
                <c:ptCount val="1"/>
                <c:pt idx="0">
                  <c:v>Case B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Analysis!$V$34:$V$41</c:f>
              <c:numCache>
                <c:formatCode>0%</c:formatCode>
                <c:ptCount val="8"/>
                <c:pt idx="0">
                  <c:v>2.7299843483940367E-3</c:v>
                </c:pt>
                <c:pt idx="1">
                  <c:v>1.5042499394096456E-2</c:v>
                </c:pt>
                <c:pt idx="2">
                  <c:v>5.3175976384060304E-2</c:v>
                </c:pt>
                <c:pt idx="3">
                  <c:v>4.7557194723543299E-2</c:v>
                </c:pt>
                <c:pt idx="4">
                  <c:v>5.3015234651799033E-2</c:v>
                </c:pt>
                <c:pt idx="5">
                  <c:v>4.9668979667458174E-2</c:v>
                </c:pt>
                <c:pt idx="6">
                  <c:v>2.9298169774442988E-2</c:v>
                </c:pt>
                <c:pt idx="7">
                  <c:v>-3.8418466076651989E-3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Analysis!$W$13</c:f>
              <c:strCache>
                <c:ptCount val="1"/>
                <c:pt idx="0">
                  <c:v>Case C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Analysis!$W$34:$W$41</c:f>
              <c:numCache>
                <c:formatCode>0%</c:formatCode>
                <c:ptCount val="8"/>
                <c:pt idx="0">
                  <c:v>3.3153096694354947E-3</c:v>
                </c:pt>
                <c:pt idx="1">
                  <c:v>2.6587854672557969E-2</c:v>
                </c:pt>
                <c:pt idx="2">
                  <c:v>7.8884533853747579E-2</c:v>
                </c:pt>
                <c:pt idx="3">
                  <c:v>7.2403134026931076E-2</c:v>
                </c:pt>
                <c:pt idx="4">
                  <c:v>7.2165171088300326E-2</c:v>
                </c:pt>
                <c:pt idx="5">
                  <c:v>5.6706695584930487E-2</c:v>
                </c:pt>
                <c:pt idx="6">
                  <c:v>1.7283567217519519E-2</c:v>
                </c:pt>
                <c:pt idx="7">
                  <c:v>-3.0525602950745787E-2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Analysis!$X$13</c:f>
              <c:strCache>
                <c:ptCount val="1"/>
                <c:pt idx="0">
                  <c:v>Case D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Analysis!$X$34:$X$41</c:f>
              <c:numCache>
                <c:formatCode>0%</c:formatCode>
                <c:ptCount val="8"/>
                <c:pt idx="0">
                  <c:v>2.9398368956294399E-3</c:v>
                </c:pt>
                <c:pt idx="1">
                  <c:v>5.5445332980589727E-2</c:v>
                </c:pt>
                <c:pt idx="2">
                  <c:v>0.12905990502668205</c:v>
                </c:pt>
                <c:pt idx="3">
                  <c:v>0.1269900073313559</c:v>
                </c:pt>
                <c:pt idx="4">
                  <c:v>0.1153489027286551</c:v>
                </c:pt>
                <c:pt idx="5">
                  <c:v>7.4334827958698627E-2</c:v>
                </c:pt>
                <c:pt idx="6">
                  <c:v>1.5726260952660144E-2</c:v>
                </c:pt>
                <c:pt idx="7">
                  <c:v>-3.7429411122083846E-2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Analysis!$Y$13</c:f>
              <c:strCache>
                <c:ptCount val="1"/>
                <c:pt idx="0">
                  <c:v>Case E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Analysis!$Y$34:$Y$41</c:f>
              <c:numCache>
                <c:formatCode>0%</c:formatCode>
                <c:ptCount val="8"/>
                <c:pt idx="0">
                  <c:v>2.756822060318481E-3</c:v>
                </c:pt>
                <c:pt idx="1">
                  <c:v>8.0458982009164515E-2</c:v>
                </c:pt>
                <c:pt idx="2">
                  <c:v>0.16535041747025936</c:v>
                </c:pt>
                <c:pt idx="3">
                  <c:v>0.16259658779345104</c:v>
                </c:pt>
                <c:pt idx="4">
                  <c:v>0.14550326228458063</c:v>
                </c:pt>
                <c:pt idx="5">
                  <c:v>9.2458124976533509E-2</c:v>
                </c:pt>
                <c:pt idx="6">
                  <c:v>3.4988618809984516E-2</c:v>
                </c:pt>
                <c:pt idx="7">
                  <c:v>-1.0899224851765407E-2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Analysis!$Z$13</c:f>
              <c:strCache>
                <c:ptCount val="1"/>
                <c:pt idx="0">
                  <c:v>Case F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Analysis!$Z$34:$Z$41</c:f>
              <c:numCache>
                <c:formatCode>0%</c:formatCode>
                <c:ptCount val="8"/>
                <c:pt idx="0">
                  <c:v>1.784690335174071E-3</c:v>
                </c:pt>
                <c:pt idx="1">
                  <c:v>0.10499157226342912</c:v>
                </c:pt>
                <c:pt idx="2">
                  <c:v>0.20319541155096965</c:v>
                </c:pt>
                <c:pt idx="3">
                  <c:v>0.19616186347060571</c:v>
                </c:pt>
                <c:pt idx="4">
                  <c:v>0.17400226598381327</c:v>
                </c:pt>
                <c:pt idx="5">
                  <c:v>0.11643580904440104</c:v>
                </c:pt>
                <c:pt idx="6">
                  <c:v>6.0144665135703733E-2</c:v>
                </c:pt>
                <c:pt idx="7">
                  <c:v>1.4182485788674704E-2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8365184"/>
        <c:axId val="138429184"/>
      </c:scatterChart>
      <c:valAx>
        <c:axId val="138365184"/>
        <c:scaling>
          <c:orientation val="minMax"/>
          <c:max val="8"/>
          <c:min val="1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Turbine Position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8429184"/>
        <c:crosses val="autoZero"/>
        <c:crossBetween val="midCat"/>
        <c:majorUnit val="1"/>
      </c:valAx>
      <c:valAx>
        <c:axId val="138429184"/>
        <c:scaling>
          <c:orientation val="minMax"/>
          <c:max val="0.30000000000000004"/>
          <c:min val="-0.1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/>
                  <a:t>Percentage Difference</a:t>
                </a:r>
              </a:p>
            </c:rich>
          </c:tx>
          <c:layout>
            <c:manualLayout>
              <c:xMode val="edge"/>
              <c:yMode val="edge"/>
              <c:x val="6.3592288308407574E-2"/>
              <c:y val="0.23939534730361228"/>
            </c:manualLayout>
          </c:layout>
          <c:overlay val="0"/>
        </c:title>
        <c:numFmt formatCode="0%" sourceLinked="1"/>
        <c:majorTickMark val="out"/>
        <c:minorTickMark val="none"/>
        <c:tickLblPos val="nextTo"/>
        <c:crossAx val="138365184"/>
        <c:crosses val="autoZero"/>
        <c:crossBetween val="midCat"/>
        <c:majorUnit val="0.1"/>
      </c:valAx>
    </c:plotArea>
    <c:plotVisOnly val="1"/>
    <c:dispBlanksAs val="gap"/>
    <c:showDLblsOverMax val="0"/>
  </c:chart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748067949839604"/>
          <c:y val="6.4668740510313669E-2"/>
          <c:w val="0.67872302420530772"/>
          <c:h val="0.78711208013924383"/>
        </c:manualLayout>
      </c:layout>
      <c:scatterChart>
        <c:scatterStyle val="lineMarker"/>
        <c:varyColors val="0"/>
        <c:ser>
          <c:idx val="0"/>
          <c:order val="0"/>
          <c:tx>
            <c:strRef>
              <c:f>Analysis!$CC$125</c:f>
              <c:strCache>
                <c:ptCount val="1"/>
                <c:pt idx="0">
                  <c:v>Uniform</c:v>
                </c:pt>
              </c:strCache>
            </c:strRef>
          </c:tx>
          <c:spPr>
            <a:ln>
              <a:prstDash val="solid"/>
            </a:ln>
          </c:spPr>
          <c:marker>
            <c:symbol val="none"/>
          </c:marker>
          <c:xVal>
            <c:numRef>
              <c:f>Analysis!$CS$127:$CS$134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Analysis!$CT$127:$CT$134</c:f>
              <c:numCache>
                <c:formatCode>0%</c:formatCode>
                <c:ptCount val="8"/>
                <c:pt idx="0">
                  <c:v>1.8038675686269785E-2</c:v>
                </c:pt>
                <c:pt idx="1">
                  <c:v>5.3681300774173782E-2</c:v>
                </c:pt>
                <c:pt idx="2">
                  <c:v>2.7463554224184641E-2</c:v>
                </c:pt>
                <c:pt idx="3">
                  <c:v>3.1336122337695602E-2</c:v>
                </c:pt>
                <c:pt idx="4">
                  <c:v>6.3492685077725264E-2</c:v>
                </c:pt>
                <c:pt idx="5">
                  <c:v>7.49214397329966E-2</c:v>
                </c:pt>
                <c:pt idx="6">
                  <c:v>0.11276995879071701</c:v>
                </c:pt>
                <c:pt idx="7">
                  <c:v>0.14234044015826583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Analysis!$CC$135</c:f>
              <c:strCache>
                <c:ptCount val="1"/>
                <c:pt idx="0">
                  <c:v>Normal</c:v>
                </c:pt>
              </c:strCache>
            </c:strRef>
          </c:tx>
          <c:spPr>
            <a:ln>
              <a:solidFill>
                <a:schemeClr val="accent1"/>
              </a:solidFill>
              <a:prstDash val="sysDot"/>
            </a:ln>
          </c:spPr>
          <c:marker>
            <c:symbol val="none"/>
          </c:marker>
          <c:xVal>
            <c:numRef>
              <c:f>Analysis!$CS$137:$CS$144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Analysis!$CT$137:$CT$144</c:f>
              <c:numCache>
                <c:formatCode>0%</c:formatCode>
                <c:ptCount val="8"/>
                <c:pt idx="0">
                  <c:v>1.5290178877405343E-2</c:v>
                </c:pt>
                <c:pt idx="1">
                  <c:v>5.0836576146412737E-2</c:v>
                </c:pt>
                <c:pt idx="2">
                  <c:v>2.4689612165346906E-2</c:v>
                </c:pt>
                <c:pt idx="3">
                  <c:v>2.855172513471025E-2</c:v>
                </c:pt>
                <c:pt idx="4">
                  <c:v>6.0621471713246416E-2</c:v>
                </c:pt>
                <c:pt idx="5">
                  <c:v>7.2019371061691484E-2</c:v>
                </c:pt>
                <c:pt idx="6">
                  <c:v>0.10976570683665954</c:v>
                </c:pt>
                <c:pt idx="7">
                  <c:v>0.13925635393502364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Analysis!$CC$145</c:f>
              <c:strCache>
                <c:ptCount val="1"/>
                <c:pt idx="0">
                  <c:v>Weighted</c:v>
                </c:pt>
              </c:strCache>
            </c:strRef>
          </c:tx>
          <c:spPr>
            <a:ln>
              <a:solidFill>
                <a:schemeClr val="accent1"/>
              </a:solidFill>
              <a:prstDash val="lgDash"/>
            </a:ln>
          </c:spPr>
          <c:marker>
            <c:symbol val="none"/>
          </c:marker>
          <c:xVal>
            <c:numRef>
              <c:f>Analysis!$CS$147:$CS$154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Analysis!$CT$147:$CT$154</c:f>
              <c:numCache>
                <c:formatCode>0%</c:formatCode>
                <c:ptCount val="8"/>
                <c:pt idx="0">
                  <c:v>1.8038675686269785E-2</c:v>
                </c:pt>
                <c:pt idx="1">
                  <c:v>5.3681300774173782E-2</c:v>
                </c:pt>
                <c:pt idx="2">
                  <c:v>2.7463554224184641E-2</c:v>
                </c:pt>
                <c:pt idx="3">
                  <c:v>3.1336122337695602E-2</c:v>
                </c:pt>
                <c:pt idx="4">
                  <c:v>6.3492685077725264E-2</c:v>
                </c:pt>
                <c:pt idx="5">
                  <c:v>7.49214397329966E-2</c:v>
                </c:pt>
                <c:pt idx="6">
                  <c:v>0.11276995879071701</c:v>
                </c:pt>
                <c:pt idx="7">
                  <c:v>0.14234044015826583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850432"/>
        <c:axId val="46891392"/>
      </c:scatterChart>
      <c:valAx>
        <c:axId val="46850432"/>
        <c:scaling>
          <c:orientation val="minMax"/>
          <c:max val="8"/>
          <c:min val="1"/>
        </c:scaling>
        <c:delete val="0"/>
        <c:axPos val="b"/>
        <c:numFmt formatCode="General" sourceLinked="1"/>
        <c:majorTickMark val="out"/>
        <c:minorTickMark val="none"/>
        <c:tickLblPos val="nextTo"/>
        <c:crossAx val="46891392"/>
        <c:crossesAt val="-5"/>
        <c:crossBetween val="midCat"/>
        <c:majorUnit val="1"/>
      </c:valAx>
      <c:valAx>
        <c:axId val="46891392"/>
        <c:scaling>
          <c:orientation val="minMax"/>
          <c:max val="0.15000000000000002"/>
          <c:min val="-5.000000000000001E-2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GB" sz="1200"/>
                  <a:t>Percentage Difference</a:t>
                </a:r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crossAx val="46850432"/>
        <c:crosses val="autoZero"/>
        <c:crossBetween val="midCat"/>
        <c:majorUnit val="5.000000000000001E-2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Analysis!$CC$125</c:f>
              <c:strCache>
                <c:ptCount val="1"/>
                <c:pt idx="0">
                  <c:v>Uniform</c:v>
                </c:pt>
              </c:strCache>
            </c:strRef>
          </c:tx>
          <c:spPr>
            <a:ln>
              <a:solidFill>
                <a:schemeClr val="accent2"/>
              </a:solidFill>
              <a:prstDash val="solid"/>
            </a:ln>
          </c:spPr>
          <c:marker>
            <c:symbol val="none"/>
          </c:marker>
          <c:xVal>
            <c:numRef>
              <c:f>Analysis!$CS$127:$CS$134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Analysis!$CU$127:$CU$134</c:f>
              <c:numCache>
                <c:formatCode>0%</c:formatCode>
                <c:ptCount val="8"/>
                <c:pt idx="0">
                  <c:v>-1.7879753605888896E-2</c:v>
                </c:pt>
                <c:pt idx="1">
                  <c:v>1.9183572330057855E-2</c:v>
                </c:pt>
                <c:pt idx="2">
                  <c:v>5.4715937473677799E-3</c:v>
                </c:pt>
                <c:pt idx="3">
                  <c:v>8.9659688947310891E-3</c:v>
                </c:pt>
                <c:pt idx="4">
                  <c:v>4.9519559483080483E-2</c:v>
                </c:pt>
                <c:pt idx="5">
                  <c:v>7.4600471948051472E-2</c:v>
                </c:pt>
                <c:pt idx="6">
                  <c:v>0.104130650529819</c:v>
                </c:pt>
                <c:pt idx="7">
                  <c:v>0.11786706358453863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Analysis!$CC$135</c:f>
              <c:strCache>
                <c:ptCount val="1"/>
                <c:pt idx="0">
                  <c:v>Normal</c:v>
                </c:pt>
              </c:strCache>
            </c:strRef>
          </c:tx>
          <c:spPr>
            <a:ln>
              <a:prstDash val="sysDot"/>
            </a:ln>
          </c:spPr>
          <c:marker>
            <c:symbol val="none"/>
          </c:marker>
          <c:xVal>
            <c:numRef>
              <c:f>Analysis!$CS$137:$CS$144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Analysis!$CU$137:$CU$144</c:f>
              <c:numCache>
                <c:formatCode>0%</c:formatCode>
                <c:ptCount val="8"/>
                <c:pt idx="0">
                  <c:v>-2.0481899674511968E-2</c:v>
                </c:pt>
                <c:pt idx="1">
                  <c:v>1.5464482770800614E-2</c:v>
                </c:pt>
                <c:pt idx="2">
                  <c:v>1.4928819592073964E-3</c:v>
                </c:pt>
                <c:pt idx="3">
                  <c:v>5.2414588096050168E-3</c:v>
                </c:pt>
                <c:pt idx="4">
                  <c:v>4.7895321915574954E-2</c:v>
                </c:pt>
                <c:pt idx="5">
                  <c:v>7.3655635991533866E-2</c:v>
                </c:pt>
                <c:pt idx="6">
                  <c:v>0.10385944335595032</c:v>
                </c:pt>
                <c:pt idx="7">
                  <c:v>0.11646299374217166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Analysis!$CC$145</c:f>
              <c:strCache>
                <c:ptCount val="1"/>
                <c:pt idx="0">
                  <c:v>Weighted</c:v>
                </c:pt>
              </c:strCache>
            </c:strRef>
          </c:tx>
          <c:spPr>
            <a:ln>
              <a:solidFill>
                <a:schemeClr val="accent2"/>
              </a:solidFill>
              <a:prstDash val="lgDash"/>
            </a:ln>
          </c:spPr>
          <c:marker>
            <c:symbol val="none"/>
          </c:marker>
          <c:xVal>
            <c:numRef>
              <c:f>Analysis!$CS$147:$CS$154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Analysis!$CU$147:$CU$154</c:f>
              <c:numCache>
                <c:formatCode>0%</c:formatCode>
                <c:ptCount val="8"/>
                <c:pt idx="0">
                  <c:v>-1.8403981664105437E-2</c:v>
                </c:pt>
                <c:pt idx="1">
                  <c:v>2.1199359756093598E-2</c:v>
                </c:pt>
                <c:pt idx="2">
                  <c:v>9.3416548248836957E-3</c:v>
                </c:pt>
                <c:pt idx="3">
                  <c:v>1.4136302847766163E-2</c:v>
                </c:pt>
                <c:pt idx="4">
                  <c:v>5.4991001763213837E-2</c:v>
                </c:pt>
                <c:pt idx="5">
                  <c:v>7.901757426265256E-2</c:v>
                </c:pt>
                <c:pt idx="6">
                  <c:v>0.10751416885377792</c:v>
                </c:pt>
                <c:pt idx="7">
                  <c:v>0.12010340235577778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625152"/>
        <c:axId val="90627072"/>
      </c:scatterChart>
      <c:valAx>
        <c:axId val="90625152"/>
        <c:scaling>
          <c:orientation val="minMax"/>
          <c:max val="8"/>
          <c:min val="1"/>
        </c:scaling>
        <c:delete val="0"/>
        <c:axPos val="b"/>
        <c:numFmt formatCode="General" sourceLinked="1"/>
        <c:majorTickMark val="out"/>
        <c:minorTickMark val="none"/>
        <c:tickLblPos val="nextTo"/>
        <c:crossAx val="90627072"/>
        <c:crossesAt val="-5"/>
        <c:crossBetween val="midCat"/>
        <c:majorUnit val="1"/>
      </c:valAx>
      <c:valAx>
        <c:axId val="90627072"/>
        <c:scaling>
          <c:orientation val="minMax"/>
          <c:max val="0.15000000000000002"/>
          <c:min val="-5.000000000000001E-2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90625152"/>
        <c:crosses val="autoZero"/>
        <c:crossBetween val="midCat"/>
        <c:majorUnit val="5.000000000000001E-2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Analysis!$CC$125</c:f>
              <c:strCache>
                <c:ptCount val="1"/>
                <c:pt idx="0">
                  <c:v>Uniform</c:v>
                </c:pt>
              </c:strCache>
            </c:strRef>
          </c:tx>
          <c:spPr>
            <a:ln>
              <a:solidFill>
                <a:schemeClr val="accent3"/>
              </a:solidFill>
              <a:prstDash val="solid"/>
            </a:ln>
          </c:spPr>
          <c:marker>
            <c:symbol val="none"/>
          </c:marker>
          <c:xVal>
            <c:numRef>
              <c:f>Analysis!$CS$127:$CS$134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Analysis!$CV$127:$CV$134</c:f>
              <c:numCache>
                <c:formatCode>0%</c:formatCode>
                <c:ptCount val="8"/>
                <c:pt idx="0">
                  <c:v>-3.1183073591252188E-2</c:v>
                </c:pt>
                <c:pt idx="1">
                  <c:v>1.3335620294928111E-2</c:v>
                </c:pt>
                <c:pt idx="2">
                  <c:v>-4.4377720203719944E-3</c:v>
                </c:pt>
                <c:pt idx="3">
                  <c:v>1.1527095780408473E-2</c:v>
                </c:pt>
                <c:pt idx="4">
                  <c:v>5.0424707404959065E-2</c:v>
                </c:pt>
                <c:pt idx="5">
                  <c:v>7.2747175442830658E-2</c:v>
                </c:pt>
                <c:pt idx="6">
                  <c:v>9.4315785511310729E-2</c:v>
                </c:pt>
                <c:pt idx="7">
                  <c:v>0.10950187189267328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Analysis!$CC$135</c:f>
              <c:strCache>
                <c:ptCount val="1"/>
                <c:pt idx="0">
                  <c:v>Normal</c:v>
                </c:pt>
              </c:strCache>
            </c:strRef>
          </c:tx>
          <c:spPr>
            <a:ln>
              <a:solidFill>
                <a:schemeClr val="accent3"/>
              </a:solidFill>
              <a:prstDash val="sysDot"/>
            </a:ln>
          </c:spPr>
          <c:marker>
            <c:symbol val="none"/>
          </c:marker>
          <c:xVal>
            <c:numRef>
              <c:f>Analysis!$CS$137:$CS$144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Analysis!$CV$137:$CV$144</c:f>
              <c:numCache>
                <c:formatCode>0%</c:formatCode>
                <c:ptCount val="8"/>
                <c:pt idx="0">
                  <c:v>-3.374557794785326E-2</c:v>
                </c:pt>
                <c:pt idx="1">
                  <c:v>6.8705615248690543E-3</c:v>
                </c:pt>
                <c:pt idx="2">
                  <c:v>-1.1963382622862296E-2</c:v>
                </c:pt>
                <c:pt idx="3">
                  <c:v>4.9633592611529973E-3</c:v>
                </c:pt>
                <c:pt idx="4">
                  <c:v>4.990253869085963E-2</c:v>
                </c:pt>
                <c:pt idx="5">
                  <c:v>7.5271913627865616E-2</c:v>
                </c:pt>
                <c:pt idx="6">
                  <c:v>9.8995653246201271E-2</c:v>
                </c:pt>
                <c:pt idx="7">
                  <c:v>0.11162445235963436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Analysis!$CC$145</c:f>
              <c:strCache>
                <c:ptCount val="1"/>
                <c:pt idx="0">
                  <c:v>Weighted</c:v>
                </c:pt>
              </c:strCache>
            </c:strRef>
          </c:tx>
          <c:spPr>
            <a:ln>
              <a:prstDash val="lgDash"/>
            </a:ln>
          </c:spPr>
          <c:marker>
            <c:symbol val="none"/>
          </c:marker>
          <c:xVal>
            <c:numRef>
              <c:f>Analysis!$CS$147:$CS$154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Analysis!$CV$147:$CV$154</c:f>
              <c:numCache>
                <c:formatCode>0%</c:formatCode>
                <c:ptCount val="8"/>
                <c:pt idx="0">
                  <c:v>-3.1586081300427768E-2</c:v>
                </c:pt>
                <c:pt idx="1">
                  <c:v>1.3823489139199627E-2</c:v>
                </c:pt>
                <c:pt idx="2">
                  <c:v>-2.8322303425692436E-3</c:v>
                </c:pt>
                <c:pt idx="3">
                  <c:v>1.4452845368001429E-2</c:v>
                </c:pt>
                <c:pt idx="4">
                  <c:v>5.5272911228616536E-2</c:v>
                </c:pt>
                <c:pt idx="5">
                  <c:v>7.7668131703359483E-2</c:v>
                </c:pt>
                <c:pt idx="6">
                  <c:v>9.9062301658798965E-2</c:v>
                </c:pt>
                <c:pt idx="7">
                  <c:v>0.11271479406960032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651328"/>
        <c:axId val="93798400"/>
      </c:scatterChart>
      <c:valAx>
        <c:axId val="93651328"/>
        <c:scaling>
          <c:orientation val="minMax"/>
          <c:max val="8"/>
          <c:min val="1"/>
        </c:scaling>
        <c:delete val="0"/>
        <c:axPos val="b"/>
        <c:numFmt formatCode="General" sourceLinked="1"/>
        <c:majorTickMark val="out"/>
        <c:minorTickMark val="none"/>
        <c:tickLblPos val="nextTo"/>
        <c:crossAx val="93798400"/>
        <c:crossesAt val="-5"/>
        <c:crossBetween val="midCat"/>
        <c:majorUnit val="1"/>
      </c:valAx>
      <c:valAx>
        <c:axId val="93798400"/>
        <c:scaling>
          <c:orientation val="minMax"/>
          <c:max val="0.15000000000000002"/>
          <c:min val="-5.000000000000001E-2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93651328"/>
        <c:crosses val="autoZero"/>
        <c:crossBetween val="midCat"/>
        <c:majorUnit val="5.000000000000001E-2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Analysis!$CC$125</c:f>
              <c:strCache>
                <c:ptCount val="1"/>
                <c:pt idx="0">
                  <c:v>Uniform</c:v>
                </c:pt>
              </c:strCache>
            </c:strRef>
          </c:tx>
          <c:spPr>
            <a:ln>
              <a:solidFill>
                <a:schemeClr val="accent4"/>
              </a:solidFill>
              <a:prstDash val="solid"/>
            </a:ln>
          </c:spPr>
          <c:marker>
            <c:symbol val="none"/>
          </c:marker>
          <c:xVal>
            <c:numRef>
              <c:f>Analysis!$CS$127:$CS$134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Analysis!$CW$127:$CW$134</c:f>
              <c:numCache>
                <c:formatCode>0%</c:formatCode>
                <c:ptCount val="8"/>
                <c:pt idx="0">
                  <c:v>-3.2139834510323949E-2</c:v>
                </c:pt>
                <c:pt idx="1">
                  <c:v>3.8278681387069443E-3</c:v>
                </c:pt>
                <c:pt idx="2">
                  <c:v>-7.4872019130777139E-3</c:v>
                </c:pt>
                <c:pt idx="3">
                  <c:v>-9.5653780880584748E-3</c:v>
                </c:pt>
                <c:pt idx="4">
                  <c:v>2.0947950873648806E-2</c:v>
                </c:pt>
                <c:pt idx="5">
                  <c:v>3.935653510687593E-2</c:v>
                </c:pt>
                <c:pt idx="6">
                  <c:v>5.3062239518474726E-2</c:v>
                </c:pt>
                <c:pt idx="7">
                  <c:v>6.483854822076715E-2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Analysis!$CC$135</c:f>
              <c:strCache>
                <c:ptCount val="1"/>
                <c:pt idx="0">
                  <c:v>Normal</c:v>
                </c:pt>
              </c:strCache>
            </c:strRef>
          </c:tx>
          <c:spPr>
            <a:ln>
              <a:solidFill>
                <a:schemeClr val="accent4"/>
              </a:solidFill>
              <a:prstDash val="sysDot"/>
            </a:ln>
          </c:spPr>
          <c:marker>
            <c:symbol val="none"/>
          </c:marker>
          <c:xVal>
            <c:numRef>
              <c:f>Analysis!$CS$137:$CS$144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Analysis!$CW$137:$CW$144</c:f>
              <c:numCache>
                <c:formatCode>0%</c:formatCode>
                <c:ptCount val="8"/>
                <c:pt idx="0">
                  <c:v>-3.3876509706644388E-2</c:v>
                </c:pt>
                <c:pt idx="1">
                  <c:v>-6.1742976814436372E-3</c:v>
                </c:pt>
                <c:pt idx="2">
                  <c:v>-1.9736588369381625E-2</c:v>
                </c:pt>
                <c:pt idx="3">
                  <c:v>-1.8599080568008929E-2</c:v>
                </c:pt>
                <c:pt idx="4">
                  <c:v>2.1377826976909937E-2</c:v>
                </c:pt>
                <c:pt idx="5">
                  <c:v>4.4980022148613172E-2</c:v>
                </c:pt>
                <c:pt idx="6">
                  <c:v>6.1220440498876864E-2</c:v>
                </c:pt>
                <c:pt idx="7">
                  <c:v>7.004047821999701E-2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Analysis!$CC$145</c:f>
              <c:strCache>
                <c:ptCount val="1"/>
                <c:pt idx="0">
                  <c:v>Weighted</c:v>
                </c:pt>
              </c:strCache>
            </c:strRef>
          </c:tx>
          <c:spPr>
            <a:ln>
              <a:solidFill>
                <a:schemeClr val="accent4"/>
              </a:solidFill>
              <a:prstDash val="lgDash"/>
            </a:ln>
          </c:spPr>
          <c:marker>
            <c:symbol val="none"/>
          </c:marker>
          <c:xVal>
            <c:numRef>
              <c:f>Analysis!$CS$147:$CS$154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Analysis!$CW$147:$CW$154</c:f>
              <c:numCache>
                <c:formatCode>0%</c:formatCode>
                <c:ptCount val="8"/>
                <c:pt idx="0">
                  <c:v>-3.2477895842346796E-2</c:v>
                </c:pt>
                <c:pt idx="1">
                  <c:v>4.4539097484919792E-3</c:v>
                </c:pt>
                <c:pt idx="2">
                  <c:v>-5.946387423507218E-3</c:v>
                </c:pt>
                <c:pt idx="3">
                  <c:v>-7.2248843931905313E-3</c:v>
                </c:pt>
                <c:pt idx="4">
                  <c:v>2.434896362833186E-2</c:v>
                </c:pt>
                <c:pt idx="5">
                  <c:v>4.2638929275068439E-2</c:v>
                </c:pt>
                <c:pt idx="6">
                  <c:v>5.6144073827912165E-2</c:v>
                </c:pt>
                <c:pt idx="7">
                  <c:v>6.6916898559075899E-2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844992"/>
        <c:axId val="94954624"/>
      </c:scatterChart>
      <c:valAx>
        <c:axId val="93844992"/>
        <c:scaling>
          <c:orientation val="minMax"/>
          <c:max val="8"/>
          <c:min val="1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GB" sz="1200"/>
                  <a:t>Turbine Position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4954624"/>
        <c:crossesAt val="-5"/>
        <c:crossBetween val="midCat"/>
        <c:majorUnit val="1"/>
      </c:valAx>
      <c:valAx>
        <c:axId val="94954624"/>
        <c:scaling>
          <c:orientation val="minMax"/>
          <c:max val="0.15000000000000002"/>
          <c:min val="-5.000000000000001E-2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GB" sz="1200"/>
                  <a:t>Percentage Difference</a:t>
                </a:r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crossAx val="93844992"/>
        <c:crosses val="autoZero"/>
        <c:crossBetween val="midCat"/>
        <c:majorUnit val="5.000000000000001E-2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Analysis!$CC$125</c:f>
              <c:strCache>
                <c:ptCount val="1"/>
                <c:pt idx="0">
                  <c:v>Uniform</c:v>
                </c:pt>
              </c:strCache>
            </c:strRef>
          </c:tx>
          <c:spPr>
            <a:ln>
              <a:solidFill>
                <a:schemeClr val="accent5"/>
              </a:solidFill>
              <a:prstDash val="solid"/>
            </a:ln>
          </c:spPr>
          <c:marker>
            <c:symbol val="none"/>
          </c:marker>
          <c:xVal>
            <c:numRef>
              <c:f>Analysis!$CS$127:$CS$134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Analysis!$CX$127:$CX$134</c:f>
              <c:numCache>
                <c:formatCode>0%</c:formatCode>
                <c:ptCount val="8"/>
                <c:pt idx="0">
                  <c:v>-3.6142417365671704E-2</c:v>
                </c:pt>
                <c:pt idx="1">
                  <c:v>-6.2822519154528923E-4</c:v>
                </c:pt>
                <c:pt idx="2">
                  <c:v>-7.9644175491468527E-3</c:v>
                </c:pt>
                <c:pt idx="3">
                  <c:v>-6.2569047198679706E-3</c:v>
                </c:pt>
                <c:pt idx="4">
                  <c:v>1.7102759183846048E-2</c:v>
                </c:pt>
                <c:pt idx="5">
                  <c:v>2.9387420182137657E-2</c:v>
                </c:pt>
                <c:pt idx="6">
                  <c:v>3.3477442377090785E-2</c:v>
                </c:pt>
                <c:pt idx="7">
                  <c:v>4.6907534752912178E-2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Analysis!$CC$135</c:f>
              <c:strCache>
                <c:ptCount val="1"/>
                <c:pt idx="0">
                  <c:v>Normal</c:v>
                </c:pt>
              </c:strCache>
            </c:strRef>
          </c:tx>
          <c:spPr>
            <a:ln>
              <a:solidFill>
                <a:schemeClr val="accent5"/>
              </a:solidFill>
              <a:prstDash val="sysDot"/>
            </a:ln>
          </c:spPr>
          <c:marker>
            <c:symbol val="none"/>
          </c:marker>
          <c:xVal>
            <c:numRef>
              <c:f>Analysis!$CS$137:$CS$144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Analysis!$CX$137:$CX$144</c:f>
              <c:numCache>
                <c:formatCode>0%</c:formatCode>
                <c:ptCount val="8"/>
                <c:pt idx="0">
                  <c:v>-3.6745758340457936E-2</c:v>
                </c:pt>
                <c:pt idx="1">
                  <c:v>-1.543497490954856E-2</c:v>
                </c:pt>
                <c:pt idx="2">
                  <c:v>-2.5796961772306708E-2</c:v>
                </c:pt>
                <c:pt idx="3">
                  <c:v>-1.8007924826756901E-2</c:v>
                </c:pt>
                <c:pt idx="4">
                  <c:v>1.7787420193681725E-2</c:v>
                </c:pt>
                <c:pt idx="5">
                  <c:v>3.5553646619190478E-2</c:v>
                </c:pt>
                <c:pt idx="6">
                  <c:v>4.2227571642717239E-2</c:v>
                </c:pt>
                <c:pt idx="7">
                  <c:v>5.3122057889647224E-2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Analysis!$CC$145</c:f>
              <c:strCache>
                <c:ptCount val="1"/>
                <c:pt idx="0">
                  <c:v>Weighted</c:v>
                </c:pt>
              </c:strCache>
            </c:strRef>
          </c:tx>
          <c:spPr>
            <a:ln>
              <a:solidFill>
                <a:schemeClr val="accent5"/>
              </a:solidFill>
              <a:prstDash val="lgDash"/>
            </a:ln>
          </c:spPr>
          <c:marker>
            <c:symbol val="none"/>
          </c:marker>
          <c:xVal>
            <c:numRef>
              <c:f>Analysis!$CS$147:$CS$154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Analysis!$CX$147:$CX$154</c:f>
              <c:numCache>
                <c:formatCode>0%</c:formatCode>
                <c:ptCount val="8"/>
                <c:pt idx="0">
                  <c:v>-3.6045092361979995E-2</c:v>
                </c:pt>
                <c:pt idx="1">
                  <c:v>-2.8623347623065987E-3</c:v>
                </c:pt>
                <c:pt idx="2">
                  <c:v>-1.1183100375326915E-2</c:v>
                </c:pt>
                <c:pt idx="3">
                  <c:v>-8.6438427886629809E-3</c:v>
                </c:pt>
                <c:pt idx="4">
                  <c:v>1.623382132636305E-2</c:v>
                </c:pt>
                <c:pt idx="5">
                  <c:v>2.8970305190585098E-2</c:v>
                </c:pt>
                <c:pt idx="6">
                  <c:v>3.2830514008758291E-2</c:v>
                </c:pt>
                <c:pt idx="7">
                  <c:v>4.5569962583520626E-2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272192"/>
        <c:axId val="97296768"/>
      </c:scatterChart>
      <c:valAx>
        <c:axId val="97272192"/>
        <c:scaling>
          <c:orientation val="minMax"/>
          <c:max val="8"/>
          <c:min val="1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GB" sz="1200"/>
                  <a:t>Turbine Position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7296768"/>
        <c:crossesAt val="-5"/>
        <c:crossBetween val="midCat"/>
        <c:majorUnit val="1"/>
      </c:valAx>
      <c:valAx>
        <c:axId val="97296768"/>
        <c:scaling>
          <c:orientation val="minMax"/>
          <c:max val="0.15000000000000002"/>
          <c:min val="-5.000000000000001E-2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97272192"/>
        <c:crosses val="autoZero"/>
        <c:crossBetween val="midCat"/>
        <c:majorUnit val="5.000000000000001E-2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993285214348205"/>
          <c:y val="5.0925925925925923E-2"/>
          <c:w val="0.79023381452318464"/>
          <c:h val="0.74439012831729368"/>
        </c:manualLayout>
      </c:layout>
      <c:scatterChart>
        <c:scatterStyle val="lineMarker"/>
        <c:varyColors val="0"/>
        <c:ser>
          <c:idx val="0"/>
          <c:order val="0"/>
          <c:tx>
            <c:strRef>
              <c:f>'Analysis SST1'!$C$44</c:f>
              <c:strCache>
                <c:ptCount val="1"/>
                <c:pt idx="0">
                  <c:v>Case A</c:v>
                </c:pt>
              </c:strCache>
            </c:strRef>
          </c:tx>
          <c:marker>
            <c:symbol val="none"/>
          </c:marker>
          <c:xVal>
            <c:numRef>
              <c:f>'Analysis SST1'!$D$43:$N$43</c:f>
              <c:numCache>
                <c:formatCode>General</c:formatCode>
                <c:ptCount val="11"/>
                <c:pt idx="0">
                  <c:v>273</c:v>
                </c:pt>
                <c:pt idx="1">
                  <c:v>274</c:v>
                </c:pt>
                <c:pt idx="2">
                  <c:v>275</c:v>
                </c:pt>
                <c:pt idx="3">
                  <c:v>276</c:v>
                </c:pt>
                <c:pt idx="4">
                  <c:v>277</c:v>
                </c:pt>
                <c:pt idx="5">
                  <c:v>278</c:v>
                </c:pt>
                <c:pt idx="6">
                  <c:v>279</c:v>
                </c:pt>
                <c:pt idx="7">
                  <c:v>280</c:v>
                </c:pt>
                <c:pt idx="8">
                  <c:v>281</c:v>
                </c:pt>
                <c:pt idx="9">
                  <c:v>282</c:v>
                </c:pt>
                <c:pt idx="10">
                  <c:v>283</c:v>
                </c:pt>
              </c:numCache>
            </c:numRef>
          </c:xVal>
          <c:yVal>
            <c:numRef>
              <c:f>'Analysis SST1'!$D$61:$N$61</c:f>
              <c:numCache>
                <c:formatCode>0%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'Analysis SST1'!$C$45</c:f>
              <c:strCache>
                <c:ptCount val="1"/>
                <c:pt idx="0">
                  <c:v>Case B</c:v>
                </c:pt>
              </c:strCache>
            </c:strRef>
          </c:tx>
          <c:marker>
            <c:symbol val="none"/>
          </c:marker>
          <c:xVal>
            <c:numRef>
              <c:f>'Analysis SST1'!$D$43:$N$43</c:f>
              <c:numCache>
                <c:formatCode>General</c:formatCode>
                <c:ptCount val="11"/>
                <c:pt idx="0">
                  <c:v>273</c:v>
                </c:pt>
                <c:pt idx="1">
                  <c:v>274</c:v>
                </c:pt>
                <c:pt idx="2">
                  <c:v>275</c:v>
                </c:pt>
                <c:pt idx="3">
                  <c:v>276</c:v>
                </c:pt>
                <c:pt idx="4">
                  <c:v>277</c:v>
                </c:pt>
                <c:pt idx="5">
                  <c:v>278</c:v>
                </c:pt>
                <c:pt idx="6">
                  <c:v>279</c:v>
                </c:pt>
                <c:pt idx="7">
                  <c:v>280</c:v>
                </c:pt>
                <c:pt idx="8">
                  <c:v>281</c:v>
                </c:pt>
                <c:pt idx="9">
                  <c:v>282</c:v>
                </c:pt>
                <c:pt idx="10">
                  <c:v>283</c:v>
                </c:pt>
              </c:numCache>
            </c:numRef>
          </c:xVal>
          <c:yVal>
            <c:numRef>
              <c:f>'Analysis SST1'!$D$62:$N$62</c:f>
              <c:numCache>
                <c:formatCode>0%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0.25154639175257731</c:v>
                </c:pt>
                <c:pt idx="5">
                  <c:v>0.35670103092783506</c:v>
                </c:pt>
                <c:pt idx="6">
                  <c:v>0.39175257731958762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'Analysis SST1'!$C$46</c:f>
              <c:strCache>
                <c:ptCount val="1"/>
                <c:pt idx="0">
                  <c:v>Case C</c:v>
                </c:pt>
              </c:strCache>
            </c:strRef>
          </c:tx>
          <c:marker>
            <c:symbol val="none"/>
          </c:marker>
          <c:xVal>
            <c:numRef>
              <c:f>'Analysis SST1'!$D$43:$N$43</c:f>
              <c:numCache>
                <c:formatCode>General</c:formatCode>
                <c:ptCount val="11"/>
                <c:pt idx="0">
                  <c:v>273</c:v>
                </c:pt>
                <c:pt idx="1">
                  <c:v>274</c:v>
                </c:pt>
                <c:pt idx="2">
                  <c:v>275</c:v>
                </c:pt>
                <c:pt idx="3">
                  <c:v>276</c:v>
                </c:pt>
                <c:pt idx="4">
                  <c:v>277</c:v>
                </c:pt>
                <c:pt idx="5">
                  <c:v>278</c:v>
                </c:pt>
                <c:pt idx="6">
                  <c:v>279</c:v>
                </c:pt>
                <c:pt idx="7">
                  <c:v>280</c:v>
                </c:pt>
                <c:pt idx="8">
                  <c:v>281</c:v>
                </c:pt>
                <c:pt idx="9">
                  <c:v>282</c:v>
                </c:pt>
                <c:pt idx="10">
                  <c:v>283</c:v>
                </c:pt>
              </c:numCache>
            </c:numRef>
          </c:xVal>
          <c:yVal>
            <c:numRef>
              <c:f>'Analysis SST1'!$D$63:$N$63</c:f>
              <c:numCache>
                <c:formatCode>0%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0.14410480349344978</c:v>
                </c:pt>
                <c:pt idx="4">
                  <c:v>0.17758369723435224</c:v>
                </c:pt>
                <c:pt idx="5">
                  <c:v>0.25181950509461426</c:v>
                </c:pt>
                <c:pt idx="6">
                  <c:v>0.27656477438136828</c:v>
                </c:pt>
                <c:pt idx="7">
                  <c:v>0.14992721979621543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'Analysis SST1'!$C$47</c:f>
              <c:strCache>
                <c:ptCount val="1"/>
                <c:pt idx="0">
                  <c:v>Case D</c:v>
                </c:pt>
              </c:strCache>
            </c:strRef>
          </c:tx>
          <c:marker>
            <c:symbol val="none"/>
          </c:marker>
          <c:xVal>
            <c:numRef>
              <c:f>'Analysis SST1'!$D$43:$N$43</c:f>
              <c:numCache>
                <c:formatCode>General</c:formatCode>
                <c:ptCount val="11"/>
                <c:pt idx="0">
                  <c:v>273</c:v>
                </c:pt>
                <c:pt idx="1">
                  <c:v>274</c:v>
                </c:pt>
                <c:pt idx="2">
                  <c:v>275</c:v>
                </c:pt>
                <c:pt idx="3">
                  <c:v>276</c:v>
                </c:pt>
                <c:pt idx="4">
                  <c:v>277</c:v>
                </c:pt>
                <c:pt idx="5">
                  <c:v>278</c:v>
                </c:pt>
                <c:pt idx="6">
                  <c:v>279</c:v>
                </c:pt>
                <c:pt idx="7">
                  <c:v>280</c:v>
                </c:pt>
                <c:pt idx="8">
                  <c:v>281</c:v>
                </c:pt>
                <c:pt idx="9">
                  <c:v>282</c:v>
                </c:pt>
                <c:pt idx="10">
                  <c:v>283</c:v>
                </c:pt>
              </c:numCache>
            </c:numRef>
          </c:xVal>
          <c:yVal>
            <c:numRef>
              <c:f>'Analysis SST1'!$D$64:$N$64</c:f>
              <c:numCache>
                <c:formatCode>0%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0.14738996929375639</c:v>
                </c:pt>
                <c:pt idx="3">
                  <c:v>0.10133060388945753</c:v>
                </c:pt>
                <c:pt idx="4">
                  <c:v>0.12487205731832139</c:v>
                </c:pt>
                <c:pt idx="5">
                  <c:v>0.17707267144319344</c:v>
                </c:pt>
                <c:pt idx="6">
                  <c:v>0.19447287615148415</c:v>
                </c:pt>
                <c:pt idx="7">
                  <c:v>0.10542476970317298</c:v>
                </c:pt>
                <c:pt idx="8">
                  <c:v>0.14943705220061412</c:v>
                </c:pt>
                <c:pt idx="9">
                  <c:v>0</c:v>
                </c:pt>
                <c:pt idx="10">
                  <c:v>0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'Analysis SST1'!$C$48</c:f>
              <c:strCache>
                <c:ptCount val="1"/>
                <c:pt idx="0">
                  <c:v>Case E</c:v>
                </c:pt>
              </c:strCache>
            </c:strRef>
          </c:tx>
          <c:marker>
            <c:symbol val="none"/>
          </c:marker>
          <c:xVal>
            <c:numRef>
              <c:f>'Analysis SST1'!$D$43:$N$43</c:f>
              <c:numCache>
                <c:formatCode>General</c:formatCode>
                <c:ptCount val="11"/>
                <c:pt idx="0">
                  <c:v>273</c:v>
                </c:pt>
                <c:pt idx="1">
                  <c:v>274</c:v>
                </c:pt>
                <c:pt idx="2">
                  <c:v>275</c:v>
                </c:pt>
                <c:pt idx="3">
                  <c:v>276</c:v>
                </c:pt>
                <c:pt idx="4">
                  <c:v>277</c:v>
                </c:pt>
                <c:pt idx="5">
                  <c:v>278</c:v>
                </c:pt>
                <c:pt idx="6">
                  <c:v>279</c:v>
                </c:pt>
                <c:pt idx="7">
                  <c:v>280</c:v>
                </c:pt>
                <c:pt idx="8">
                  <c:v>281</c:v>
                </c:pt>
                <c:pt idx="9">
                  <c:v>282</c:v>
                </c:pt>
                <c:pt idx="10">
                  <c:v>283</c:v>
                </c:pt>
              </c:numCache>
            </c:numRef>
          </c:xVal>
          <c:yVal>
            <c:numRef>
              <c:f>'Analysis SST1'!$D$65:$N$65</c:f>
              <c:numCache>
                <c:formatCode>0%</c:formatCode>
                <c:ptCount val="11"/>
                <c:pt idx="0">
                  <c:v>0</c:v>
                </c:pt>
                <c:pt idx="1">
                  <c:v>0.13004846526655897</c:v>
                </c:pt>
                <c:pt idx="2">
                  <c:v>0.11631663974151858</c:v>
                </c:pt>
                <c:pt idx="3">
                  <c:v>7.9967689822294019E-2</c:v>
                </c:pt>
                <c:pt idx="4">
                  <c:v>9.8546042003231013E-2</c:v>
                </c:pt>
                <c:pt idx="5">
                  <c:v>0.13974151857835218</c:v>
                </c:pt>
                <c:pt idx="6">
                  <c:v>0.15347334410339256</c:v>
                </c:pt>
                <c:pt idx="7">
                  <c:v>8.319870759289176E-2</c:v>
                </c:pt>
                <c:pt idx="8">
                  <c:v>0.11793214862681745</c:v>
                </c:pt>
                <c:pt idx="9">
                  <c:v>8.0775444264943458E-2</c:v>
                </c:pt>
                <c:pt idx="10">
                  <c:v>0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'Analysis SST1'!$B$49</c:f>
              <c:strCache>
                <c:ptCount val="1"/>
                <c:pt idx="0">
                  <c:v>Case F</c:v>
                </c:pt>
              </c:strCache>
            </c:strRef>
          </c:tx>
          <c:marker>
            <c:symbol val="none"/>
          </c:marker>
          <c:xVal>
            <c:numRef>
              <c:f>'Analysis SST1'!$C$43:$O$43</c:f>
              <c:numCache>
                <c:formatCode>General</c:formatCode>
                <c:ptCount val="13"/>
                <c:pt idx="0">
                  <c:v>272</c:v>
                </c:pt>
                <c:pt idx="1">
                  <c:v>273</c:v>
                </c:pt>
                <c:pt idx="2">
                  <c:v>274</c:v>
                </c:pt>
                <c:pt idx="3">
                  <c:v>275</c:v>
                </c:pt>
                <c:pt idx="4">
                  <c:v>276</c:v>
                </c:pt>
                <c:pt idx="5">
                  <c:v>277</c:v>
                </c:pt>
                <c:pt idx="6">
                  <c:v>278</c:v>
                </c:pt>
                <c:pt idx="7">
                  <c:v>279</c:v>
                </c:pt>
                <c:pt idx="8">
                  <c:v>280</c:v>
                </c:pt>
                <c:pt idx="9">
                  <c:v>281</c:v>
                </c:pt>
                <c:pt idx="10">
                  <c:v>282</c:v>
                </c:pt>
                <c:pt idx="11">
                  <c:v>283</c:v>
                </c:pt>
                <c:pt idx="12">
                  <c:v>284</c:v>
                </c:pt>
              </c:numCache>
            </c:numRef>
          </c:xVal>
          <c:yVal>
            <c:numRef>
              <c:f>'Analysis SST1'!$C$66:$O$66</c:f>
              <c:numCache>
                <c:formatCode>0%</c:formatCode>
                <c:ptCount val="13"/>
                <c:pt idx="0" formatCode="General">
                  <c:v>0</c:v>
                </c:pt>
                <c:pt idx="1">
                  <c:v>5.1900584795321635E-2</c:v>
                </c:pt>
                <c:pt idx="2">
                  <c:v>0.11769005847953216</c:v>
                </c:pt>
                <c:pt idx="3">
                  <c:v>0.10526315789473684</c:v>
                </c:pt>
                <c:pt idx="4">
                  <c:v>7.2368421052631582E-2</c:v>
                </c:pt>
                <c:pt idx="5">
                  <c:v>8.9181286549707597E-2</c:v>
                </c:pt>
                <c:pt idx="6">
                  <c:v>0.12646198830409358</c:v>
                </c:pt>
                <c:pt idx="7">
                  <c:v>0.1388888888888889</c:v>
                </c:pt>
                <c:pt idx="8">
                  <c:v>7.5292397660818716E-2</c:v>
                </c:pt>
                <c:pt idx="9">
                  <c:v>0.1067251461988304</c:v>
                </c:pt>
                <c:pt idx="10">
                  <c:v>7.3099415204678359E-2</c:v>
                </c:pt>
                <c:pt idx="11">
                  <c:v>4.3128654970760232E-2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0845824"/>
        <c:axId val="100970880"/>
      </c:scatterChart>
      <c:valAx>
        <c:axId val="100845824"/>
        <c:scaling>
          <c:orientation val="minMax"/>
          <c:max val="283"/>
          <c:min val="273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Wind Direction [degrees]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0970880"/>
        <c:crosses val="autoZero"/>
        <c:crossBetween val="midCat"/>
        <c:majorUnit val="1"/>
      </c:valAx>
      <c:valAx>
        <c:axId val="100970880"/>
        <c:scaling>
          <c:orientation val="minMax"/>
          <c:max val="1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Frequency</a:t>
                </a:r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crossAx val="100845824"/>
        <c:crosses val="autoZero"/>
        <c:crossBetween val="midCat"/>
        <c:majorUnit val="0.2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Analysis!$CC$125</c:f>
              <c:strCache>
                <c:ptCount val="1"/>
                <c:pt idx="0">
                  <c:v>Uniform</c:v>
                </c:pt>
              </c:strCache>
            </c:strRef>
          </c:tx>
          <c:spPr>
            <a:ln>
              <a:solidFill>
                <a:schemeClr val="accent6"/>
              </a:solidFill>
              <a:prstDash val="solid"/>
            </a:ln>
          </c:spPr>
          <c:marker>
            <c:symbol val="none"/>
          </c:marker>
          <c:xVal>
            <c:numRef>
              <c:f>Analysis!$CS$127:$CS$134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Analysis!$CY$127:$CY$134</c:f>
              <c:numCache>
                <c:formatCode>0%</c:formatCode>
                <c:ptCount val="8"/>
                <c:pt idx="0">
                  <c:v>-2.9444705894094991E-2</c:v>
                </c:pt>
                <c:pt idx="1">
                  <c:v>1.1763251676046922E-2</c:v>
                </c:pt>
                <c:pt idx="2">
                  <c:v>6.2836585320621367E-3</c:v>
                </c:pt>
                <c:pt idx="3">
                  <c:v>2.8353840277644828E-3</c:v>
                </c:pt>
                <c:pt idx="4">
                  <c:v>2.2935484475003109E-2</c:v>
                </c:pt>
                <c:pt idx="5">
                  <c:v>3.9697281482697695E-2</c:v>
                </c:pt>
                <c:pt idx="6">
                  <c:v>4.9079614661810128E-2</c:v>
                </c:pt>
                <c:pt idx="7">
                  <c:v>6.6657135642985463E-2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Analysis!$CC$135</c:f>
              <c:strCache>
                <c:ptCount val="1"/>
                <c:pt idx="0">
                  <c:v>Normal</c:v>
                </c:pt>
              </c:strCache>
            </c:strRef>
          </c:tx>
          <c:spPr>
            <a:ln>
              <a:solidFill>
                <a:schemeClr val="accent6"/>
              </a:solidFill>
              <a:prstDash val="sysDot"/>
            </a:ln>
          </c:spPr>
          <c:marker>
            <c:symbol val="none"/>
          </c:marker>
          <c:xVal>
            <c:numRef>
              <c:f>Analysis!$CS$137:$CS$144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Analysis!$CY$137:$CY$144</c:f>
              <c:numCache>
                <c:formatCode>0%</c:formatCode>
                <c:ptCount val="8"/>
                <c:pt idx="0">
                  <c:v>-2.8677492326257003E-2</c:v>
                </c:pt>
                <c:pt idx="1">
                  <c:v>-9.2837742543008372E-3</c:v>
                </c:pt>
                <c:pt idx="2">
                  <c:v>-1.8061734024565641E-2</c:v>
                </c:pt>
                <c:pt idx="3">
                  <c:v>-1.1568371008186888E-2</c:v>
                </c:pt>
                <c:pt idx="4">
                  <c:v>2.1973439113121829E-2</c:v>
                </c:pt>
                <c:pt idx="5">
                  <c:v>4.3764025315843683E-2</c:v>
                </c:pt>
                <c:pt idx="6">
                  <c:v>5.5818901818197333E-2</c:v>
                </c:pt>
                <c:pt idx="7">
                  <c:v>7.1464845760613641E-2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Analysis!$CC$145</c:f>
              <c:strCache>
                <c:ptCount val="1"/>
                <c:pt idx="0">
                  <c:v>Weighted</c:v>
                </c:pt>
              </c:strCache>
            </c:strRef>
          </c:tx>
          <c:spPr>
            <a:ln>
              <a:solidFill>
                <a:schemeClr val="accent6"/>
              </a:solidFill>
              <a:prstDash val="lgDash"/>
            </a:ln>
          </c:spPr>
          <c:marker>
            <c:symbol val="none"/>
          </c:marker>
          <c:xVal>
            <c:numRef>
              <c:f>Analysis!$CS$147:$CS$154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Analysis!$CY$147:$CY$154</c:f>
              <c:numCache>
                <c:formatCode>0%</c:formatCode>
                <c:ptCount val="8"/>
                <c:pt idx="0">
                  <c:v>-2.8440470058209356E-2</c:v>
                </c:pt>
                <c:pt idx="1">
                  <c:v>4.8112835917125448E-3</c:v>
                </c:pt>
                <c:pt idx="2">
                  <c:v>-2.2646356287995945E-3</c:v>
                </c:pt>
                <c:pt idx="3">
                  <c:v>-2.2726228487288851E-3</c:v>
                </c:pt>
                <c:pt idx="4">
                  <c:v>2.1196426328757293E-2</c:v>
                </c:pt>
                <c:pt idx="5">
                  <c:v>3.882094352944801E-2</c:v>
                </c:pt>
                <c:pt idx="6">
                  <c:v>4.8291260435802806E-2</c:v>
                </c:pt>
                <c:pt idx="7">
                  <c:v>6.5194885568741381E-2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1359616"/>
        <c:axId val="102281216"/>
      </c:scatterChart>
      <c:valAx>
        <c:axId val="101359616"/>
        <c:scaling>
          <c:orientation val="minMax"/>
          <c:max val="8"/>
          <c:min val="1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GB" sz="1200"/>
                  <a:t>Turbine Position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2281216"/>
        <c:crossesAt val="-5"/>
        <c:crossBetween val="midCat"/>
        <c:majorUnit val="1"/>
      </c:valAx>
      <c:valAx>
        <c:axId val="102281216"/>
        <c:scaling>
          <c:orientation val="minMax"/>
          <c:max val="0.15000000000000002"/>
          <c:min val="-5.000000000000001E-2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01359616"/>
        <c:crosses val="autoZero"/>
        <c:crossBetween val="midCat"/>
        <c:majorUnit val="5.000000000000001E-2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Analysis!$CC$125</c:f>
              <c:strCache>
                <c:ptCount val="1"/>
                <c:pt idx="0">
                  <c:v>Uniform</c:v>
                </c:pt>
              </c:strCache>
            </c:strRef>
          </c:tx>
          <c:spPr>
            <a:ln>
              <a:solidFill>
                <a:schemeClr val="tx1"/>
              </a:solidFill>
              <a:prstDash val="solid"/>
            </a:ln>
          </c:spPr>
          <c:marker>
            <c:symbol val="none"/>
          </c:marker>
          <c:xVal>
            <c:numRef>
              <c:f>Analysis!$CS$127:$CS$134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Analysis!$CT$127:$CT$134</c:f>
              <c:numCache>
                <c:formatCode>0%</c:formatCode>
                <c:ptCount val="8"/>
                <c:pt idx="0">
                  <c:v>1.8038675686269785E-2</c:v>
                </c:pt>
                <c:pt idx="1">
                  <c:v>5.3681300774173782E-2</c:v>
                </c:pt>
                <c:pt idx="2">
                  <c:v>2.7463554224184641E-2</c:v>
                </c:pt>
                <c:pt idx="3">
                  <c:v>3.1336122337695602E-2</c:v>
                </c:pt>
                <c:pt idx="4">
                  <c:v>6.3492685077725264E-2</c:v>
                </c:pt>
                <c:pt idx="5">
                  <c:v>7.49214397329966E-2</c:v>
                </c:pt>
                <c:pt idx="6">
                  <c:v>0.11276995879071701</c:v>
                </c:pt>
                <c:pt idx="7">
                  <c:v>0.14234044015826583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Analysis!$CC$135</c:f>
              <c:strCache>
                <c:ptCount val="1"/>
                <c:pt idx="0">
                  <c:v>Normal</c:v>
                </c:pt>
              </c:strCache>
            </c:strRef>
          </c:tx>
          <c:spPr>
            <a:ln>
              <a:solidFill>
                <a:schemeClr val="tx1"/>
              </a:solidFill>
              <a:prstDash val="sysDot"/>
            </a:ln>
          </c:spPr>
          <c:marker>
            <c:symbol val="none"/>
          </c:marker>
          <c:xVal>
            <c:numRef>
              <c:f>Analysis!$CS$137:$CS$144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Analysis!$CT$137:$CT$144</c:f>
              <c:numCache>
                <c:formatCode>0%</c:formatCode>
                <c:ptCount val="8"/>
                <c:pt idx="0">
                  <c:v>1.5290178877405343E-2</c:v>
                </c:pt>
                <c:pt idx="1">
                  <c:v>5.0836576146412737E-2</c:v>
                </c:pt>
                <c:pt idx="2">
                  <c:v>2.4689612165346906E-2</c:v>
                </c:pt>
                <c:pt idx="3">
                  <c:v>2.855172513471025E-2</c:v>
                </c:pt>
                <c:pt idx="4">
                  <c:v>6.0621471713246416E-2</c:v>
                </c:pt>
                <c:pt idx="5">
                  <c:v>7.2019371061691484E-2</c:v>
                </c:pt>
                <c:pt idx="6">
                  <c:v>0.10976570683665954</c:v>
                </c:pt>
                <c:pt idx="7">
                  <c:v>0.13925635393502364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Analysis!$CC$145</c:f>
              <c:strCache>
                <c:ptCount val="1"/>
                <c:pt idx="0">
                  <c:v>Weighted</c:v>
                </c:pt>
              </c:strCache>
            </c:strRef>
          </c:tx>
          <c:spPr>
            <a:ln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Analysis!$CS$147:$CS$154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Analysis!$CT$147:$CT$154</c:f>
              <c:numCache>
                <c:formatCode>0%</c:formatCode>
                <c:ptCount val="8"/>
                <c:pt idx="0">
                  <c:v>1.8038675686269785E-2</c:v>
                </c:pt>
                <c:pt idx="1">
                  <c:v>5.3681300774173782E-2</c:v>
                </c:pt>
                <c:pt idx="2">
                  <c:v>2.7463554224184641E-2</c:v>
                </c:pt>
                <c:pt idx="3">
                  <c:v>3.1336122337695602E-2</c:v>
                </c:pt>
                <c:pt idx="4">
                  <c:v>6.3492685077725264E-2</c:v>
                </c:pt>
                <c:pt idx="5">
                  <c:v>7.49214397329966E-2</c:v>
                </c:pt>
                <c:pt idx="6">
                  <c:v>0.11276995879071701</c:v>
                </c:pt>
                <c:pt idx="7">
                  <c:v>0.14234044015826583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4304128"/>
        <c:axId val="117117312"/>
      </c:scatterChart>
      <c:valAx>
        <c:axId val="114304128"/>
        <c:scaling>
          <c:orientation val="minMax"/>
          <c:max val="80"/>
          <c:min val="10"/>
        </c:scaling>
        <c:delete val="1"/>
        <c:axPos val="b"/>
        <c:numFmt formatCode="General" sourceLinked="1"/>
        <c:majorTickMark val="out"/>
        <c:minorTickMark val="none"/>
        <c:tickLblPos val="nextTo"/>
        <c:crossAx val="117117312"/>
        <c:crosses val="autoZero"/>
        <c:crossBetween val="midCat"/>
        <c:majorUnit val="1"/>
      </c:valAx>
      <c:valAx>
        <c:axId val="117117312"/>
        <c:scaling>
          <c:orientation val="minMax"/>
          <c:max val="30"/>
        </c:scaling>
        <c:delete val="1"/>
        <c:axPos val="l"/>
        <c:numFmt formatCode="0%" sourceLinked="1"/>
        <c:majorTickMark val="out"/>
        <c:minorTickMark val="none"/>
        <c:tickLblPos val="nextTo"/>
        <c:crossAx val="114304128"/>
        <c:crosses val="autoZero"/>
        <c:crossBetween val="midCat"/>
      </c:valAx>
    </c:plotArea>
    <c:legend>
      <c:legendPos val="t"/>
      <c:layout>
        <c:manualLayout>
          <c:xMode val="edge"/>
          <c:yMode val="edge"/>
          <c:x val="1.2117235345581802E-4"/>
          <c:y val="0"/>
          <c:w val="0.99975765529308835"/>
          <c:h val="0.98785410444384103"/>
        </c:manualLayout>
      </c:layout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9083333333333333E-2"/>
          <c:y val="5.726634646704145E-2"/>
          <c:w val="0.74694510061242347"/>
          <c:h val="0.88546730706591714"/>
        </c:manualLayout>
      </c:layout>
      <c:scatterChart>
        <c:scatterStyle val="lineMarker"/>
        <c:varyColors val="0"/>
        <c:ser>
          <c:idx val="0"/>
          <c:order val="0"/>
          <c:tx>
            <c:v>Turbines</c:v>
          </c:tx>
          <c:spPr>
            <a:ln w="28575">
              <a:noFill/>
            </a:ln>
          </c:spPr>
          <c:marker>
            <c:symbol val="circle"/>
            <c:size val="4"/>
            <c:spPr>
              <a:solidFill>
                <a:schemeClr val="tx1"/>
              </a:solidFill>
              <a:ln>
                <a:noFill/>
              </a:ln>
            </c:spPr>
          </c:marker>
          <c:xVal>
            <c:numRef>
              <c:f>Locations!$B$1:$B$72</c:f>
              <c:numCache>
                <c:formatCode>General</c:formatCode>
                <c:ptCount val="72"/>
                <c:pt idx="0">
                  <c:v>-2983</c:v>
                </c:pt>
                <c:pt idx="1">
                  <c:v>-2983</c:v>
                </c:pt>
                <c:pt idx="2">
                  <c:v>-2983</c:v>
                </c:pt>
                <c:pt idx="3">
                  <c:v>-2983</c:v>
                </c:pt>
                <c:pt idx="4">
                  <c:v>-2983</c:v>
                </c:pt>
                <c:pt idx="5">
                  <c:v>-2983</c:v>
                </c:pt>
                <c:pt idx="6">
                  <c:v>-2983</c:v>
                </c:pt>
                <c:pt idx="7">
                  <c:v>-2983</c:v>
                </c:pt>
                <c:pt idx="8">
                  <c:v>-2983</c:v>
                </c:pt>
                <c:pt idx="9">
                  <c:v>-2130.6999999999998</c:v>
                </c:pt>
                <c:pt idx="10">
                  <c:v>-2130.6999999999998</c:v>
                </c:pt>
                <c:pt idx="11">
                  <c:v>-2130.6999999999998</c:v>
                </c:pt>
                <c:pt idx="12">
                  <c:v>-2130.6999999999998</c:v>
                </c:pt>
                <c:pt idx="13">
                  <c:v>-2130.6999999999998</c:v>
                </c:pt>
                <c:pt idx="14">
                  <c:v>-2130.6999999999998</c:v>
                </c:pt>
                <c:pt idx="15">
                  <c:v>-2130.6999999999998</c:v>
                </c:pt>
                <c:pt idx="16">
                  <c:v>-2130.6999999999998</c:v>
                </c:pt>
                <c:pt idx="17">
                  <c:v>-2130.6999999999998</c:v>
                </c:pt>
                <c:pt idx="18">
                  <c:v>-1278.4000000000001</c:v>
                </c:pt>
                <c:pt idx="19">
                  <c:v>-1278.4000000000001</c:v>
                </c:pt>
                <c:pt idx="20">
                  <c:v>-1278.4000000000001</c:v>
                </c:pt>
                <c:pt idx="21">
                  <c:v>-1278.4000000000001</c:v>
                </c:pt>
                <c:pt idx="22">
                  <c:v>-1278.4000000000001</c:v>
                </c:pt>
                <c:pt idx="23">
                  <c:v>-1278.4000000000001</c:v>
                </c:pt>
                <c:pt idx="24">
                  <c:v>-1278.4000000000001</c:v>
                </c:pt>
                <c:pt idx="25">
                  <c:v>-1278.4000000000001</c:v>
                </c:pt>
                <c:pt idx="26">
                  <c:v>-1278.4000000000001</c:v>
                </c:pt>
                <c:pt idx="27">
                  <c:v>-426.1</c:v>
                </c:pt>
                <c:pt idx="28">
                  <c:v>-426.1</c:v>
                </c:pt>
                <c:pt idx="29">
                  <c:v>-426.1</c:v>
                </c:pt>
                <c:pt idx="30">
                  <c:v>-426.1</c:v>
                </c:pt>
                <c:pt idx="31">
                  <c:v>-426.1</c:v>
                </c:pt>
                <c:pt idx="32">
                  <c:v>-426.1</c:v>
                </c:pt>
                <c:pt idx="33">
                  <c:v>-426.1</c:v>
                </c:pt>
                <c:pt idx="34">
                  <c:v>-426.1</c:v>
                </c:pt>
                <c:pt idx="35">
                  <c:v>-426.1</c:v>
                </c:pt>
                <c:pt idx="36">
                  <c:v>426.2</c:v>
                </c:pt>
                <c:pt idx="37">
                  <c:v>426.2</c:v>
                </c:pt>
                <c:pt idx="38">
                  <c:v>426.2</c:v>
                </c:pt>
                <c:pt idx="39">
                  <c:v>426.2</c:v>
                </c:pt>
                <c:pt idx="40">
                  <c:v>426.2</c:v>
                </c:pt>
                <c:pt idx="41">
                  <c:v>426.2</c:v>
                </c:pt>
                <c:pt idx="42">
                  <c:v>426.2</c:v>
                </c:pt>
                <c:pt idx="43">
                  <c:v>426.2</c:v>
                </c:pt>
                <c:pt idx="44">
                  <c:v>426.2</c:v>
                </c:pt>
                <c:pt idx="45">
                  <c:v>1278.5</c:v>
                </c:pt>
                <c:pt idx="46">
                  <c:v>1278.5</c:v>
                </c:pt>
                <c:pt idx="47">
                  <c:v>1278.5</c:v>
                </c:pt>
                <c:pt idx="48">
                  <c:v>1278.5</c:v>
                </c:pt>
                <c:pt idx="49">
                  <c:v>1278.5</c:v>
                </c:pt>
                <c:pt idx="50">
                  <c:v>1278.5</c:v>
                </c:pt>
                <c:pt idx="51">
                  <c:v>1278.5</c:v>
                </c:pt>
                <c:pt idx="52">
                  <c:v>1278.5</c:v>
                </c:pt>
                <c:pt idx="53">
                  <c:v>1278.5</c:v>
                </c:pt>
                <c:pt idx="54">
                  <c:v>2130.8000000000002</c:v>
                </c:pt>
                <c:pt idx="55">
                  <c:v>2130.8000000000002</c:v>
                </c:pt>
                <c:pt idx="56">
                  <c:v>2130.8000000000002</c:v>
                </c:pt>
                <c:pt idx="57">
                  <c:v>2130.8000000000002</c:v>
                </c:pt>
                <c:pt idx="58">
                  <c:v>2130.8000000000002</c:v>
                </c:pt>
                <c:pt idx="59">
                  <c:v>2130.8000000000002</c:v>
                </c:pt>
                <c:pt idx="60">
                  <c:v>2130.8000000000002</c:v>
                </c:pt>
                <c:pt idx="61">
                  <c:v>2130.8000000000002</c:v>
                </c:pt>
                <c:pt idx="62">
                  <c:v>2130.8000000000002</c:v>
                </c:pt>
                <c:pt idx="63">
                  <c:v>2983.1</c:v>
                </c:pt>
                <c:pt idx="64">
                  <c:v>2983.1</c:v>
                </c:pt>
                <c:pt idx="65">
                  <c:v>2983.1</c:v>
                </c:pt>
                <c:pt idx="66">
                  <c:v>2983.1</c:v>
                </c:pt>
                <c:pt idx="67">
                  <c:v>2983.1</c:v>
                </c:pt>
                <c:pt idx="68">
                  <c:v>2983.1</c:v>
                </c:pt>
                <c:pt idx="69">
                  <c:v>2983.1</c:v>
                </c:pt>
                <c:pt idx="70">
                  <c:v>2983.1</c:v>
                </c:pt>
                <c:pt idx="71">
                  <c:v>2983.1</c:v>
                </c:pt>
              </c:numCache>
            </c:numRef>
          </c:xVal>
          <c:yVal>
            <c:numRef>
              <c:f>Locations!$C$1:$C$72</c:f>
              <c:numCache>
                <c:formatCode>General</c:formatCode>
                <c:ptCount val="72"/>
                <c:pt idx="0">
                  <c:v>2237.6</c:v>
                </c:pt>
                <c:pt idx="1">
                  <c:v>1756.6</c:v>
                </c:pt>
                <c:pt idx="2">
                  <c:v>1275.5999999999999</c:v>
                </c:pt>
                <c:pt idx="3">
                  <c:v>794.6</c:v>
                </c:pt>
                <c:pt idx="4">
                  <c:v>313.60000000000002</c:v>
                </c:pt>
                <c:pt idx="5">
                  <c:v>-167.4</c:v>
                </c:pt>
                <c:pt idx="6">
                  <c:v>-648.4</c:v>
                </c:pt>
                <c:pt idx="7">
                  <c:v>-1129.4000000000001</c:v>
                </c:pt>
                <c:pt idx="8">
                  <c:v>-1610.4</c:v>
                </c:pt>
                <c:pt idx="9">
                  <c:v>2148</c:v>
                </c:pt>
                <c:pt idx="10">
                  <c:v>1667</c:v>
                </c:pt>
                <c:pt idx="11">
                  <c:v>1186</c:v>
                </c:pt>
                <c:pt idx="12">
                  <c:v>705</c:v>
                </c:pt>
                <c:pt idx="13">
                  <c:v>224</c:v>
                </c:pt>
                <c:pt idx="14">
                  <c:v>-257</c:v>
                </c:pt>
                <c:pt idx="15">
                  <c:v>-738</c:v>
                </c:pt>
                <c:pt idx="16">
                  <c:v>-1219</c:v>
                </c:pt>
                <c:pt idx="17">
                  <c:v>-1700</c:v>
                </c:pt>
                <c:pt idx="18">
                  <c:v>2058.4</c:v>
                </c:pt>
                <c:pt idx="19">
                  <c:v>1577.4</c:v>
                </c:pt>
                <c:pt idx="20">
                  <c:v>1096.4000000000001</c:v>
                </c:pt>
                <c:pt idx="21">
                  <c:v>615.4</c:v>
                </c:pt>
                <c:pt idx="22">
                  <c:v>134.4</c:v>
                </c:pt>
                <c:pt idx="23">
                  <c:v>-346.6</c:v>
                </c:pt>
                <c:pt idx="24">
                  <c:v>-827.6</c:v>
                </c:pt>
                <c:pt idx="25">
                  <c:v>-1308.5999999999999</c:v>
                </c:pt>
                <c:pt idx="26">
                  <c:v>-1789.6</c:v>
                </c:pt>
                <c:pt idx="27">
                  <c:v>1968.8</c:v>
                </c:pt>
                <c:pt idx="28">
                  <c:v>1487.8</c:v>
                </c:pt>
                <c:pt idx="29">
                  <c:v>1006.8</c:v>
                </c:pt>
                <c:pt idx="30">
                  <c:v>525.79999999999995</c:v>
                </c:pt>
                <c:pt idx="31">
                  <c:v>44.8</c:v>
                </c:pt>
                <c:pt idx="32">
                  <c:v>-436.2</c:v>
                </c:pt>
                <c:pt idx="33">
                  <c:v>-917.2</c:v>
                </c:pt>
                <c:pt idx="34">
                  <c:v>-1398.2</c:v>
                </c:pt>
                <c:pt idx="35">
                  <c:v>-1879.2</c:v>
                </c:pt>
                <c:pt idx="36">
                  <c:v>1879.2</c:v>
                </c:pt>
                <c:pt idx="37">
                  <c:v>1398.2</c:v>
                </c:pt>
                <c:pt idx="38">
                  <c:v>917.2</c:v>
                </c:pt>
                <c:pt idx="39">
                  <c:v>436.2</c:v>
                </c:pt>
                <c:pt idx="40">
                  <c:v>-44.8</c:v>
                </c:pt>
                <c:pt idx="41">
                  <c:v>-525.79999999999995</c:v>
                </c:pt>
                <c:pt idx="42">
                  <c:v>-1006.8</c:v>
                </c:pt>
                <c:pt idx="43">
                  <c:v>-1487.8</c:v>
                </c:pt>
                <c:pt idx="44">
                  <c:v>-1968.8</c:v>
                </c:pt>
                <c:pt idx="45">
                  <c:v>1789.6</c:v>
                </c:pt>
                <c:pt idx="46">
                  <c:v>1308.5999999999999</c:v>
                </c:pt>
                <c:pt idx="47">
                  <c:v>827.6</c:v>
                </c:pt>
                <c:pt idx="48">
                  <c:v>346.6</c:v>
                </c:pt>
                <c:pt idx="49">
                  <c:v>-134.4</c:v>
                </c:pt>
                <c:pt idx="50">
                  <c:v>-615.4</c:v>
                </c:pt>
                <c:pt idx="51">
                  <c:v>-1096.4000000000001</c:v>
                </c:pt>
                <c:pt idx="52">
                  <c:v>-1577.4</c:v>
                </c:pt>
                <c:pt idx="53">
                  <c:v>-2058.4</c:v>
                </c:pt>
                <c:pt idx="54">
                  <c:v>1700</c:v>
                </c:pt>
                <c:pt idx="55">
                  <c:v>1219</c:v>
                </c:pt>
                <c:pt idx="56">
                  <c:v>738</c:v>
                </c:pt>
                <c:pt idx="57">
                  <c:v>257</c:v>
                </c:pt>
                <c:pt idx="58">
                  <c:v>-224</c:v>
                </c:pt>
                <c:pt idx="59">
                  <c:v>-705</c:v>
                </c:pt>
                <c:pt idx="60">
                  <c:v>-1186</c:v>
                </c:pt>
                <c:pt idx="61">
                  <c:v>-1667</c:v>
                </c:pt>
                <c:pt idx="62">
                  <c:v>-2148</c:v>
                </c:pt>
                <c:pt idx="63">
                  <c:v>1610.4</c:v>
                </c:pt>
                <c:pt idx="64">
                  <c:v>1129.4000000000001</c:v>
                </c:pt>
                <c:pt idx="65">
                  <c:v>648.4</c:v>
                </c:pt>
                <c:pt idx="66">
                  <c:v>167.4</c:v>
                </c:pt>
                <c:pt idx="67">
                  <c:v>-313.60000000000002</c:v>
                </c:pt>
                <c:pt idx="68">
                  <c:v>-794.6</c:v>
                </c:pt>
                <c:pt idx="69">
                  <c:v>-1275.5999999999999</c:v>
                </c:pt>
                <c:pt idx="70">
                  <c:v>-1756.6</c:v>
                </c:pt>
                <c:pt idx="71">
                  <c:v>-2237.6</c:v>
                </c:pt>
              </c:numCache>
            </c:numRef>
          </c:yVal>
          <c:smooth val="0"/>
        </c:ser>
        <c:ser>
          <c:idx val="1"/>
          <c:order val="1"/>
          <c:tx>
            <c:v>MastM1</c:v>
          </c:tx>
          <c:spPr>
            <a:ln w="28575">
              <a:noFill/>
            </a:ln>
          </c:spPr>
          <c:marker>
            <c:symbol val="diamond"/>
            <c:size val="4"/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Locations!$G$1</c:f>
              <c:numCache>
                <c:formatCode>General</c:formatCode>
                <c:ptCount val="1"/>
                <c:pt idx="0">
                  <c:v>-3124.6</c:v>
                </c:pt>
              </c:numCache>
            </c:numRef>
          </c:xVal>
          <c:yVal>
            <c:numRef>
              <c:f>Locations!$H$1</c:f>
              <c:numCache>
                <c:formatCode>General</c:formatCode>
                <c:ptCount val="1"/>
                <c:pt idx="0">
                  <c:v>-1590.5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1200256"/>
        <c:axId val="101202176"/>
      </c:scatterChart>
      <c:valAx>
        <c:axId val="10120025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01202176"/>
        <c:crosses val="autoZero"/>
        <c:crossBetween val="midCat"/>
        <c:majorUnit val="500"/>
      </c:valAx>
      <c:valAx>
        <c:axId val="1012021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01200256"/>
        <c:crosses val="autoZero"/>
        <c:crossBetween val="midCat"/>
        <c:majorUnit val="500"/>
      </c:valAx>
      <c:spPr>
        <a:solidFill>
          <a:schemeClr val="accent1">
            <a:lumMod val="20000"/>
            <a:lumOff val="80000"/>
          </a:schemeClr>
        </a:solidFill>
      </c:spPr>
    </c:plotArea>
    <c:legend>
      <c:legendPos val="r"/>
      <c:layout/>
      <c:overlay val="0"/>
    </c:legend>
    <c:plotVisOnly val="1"/>
    <c:dispBlanksAs val="gap"/>
    <c:showDLblsOverMax val="0"/>
  </c:chart>
  <c:spPr>
    <a:solidFill>
      <a:schemeClr val="accent1">
        <a:lumMod val="20000"/>
        <a:lumOff val="80000"/>
      </a:schemeClr>
    </a:solidFill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668015994424171"/>
          <c:y val="8.4322853016331509E-2"/>
          <c:w val="0.82407861614616418"/>
          <c:h val="0.73393326667407321"/>
        </c:manualLayout>
      </c:layout>
      <c:scatterChart>
        <c:scatterStyle val="lineMarker"/>
        <c:varyColors val="0"/>
        <c:ser>
          <c:idx val="0"/>
          <c:order val="0"/>
          <c:tx>
            <c:strRef>
              <c:f>Measurements!$A$10</c:f>
              <c:strCache>
                <c:ptCount val="1"/>
                <c:pt idx="0">
                  <c:v>CaseA</c:v>
                </c:pt>
              </c:strCache>
            </c:strRef>
          </c:tx>
          <c:marker>
            <c:symbol val="none"/>
          </c:marker>
          <c:xVal>
            <c:strRef>
              <c:f>Measurements!$E$9:$L$9</c:f>
              <c:strCache>
                <c:ptCount val="8"/>
                <c:pt idx="0">
                  <c:v>Power T1</c:v>
                </c:pt>
                <c:pt idx="1">
                  <c:v>Power T2</c:v>
                </c:pt>
                <c:pt idx="2">
                  <c:v>Power T3</c:v>
                </c:pt>
                <c:pt idx="3">
                  <c:v>Power T4</c:v>
                </c:pt>
                <c:pt idx="4">
                  <c:v>Power T5</c:v>
                </c:pt>
                <c:pt idx="5">
                  <c:v>Power T6</c:v>
                </c:pt>
                <c:pt idx="6">
                  <c:v>Power T7</c:v>
                </c:pt>
                <c:pt idx="7">
                  <c:v>Power T8</c:v>
                </c:pt>
              </c:strCache>
            </c:strRef>
          </c:xVal>
          <c:yVal>
            <c:numRef>
              <c:f>Measurements!$E$10:$L$10</c:f>
              <c:numCache>
                <c:formatCode>General</c:formatCode>
                <c:ptCount val="8"/>
                <c:pt idx="0">
                  <c:v>1</c:v>
                </c:pt>
                <c:pt idx="1">
                  <c:v>0.72966579602703929</c:v>
                </c:pt>
                <c:pt idx="2">
                  <c:v>0.70729392696735571</c:v>
                </c:pt>
                <c:pt idx="3">
                  <c:v>0.67803906484908871</c:v>
                </c:pt>
                <c:pt idx="4">
                  <c:v>0.651894005264957</c:v>
                </c:pt>
                <c:pt idx="5">
                  <c:v>0.62715521856938128</c:v>
                </c:pt>
                <c:pt idx="6">
                  <c:v>0.60307005408017023</c:v>
                </c:pt>
                <c:pt idx="7">
                  <c:v>0.5771429256746744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Measurements!$A$11</c:f>
              <c:strCache>
                <c:ptCount val="1"/>
                <c:pt idx="0">
                  <c:v>CaseB</c:v>
                </c:pt>
              </c:strCache>
            </c:strRef>
          </c:tx>
          <c:marker>
            <c:symbol val="none"/>
          </c:marker>
          <c:xVal>
            <c:strRef>
              <c:f>Measurements!$E$9:$L$9</c:f>
              <c:strCache>
                <c:ptCount val="8"/>
                <c:pt idx="0">
                  <c:v>Power T1</c:v>
                </c:pt>
                <c:pt idx="1">
                  <c:v>Power T2</c:v>
                </c:pt>
                <c:pt idx="2">
                  <c:v>Power T3</c:v>
                </c:pt>
                <c:pt idx="3">
                  <c:v>Power T4</c:v>
                </c:pt>
                <c:pt idx="4">
                  <c:v>Power T5</c:v>
                </c:pt>
                <c:pt idx="5">
                  <c:v>Power T6</c:v>
                </c:pt>
                <c:pt idx="6">
                  <c:v>Power T7</c:v>
                </c:pt>
                <c:pt idx="7">
                  <c:v>Power T8</c:v>
                </c:pt>
              </c:strCache>
            </c:strRef>
          </c:xVal>
          <c:yVal>
            <c:numRef>
              <c:f>Measurements!$E$11:$L$11</c:f>
              <c:numCache>
                <c:formatCode>General</c:formatCode>
                <c:ptCount val="8"/>
                <c:pt idx="0">
                  <c:v>1</c:v>
                </c:pt>
                <c:pt idx="1">
                  <c:v>0.72913543864474739</c:v>
                </c:pt>
                <c:pt idx="2">
                  <c:v>0.69900297342562834</c:v>
                </c:pt>
                <c:pt idx="3">
                  <c:v>0.6699476063493911</c:v>
                </c:pt>
                <c:pt idx="4">
                  <c:v>0.63593322388235363</c:v>
                </c:pt>
                <c:pt idx="5">
                  <c:v>0.60317644771842316</c:v>
                </c:pt>
                <c:pt idx="6">
                  <c:v>0.58367445849204935</c:v>
                </c:pt>
                <c:pt idx="7">
                  <c:v>0.56746475958362785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Measurements!$A$12</c:f>
              <c:strCache>
                <c:ptCount val="1"/>
                <c:pt idx="0">
                  <c:v>CaseC</c:v>
                </c:pt>
              </c:strCache>
            </c:strRef>
          </c:tx>
          <c:marker>
            <c:symbol val="none"/>
          </c:marker>
          <c:xVal>
            <c:strRef>
              <c:f>Measurements!$E$9:$L$9</c:f>
              <c:strCache>
                <c:ptCount val="8"/>
                <c:pt idx="0">
                  <c:v>Power T1</c:v>
                </c:pt>
                <c:pt idx="1">
                  <c:v>Power T2</c:v>
                </c:pt>
                <c:pt idx="2">
                  <c:v>Power T3</c:v>
                </c:pt>
                <c:pt idx="3">
                  <c:v>Power T4</c:v>
                </c:pt>
                <c:pt idx="4">
                  <c:v>Power T5</c:v>
                </c:pt>
                <c:pt idx="5">
                  <c:v>Power T6</c:v>
                </c:pt>
                <c:pt idx="6">
                  <c:v>Power T7</c:v>
                </c:pt>
                <c:pt idx="7">
                  <c:v>Power T8</c:v>
                </c:pt>
              </c:strCache>
            </c:strRef>
          </c:xVal>
          <c:yVal>
            <c:numRef>
              <c:f>Measurements!$E$12:$L$12</c:f>
              <c:numCache>
                <c:formatCode>General</c:formatCode>
                <c:ptCount val="8"/>
                <c:pt idx="0">
                  <c:v>1</c:v>
                </c:pt>
                <c:pt idx="1">
                  <c:v>0.7263444242565964</c:v>
                </c:pt>
                <c:pt idx="2">
                  <c:v>0.70012288822552737</c:v>
                </c:pt>
                <c:pt idx="3">
                  <c:v>0.66194779794279635</c:v>
                </c:pt>
                <c:pt idx="4">
                  <c:v>0.62548900088415604</c:v>
                </c:pt>
                <c:pt idx="5">
                  <c:v>0.59295835465450575</c:v>
                </c:pt>
                <c:pt idx="6">
                  <c:v>0.57677741935378668</c:v>
                </c:pt>
                <c:pt idx="7">
                  <c:v>0.56128234906974461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Measurements!$A$13</c:f>
              <c:strCache>
                <c:ptCount val="1"/>
                <c:pt idx="0">
                  <c:v>CaseD</c:v>
                </c:pt>
              </c:strCache>
            </c:strRef>
          </c:tx>
          <c:marker>
            <c:symbol val="none"/>
          </c:marker>
          <c:xVal>
            <c:strRef>
              <c:f>Measurements!$E$9:$L$9</c:f>
              <c:strCache>
                <c:ptCount val="8"/>
                <c:pt idx="0">
                  <c:v>Power T1</c:v>
                </c:pt>
                <c:pt idx="1">
                  <c:v>Power T2</c:v>
                </c:pt>
                <c:pt idx="2">
                  <c:v>Power T3</c:v>
                </c:pt>
                <c:pt idx="3">
                  <c:v>Power T4</c:v>
                </c:pt>
                <c:pt idx="4">
                  <c:v>Power T5</c:v>
                </c:pt>
                <c:pt idx="5">
                  <c:v>Power T6</c:v>
                </c:pt>
                <c:pt idx="6">
                  <c:v>Power T7</c:v>
                </c:pt>
                <c:pt idx="7">
                  <c:v>Power T8</c:v>
                </c:pt>
              </c:strCache>
            </c:strRef>
          </c:xVal>
          <c:yVal>
            <c:numRef>
              <c:f>Measurements!$E$13:$L$13</c:f>
              <c:numCache>
                <c:formatCode>General</c:formatCode>
                <c:ptCount val="8"/>
                <c:pt idx="0">
                  <c:v>1</c:v>
                </c:pt>
                <c:pt idx="1">
                  <c:v>0.73725135862719093</c:v>
                </c:pt>
                <c:pt idx="2">
                  <c:v>0.70742377019921965</c:v>
                </c:pt>
                <c:pt idx="3">
                  <c:v>0.67905986439084887</c:v>
                </c:pt>
                <c:pt idx="4">
                  <c:v>0.64228744763331358</c:v>
                </c:pt>
                <c:pt idx="5">
                  <c:v>0.60868601708575509</c:v>
                </c:pt>
                <c:pt idx="6">
                  <c:v>0.59539546581259095</c:v>
                </c:pt>
                <c:pt idx="7">
                  <c:v>0.58181938554355761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Measurements!$A$14</c:f>
              <c:strCache>
                <c:ptCount val="1"/>
                <c:pt idx="0">
                  <c:v>CaseE</c:v>
                </c:pt>
              </c:strCache>
            </c:strRef>
          </c:tx>
          <c:marker>
            <c:symbol val="none"/>
          </c:marker>
          <c:xVal>
            <c:strRef>
              <c:f>Measurements!$E$9:$L$9</c:f>
              <c:strCache>
                <c:ptCount val="8"/>
                <c:pt idx="0">
                  <c:v>Power T1</c:v>
                </c:pt>
                <c:pt idx="1">
                  <c:v>Power T2</c:v>
                </c:pt>
                <c:pt idx="2">
                  <c:v>Power T3</c:v>
                </c:pt>
                <c:pt idx="3">
                  <c:v>Power T4</c:v>
                </c:pt>
                <c:pt idx="4">
                  <c:v>Power T5</c:v>
                </c:pt>
                <c:pt idx="5">
                  <c:v>Power T6</c:v>
                </c:pt>
                <c:pt idx="6">
                  <c:v>Power T7</c:v>
                </c:pt>
                <c:pt idx="7">
                  <c:v>Power T8</c:v>
                </c:pt>
              </c:strCache>
            </c:strRef>
          </c:xVal>
          <c:yVal>
            <c:numRef>
              <c:f>Measurements!$E$14:$L$14</c:f>
              <c:numCache>
                <c:formatCode>General</c:formatCode>
                <c:ptCount val="8"/>
                <c:pt idx="0">
                  <c:v>1</c:v>
                </c:pt>
                <c:pt idx="1">
                  <c:v>0.74402319246732695</c:v>
                </c:pt>
                <c:pt idx="2">
                  <c:v>0.71219583752717763</c:v>
                </c:pt>
                <c:pt idx="3">
                  <c:v>0.67826143665209326</c:v>
                </c:pt>
                <c:pt idx="4">
                  <c:v>0.64220811778640474</c:v>
                </c:pt>
                <c:pt idx="5">
                  <c:v>0.61110593402747448</c:v>
                </c:pt>
                <c:pt idx="6">
                  <c:v>0.6027156432873364</c:v>
                </c:pt>
                <c:pt idx="7">
                  <c:v>0.58823905376138441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Measurements!$A$15</c:f>
              <c:strCache>
                <c:ptCount val="1"/>
                <c:pt idx="0">
                  <c:v>CaseF</c:v>
                </c:pt>
              </c:strCache>
            </c:strRef>
          </c:tx>
          <c:marker>
            <c:symbol val="none"/>
          </c:marker>
          <c:xVal>
            <c:strRef>
              <c:f>Measurements!$E$9:$L$9</c:f>
              <c:strCache>
                <c:ptCount val="8"/>
                <c:pt idx="0">
                  <c:v>Power T1</c:v>
                </c:pt>
                <c:pt idx="1">
                  <c:v>Power T2</c:v>
                </c:pt>
                <c:pt idx="2">
                  <c:v>Power T3</c:v>
                </c:pt>
                <c:pt idx="3">
                  <c:v>Power T4</c:v>
                </c:pt>
                <c:pt idx="4">
                  <c:v>Power T5</c:v>
                </c:pt>
                <c:pt idx="5">
                  <c:v>Power T6</c:v>
                </c:pt>
                <c:pt idx="6">
                  <c:v>Power T7</c:v>
                </c:pt>
                <c:pt idx="7">
                  <c:v>Power T8</c:v>
                </c:pt>
              </c:strCache>
            </c:strRef>
          </c:xVal>
          <c:yVal>
            <c:numRef>
              <c:f>Measurements!$E$15:$L$15</c:f>
              <c:numCache>
                <c:formatCode>General</c:formatCode>
                <c:ptCount val="8"/>
                <c:pt idx="0">
                  <c:v>1</c:v>
                </c:pt>
                <c:pt idx="1">
                  <c:v>0.7482216575570797</c:v>
                </c:pt>
                <c:pt idx="2">
                  <c:v>0.71555823832569765</c:v>
                </c:pt>
                <c:pt idx="3">
                  <c:v>0.68135844279303504</c:v>
                </c:pt>
                <c:pt idx="4">
                  <c:v>0.6447599051069417</c:v>
                </c:pt>
                <c:pt idx="5">
                  <c:v>0.61041014717152697</c:v>
                </c:pt>
                <c:pt idx="6">
                  <c:v>0.59860495588004392</c:v>
                </c:pt>
                <c:pt idx="7">
                  <c:v>0.58210646641490271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8355456"/>
        <c:axId val="100633216"/>
      </c:scatterChart>
      <c:valAx>
        <c:axId val="98355456"/>
        <c:scaling>
          <c:orientation val="minMax"/>
          <c:max val="8"/>
          <c:min val="1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Turbine Position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100633216"/>
        <c:crosses val="autoZero"/>
        <c:crossBetween val="midCat"/>
        <c:majorUnit val="1"/>
      </c:valAx>
      <c:valAx>
        <c:axId val="100633216"/>
        <c:scaling>
          <c:orientation val="minMax"/>
          <c:max val="1"/>
          <c:min val="0.5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Power Ratio</a:t>
                </a:r>
              </a:p>
            </c:rich>
          </c:tx>
          <c:layout>
            <c:manualLayout>
              <c:xMode val="edge"/>
              <c:yMode val="edge"/>
              <c:x val="4.5977011494252873E-3"/>
              <c:y val="0.2870155293088363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98355456"/>
        <c:crosses val="autoZero"/>
        <c:crossBetween val="midCat"/>
        <c:majorUnit val="0.1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872333025799066"/>
          <c:y val="3.2880704867860447E-2"/>
          <c:w val="0.82339102418571852"/>
          <c:h val="0.76975629420773028"/>
        </c:manualLayout>
      </c:layout>
      <c:scatterChart>
        <c:scatterStyle val="lineMarker"/>
        <c:varyColors val="0"/>
        <c:ser>
          <c:idx val="0"/>
          <c:order val="0"/>
          <c:tx>
            <c:strRef>
              <c:f>Measurements!$A$43</c:f>
              <c:strCache>
                <c:ptCount val="1"/>
                <c:pt idx="0">
                  <c:v>CaseA</c:v>
                </c:pt>
              </c:strCache>
            </c:strRef>
          </c:tx>
          <c:marker>
            <c:symbol val="none"/>
          </c:marker>
          <c:xVal>
            <c:strRef>
              <c:f>Measurements!$E$9:$L$9</c:f>
              <c:strCache>
                <c:ptCount val="8"/>
                <c:pt idx="0">
                  <c:v>Power T1</c:v>
                </c:pt>
                <c:pt idx="1">
                  <c:v>Power T2</c:v>
                </c:pt>
                <c:pt idx="2">
                  <c:v>Power T3</c:v>
                </c:pt>
                <c:pt idx="3">
                  <c:v>Power T4</c:v>
                </c:pt>
                <c:pt idx="4">
                  <c:v>Power T5</c:v>
                </c:pt>
                <c:pt idx="5">
                  <c:v>Power T6</c:v>
                </c:pt>
                <c:pt idx="6">
                  <c:v>Power T7</c:v>
                </c:pt>
                <c:pt idx="7">
                  <c:v>Power T8</c:v>
                </c:pt>
              </c:strCache>
            </c:strRef>
          </c:xVal>
          <c:yVal>
            <c:numRef>
              <c:f>Measurements!$E$43:$L$43</c:f>
              <c:numCache>
                <c:formatCode>0%</c:formatCode>
                <c:ptCount val="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Measurements!$A$44</c:f>
              <c:strCache>
                <c:ptCount val="1"/>
                <c:pt idx="0">
                  <c:v>CaseB</c:v>
                </c:pt>
              </c:strCache>
            </c:strRef>
          </c:tx>
          <c:marker>
            <c:symbol val="none"/>
          </c:marker>
          <c:xVal>
            <c:strRef>
              <c:f>Measurements!$E$9:$L$9</c:f>
              <c:strCache>
                <c:ptCount val="8"/>
                <c:pt idx="0">
                  <c:v>Power T1</c:v>
                </c:pt>
                <c:pt idx="1">
                  <c:v>Power T2</c:v>
                </c:pt>
                <c:pt idx="2">
                  <c:v>Power T3</c:v>
                </c:pt>
                <c:pt idx="3">
                  <c:v>Power T4</c:v>
                </c:pt>
                <c:pt idx="4">
                  <c:v>Power T5</c:v>
                </c:pt>
                <c:pt idx="5">
                  <c:v>Power T6</c:v>
                </c:pt>
                <c:pt idx="6">
                  <c:v>Power T7</c:v>
                </c:pt>
                <c:pt idx="7">
                  <c:v>Power T8</c:v>
                </c:pt>
              </c:strCache>
            </c:strRef>
          </c:xVal>
          <c:yVal>
            <c:numRef>
              <c:f>Measurements!$E$44:$L$44</c:f>
              <c:numCache>
                <c:formatCode>0%</c:formatCode>
                <c:ptCount val="8"/>
                <c:pt idx="0">
                  <c:v>3.6473147092409244E-2</c:v>
                </c:pt>
                <c:pt idx="1">
                  <c:v>3.5719786871742605E-2</c:v>
                </c:pt>
                <c:pt idx="2">
                  <c:v>2.4323529540005443E-2</c:v>
                </c:pt>
                <c:pt idx="3">
                  <c:v>2.4104273541420262E-2</c:v>
                </c:pt>
                <c:pt idx="4">
                  <c:v>1.1096442941007994E-2</c:v>
                </c:pt>
                <c:pt idx="5">
                  <c:v>-3.1555625976637321E-3</c:v>
                </c:pt>
                <c:pt idx="6">
                  <c:v>3.1386880806559075E-3</c:v>
                </c:pt>
                <c:pt idx="7">
                  <c:v>1.9092427654942765E-2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Measurements!$A$45</c:f>
              <c:strCache>
                <c:ptCount val="1"/>
                <c:pt idx="0">
                  <c:v>CaseC</c:v>
                </c:pt>
              </c:strCache>
            </c:strRef>
          </c:tx>
          <c:marker>
            <c:symbol val="none"/>
          </c:marker>
          <c:xVal>
            <c:strRef>
              <c:f>Measurements!$E$9:$L$9</c:f>
              <c:strCache>
                <c:ptCount val="8"/>
                <c:pt idx="0">
                  <c:v>Power T1</c:v>
                </c:pt>
                <c:pt idx="1">
                  <c:v>Power T2</c:v>
                </c:pt>
                <c:pt idx="2">
                  <c:v>Power T3</c:v>
                </c:pt>
                <c:pt idx="3">
                  <c:v>Power T4</c:v>
                </c:pt>
                <c:pt idx="4">
                  <c:v>Power T5</c:v>
                </c:pt>
                <c:pt idx="5">
                  <c:v>Power T6</c:v>
                </c:pt>
                <c:pt idx="6">
                  <c:v>Power T7</c:v>
                </c:pt>
                <c:pt idx="7">
                  <c:v>Power T8</c:v>
                </c:pt>
              </c:strCache>
            </c:strRef>
          </c:xVal>
          <c:yVal>
            <c:numRef>
              <c:f>Measurements!$E$45:$L$45</c:f>
              <c:numCache>
                <c:formatCode>0%</c:formatCode>
                <c:ptCount val="8"/>
                <c:pt idx="0">
                  <c:v>5.0661631862497787E-2</c:v>
                </c:pt>
                <c:pt idx="1">
                  <c:v>4.5879116492644464E-2</c:v>
                </c:pt>
                <c:pt idx="2">
                  <c:v>4.000929203689884E-2</c:v>
                </c:pt>
                <c:pt idx="3">
                  <c:v>2.5727262114549697E-2</c:v>
                </c:pt>
                <c:pt idx="4">
                  <c:v>8.1045217065408969E-3</c:v>
                </c:pt>
                <c:pt idx="5">
                  <c:v>-6.6277468774928678E-3</c:v>
                </c:pt>
                <c:pt idx="6">
                  <c:v>4.8549095411232011E-3</c:v>
                </c:pt>
                <c:pt idx="7">
                  <c:v>2.1788195913273391E-2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Measurements!$A$46</c:f>
              <c:strCache>
                <c:ptCount val="1"/>
                <c:pt idx="0">
                  <c:v>CaseD</c:v>
                </c:pt>
              </c:strCache>
            </c:strRef>
          </c:tx>
          <c:marker>
            <c:symbol val="none"/>
          </c:marker>
          <c:xVal>
            <c:strRef>
              <c:f>Measurements!$E$9:$L$9</c:f>
              <c:strCache>
                <c:ptCount val="8"/>
                <c:pt idx="0">
                  <c:v>Power T1</c:v>
                </c:pt>
                <c:pt idx="1">
                  <c:v>Power T2</c:v>
                </c:pt>
                <c:pt idx="2">
                  <c:v>Power T3</c:v>
                </c:pt>
                <c:pt idx="3">
                  <c:v>Power T4</c:v>
                </c:pt>
                <c:pt idx="4">
                  <c:v>Power T5</c:v>
                </c:pt>
                <c:pt idx="5">
                  <c:v>Power T6</c:v>
                </c:pt>
                <c:pt idx="6">
                  <c:v>Power T7</c:v>
                </c:pt>
                <c:pt idx="7">
                  <c:v>Power T8</c:v>
                </c:pt>
              </c:strCache>
            </c:strRef>
          </c:xVal>
          <c:yVal>
            <c:numRef>
              <c:f>Measurements!$E$46:$L$46</c:f>
              <c:numCache>
                <c:formatCode>0%</c:formatCode>
                <c:ptCount val="8"/>
                <c:pt idx="0">
                  <c:v>5.0674481578219327E-2</c:v>
                </c:pt>
                <c:pt idx="1">
                  <c:v>6.1597231549218485E-2</c:v>
                </c:pt>
                <c:pt idx="2">
                  <c:v>5.0867361744616355E-2</c:v>
                </c:pt>
                <c:pt idx="3">
                  <c:v>5.2256290186212848E-2</c:v>
                </c:pt>
                <c:pt idx="4">
                  <c:v>3.5191343402595499E-2</c:v>
                </c:pt>
                <c:pt idx="5">
                  <c:v>1.9732988755695898E-2</c:v>
                </c:pt>
                <c:pt idx="6">
                  <c:v>3.7303739663892325E-2</c:v>
                </c:pt>
                <c:pt idx="7">
                  <c:v>5.9187861591699496E-2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Measurements!$A$47</c:f>
              <c:strCache>
                <c:ptCount val="1"/>
                <c:pt idx="0">
                  <c:v>CaseE</c:v>
                </c:pt>
              </c:strCache>
            </c:strRef>
          </c:tx>
          <c:marker>
            <c:symbol val="none"/>
          </c:marker>
          <c:xVal>
            <c:strRef>
              <c:f>Measurements!$E$9:$L$9</c:f>
              <c:strCache>
                <c:ptCount val="8"/>
                <c:pt idx="0">
                  <c:v>Power T1</c:v>
                </c:pt>
                <c:pt idx="1">
                  <c:v>Power T2</c:v>
                </c:pt>
                <c:pt idx="2">
                  <c:v>Power T3</c:v>
                </c:pt>
                <c:pt idx="3">
                  <c:v>Power T4</c:v>
                </c:pt>
                <c:pt idx="4">
                  <c:v>Power T5</c:v>
                </c:pt>
                <c:pt idx="5">
                  <c:v>Power T6</c:v>
                </c:pt>
                <c:pt idx="6">
                  <c:v>Power T7</c:v>
                </c:pt>
                <c:pt idx="7">
                  <c:v>Power T8</c:v>
                </c:pt>
              </c:strCache>
            </c:strRef>
          </c:xVal>
          <c:yVal>
            <c:numRef>
              <c:f>Measurements!$E$47:$L$47</c:f>
              <c:numCache>
                <c:formatCode>0%</c:formatCode>
                <c:ptCount val="8"/>
                <c:pt idx="0">
                  <c:v>5.3487027355331652E-2</c:v>
                </c:pt>
                <c:pt idx="1">
                  <c:v>7.4216148795306788E-2</c:v>
                </c:pt>
                <c:pt idx="2">
                  <c:v>6.0788234091504828E-2</c:v>
                </c:pt>
                <c:pt idx="3">
                  <c:v>5.3832532241199937E-2</c:v>
                </c:pt>
                <c:pt idx="4">
                  <c:v>3.783424220212131E-2</c:v>
                </c:pt>
                <c:pt idx="5">
                  <c:v>2.6527651809032507E-2</c:v>
                </c:pt>
                <c:pt idx="6">
                  <c:v>5.2867916573625488E-2</c:v>
                </c:pt>
                <c:pt idx="7">
                  <c:v>7.3741329146446905E-2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Measurements!$A$48</c:f>
              <c:strCache>
                <c:ptCount val="1"/>
                <c:pt idx="0">
                  <c:v>CaseF</c:v>
                </c:pt>
              </c:strCache>
            </c:strRef>
          </c:tx>
          <c:marker>
            <c:symbol val="none"/>
          </c:marker>
          <c:xVal>
            <c:strRef>
              <c:f>Measurements!$E$9:$L$9</c:f>
              <c:strCache>
                <c:ptCount val="8"/>
                <c:pt idx="0">
                  <c:v>Power T1</c:v>
                </c:pt>
                <c:pt idx="1">
                  <c:v>Power T2</c:v>
                </c:pt>
                <c:pt idx="2">
                  <c:v>Power T3</c:v>
                </c:pt>
                <c:pt idx="3">
                  <c:v>Power T4</c:v>
                </c:pt>
                <c:pt idx="4">
                  <c:v>Power T5</c:v>
                </c:pt>
                <c:pt idx="5">
                  <c:v>Power T6</c:v>
                </c:pt>
                <c:pt idx="6">
                  <c:v>Power T7</c:v>
                </c:pt>
                <c:pt idx="7">
                  <c:v>Power T8</c:v>
                </c:pt>
              </c:strCache>
            </c:strRef>
          </c:xVal>
          <c:yVal>
            <c:numRef>
              <c:f>Measurements!$E$48:$L$48</c:f>
              <c:numCache>
                <c:formatCode>0%</c:formatCode>
                <c:ptCount val="8"/>
                <c:pt idx="0">
                  <c:v>4.4229749490508806E-2</c:v>
                </c:pt>
                <c:pt idx="1">
                  <c:v>7.0785170811609899E-2</c:v>
                </c:pt>
                <c:pt idx="2">
                  <c:v>5.6430956726141193E-2</c:v>
                </c:pt>
                <c:pt idx="3">
                  <c:v>4.9341834292942539E-2</c:v>
                </c:pt>
                <c:pt idx="4">
                  <c:v>3.2802064068219068E-2</c:v>
                </c:pt>
                <c:pt idx="5">
                  <c:v>1.634877012009214E-2</c:v>
                </c:pt>
                <c:pt idx="6">
                  <c:v>3.6498328665642912E-2</c:v>
                </c:pt>
                <c:pt idx="7">
                  <c:v>5.3210327217759847E-2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032128"/>
        <c:axId val="102057856"/>
      </c:scatterChart>
      <c:valAx>
        <c:axId val="102032128"/>
        <c:scaling>
          <c:orientation val="minMax"/>
          <c:max val="8"/>
          <c:min val="1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Turbine Position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102057856"/>
        <c:crossesAt val="-2"/>
        <c:crossBetween val="midCat"/>
        <c:majorUnit val="1"/>
      </c:valAx>
      <c:valAx>
        <c:axId val="102057856"/>
        <c:scaling>
          <c:orientation val="minMax"/>
          <c:max val="8.0000000000000016E-2"/>
          <c:min val="-2.0000000000000004E-2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Percentage difference in generation</a:t>
                </a:r>
              </a:p>
            </c:rich>
          </c:tx>
          <c:layout>
            <c:manualLayout>
              <c:xMode val="edge"/>
              <c:yMode val="edge"/>
              <c:x val="1.7259978425026967E-2"/>
              <c:y val="5.9932195975503061E-2"/>
            </c:manualLayout>
          </c:layout>
          <c:overlay val="0"/>
        </c:title>
        <c:numFmt formatCode="0%" sourceLinked="1"/>
        <c:majorTickMark val="out"/>
        <c:minorTickMark val="none"/>
        <c:tickLblPos val="nextTo"/>
        <c:crossAx val="102032128"/>
        <c:crosses val="autoZero"/>
        <c:crossBetween val="midCat"/>
        <c:majorUnit val="2.0000000000000004E-2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Analysis!$O$13</c:f>
              <c:strCache>
                <c:ptCount val="1"/>
                <c:pt idx="0">
                  <c:v>Case A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Analysis!$O$14:$O$21</c:f>
              <c:numCache>
                <c:formatCode>General</c:formatCode>
                <c:ptCount val="8"/>
                <c:pt idx="0">
                  <c:v>1</c:v>
                </c:pt>
                <c:pt idx="1">
                  <c:v>0.55018713050230672</c:v>
                </c:pt>
                <c:pt idx="2">
                  <c:v>0.45494784101535563</c:v>
                </c:pt>
                <c:pt idx="3">
                  <c:v>0.42606702237368838</c:v>
                </c:pt>
                <c:pt idx="4">
                  <c:v>0.41321206134285787</c:v>
                </c:pt>
                <c:pt idx="5">
                  <c:v>0.41419386659663054</c:v>
                </c:pt>
                <c:pt idx="6">
                  <c:v>0.41707844201346245</c:v>
                </c:pt>
                <c:pt idx="7">
                  <c:v>0.4199678939464554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Analysis!$P$13</c:f>
              <c:strCache>
                <c:ptCount val="1"/>
                <c:pt idx="0">
                  <c:v>Case B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Analysis!$P$14:$P$21</c:f>
              <c:numCache>
                <c:formatCode>General</c:formatCode>
                <c:ptCount val="8"/>
                <c:pt idx="0">
                  <c:v>1</c:v>
                </c:pt>
                <c:pt idx="1">
                  <c:v>0.55007081917001355</c:v>
                </c:pt>
                <c:pt idx="2">
                  <c:v>0.46878318443465289</c:v>
                </c:pt>
                <c:pt idx="3">
                  <c:v>0.43293080607671974</c:v>
                </c:pt>
                <c:pt idx="4">
                  <c:v>0.42040016301829425</c:v>
                </c:pt>
                <c:pt idx="5">
                  <c:v>0.41963512778918927</c:v>
                </c:pt>
                <c:pt idx="6">
                  <c:v>0.41467045870336905</c:v>
                </c:pt>
                <c:pt idx="7">
                  <c:v>0.40551795638489346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Analysis!$Q$13</c:f>
              <c:strCache>
                <c:ptCount val="1"/>
                <c:pt idx="0">
                  <c:v>Case C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Analysis!$Q$14:$Q$21</c:f>
              <c:numCache>
                <c:formatCode>General</c:formatCode>
                <c:ptCount val="8"/>
                <c:pt idx="0">
                  <c:v>1</c:v>
                </c:pt>
                <c:pt idx="1">
                  <c:v>0.56026591469160825</c:v>
                </c:pt>
                <c:pt idx="2">
                  <c:v>0.48686823498351006</c:v>
                </c:pt>
                <c:pt idx="3">
                  <c:v>0.45054580819326084</c:v>
                </c:pt>
                <c:pt idx="4">
                  <c:v>0.43487651588589876</c:v>
                </c:pt>
                <c:pt idx="5">
                  <c:v>0.4275835474650953</c:v>
                </c:pt>
                <c:pt idx="6">
                  <c:v>0.41190523567537379</c:v>
                </c:pt>
                <c:pt idx="7">
                  <c:v>0.393876400529032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Analysis!$R$13</c:f>
              <c:strCache>
                <c:ptCount val="1"/>
                <c:pt idx="0">
                  <c:v>Case D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Analysis!$R$14:$R$21</c:f>
              <c:numCache>
                <c:formatCode>General</c:formatCode>
                <c:ptCount val="8"/>
                <c:pt idx="0">
                  <c:v>1</c:v>
                </c:pt>
                <c:pt idx="1">
                  <c:v>0.57622735780715795</c:v>
                </c:pt>
                <c:pt idx="2">
                  <c:v>0.50929042534334901</c:v>
                </c:pt>
                <c:pt idx="3">
                  <c:v>0.47402920803786652</c:v>
                </c:pt>
                <c:pt idx="4">
                  <c:v>0.45370386960122666</c:v>
                </c:pt>
                <c:pt idx="5">
                  <c:v>0.43693659594282636</c:v>
                </c:pt>
                <c:pt idx="6">
                  <c:v>0.41437111203391763</c:v>
                </c:pt>
                <c:pt idx="7">
                  <c:v>0.39448906891916674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Analysis!$S$13</c:f>
              <c:strCache>
                <c:ptCount val="1"/>
                <c:pt idx="0">
                  <c:v>Case E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Analysis!$S$14:$S$21</c:f>
              <c:numCache>
                <c:formatCode>General</c:formatCode>
                <c:ptCount val="8"/>
                <c:pt idx="0">
                  <c:v>1</c:v>
                </c:pt>
                <c:pt idx="1">
                  <c:v>0.59832007454604574</c:v>
                </c:pt>
                <c:pt idx="2">
                  <c:v>0.53608376314909001</c:v>
                </c:pt>
                <c:pt idx="3">
                  <c:v>0.50020503146705653</c:v>
                </c:pt>
                <c:pt idx="4">
                  <c:v>0.47511507101677752</c:v>
                </c:pt>
                <c:pt idx="5">
                  <c:v>0.45046501496884056</c:v>
                </c:pt>
                <c:pt idx="6">
                  <c:v>0.42697846747699286</c:v>
                </c:pt>
                <c:pt idx="7">
                  <c:v>0.41010206245191605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Analysis!$T$13</c:f>
              <c:strCache>
                <c:ptCount val="1"/>
                <c:pt idx="0">
                  <c:v>Case F</c:v>
                </c:pt>
              </c:strCache>
            </c:strRef>
          </c:tx>
          <c:marker>
            <c:symbol val="none"/>
          </c:marker>
          <c:xVal>
            <c:numRef>
              <c:f>Analysis!$C$14:$C$21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Analysis!$T$14:$T$21</c:f>
              <c:numCache>
                <c:formatCode>General</c:formatCode>
                <c:ptCount val="8"/>
                <c:pt idx="0">
                  <c:v>1</c:v>
                </c:pt>
                <c:pt idx="1">
                  <c:v>0.62642134159884677</c:v>
                </c:pt>
                <c:pt idx="2">
                  <c:v>0.57106910448024328</c:v>
                </c:pt>
                <c:pt idx="3">
                  <c:v>0.52940989275263495</c:v>
                </c:pt>
                <c:pt idx="4">
                  <c:v>0.49887119358403692</c:v>
                </c:pt>
                <c:pt idx="5">
                  <c:v>0.47050876721922208</c:v>
                </c:pt>
                <c:pt idx="6">
                  <c:v>0.44843145551537683</c:v>
                </c:pt>
                <c:pt idx="7">
                  <c:v>0.4317637934509066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632192"/>
        <c:axId val="37569280"/>
      </c:scatterChart>
      <c:valAx>
        <c:axId val="10632192"/>
        <c:scaling>
          <c:orientation val="minMax"/>
          <c:max val="8"/>
          <c:min val="1"/>
        </c:scaling>
        <c:delete val="0"/>
        <c:axPos val="b"/>
        <c:numFmt formatCode="General" sourceLinked="1"/>
        <c:majorTickMark val="none"/>
        <c:minorTickMark val="none"/>
        <c:tickLblPos val="nextTo"/>
        <c:crossAx val="37569280"/>
        <c:crosses val="autoZero"/>
        <c:crossBetween val="midCat"/>
        <c:majorUnit val="1"/>
      </c:valAx>
      <c:valAx>
        <c:axId val="37569280"/>
        <c:scaling>
          <c:orientation val="minMax"/>
          <c:max val="1"/>
          <c:min val="0.30000000000000004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Power Ratio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0632192"/>
        <c:crosses val="autoZero"/>
        <c:crossBetween val="midCat"/>
        <c:majorUnit val="0.1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Analysis!$O$13</c:f>
              <c:strCache>
                <c:ptCount val="1"/>
                <c:pt idx="0">
                  <c:v>Case A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Analysis!$O$24:$O$31</c:f>
              <c:numCache>
                <c:formatCode>General</c:formatCode>
                <c:ptCount val="8"/>
                <c:pt idx="0">
                  <c:v>1</c:v>
                </c:pt>
                <c:pt idx="1">
                  <c:v>0.55018713050230672</c:v>
                </c:pt>
                <c:pt idx="2">
                  <c:v>0.45494784101535557</c:v>
                </c:pt>
                <c:pt idx="3">
                  <c:v>0.42606702237368832</c:v>
                </c:pt>
                <c:pt idx="4">
                  <c:v>0.41321206134285782</c:v>
                </c:pt>
                <c:pt idx="5">
                  <c:v>0.41419386659663049</c:v>
                </c:pt>
                <c:pt idx="6">
                  <c:v>0.41707844201346239</c:v>
                </c:pt>
                <c:pt idx="7">
                  <c:v>0.41996789394645534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Analysis!$P$13</c:f>
              <c:strCache>
                <c:ptCount val="1"/>
                <c:pt idx="0">
                  <c:v>Case B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Analysis!$P$24:$P$31</c:f>
              <c:numCache>
                <c:formatCode>General</c:formatCode>
                <c:ptCount val="8"/>
                <c:pt idx="0">
                  <c:v>1</c:v>
                </c:pt>
                <c:pt idx="1">
                  <c:v>0.5501319888622711</c:v>
                </c:pt>
                <c:pt idx="2">
                  <c:v>0.46150699145715424</c:v>
                </c:pt>
                <c:pt idx="3">
                  <c:v>0.42932105001461807</c:v>
                </c:pt>
                <c:pt idx="4">
                  <c:v>0.41661984377739941</c:v>
                </c:pt>
                <c:pt idx="5">
                  <c:v>0.41677349542646741</c:v>
                </c:pt>
                <c:pt idx="6">
                  <c:v>0.4159368494766113</c:v>
                </c:pt>
                <c:pt idx="7">
                  <c:v>0.41311737267867948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Analysis!$Q$13</c:f>
              <c:strCache>
                <c:ptCount val="1"/>
                <c:pt idx="0">
                  <c:v>Case C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Analysis!$Q$24:$Q$31</c:f>
              <c:numCache>
                <c:formatCode>General</c:formatCode>
                <c:ptCount val="8"/>
                <c:pt idx="0">
                  <c:v>1</c:v>
                </c:pt>
                <c:pt idx="1">
                  <c:v>0.55186521895614038</c:v>
                </c:pt>
                <c:pt idx="2">
                  <c:v>0.46897359041517606</c:v>
                </c:pt>
                <c:pt idx="3">
                  <c:v>0.43452545914749352</c:v>
                </c:pt>
                <c:pt idx="4">
                  <c:v>0.42138090472324796</c:v>
                </c:pt>
                <c:pt idx="5">
                  <c:v>0.41985508637425534</c:v>
                </c:pt>
                <c:pt idx="6">
                  <c:v>0.41470369498759768</c:v>
                </c:pt>
                <c:pt idx="7">
                  <c:v>0.40657696532314042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Analysis!$R$13</c:f>
              <c:strCache>
                <c:ptCount val="1"/>
                <c:pt idx="0">
                  <c:v>Case D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Analysis!$R$24:$R$31</c:f>
              <c:numCache>
                <c:formatCode>General</c:formatCode>
                <c:ptCount val="8"/>
                <c:pt idx="0">
                  <c:v>1</c:v>
                </c:pt>
                <c:pt idx="1">
                  <c:v>0.55628697014701689</c:v>
                </c:pt>
                <c:pt idx="2">
                  <c:v>0.47784155614972135</c:v>
                </c:pt>
                <c:pt idx="3">
                  <c:v>0.44256390541412932</c:v>
                </c:pt>
                <c:pt idx="4">
                  <c:v>0.4281182508029408</c:v>
                </c:pt>
                <c:pt idx="5">
                  <c:v>0.42362642977425513</c:v>
                </c:pt>
                <c:pt idx="6">
                  <c:v>0.41392250252300727</c:v>
                </c:pt>
                <c:pt idx="7">
                  <c:v>0.40177784370877684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Analysis!$S$13</c:f>
              <c:strCache>
                <c:ptCount val="1"/>
                <c:pt idx="0">
                  <c:v>Case E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Analysis!$S$24:$S$31</c:f>
              <c:numCache>
                <c:formatCode>General</c:formatCode>
                <c:ptCount val="8"/>
                <c:pt idx="0">
                  <c:v>1</c:v>
                </c:pt>
                <c:pt idx="1">
                  <c:v>0.56290601510351179</c:v>
                </c:pt>
                <c:pt idx="2">
                  <c:v>0.48822863823514001</c:v>
                </c:pt>
                <c:pt idx="3">
                  <c:v>0.45267542272968531</c:v>
                </c:pt>
                <c:pt idx="4">
                  <c:v>0.43640744534784048</c:v>
                </c:pt>
                <c:pt idx="5">
                  <c:v>0.42820524552901879</c:v>
                </c:pt>
                <c:pt idx="6">
                  <c:v>0.41465821851020185</c:v>
                </c:pt>
                <c:pt idx="7">
                  <c:v>0.4000536656491992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Analysis!$T$13</c:f>
              <c:strCache>
                <c:ptCount val="1"/>
                <c:pt idx="0">
                  <c:v>Case F</c:v>
                </c:pt>
              </c:strCache>
            </c:strRef>
          </c:tx>
          <c:marker>
            <c:symbol val="none"/>
          </c:marker>
          <c:xVal>
            <c:numRef>
              <c:f>Analysis!$C$24:$C$31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Analysis!$T$24:$T$31</c:f>
              <c:numCache>
                <c:formatCode>General</c:formatCode>
                <c:ptCount val="8"/>
                <c:pt idx="0">
                  <c:v>1</c:v>
                </c:pt>
                <c:pt idx="1">
                  <c:v>0.5715500717530777</c:v>
                </c:pt>
                <c:pt idx="2">
                  <c:v>0.50032547486258772</c:v>
                </c:pt>
                <c:pt idx="3">
                  <c:v>0.46431505098707132</c:v>
                </c:pt>
                <c:pt idx="4">
                  <c:v>0.44589379762308973</c:v>
                </c:pt>
                <c:pt idx="5">
                  <c:v>0.43393070683774232</c:v>
                </c:pt>
                <c:pt idx="6">
                  <c:v>0.41762625608095799</c:v>
                </c:pt>
                <c:pt idx="7">
                  <c:v>0.40171876686261521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7562240"/>
        <c:axId val="80636544"/>
      </c:scatterChart>
      <c:valAx>
        <c:axId val="77562240"/>
        <c:scaling>
          <c:orientation val="minMax"/>
          <c:max val="8"/>
          <c:min val="1"/>
        </c:scaling>
        <c:delete val="0"/>
        <c:axPos val="b"/>
        <c:numFmt formatCode="General" sourceLinked="1"/>
        <c:majorTickMark val="out"/>
        <c:minorTickMark val="none"/>
        <c:tickLblPos val="nextTo"/>
        <c:crossAx val="80636544"/>
        <c:crosses val="autoZero"/>
        <c:crossBetween val="midCat"/>
        <c:majorUnit val="1"/>
      </c:valAx>
      <c:valAx>
        <c:axId val="80636544"/>
        <c:scaling>
          <c:orientation val="minMax"/>
          <c:max val="1"/>
          <c:min val="0.30000000000000004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Power Ratio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7562240"/>
        <c:crosses val="autoZero"/>
        <c:crossBetween val="midCat"/>
        <c:majorUnit val="0.1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Analysis!$O$13</c:f>
              <c:strCache>
                <c:ptCount val="1"/>
                <c:pt idx="0">
                  <c:v>Case A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Analysis!$O$34:$O$41</c:f>
              <c:numCache>
                <c:formatCode>General</c:formatCode>
                <c:ptCount val="8"/>
                <c:pt idx="0">
                  <c:v>1</c:v>
                </c:pt>
                <c:pt idx="1">
                  <c:v>0.55018713050230672</c:v>
                </c:pt>
                <c:pt idx="2">
                  <c:v>0.45494784101535563</c:v>
                </c:pt>
                <c:pt idx="3">
                  <c:v>0.42606702237368838</c:v>
                </c:pt>
                <c:pt idx="4">
                  <c:v>0.41321206134285787</c:v>
                </c:pt>
                <c:pt idx="5">
                  <c:v>0.41419386659663054</c:v>
                </c:pt>
                <c:pt idx="6">
                  <c:v>0.41707844201346245</c:v>
                </c:pt>
                <c:pt idx="7">
                  <c:v>0.4199678939464554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Analysis!$P$13</c:f>
              <c:strCache>
                <c:ptCount val="1"/>
                <c:pt idx="0">
                  <c:v>Case B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Analysis!$P$34:$P$41</c:f>
              <c:numCache>
                <c:formatCode>General</c:formatCode>
                <c:ptCount val="8"/>
                <c:pt idx="0">
                  <c:v>1</c:v>
                </c:pt>
                <c:pt idx="1">
                  <c:v>0.55694287474851434</c:v>
                </c:pt>
                <c:pt idx="2">
                  <c:v>0.47783565281188634</c:v>
                </c:pt>
                <c:pt idx="3">
                  <c:v>0.44511441932399515</c:v>
                </c:pt>
                <c:pt idx="4">
                  <c:v>0.43393396280919733</c:v>
                </c:pt>
                <c:pt idx="5">
                  <c:v>0.43358277913423482</c:v>
                </c:pt>
                <c:pt idx="6">
                  <c:v>0.42812929075398559</c:v>
                </c:pt>
                <c:pt idx="7">
                  <c:v>0.41721545006917188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Analysis!$Q$13</c:f>
              <c:strCache>
                <c:ptCount val="1"/>
                <c:pt idx="0">
                  <c:v>Case C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Analysis!$Q$34:$Q$41</c:f>
              <c:numCache>
                <c:formatCode>General</c:formatCode>
                <c:ptCount val="8"/>
                <c:pt idx="0">
                  <c:v>1</c:v>
                </c:pt>
                <c:pt idx="1">
                  <c:v>0.56294907545754957</c:v>
                </c:pt>
                <c:pt idx="2">
                  <c:v>0.48921429250724552</c:v>
                </c:pt>
                <c:pt idx="3">
                  <c:v>0.45540579885061955</c:v>
                </c:pt>
                <c:pt idx="4">
                  <c:v>0.44156764695575218</c:v>
                </c:pt>
                <c:pt idx="5">
                  <c:v>0.43623517740108525</c:v>
                </c:pt>
                <c:pt idx="6">
                  <c:v>0.42288505040431529</c:v>
                </c:pt>
                <c:pt idx="7">
                  <c:v>0.40580275895314405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Analysis!$R$13</c:f>
              <c:strCache>
                <c:ptCount val="1"/>
                <c:pt idx="0">
                  <c:v>Case D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Analysis!$R$34:$R$41</c:f>
              <c:numCache>
                <c:formatCode>General</c:formatCode>
                <c:ptCount val="8"/>
                <c:pt idx="0">
                  <c:v>1</c:v>
                </c:pt>
                <c:pt idx="1">
                  <c:v>0.57899030210231028</c:v>
                </c:pt>
                <c:pt idx="2">
                  <c:v>0.51215770604826982</c:v>
                </c:pt>
                <c:pt idx="3">
                  <c:v>0.47876578335430214</c:v>
                </c:pt>
                <c:pt idx="4">
                  <c:v>0.4595246915702712</c:v>
                </c:pt>
                <c:pt idx="5">
                  <c:v>0.44367855382929239</c:v>
                </c:pt>
                <c:pt idx="6">
                  <c:v>0.42239575181455352</c:v>
                </c:pt>
                <c:pt idx="7">
                  <c:v>0.40306380115193868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Analysis!$S$13</c:f>
              <c:strCache>
                <c:ptCount val="1"/>
                <c:pt idx="0">
                  <c:v>Case E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Analysis!$S$34:$S$41</c:f>
              <c:numCache>
                <c:formatCode>General</c:formatCode>
                <c:ptCount val="8"/>
                <c:pt idx="0">
                  <c:v>1</c:v>
                </c:pt>
                <c:pt idx="1">
                  <c:v>0.59282032678238683</c:v>
                </c:pt>
                <c:pt idx="2">
                  <c:v>0.52871608030062001</c:v>
                </c:pt>
                <c:pt idx="3">
                  <c:v>0.49398224523190509</c:v>
                </c:pt>
                <c:pt idx="4">
                  <c:v>0.47203444930051797</c:v>
                </c:pt>
                <c:pt idx="5">
                  <c:v>0.45124545146372186</c:v>
                </c:pt>
                <c:pt idx="6">
                  <c:v>0.43048467099729942</c:v>
                </c:pt>
                <c:pt idx="7">
                  <c:v>0.41424855987150172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Analysis!$T$13</c:f>
              <c:strCache>
                <c:ptCount val="1"/>
                <c:pt idx="0">
                  <c:v>Case F</c:v>
                </c:pt>
              </c:strCache>
            </c:strRef>
          </c:tx>
          <c:marker>
            <c:symbol val="none"/>
          </c:marker>
          <c:xVal>
            <c:numRef>
              <c:f>Analysis!$C$34:$C$41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Analysis!$T$34:$T$41</c:f>
              <c:numCache>
                <c:formatCode>General</c:formatCode>
                <c:ptCount val="8"/>
                <c:pt idx="0">
                  <c:v>1</c:v>
                </c:pt>
                <c:pt idx="1">
                  <c:v>0.60686906901066895</c:v>
                </c:pt>
                <c:pt idx="2">
                  <c:v>0.54641597150137267</c:v>
                </c:pt>
                <c:pt idx="3">
                  <c:v>0.50873718510847665</c:v>
                </c:pt>
                <c:pt idx="4">
                  <c:v>0.48424766422218962</c:v>
                </c:pt>
                <c:pt idx="5">
                  <c:v>0.461597056749113</c:v>
                </c:pt>
                <c:pt idx="6">
                  <c:v>0.44137576617960239</c:v>
                </c:pt>
                <c:pt idx="7">
                  <c:v>0.4251652942425645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9721472"/>
        <c:axId val="89728896"/>
      </c:scatterChart>
      <c:valAx>
        <c:axId val="89721472"/>
        <c:scaling>
          <c:orientation val="minMax"/>
          <c:max val="8"/>
          <c:min val="1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Turbine Position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9728896"/>
        <c:crosses val="autoZero"/>
        <c:crossBetween val="midCat"/>
        <c:majorUnit val="1"/>
      </c:valAx>
      <c:valAx>
        <c:axId val="89728896"/>
        <c:scaling>
          <c:orientation val="minMax"/>
          <c:max val="1"/>
          <c:min val="0.30000000000000004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Power Ratio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9721472"/>
        <c:crosses val="autoZero"/>
        <c:crossBetween val="midCat"/>
        <c:majorUnit val="0.1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5426" y="1572830"/>
            <a:ext cx="6114223" cy="2077481"/>
          </a:xfrm>
        </p:spPr>
        <p:txBody>
          <a:bodyPr anchor="b">
            <a:normAutofit/>
          </a:bodyPr>
          <a:lstStyle>
            <a:lvl1pPr algn="ctr">
              <a:defRPr sz="3300" b="1" i="0">
                <a:solidFill>
                  <a:srgbClr val="330865"/>
                </a:solidFill>
                <a:latin typeface="Arial Bold"/>
                <a:cs typeface="Arial Bold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5426" y="3650312"/>
            <a:ext cx="6114223" cy="1185930"/>
          </a:xfrm>
        </p:spPr>
        <p:txBody>
          <a:bodyPr>
            <a:normAutofit/>
          </a:bodyPr>
          <a:lstStyle>
            <a:lvl1pPr marL="0" indent="0" algn="ctr">
              <a:buNone/>
              <a:defRPr sz="24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C91E08-53F6-4B30-8521-A8FFEF1ADBB8}" type="datetimeFigureOut">
              <a:rPr lang="en-GB" smtClean="0"/>
              <a:t>10/06/2015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49663" y="6356350"/>
            <a:ext cx="3597275" cy="36512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66688" y="6356350"/>
            <a:ext cx="1066800" cy="365125"/>
          </a:xfrm>
        </p:spPr>
        <p:txBody>
          <a:bodyPr/>
          <a:lstStyle>
            <a:lvl1pPr>
              <a:defRPr/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8878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C91E08-53F6-4B30-8521-A8FFEF1ADBB8}" type="datetimeFigureOut">
              <a:rPr lang="en-GB" smtClean="0"/>
              <a:t>10/06/2015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263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C91E08-53F6-4B30-8521-A8FFEF1ADBB8}" type="datetimeFigureOut">
              <a:rPr lang="en-GB" smtClean="0"/>
              <a:t>10/06/2015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7688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5426" y="1572830"/>
            <a:ext cx="6114223" cy="2077481"/>
          </a:xfrm>
        </p:spPr>
        <p:txBody>
          <a:bodyPr anchor="b">
            <a:normAutofit/>
          </a:bodyPr>
          <a:lstStyle>
            <a:lvl1pPr algn="ctr">
              <a:defRPr sz="3300" b="1" i="0">
                <a:solidFill>
                  <a:srgbClr val="330865"/>
                </a:solidFill>
                <a:latin typeface="Arial Bold"/>
                <a:cs typeface="Arial Bold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5426" y="3650312"/>
            <a:ext cx="6114223" cy="1185930"/>
          </a:xfrm>
        </p:spPr>
        <p:txBody>
          <a:bodyPr>
            <a:normAutofit/>
          </a:bodyPr>
          <a:lstStyle>
            <a:lvl1pPr marL="0" indent="0" algn="ctr">
              <a:buNone/>
              <a:defRPr sz="24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C91E08-53F6-4B30-8521-A8FFEF1ADBB8}" type="datetimeFigureOut">
              <a:rPr lang="en-GB" smtClean="0"/>
              <a:t>10/06/2015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49663" y="6356350"/>
            <a:ext cx="3597275" cy="36512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66688" y="6356350"/>
            <a:ext cx="1066800" cy="365125"/>
          </a:xfrm>
        </p:spPr>
        <p:txBody>
          <a:bodyPr/>
          <a:lstStyle>
            <a:lvl1pPr>
              <a:defRPr/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88783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C91E08-53F6-4B30-8521-A8FFEF1ADBB8}" type="datetimeFigureOut">
              <a:rPr lang="en-GB" smtClean="0"/>
              <a:t>10/06/2015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3943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0658" y="3179303"/>
            <a:ext cx="6063762" cy="1597579"/>
          </a:xfrm>
        </p:spPr>
        <p:txBody>
          <a:bodyPr anchor="t">
            <a:normAutofit/>
          </a:bodyPr>
          <a:lstStyle>
            <a:lvl1pPr algn="l">
              <a:defRPr sz="3300" b="1" i="0" cap="none">
                <a:solidFill>
                  <a:srgbClr val="330865"/>
                </a:solidFill>
                <a:latin typeface="Arial Bold"/>
                <a:cs typeface="Arial Bold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0658" y="1446667"/>
            <a:ext cx="6063762" cy="1732635"/>
          </a:xfrm>
        </p:spPr>
        <p:txBody>
          <a:bodyPr anchor="b"/>
          <a:lstStyle>
            <a:lvl1pPr marL="0" indent="0">
              <a:buNone/>
              <a:defRPr sz="20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C91E08-53F6-4B30-8521-A8FFEF1ADBB8}" type="datetimeFigureOut">
              <a:rPr lang="en-GB" smtClean="0"/>
              <a:t>10/06/2015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4227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9850" y="1600200"/>
            <a:ext cx="43259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75954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C91E08-53F6-4B30-8521-A8FFEF1ADBB8}" type="datetimeFigureOut">
              <a:rPr lang="en-GB" smtClean="0"/>
              <a:t>10/06/2015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57305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9850" y="1535113"/>
            <a:ext cx="43275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9850" y="2174875"/>
            <a:ext cx="43275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7912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7912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C91E08-53F6-4B30-8521-A8FFEF1ADBB8}" type="datetimeFigureOut">
              <a:rPr lang="en-GB" smtClean="0"/>
              <a:t>10/06/2015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8934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C91E08-53F6-4B30-8521-A8FFEF1ADBB8}" type="datetimeFigureOut">
              <a:rPr lang="en-GB" smtClean="0"/>
              <a:t>10/06/2015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62971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C91E08-53F6-4B30-8521-A8FFEF1ADBB8}" type="datetimeFigureOut">
              <a:rPr lang="en-GB" smtClean="0"/>
              <a:t>10/06/2015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41989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C91E08-53F6-4B30-8521-A8FFEF1ADBB8}" type="datetimeFigureOut">
              <a:rPr lang="en-GB" smtClean="0"/>
              <a:t>10/06/2015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570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C91E08-53F6-4B30-8521-A8FFEF1ADBB8}" type="datetimeFigureOut">
              <a:rPr lang="en-GB" smtClean="0"/>
              <a:t>10/06/2015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3943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C91E08-53F6-4B30-8521-A8FFEF1ADBB8}" type="datetimeFigureOut">
              <a:rPr lang="en-GB" smtClean="0"/>
              <a:t>10/06/2015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1005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C91E08-53F6-4B30-8521-A8FFEF1ADBB8}" type="datetimeFigureOut">
              <a:rPr lang="en-GB" smtClean="0"/>
              <a:t>10/06/2015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2631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C91E08-53F6-4B30-8521-A8FFEF1ADBB8}" type="datetimeFigureOut">
              <a:rPr lang="en-GB" smtClean="0"/>
              <a:t>10/06/2015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768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0658" y="3179303"/>
            <a:ext cx="6063762" cy="1597579"/>
          </a:xfrm>
        </p:spPr>
        <p:txBody>
          <a:bodyPr anchor="t">
            <a:normAutofit/>
          </a:bodyPr>
          <a:lstStyle>
            <a:lvl1pPr algn="l">
              <a:defRPr sz="3300" b="1" i="0" cap="none">
                <a:solidFill>
                  <a:srgbClr val="330865"/>
                </a:solidFill>
                <a:latin typeface="Arial Bold"/>
                <a:cs typeface="Arial Bold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0658" y="1446667"/>
            <a:ext cx="6063762" cy="1732635"/>
          </a:xfrm>
        </p:spPr>
        <p:txBody>
          <a:bodyPr anchor="b"/>
          <a:lstStyle>
            <a:lvl1pPr marL="0" indent="0">
              <a:buNone/>
              <a:defRPr sz="2000" b="0" i="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C91E08-53F6-4B30-8521-A8FFEF1ADBB8}" type="datetimeFigureOut">
              <a:rPr lang="en-GB" smtClean="0"/>
              <a:t>10/06/2015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422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9850" y="1600200"/>
            <a:ext cx="43259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75954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C91E08-53F6-4B30-8521-A8FFEF1ADBB8}" type="datetimeFigureOut">
              <a:rPr lang="en-GB" smtClean="0"/>
              <a:t>10/06/2015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5730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9850" y="1535113"/>
            <a:ext cx="43275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9850" y="2174875"/>
            <a:ext cx="43275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7912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7912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C91E08-53F6-4B30-8521-A8FFEF1ADBB8}" type="datetimeFigureOut">
              <a:rPr lang="en-GB" smtClean="0"/>
              <a:t>10/06/2015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6893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C91E08-53F6-4B30-8521-A8FFEF1ADBB8}" type="datetimeFigureOut">
              <a:rPr lang="en-GB" smtClean="0"/>
              <a:t>10/06/2015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6297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C91E08-53F6-4B30-8521-A8FFEF1ADBB8}" type="datetimeFigureOut">
              <a:rPr lang="en-GB" smtClean="0"/>
              <a:t>10/06/2015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4198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C91E08-53F6-4B30-8521-A8FFEF1ADBB8}" type="datetimeFigureOut">
              <a:rPr lang="en-GB" smtClean="0"/>
              <a:t>10/06/2015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570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C91E08-53F6-4B30-8521-A8FFEF1ADBB8}" type="datetimeFigureOut">
              <a:rPr lang="en-GB" smtClean="0"/>
              <a:t>10/06/2015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100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69863" y="168275"/>
            <a:ext cx="8855075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69863" y="1412875"/>
            <a:ext cx="8855075" cy="471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6525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BDC91E08-53F6-4B30-8521-A8FFEF1ADBB8}" type="datetimeFigureOut">
              <a:rPr lang="en-GB" smtClean="0"/>
              <a:t>10/06/2015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49663" y="6356350"/>
            <a:ext cx="36004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9863" y="6356350"/>
            <a:ext cx="10572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Arial Bold"/>
          <a:ea typeface="ＭＳ Ｐゴシック" charset="-128"/>
          <a:cs typeface="Arial Bold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Bold" charset="0"/>
          <a:ea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Bold" charset="0"/>
          <a:ea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Bold" charset="0"/>
          <a:ea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Bold" charset="0"/>
          <a:ea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Bold" charset="0"/>
          <a:ea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Bold" charset="0"/>
          <a:ea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Bold" charset="0"/>
          <a:ea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Bold" charset="0"/>
          <a:ea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330865"/>
        </a:buClr>
        <a:buFont typeface="Arial" charset="0"/>
        <a:buChar char="•"/>
        <a:defRPr sz="3000" kern="1200">
          <a:solidFill>
            <a:srgbClr val="262626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330865"/>
        </a:buClr>
        <a:buFont typeface="Arial" charset="0"/>
        <a:buChar char="•"/>
        <a:defRPr sz="2600" kern="1200">
          <a:solidFill>
            <a:srgbClr val="262626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330865"/>
        </a:buClr>
        <a:buFont typeface="Arial" charset="0"/>
        <a:buChar char="•"/>
        <a:defRPr sz="2200" kern="1200">
          <a:solidFill>
            <a:srgbClr val="262626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330865"/>
        </a:buClr>
        <a:buFont typeface="Arial" charset="0"/>
        <a:buChar char="•"/>
        <a:defRPr kern="1200">
          <a:solidFill>
            <a:srgbClr val="262626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330865"/>
        </a:buClr>
        <a:buFont typeface="Arial" charset="0"/>
        <a:buChar char="•"/>
        <a:defRPr sz="1400" kern="1200">
          <a:solidFill>
            <a:srgbClr val="262626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69863" y="168275"/>
            <a:ext cx="8855075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69863" y="1412875"/>
            <a:ext cx="8855075" cy="471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6525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BDC91E08-53F6-4B30-8521-A8FFEF1ADBB8}" type="datetimeFigureOut">
              <a:rPr lang="en-GB" smtClean="0"/>
              <a:t>10/06/2015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49663" y="6356350"/>
            <a:ext cx="36004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9863" y="6356350"/>
            <a:ext cx="10572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0097383A-60EC-4720-B4F7-3F8B7072D89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Arial Bold"/>
          <a:ea typeface="ＭＳ Ｐゴシック" charset="-128"/>
          <a:cs typeface="Arial Bold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Bold" charset="0"/>
          <a:ea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Bold" charset="0"/>
          <a:ea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Bold" charset="0"/>
          <a:ea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Bold" charset="0"/>
          <a:ea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Bold" charset="0"/>
          <a:ea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Bold" charset="0"/>
          <a:ea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Bold" charset="0"/>
          <a:ea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Bold" charset="0"/>
          <a:ea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330865"/>
        </a:buClr>
        <a:buFont typeface="Arial" charset="0"/>
        <a:buChar char="•"/>
        <a:defRPr sz="3000" kern="1200">
          <a:solidFill>
            <a:srgbClr val="262626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330865"/>
        </a:buClr>
        <a:buFont typeface="Arial" charset="0"/>
        <a:buChar char="•"/>
        <a:defRPr sz="2600" kern="1200">
          <a:solidFill>
            <a:srgbClr val="262626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330865"/>
        </a:buClr>
        <a:buFont typeface="Arial" charset="0"/>
        <a:buChar char="•"/>
        <a:defRPr sz="2200" kern="1200">
          <a:solidFill>
            <a:srgbClr val="262626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330865"/>
        </a:buClr>
        <a:buFont typeface="Arial" charset="0"/>
        <a:buChar char="•"/>
        <a:defRPr kern="1200">
          <a:solidFill>
            <a:srgbClr val="262626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330865"/>
        </a:buClr>
        <a:buFont typeface="Arial" charset="0"/>
        <a:buChar char="•"/>
        <a:defRPr sz="1400" kern="1200">
          <a:solidFill>
            <a:srgbClr val="262626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9.xml"/><Relationship Id="rId3" Type="http://schemas.openxmlformats.org/officeDocument/2006/relationships/image" Target="../media/image1.jpeg"/><Relationship Id="rId7" Type="http://schemas.openxmlformats.org/officeDocument/2006/relationships/chart" Target="../charts/chart28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0.xml"/><Relationship Id="rId6" Type="http://schemas.openxmlformats.org/officeDocument/2006/relationships/chart" Target="../charts/chart27.xml"/><Relationship Id="rId5" Type="http://schemas.openxmlformats.org/officeDocument/2006/relationships/chart" Target="../charts/chart26.xml"/><Relationship Id="rId10" Type="http://schemas.openxmlformats.org/officeDocument/2006/relationships/chart" Target="../charts/chart31.xml"/><Relationship Id="rId4" Type="http://schemas.openxmlformats.org/officeDocument/2006/relationships/chart" Target="../charts/chart25.xml"/><Relationship Id="rId9" Type="http://schemas.openxmlformats.org/officeDocument/2006/relationships/chart" Target="../charts/chart3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10.gif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1.jpeg"/><Relationship Id="rId7" Type="http://schemas.openxmlformats.org/officeDocument/2006/relationships/chart" Target="../charts/chart4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6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1.xml"/><Relationship Id="rId3" Type="http://schemas.openxmlformats.org/officeDocument/2006/relationships/image" Target="../media/image1.jpeg"/><Relationship Id="rId7" Type="http://schemas.openxmlformats.org/officeDocument/2006/relationships/chart" Target="../charts/chart10.xml"/><Relationship Id="rId12" Type="http://schemas.openxmlformats.org/officeDocument/2006/relationships/chart" Target="../charts/chart15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7.xml"/><Relationship Id="rId6" Type="http://schemas.openxmlformats.org/officeDocument/2006/relationships/chart" Target="../charts/chart9.xml"/><Relationship Id="rId11" Type="http://schemas.openxmlformats.org/officeDocument/2006/relationships/chart" Target="../charts/chart14.xml"/><Relationship Id="rId5" Type="http://schemas.openxmlformats.org/officeDocument/2006/relationships/chart" Target="../charts/chart8.xml"/><Relationship Id="rId10" Type="http://schemas.openxmlformats.org/officeDocument/2006/relationships/chart" Target="../charts/chart13.xml"/><Relationship Id="rId4" Type="http://schemas.openxmlformats.org/officeDocument/2006/relationships/chart" Target="../charts/chart7.xml"/><Relationship Id="rId9" Type="http://schemas.openxmlformats.org/officeDocument/2006/relationships/chart" Target="../charts/chart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0.xml"/><Relationship Id="rId3" Type="http://schemas.openxmlformats.org/officeDocument/2006/relationships/image" Target="../media/image1.jpeg"/><Relationship Id="rId7" Type="http://schemas.openxmlformats.org/officeDocument/2006/relationships/chart" Target="../charts/chart19.xml"/><Relationship Id="rId12" Type="http://schemas.openxmlformats.org/officeDocument/2006/relationships/chart" Target="../charts/chart24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8.xml"/><Relationship Id="rId6" Type="http://schemas.openxmlformats.org/officeDocument/2006/relationships/chart" Target="../charts/chart18.xml"/><Relationship Id="rId11" Type="http://schemas.openxmlformats.org/officeDocument/2006/relationships/chart" Target="../charts/chart23.xml"/><Relationship Id="rId5" Type="http://schemas.openxmlformats.org/officeDocument/2006/relationships/chart" Target="../charts/chart17.xml"/><Relationship Id="rId10" Type="http://schemas.openxmlformats.org/officeDocument/2006/relationships/chart" Target="../charts/chart22.xml"/><Relationship Id="rId4" Type="http://schemas.openxmlformats.org/officeDocument/2006/relationships/chart" Target="../charts/chart16.xml"/><Relationship Id="rId9" Type="http://schemas.openxmlformats.org/officeDocument/2006/relationships/chart" Target="../charts/chart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9.xml"/><Relationship Id="rId5" Type="http://schemas.openxmlformats.org/officeDocument/2006/relationships/image" Target="../media/image5.gif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66655" y="1493785"/>
            <a:ext cx="6210690" cy="1470026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On </a:t>
            </a:r>
            <a:r>
              <a:rPr lang="en-GB" b="1" dirty="0"/>
              <a:t>the Effects of Directional Bin Size </a:t>
            </a:r>
            <a:r>
              <a:rPr lang="en-GB" b="1" dirty="0" smtClean="0"/>
              <a:t>when </a:t>
            </a:r>
            <a:r>
              <a:rPr lang="en-GB" b="1" dirty="0"/>
              <a:t>Simulating Large Offshore Wind Farms with CFD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38990"/>
            <a:ext cx="6400800" cy="1752600"/>
          </a:xfrm>
        </p:spPr>
        <p:txBody>
          <a:bodyPr>
            <a:normAutofit fontScale="70000" lnSpcReduction="20000"/>
          </a:bodyPr>
          <a:lstStyle/>
          <a:p>
            <a:endParaRPr lang="en-GB" dirty="0"/>
          </a:p>
          <a:p>
            <a:r>
              <a:rPr lang="en-GB" dirty="0"/>
              <a:t> Peter Argyle, Simon Watson </a:t>
            </a:r>
          </a:p>
          <a:p>
            <a:r>
              <a:rPr lang="en-GB" dirty="0"/>
              <a:t>CREST, Loughborough University, ENGLAND </a:t>
            </a:r>
          </a:p>
          <a:p>
            <a:r>
              <a:rPr lang="en-GB" dirty="0"/>
              <a:t>p.argyle@lboro.ac.uk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65250" y="635432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50041BF7-15BD-40C0-A6B9-B770AE53C512}" type="datetime1">
              <a:rPr lang="en-GB" altLang="en-US"/>
              <a:pPr/>
              <a:t>10/06/2015</a:t>
            </a:fld>
            <a:endParaRPr lang="en-GB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49663" y="6354325"/>
            <a:ext cx="3597275" cy="365125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66688" y="6354325"/>
            <a:ext cx="1066800" cy="365125"/>
          </a:xfrm>
        </p:spPr>
        <p:txBody>
          <a:bodyPr/>
          <a:lstStyle>
            <a:lvl1pPr>
              <a:defRPr/>
            </a:lvl1pPr>
          </a:lstStyle>
          <a:p>
            <a:fld id="{C77092F3-294C-4769-9C63-D559CC3B2AF6}" type="slidenum">
              <a:rPr lang="en-GB" altLang="en-US"/>
              <a:pPr/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370934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36525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50041BF7-15BD-40C0-A6B9-B770AE53C512}" type="datetime1">
              <a:rPr lang="en-GB" altLang="en-US"/>
              <a:pPr/>
              <a:t>10/06/2015</a:t>
            </a:fld>
            <a:endParaRPr lang="en-GB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49663" y="6356350"/>
            <a:ext cx="3597275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p.argyle@lboro.ac.uk</a:t>
            </a:r>
            <a:endParaRPr lang="en-US" alt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66688" y="6356350"/>
            <a:ext cx="1066800" cy="365125"/>
          </a:xfrm>
        </p:spPr>
        <p:txBody>
          <a:bodyPr/>
          <a:lstStyle>
            <a:lvl1pPr>
              <a:defRPr/>
            </a:lvl1pPr>
          </a:lstStyle>
          <a:p>
            <a:fld id="{C77092F3-294C-4769-9C63-D559CC3B2AF6}" type="slidenum">
              <a:rPr lang="en-GB" altLang="en-US"/>
              <a:pPr/>
              <a:t>10</a:t>
            </a:fld>
            <a:endParaRPr lang="en-GB" alt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69863" y="168275"/>
            <a:ext cx="8855075" cy="915988"/>
          </a:xfrm>
        </p:spPr>
        <p:txBody>
          <a:bodyPr/>
          <a:lstStyle/>
          <a:p>
            <a:r>
              <a:rPr lang="en-GB" dirty="0" smtClean="0"/>
              <a:t>Model 3 Differences from Measured Values</a:t>
            </a:r>
            <a:endParaRPr lang="en-GB" dirty="0"/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828880790"/>
              </p:ext>
            </p:extLst>
          </p:nvPr>
        </p:nvGraphicFramePr>
        <p:xfrm>
          <a:off x="-61665" y="1554511"/>
          <a:ext cx="3367954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1323029294"/>
              </p:ext>
            </p:extLst>
          </p:nvPr>
        </p:nvGraphicFramePr>
        <p:xfrm>
          <a:off x="3074084" y="1538790"/>
          <a:ext cx="3110420" cy="2171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6" name="Chart 15"/>
          <p:cNvGraphicFramePr/>
          <p:nvPr>
            <p:extLst>
              <p:ext uri="{D42A27DB-BD31-4B8C-83A1-F6EECF244321}">
                <p14:modId xmlns:p14="http://schemas.microsoft.com/office/powerpoint/2010/main" val="1898018582"/>
              </p:ext>
            </p:extLst>
          </p:nvPr>
        </p:nvGraphicFramePr>
        <p:xfrm>
          <a:off x="5951281" y="1538790"/>
          <a:ext cx="3121220" cy="2162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7" name="Chart 16"/>
          <p:cNvGraphicFramePr/>
          <p:nvPr>
            <p:extLst>
              <p:ext uri="{D42A27DB-BD31-4B8C-83A1-F6EECF244321}">
                <p14:modId xmlns:p14="http://schemas.microsoft.com/office/powerpoint/2010/main" val="1745077764"/>
              </p:ext>
            </p:extLst>
          </p:nvPr>
        </p:nvGraphicFramePr>
        <p:xfrm>
          <a:off x="116505" y="3877115"/>
          <a:ext cx="3199629" cy="2162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3915989559"/>
              </p:ext>
            </p:extLst>
          </p:nvPr>
        </p:nvGraphicFramePr>
        <p:xfrm>
          <a:off x="3072810" y="3861395"/>
          <a:ext cx="3121220" cy="2171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1041419551"/>
              </p:ext>
            </p:extLst>
          </p:nvPr>
        </p:nvGraphicFramePr>
        <p:xfrm>
          <a:off x="5951281" y="3861395"/>
          <a:ext cx="3121220" cy="2171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2" name="Chart 21"/>
          <p:cNvGraphicFramePr/>
          <p:nvPr>
            <p:extLst>
              <p:ext uri="{D42A27DB-BD31-4B8C-83A1-F6EECF244321}">
                <p14:modId xmlns:p14="http://schemas.microsoft.com/office/powerpoint/2010/main" val="802209171"/>
              </p:ext>
            </p:extLst>
          </p:nvPr>
        </p:nvGraphicFramePr>
        <p:xfrm>
          <a:off x="2145308" y="5859270"/>
          <a:ext cx="5184034" cy="276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242698" y="3654025"/>
            <a:ext cx="1709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Case D 278±3.5°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3897993" y="3654025"/>
            <a:ext cx="167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Case E 278±4.5°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6823318" y="3654025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Case F 278±5.5°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1241630" y="1313765"/>
            <a:ext cx="1699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Case A 278±3.5°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3896925" y="1313765"/>
            <a:ext cx="1691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Case B 278±4.5°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6822250" y="1313765"/>
            <a:ext cx="1689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Case C 278±5.5°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75911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36525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50041BF7-15BD-40C0-A6B9-B770AE53C512}" type="datetime1">
              <a:rPr lang="en-GB" altLang="en-US"/>
              <a:pPr/>
              <a:t>11/06/2015</a:t>
            </a:fld>
            <a:endParaRPr lang="en-GB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49663" y="6356350"/>
            <a:ext cx="3597275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p.argyle@lboro.ac.uk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66688" y="6356350"/>
            <a:ext cx="1066800" cy="365125"/>
          </a:xfrm>
        </p:spPr>
        <p:txBody>
          <a:bodyPr/>
          <a:lstStyle>
            <a:lvl1pPr>
              <a:defRPr/>
            </a:lvl1pPr>
          </a:lstStyle>
          <a:p>
            <a:fld id="{C77092F3-294C-4769-9C63-D559CC3B2AF6}" type="slidenum">
              <a:rPr lang="en-GB" altLang="en-US"/>
              <a:pPr/>
              <a:t>11</a:t>
            </a:fld>
            <a:endParaRPr lang="en-GB" alt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69863" y="168275"/>
            <a:ext cx="8855075" cy="915988"/>
          </a:xfrm>
        </p:spPr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458497" y="1583795"/>
            <a:ext cx="6398868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Nothing Unexpected: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Wider </a:t>
            </a:r>
            <a:r>
              <a:rPr lang="en-GB" dirty="0"/>
              <a:t>bin sizes </a:t>
            </a:r>
            <a:r>
              <a:rPr lang="en-GB" dirty="0" smtClean="0"/>
              <a:t>show </a:t>
            </a:r>
            <a:r>
              <a:rPr lang="en-GB" dirty="0"/>
              <a:t>lower wake losses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significance of directional bin size is dependent </a:t>
            </a:r>
            <a:r>
              <a:rPr lang="en-GB" dirty="0" smtClean="0"/>
              <a:t>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</a:t>
            </a:r>
            <a:r>
              <a:rPr lang="en-GB" dirty="0"/>
              <a:t>turbulence model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method used to weight simulations by direction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Uniform distributions suggest lower wake losses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Normal distributions suggest higher wake losses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Differences in results are most significant at turbine position 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Wake expansion reduces significance further into the farm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458497" y="4395880"/>
            <a:ext cx="640970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Not Considered:</a:t>
            </a:r>
            <a:endParaRPr lang="en-GB" sz="24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Atmospheric stability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CFD model technique – RANS models were used here for speed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Variable free-stream wind speed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Turbine separation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3262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68062" y="1538790"/>
            <a:ext cx="748615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The Authors would like to thank </a:t>
            </a:r>
            <a:endParaRPr lang="en-GB" sz="1600" dirty="0" smtClean="0"/>
          </a:p>
          <a:p>
            <a:pPr algn="ctr"/>
            <a:r>
              <a:rPr lang="en-GB" sz="1600" dirty="0" smtClean="0"/>
              <a:t>E.ON </a:t>
            </a:r>
            <a:r>
              <a:rPr lang="en-GB" sz="1600" dirty="0"/>
              <a:t>for sponsoring this research </a:t>
            </a:r>
            <a:r>
              <a:rPr lang="en-GB" sz="1600" dirty="0" smtClean="0"/>
              <a:t>through </a:t>
            </a:r>
            <a:r>
              <a:rPr lang="en-GB" sz="1600" dirty="0"/>
              <a:t>an EPSRC CASE award </a:t>
            </a:r>
            <a:endParaRPr lang="en-GB" sz="1600" dirty="0" smtClean="0"/>
          </a:p>
          <a:p>
            <a:pPr algn="ctr"/>
            <a:r>
              <a:rPr lang="en-GB" sz="1600" dirty="0" smtClean="0"/>
              <a:t>and </a:t>
            </a:r>
            <a:r>
              <a:rPr lang="en-GB" sz="1600" dirty="0"/>
              <a:t>the </a:t>
            </a:r>
            <a:endParaRPr lang="en-GB" sz="1600" dirty="0" smtClean="0"/>
          </a:p>
          <a:p>
            <a:pPr algn="ctr"/>
            <a:r>
              <a:rPr lang="en-GB" sz="1600" dirty="0" smtClean="0"/>
              <a:t>EPSRC </a:t>
            </a:r>
            <a:r>
              <a:rPr lang="en-GB" sz="1600" dirty="0"/>
              <a:t>Supergen Wind Energy Technologies consortium (grant number: EP/H018662/1). </a:t>
            </a:r>
            <a:endParaRPr lang="en-GB" sz="1600" dirty="0"/>
          </a:p>
        </p:txBody>
      </p:sp>
      <p:pic>
        <p:nvPicPr>
          <p:cNvPr id="29698" name="Picture 2" descr="http://windfacts.ca/system/images/BAhbBlsHOgZmSSI2MjAxMi8xMi8yNC8xMS8yOC81Ny80NzEvaG9tZV9zbGlkZXJfcXVlc3Rpb25zLnBuZwY6BkVU/home-slider-questio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560" y="2715310"/>
            <a:ext cx="2314575" cy="282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551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segelreporter.com/wp-content/uploads/2012/03/windpark-horns_rev-cu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39" y="1439216"/>
            <a:ext cx="6089234" cy="285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36525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50041BF7-15BD-40C0-A6B9-B770AE53C512}" type="datetime1">
              <a:rPr lang="en-GB" altLang="en-US"/>
              <a:pPr/>
              <a:t>11/06/2015</a:t>
            </a:fld>
            <a:endParaRPr lang="en-GB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49663" y="6356350"/>
            <a:ext cx="3597275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p.argyle@lboro.ac.uk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66688" y="6356350"/>
            <a:ext cx="1066800" cy="365125"/>
          </a:xfrm>
        </p:spPr>
        <p:txBody>
          <a:bodyPr/>
          <a:lstStyle>
            <a:lvl1pPr>
              <a:defRPr/>
            </a:lvl1pPr>
          </a:lstStyle>
          <a:p>
            <a:fld id="{C77092F3-294C-4769-9C63-D559CC3B2AF6}" type="slidenum">
              <a:rPr lang="en-GB" altLang="en-US"/>
              <a:pPr/>
              <a:t>2</a:t>
            </a:fld>
            <a:endParaRPr lang="en-GB" alt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69863" y="168275"/>
            <a:ext cx="8855075" cy="915988"/>
          </a:xfrm>
        </p:spPr>
        <p:txBody>
          <a:bodyPr/>
          <a:lstStyle/>
          <a:p>
            <a:r>
              <a:rPr lang="en-US" dirty="0" smtClean="0"/>
              <a:t>Reason for study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4436985" y="1718810"/>
            <a:ext cx="4638675" cy="4320480"/>
            <a:chOff x="4436985" y="1718810"/>
            <a:chExt cx="4638675" cy="4320480"/>
          </a:xfrm>
        </p:grpSpPr>
        <p:pic>
          <p:nvPicPr>
            <p:cNvPr id="1026" name="Picture 2" descr="Undoi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36985" y="1718810"/>
              <a:ext cx="4638675" cy="40671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4757544" y="5731513"/>
              <a:ext cx="41349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Permanent link to this comic: http://xkcd.com/1119/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51520" y="4374105"/>
            <a:ext cx="3825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Many people have ideas about how to reduce the observed turbine wakes: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11560" y="5094185"/>
            <a:ext cx="38254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Solutions are often developed based on CFD results, but how do we ensure simulations actually represent reality?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60122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36525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50041BF7-15BD-40C0-A6B9-B770AE53C512}" type="datetime1">
              <a:rPr lang="en-GB" altLang="en-US"/>
              <a:pPr/>
              <a:t>11/06/2015</a:t>
            </a:fld>
            <a:endParaRPr lang="en-GB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49663" y="6356350"/>
            <a:ext cx="3597275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p.argyle@lboro.ac.uk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66688" y="6356350"/>
            <a:ext cx="1066800" cy="365125"/>
          </a:xfrm>
        </p:spPr>
        <p:txBody>
          <a:bodyPr/>
          <a:lstStyle>
            <a:lvl1pPr>
              <a:defRPr/>
            </a:lvl1pPr>
          </a:lstStyle>
          <a:p>
            <a:fld id="{C77092F3-294C-4769-9C63-D559CC3B2AF6}" type="slidenum">
              <a:rPr lang="en-GB" altLang="en-US"/>
              <a:pPr/>
              <a:t>3</a:t>
            </a:fld>
            <a:endParaRPr lang="en-GB" alt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69863" y="168275"/>
            <a:ext cx="8855075" cy="915988"/>
          </a:xfrm>
        </p:spPr>
        <p:txBody>
          <a:bodyPr/>
          <a:lstStyle/>
          <a:p>
            <a:r>
              <a:rPr lang="en-GB" dirty="0" smtClean="0"/>
              <a:t>Why Does Bin Size Matter?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6495" y="1358770"/>
            <a:ext cx="5265585" cy="4848346"/>
            <a:chOff x="26495" y="1358770"/>
            <a:chExt cx="5265585" cy="4848346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500" y="1358770"/>
              <a:ext cx="4322486" cy="4322486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26495" y="5499230"/>
              <a:ext cx="526558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Wake Losses</a:t>
              </a:r>
              <a:r>
                <a:rPr lang="en-GB" dirty="0" smtClean="0"/>
                <a:t>:</a:t>
              </a:r>
              <a:endParaRPr lang="en-GB" sz="1100" dirty="0" smtClean="0"/>
            </a:p>
            <a:p>
              <a:r>
                <a:rPr lang="en-GB" sz="1100" dirty="0" err="1" smtClean="0"/>
                <a:t>Porté-Agel</a:t>
              </a:r>
              <a:r>
                <a:rPr lang="en-GB" sz="1100" dirty="0"/>
                <a:t>, F.; Wu, Y.-T.; Chen, C.-H. A Numerical Study of the Effects of Wind Direction on Turbine Wakes and Power Losses in a Large Wind Farm. </a:t>
              </a:r>
              <a:r>
                <a:rPr lang="en-GB" sz="1100" i="1" dirty="0"/>
                <a:t>Energies</a:t>
              </a:r>
              <a:r>
                <a:rPr lang="en-GB" sz="1100" dirty="0"/>
                <a:t> </a:t>
              </a:r>
              <a:r>
                <a:rPr lang="en-GB" sz="1100" b="1" dirty="0"/>
                <a:t>2013</a:t>
              </a:r>
              <a:r>
                <a:rPr lang="en-GB" sz="1100" dirty="0"/>
                <a:t>, </a:t>
              </a:r>
              <a:r>
                <a:rPr lang="en-GB" sz="1100" i="1" dirty="0"/>
                <a:t>6</a:t>
              </a:r>
              <a:r>
                <a:rPr lang="en-GB" sz="1100" dirty="0"/>
                <a:t>, 5297-5313.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022050" y="1583795"/>
            <a:ext cx="3737105" cy="1866808"/>
            <a:chOff x="5022050" y="1583795"/>
            <a:chExt cx="3737105" cy="1866808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2050" y="1718810"/>
              <a:ext cx="3463586" cy="1731793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5022050" y="1583795"/>
              <a:ext cx="37371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Wake Meandering </a:t>
              </a:r>
              <a:r>
                <a:rPr lang="en-GB" dirty="0" smtClean="0"/>
                <a:t>/ Vortex </a:t>
              </a:r>
              <a:r>
                <a:rPr lang="en-GB" dirty="0" smtClean="0"/>
                <a:t>shedding</a:t>
              </a:r>
            </a:p>
          </p:txBody>
        </p:sp>
      </p:grpSp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450" y="3654025"/>
            <a:ext cx="1666875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0376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36525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50041BF7-15BD-40C0-A6B9-B770AE53C512}" type="datetime1">
              <a:rPr lang="en-GB" altLang="en-US"/>
              <a:pPr/>
              <a:t>11/06/2015</a:t>
            </a:fld>
            <a:endParaRPr lang="en-GB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49663" y="6356350"/>
            <a:ext cx="3597275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/>
              <a:t>p.argyle@lboro.ac.uk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66688" y="6356350"/>
            <a:ext cx="1066800" cy="365125"/>
          </a:xfrm>
        </p:spPr>
        <p:txBody>
          <a:bodyPr/>
          <a:lstStyle>
            <a:lvl1pPr>
              <a:defRPr/>
            </a:lvl1pPr>
          </a:lstStyle>
          <a:p>
            <a:fld id="{C77092F3-294C-4769-9C63-D559CC3B2AF6}" type="slidenum">
              <a:rPr lang="en-GB" altLang="en-US"/>
              <a:pPr/>
              <a:t>4</a:t>
            </a:fld>
            <a:endParaRPr lang="en-GB" alt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69863" y="168275"/>
            <a:ext cx="8855075" cy="915988"/>
          </a:xfrm>
        </p:spPr>
        <p:txBody>
          <a:bodyPr/>
          <a:lstStyle/>
          <a:p>
            <a:r>
              <a:rPr lang="en-US" dirty="0" smtClean="0"/>
              <a:t>Case Study</a:t>
            </a:r>
            <a:endParaRPr lang="en-US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94" b="15298"/>
          <a:stretch/>
        </p:blipFill>
        <p:spPr bwMode="auto">
          <a:xfrm>
            <a:off x="0" y="1335505"/>
            <a:ext cx="9144000" cy="4824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own Arrow 1"/>
          <p:cNvSpPr/>
          <p:nvPr/>
        </p:nvSpPr>
        <p:spPr>
          <a:xfrm>
            <a:off x="3581890" y="2933945"/>
            <a:ext cx="360040" cy="495055"/>
          </a:xfrm>
          <a:prstGeom prst="downArrow">
            <a:avLst/>
          </a:prstGeom>
          <a:noFill/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Down Arrow 13"/>
          <p:cNvSpPr/>
          <p:nvPr/>
        </p:nvSpPr>
        <p:spPr>
          <a:xfrm>
            <a:off x="5292080" y="2618910"/>
            <a:ext cx="360040" cy="495055"/>
          </a:xfrm>
          <a:prstGeom prst="downArrow">
            <a:avLst/>
          </a:prstGeom>
          <a:noFill/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362" name="Picture 2" descr="http://www.bhfactive.org.uk/images/loughborough-university-logo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" t="12348" r="75344" b="14669"/>
          <a:stretch/>
        </p:blipFill>
        <p:spPr bwMode="auto">
          <a:xfrm>
            <a:off x="3889157" y="2753925"/>
            <a:ext cx="412813" cy="458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5292080" y="3113965"/>
            <a:ext cx="3234841" cy="2502716"/>
            <a:chOff x="5292080" y="3113965"/>
            <a:chExt cx="3234841" cy="2502716"/>
          </a:xfrm>
        </p:grpSpPr>
        <p:grpSp>
          <p:nvGrpSpPr>
            <p:cNvPr id="18" name="Group 17"/>
            <p:cNvGrpSpPr/>
            <p:nvPr/>
          </p:nvGrpSpPr>
          <p:grpSpPr>
            <a:xfrm>
              <a:off x="5292080" y="3968634"/>
              <a:ext cx="3234840" cy="1648047"/>
              <a:chOff x="2572250" y="2528900"/>
              <a:chExt cx="3234840" cy="1648047"/>
            </a:xfrm>
          </p:grpSpPr>
          <p:pic>
            <p:nvPicPr>
              <p:cNvPr id="21" name="Picture 20" descr="http://www.eon.se/upload/eon-se-2-0/Bilder/om-eon/nyfiken_pa_energi/Energikallor/vind/karta-rodsand2sv-500px.gif"/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567" t="9453" r="1510" b="4893"/>
              <a:stretch/>
            </p:blipFill>
            <p:spPr bwMode="auto">
              <a:xfrm>
                <a:off x="2572250" y="2528900"/>
                <a:ext cx="3234840" cy="164804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" name="Picture 21" descr="http://www.eon.se/upload/eon-se-2-0/Bilder/om-eon/nyfiken_pa_energi/Energikallor/vind/karta-rodsand2sv-500px.gif"/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130" t="57431" r="53416" b="4893"/>
              <a:stretch/>
            </p:blipFill>
            <p:spPr bwMode="auto">
              <a:xfrm>
                <a:off x="2994552" y="3564015"/>
                <a:ext cx="1227629" cy="6129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19" name="Straight Connector 18"/>
            <p:cNvCxnSpPr/>
            <p:nvPr/>
          </p:nvCxnSpPr>
          <p:spPr>
            <a:xfrm flipV="1">
              <a:off x="5292080" y="3113965"/>
              <a:ext cx="135015" cy="85466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 flipV="1">
              <a:off x="5517105" y="3113965"/>
              <a:ext cx="3009816" cy="85466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406872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36525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50041BF7-15BD-40C0-A6B9-B770AE53C512}" type="datetime1">
              <a:rPr lang="en-GB" altLang="en-US"/>
              <a:pPr/>
              <a:t>11/06/2015</a:t>
            </a:fld>
            <a:endParaRPr lang="en-GB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49663" y="6356350"/>
            <a:ext cx="3597275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p.argyle@lboro.ac.uk</a:t>
            </a:r>
            <a:endParaRPr lang="en-US" alt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66688" y="6356350"/>
            <a:ext cx="1066800" cy="365125"/>
          </a:xfrm>
        </p:spPr>
        <p:txBody>
          <a:bodyPr/>
          <a:lstStyle>
            <a:lvl1pPr>
              <a:defRPr/>
            </a:lvl1pPr>
          </a:lstStyle>
          <a:p>
            <a:fld id="{C77092F3-294C-4769-9C63-D559CC3B2AF6}" type="slidenum">
              <a:rPr lang="en-GB" altLang="en-US"/>
              <a:pPr/>
              <a:t>5</a:t>
            </a:fld>
            <a:endParaRPr lang="en-GB" alt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69863" y="168275"/>
            <a:ext cx="8855075" cy="915988"/>
          </a:xfrm>
        </p:spPr>
        <p:txBody>
          <a:bodyPr/>
          <a:lstStyle/>
          <a:p>
            <a:r>
              <a:rPr lang="en-GB" dirty="0" smtClean="0"/>
              <a:t>Bin Size/Shape Considerations</a:t>
            </a:r>
            <a:endParaRPr lang="en-US" dirty="0"/>
          </a:p>
        </p:txBody>
      </p:sp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1850719498"/>
              </p:ext>
            </p:extLst>
          </p:nvPr>
        </p:nvGraphicFramePr>
        <p:xfrm>
          <a:off x="161510" y="3782532"/>
          <a:ext cx="2466975" cy="2431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4" name="Chart 23"/>
          <p:cNvGraphicFramePr/>
          <p:nvPr>
            <p:extLst>
              <p:ext uri="{D42A27DB-BD31-4B8C-83A1-F6EECF244321}">
                <p14:modId xmlns:p14="http://schemas.microsoft.com/office/powerpoint/2010/main" val="1397681621"/>
              </p:ext>
            </p:extLst>
          </p:nvPr>
        </p:nvGraphicFramePr>
        <p:xfrm>
          <a:off x="2591780" y="3789039"/>
          <a:ext cx="2475275" cy="2431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5" name="Chart 24"/>
          <p:cNvGraphicFramePr/>
          <p:nvPr>
            <p:extLst>
              <p:ext uri="{D42A27DB-BD31-4B8C-83A1-F6EECF244321}">
                <p14:modId xmlns:p14="http://schemas.microsoft.com/office/powerpoint/2010/main" val="3266103323"/>
              </p:ext>
            </p:extLst>
          </p:nvPr>
        </p:nvGraphicFramePr>
        <p:xfrm>
          <a:off x="4932553" y="3803821"/>
          <a:ext cx="4076431" cy="2431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6" name="Chart 25"/>
          <p:cNvGraphicFramePr/>
          <p:nvPr>
            <p:extLst>
              <p:ext uri="{D42A27DB-BD31-4B8C-83A1-F6EECF244321}">
                <p14:modId xmlns:p14="http://schemas.microsoft.com/office/powerpoint/2010/main" val="3316541027"/>
              </p:ext>
            </p:extLst>
          </p:nvPr>
        </p:nvGraphicFramePr>
        <p:xfrm>
          <a:off x="4481990" y="1373075"/>
          <a:ext cx="4572000" cy="24618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7" name="Isosceles Triangle 26"/>
          <p:cNvSpPr/>
          <p:nvPr/>
        </p:nvSpPr>
        <p:spPr>
          <a:xfrm rot="5833912">
            <a:off x="2741565" y="1857678"/>
            <a:ext cx="1681164" cy="2509140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Isosceles Triangle 27"/>
          <p:cNvSpPr/>
          <p:nvPr/>
        </p:nvSpPr>
        <p:spPr>
          <a:xfrm rot="5833912">
            <a:off x="2893906" y="1867088"/>
            <a:ext cx="1389654" cy="250914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Isosceles Triangle 28"/>
          <p:cNvSpPr/>
          <p:nvPr/>
        </p:nvSpPr>
        <p:spPr>
          <a:xfrm rot="5833912">
            <a:off x="3035368" y="1874586"/>
            <a:ext cx="1106730" cy="250914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Isosceles Triangle 29"/>
          <p:cNvSpPr/>
          <p:nvPr/>
        </p:nvSpPr>
        <p:spPr>
          <a:xfrm rot="5833912">
            <a:off x="3201180" y="1864901"/>
            <a:ext cx="784608" cy="250914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Isosceles Triangle 30"/>
          <p:cNvSpPr/>
          <p:nvPr/>
        </p:nvSpPr>
        <p:spPr>
          <a:xfrm rot="5833912">
            <a:off x="3354464" y="1864901"/>
            <a:ext cx="478040" cy="250914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Isosceles Triangle 31"/>
          <p:cNvSpPr/>
          <p:nvPr/>
        </p:nvSpPr>
        <p:spPr>
          <a:xfrm rot="5833912">
            <a:off x="3504759" y="1873434"/>
            <a:ext cx="183740" cy="250914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50" y="1987150"/>
            <a:ext cx="1666875" cy="166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6095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3" grpId="0">
        <p:bldAsOne/>
      </p:bldGraphic>
      <p:bldGraphic spid="24" grpId="0">
        <p:bldAsOne/>
      </p:bldGraphic>
      <p:bldGraphic spid="25" grpId="0">
        <p:bldAsOne/>
      </p:bldGraphic>
      <p:bldGraphic spid="26" grpId="0">
        <p:bldAsOne/>
      </p:bldGraphic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36525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50041BF7-15BD-40C0-A6B9-B770AE53C512}" type="datetime1">
              <a:rPr lang="en-GB" altLang="en-US"/>
              <a:pPr/>
              <a:t>11/06/2015</a:t>
            </a:fld>
            <a:endParaRPr lang="en-GB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49663" y="6356350"/>
            <a:ext cx="3597275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p.argyle@lboro.ac.uk</a:t>
            </a:r>
            <a:endParaRPr lang="en-US" alt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66688" y="6356350"/>
            <a:ext cx="1066800" cy="365125"/>
          </a:xfrm>
        </p:spPr>
        <p:txBody>
          <a:bodyPr/>
          <a:lstStyle>
            <a:lvl1pPr>
              <a:defRPr/>
            </a:lvl1pPr>
          </a:lstStyle>
          <a:p>
            <a:fld id="{C77092F3-294C-4769-9C63-D559CC3B2AF6}" type="slidenum">
              <a:rPr lang="en-GB" altLang="en-US"/>
              <a:pPr/>
              <a:t>6</a:t>
            </a:fld>
            <a:endParaRPr lang="en-GB" alt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69863" y="168275"/>
            <a:ext cx="8855075" cy="915988"/>
          </a:xfrm>
        </p:spPr>
        <p:txBody>
          <a:bodyPr/>
          <a:lstStyle/>
          <a:p>
            <a:r>
              <a:rPr lang="en-GB" dirty="0" smtClean="0"/>
              <a:t>Bin Size Effects on Measurements</a:t>
            </a:r>
            <a:endParaRPr lang="en-US" dirty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0888730"/>
              </p:ext>
            </p:extLst>
          </p:nvPr>
        </p:nvGraphicFramePr>
        <p:xfrm>
          <a:off x="1871700" y="1358770"/>
          <a:ext cx="6023017" cy="1385951"/>
        </p:xfrm>
        <a:graphic>
          <a:graphicData uri="http://schemas.openxmlformats.org/drawingml/2006/table">
            <a:tbl>
              <a:tblPr firstRow="1" firstCol="1" bandRow="1"/>
              <a:tblGrid>
                <a:gridCol w="1072089"/>
                <a:gridCol w="1742707"/>
                <a:gridCol w="709802"/>
                <a:gridCol w="645786"/>
                <a:gridCol w="1049973"/>
                <a:gridCol w="80266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SimSun"/>
                          <a:cs typeface="Arial"/>
                        </a:rPr>
                        <a:t>Case Name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SimSun"/>
                          <a:cs typeface="Arial"/>
                        </a:rPr>
                        <a:t>Directions Included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SimSun"/>
                          <a:cs typeface="Arial"/>
                        </a:rPr>
                        <a:t>Bin Size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SimSun"/>
                          <a:cs typeface="Arial"/>
                        </a:rPr>
                        <a:t>Events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SimSun"/>
                          <a:cs typeface="Arial"/>
                        </a:rPr>
                        <a:t>Wind Speed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SimSun"/>
                          <a:cs typeface="Arial"/>
                        </a:rPr>
                        <a:t>Colour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SimSun"/>
                          <a:cs typeface="Arial"/>
                        </a:rPr>
                        <a:t>Case 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SimSun"/>
                          <a:cs typeface="Arial"/>
                        </a:rPr>
                        <a:t>278±0.5°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SimSun"/>
                          <a:cs typeface="Arial"/>
                        </a:rPr>
                        <a:t>1°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SimSun"/>
                          <a:cs typeface="Arial"/>
                        </a:rPr>
                        <a:t>173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7.53ms</a:t>
                      </a:r>
                      <a:r>
                        <a:rPr lang="en-GB" sz="1050" baseline="30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-1</a:t>
                      </a:r>
                      <a:endParaRPr lang="en-GB" sz="12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SimSun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SimSun"/>
                          <a:cs typeface="Arial"/>
                        </a:rPr>
                        <a:t>Case 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SimSun"/>
                          <a:cs typeface="Arial"/>
                        </a:rPr>
                        <a:t>278±1.5°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SimSun"/>
                          <a:cs typeface="Arial"/>
                        </a:rPr>
                        <a:t>3°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SimSun"/>
                          <a:cs typeface="Arial"/>
                        </a:rPr>
                        <a:t>485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7.60ms</a:t>
                      </a:r>
                      <a:r>
                        <a:rPr lang="en-GB" sz="1050" baseline="30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-1</a:t>
                      </a:r>
                      <a:endParaRPr lang="en-GB" sz="12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SimSun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SimSun"/>
                          <a:cs typeface="Arial"/>
                        </a:rPr>
                        <a:t>Case 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SimSun"/>
                          <a:cs typeface="Arial"/>
                        </a:rPr>
                        <a:t>278±2.5°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SimSun"/>
                          <a:cs typeface="Arial"/>
                        </a:rPr>
                        <a:t>5°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SimSun"/>
                          <a:cs typeface="Arial"/>
                        </a:rPr>
                        <a:t>687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7.64ms</a:t>
                      </a:r>
                      <a:r>
                        <a:rPr lang="en-GB" sz="1050" baseline="30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-1</a:t>
                      </a:r>
                      <a:endParaRPr lang="en-GB" sz="12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SimSun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SimSun"/>
                          <a:cs typeface="Arial"/>
                        </a:rPr>
                        <a:t>Case 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SimSun"/>
                          <a:cs typeface="Arial"/>
                        </a:rPr>
                        <a:t>278±3.5°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SimSun"/>
                          <a:cs typeface="Arial"/>
                        </a:rPr>
                        <a:t>7°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SimSun"/>
                          <a:cs typeface="Arial"/>
                        </a:rPr>
                        <a:t>977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7.67ms</a:t>
                      </a:r>
                      <a:r>
                        <a:rPr lang="en-GB" sz="1050" baseline="30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-1</a:t>
                      </a:r>
                      <a:endParaRPr lang="en-GB" sz="12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SimSun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SimSun"/>
                          <a:cs typeface="Arial"/>
                        </a:rPr>
                        <a:t>Case 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SimSun"/>
                          <a:cs typeface="Arial"/>
                        </a:rPr>
                        <a:t>278±4.5°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SimSun"/>
                          <a:cs typeface="Arial"/>
                        </a:rPr>
                        <a:t>9°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SimSun"/>
                          <a:cs typeface="Arial"/>
                        </a:rPr>
                        <a:t>1238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7.68ms</a:t>
                      </a:r>
                      <a:r>
                        <a:rPr lang="en-GB" sz="1050" baseline="30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-1</a:t>
                      </a:r>
                      <a:endParaRPr lang="en-GB" sz="12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SimSun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SimSun"/>
                          <a:cs typeface="Arial"/>
                        </a:rPr>
                        <a:t>Case F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SimSun"/>
                          <a:cs typeface="Arial"/>
                        </a:rPr>
                        <a:t>278±5.5°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SimSun"/>
                          <a:cs typeface="Arial"/>
                        </a:rPr>
                        <a:t>11°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/>
                          <a:ea typeface="SimSun"/>
                          <a:cs typeface="Arial"/>
                        </a:rPr>
                        <a:t>1368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7.68ms</a:t>
                      </a:r>
                      <a:r>
                        <a:rPr lang="en-GB" sz="1050" baseline="300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-1</a:t>
                      </a:r>
                      <a:endParaRPr lang="en-GB" sz="1200">
                        <a:effectLst/>
                        <a:latin typeface="Calibri"/>
                        <a:ea typeface="SimSu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/>
                          <a:ea typeface="SimSun"/>
                          <a:cs typeface="Arial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323414667"/>
              </p:ext>
            </p:extLst>
          </p:nvPr>
        </p:nvGraphicFramePr>
        <p:xfrm>
          <a:off x="12595" y="2843934"/>
          <a:ext cx="4694420" cy="32853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3379517578"/>
              </p:ext>
            </p:extLst>
          </p:nvPr>
        </p:nvGraphicFramePr>
        <p:xfrm>
          <a:off x="4526995" y="2978950"/>
          <a:ext cx="4617005" cy="3203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4794542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8" grpId="0">
        <p:bldAsOne/>
      </p:bldGraphic>
      <p:bldGraphic spid="19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36525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50041BF7-15BD-40C0-A6B9-B770AE53C512}" type="datetime1">
              <a:rPr lang="en-GB" altLang="en-US"/>
              <a:pPr/>
              <a:t>11/06/2015</a:t>
            </a:fld>
            <a:endParaRPr lang="en-GB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49663" y="6356350"/>
            <a:ext cx="3597275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p.argyle@lboro.ac.uk</a:t>
            </a:r>
            <a:endParaRPr lang="en-US" alt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66688" y="6356350"/>
            <a:ext cx="1066800" cy="365125"/>
          </a:xfrm>
        </p:spPr>
        <p:txBody>
          <a:bodyPr/>
          <a:lstStyle>
            <a:lvl1pPr>
              <a:defRPr/>
            </a:lvl1pPr>
          </a:lstStyle>
          <a:p>
            <a:fld id="{C77092F3-294C-4769-9C63-D559CC3B2AF6}" type="slidenum">
              <a:rPr lang="en-GB" altLang="en-US"/>
              <a:pPr/>
              <a:t>7</a:t>
            </a:fld>
            <a:endParaRPr lang="en-GB" alt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69863" y="168275"/>
            <a:ext cx="8855075" cy="915988"/>
          </a:xfrm>
        </p:spPr>
        <p:txBody>
          <a:bodyPr/>
          <a:lstStyle/>
          <a:p>
            <a:r>
              <a:rPr lang="en-GB" dirty="0" smtClean="0"/>
              <a:t>Simulation Results (Power Ratio)</a:t>
            </a:r>
            <a:endParaRPr lang="en-GB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6913943"/>
              </p:ext>
            </p:extLst>
          </p:nvPr>
        </p:nvGraphicFramePr>
        <p:xfrm>
          <a:off x="791580" y="1453238"/>
          <a:ext cx="2936908" cy="1656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6523503"/>
              </p:ext>
            </p:extLst>
          </p:nvPr>
        </p:nvGraphicFramePr>
        <p:xfrm>
          <a:off x="809326" y="2941203"/>
          <a:ext cx="2936908" cy="1656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7376867"/>
              </p:ext>
            </p:extLst>
          </p:nvPr>
        </p:nvGraphicFramePr>
        <p:xfrm>
          <a:off x="809326" y="4388703"/>
          <a:ext cx="2936908" cy="1872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9246660"/>
              </p:ext>
            </p:extLst>
          </p:nvPr>
        </p:nvGraphicFramePr>
        <p:xfrm>
          <a:off x="3538524" y="1456038"/>
          <a:ext cx="2911699" cy="1656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9306046"/>
              </p:ext>
            </p:extLst>
          </p:nvPr>
        </p:nvGraphicFramePr>
        <p:xfrm>
          <a:off x="3556270" y="2944003"/>
          <a:ext cx="2911699" cy="1656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2397653"/>
              </p:ext>
            </p:extLst>
          </p:nvPr>
        </p:nvGraphicFramePr>
        <p:xfrm>
          <a:off x="3556270" y="4391503"/>
          <a:ext cx="2911699" cy="1872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5223629"/>
              </p:ext>
            </p:extLst>
          </p:nvPr>
        </p:nvGraphicFramePr>
        <p:xfrm>
          <a:off x="6265250" y="1453238"/>
          <a:ext cx="2924520" cy="1656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1671970"/>
              </p:ext>
            </p:extLst>
          </p:nvPr>
        </p:nvGraphicFramePr>
        <p:xfrm>
          <a:off x="6282996" y="2941203"/>
          <a:ext cx="2924520" cy="1656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22" name="Char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0266897"/>
              </p:ext>
            </p:extLst>
          </p:nvPr>
        </p:nvGraphicFramePr>
        <p:xfrm>
          <a:off x="6282996" y="4388703"/>
          <a:ext cx="2924520" cy="1872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-25625" y="1988840"/>
            <a:ext cx="1087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Uniform</a:t>
            </a:r>
            <a:endParaRPr lang="en-GB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-31971" y="3518628"/>
            <a:ext cx="1087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Normal</a:t>
            </a:r>
            <a:endParaRPr lang="en-GB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-31971" y="4990328"/>
            <a:ext cx="1087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Weighted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1487598" y="1268760"/>
            <a:ext cx="2049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CFD Model 1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3920113" y="1276018"/>
            <a:ext cx="2434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CFD Model 2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6650590" y="1268760"/>
            <a:ext cx="2378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CFD Model 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9097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Graphic spid="12" grpId="0">
        <p:bldAsOne/>
      </p:bldGraphic>
      <p:bldGraphic spid="13" grpId="0">
        <p:bldAsOne/>
      </p:bldGraphic>
      <p:bldGraphic spid="14" grpId="0">
        <p:bldAsOne/>
      </p:bldGraphic>
      <p:bldGraphic spid="15" grpId="0">
        <p:bldAsOne/>
      </p:bldGraphic>
      <p:bldGraphic spid="16" grpId="0">
        <p:bldAsOne/>
      </p:bldGraphic>
      <p:bldGraphic spid="20" grpId="0">
        <p:bldAsOne/>
      </p:bldGraphic>
      <p:bldGraphic spid="21" grpId="0">
        <p:bldAsOne/>
      </p:bldGraphic>
      <p:bldGraphic spid="22" grpId="0">
        <p:bldAsOne/>
      </p:bldGraphic>
      <p:bldP spid="29" grpId="0"/>
      <p:bldP spid="30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36525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50041BF7-15BD-40C0-A6B9-B770AE53C512}" type="datetime1">
              <a:rPr lang="en-GB" altLang="en-US"/>
              <a:pPr/>
              <a:t>11/06/2015</a:t>
            </a:fld>
            <a:endParaRPr lang="en-GB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49663" y="6356350"/>
            <a:ext cx="3597275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p.argyle@lboro.ac.uk</a:t>
            </a:r>
            <a:endParaRPr lang="en-US" alt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66688" y="6356350"/>
            <a:ext cx="1066800" cy="365125"/>
          </a:xfrm>
        </p:spPr>
        <p:txBody>
          <a:bodyPr/>
          <a:lstStyle>
            <a:lvl1pPr>
              <a:defRPr/>
            </a:lvl1pPr>
          </a:lstStyle>
          <a:p>
            <a:fld id="{C77092F3-294C-4769-9C63-D559CC3B2AF6}" type="slidenum">
              <a:rPr lang="en-GB" altLang="en-US"/>
              <a:pPr/>
              <a:t>8</a:t>
            </a:fld>
            <a:endParaRPr lang="en-GB" alt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69863" y="168275"/>
            <a:ext cx="8855075" cy="915988"/>
          </a:xfrm>
        </p:spPr>
        <p:txBody>
          <a:bodyPr/>
          <a:lstStyle/>
          <a:p>
            <a:r>
              <a:rPr lang="en-GB" dirty="0" smtClean="0"/>
              <a:t>Simulation Results (Percentage Difference)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-108520" y="1967813"/>
            <a:ext cx="1160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Uniform</a:t>
            </a:r>
            <a:endParaRPr lang="en-GB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-108520" y="3511294"/>
            <a:ext cx="1160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Normal</a:t>
            </a:r>
            <a:endParaRPr lang="en-GB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-99090" y="4978609"/>
            <a:ext cx="1160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Weighted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6355037" y="1268760"/>
            <a:ext cx="2785145" cy="4946748"/>
            <a:chOff x="6355037" y="1268760"/>
            <a:chExt cx="2785145" cy="4946748"/>
          </a:xfrm>
        </p:grpSpPr>
        <p:sp>
          <p:nvSpPr>
            <p:cNvPr id="31" name="TextBox 30"/>
            <p:cNvSpPr txBox="1"/>
            <p:nvPr/>
          </p:nvSpPr>
          <p:spPr>
            <a:xfrm>
              <a:off x="6650590" y="1268760"/>
              <a:ext cx="23782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CFD Model 3</a:t>
              </a:r>
              <a:endParaRPr lang="en-GB" dirty="0"/>
            </a:p>
          </p:txBody>
        </p:sp>
        <p:graphicFrame>
          <p:nvGraphicFramePr>
            <p:cNvPr id="32" name="Chart 3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08704009"/>
                </p:ext>
              </p:extLst>
            </p:nvPr>
          </p:nvGraphicFramePr>
          <p:xfrm>
            <a:off x="6355037" y="1443416"/>
            <a:ext cx="2785145" cy="167142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33" name="Chart 3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793789270"/>
                </p:ext>
              </p:extLst>
            </p:nvPr>
          </p:nvGraphicFramePr>
          <p:xfrm>
            <a:off x="6355037" y="2972268"/>
            <a:ext cx="2785145" cy="166806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34" name="Chart 3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99326042"/>
                </p:ext>
              </p:extLst>
            </p:nvPr>
          </p:nvGraphicFramePr>
          <p:xfrm>
            <a:off x="6355037" y="4547443"/>
            <a:ext cx="2785145" cy="166806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</p:grpSp>
      <p:grpSp>
        <p:nvGrpSpPr>
          <p:cNvPr id="3" name="Group 2"/>
          <p:cNvGrpSpPr/>
          <p:nvPr/>
        </p:nvGrpSpPr>
        <p:grpSpPr>
          <a:xfrm>
            <a:off x="3626895" y="1276018"/>
            <a:ext cx="2863916" cy="4939135"/>
            <a:chOff x="3626895" y="1276018"/>
            <a:chExt cx="2863916" cy="4939135"/>
          </a:xfrm>
        </p:grpSpPr>
        <p:sp>
          <p:nvSpPr>
            <p:cNvPr id="30" name="TextBox 29"/>
            <p:cNvSpPr txBox="1"/>
            <p:nvPr/>
          </p:nvSpPr>
          <p:spPr>
            <a:xfrm>
              <a:off x="3920113" y="1276018"/>
              <a:ext cx="24349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CFD Model 2</a:t>
              </a:r>
              <a:endParaRPr lang="en-GB" dirty="0"/>
            </a:p>
          </p:txBody>
        </p:sp>
        <p:graphicFrame>
          <p:nvGraphicFramePr>
            <p:cNvPr id="35" name="Chart 3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58795235"/>
                </p:ext>
              </p:extLst>
            </p:nvPr>
          </p:nvGraphicFramePr>
          <p:xfrm>
            <a:off x="3626895" y="1443061"/>
            <a:ext cx="2863916" cy="167142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graphicFrame>
          <p:nvGraphicFramePr>
            <p:cNvPr id="36" name="Chart 3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019933106"/>
                </p:ext>
              </p:extLst>
            </p:nvPr>
          </p:nvGraphicFramePr>
          <p:xfrm>
            <a:off x="3626895" y="2971913"/>
            <a:ext cx="2863916" cy="166806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graphicFrame>
          <p:nvGraphicFramePr>
            <p:cNvPr id="37" name="Chart 3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92546537"/>
                </p:ext>
              </p:extLst>
            </p:nvPr>
          </p:nvGraphicFramePr>
          <p:xfrm>
            <a:off x="3626895" y="4547088"/>
            <a:ext cx="2863916" cy="166806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</p:grpSp>
      <p:grpSp>
        <p:nvGrpSpPr>
          <p:cNvPr id="2" name="Group 1"/>
          <p:cNvGrpSpPr/>
          <p:nvPr/>
        </p:nvGrpSpPr>
        <p:grpSpPr>
          <a:xfrm>
            <a:off x="656565" y="1268760"/>
            <a:ext cx="3195356" cy="4950550"/>
            <a:chOff x="656565" y="1268760"/>
            <a:chExt cx="3195356" cy="4950550"/>
          </a:xfrm>
        </p:grpSpPr>
        <p:sp>
          <p:nvSpPr>
            <p:cNvPr id="29" name="TextBox 28"/>
            <p:cNvSpPr txBox="1"/>
            <p:nvPr/>
          </p:nvSpPr>
          <p:spPr>
            <a:xfrm>
              <a:off x="1487598" y="1268760"/>
              <a:ext cx="20498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CFD Model 1</a:t>
              </a:r>
              <a:endParaRPr lang="en-GB" dirty="0"/>
            </a:p>
          </p:txBody>
        </p:sp>
        <p:graphicFrame>
          <p:nvGraphicFramePr>
            <p:cNvPr id="38" name="Chart 3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787533639"/>
                </p:ext>
              </p:extLst>
            </p:nvPr>
          </p:nvGraphicFramePr>
          <p:xfrm>
            <a:off x="656565" y="1447218"/>
            <a:ext cx="3195356" cy="167142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0"/>
            </a:graphicData>
          </a:graphic>
        </p:graphicFrame>
        <p:graphicFrame>
          <p:nvGraphicFramePr>
            <p:cNvPr id="39" name="Chart 3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322869612"/>
                </p:ext>
              </p:extLst>
            </p:nvPr>
          </p:nvGraphicFramePr>
          <p:xfrm>
            <a:off x="656565" y="2976070"/>
            <a:ext cx="3195356" cy="166806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1"/>
            </a:graphicData>
          </a:graphic>
        </p:graphicFrame>
        <p:graphicFrame>
          <p:nvGraphicFramePr>
            <p:cNvPr id="40" name="Chart 3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32953079"/>
                </p:ext>
              </p:extLst>
            </p:nvPr>
          </p:nvGraphicFramePr>
          <p:xfrm>
            <a:off x="656565" y="4551245"/>
            <a:ext cx="3195356" cy="166806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2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4454168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36525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50041BF7-15BD-40C0-A6B9-B770AE53C512}" type="datetime1">
              <a:rPr lang="en-GB" altLang="en-US"/>
              <a:pPr/>
              <a:t>11/06/2015</a:t>
            </a:fld>
            <a:endParaRPr lang="en-GB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49663" y="6356350"/>
            <a:ext cx="3597275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 dirty="0" smtClean="0"/>
              <a:t>p.argyle@lboro.ac.uk</a:t>
            </a:r>
            <a:endParaRPr lang="en-US" alt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66688" y="6356350"/>
            <a:ext cx="1066800" cy="365125"/>
          </a:xfrm>
        </p:spPr>
        <p:txBody>
          <a:bodyPr/>
          <a:lstStyle>
            <a:lvl1pPr>
              <a:defRPr/>
            </a:lvl1pPr>
          </a:lstStyle>
          <a:p>
            <a:fld id="{C77092F3-294C-4769-9C63-D559CC3B2AF6}" type="slidenum">
              <a:rPr lang="en-GB" altLang="en-US"/>
              <a:pPr/>
              <a:t>9</a:t>
            </a:fld>
            <a:endParaRPr lang="en-GB" alt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69863" y="168275"/>
            <a:ext cx="8855075" cy="915988"/>
          </a:xfrm>
        </p:spPr>
        <p:txBody>
          <a:bodyPr/>
          <a:lstStyle/>
          <a:p>
            <a:r>
              <a:rPr lang="en-GB" dirty="0" smtClean="0"/>
              <a:t>Peak Difference at Turbine 3</a:t>
            </a:r>
            <a:endParaRPr lang="en-GB" dirty="0"/>
          </a:p>
        </p:txBody>
      </p:sp>
      <p:pic>
        <p:nvPicPr>
          <p:cNvPr id="24" name="Picture 9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2" b="54079"/>
          <a:stretch/>
        </p:blipFill>
        <p:spPr bwMode="auto">
          <a:xfrm>
            <a:off x="959552" y="1345497"/>
            <a:ext cx="3041146" cy="2443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2" t="54637"/>
          <a:stretch/>
        </p:blipFill>
        <p:spPr bwMode="auto">
          <a:xfrm>
            <a:off x="959549" y="3757308"/>
            <a:ext cx="3041149" cy="2405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1" name="Rectangle 4"/>
          <p:cNvSpPr>
            <a:spLocks noChangeArrowheads="1"/>
          </p:cNvSpPr>
          <p:nvPr/>
        </p:nvSpPr>
        <p:spPr bwMode="auto">
          <a:xfrm>
            <a:off x="0" y="2286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Arial" pitchFamily="34" charset="0"/>
              </a:rPr>
              <a:t> 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4" name="Picture 4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980" b="66774"/>
          <a:stretch/>
        </p:blipFill>
        <p:spPr bwMode="auto">
          <a:xfrm>
            <a:off x="116505" y="2021649"/>
            <a:ext cx="829284" cy="3496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6" name="Group 45"/>
          <p:cNvGrpSpPr/>
          <p:nvPr/>
        </p:nvGrpSpPr>
        <p:grpSpPr>
          <a:xfrm>
            <a:off x="3986935" y="1358770"/>
            <a:ext cx="5265585" cy="4848346"/>
            <a:chOff x="26495" y="1358770"/>
            <a:chExt cx="5265585" cy="4848346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500" y="1358770"/>
              <a:ext cx="4322486" cy="4322486"/>
            </a:xfrm>
            <a:prstGeom prst="rect">
              <a:avLst/>
            </a:prstGeom>
          </p:spPr>
        </p:pic>
        <p:sp>
          <p:nvSpPr>
            <p:cNvPr id="48" name="TextBox 47"/>
            <p:cNvSpPr txBox="1"/>
            <p:nvPr/>
          </p:nvSpPr>
          <p:spPr>
            <a:xfrm>
              <a:off x="26495" y="5499230"/>
              <a:ext cx="526558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Wake Losses</a:t>
              </a:r>
              <a:r>
                <a:rPr lang="en-GB" dirty="0" smtClean="0"/>
                <a:t>:</a:t>
              </a:r>
              <a:endParaRPr lang="en-GB" sz="1100" dirty="0" smtClean="0"/>
            </a:p>
            <a:p>
              <a:r>
                <a:rPr lang="en-GB" sz="1100" dirty="0" err="1" smtClean="0"/>
                <a:t>Porté-Agel</a:t>
              </a:r>
              <a:r>
                <a:rPr lang="en-GB" sz="1100" dirty="0"/>
                <a:t>, F.; Wu, Y.-T.; Chen, C.-H. A Numerical Study of the Effects of Wind Direction on Turbine Wakes and Power Losses in a Large Wind Farm. </a:t>
              </a:r>
              <a:r>
                <a:rPr lang="en-GB" sz="1100" i="1" dirty="0"/>
                <a:t>Energies</a:t>
              </a:r>
              <a:r>
                <a:rPr lang="en-GB" sz="1100" dirty="0"/>
                <a:t> </a:t>
              </a:r>
              <a:r>
                <a:rPr lang="en-GB" sz="1100" b="1" dirty="0"/>
                <a:t>2013</a:t>
              </a:r>
              <a:r>
                <a:rPr lang="en-GB" sz="1100" dirty="0"/>
                <a:t>, </a:t>
              </a:r>
              <a:r>
                <a:rPr lang="en-GB" sz="1100" i="1" dirty="0"/>
                <a:t>6</a:t>
              </a:r>
              <a:r>
                <a:rPr lang="en-GB" sz="1100" dirty="0"/>
                <a:t>, 5297-5313.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69576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boro-template-4x3-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lboro-template-4x3-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1666</TotalTime>
  <Words>527</Words>
  <Application>Microsoft Office PowerPoint</Application>
  <PresentationFormat>On-screen Show (4:3)</PresentationFormat>
  <Paragraphs>162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lboro-template-4x3-1</vt:lpstr>
      <vt:lpstr>1_lboro-template-4x3-1</vt:lpstr>
      <vt:lpstr>On the Effects of Directional Bin Size when Simulating Large Offshore Wind Farms with CFD </vt:lpstr>
      <vt:lpstr>Reason for study</vt:lpstr>
      <vt:lpstr>Why Does Bin Size Matter?</vt:lpstr>
      <vt:lpstr>Case Study</vt:lpstr>
      <vt:lpstr>Bin Size/Shape Considerations</vt:lpstr>
      <vt:lpstr>Bin Size Effects on Measurements</vt:lpstr>
      <vt:lpstr>Simulation Results (Power Ratio)</vt:lpstr>
      <vt:lpstr>Simulation Results (Percentage Difference)</vt:lpstr>
      <vt:lpstr>Peak Difference at Turbine 3</vt:lpstr>
      <vt:lpstr>Model 3 Differences from Measured Values</vt:lpstr>
      <vt:lpstr>Conclusions</vt:lpstr>
      <vt:lpstr>Questions</vt:lpstr>
    </vt:vector>
  </TitlesOfParts>
  <Company>Loughborough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the Effects of Directional Bin Size  when Simulating Large Offshore Wind Farms with CFD</dc:title>
  <dc:creator>Staff/Research Student</dc:creator>
  <cp:lastModifiedBy>Staff/Research Student</cp:lastModifiedBy>
  <cp:revision>45</cp:revision>
  <dcterms:created xsi:type="dcterms:W3CDTF">2015-06-01T12:46:33Z</dcterms:created>
  <dcterms:modified xsi:type="dcterms:W3CDTF">2015-06-11T13:18:10Z</dcterms:modified>
</cp:coreProperties>
</file>