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2" d="100"/>
          <a:sy n="102" d="100"/>
        </p:scale>
        <p:origin x="-18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1623C-660D-AD4E-B6BD-C4D0C832C920}" type="datetimeFigureOut">
              <a:rPr lang="en-US" smtClean="0"/>
              <a:t>5/2/16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4BE7D-AAC3-0E48-8FBA-CD0CC43B01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02544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1623C-660D-AD4E-B6BD-C4D0C832C920}" type="datetimeFigureOut">
              <a:rPr lang="en-US" smtClean="0"/>
              <a:t>5/2/16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4BE7D-AAC3-0E48-8FBA-CD0CC43B01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7717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1623C-660D-AD4E-B6BD-C4D0C832C920}" type="datetimeFigureOut">
              <a:rPr lang="en-US" smtClean="0"/>
              <a:t>5/2/16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4BE7D-AAC3-0E48-8FBA-CD0CC43B01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262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1623C-660D-AD4E-B6BD-C4D0C832C920}" type="datetimeFigureOut">
              <a:rPr lang="en-US" smtClean="0"/>
              <a:t>5/2/16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4BE7D-AAC3-0E48-8FBA-CD0CC43B01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3416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1623C-660D-AD4E-B6BD-C4D0C832C920}" type="datetimeFigureOut">
              <a:rPr lang="en-US" smtClean="0"/>
              <a:t>5/2/16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4BE7D-AAC3-0E48-8FBA-CD0CC43B01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5740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1623C-660D-AD4E-B6BD-C4D0C832C920}" type="datetimeFigureOut">
              <a:rPr lang="en-US" smtClean="0"/>
              <a:t>5/2/16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4BE7D-AAC3-0E48-8FBA-CD0CC43B01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8940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1623C-660D-AD4E-B6BD-C4D0C832C920}" type="datetimeFigureOut">
              <a:rPr lang="en-US" smtClean="0"/>
              <a:t>5/2/16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4BE7D-AAC3-0E48-8FBA-CD0CC43B01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9880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1623C-660D-AD4E-B6BD-C4D0C832C920}" type="datetimeFigureOut">
              <a:rPr lang="en-US" smtClean="0"/>
              <a:t>5/2/16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4BE7D-AAC3-0E48-8FBA-CD0CC43B01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9070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1623C-660D-AD4E-B6BD-C4D0C832C920}" type="datetimeFigureOut">
              <a:rPr lang="en-US" smtClean="0"/>
              <a:t>5/2/16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4BE7D-AAC3-0E48-8FBA-CD0CC43B01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732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1623C-660D-AD4E-B6BD-C4D0C832C920}" type="datetimeFigureOut">
              <a:rPr lang="en-US" smtClean="0"/>
              <a:t>5/2/16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4BE7D-AAC3-0E48-8FBA-CD0CC43B01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8308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1623C-660D-AD4E-B6BD-C4D0C832C920}" type="datetimeFigureOut">
              <a:rPr lang="en-US" smtClean="0"/>
              <a:t>5/2/16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4BE7D-AAC3-0E48-8FBA-CD0CC43B01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8231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11623C-660D-AD4E-B6BD-C4D0C832C920}" type="datetimeFigureOut">
              <a:rPr lang="en-US" smtClean="0"/>
              <a:t>5/2/16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B4BE7D-AAC3-0E48-8FBA-CD0CC43B01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8161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6382" y="672414"/>
            <a:ext cx="8653726" cy="1855365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/>
            </a:r>
            <a:br>
              <a:rPr lang="en-US" sz="3200" b="1" dirty="0" smtClean="0"/>
            </a:br>
            <a:r>
              <a:rPr lang="en-US" sz="3200" b="1" dirty="0"/>
              <a:t/>
            </a:r>
            <a:br>
              <a:rPr lang="en-US" sz="3200" b="1" dirty="0"/>
            </a:br>
            <a:r>
              <a:rPr lang="en-US" sz="3200" b="1" dirty="0" smtClean="0"/>
              <a:t/>
            </a:r>
            <a:br>
              <a:rPr lang="en-US" sz="3200" b="1" dirty="0" smtClean="0"/>
            </a:br>
            <a:r>
              <a:rPr lang="en-US" sz="2400" dirty="0"/>
              <a:t>INSTITUTE FOR SOCIETY, CULTURE AND ENVIRONMENT</a:t>
            </a:r>
            <a:br>
              <a:rPr lang="en-US" sz="2400" dirty="0"/>
            </a:br>
            <a:r>
              <a:rPr lang="en-US" sz="2400" dirty="0"/>
              <a:t>GLOBAL ISSUES </a:t>
            </a:r>
            <a:r>
              <a:rPr lang="en-US" sz="2400" dirty="0" smtClean="0"/>
              <a:t>INITIATIVE</a:t>
            </a:r>
            <a:r>
              <a:rPr lang="en-US" sz="3200" dirty="0" smtClean="0"/>
              <a:t> 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en-US" sz="3000" dirty="0"/>
              <a:t>Research Support Program</a:t>
            </a:r>
            <a:r>
              <a:rPr lang="en-US" sz="3000" dirty="0" smtClean="0">
                <a:effectLst/>
              </a:rPr>
              <a:t> </a:t>
            </a:r>
            <a:r>
              <a:rPr lang="en-US" sz="3000" dirty="0"/>
              <a:t/>
            </a:r>
            <a:br>
              <a:rPr lang="en-US" sz="3000" dirty="0"/>
            </a:br>
            <a:r>
              <a:rPr lang="en-US" sz="3000" dirty="0" smtClean="0"/>
              <a:t>$20,000</a:t>
            </a:r>
            <a:r>
              <a:rPr lang="en-US" sz="3000" dirty="0"/>
              <a:t> </a:t>
            </a:r>
            <a:r>
              <a:rPr lang="en-US" sz="3000" dirty="0" smtClean="0"/>
              <a:t>Grant</a:t>
            </a:r>
            <a:br>
              <a:rPr lang="en-US" sz="30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000" b="1" dirty="0" smtClean="0"/>
              <a:t>Building </a:t>
            </a:r>
            <a:r>
              <a:rPr lang="en-US" sz="3000" b="1" dirty="0"/>
              <a:t>Multilateral Greenhouse Gas Reduction Policies Based on Shared Successes: Adoption of Energy Efficient Residential Technologies in the United States and the European Union</a:t>
            </a:r>
            <a:r>
              <a:rPr lang="en-US" sz="3000" dirty="0" smtClean="0">
                <a:effectLst/>
              </a:rPr>
              <a:t> </a:t>
            </a:r>
            <a:endParaRPr lang="en-US" sz="30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94165" y="4644636"/>
            <a:ext cx="8229600" cy="2213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Bradford Mills –Agricultural and Applied Economics, VT</a:t>
            </a:r>
          </a:p>
          <a:p>
            <a:r>
              <a:rPr lang="en-US" sz="2400" dirty="0" smtClean="0"/>
              <a:t>Joachim </a:t>
            </a:r>
            <a:r>
              <a:rPr lang="en-US" sz="2400" dirty="0" err="1" smtClean="0"/>
              <a:t>Schleich</a:t>
            </a:r>
            <a:r>
              <a:rPr lang="en-US" sz="2400" dirty="0" smtClean="0"/>
              <a:t> - Grenoble </a:t>
            </a:r>
            <a:r>
              <a:rPr lang="en-US" sz="2400" dirty="0" err="1" smtClean="0"/>
              <a:t>Ecole</a:t>
            </a:r>
            <a:r>
              <a:rPr lang="en-US" sz="2400" dirty="0" smtClean="0"/>
              <a:t> de Management, France</a:t>
            </a:r>
          </a:p>
          <a:p>
            <a:r>
              <a:rPr lang="en-US" sz="2400" dirty="0" smtClean="0"/>
              <a:t>Anthony Murray - Federal Reserve, Charlotte</a:t>
            </a:r>
          </a:p>
          <a:p>
            <a:r>
              <a:rPr lang="en-US" sz="2400" dirty="0" smtClean="0"/>
              <a:t>Elisabeth </a:t>
            </a:r>
            <a:r>
              <a:rPr lang="en-US" sz="2400" dirty="0" err="1" smtClean="0"/>
              <a:t>Dutschke</a:t>
            </a:r>
            <a:r>
              <a:rPr lang="en-US" sz="2400" dirty="0" smtClean="0"/>
              <a:t> – </a:t>
            </a:r>
            <a:r>
              <a:rPr lang="en-US" sz="2400" dirty="0" err="1" smtClean="0"/>
              <a:t>Fraunhofer</a:t>
            </a:r>
            <a:r>
              <a:rPr lang="en-US" sz="2400" dirty="0" smtClean="0"/>
              <a:t> ISI, Karlsruhe, Germany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699367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221" y="274638"/>
            <a:ext cx="8691081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Improving Residential Energy Efficiency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CFL and LED Bulbs – Low hanging fruits</a:t>
            </a:r>
          </a:p>
          <a:p>
            <a:pPr lvl="1"/>
            <a:r>
              <a:rPr lang="en-US" dirty="0" smtClean="0"/>
              <a:t>80 - 85% less electricity than ILs</a:t>
            </a:r>
          </a:p>
          <a:p>
            <a:pPr lvl="1"/>
            <a:r>
              <a:rPr lang="en-US" dirty="0" smtClean="0"/>
              <a:t>Last 6 to 25 times longer</a:t>
            </a:r>
          </a:p>
          <a:p>
            <a:pPr lvl="1"/>
            <a:r>
              <a:rPr lang="en-US" dirty="0" smtClean="0"/>
              <a:t>Initial cost substantially more, but large long-run savings</a:t>
            </a:r>
          </a:p>
          <a:p>
            <a:r>
              <a:rPr lang="en-US" dirty="0" smtClean="0"/>
              <a:t>Adoption Slow</a:t>
            </a:r>
          </a:p>
          <a:p>
            <a:pPr lvl="1"/>
            <a:r>
              <a:rPr lang="en-US" dirty="0" smtClean="0"/>
              <a:t>ILs retain 50% market share into 2010</a:t>
            </a:r>
          </a:p>
          <a:p>
            <a:r>
              <a:rPr lang="en-US" dirty="0" smtClean="0"/>
              <a:t>Policies</a:t>
            </a:r>
          </a:p>
          <a:p>
            <a:pPr lvl="1"/>
            <a:r>
              <a:rPr lang="en-US" dirty="0" smtClean="0"/>
              <a:t>Information campaigns and promotions</a:t>
            </a:r>
          </a:p>
          <a:p>
            <a:pPr lvl="1"/>
            <a:r>
              <a:rPr lang="en-US" dirty="0" smtClean="0"/>
              <a:t>Ban (EU)</a:t>
            </a:r>
          </a:p>
          <a:p>
            <a:pPr lvl="1"/>
            <a:r>
              <a:rPr lang="en-US" dirty="0" smtClean="0"/>
              <a:t>B</a:t>
            </a:r>
            <a:r>
              <a:rPr lang="en-GB" dirty="0" err="1" smtClean="0"/>
              <a:t>ulb</a:t>
            </a:r>
            <a:r>
              <a:rPr lang="en-GB" dirty="0"/>
              <a:t> </a:t>
            </a:r>
            <a:r>
              <a:rPr lang="en-US" dirty="0" smtClean="0"/>
              <a:t>efficiency </a:t>
            </a:r>
            <a:r>
              <a:rPr lang="en-US" dirty="0"/>
              <a:t>standard legislation</a:t>
            </a:r>
            <a:r>
              <a:rPr lang="en-US" dirty="0" smtClean="0">
                <a:effectLst/>
              </a:rPr>
              <a:t> </a:t>
            </a:r>
            <a:r>
              <a:rPr lang="en-US" dirty="0" smtClean="0"/>
              <a:t> (USA)</a:t>
            </a:r>
          </a:p>
          <a:p>
            <a:r>
              <a:rPr lang="en-US" dirty="0" smtClean="0"/>
              <a:t>Research questions</a:t>
            </a:r>
          </a:p>
          <a:p>
            <a:pPr lvl="1"/>
            <a:r>
              <a:rPr lang="en-US" dirty="0" smtClean="0"/>
              <a:t>What increases household propensity to replace ILs with CFLs or LEDs?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820022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8504"/>
          </a:xfrm>
        </p:spPr>
        <p:txBody>
          <a:bodyPr/>
          <a:lstStyle/>
          <a:p>
            <a:r>
              <a:rPr lang="en-US" dirty="0" smtClean="0"/>
              <a:t>Research highlights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45977"/>
            <a:ext cx="8229600" cy="2913794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German Data:</a:t>
            </a:r>
          </a:p>
          <a:p>
            <a:pPr lvl="1"/>
            <a:r>
              <a:rPr lang="en-US" dirty="0" smtClean="0"/>
              <a:t>EU ban did foster transitions to energy efficient lighting (but with household welfare losses in low use lamps)</a:t>
            </a:r>
          </a:p>
          <a:p>
            <a:pPr lvl="1"/>
            <a:r>
              <a:rPr lang="en-US" dirty="0" smtClean="0"/>
              <a:t>Part of anticipated energy savings are lost (6%) by switches to higher luminosity bulbs</a:t>
            </a:r>
          </a:p>
          <a:p>
            <a:r>
              <a:rPr lang="en-US" dirty="0" smtClean="0"/>
              <a:t>USA Data:</a:t>
            </a:r>
          </a:p>
          <a:p>
            <a:pPr lvl="1"/>
            <a:r>
              <a:rPr lang="en-US" dirty="0" smtClean="0"/>
              <a:t>Technology response from suppliers</a:t>
            </a:r>
          </a:p>
          <a:p>
            <a:pPr lvl="1"/>
            <a:r>
              <a:rPr lang="en-US" dirty="0" smtClean="0"/>
              <a:t>Rapid decline in CFL and LED prices increased adoption over time in lower usage lamps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60572" y="3826465"/>
            <a:ext cx="8229600" cy="7061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200" dirty="0" smtClean="0"/>
              <a:t>Outputs</a:t>
            </a:r>
            <a:endParaRPr lang="en-US" sz="42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09600" y="4532568"/>
            <a:ext cx="8229600" cy="2029694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Articles in </a:t>
            </a:r>
            <a:r>
              <a:rPr lang="en-US" i="1" dirty="0" smtClean="0"/>
              <a:t>Energy Economics</a:t>
            </a:r>
            <a:r>
              <a:rPr lang="en-US" dirty="0" smtClean="0"/>
              <a:t> and in </a:t>
            </a:r>
            <a:r>
              <a:rPr lang="en-US" i="1" dirty="0" smtClean="0"/>
              <a:t>Energy Policy</a:t>
            </a:r>
          </a:p>
          <a:p>
            <a:r>
              <a:rPr lang="en-US" dirty="0" smtClean="0"/>
              <a:t>New research collaborations – China, Germany, USA household energy use data</a:t>
            </a:r>
          </a:p>
          <a:p>
            <a:r>
              <a:rPr lang="en-US" dirty="0" smtClean="0"/>
              <a:t>Office space spillovers - </a:t>
            </a:r>
            <a:r>
              <a:rPr lang="en-US" dirty="0"/>
              <a:t>National Capital Region as a member of the GII Associated </a:t>
            </a:r>
            <a:r>
              <a:rPr lang="en-US" dirty="0" smtClean="0"/>
              <a:t>Faculty</a:t>
            </a:r>
          </a:p>
          <a:p>
            <a:pPr lvl="1"/>
            <a:r>
              <a:rPr lang="en-US" dirty="0" smtClean="0"/>
              <a:t>World Bank book</a:t>
            </a:r>
          </a:p>
          <a:p>
            <a:pPr lvl="1"/>
            <a:r>
              <a:rPr lang="en-US" dirty="0" smtClean="0"/>
              <a:t>USDA ERS Cooperative Agreement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4150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1172</TotalTime>
  <Words>219</Words>
  <Application>Microsoft Macintosh PowerPoint</Application>
  <PresentationFormat>On-screen Show (4:3)</PresentationFormat>
  <Paragraphs>31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   INSTITUTE FOR SOCIETY, CULTURE AND ENVIRONMENT GLOBAL ISSUES INITIATIVE  Research Support Program  $20,000 Grant  Building Multilateral Greenhouse Gas Reduction Policies Based on Shared Successes: Adoption of Energy Efficient Residential Technologies in the United States and the European Union </vt:lpstr>
      <vt:lpstr>Improving Residential Energy Efficiency</vt:lpstr>
      <vt:lpstr>Research highlights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INSTITUTE FOR SOCIETY, CULTURE AND ENVIRONMENT GLOBAL ISSUES INITIATIVE   Research Support Program  $20,000  Building Multilateral Greenhouse Gas Reduction Policies Based on Shared Successes: Adoption of Energy Efficient Residential Technologies in the United States and the European Union </dc:title>
  <dc:creator>Brad Mills</dc:creator>
  <cp:lastModifiedBy>Brad Mills</cp:lastModifiedBy>
  <cp:revision>14</cp:revision>
  <dcterms:created xsi:type="dcterms:W3CDTF">2016-05-02T19:47:19Z</dcterms:created>
  <dcterms:modified xsi:type="dcterms:W3CDTF">2016-05-03T15:20:13Z</dcterms:modified>
</cp:coreProperties>
</file>