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5143500" cx="9144000"/>
  <p:notesSz cx="6858000" cy="9144000"/>
  <p:embeddedFontLst>
    <p:embeddedFont>
      <p:font typeface="Economica"/>
      <p:regular r:id="rId29"/>
      <p:bold r:id="rId30"/>
      <p:italic r:id="rId31"/>
      <p:boldItalic r:id="rId32"/>
    </p:embeddedFont>
    <p:embeddedFont>
      <p:font typeface="Lato"/>
      <p:regular r:id="rId33"/>
      <p:bold r:id="rId34"/>
      <p:italic r:id="rId35"/>
      <p:boldItalic r:id="rId36"/>
    </p:embeddedFont>
    <p:embeddedFont>
      <p:font typeface="Open Sans"/>
      <p:regular r:id="rId37"/>
      <p:bold r:id="rId38"/>
      <p:italic r:id="rId39"/>
      <p:boldItalic r:id="rId4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penSans-boldItalic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Economica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Economica-italic.fntdata"/><Relationship Id="rId30" Type="http://schemas.openxmlformats.org/officeDocument/2006/relationships/font" Target="fonts/Economica-bold.fntdata"/><Relationship Id="rId11" Type="http://schemas.openxmlformats.org/officeDocument/2006/relationships/slide" Target="slides/slide6.xml"/><Relationship Id="rId33" Type="http://schemas.openxmlformats.org/officeDocument/2006/relationships/font" Target="fonts/Lato-regular.fntdata"/><Relationship Id="rId10" Type="http://schemas.openxmlformats.org/officeDocument/2006/relationships/slide" Target="slides/slide5.xml"/><Relationship Id="rId32" Type="http://schemas.openxmlformats.org/officeDocument/2006/relationships/font" Target="fonts/Economica-boldItalic.fntdata"/><Relationship Id="rId13" Type="http://schemas.openxmlformats.org/officeDocument/2006/relationships/slide" Target="slides/slide8.xml"/><Relationship Id="rId35" Type="http://schemas.openxmlformats.org/officeDocument/2006/relationships/font" Target="fonts/Lato-italic.fntdata"/><Relationship Id="rId12" Type="http://schemas.openxmlformats.org/officeDocument/2006/relationships/slide" Target="slides/slide7.xml"/><Relationship Id="rId34" Type="http://schemas.openxmlformats.org/officeDocument/2006/relationships/font" Target="fonts/Lato-bold.fntdata"/><Relationship Id="rId15" Type="http://schemas.openxmlformats.org/officeDocument/2006/relationships/slide" Target="slides/slide10.xml"/><Relationship Id="rId37" Type="http://schemas.openxmlformats.org/officeDocument/2006/relationships/font" Target="fonts/OpenSans-regular.fntdata"/><Relationship Id="rId14" Type="http://schemas.openxmlformats.org/officeDocument/2006/relationships/slide" Target="slides/slide9.xml"/><Relationship Id="rId36" Type="http://schemas.openxmlformats.org/officeDocument/2006/relationships/font" Target="fonts/Lato-boldItalic.fntdata"/><Relationship Id="rId17" Type="http://schemas.openxmlformats.org/officeDocument/2006/relationships/slide" Target="slides/slide12.xml"/><Relationship Id="rId39" Type="http://schemas.openxmlformats.org/officeDocument/2006/relationships/font" Target="fonts/OpenSans-italic.fntdata"/><Relationship Id="rId16" Type="http://schemas.openxmlformats.org/officeDocument/2006/relationships/slide" Target="slides/slide11.xml"/><Relationship Id="rId38" Type="http://schemas.openxmlformats.org/officeDocument/2006/relationships/font" Target="fonts/OpenSans-bold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Helper and advisor are bill ingram, the </a:t>
            </a:r>
            <a:r>
              <a:rPr lang="en"/>
              <a:t> Assistant Dean and IT Director, University Libraries and professor sung hee park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9cba820024_0_2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9cba820024_0_2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Search by title instead of id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9cba820024_0_1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9cba820024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9cba820024_0_1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9cba820024_0_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9cba820024_0_2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9cba820024_0_2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9cba820024_0_3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9cba820024_0_3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9cba820024_0_3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19cba820024_0_3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9cba820024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19cba820024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9cba820024_0_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19cba820024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Search by title instead of id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9cba820024_0_2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19cba820024_0_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etd instead of metadata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9cba820024_0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19cba820024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52d36c0f8f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52d36c0f8f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AutoNum type="arabicPeriod"/>
            </a:pPr>
            <a:r>
              <a:rPr lang="en" sz="1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Introduction - H </a:t>
            </a:r>
            <a:endParaRPr sz="13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AutoNum type="alphaLcPeriod"/>
            </a:pPr>
            <a:r>
              <a:rPr lang="en" sz="1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Background - H </a:t>
            </a:r>
            <a:endParaRPr sz="13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AutoNum type="alphaLcPeriod"/>
            </a:pPr>
            <a:r>
              <a:rPr lang="en" sz="1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Goals - H </a:t>
            </a:r>
            <a:endParaRPr sz="13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AutoNum type="alphaLcPeriod"/>
            </a:pPr>
            <a:r>
              <a:rPr lang="en" sz="1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Requirements - T</a:t>
            </a:r>
            <a:endParaRPr sz="13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AutoNum type="arabicPeriod"/>
            </a:pPr>
            <a:r>
              <a:rPr lang="en" sz="1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Approach</a:t>
            </a:r>
            <a:endParaRPr sz="13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AutoNum type="alphaLcPeriod"/>
            </a:pPr>
            <a:r>
              <a:rPr lang="en" sz="1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Tools and Technologies - T</a:t>
            </a:r>
            <a:endParaRPr sz="13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AutoNum type="alphaLcPeriod"/>
            </a:pPr>
            <a:r>
              <a:rPr lang="en" sz="1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Workflow - W</a:t>
            </a:r>
            <a:endParaRPr sz="13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AutoNum type="alphaLcPeriod"/>
            </a:pPr>
            <a:r>
              <a:rPr lang="en" sz="1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Architecture</a:t>
            </a:r>
            <a:endParaRPr sz="13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AutoNum type="romanLcPeriod"/>
            </a:pPr>
            <a:r>
              <a:rPr lang="en" sz="1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Front-end Page (UI) - W</a:t>
            </a:r>
            <a:endParaRPr sz="13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AutoNum type="romanLcPeriod"/>
            </a:pPr>
            <a:r>
              <a:rPr lang="en" sz="1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APIs - A</a:t>
            </a:r>
            <a:endParaRPr sz="13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AutoNum type="romanLcPeriod"/>
            </a:pPr>
            <a:r>
              <a:rPr lang="en" sz="1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File System - A</a:t>
            </a:r>
            <a:endParaRPr sz="13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AutoNum type="romanLcPeriod"/>
            </a:pPr>
            <a:r>
              <a:rPr lang="en" sz="1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Database - A</a:t>
            </a:r>
            <a:endParaRPr sz="13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AutoNum type="romanLcPeriod"/>
            </a:pPr>
            <a:r>
              <a:rPr lang="en" sz="1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Knowledge Graph - R</a:t>
            </a:r>
            <a:endParaRPr sz="13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AutoNum type="arabicPeriod"/>
            </a:pPr>
            <a:r>
              <a:rPr lang="en" sz="1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Conclusion - R</a:t>
            </a:r>
            <a:endParaRPr sz="13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AutoNum type="alphaLcPeriod"/>
            </a:pPr>
            <a:r>
              <a:rPr lang="en" sz="1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Key Learnings - R</a:t>
            </a:r>
            <a:endParaRPr sz="13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AutoNum type="alphaLcPeriod"/>
            </a:pPr>
            <a:r>
              <a:rPr lang="en" sz="1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Future Work - R</a:t>
            </a:r>
            <a:endParaRPr sz="13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a059d7a568_4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1a059d7a568_4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a059d7a568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1a059d7a568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19cba820024_0_1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19cba820024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152d36c0f8f_4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152d36c0f8f_4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a059d7a568_3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a059d7a568_3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a059d7a568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a059d7a568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9cba820024_0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9cba820024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9cba820024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9cba820024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a059d7a568_3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a059d7a568_3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9cba820024_0_3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9cba820024_0_3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9cba820024_0_2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9cba820024_0_2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Here we designed some workflows to describe how curator can use this </a:t>
            </a:r>
            <a:r>
              <a:rPr lang="en"/>
              <a:t>system through the front-end website.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1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7" name="Google Shape;17;p3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8" name="Google Shape;18;p3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8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" name="Google Shape;44;p9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www.postman.com/spacecraft-architect-1392400/workspace/cs5604-api/documentation/19997696-3eba77a1-c176-498d-b1ae-a26af124e29e" TargetMode="External"/><Relationship Id="rId4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ctrTitle"/>
          </p:nvPr>
        </p:nvSpPr>
        <p:spPr>
          <a:xfrm>
            <a:off x="3044700" y="1162155"/>
            <a:ext cx="30546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44"/>
              <a:t>ETD Collection Management</a:t>
            </a:r>
            <a:endParaRPr b="1" sz="3644"/>
          </a:p>
        </p:txBody>
      </p:sp>
      <p:sp>
        <p:nvSpPr>
          <p:cNvPr id="63" name="Google Shape;63;p13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" sz="5200">
                <a:solidFill>
                  <a:schemeClr val="dk1"/>
                </a:solidFill>
              </a:rPr>
              <a:t>CS5604 Team 1</a:t>
            </a:r>
            <a:br>
              <a:rPr lang="en" sz="5200">
                <a:solidFill>
                  <a:schemeClr val="dk1"/>
                </a:solidFill>
              </a:rPr>
            </a:br>
            <a:r>
              <a:rPr lang="en" sz="5200">
                <a:solidFill>
                  <a:schemeClr val="dk1"/>
                </a:solidFill>
              </a:rPr>
              <a:t>Raghav Sethi, Ashrith Reddy Thukkaraju, Hirva Bhagat, Tanya Jain, Wen-yu Lee</a:t>
            </a:r>
            <a:endParaRPr sz="52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" sz="5200">
                <a:solidFill>
                  <a:schemeClr val="dk1"/>
                </a:solidFill>
              </a:rPr>
              <a:t>S.M.E - Prof. Bill Ingram, Prof. Sung Hee Park</a:t>
            </a:r>
            <a:endParaRPr sz="52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sz="52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" sz="5200">
                <a:solidFill>
                  <a:schemeClr val="dk1"/>
                </a:solidFill>
              </a:rPr>
              <a:t> </a:t>
            </a:r>
            <a:endParaRPr/>
          </a:p>
        </p:txBody>
      </p:sp>
      <p:pic>
        <p:nvPicPr>
          <p:cNvPr id="64" name="Google Shape;6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277198"/>
            <a:ext cx="1891999" cy="8663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3"/>
          <p:cNvSpPr txBox="1"/>
          <p:nvPr/>
        </p:nvSpPr>
        <p:spPr>
          <a:xfrm>
            <a:off x="2312075" y="3719225"/>
            <a:ext cx="5064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2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Workflow</a:t>
            </a:r>
            <a:endParaRPr b="1"/>
          </a:p>
        </p:txBody>
      </p:sp>
      <p:pic>
        <p:nvPicPr>
          <p:cNvPr id="126" name="Google Shape;12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277198"/>
            <a:ext cx="1891999" cy="8663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2"/>
          <p:cNvSpPr txBox="1"/>
          <p:nvPr>
            <p:ph idx="1" type="body"/>
          </p:nvPr>
        </p:nvSpPr>
        <p:spPr>
          <a:xfrm>
            <a:off x="311700" y="1225225"/>
            <a:ext cx="44781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Provide data access for other teams  and different services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28" name="Google Shape;12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42200" y="59400"/>
            <a:ext cx="3700975" cy="4931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/>
              <a:t>Architecture</a:t>
            </a:r>
            <a:endParaRPr b="1" sz="4000"/>
          </a:p>
        </p:txBody>
      </p:sp>
      <p:pic>
        <p:nvPicPr>
          <p:cNvPr id="134" name="Google Shape;13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277198"/>
            <a:ext cx="1891999" cy="86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91600" y="383025"/>
            <a:ext cx="6140699" cy="458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Front-End Page - Statistics</a:t>
            </a:r>
            <a:endParaRPr b="1"/>
          </a:p>
        </p:txBody>
      </p:sp>
      <p:pic>
        <p:nvPicPr>
          <p:cNvPr id="141" name="Google Shape;14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277198"/>
            <a:ext cx="1891999" cy="86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66100" y="1064700"/>
            <a:ext cx="5811805" cy="3691475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4"/>
          <p:cNvSpPr txBox="1"/>
          <p:nvPr/>
        </p:nvSpPr>
        <p:spPr>
          <a:xfrm>
            <a:off x="4887875" y="4657250"/>
            <a:ext cx="4500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*Based on 50k records of ETDs in the database.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Front-end Page - Upload new ETD</a:t>
            </a:r>
            <a:endParaRPr/>
          </a:p>
        </p:txBody>
      </p:sp>
      <p:pic>
        <p:nvPicPr>
          <p:cNvPr id="149" name="Google Shape;14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277198"/>
            <a:ext cx="1891999" cy="86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44400" y="1299625"/>
            <a:ext cx="6947200" cy="36147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Wireframe - Consistency check </a:t>
            </a:r>
            <a:endParaRPr b="1"/>
          </a:p>
        </p:txBody>
      </p:sp>
      <p:pic>
        <p:nvPicPr>
          <p:cNvPr id="156" name="Google Shape;15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277198"/>
            <a:ext cx="1891999" cy="86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6"/>
          <p:cNvPicPr preferRelativeResize="0"/>
          <p:nvPr/>
        </p:nvPicPr>
        <p:blipFill rotWithShape="1">
          <a:blip r:embed="rId4">
            <a:alphaModFix/>
          </a:blip>
          <a:srcRect b="11441" l="0" r="0" t="0"/>
          <a:stretch/>
        </p:blipFill>
        <p:spPr>
          <a:xfrm>
            <a:off x="2309675" y="1147225"/>
            <a:ext cx="6103861" cy="3843876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Front-end Page - Edit ETD Metadata</a:t>
            </a:r>
            <a:endParaRPr/>
          </a:p>
        </p:txBody>
      </p:sp>
      <p:pic>
        <p:nvPicPr>
          <p:cNvPr id="163" name="Google Shape;16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277198"/>
            <a:ext cx="1891999" cy="86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44400" y="1299625"/>
            <a:ext cx="5858340" cy="3691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8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Database</a:t>
            </a:r>
            <a:endParaRPr/>
          </a:p>
        </p:txBody>
      </p:sp>
      <p:sp>
        <p:nvSpPr>
          <p:cNvPr id="170" name="Google Shape;170;p28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i="1" sz="1700">
              <a:solidFill>
                <a:srgbClr val="222222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2100"/>
          </a:p>
        </p:txBody>
      </p:sp>
      <p:pic>
        <p:nvPicPr>
          <p:cNvPr id="171" name="Google Shape;17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277198"/>
            <a:ext cx="1891999" cy="8663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8"/>
          <p:cNvSpPr txBox="1"/>
          <p:nvPr/>
        </p:nvSpPr>
        <p:spPr>
          <a:xfrm>
            <a:off x="100400" y="1096950"/>
            <a:ext cx="2849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PostgreSQL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pen Sans"/>
                <a:ea typeface="Open Sans"/>
                <a:cs typeface="Open Sans"/>
                <a:sym typeface="Open Sans"/>
              </a:rPr>
              <a:t>Allows storing large text fields in the DB.</a:t>
            </a:r>
            <a:endParaRPr sz="11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pen Sans"/>
                <a:ea typeface="Open Sans"/>
                <a:cs typeface="Open Sans"/>
                <a:sym typeface="Open Sans"/>
              </a:rPr>
              <a:t>Required for storing </a:t>
            </a:r>
            <a:r>
              <a:rPr b="1" lang="en" sz="1100">
                <a:latin typeface="Open Sans"/>
                <a:ea typeface="Open Sans"/>
                <a:cs typeface="Open Sans"/>
                <a:sym typeface="Open Sans"/>
              </a:rPr>
              <a:t>chapter summaries</a:t>
            </a:r>
            <a:endParaRPr b="1" sz="11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3" name="Google Shape;173;p28"/>
          <p:cNvSpPr txBox="1"/>
          <p:nvPr/>
        </p:nvSpPr>
        <p:spPr>
          <a:xfrm>
            <a:off x="69950" y="2571750"/>
            <a:ext cx="2910000" cy="16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DB Schema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latin typeface="Open Sans"/>
                <a:ea typeface="Open Sans"/>
                <a:cs typeface="Open Sans"/>
                <a:sym typeface="Open Sans"/>
              </a:rPr>
              <a:t>Tables</a:t>
            </a:r>
            <a:endParaRPr b="1" sz="11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- </a:t>
            </a:r>
            <a:r>
              <a:rPr lang="en" sz="1100">
                <a:latin typeface="Open Sans"/>
                <a:ea typeface="Open Sans"/>
                <a:cs typeface="Open Sans"/>
                <a:sym typeface="Open Sans"/>
              </a:rPr>
              <a:t>etd                           </a:t>
            </a: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- </a:t>
            </a:r>
            <a:r>
              <a:rPr lang="en" sz="11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topic_model</a:t>
            </a:r>
            <a:endParaRPr sz="11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- </a:t>
            </a:r>
            <a:r>
              <a:rPr lang="en" sz="11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etd_metadata        </a:t>
            </a: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- </a:t>
            </a:r>
            <a:r>
              <a:rPr lang="en" sz="11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topic_set</a:t>
            </a:r>
            <a:endParaRPr sz="11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- </a:t>
            </a:r>
            <a:r>
              <a:rPr lang="en" sz="11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object                      </a:t>
            </a: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- </a:t>
            </a:r>
            <a:r>
              <a:rPr lang="en" sz="11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object_classification</a:t>
            </a:r>
            <a:endParaRPr sz="11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- </a:t>
            </a:r>
            <a:r>
              <a:rPr lang="en" sz="11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summarisation      </a:t>
            </a: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- </a:t>
            </a:r>
            <a:r>
              <a:rPr lang="en" sz="11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class</a:t>
            </a:r>
            <a:endParaRPr sz="11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- </a:t>
            </a:r>
            <a:r>
              <a:rPr lang="en" sz="11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object_metadata</a:t>
            </a:r>
            <a:endParaRPr sz="11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4" name="Google Shape;174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79950" y="0"/>
            <a:ext cx="6221826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9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File System </a:t>
            </a:r>
            <a:endParaRPr b="1"/>
          </a:p>
        </p:txBody>
      </p:sp>
      <p:pic>
        <p:nvPicPr>
          <p:cNvPr id="180" name="Google Shape;18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277198"/>
            <a:ext cx="1891999" cy="8663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9"/>
          <p:cNvSpPr txBox="1"/>
          <p:nvPr>
            <p:ph idx="1" type="body"/>
          </p:nvPr>
        </p:nvSpPr>
        <p:spPr>
          <a:xfrm>
            <a:off x="311700" y="1225225"/>
            <a:ext cx="44781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Hierarchy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82" name="Google Shape;182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6963" y="180963"/>
            <a:ext cx="6677025" cy="496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API - (</a:t>
            </a:r>
            <a:r>
              <a:rPr lang="en" u="sng">
                <a:solidFill>
                  <a:schemeClr val="hlink"/>
                </a:solidFill>
                <a:hlinkClick r:id="rId3"/>
              </a:rPr>
              <a:t>Postman Collection link</a:t>
            </a:r>
            <a:r>
              <a:rPr lang="en"/>
              <a:t>)</a:t>
            </a:r>
            <a:r>
              <a:rPr lang="en"/>
              <a:t> </a:t>
            </a:r>
            <a:endParaRPr/>
          </a:p>
        </p:txBody>
      </p:sp>
      <p:sp>
        <p:nvSpPr>
          <p:cNvPr id="188" name="Google Shape;188;p30"/>
          <p:cNvSpPr txBox="1"/>
          <p:nvPr>
            <p:ph idx="1" type="body"/>
          </p:nvPr>
        </p:nvSpPr>
        <p:spPr>
          <a:xfrm>
            <a:off x="311700" y="1225225"/>
            <a:ext cx="38577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 new ETD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Save detected object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Save detected objects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Save ETD page images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Save Topic modeling results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Save summarisation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Save classification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Get all ETDs and objects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Get ETD by ETD id</a:t>
            </a:r>
            <a:endParaRPr/>
          </a:p>
        </p:txBody>
      </p:sp>
      <p:pic>
        <p:nvPicPr>
          <p:cNvPr id="189" name="Google Shape;189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277198"/>
            <a:ext cx="1891999" cy="8663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30"/>
          <p:cNvSpPr txBox="1"/>
          <p:nvPr>
            <p:ph idx="1" type="body"/>
          </p:nvPr>
        </p:nvSpPr>
        <p:spPr>
          <a:xfrm>
            <a:off x="4736800" y="1225225"/>
            <a:ext cx="38577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Get objects by ETD id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Get ETD page image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Get ETD pdf by ETD id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Get object file by object id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Get Statistical report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Handle and etd-id mapping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Get knowledge graph by ETD id</a:t>
            </a:r>
            <a:endParaRPr>
              <a:solidFill>
                <a:srgbClr val="00FF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800"/>
              <a:buChar char="●"/>
            </a:pPr>
            <a:r>
              <a:rPr lang="en">
                <a:solidFill>
                  <a:srgbClr val="00FF00"/>
                </a:solidFill>
              </a:rPr>
              <a:t>Mark ETD processed</a:t>
            </a:r>
            <a:endParaRPr>
              <a:solidFill>
                <a:srgbClr val="00FF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Knowledge Graph</a:t>
            </a:r>
            <a:endParaRPr/>
          </a:p>
        </p:txBody>
      </p:sp>
      <p:sp>
        <p:nvSpPr>
          <p:cNvPr id="196" name="Google Shape;196;p31"/>
          <p:cNvSpPr txBox="1"/>
          <p:nvPr>
            <p:ph idx="1" type="body"/>
          </p:nvPr>
        </p:nvSpPr>
        <p:spPr>
          <a:xfrm>
            <a:off x="311700" y="1225225"/>
            <a:ext cx="45048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7" name="Google Shape;19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1750" y="1147225"/>
            <a:ext cx="4022699" cy="32724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16500" y="1307575"/>
            <a:ext cx="3810449" cy="2662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700"/>
              <a:t>Outline</a:t>
            </a:r>
            <a:endParaRPr b="1" sz="4000"/>
          </a:p>
        </p:txBody>
      </p:sp>
      <p:sp>
        <p:nvSpPr>
          <p:cNvPr id="71" name="Google Shape;71;p1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-313055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 sz="1900"/>
              <a:t>Introduction</a:t>
            </a:r>
            <a:endParaRPr sz="1900"/>
          </a:p>
          <a:p>
            <a:pPr indent="-313055" lvl="1" marL="914400" rtl="0" algn="l">
              <a:spcBef>
                <a:spcPts val="0"/>
              </a:spcBef>
              <a:spcAft>
                <a:spcPts val="0"/>
              </a:spcAft>
              <a:buSzPct val="100000"/>
              <a:buAutoNum type="alphaLcPeriod"/>
            </a:pPr>
            <a:r>
              <a:rPr lang="en" sz="1900"/>
              <a:t>Background</a:t>
            </a:r>
            <a:endParaRPr sz="1900"/>
          </a:p>
          <a:p>
            <a:pPr indent="-313055" lvl="1" marL="914400" rtl="0" algn="l">
              <a:spcBef>
                <a:spcPts val="0"/>
              </a:spcBef>
              <a:spcAft>
                <a:spcPts val="0"/>
              </a:spcAft>
              <a:buSzPct val="100000"/>
              <a:buAutoNum type="alphaLcPeriod"/>
            </a:pPr>
            <a:r>
              <a:rPr lang="en" sz="1900"/>
              <a:t>Goals</a:t>
            </a:r>
            <a:endParaRPr sz="1900"/>
          </a:p>
          <a:p>
            <a:pPr indent="-313055" lvl="1" marL="914400" rtl="0" algn="l">
              <a:spcBef>
                <a:spcPts val="0"/>
              </a:spcBef>
              <a:spcAft>
                <a:spcPts val="0"/>
              </a:spcAft>
              <a:buSzPct val="100000"/>
              <a:buAutoNum type="alphaLcPeriod"/>
            </a:pPr>
            <a:r>
              <a:rPr lang="en" sz="1900"/>
              <a:t>Requirements</a:t>
            </a:r>
            <a:endParaRPr sz="1900"/>
          </a:p>
          <a:p>
            <a:pPr indent="-313055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 sz="1900"/>
              <a:t>Approach</a:t>
            </a:r>
            <a:endParaRPr sz="1900"/>
          </a:p>
          <a:p>
            <a:pPr indent="-313055" lvl="1" marL="914400" rtl="0" algn="l">
              <a:spcBef>
                <a:spcPts val="0"/>
              </a:spcBef>
              <a:spcAft>
                <a:spcPts val="0"/>
              </a:spcAft>
              <a:buSzPct val="100000"/>
              <a:buAutoNum type="alphaLcPeriod"/>
            </a:pPr>
            <a:r>
              <a:rPr lang="en" sz="1900"/>
              <a:t>Tools and Technologies</a:t>
            </a:r>
            <a:endParaRPr sz="1900"/>
          </a:p>
          <a:p>
            <a:pPr indent="-313055" lvl="1" marL="914400" rtl="0" algn="l">
              <a:spcBef>
                <a:spcPts val="0"/>
              </a:spcBef>
              <a:spcAft>
                <a:spcPts val="0"/>
              </a:spcAft>
              <a:buSzPct val="100000"/>
              <a:buAutoNum type="alphaLcPeriod"/>
            </a:pPr>
            <a:r>
              <a:rPr lang="en" sz="1900"/>
              <a:t>Workflow</a:t>
            </a:r>
            <a:endParaRPr sz="1900"/>
          </a:p>
          <a:p>
            <a:pPr indent="-313055" lvl="1" marL="914400" rtl="0" algn="l">
              <a:spcBef>
                <a:spcPts val="0"/>
              </a:spcBef>
              <a:spcAft>
                <a:spcPts val="0"/>
              </a:spcAft>
              <a:buSzPct val="100000"/>
              <a:buAutoNum type="alphaLcPeriod"/>
            </a:pPr>
            <a:r>
              <a:rPr lang="en" sz="1900"/>
              <a:t>Architecture</a:t>
            </a:r>
            <a:endParaRPr sz="1900"/>
          </a:p>
          <a:p>
            <a:pPr indent="-313055" lvl="2" marL="1371600" rtl="0" algn="l">
              <a:spcBef>
                <a:spcPts val="0"/>
              </a:spcBef>
              <a:spcAft>
                <a:spcPts val="0"/>
              </a:spcAft>
              <a:buSzPct val="100000"/>
              <a:buAutoNum type="romanLcPeriod"/>
            </a:pPr>
            <a:r>
              <a:rPr lang="en" sz="1900"/>
              <a:t>Front-end Page (UI)</a:t>
            </a:r>
            <a:endParaRPr sz="1900"/>
          </a:p>
          <a:p>
            <a:pPr indent="-313055" lvl="2" marL="1371600" rtl="0" algn="l">
              <a:spcBef>
                <a:spcPts val="0"/>
              </a:spcBef>
              <a:spcAft>
                <a:spcPts val="0"/>
              </a:spcAft>
              <a:buSzPct val="100000"/>
              <a:buAutoNum type="romanLcPeriod"/>
            </a:pPr>
            <a:r>
              <a:rPr lang="en" sz="1900"/>
              <a:t>File System</a:t>
            </a:r>
            <a:endParaRPr sz="1900"/>
          </a:p>
          <a:p>
            <a:pPr indent="-313055" lvl="2" marL="1371600" rtl="0" algn="l">
              <a:spcBef>
                <a:spcPts val="0"/>
              </a:spcBef>
              <a:spcAft>
                <a:spcPts val="0"/>
              </a:spcAft>
              <a:buSzPct val="100000"/>
              <a:buAutoNum type="romanLcPeriod"/>
            </a:pPr>
            <a:r>
              <a:rPr lang="en" sz="1900"/>
              <a:t>Database</a:t>
            </a:r>
            <a:endParaRPr sz="1900"/>
          </a:p>
          <a:p>
            <a:pPr indent="-313055" lvl="2" marL="1371600" rtl="0" algn="l">
              <a:spcBef>
                <a:spcPts val="0"/>
              </a:spcBef>
              <a:spcAft>
                <a:spcPts val="0"/>
              </a:spcAft>
              <a:buSzPct val="100000"/>
              <a:buAutoNum type="romanLcPeriod"/>
            </a:pPr>
            <a:r>
              <a:rPr lang="en" sz="1900"/>
              <a:t>APIs</a:t>
            </a:r>
            <a:endParaRPr sz="1900"/>
          </a:p>
          <a:p>
            <a:pPr indent="-313055" lvl="2" marL="1371600" rtl="0" algn="l">
              <a:spcBef>
                <a:spcPts val="0"/>
              </a:spcBef>
              <a:spcAft>
                <a:spcPts val="0"/>
              </a:spcAft>
              <a:buSzPct val="100000"/>
              <a:buAutoNum type="romanLcPeriod"/>
            </a:pPr>
            <a:r>
              <a:rPr lang="en" sz="1900"/>
              <a:t>Knowledge Graph</a:t>
            </a:r>
            <a:endParaRPr sz="1900"/>
          </a:p>
          <a:p>
            <a:pPr indent="-313055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 sz="1900"/>
              <a:t>Conclusion</a:t>
            </a:r>
            <a:endParaRPr sz="1900"/>
          </a:p>
          <a:p>
            <a:pPr indent="-313055" lvl="1" marL="914400" rtl="0" algn="l">
              <a:spcBef>
                <a:spcPts val="0"/>
              </a:spcBef>
              <a:spcAft>
                <a:spcPts val="0"/>
              </a:spcAft>
              <a:buSzPct val="100000"/>
              <a:buAutoNum type="alphaLcPeriod"/>
            </a:pPr>
            <a:r>
              <a:rPr lang="en" sz="1900"/>
              <a:t>Key Learnings</a:t>
            </a:r>
            <a:endParaRPr sz="1900"/>
          </a:p>
          <a:p>
            <a:pPr indent="-313055" lvl="1" marL="914400" rtl="0" algn="l">
              <a:spcBef>
                <a:spcPts val="0"/>
              </a:spcBef>
              <a:spcAft>
                <a:spcPts val="0"/>
              </a:spcAft>
              <a:buSzPct val="100000"/>
              <a:buAutoNum type="alphaLcPeriod"/>
            </a:pPr>
            <a:r>
              <a:rPr lang="en" sz="1900"/>
              <a:t>Future Work</a:t>
            </a:r>
            <a:endParaRPr sz="1900"/>
          </a:p>
        </p:txBody>
      </p:sp>
      <p:pic>
        <p:nvPicPr>
          <p:cNvPr id="72" name="Google Shape;7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277198"/>
            <a:ext cx="1891999" cy="86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2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Conclusion</a:t>
            </a:r>
            <a:endParaRPr b="1"/>
          </a:p>
        </p:txBody>
      </p:sp>
      <p:sp>
        <p:nvSpPr>
          <p:cNvPr id="204" name="Google Shape;204;p32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50">
                <a:solidFill>
                  <a:schemeClr val="lt2"/>
                </a:solidFill>
              </a:rPr>
              <a:t>Section 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32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Key Learnings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Future Work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Learnings</a:t>
            </a:r>
            <a:endParaRPr/>
          </a:p>
        </p:txBody>
      </p:sp>
      <p:sp>
        <p:nvSpPr>
          <p:cNvPr id="211" name="Google Shape;211;p33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Understand how different modules work together for ETD Management System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Dealing with changing user requirements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Handling data at scale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/>
              <a:t>Future Work</a:t>
            </a:r>
            <a:endParaRPr b="1" sz="4000"/>
          </a:p>
        </p:txBody>
      </p:sp>
      <p:sp>
        <p:nvSpPr>
          <p:cNvPr id="217" name="Google Shape;217;p3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Knowledge Graph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Support Question Answer module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UI Module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Provide more features to Curator, e.g.: Consistency Check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Present detailed Statistical Results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Explore messaging queues to share data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Enhance backend system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Set up dashboard and alerts for metrics, e.g.: API error growth, CPU usage, disk usage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Error Handling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Set up Kibana to monitor logs</a:t>
            </a:r>
            <a:endParaRPr/>
          </a:p>
        </p:txBody>
      </p:sp>
      <p:pic>
        <p:nvPicPr>
          <p:cNvPr id="218" name="Google Shape;21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277198"/>
            <a:ext cx="1891999" cy="86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5"/>
          <p:cNvSpPr txBox="1"/>
          <p:nvPr>
            <p:ph type="title"/>
          </p:nvPr>
        </p:nvSpPr>
        <p:spPr>
          <a:xfrm>
            <a:off x="3537600" y="1892800"/>
            <a:ext cx="20688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/>
              <a:t>Questions?</a:t>
            </a:r>
            <a:endParaRPr b="1" sz="4000"/>
          </a:p>
        </p:txBody>
      </p:sp>
      <p:pic>
        <p:nvPicPr>
          <p:cNvPr id="224" name="Google Shape;22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277198"/>
            <a:ext cx="1891999" cy="86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Introduction</a:t>
            </a:r>
            <a:endParaRPr b="1"/>
          </a:p>
        </p:txBody>
      </p:sp>
      <p:sp>
        <p:nvSpPr>
          <p:cNvPr id="78" name="Google Shape;78;p15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50">
                <a:solidFill>
                  <a:schemeClr val="lt2"/>
                </a:solidFill>
              </a:rPr>
              <a:t>Section 1</a:t>
            </a:r>
            <a:endParaRPr/>
          </a:p>
        </p:txBody>
      </p:sp>
      <p:sp>
        <p:nvSpPr>
          <p:cNvPr id="79" name="Google Shape;79;p15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Background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Goals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Requirements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700"/>
              <a:t>Background</a:t>
            </a:r>
            <a:endParaRPr b="1" sz="4000"/>
          </a:p>
        </p:txBody>
      </p:sp>
      <p:sp>
        <p:nvSpPr>
          <p:cNvPr id="85" name="Google Shape;85;p16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ETDs</a:t>
            </a:r>
            <a:r>
              <a:rPr lang="en" sz="1900"/>
              <a:t> are </a:t>
            </a:r>
            <a:r>
              <a:rPr lang="en" sz="1900"/>
              <a:t>underutilized</a:t>
            </a:r>
            <a:r>
              <a:rPr lang="en" sz="1900"/>
              <a:t> resources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Collective goal of CS5604: 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Develop</a:t>
            </a:r>
            <a:r>
              <a:rPr lang="en" sz="1900"/>
              <a:t> an </a:t>
            </a:r>
            <a:r>
              <a:rPr b="1" lang="en" sz="1900"/>
              <a:t>ETD Search Engine</a:t>
            </a: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Team 1’s task: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b="1" lang="en" sz="1900"/>
              <a:t>ETD Management</a:t>
            </a: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Supporting persona: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Curator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Experimenter</a:t>
            </a:r>
            <a:endParaRPr sz="1900"/>
          </a:p>
        </p:txBody>
      </p:sp>
      <p:pic>
        <p:nvPicPr>
          <p:cNvPr id="86" name="Google Shape;8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277198"/>
            <a:ext cx="1891999" cy="86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Goals</a:t>
            </a:r>
            <a:endParaRPr b="1"/>
          </a:p>
        </p:txBody>
      </p:sp>
      <p:sp>
        <p:nvSpPr>
          <p:cNvPr id="92" name="Google Shape;92;p17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To Provide the necessary services for the Persona </a:t>
            </a:r>
            <a:r>
              <a:rPr b="1" lang="en" sz="1900"/>
              <a:t>“Curator”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Add single/stream of etds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Consistency check of file and database system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Statistical reports for collection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To provide APIs to enable the other teams with the access to the database and filesystem </a:t>
            </a:r>
            <a:r>
              <a:rPr lang="en" sz="1900"/>
              <a:t>for </a:t>
            </a:r>
            <a:r>
              <a:rPr lang="en" sz="1900"/>
              <a:t>experimenting with the content and storing the results</a:t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9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Requirements</a:t>
            </a:r>
            <a:endParaRPr b="1"/>
          </a:p>
        </p:txBody>
      </p:sp>
      <p:sp>
        <p:nvSpPr>
          <p:cNvPr id="98" name="Google Shape;98;p18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just">
              <a:spcBef>
                <a:spcPts val="900"/>
              </a:spcBef>
              <a:spcAft>
                <a:spcPts val="0"/>
              </a:spcAft>
              <a:buClr>
                <a:srgbClr val="222222"/>
              </a:buClr>
              <a:buSzPts val="1600"/>
              <a:buAutoNum type="arabicPeriod"/>
            </a:pPr>
            <a:r>
              <a:rPr lang="en" sz="1600">
                <a:solidFill>
                  <a:srgbClr val="222222"/>
                </a:solidFill>
                <a:highlight>
                  <a:srgbClr val="FFFFFF"/>
                </a:highlight>
              </a:rPr>
              <a:t>A</a:t>
            </a:r>
            <a:r>
              <a:rPr lang="en" sz="1600">
                <a:solidFill>
                  <a:srgbClr val="222222"/>
                </a:solidFill>
                <a:highlight>
                  <a:srgbClr val="FFFFFF"/>
                </a:highlight>
              </a:rPr>
              <a:t>s a curator, I want to add new ETD in the file system and database.</a:t>
            </a:r>
            <a:endParaRPr sz="1600">
              <a:solidFill>
                <a:srgbClr val="FF0000"/>
              </a:solidFill>
              <a:highlight>
                <a:srgbClr val="FFFFFF"/>
              </a:highlight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AutoNum type="arabicPeriod"/>
            </a:pPr>
            <a:r>
              <a:rPr lang="en" sz="1600">
                <a:solidFill>
                  <a:srgbClr val="222222"/>
                </a:solidFill>
                <a:highlight>
                  <a:srgbClr val="FFFFFF"/>
                </a:highlight>
              </a:rPr>
              <a:t>As a curator, I want to update data for the existing ETD if I found the data has anything wrong.</a:t>
            </a:r>
            <a:endParaRPr sz="16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AutoNum type="arabicPeriod"/>
            </a:pPr>
            <a:r>
              <a:rPr lang="en" sz="1600">
                <a:solidFill>
                  <a:srgbClr val="222222"/>
                </a:solidFill>
                <a:highlight>
                  <a:srgbClr val="FFFFFF"/>
                </a:highlight>
              </a:rPr>
              <a:t>As curator, I want to check different statistical reports of the current collections.</a:t>
            </a:r>
            <a:endParaRPr sz="16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AutoNum type="arabicPeriod"/>
            </a:pPr>
            <a:r>
              <a:rPr lang="en" sz="1600">
                <a:solidFill>
                  <a:srgbClr val="222222"/>
                </a:solidFill>
                <a:highlight>
                  <a:srgbClr val="FFFFFF"/>
                </a:highlight>
              </a:rPr>
              <a:t>As a developer from team 3, I want to organize the output of the object detection to database and file system.</a:t>
            </a:r>
            <a:endParaRPr sz="16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AutoNum type="arabicPeriod"/>
            </a:pPr>
            <a:r>
              <a:rPr lang="en" sz="1600">
                <a:solidFill>
                  <a:srgbClr val="222222"/>
                </a:solidFill>
                <a:highlight>
                  <a:srgbClr val="FFFFFF"/>
                </a:highlight>
              </a:rPr>
              <a:t>As </a:t>
            </a:r>
            <a:r>
              <a:rPr lang="en" sz="1600">
                <a:solidFill>
                  <a:srgbClr val="222222"/>
                </a:solidFill>
                <a:highlight>
                  <a:schemeClr val="lt1"/>
                </a:highlight>
              </a:rPr>
              <a:t>a developer from team 4</a:t>
            </a:r>
            <a:r>
              <a:rPr lang="en" sz="1600">
                <a:solidFill>
                  <a:srgbClr val="222222"/>
                </a:solidFill>
                <a:highlight>
                  <a:srgbClr val="FFFFFF"/>
                </a:highlight>
              </a:rPr>
              <a:t>, I want to get necessary and well organized data for me to make chapter segmentation, classification, and summarization. Then store them in the database and file system.</a:t>
            </a:r>
            <a:endParaRPr sz="16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AutoNum type="arabicPeriod"/>
            </a:pPr>
            <a:r>
              <a:rPr lang="en" sz="1600">
                <a:solidFill>
                  <a:srgbClr val="222222"/>
                </a:solidFill>
                <a:highlight>
                  <a:srgbClr val="FFFFFF"/>
                </a:highlight>
              </a:rPr>
              <a:t>As a developer from team 2, I want to index all data in the database to set up elastic</a:t>
            </a:r>
            <a:r>
              <a:rPr lang="en" sz="1600">
                <a:solidFill>
                  <a:srgbClr val="222222"/>
                </a:solidFill>
                <a:highlight>
                  <a:srgbClr val="FFFFFF"/>
                </a:highlight>
              </a:rPr>
              <a:t>search.</a:t>
            </a:r>
            <a:endParaRPr sz="16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just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600"/>
          </a:p>
        </p:txBody>
      </p:sp>
      <p:pic>
        <p:nvPicPr>
          <p:cNvPr id="99" name="Google Shape;9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277198"/>
            <a:ext cx="1891999" cy="86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Approach</a:t>
            </a:r>
            <a:endParaRPr b="1"/>
          </a:p>
        </p:txBody>
      </p:sp>
      <p:sp>
        <p:nvSpPr>
          <p:cNvPr id="105" name="Google Shape;105;p19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50">
                <a:solidFill>
                  <a:schemeClr val="lt2"/>
                </a:solidFill>
              </a:rPr>
              <a:t>Section 2</a:t>
            </a:r>
            <a:endParaRPr/>
          </a:p>
        </p:txBody>
      </p:sp>
      <p:sp>
        <p:nvSpPr>
          <p:cNvPr id="106" name="Google Shape;106;p1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Tools and Technologies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Workflow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Architecture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File System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Database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Front-end Page (UI)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APIs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Knowledge Graph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Tools and Technologies</a:t>
            </a:r>
            <a:endParaRPr b="1"/>
          </a:p>
        </p:txBody>
      </p:sp>
      <p:sp>
        <p:nvSpPr>
          <p:cNvPr id="112" name="Google Shape;112;p20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Back-end Framework: Flask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Database: PostgreSQL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RDF: Virtuoso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Database schema design: Vertabelo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API design and testing: Postman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VT CS Cloud (cloud.cs.vt.edu)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Workflow</a:t>
            </a:r>
            <a:endParaRPr b="1"/>
          </a:p>
        </p:txBody>
      </p:sp>
      <p:pic>
        <p:nvPicPr>
          <p:cNvPr id="118" name="Google Shape;11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277198"/>
            <a:ext cx="1891999" cy="8663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1"/>
          <p:cNvSpPr txBox="1"/>
          <p:nvPr>
            <p:ph idx="1" type="body"/>
          </p:nvPr>
        </p:nvSpPr>
        <p:spPr>
          <a:xfrm>
            <a:off x="311700" y="1225225"/>
            <a:ext cx="44781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 provide the necessary services for the Persona “Curator”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Add single/stream of ETDs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Consistency check of file </a:t>
            </a:r>
            <a:r>
              <a:rPr lang="en"/>
              <a:t>system</a:t>
            </a:r>
            <a:r>
              <a:rPr lang="en"/>
              <a:t> and database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Statistical reports for collection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Edit ETD metadata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420375"/>
            <a:ext cx="4572000" cy="40096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57BB8A"/>
      </a:accent3>
      <a:accent4>
        <a:srgbClr val="78909C"/>
      </a:accent4>
      <a:accent5>
        <a:srgbClr val="607D8B"/>
      </a:accent5>
      <a:accent6>
        <a:srgbClr val="DCE755"/>
      </a:accent6>
      <a:hlink>
        <a:srgbClr val="607D8B"/>
      </a:hlink>
      <a:folHlink>
        <a:srgbClr val="607D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