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3"/>
    <p:sldMasterId id="214748367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Raleway"/>
      <p:regular r:id="rId22"/>
      <p:bold r:id="rId23"/>
      <p:italic r:id="rId24"/>
      <p:boldItalic r:id="rId25"/>
    </p:embeddedFont>
    <p:embeddedFont>
      <p:font typeface="La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aleway-regular.fntdata"/><Relationship Id="rId21" Type="http://schemas.openxmlformats.org/officeDocument/2006/relationships/slide" Target="slides/slide16.xml"/><Relationship Id="rId24" Type="http://schemas.openxmlformats.org/officeDocument/2006/relationships/font" Target="fonts/Raleway-italic.fntdata"/><Relationship Id="rId23" Type="http://schemas.openxmlformats.org/officeDocument/2006/relationships/font" Target="fonts/Raleway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Lato-regular.fntdata"/><Relationship Id="rId25" Type="http://schemas.openxmlformats.org/officeDocument/2006/relationships/font" Target="fonts/Raleway-boldItalic.fntdata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Shape 2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Shape 1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6" name="Shape 5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Shape 59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Shape 66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0" name="Shape 70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1" name="Shape 7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Shape 7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Shape 7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Shape 7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Shape 81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4" name="Shape 8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7" name="Shape 8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88" name="Shape 8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Shape 8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0" name="Shape 90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4" name="Shape 9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5" name="Shape 9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Shape 9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Shape 9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9" name="Shape 9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Shape 10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02" name="Shape 10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Shape 10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Shape 104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8" name="Shape 10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9" name="Shape 10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1" name="Shape 11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2" name="Shape 11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13" name="Shape 113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17" name="Shape 1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Shape 119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20" name="Shape 12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2" name="Shape 122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search.vt.edu/search/person.html?person=811657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paugustine.theictmd.hop.clickbank.net/hop/?CBRehoppp2=http://www.theictm.org/big-diabetes-lie?hop=paugustine&amp;hstr=1482139665609%7Cpaugustine%7C%7Cekb3vfg74m%7Ctheictmd&amp;code=" TargetMode="External"/><Relationship Id="rId4" Type="http://schemas.openxmlformats.org/officeDocument/2006/relationships/hyperlink" Target="http://paugustine.theictmd.hop.clickbank.net/hop/?CBRehoppp2=http://www.theictm.org/big-diabetes-lie?hop=paugustine&amp;hstr=1482139665609%7Cpaugustine%7C%7Cekb3vfg74m%7Ctheictmd&amp;code=" TargetMode="External"/><Relationship Id="rId5" Type="http://schemas.openxmlformats.org/officeDocument/2006/relationships/hyperlink" Target="http://paugustine.theictmd.hop.clickbank.net/hop/?CBRehoppp2=http://www.theictm.org/big-diabetes-lie?hop=paugustine&amp;hstr=1482139665609%7Cpaugustine%7C%7Cekb3vfg74m%7Ctheictmd&amp;code=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Tweet URL Analysis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Shape 132"/>
          <p:cNvSpPr txBox="1"/>
          <p:nvPr>
            <p:ph idx="1" type="subTitle"/>
          </p:nvPr>
        </p:nvSpPr>
        <p:spPr>
          <a:xfrm>
            <a:off x="729450" y="2445250"/>
            <a:ext cx="7688100" cy="19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Guoxin Sun, Kehan Lyu, Liyan Li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CS 4624 Multimedia, Hypertext, and Information Access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Dr. </a:t>
            </a:r>
            <a:r>
              <a:rPr lang="en" sz="1800">
                <a:uFill>
                  <a:noFill/>
                </a:uFill>
                <a:hlinkClick r:id="rId3"/>
              </a:rPr>
              <a:t>Edward Fox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Virginia Tech, Blacksburg VA 24061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2018/05/01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730000" y="1318650"/>
            <a:ext cx="81585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800">
                <a:solidFill>
                  <a:srgbClr val="000000"/>
                </a:solidFill>
              </a:rPr>
              <a:t>Time interval between Tweet Post Date and Webpage Date</a:t>
            </a:r>
            <a:endParaRPr b="1" sz="1800">
              <a:solidFill>
                <a:srgbClr val="000000"/>
              </a:solidFill>
            </a:endParaRPr>
          </a:p>
        </p:txBody>
      </p:sp>
      <p:sp>
        <p:nvSpPr>
          <p:cNvPr id="193" name="Shape 193"/>
          <p:cNvSpPr txBox="1"/>
          <p:nvPr/>
        </p:nvSpPr>
        <p:spPr>
          <a:xfrm>
            <a:off x="193225" y="2107025"/>
            <a:ext cx="2308200" cy="24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of Tweet posted on the same day of Webpage posted.</a:t>
            </a:r>
            <a:endParaRPr/>
          </a:p>
        </p:txBody>
      </p:sp>
      <p:pic>
        <p:nvPicPr>
          <p:cNvPr id="194" name="Shape 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0725" y="1972525"/>
            <a:ext cx="6337776" cy="2443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Time interval between Tweet Post Date and Wayback Machine Archive Date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200" name="Shape 200"/>
          <p:cNvSpPr txBox="1"/>
          <p:nvPr/>
        </p:nvSpPr>
        <p:spPr>
          <a:xfrm>
            <a:off x="193225" y="2107025"/>
            <a:ext cx="2308200" cy="24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Most of archived URLs were archived within 5 days of Tweets post date</a:t>
            </a:r>
            <a:endParaRPr/>
          </a:p>
        </p:txBody>
      </p:sp>
      <p:pic>
        <p:nvPicPr>
          <p:cNvPr id="201" name="Shape 2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5200" y="1996863"/>
            <a:ext cx="6337776" cy="26629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</a:t>
            </a:r>
            <a:endParaRPr/>
          </a:p>
        </p:txBody>
      </p:sp>
      <p:sp>
        <p:nvSpPr>
          <p:cNvPr id="207" name="Shape 20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Finalizing the report</a:t>
            </a:r>
            <a:endParaRPr sz="1800"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Analyzing  more collections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 - Possible Improvement  </a:t>
            </a:r>
            <a:endParaRPr/>
          </a:p>
        </p:txBody>
      </p:sp>
      <p:sp>
        <p:nvSpPr>
          <p:cNvPr id="213" name="Shape 213"/>
          <p:cNvSpPr txBox="1"/>
          <p:nvPr>
            <p:ph idx="1" type="body"/>
          </p:nvPr>
        </p:nvSpPr>
        <p:spPr>
          <a:xfrm>
            <a:off x="727650" y="1853850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Utilizing idle machines</a:t>
            </a:r>
            <a:endParaRPr sz="18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 b="2380" l="0" r="0" t="-2380"/>
          <a:stretch/>
        </p:blipFill>
        <p:spPr>
          <a:xfrm>
            <a:off x="209738" y="2385325"/>
            <a:ext cx="8753323" cy="2302775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/>
          <p:nvPr/>
        </p:nvSpPr>
        <p:spPr>
          <a:xfrm>
            <a:off x="520875" y="3795200"/>
            <a:ext cx="8222400" cy="767400"/>
          </a:xfrm>
          <a:prstGeom prst="rect">
            <a:avLst/>
          </a:prstGeom>
          <a:noFill/>
          <a:ln cap="flat" cmpd="sng" w="1905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type="title"/>
          </p:nvPr>
        </p:nvSpPr>
        <p:spPr>
          <a:xfrm>
            <a:off x="612075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 </a:t>
            </a:r>
            <a:endParaRPr/>
          </a:p>
        </p:txBody>
      </p:sp>
      <p:sp>
        <p:nvSpPr>
          <p:cNvPr id="221" name="Shape 221"/>
          <p:cNvSpPr txBox="1"/>
          <p:nvPr>
            <p:ph idx="1" type="body"/>
          </p:nvPr>
        </p:nvSpPr>
        <p:spPr>
          <a:xfrm>
            <a:off x="612075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Liuqing Li</a:t>
            </a:r>
            <a:endParaRPr sz="1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Graduate Research Assistant in DLRL (Digital Library Research Laboratory)</a:t>
            </a:r>
            <a:endParaRPr sz="1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Ph.D. candidate, Department of Computer Science, Virginia Tech</a:t>
            </a:r>
            <a:endParaRPr sz="1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Thanks go to NSF for support by grant IIS-1619028.</a:t>
            </a:r>
            <a:endParaRPr sz="1400"/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Shape 2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8750" y="1853850"/>
            <a:ext cx="2144649" cy="2145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1A1A1A"/>
                </a:solidFill>
              </a:rPr>
              <a:t>References</a:t>
            </a:r>
            <a:endParaRPr>
              <a:solidFill>
                <a:srgbClr val="1A1A1A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Liuqing Li and Edward A. Fox. 2018.  A Study of Historical Short URLs in Event Collections of Tweets. Web Archiving and Digital Libraries (WADL 2018), a workshop held in conjunction with ACM/IEEE-CS Joint Conference on Digital Libraries (JCDL 2018). ACCEPTED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https://github.com/internetarchive/wayback/tree/master/wayback-cdx-server, access date: 10 April 2018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https://archive.org/help/wayback_api.php, access date: 10 April 2018</a:t>
            </a: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http://urlex.org, access date: 10 April 2018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type="title"/>
          </p:nvPr>
        </p:nvSpPr>
        <p:spPr>
          <a:xfrm>
            <a:off x="727800" y="177312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Thank you!</a:t>
            </a:r>
            <a:endParaRPr sz="4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Overview</a:t>
            </a:r>
            <a:endParaRPr/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842075" y="160982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Recap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Issues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Results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plan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9025" y="1177550"/>
            <a:ext cx="7304980" cy="3526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/>
        </p:nvSpPr>
        <p:spPr>
          <a:xfrm>
            <a:off x="3224950" y="613375"/>
            <a:ext cx="5134500" cy="20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Analyze the characteristics of URLs embedded in tweets.</a:t>
            </a:r>
            <a:endParaRPr/>
          </a:p>
        </p:txBody>
      </p:sp>
      <p:sp>
        <p:nvSpPr>
          <p:cNvPr id="146" name="Shape 146"/>
          <p:cNvSpPr txBox="1"/>
          <p:nvPr/>
        </p:nvSpPr>
        <p:spPr>
          <a:xfrm>
            <a:off x="2740875" y="4704000"/>
            <a:ext cx="5262300" cy="6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Figure 1: </a:t>
            </a:r>
            <a:r>
              <a:rPr lang="en"/>
              <a:t>Architecture</a:t>
            </a:r>
            <a:r>
              <a:rPr lang="en"/>
              <a:t> of the URL Analysis System [1]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Issues</a:t>
            </a:r>
            <a:endParaRPr/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Bad </a:t>
            </a:r>
            <a:r>
              <a:rPr lang="en" sz="1800"/>
              <a:t>separator</a:t>
            </a:r>
            <a:r>
              <a:rPr lang="en" sz="1800"/>
              <a:t> for long URL files</a:t>
            </a:r>
            <a:endParaRPr sz="1800"/>
          </a:p>
          <a:p>
            <a:pPr indent="457200" lvl="0" marL="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hlinkClick r:id="rId3"/>
              </a:rPr>
              <a:t>http://www.theictm.org/big-diabetes.....|paugustine</a:t>
            </a:r>
            <a:r>
              <a:rPr b="1" lang="en" sz="1600" u="sng">
                <a:solidFill>
                  <a:srgbClr val="FF0000"/>
                </a:solidFill>
                <a:hlinkClick r:id="rId4"/>
              </a:rPr>
              <a:t>||</a:t>
            </a:r>
            <a:r>
              <a:rPr lang="en" sz="1600" u="sng">
                <a:solidFill>
                  <a:schemeClr val="hlink"/>
                </a:solidFill>
                <a:hlinkClick r:id="rId5"/>
              </a:rPr>
              <a:t>ekb3vfg74m|thei.....</a:t>
            </a:r>
            <a:endParaRPr sz="1600">
              <a:solidFill>
                <a:srgbClr val="000000"/>
              </a:solidFill>
            </a:endParaRPr>
          </a:p>
          <a:p>
            <a:pPr indent="-342900" lvl="0" marL="4572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Halt caused by using </a:t>
            </a:r>
            <a:r>
              <a:rPr i="1" lang="en" sz="1800"/>
              <a:t>articleDateExtractor</a:t>
            </a:r>
            <a:r>
              <a:rPr lang="en" sz="1800"/>
              <a:t> library</a:t>
            </a:r>
            <a:endParaRPr sz="1800"/>
          </a:p>
        </p:txBody>
      </p:sp>
      <p:sp>
        <p:nvSpPr>
          <p:cNvPr id="153" name="Shape 153"/>
          <p:cNvSpPr/>
          <p:nvPr/>
        </p:nvSpPr>
        <p:spPr>
          <a:xfrm>
            <a:off x="4648950" y="2397050"/>
            <a:ext cx="2170800" cy="808800"/>
          </a:xfrm>
          <a:prstGeom prst="ellipse">
            <a:avLst/>
          </a:prstGeom>
          <a:noFill/>
          <a:ln cap="flat" cmpd="sng" w="28575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URL C</a:t>
            </a:r>
            <a:r>
              <a:rPr lang="en" sz="1800"/>
              <a:t>haracteristic</a:t>
            </a:r>
            <a:r>
              <a:rPr lang="en" sz="1800"/>
              <a:t> Analysis</a:t>
            </a:r>
            <a:endParaRPr sz="1800"/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729450" y="2078875"/>
            <a:ext cx="7688700" cy="266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Percentage of the URL(s) with Keyword per year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Percentage of Tweets with URL(s) per year</a:t>
            </a:r>
            <a:endParaRPr b="1" sz="120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Tweets with Different Number of URL(s) </a:t>
            </a:r>
            <a:endParaRPr b="1"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Percentage of Unique URL(s) in Tweet Collections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Percentage of Unique URL(s) with different status code</a:t>
            </a:r>
            <a:endParaRPr b="1"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Percentage of successful retrieved URL(s) per year</a:t>
            </a:r>
            <a:endParaRPr b="1"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Time interval between Tweet Post Date and Webpage Date</a:t>
            </a:r>
            <a:b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b="1"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Time interval between Tweet Post Date and Wayback Machine Archive Date </a:t>
            </a:r>
            <a:r>
              <a:rPr lang="en" sz="12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                                                 Top 10 Domains in Tweets/Retweets                                                                                                                             Top 10 URLs in Tweets/Wayback Machine</a:t>
            </a:r>
            <a:endParaRPr sz="12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Percentage of Tweets with URL(s) per year</a:t>
            </a:r>
            <a:endParaRPr sz="1800"/>
          </a:p>
        </p:txBody>
      </p:sp>
      <p:sp>
        <p:nvSpPr>
          <p:cNvPr id="165" name="Shape 165"/>
          <p:cNvSpPr txBox="1"/>
          <p:nvPr/>
        </p:nvSpPr>
        <p:spPr>
          <a:xfrm>
            <a:off x="162825" y="1894575"/>
            <a:ext cx="2624400" cy="26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50% of Tweets have URLs on average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People are more interested in embedding URLs in Tweets from 2013~2015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Interest faded away from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2015~2017</a:t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7228" y="1853850"/>
            <a:ext cx="5834297" cy="3039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Tweets with Different </a:t>
            </a:r>
            <a:r>
              <a:rPr lang="en" sz="1800"/>
              <a:t>Number of URL(s) </a:t>
            </a:r>
            <a:endParaRPr sz="1800"/>
          </a:p>
        </p:txBody>
      </p:sp>
      <p:sp>
        <p:nvSpPr>
          <p:cNvPr id="172" name="Shape 172"/>
          <p:cNvSpPr txBox="1"/>
          <p:nvPr/>
        </p:nvSpPr>
        <p:spPr>
          <a:xfrm>
            <a:off x="507650" y="2124450"/>
            <a:ext cx="2308200" cy="24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90% of Tweets have 1 URL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</a:t>
            </a:r>
            <a:r>
              <a:rPr lang="en"/>
              <a:t>0% of Tweets have 2 URLs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 than 1% of Tweets have 3 or more URLs</a:t>
            </a:r>
            <a:endParaRPr/>
          </a:p>
        </p:txBody>
      </p:sp>
      <p:pic>
        <p:nvPicPr>
          <p:cNvPr id="173" name="Shape 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9150" y="1866225"/>
            <a:ext cx="6023352" cy="29590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Percentage of Unique URL(s) with different status code</a:t>
            </a:r>
            <a:endParaRPr sz="1800"/>
          </a:p>
        </p:txBody>
      </p:sp>
      <p:sp>
        <p:nvSpPr>
          <p:cNvPr id="179" name="Shape 179"/>
          <p:cNvSpPr txBox="1"/>
          <p:nvPr/>
        </p:nvSpPr>
        <p:spPr>
          <a:xfrm>
            <a:off x="231375" y="2047850"/>
            <a:ext cx="2308200" cy="24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55%~70% of URLs have status code 2xx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25</a:t>
            </a:r>
            <a:r>
              <a:rPr lang="en"/>
              <a:t>%~42% of URLs have status code 4xx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Around 1</a:t>
            </a:r>
            <a:r>
              <a:rPr lang="en"/>
              <a:t>% of URLs have other status codes 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0" name="Shape 1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9575" y="1853850"/>
            <a:ext cx="6299624" cy="2978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Percentage of successful </a:t>
            </a:r>
            <a:r>
              <a:rPr lang="en" sz="1800"/>
              <a:t>retrieved URL(s)</a:t>
            </a:r>
            <a:r>
              <a:rPr lang="en" sz="1800"/>
              <a:t> per year</a:t>
            </a:r>
            <a:endParaRPr sz="1800"/>
          </a:p>
        </p:txBody>
      </p:sp>
      <p:sp>
        <p:nvSpPr>
          <p:cNvPr id="186" name="Shape 186"/>
          <p:cNvSpPr txBox="1"/>
          <p:nvPr/>
        </p:nvSpPr>
        <p:spPr>
          <a:xfrm>
            <a:off x="193225" y="2107025"/>
            <a:ext cx="2308200" cy="24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Statistics: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URLs in earlier Tweets have higher chance to be archived by Wayback Machine </a:t>
            </a:r>
            <a:endParaRPr/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14675" y="1853850"/>
            <a:ext cx="5966023" cy="312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