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0" name="Shape 60"/>
          <p:cNvGrpSpPr/>
          <p:nvPr/>
        </p:nvGrpSpPr>
        <p:grpSpPr>
          <a:xfrm>
            <a:off y="1334226" x="-11"/>
            <a:ext cy="4116299" cx="7314320"/>
            <a:chOff y="1378676" x="-11"/>
            <a:chExt cy="4116299" cx="7314320"/>
          </a:xfrm>
        </p:grpSpPr>
        <p:sp>
          <p:nvSpPr>
            <p:cNvPr id="61" name="Shape 61"/>
            <p:cNvSpPr/>
            <p:nvPr/>
          </p:nvSpPr>
          <p:spPr>
            <a:xfrm flipH="1">
              <a:off y="1378676" x="-11"/>
              <a:ext cy="4116299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2" name="Shape 62"/>
            <p:cNvSpPr/>
            <p:nvPr/>
          </p:nvSpPr>
          <p:spPr>
            <a:xfrm flipH="1">
              <a:off y="1378676" x="187809"/>
              <a:ext cy="4116299" cx="71264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3" name="Shape 63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y="3600451" x="685800"/>
            <a:ext cy="900599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2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6" name="Shape 66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67" name="Shape 67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8" name="Shape 68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9" name="Shape 69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>
                <a:solidFill>
                  <a:schemeClr val="dk2"/>
                </a:solidFill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>
                <a:solidFill>
                  <a:schemeClr val="dk2"/>
                </a:solidFill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>
                <a:solidFill>
                  <a:schemeClr val="dk2"/>
                </a:solidFill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1800">
                <a:solidFill>
                  <a:schemeClr val="dk2"/>
                </a:solidFill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y="1704684" x="456245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y="1704684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grpSp>
        <p:nvGrpSpPr>
          <p:cNvPr id="74" name="Shape 74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75" name="Shape 75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76" name="Shape 76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77" name="Shape 77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79" name="Shape 79"/>
          <p:cNvGrpSpPr/>
          <p:nvPr/>
        </p:nvGrpSpPr>
        <p:grpSpPr>
          <a:xfrm>
            <a:off y="-12188" x="-13"/>
            <a:ext cy="1612601" cx="8005727"/>
            <a:chOff y="-12187" x="-13"/>
            <a:chExt cy="1161900" cx="8005727"/>
          </a:xfrm>
        </p:grpSpPr>
        <p:sp>
          <p:nvSpPr>
            <p:cNvPr id="80" name="Shape 80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81" name="Shape 81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82" name="Shape 82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/>
        </p:nvSpPr>
        <p:spPr>
          <a:xfrm flipH="1">
            <a:off y="6165014" x="8964665"/>
            <a:ext cy="695100" cx="1878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5" name="Shape 85"/>
          <p:cNvSpPr/>
          <p:nvPr/>
        </p:nvSpPr>
        <p:spPr>
          <a:xfrm flipH="1">
            <a:off y="6165014" x="3866777"/>
            <a:ext cy="695100" cx="50979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6165014" x="3866812"/>
            <a:ext cy="695100" cx="5097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  <a:lvl2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2pPr>
            <a:lvl3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3pPr>
            <a:lvl4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4pPr>
            <a:lvl5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5pPr>
            <a:lvl6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6pPr>
            <a:lvl7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7pPr>
            <a:lvl8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8pPr>
            <a:lvl9pPr rtl="0" indent="88900" marL="0"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-94" x="33867"/>
            <a:ext cy="2810236" cx="3409812"/>
            <a:chOff y="1493" x="0"/>
            <a:chExt cy="2810236" cx="3409812"/>
          </a:xfrm>
        </p:grpSpPr>
        <p:cxnSp>
          <p:nvCxnSpPr>
            <p:cNvPr id="6" name="Shape 6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794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0" cap="none" baseline="0" sz="44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y="4047858" x="5734187"/>
            <a:ext cy="2810236" cx="3409812"/>
            <a:chOff y="1493" x="0"/>
            <a:chExt cy="2810236" cx="3409812"/>
          </a:xfrm>
        </p:grpSpPr>
        <p:cxnSp>
          <p:nvCxnSpPr>
            <p:cNvPr id="34" name="Shape 34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ctrTitle"/>
          </p:nvPr>
        </p:nvSpPr>
        <p:spPr>
          <a:xfrm>
            <a:off y="2266575" x="685800"/>
            <a:ext cy="1333799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LucidWorks: Vectorize Workflow Module</a:t>
            </a:r>
          </a:p>
        </p:txBody>
      </p:sp>
      <p:sp>
        <p:nvSpPr>
          <p:cNvPr id="90" name="Shape 90"/>
          <p:cNvSpPr txBox="1"/>
          <p:nvPr>
            <p:ph idx="1" type="subTitle"/>
          </p:nvPr>
        </p:nvSpPr>
        <p:spPr>
          <a:xfrm>
            <a:off y="3600451" x="685800"/>
            <a:ext cy="1657500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/>
              <a:t>By David Kniphuisen and Alan Tran</a:t>
            </a:r>
          </a:p>
          <a:p>
            <a:pPr rtl="0" lvl="0">
              <a:buNone/>
            </a:pPr>
            <a:r>
              <a:rPr sz="1800" lang="en"/>
              <a:t>Client: Kiran Chitturi </a:t>
            </a:r>
          </a:p>
          <a:p>
            <a:pPr rtl="0" lvl="0">
              <a:buNone/>
            </a:pPr>
            <a:r>
              <a:rPr sz="1800" lang="en"/>
              <a:t>Instructor: Dr. Edward A. Fox</a:t>
            </a:r>
          </a:p>
          <a:p>
            <a:pPr rtl="0" lvl="0">
              <a:buNone/>
            </a:pPr>
            <a:r>
              <a:rPr sz="1800" lang="en"/>
              <a:t>May 11, 2013 in Blacksburg, Virginia</a:t>
            </a:r>
          </a:p>
          <a:p>
            <a:pPr rtl="0" lvl="0">
              <a:buNone/>
            </a:pPr>
            <a:r>
              <a:rPr sz="1500" lang="en"/>
              <a:t>CS 4624 Multimedia, Hypertext and Information Access @ Virginia Tech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Module Overview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n"/>
              <a:t>Completion of this module will enable users to: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Generate a vectorize workflow in LucidWorks.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Send queries to LucidWorks for progress of the workflow.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Formulate the data into vectors for machine learning and searching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b="1" sz="2400" lang="en"/>
              <a:t>Time Required:</a:t>
            </a:r>
          </a:p>
          <a:p>
            <a:pPr rtl="0" lvl="0" indent="-342900" marL="457200"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3 hours out of class to read and learn about the module.</a:t>
            </a:r>
          </a:p>
          <a:p>
            <a:pPr lvl="0" indent="-342900" marL="457200"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1 hour in class to complete the exercises.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Other Modules/Prerequisites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n"/>
              <a:t>Other modules:</a:t>
            </a:r>
          </a:p>
          <a:p>
            <a:pPr rtl="0" lvl="0" indent="-342900" marL="457200"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Follows after the LucidWorks: Overview module.</a:t>
            </a:r>
          </a:p>
          <a:p>
            <a:pPr rtl="0" lvl="0" indent="-342900" marL="457200"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Can be done in parallel with the Clustering and Classification modules.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b="1" sz="2400" lang="en"/>
              <a:t>Prerequisites:</a:t>
            </a:r>
          </a:p>
          <a:p>
            <a:pPr rtl="0" lvl="0" indent="-342900" marL="457200">
              <a:lnSpc>
                <a:spcPct val="115000"/>
              </a:lnSpc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Familiarity with UNIX environment</a:t>
            </a:r>
          </a:p>
          <a:p>
            <a:pPr rtl="0" lvl="0" indent="-342900" marL="457200">
              <a:lnSpc>
                <a:spcPct val="115000"/>
              </a:lnSpc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Overview of LucidWorks Big Data Software</a:t>
            </a:r>
          </a:p>
          <a:p>
            <a:pPr rtl="0" lvl="0" indent="-342900" marL="457200">
              <a:lnSpc>
                <a:spcPct val="115000"/>
              </a:lnSpc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Basic cURL commands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Module Content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n"/>
              <a:t>Body of Knowledge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Background regarding LucidWorks' workflow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Vector Space Model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b="1" sz="2400" lang="en"/>
              <a:t>Using LucidWorks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Step-by-Step guide</a:t>
            </a:r>
          </a:p>
          <a:p>
            <a:pPr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Parameters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134801" x="457200"/>
            <a:ext cy="13517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Conclusion: Goals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1704688" x="457200"/>
            <a:ext cy="4840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en"/>
              <a:t>Goals</a:t>
            </a:r>
          </a:p>
          <a:p>
            <a:pPr rtl="0" lvl="0" indent="-342900" marL="457200"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Understand the LucidWorks structure</a:t>
            </a:r>
          </a:p>
          <a:p>
            <a:pPr rtl="0" lvl="0" indent="-342900" marL="457200"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Perform basic cURL queries </a:t>
            </a:r>
          </a:p>
          <a:p>
            <a:pPr rtl="0" lvl="0" indent="-342900" marL="457200"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Create, check, verify the Vectorize workflow</a:t>
            </a:r>
          </a:p>
          <a:p>
            <a:pPr rtl="0" lvl="0" indent="-342900" marL="457200"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Give users firsthand experience with LucidWorks</a:t>
            </a:r>
          </a:p>
          <a:p>
            <a:pPr rtl="0" lvl="0" indent="-342900" marL="457200">
              <a:buClr>
                <a:schemeClr val="dk2"/>
              </a:buClr>
              <a:buSzPct val="124999"/>
              <a:buFont typeface="Arial"/>
              <a:buChar char="•"/>
            </a:pPr>
            <a:r>
              <a:rPr sz="2400" lang="en"/>
              <a:t>Educate users about the Vector Space Model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