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708" r:id="rId1"/>
  </p:sldMasterIdLst>
  <p:sldIdLst>
    <p:sldId id="256" r:id="rId2"/>
    <p:sldId id="267" r:id="rId3"/>
    <p:sldId id="273" r:id="rId4"/>
    <p:sldId id="276" r:id="rId5"/>
    <p:sldId id="259" r:id="rId6"/>
    <p:sldId id="260" r:id="rId7"/>
    <p:sldId id="258" r:id="rId8"/>
    <p:sldId id="261" r:id="rId9"/>
    <p:sldId id="275" r:id="rId10"/>
    <p:sldId id="268" r:id="rId11"/>
    <p:sldId id="269" r:id="rId12"/>
    <p:sldId id="270" r:id="rId13"/>
    <p:sldId id="271" r:id="rId14"/>
    <p:sldId id="272" r:id="rId15"/>
    <p:sldId id="274" r:id="rId16"/>
    <p:sldId id="262" r:id="rId17"/>
    <p:sldId id="263" r:id="rId18"/>
    <p:sldId id="264" r:id="rId19"/>
    <p:sldId id="265" r:id="rId20"/>
    <p:sldId id="266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864" y="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DAC3A-1783-47CB-8720-6EE609C427D7}" type="datetimeFigureOut">
              <a:rPr lang="en-US" smtClean="0"/>
              <a:t>5/5/2013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B4208E05-CCFE-435E-9A82-CB341A3AF566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DAC3A-1783-47CB-8720-6EE609C427D7}" type="datetimeFigureOut">
              <a:rPr lang="en-US" smtClean="0"/>
              <a:t>5/5/2013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08E05-CCFE-435E-9A82-CB341A3AF5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DAC3A-1783-47CB-8720-6EE609C427D7}" type="datetimeFigureOut">
              <a:rPr lang="en-US" smtClean="0"/>
              <a:t>5/5/2013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08E05-CCFE-435E-9A82-CB341A3AF5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DAC3A-1783-47CB-8720-6EE609C427D7}" type="datetimeFigureOut">
              <a:rPr lang="en-US" smtClean="0"/>
              <a:t>5/5/2013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08E05-CCFE-435E-9A82-CB341A3AF56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DAC3A-1783-47CB-8720-6EE609C427D7}" type="datetimeFigureOut">
              <a:rPr lang="en-US" smtClean="0"/>
              <a:t>5/5/2013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4208E05-CCFE-435E-9A82-CB341A3AF56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DAC3A-1783-47CB-8720-6EE609C427D7}" type="datetimeFigureOut">
              <a:rPr lang="en-US" smtClean="0"/>
              <a:t>5/5/2013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08E05-CCFE-435E-9A82-CB341A3AF56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DAC3A-1783-47CB-8720-6EE609C427D7}" type="datetimeFigureOut">
              <a:rPr lang="en-US" smtClean="0"/>
              <a:t>5/5/2013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08E05-CCFE-435E-9A82-CB341A3AF56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DAC3A-1783-47CB-8720-6EE609C427D7}" type="datetimeFigureOut">
              <a:rPr lang="en-US" smtClean="0"/>
              <a:t>5/5/2013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08E05-CCFE-435E-9A82-CB341A3AF5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DAC3A-1783-47CB-8720-6EE609C427D7}" type="datetimeFigureOut">
              <a:rPr lang="en-US" smtClean="0"/>
              <a:t>5/5/2013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08E05-CCFE-435E-9A82-CB341A3AF5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DAC3A-1783-47CB-8720-6EE609C427D7}" type="datetimeFigureOut">
              <a:rPr lang="en-US" smtClean="0"/>
              <a:t>5/5/2013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08E05-CCFE-435E-9A82-CB341A3AF56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DAC3A-1783-47CB-8720-6EE609C427D7}" type="datetimeFigureOut">
              <a:rPr lang="en-US" smtClean="0"/>
              <a:t>5/5/2013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4208E05-CCFE-435E-9A82-CB341A3AF56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C2DAC3A-1783-47CB-8720-6EE609C427D7}" type="datetimeFigureOut">
              <a:rPr lang="en-US" smtClean="0"/>
              <a:t>5/5/2013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B4208E05-CCFE-435E-9A82-CB341A3AF56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vtdev.faswva.org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600" y="3886200"/>
            <a:ext cx="7162800" cy="1752600"/>
          </a:xfrm>
        </p:spPr>
        <p:txBody>
          <a:bodyPr/>
          <a:lstStyle/>
          <a:p>
            <a:r>
              <a:rPr lang="en-US" dirty="0" smtClean="0"/>
              <a:t>Feeding America Southwest Virginia</a:t>
            </a:r>
          </a:p>
          <a:p>
            <a:r>
              <a:rPr lang="en-US" dirty="0" smtClean="0"/>
              <a:t>Website Conversion &amp; Virtual Food Drive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FASWVA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76225" y="228600"/>
            <a:ext cx="8591550" cy="1066801"/>
          </a:xfrm>
        </p:spPr>
        <p:txBody>
          <a:bodyPr/>
          <a:lstStyle/>
          <a:p>
            <a:pPr algn="ctr"/>
            <a:r>
              <a:rPr lang="en-US" dirty="0" smtClean="0"/>
              <a:t>Editing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sz="quarter" idx="1"/>
          </p:nvPr>
        </p:nvSpPr>
        <p:spPr>
          <a:xfrm>
            <a:off x="274320" y="1298448"/>
            <a:ext cx="8595360" cy="493776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z="3600" dirty="0" smtClean="0"/>
              <a:t>Flaws with </a:t>
            </a:r>
            <a:r>
              <a:rPr lang="en-US" sz="3600" dirty="0" err="1" smtClean="0"/>
              <a:t>Joomla</a:t>
            </a:r>
            <a:r>
              <a:rPr lang="en-US" sz="3600" dirty="0" smtClean="0"/>
              <a:t> Site</a:t>
            </a:r>
          </a:p>
          <a:p>
            <a:r>
              <a:rPr lang="en-US" sz="3600" dirty="0" smtClean="0"/>
              <a:t>New Site:</a:t>
            </a:r>
          </a:p>
          <a:p>
            <a:pPr lvl="2"/>
            <a:r>
              <a:rPr lang="en-US" sz="3600" dirty="0" smtClean="0"/>
              <a:t>To produce an easier way to update the website without changing structure</a:t>
            </a:r>
          </a:p>
          <a:p>
            <a:pPr lvl="2"/>
            <a:r>
              <a:rPr lang="en-US" sz="3600" dirty="0" smtClean="0"/>
              <a:t>To be able to make dynamic changes quickly</a:t>
            </a:r>
          </a:p>
          <a:p>
            <a:pPr lvl="2"/>
            <a:r>
              <a:rPr lang="en-US" sz="3600" dirty="0" smtClean="0"/>
              <a:t>More of a click and drag type of editing</a:t>
            </a:r>
          </a:p>
          <a:p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Adding New 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Description</a:t>
            </a:r>
            <a:r>
              <a:rPr lang="en-US" dirty="0"/>
              <a:t>: Adding new Content to your site and placing it under the right directory.</a:t>
            </a:r>
          </a:p>
          <a:p>
            <a:r>
              <a:rPr lang="en-US" dirty="0"/>
              <a:t>Instructions for adding new content:</a:t>
            </a:r>
          </a:p>
          <a:p>
            <a:pPr marL="971550" lvl="1" indent="-514350">
              <a:buAutoNum type="arabicPeriod"/>
            </a:pPr>
            <a:r>
              <a:rPr lang="en-US" dirty="0" smtClean="0"/>
              <a:t>On </a:t>
            </a:r>
            <a:r>
              <a:rPr lang="en-US" dirty="0"/>
              <a:t>your browser go to you Drupal </a:t>
            </a:r>
            <a:r>
              <a:rPr lang="en-US" dirty="0" smtClean="0"/>
              <a:t>Site.</a:t>
            </a:r>
          </a:p>
          <a:p>
            <a:pPr marL="971550" lvl="1" indent="-514350">
              <a:buAutoNum type="arabicPeriod"/>
            </a:pPr>
            <a:r>
              <a:rPr lang="en-US" dirty="0" smtClean="0"/>
              <a:t>Go </a:t>
            </a:r>
            <a:r>
              <a:rPr lang="en-US" dirty="0"/>
              <a:t>to Content -&gt; Add Content. Here you can select either an article or a basic </a:t>
            </a:r>
            <a:r>
              <a:rPr lang="en-US" dirty="0" smtClean="0"/>
              <a:t>page.</a:t>
            </a:r>
          </a:p>
          <a:p>
            <a:pPr marL="971550" lvl="1" indent="-514350">
              <a:buAutoNum type="arabicPeriod"/>
            </a:pPr>
            <a:r>
              <a:rPr lang="en-US" dirty="0" smtClean="0"/>
              <a:t>Fill </a:t>
            </a:r>
            <a:r>
              <a:rPr lang="en-US" dirty="0"/>
              <a:t>in your content in the appropriate spaces. 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Adding New Content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o="http://schemas.microsoft.com/office/mac/office/2008/main" xmlns:mc="http://schemas.openxmlformats.org/markup-compatibility/2006" xmlns:mv="urn:schemas-microsoft-com:mac:vml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 bwMode="auto">
          <a:xfrm>
            <a:off x="914400" y="2841571"/>
            <a:ext cx="7772400" cy="2797229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/>
          <p:cNvSpPr/>
          <p:nvPr/>
        </p:nvSpPr>
        <p:spPr>
          <a:xfrm>
            <a:off x="457200" y="1447800"/>
            <a:ext cx="81534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71550" lvl="1" indent="-514350"/>
            <a:r>
              <a:rPr lang="en-US" sz="2800" dirty="0"/>
              <a:t>4. To specify under what menu option the content should go under, go to Menu Settings and enable the “Provide a menu link.”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Adding New 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>
              <a:buNone/>
            </a:pPr>
            <a:r>
              <a:rPr lang="en-US" dirty="0" smtClean="0"/>
              <a:t>5. Under </a:t>
            </a:r>
            <a:r>
              <a:rPr lang="en-US" dirty="0"/>
              <a:t>Parent Item you should now be able to select which option you would like your new content to go under.</a:t>
            </a:r>
          </a:p>
          <a:p>
            <a:pPr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o="http://schemas.microsoft.com/office/mac/office/2008/main" xmlns:mc="http://schemas.openxmlformats.org/markup-compatibility/2006" xmlns:mv="urn:schemas-microsoft-com:mac:vml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609600" y="2743200"/>
            <a:ext cx="7772400" cy="2819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Adding New 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>
              <a:buNone/>
            </a:pPr>
            <a:r>
              <a:rPr lang="en-US" dirty="0" smtClean="0"/>
              <a:t>6. </a:t>
            </a:r>
            <a:r>
              <a:rPr lang="en-US" dirty="0"/>
              <a:t>Under Publishing options unclick “Promoted to front page.” Save your content.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o="http://schemas.microsoft.com/office/mac/office/2008/main" xmlns:mc="http://schemas.openxmlformats.org/markup-compatibility/2006" xmlns:mv="urn:schemas-microsoft-com:mac:vml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533400" y="2743200"/>
            <a:ext cx="7848600" cy="3200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Virtual Food Drive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Virtual Food Drive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143000" y="1447800"/>
            <a:ext cx="73152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990600" y="5715000"/>
            <a:ext cx="7467600" cy="381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143000" y="1447800"/>
            <a:ext cx="73152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1066800" y="5715000"/>
            <a:ext cx="7467600" cy="381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143000" y="1447800"/>
            <a:ext cx="73152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1066800" y="5715000"/>
            <a:ext cx="7467600" cy="381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Cart</a:t>
            </a:r>
            <a:endParaRPr lang="en-US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143000" y="1447800"/>
            <a:ext cx="73152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1066800" y="5715000"/>
            <a:ext cx="7467600" cy="381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76225" y="228600"/>
            <a:ext cx="8591550" cy="1066801"/>
          </a:xfrm>
        </p:spPr>
        <p:txBody>
          <a:bodyPr>
            <a:normAutofit/>
          </a:bodyPr>
          <a:lstStyle/>
          <a:p>
            <a:pPr algn="ctr"/>
            <a:r>
              <a:rPr lang="en-US" sz="5000" b="1" dirty="0" smtClean="0"/>
              <a:t>Goals</a:t>
            </a:r>
            <a:endParaRPr lang="en-US" sz="5000" b="1" dirty="0"/>
          </a:p>
        </p:txBody>
      </p:sp>
      <p:sp>
        <p:nvSpPr>
          <p:cNvPr id="7" name="Content Placeholder 2"/>
          <p:cNvSpPr>
            <a:spLocks noGrp="1"/>
          </p:cNvSpPr>
          <p:nvPr>
            <p:ph sz="quarter" idx="1"/>
          </p:nvPr>
        </p:nvSpPr>
        <p:spPr>
          <a:xfrm>
            <a:off x="274320" y="1298448"/>
            <a:ext cx="8595360" cy="493776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z="3600" dirty="0" smtClean="0"/>
              <a:t>To make a more dynamic and easily updated web site</a:t>
            </a:r>
          </a:p>
          <a:p>
            <a:r>
              <a:rPr lang="en-US" sz="3600" dirty="0" smtClean="0"/>
              <a:t>To transition from </a:t>
            </a:r>
            <a:r>
              <a:rPr lang="en-US" sz="3600" dirty="0" err="1" smtClean="0"/>
              <a:t>Joomla</a:t>
            </a:r>
            <a:r>
              <a:rPr lang="en-US" sz="3600" dirty="0" smtClean="0"/>
              <a:t> to Drupal</a:t>
            </a:r>
          </a:p>
          <a:p>
            <a:r>
              <a:rPr lang="en-US" sz="3600" dirty="0" smtClean="0"/>
              <a:t>To make minor changes to content of the original website</a:t>
            </a:r>
          </a:p>
          <a:p>
            <a:r>
              <a:rPr lang="en-US" sz="3600" dirty="0" smtClean="0"/>
              <a:t>To create a virtual food bank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Checkout</a:t>
            </a:r>
            <a:endParaRPr lang="en-US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 l="30007" t="11785" r="32112" b="9085"/>
          <a:stretch>
            <a:fillRect/>
          </a:stretch>
        </p:blipFill>
        <p:spPr bwMode="auto">
          <a:xfrm>
            <a:off x="3505200" y="1102784"/>
            <a:ext cx="4191000" cy="5471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 page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Joomla</a:t>
            </a:r>
            <a:r>
              <a:rPr lang="en-US" dirty="0" smtClean="0"/>
              <a:t>!	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Drupal</a:t>
            </a:r>
            <a:endParaRPr lang="en-US" dirty="0"/>
          </a:p>
        </p:txBody>
      </p:sp>
      <p:pic>
        <p:nvPicPr>
          <p:cNvPr id="7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914400" y="3024187"/>
            <a:ext cx="3733800" cy="233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Grp="1" noChangeAspect="1" noChangeArrowheads="1"/>
          </p:cNvPicPr>
          <p:nvPr>
            <p:ph sz="half" idx="4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953000" y="3024187"/>
            <a:ext cx="3733800" cy="233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Converting </a:t>
            </a:r>
            <a:r>
              <a:rPr lang="en-US" dirty="0" err="1" smtClean="0"/>
              <a:t>Joomla</a:t>
            </a:r>
            <a:r>
              <a:rPr lang="en-US" dirty="0" smtClean="0"/>
              <a:t>! to Drupal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Website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Before</a:t>
            </a:r>
            <a:endParaRPr lang="en-US" dirty="0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143000" y="1447800"/>
            <a:ext cx="73152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val 4"/>
          <p:cNvSpPr/>
          <p:nvPr/>
        </p:nvSpPr>
        <p:spPr>
          <a:xfrm>
            <a:off x="2057400" y="2590800"/>
            <a:ext cx="1066800" cy="381000"/>
          </a:xfrm>
          <a:prstGeom prst="ellipse">
            <a:avLst/>
          </a:prstGeom>
          <a:solidFill>
            <a:schemeClr val="bg1">
              <a:alpha val="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343400" y="1828800"/>
            <a:ext cx="3048000" cy="381000"/>
          </a:xfrm>
          <a:prstGeom prst="ellipse">
            <a:avLst/>
          </a:prstGeom>
          <a:solidFill>
            <a:schemeClr val="bg1">
              <a:alpha val="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7391400" y="2057400"/>
            <a:ext cx="1066800" cy="3886200"/>
          </a:xfrm>
          <a:prstGeom prst="ellipse">
            <a:avLst/>
          </a:prstGeom>
          <a:solidFill>
            <a:schemeClr val="bg1">
              <a:alpha val="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90600" y="5791200"/>
            <a:ext cx="7467600" cy="381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After</a:t>
            </a:r>
            <a:endParaRPr lang="en-US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143000" y="1447800"/>
            <a:ext cx="73152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838200" y="6248400"/>
            <a:ext cx="7467600" cy="381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90600" y="5715000"/>
            <a:ext cx="7467600" cy="381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Menu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Joomla</a:t>
            </a:r>
            <a:r>
              <a:rPr lang="en-US" dirty="0" smtClean="0"/>
              <a:t>!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Drupal</a:t>
            </a:r>
            <a:endParaRPr lang="en-US" dirty="0"/>
          </a:p>
        </p:txBody>
      </p:sp>
      <p:pic>
        <p:nvPicPr>
          <p:cNvPr id="3079" name="Picture 7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914400" y="3024187"/>
            <a:ext cx="3733800" cy="233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/>
          <p:cNvPicPr>
            <a:picLocks noGrp="1" noChangeAspect="1" noChangeArrowheads="1"/>
          </p:cNvPicPr>
          <p:nvPr>
            <p:ph sz="half" idx="4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953000" y="3024187"/>
            <a:ext cx="3733800" cy="233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angle 14"/>
          <p:cNvSpPr/>
          <p:nvPr/>
        </p:nvSpPr>
        <p:spPr>
          <a:xfrm>
            <a:off x="381000" y="5181600"/>
            <a:ext cx="8382000" cy="381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590800" y="1295400"/>
            <a:ext cx="384701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hlinkClick r:id="rId2"/>
              </a:rPr>
              <a:t>Drupal Site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Editing Manual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38</TotalTime>
  <Words>248</Words>
  <Application>Microsoft Office PowerPoint</Application>
  <PresentationFormat>On-screen Show (4:3)</PresentationFormat>
  <Paragraphs>42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Equity</vt:lpstr>
      <vt:lpstr>FASWVA</vt:lpstr>
      <vt:lpstr>Goals</vt:lpstr>
      <vt:lpstr>Home page</vt:lpstr>
      <vt:lpstr>Website</vt:lpstr>
      <vt:lpstr>Before</vt:lpstr>
      <vt:lpstr>After</vt:lpstr>
      <vt:lpstr>Menu</vt:lpstr>
      <vt:lpstr>Slide 8</vt:lpstr>
      <vt:lpstr>Editing Manual </vt:lpstr>
      <vt:lpstr>Editing</vt:lpstr>
      <vt:lpstr>Adding New Content</vt:lpstr>
      <vt:lpstr>Adding New Content</vt:lpstr>
      <vt:lpstr>Adding New Content</vt:lpstr>
      <vt:lpstr>Adding New Content</vt:lpstr>
      <vt:lpstr>Virtual Food Drive</vt:lpstr>
      <vt:lpstr>Virtual Food Drive</vt:lpstr>
      <vt:lpstr>Slide 17</vt:lpstr>
      <vt:lpstr>Slide 18</vt:lpstr>
      <vt:lpstr>Cart</vt:lpstr>
      <vt:lpstr>Checkout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Sarah</dc:creator>
  <cp:lastModifiedBy>Sarah</cp:lastModifiedBy>
  <cp:revision>4</cp:revision>
  <dcterms:created xsi:type="dcterms:W3CDTF">2013-05-06T00:33:36Z</dcterms:created>
  <dcterms:modified xsi:type="dcterms:W3CDTF">2013-05-06T01:11:57Z</dcterms:modified>
</cp:coreProperties>
</file>