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0651C3A-4460-11DB-9652-00E08161165F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8113" autoAdjust="0"/>
  </p:normalViewPr>
  <p:slideViewPr>
    <p:cSldViewPr snapToGrid="0">
      <p:cViewPr varScale="1">
        <p:scale>
          <a:sx n="99" d="100"/>
          <a:sy n="99" d="100"/>
        </p:scale>
        <p:origin x="356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4217902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2" name="Shape 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800" b="1" baseline="0" dirty="0">
                <a:solidFill>
                  <a:schemeClr val="dk1"/>
                </a:solidFill>
              </a:rPr>
              <a:t>Introduction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600" baseline="0" dirty="0">
                <a:solidFill>
                  <a:schemeClr val="dk1"/>
                </a:solidFill>
              </a:rPr>
              <a:t>Names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600" baseline="0" dirty="0">
                <a:solidFill>
                  <a:schemeClr val="dk1"/>
                </a:solidFill>
              </a:rPr>
              <a:t>Project: Grickit</a:t>
            </a:r>
          </a:p>
          <a:p>
            <a:pPr marL="457200" lvl="0" indent="-330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600" baseline="0" dirty="0">
                <a:solidFill>
                  <a:schemeClr val="dk1"/>
                </a:solidFill>
              </a:rPr>
              <a:t>Client: Dr. Steven Sheetz</a:t>
            </a:r>
          </a:p>
          <a:p>
            <a:pPr>
              <a:spcBef>
                <a:spcPts val="0"/>
              </a:spcBef>
              <a:buNone/>
            </a:pPr>
            <a:endParaRPr sz="1800" b="1" dirty="0">
              <a:solidFill>
                <a:schemeClr val="dk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34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2088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800" b="1" baseline="0" dirty="0"/>
              <a:t>What is Grickit?</a:t>
            </a:r>
          </a:p>
          <a:p>
            <a:pPr rtl="0">
              <a:spcBef>
                <a:spcPts val="0"/>
              </a:spcBef>
              <a:buNone/>
            </a:pPr>
            <a:r>
              <a:rPr lang="en" sz="1600" baseline="0" dirty="0"/>
              <a:t>Group-based decision tool</a:t>
            </a:r>
          </a:p>
          <a:p>
            <a:pPr rtl="0">
              <a:spcBef>
                <a:spcPts val="0"/>
              </a:spcBef>
              <a:buNone/>
            </a:pPr>
            <a:r>
              <a:rPr lang="en" sz="1600" baseline="0" dirty="0"/>
              <a:t>more detail</a:t>
            </a:r>
          </a:p>
          <a:p>
            <a:pPr rtl="0">
              <a:spcBef>
                <a:spcPts val="0"/>
              </a:spcBef>
              <a:buNone/>
            </a:pPr>
            <a:endParaRPr sz="1800" b="1" baseline="0" dirty="0"/>
          </a:p>
          <a:p>
            <a:pPr rtl="0">
              <a:spcBef>
                <a:spcPts val="0"/>
              </a:spcBef>
              <a:buNone/>
            </a:pPr>
            <a:r>
              <a:rPr lang="en" sz="1800" b="1" baseline="0" dirty="0"/>
              <a:t>Three Distinct Phases</a:t>
            </a:r>
          </a:p>
          <a:p>
            <a:pPr rtl="0">
              <a:spcBef>
                <a:spcPts val="0"/>
              </a:spcBef>
              <a:buNone/>
            </a:pPr>
            <a:r>
              <a:rPr lang="en" sz="1800" baseline="0" dirty="0"/>
              <a:t>--PoC &amp; Design</a:t>
            </a:r>
          </a:p>
          <a:p>
            <a:pPr rtl="0">
              <a:spcBef>
                <a:spcPts val="0"/>
              </a:spcBef>
              <a:buNone/>
            </a:pPr>
            <a:r>
              <a:rPr lang="en" sz="1600" baseline="0" dirty="0"/>
              <a:t>Command Line Tool</a:t>
            </a:r>
          </a:p>
          <a:p>
            <a:pPr rtl="0">
              <a:spcBef>
                <a:spcPts val="0"/>
              </a:spcBef>
              <a:buNone/>
            </a:pPr>
            <a:r>
              <a:rPr lang="en" sz="1600" baseline="0" dirty="0"/>
              <a:t>AHP: Criteria + Alternatives</a:t>
            </a:r>
          </a:p>
          <a:p>
            <a:pPr rtl="0">
              <a:spcBef>
                <a:spcPts val="0"/>
              </a:spcBef>
              <a:buNone/>
            </a:pPr>
            <a:endParaRPr sz="1600" baseline="0" dirty="0"/>
          </a:p>
          <a:p>
            <a:pPr rtl="0">
              <a:spcBef>
                <a:spcPts val="0"/>
              </a:spcBef>
              <a:buNone/>
            </a:pPr>
            <a:r>
              <a:rPr lang="en" sz="1800" baseline="0" dirty="0"/>
              <a:t>--Server and UI implementation</a:t>
            </a:r>
          </a:p>
          <a:p>
            <a:pPr rtl="0">
              <a:spcBef>
                <a:spcPts val="0"/>
              </a:spcBef>
              <a:buNone/>
            </a:pPr>
            <a:r>
              <a:rPr lang="en" sz="1600" baseline="0" dirty="0"/>
              <a:t>This phase is the majority of the development and testing of the project, and will be explained in detail in the coming slides</a:t>
            </a:r>
          </a:p>
          <a:p>
            <a:pPr rtl="0">
              <a:spcBef>
                <a:spcPts val="0"/>
              </a:spcBef>
              <a:buNone/>
            </a:pPr>
            <a:endParaRPr sz="1800" baseline="0" dirty="0"/>
          </a:p>
          <a:p>
            <a:pPr rtl="0">
              <a:spcBef>
                <a:spcPts val="0"/>
              </a:spcBef>
              <a:buNone/>
            </a:pPr>
            <a:r>
              <a:rPr lang="en" sz="1800" baseline="0" dirty="0"/>
              <a:t>--Deployment</a:t>
            </a:r>
          </a:p>
          <a:p>
            <a:pPr>
              <a:spcBef>
                <a:spcPts val="0"/>
              </a:spcBef>
              <a:buNone/>
            </a:pPr>
            <a:r>
              <a:rPr lang="en" sz="1600" baseline="0" dirty="0"/>
              <a:t>Changes to the software necessary for deployment to hosting hardware</a:t>
            </a:r>
          </a:p>
        </p:txBody>
      </p:sp>
    </p:spTree>
    <p:extLst>
      <p:ext uri="{BB962C8B-B14F-4D97-AF65-F5344CB8AC3E}">
        <p14:creationId xmlns:p14="http://schemas.microsoft.com/office/powerpoint/2010/main" val="36467351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 dirty="0"/>
              <a:t>Two Part Solution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 dirty="0"/>
              <a:t>Service Tier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 dirty="0"/>
              <a:t>Presentation Layer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endParaRPr sz="1600" dirty="0"/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 dirty="0"/>
              <a:t>Service Tier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 dirty="0"/>
              <a:t>Handles all the calculations. 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 dirty="0"/>
              <a:t>Exposes the AHP algorithm through a RESTful API</a:t>
            </a:r>
          </a:p>
          <a:p>
            <a:pPr marL="914400" lvl="1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" sz="1600" dirty="0"/>
              <a:t>Allows for a variety of presentation layers </a:t>
            </a:r>
          </a:p>
          <a:p>
            <a:pPr marL="1371600" lvl="2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en" sz="1600" dirty="0"/>
              <a:t>Mobile apps, web apps, desktop applications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 dirty="0"/>
              <a:t>Multiple Interpretations</a:t>
            </a:r>
          </a:p>
          <a:p>
            <a:pPr marL="914400" lvl="1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" sz="1600" dirty="0"/>
              <a:t>Without worrying about implementing the algorithm.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800" b="1" dirty="0"/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 dirty="0"/>
              <a:t>Presentation Layer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 dirty="0"/>
              <a:t>Modern looking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 dirty="0"/>
              <a:t>Responsive design</a:t>
            </a:r>
          </a:p>
          <a:p>
            <a:pPr marL="914400" lvl="1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" sz="1600" dirty="0"/>
              <a:t>Web app scales and reorganizes elements to make it look appropriate on a smaller screen.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 dirty="0"/>
              <a:t>Main Goals</a:t>
            </a:r>
          </a:p>
          <a:p>
            <a:pPr marL="914400" lvl="1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" sz="1600" dirty="0"/>
              <a:t>Minimal</a:t>
            </a:r>
          </a:p>
          <a:p>
            <a:pPr marL="1371600" lvl="2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en" sz="1600" dirty="0"/>
              <a:t>Expose simple and clear interfaces for the user to pick the information we need for the AHP algorithm.</a:t>
            </a:r>
          </a:p>
          <a:p>
            <a:pPr marL="914400" lvl="1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" sz="1600" dirty="0"/>
              <a:t>Clear workflow</a:t>
            </a:r>
          </a:p>
          <a:p>
            <a:pPr marL="1371600" lvl="2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en" sz="1600" dirty="0"/>
              <a:t>Allows new users to quickly figure out how to use the system</a:t>
            </a:r>
          </a:p>
          <a:p>
            <a:pPr marL="1371600" lvl="2" indent="-330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en" sz="1600" dirty="0"/>
              <a:t>While not frustrating returning users extraneous buttons, hints, or other features that cater to a first time user.</a:t>
            </a:r>
          </a:p>
        </p:txBody>
      </p:sp>
    </p:spTree>
    <p:extLst>
      <p:ext uri="{BB962C8B-B14F-4D97-AF65-F5344CB8AC3E}">
        <p14:creationId xmlns:p14="http://schemas.microsoft.com/office/powerpoint/2010/main" val="1164667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chemeClr val="dk1"/>
                </a:solidFill>
              </a:rPr>
              <a:t>Back-end Introduction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n" sz="1600">
                <a:solidFill>
                  <a:schemeClr val="dk1"/>
                </a:solidFill>
              </a:rPr>
              <a:t>Our goal with the server implementation was to create a completely general solution so that future development teams would not have to make any changes in order to use it effectively.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 b="1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--AHP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n" sz="1600">
                <a:solidFill>
                  <a:schemeClr val="dk1"/>
                </a:solidFill>
              </a:rPr>
              <a:t>All of the matrix calculations are implemented on the server so they can be completed with an HTTP call that has a correctly formatted payload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60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chemeClr val="dk1"/>
                </a:solidFill>
              </a:rPr>
              <a:t>--Grickit Management &amp; Database interactions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8750"/>
              <a:buFont typeface="Arial"/>
              <a:buNone/>
            </a:pPr>
            <a:r>
              <a:rPr lang="en" sz="1600">
                <a:solidFill>
                  <a:schemeClr val="dk1"/>
                </a:solidFill>
              </a:rPr>
              <a:t>The server manages all currently active grickits within a noSQL database. </a:t>
            </a:r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endParaRPr sz="180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800">
                <a:solidFill>
                  <a:schemeClr val="dk1"/>
                </a:solidFill>
              </a:rPr>
              <a:t>--Documentation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We use a tool called Swagger to provide live documentation for our API, which we will now take a look at. </a:t>
            </a:r>
          </a:p>
        </p:txBody>
      </p:sp>
    </p:spTree>
    <p:extLst>
      <p:ext uri="{BB962C8B-B14F-4D97-AF65-F5344CB8AC3E}">
        <p14:creationId xmlns:p14="http://schemas.microsoft.com/office/powerpoint/2010/main" val="31699360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800"/>
              <a:t>This is a live documentation tool for REST APIs, and here we’re going to watch as this user creates a new grickit using the POST route, and then performs a GET on the specific id they just created. </a:t>
            </a:r>
          </a:p>
          <a:p>
            <a:pPr rtl="0">
              <a:spcBef>
                <a:spcPts val="0"/>
              </a:spcBef>
              <a:buNone/>
            </a:pPr>
            <a:endParaRPr sz="1800"/>
          </a:p>
          <a:p>
            <a:pPr>
              <a:spcBef>
                <a:spcPts val="0"/>
              </a:spcBef>
              <a:buNone/>
            </a:pPr>
            <a:r>
              <a:rPr lang="en" sz="1800"/>
              <a:t>All of the functionality of the API can be tested through this interface. </a:t>
            </a:r>
          </a:p>
        </p:txBody>
      </p:sp>
    </p:spTree>
    <p:extLst>
      <p:ext uri="{BB962C8B-B14F-4D97-AF65-F5344CB8AC3E}">
        <p14:creationId xmlns:p14="http://schemas.microsoft.com/office/powerpoint/2010/main" val="17807105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/>
              <a:t>Presentation Layer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/>
              <a:t>Consists of two pages: </a:t>
            </a:r>
            <a:r>
              <a:rPr lang="en" sz="1600" b="1"/>
              <a:t>Creator</a:t>
            </a:r>
            <a:r>
              <a:rPr lang="en" sz="1600"/>
              <a:t> view and the </a:t>
            </a:r>
            <a:r>
              <a:rPr lang="en" sz="1600" b="1"/>
              <a:t>Weighting</a:t>
            </a:r>
            <a:r>
              <a:rPr lang="en" sz="1600"/>
              <a:t> view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endParaRPr sz="1600"/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/>
              <a:t>Creator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/>
              <a:t>Search bar to find movies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/>
              <a:t>Table of movies selected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/>
              <a:t>The criteria that one can compare various movies on</a:t>
            </a:r>
          </a:p>
          <a:p>
            <a:pPr marL="457200" lvl="0" indent="-330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/>
              <a:t>Generate/Reset button</a:t>
            </a:r>
          </a:p>
        </p:txBody>
      </p:sp>
    </p:spTree>
    <p:extLst>
      <p:ext uri="{BB962C8B-B14F-4D97-AF65-F5344CB8AC3E}">
        <p14:creationId xmlns:p14="http://schemas.microsoft.com/office/powerpoint/2010/main" val="9893205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/>
              <a:t>Weighting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/>
              <a:t>Generate button clicked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/>
              <a:t>New Grickit API route hit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/>
              <a:t>Various combinations of pairs of movies and pairs of criteria are calculated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/>
              <a:t>This new data is returned to the website</a:t>
            </a:r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endParaRPr sz="1600"/>
          </a:p>
          <a:p>
            <a:pPr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/>
              <a:t>Three main sections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 b="1"/>
              <a:t>Sharing the grickit</a:t>
            </a:r>
            <a:r>
              <a:rPr lang="en" sz="1600"/>
              <a:t> via copying the link, facebook, or twitter.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 b="1"/>
              <a:t>Viewing the current ranked listed</a:t>
            </a:r>
            <a:r>
              <a:rPr lang="en" sz="1600"/>
              <a:t> for this grickit based on previous users.</a:t>
            </a:r>
          </a:p>
          <a:p>
            <a:pPr marL="457200" lvl="0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 sz="1600"/>
              <a:t>Weighting section</a:t>
            </a:r>
          </a:p>
          <a:p>
            <a:pPr marL="914400" lvl="1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" sz="1600"/>
              <a:t>Where you set your preference for each </a:t>
            </a:r>
            <a:r>
              <a:rPr lang="en" sz="1600" b="1"/>
              <a:t>pair of criteria and alternatives</a:t>
            </a:r>
            <a:r>
              <a:rPr lang="en" sz="1600"/>
              <a:t>.</a:t>
            </a:r>
          </a:p>
          <a:p>
            <a:pPr marL="914400" lvl="1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" sz="1600"/>
              <a:t>We utilized a simple slider with</a:t>
            </a:r>
            <a:r>
              <a:rPr lang="en" sz="1600" b="1"/>
              <a:t> strong preference on the edges and neutral in the middle</a:t>
            </a:r>
            <a:r>
              <a:rPr lang="en" sz="1600"/>
              <a:t>.</a:t>
            </a:r>
          </a:p>
          <a:p>
            <a:pPr marL="1371600" lvl="2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en" sz="1600"/>
              <a:t>It wasn’t necessary for us to expose the actual numerical value of the weights to the user.</a:t>
            </a:r>
          </a:p>
          <a:p>
            <a:pPr marL="914400" lvl="1" indent="-330200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Courier New"/>
              <a:buChar char="o"/>
            </a:pPr>
            <a:r>
              <a:rPr lang="en" sz="1600"/>
              <a:t>There is also an auto-advance checkbox that allows the next pair to be shown as soon as the user weights the current pair.</a:t>
            </a:r>
          </a:p>
          <a:p>
            <a:pPr marL="1371600" lvl="2" indent="-330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Wingdings"/>
              <a:buChar char="§"/>
            </a:pPr>
            <a:r>
              <a:rPr lang="en" sz="1600"/>
              <a:t>This makes the process much faster for alternative weighting.</a:t>
            </a:r>
          </a:p>
        </p:txBody>
      </p:sp>
    </p:spTree>
    <p:extLst>
      <p:ext uri="{BB962C8B-B14F-4D97-AF65-F5344CB8AC3E}">
        <p14:creationId xmlns:p14="http://schemas.microsoft.com/office/powerpoint/2010/main" val="25768274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1800" b="1">
                <a:solidFill>
                  <a:schemeClr val="dk1"/>
                </a:solidFill>
              </a:rPr>
              <a:t>Lessons Learned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chemeClr val="dk1"/>
                </a:solidFill>
              </a:rPr>
              <a:t>--If you have to deploy a product, research the deployment hardware during the design phase so changes in either the design or the hardware itself can be made.</a:t>
            </a:r>
          </a:p>
          <a:p>
            <a:pPr lvl="0" rtl="0">
              <a:spcBef>
                <a:spcPts val="0"/>
              </a:spcBef>
              <a:buNone/>
            </a:pPr>
            <a:endParaRPr sz="160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1600">
                <a:solidFill>
                  <a:schemeClr val="dk1"/>
                </a:solidFill>
              </a:rPr>
              <a:t>--Learn about security. It may not have been important during class project, but it is extremely important in the real world.</a:t>
            </a:r>
          </a:p>
          <a:p>
            <a:pPr lvl="0" rtl="0">
              <a:spcBef>
                <a:spcPts val="0"/>
              </a:spcBef>
              <a:buNone/>
            </a:pPr>
            <a:endParaRPr sz="1600">
              <a:solidFill>
                <a:schemeClr val="dk1"/>
              </a:solidFill>
            </a:endParaRPr>
          </a:p>
          <a:p>
            <a:pPr lvl="0" rtl="0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dk1"/>
                </a:solidFill>
              </a:rPr>
              <a:t>Future Work</a:t>
            </a:r>
            <a:r>
              <a:rPr lang="en" sz="1800">
                <a:solidFill>
                  <a:schemeClr val="dk1"/>
                </a:solidFill>
              </a:rPr>
              <a:t> </a:t>
            </a:r>
          </a:p>
          <a:p>
            <a:pPr rtl="0">
              <a:spcBef>
                <a:spcPts val="0"/>
              </a:spcBef>
              <a:buNone/>
            </a:pPr>
            <a:r>
              <a:rPr lang="en" sz="1600"/>
              <a:t>-We feel we have set a great foundation for the future work on this project. We hope that a future group from this class will be able to implement a fully generalized solution, and even apply that solution to mobile devices through native applications</a:t>
            </a:r>
          </a:p>
          <a:p>
            <a:pPr rtl="0">
              <a:spcBef>
                <a:spcPts val="0"/>
              </a:spcBef>
              <a:buNone/>
            </a:pPr>
            <a:endParaRPr sz="1600"/>
          </a:p>
          <a:p>
            <a:pPr rtl="0">
              <a:spcBef>
                <a:spcPts val="0"/>
              </a:spcBef>
              <a:buNone/>
            </a:pPr>
            <a:r>
              <a:rPr lang="en" sz="1600"/>
              <a:t>-Our only real regret is that time constraints forced us to miss out on included a “What is AHP?” section, that would walk the user through the Grickit process while informing them about this incredibly interesting algorithm.</a:t>
            </a:r>
          </a:p>
          <a:p>
            <a:pPr>
              <a:spcBef>
                <a:spcPts val="0"/>
              </a:spcBef>
              <a:buNone/>
            </a:pPr>
            <a:endParaRPr sz="1600"/>
          </a:p>
        </p:txBody>
      </p:sp>
    </p:spTree>
    <p:extLst>
      <p:ext uri="{BB962C8B-B14F-4D97-AF65-F5344CB8AC3E}">
        <p14:creationId xmlns:p14="http://schemas.microsoft.com/office/powerpoint/2010/main" val="38358450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12107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ctrTitle"/>
          </p:nvPr>
        </p:nvSpPr>
        <p:spPr>
          <a:xfrm>
            <a:off x="1319175" y="2876425"/>
            <a:ext cx="6680399" cy="1546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6000"/>
            </a:lvl1pPr>
            <a:lvl2pPr>
              <a:spcBef>
                <a:spcPts val="0"/>
              </a:spcBef>
              <a:buSzPct val="100000"/>
              <a:defRPr sz="6000"/>
            </a:lvl2pPr>
            <a:lvl3pPr>
              <a:spcBef>
                <a:spcPts val="0"/>
              </a:spcBef>
              <a:buSzPct val="100000"/>
              <a:defRPr sz="6000"/>
            </a:lvl3pPr>
            <a:lvl4pPr>
              <a:spcBef>
                <a:spcPts val="0"/>
              </a:spcBef>
              <a:buSzPct val="100000"/>
              <a:defRPr sz="6000"/>
            </a:lvl4pPr>
            <a:lvl5pPr>
              <a:spcBef>
                <a:spcPts val="0"/>
              </a:spcBef>
              <a:buSzPct val="100000"/>
              <a:defRPr sz="6000"/>
            </a:lvl5pPr>
            <a:lvl6pPr>
              <a:spcBef>
                <a:spcPts val="0"/>
              </a:spcBef>
              <a:buSzPct val="100000"/>
              <a:defRPr sz="6000"/>
            </a:lvl6pPr>
            <a:lvl7pPr>
              <a:spcBef>
                <a:spcPts val="0"/>
              </a:spcBef>
              <a:buSzPct val="100000"/>
              <a:defRPr sz="6000"/>
            </a:lvl7pPr>
            <a:lvl8pPr>
              <a:spcBef>
                <a:spcPts val="0"/>
              </a:spcBef>
              <a:buSzPct val="100000"/>
              <a:defRPr sz="6000"/>
            </a:lvl8pPr>
            <a:lvl9pPr>
              <a:spcBef>
                <a:spcPts val="0"/>
              </a:spcBef>
              <a:buSzPct val="100000"/>
              <a:defRPr sz="6000"/>
            </a:lvl9pPr>
          </a:lstStyle>
          <a:p>
            <a:endParaRPr/>
          </a:p>
        </p:txBody>
      </p:sp>
      <p:cxnSp>
        <p:nvCxnSpPr>
          <p:cNvPr id="9" name="Shape 9"/>
          <p:cNvCxnSpPr>
            <a:stCxn id="10" idx="4"/>
          </p:cNvCxnSpPr>
          <p:nvPr/>
        </p:nvCxnSpPr>
        <p:spPr>
          <a:xfrm>
            <a:off x="903750" y="3563700"/>
            <a:ext cx="0" cy="3294300"/>
          </a:xfrm>
          <a:prstGeom prst="straightConnector1">
            <a:avLst/>
          </a:prstGeom>
          <a:noFill/>
          <a:ln w="9525" cap="flat">
            <a:solidFill>
              <a:srgbClr val="999FA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0" name="Shape 10"/>
          <p:cNvSpPr/>
          <p:nvPr/>
        </p:nvSpPr>
        <p:spPr>
          <a:xfrm>
            <a:off x="769050" y="3294300"/>
            <a:ext cx="269400" cy="269400"/>
          </a:xfrm>
          <a:prstGeom prst="ellipse">
            <a:avLst/>
          </a:prstGeom>
          <a:solidFill>
            <a:srgbClr val="39C0BA"/>
          </a:solidFill>
          <a:ln w="28575" cap="flat">
            <a:solidFill>
              <a:srgbClr val="2E303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lank key color">
    <p:bg>
      <p:bgPr>
        <a:solidFill>
          <a:srgbClr val="39C0BA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hape 54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>
            <a:solidFill>
              <a:srgbClr val="2E3037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55" name="Shape 55"/>
          <p:cNvSpPr/>
          <p:nvPr/>
        </p:nvSpPr>
        <p:spPr>
          <a:xfrm>
            <a:off x="808650" y="3333900"/>
            <a:ext cx="190200" cy="190200"/>
          </a:xfrm>
          <a:prstGeom prst="ellipse">
            <a:avLst/>
          </a:prstGeom>
          <a:solidFill>
            <a:srgbClr val="39C0BA"/>
          </a:solidFill>
          <a:ln w="9525" cap="flat">
            <a:solidFill>
              <a:srgbClr val="2E303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ub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1530175" y="3077050"/>
            <a:ext cx="6767100" cy="7097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SzPct val="100000"/>
              <a:defRPr sz="3000"/>
            </a:lvl1pPr>
            <a:lvl2pPr rtl="0">
              <a:spcBef>
                <a:spcPts val="0"/>
              </a:spcBef>
              <a:buSzPct val="100000"/>
              <a:defRPr sz="3000"/>
            </a:lvl2pPr>
            <a:lvl3pPr rtl="0">
              <a:spcBef>
                <a:spcPts val="0"/>
              </a:spcBef>
              <a:buSzPct val="100000"/>
              <a:defRPr sz="3000"/>
            </a:lvl3pPr>
            <a:lvl4pPr rtl="0">
              <a:spcBef>
                <a:spcPts val="0"/>
              </a:spcBef>
              <a:buSzPct val="100000"/>
              <a:defRPr sz="3000"/>
            </a:lvl4pPr>
            <a:lvl5pPr rtl="0">
              <a:spcBef>
                <a:spcPts val="0"/>
              </a:spcBef>
              <a:buSzPct val="100000"/>
              <a:defRPr sz="3000"/>
            </a:lvl5pPr>
            <a:lvl6pPr rtl="0">
              <a:spcBef>
                <a:spcPts val="0"/>
              </a:spcBef>
              <a:buSzPct val="100000"/>
              <a:defRPr sz="3000"/>
            </a:lvl6pPr>
            <a:lvl7pPr rtl="0">
              <a:spcBef>
                <a:spcPts val="0"/>
              </a:spcBef>
              <a:buSzPct val="100000"/>
              <a:defRPr sz="3000"/>
            </a:lvl7pPr>
            <a:lvl8pPr rtl="0">
              <a:spcBef>
                <a:spcPts val="0"/>
              </a:spcBef>
              <a:buSzPct val="100000"/>
              <a:defRPr sz="3000"/>
            </a:lvl8pPr>
            <a:lvl9pPr rtl="0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1530175" y="3710550"/>
            <a:ext cx="6927899" cy="470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SzPct val="100000"/>
              <a:buNone/>
              <a:defRPr sz="1800"/>
            </a:lvl1pPr>
            <a:lvl2pPr rtl="0">
              <a:spcBef>
                <a:spcPts val="0"/>
              </a:spcBef>
              <a:buSzPct val="100000"/>
              <a:buNone/>
              <a:defRPr sz="1800"/>
            </a:lvl2pPr>
            <a:lvl3pPr rtl="0">
              <a:spcBef>
                <a:spcPts val="0"/>
              </a:spcBef>
              <a:buSzPct val="100000"/>
              <a:buNone/>
              <a:defRPr sz="1800"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 rtl="0">
              <a:spcBef>
                <a:spcPts val="0"/>
              </a:spcBef>
              <a:buNone/>
              <a:defRPr/>
            </a:lvl9pPr>
          </a:lstStyle>
          <a:p>
            <a:endParaRPr/>
          </a:p>
        </p:txBody>
      </p:sp>
      <p:cxnSp>
        <p:nvCxnSpPr>
          <p:cNvPr id="14" name="Shape 14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>
            <a:solidFill>
              <a:srgbClr val="999FA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5" name="Shape 15"/>
          <p:cNvSpPr/>
          <p:nvPr/>
        </p:nvSpPr>
        <p:spPr>
          <a:xfrm>
            <a:off x="493600" y="3018850"/>
            <a:ext cx="820200" cy="820200"/>
          </a:xfrm>
          <a:prstGeom prst="ellipse">
            <a:avLst/>
          </a:prstGeom>
          <a:solidFill>
            <a:srgbClr val="39C0BA"/>
          </a:solidFill>
          <a:ln w="28575" cap="flat">
            <a:solidFill>
              <a:srgbClr val="2E303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Quote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body" idx="1"/>
          </p:nvPr>
        </p:nvSpPr>
        <p:spPr>
          <a:xfrm>
            <a:off x="1633225" y="2882400"/>
            <a:ext cx="6700500" cy="109319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Clr>
                <a:srgbClr val="39C0BA"/>
              </a:buClr>
              <a:buSzPct val="100000"/>
              <a:defRPr sz="2800" i="1">
                <a:solidFill>
                  <a:srgbClr val="39C0BA"/>
                </a:solidFill>
              </a:defRPr>
            </a:lvl1pPr>
            <a:lvl2pPr rtl="0">
              <a:spcBef>
                <a:spcPts val="0"/>
              </a:spcBef>
              <a:buClr>
                <a:srgbClr val="39C0BA"/>
              </a:buClr>
              <a:buSzPct val="100000"/>
              <a:defRPr sz="2800" i="1">
                <a:solidFill>
                  <a:srgbClr val="39C0BA"/>
                </a:solidFill>
              </a:defRPr>
            </a:lvl2pPr>
            <a:lvl3pPr rtl="0">
              <a:spcBef>
                <a:spcPts val="0"/>
              </a:spcBef>
              <a:buClr>
                <a:srgbClr val="39C0BA"/>
              </a:buClr>
              <a:buSzPct val="100000"/>
              <a:defRPr sz="2800" i="1">
                <a:solidFill>
                  <a:srgbClr val="39C0BA"/>
                </a:solidFill>
              </a:defRPr>
            </a:lvl3pPr>
            <a:lvl4pPr rtl="0">
              <a:spcBef>
                <a:spcPts val="0"/>
              </a:spcBef>
              <a:buClr>
                <a:srgbClr val="39C0BA"/>
              </a:buClr>
              <a:buSzPct val="100000"/>
              <a:defRPr sz="2800" i="1">
                <a:solidFill>
                  <a:srgbClr val="39C0BA"/>
                </a:solidFill>
              </a:defRPr>
            </a:lvl4pPr>
            <a:lvl5pPr rtl="0">
              <a:spcBef>
                <a:spcPts val="0"/>
              </a:spcBef>
              <a:buClr>
                <a:srgbClr val="39C0BA"/>
              </a:buClr>
              <a:buSzPct val="100000"/>
              <a:defRPr sz="2800" i="1">
                <a:solidFill>
                  <a:srgbClr val="39C0BA"/>
                </a:solidFill>
              </a:defRPr>
            </a:lvl5pPr>
            <a:lvl6pPr rtl="0">
              <a:spcBef>
                <a:spcPts val="0"/>
              </a:spcBef>
              <a:buClr>
                <a:srgbClr val="39C0BA"/>
              </a:buClr>
              <a:buSzPct val="100000"/>
              <a:defRPr sz="2800" i="1">
                <a:solidFill>
                  <a:srgbClr val="39C0BA"/>
                </a:solidFill>
              </a:defRPr>
            </a:lvl6pPr>
            <a:lvl7pPr rtl="0">
              <a:spcBef>
                <a:spcPts val="0"/>
              </a:spcBef>
              <a:buClr>
                <a:srgbClr val="39C0BA"/>
              </a:buClr>
              <a:buSzPct val="100000"/>
              <a:defRPr sz="2800" i="1">
                <a:solidFill>
                  <a:srgbClr val="39C0BA"/>
                </a:solidFill>
              </a:defRPr>
            </a:lvl7pPr>
            <a:lvl8pPr rtl="0">
              <a:spcBef>
                <a:spcPts val="0"/>
              </a:spcBef>
              <a:buClr>
                <a:srgbClr val="39C0BA"/>
              </a:buClr>
              <a:buSzPct val="100000"/>
              <a:defRPr sz="2800" i="1">
                <a:solidFill>
                  <a:srgbClr val="39C0BA"/>
                </a:solidFill>
              </a:defRPr>
            </a:lvl8pPr>
            <a:lvl9pPr>
              <a:spcBef>
                <a:spcPts val="0"/>
              </a:spcBef>
              <a:buClr>
                <a:srgbClr val="39C0BA"/>
              </a:buClr>
              <a:buSzPct val="100000"/>
              <a:defRPr sz="2800" i="1">
                <a:solidFill>
                  <a:srgbClr val="39C0BA"/>
                </a:solidFill>
              </a:defRPr>
            </a:lvl9pPr>
          </a:lstStyle>
          <a:p>
            <a:endParaRPr/>
          </a:p>
        </p:txBody>
      </p:sp>
      <p:cxnSp>
        <p:nvCxnSpPr>
          <p:cNvPr id="18" name="Shape 18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>
            <a:solidFill>
              <a:srgbClr val="999FA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9" name="Shape 19"/>
          <p:cNvSpPr/>
          <p:nvPr/>
        </p:nvSpPr>
        <p:spPr>
          <a:xfrm>
            <a:off x="493600" y="3018850"/>
            <a:ext cx="820200" cy="820200"/>
          </a:xfrm>
          <a:prstGeom prst="ellipse">
            <a:avLst/>
          </a:prstGeom>
          <a:solidFill>
            <a:srgbClr val="2E3037"/>
          </a:solidFill>
          <a:ln w="9525" cap="flat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" name="Shape 20"/>
          <p:cNvSpPr txBox="1"/>
          <p:nvPr/>
        </p:nvSpPr>
        <p:spPr>
          <a:xfrm>
            <a:off x="208000" y="3096171"/>
            <a:ext cx="1306200" cy="87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4800" b="1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rPr>
              <a:t>“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Shape 22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>
            <a:solidFill>
              <a:srgbClr val="999FA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3" name="Shape 23"/>
          <p:cNvSpPr/>
          <p:nvPr/>
        </p:nvSpPr>
        <p:spPr>
          <a:xfrm>
            <a:off x="808725" y="800750"/>
            <a:ext cx="190200" cy="190200"/>
          </a:xfrm>
          <a:prstGeom prst="ellipse">
            <a:avLst/>
          </a:prstGeom>
          <a:solidFill>
            <a:srgbClr val="39C0BA"/>
          </a:solidFill>
          <a:ln w="28575" cap="flat">
            <a:solidFill>
              <a:srgbClr val="2E303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Shape 24"/>
          <p:cNvSpPr/>
          <p:nvPr/>
        </p:nvSpPr>
        <p:spPr>
          <a:xfrm>
            <a:off x="769050" y="1861900"/>
            <a:ext cx="269400" cy="269400"/>
          </a:xfrm>
          <a:prstGeom prst="ellipse">
            <a:avLst/>
          </a:prstGeom>
          <a:solidFill>
            <a:srgbClr val="2E3037"/>
          </a:solidFill>
          <a:ln w="9525" cap="flat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rtl="0"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rtl="0"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rtl="0"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rtl="0"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rtl="0"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rtl="0"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rtl="0"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rtl="0"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1165497" y="1600200"/>
            <a:ext cx="68580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600"/>
              </a:spcBef>
              <a:buClr>
                <a:srgbClr val="F3F3F3"/>
              </a:buClr>
              <a:buSzPct val="100000"/>
              <a:buFont typeface="Quicksand"/>
              <a:buChar char="◦"/>
              <a:defRPr sz="30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 rtl="0">
              <a:spcBef>
                <a:spcPts val="480"/>
              </a:spcBef>
              <a:buClr>
                <a:srgbClr val="F3F3F3"/>
              </a:buClr>
              <a:buSzPct val="100000"/>
              <a:buFont typeface="Quicksand"/>
              <a:buChar char="▫"/>
              <a:defRPr sz="24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 rtl="0">
              <a:spcBef>
                <a:spcPts val="480"/>
              </a:spcBef>
              <a:buClr>
                <a:srgbClr val="F3F3F3"/>
              </a:buClr>
              <a:buSzPct val="100000"/>
              <a:buFont typeface="Quicksand"/>
              <a:defRPr sz="24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 rtl="0">
              <a:spcBef>
                <a:spcPts val="360"/>
              </a:spcBef>
              <a:buClr>
                <a:srgbClr val="F3F3F3"/>
              </a:buClr>
              <a:buSzPct val="100000"/>
              <a:buFont typeface="Quicksand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 rtl="0">
              <a:spcBef>
                <a:spcPts val="360"/>
              </a:spcBef>
              <a:buClr>
                <a:srgbClr val="F3F3F3"/>
              </a:buClr>
              <a:buSzPct val="100000"/>
              <a:buFont typeface="Quicksand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 rtl="0">
              <a:spcBef>
                <a:spcPts val="360"/>
              </a:spcBef>
              <a:buClr>
                <a:srgbClr val="F3F3F3"/>
              </a:buClr>
              <a:buSzPct val="100000"/>
              <a:buFont typeface="Quicksand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 rtl="0">
              <a:spcBef>
                <a:spcPts val="360"/>
              </a:spcBef>
              <a:buClr>
                <a:srgbClr val="F3F3F3"/>
              </a:buClr>
              <a:buSzPct val="100000"/>
              <a:buFont typeface="Quicksand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 rtl="0">
              <a:spcBef>
                <a:spcPts val="360"/>
              </a:spcBef>
              <a:buClr>
                <a:srgbClr val="F3F3F3"/>
              </a:buClr>
              <a:buSzPct val="100000"/>
              <a:buFont typeface="Quicksand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 rtl="0">
              <a:spcBef>
                <a:spcPts val="360"/>
              </a:spcBef>
              <a:buClr>
                <a:srgbClr val="F3F3F3"/>
              </a:buClr>
              <a:buSzPct val="100000"/>
              <a:buFont typeface="Quicksand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+ 2 columns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1165474" y="1600200"/>
            <a:ext cx="33069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2600"/>
            </a:lvl1pPr>
            <a:lvl2pPr>
              <a:spcBef>
                <a:spcPts val="0"/>
              </a:spcBef>
              <a:buSzPct val="100000"/>
              <a:defRPr sz="2600"/>
            </a:lvl2pPr>
            <a:lvl3pPr>
              <a:spcBef>
                <a:spcPts val="0"/>
              </a:spcBef>
              <a:buSzPct val="100000"/>
              <a:defRPr sz="2600"/>
            </a:lvl3pPr>
            <a:lvl4pPr>
              <a:spcBef>
                <a:spcPts val="0"/>
              </a:spcBef>
              <a:buSzPct val="100000"/>
              <a:defRPr sz="2600"/>
            </a:lvl4pPr>
            <a:lvl5pPr>
              <a:spcBef>
                <a:spcPts val="0"/>
              </a:spcBef>
              <a:buSzPct val="100000"/>
              <a:defRPr sz="2600"/>
            </a:lvl5pPr>
            <a:lvl6pPr>
              <a:spcBef>
                <a:spcPts val="0"/>
              </a:spcBef>
              <a:buSzPct val="100000"/>
              <a:defRPr sz="2600"/>
            </a:lvl6pPr>
            <a:lvl7pPr>
              <a:spcBef>
                <a:spcPts val="0"/>
              </a:spcBef>
              <a:buSzPct val="100000"/>
              <a:defRPr sz="2600"/>
            </a:lvl7pPr>
            <a:lvl8pPr>
              <a:spcBef>
                <a:spcPts val="0"/>
              </a:spcBef>
              <a:buSzPct val="100000"/>
              <a:defRPr sz="2600"/>
            </a:lvl8pPr>
            <a:lvl9pPr>
              <a:spcBef>
                <a:spcPts val="0"/>
              </a:spcBef>
              <a:buSzPct val="100000"/>
              <a:defRPr sz="2600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4671569" y="1600200"/>
            <a:ext cx="3306900" cy="4967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buSzPct val="100000"/>
              <a:defRPr sz="2600"/>
            </a:lvl1pPr>
            <a:lvl2pPr>
              <a:spcBef>
                <a:spcPts val="0"/>
              </a:spcBef>
              <a:buSzPct val="100000"/>
              <a:defRPr sz="2600"/>
            </a:lvl2pPr>
            <a:lvl3pPr>
              <a:spcBef>
                <a:spcPts val="0"/>
              </a:spcBef>
              <a:buSzPct val="100000"/>
              <a:defRPr sz="2600"/>
            </a:lvl3pPr>
            <a:lvl4pPr>
              <a:spcBef>
                <a:spcPts val="0"/>
              </a:spcBef>
              <a:buSzPct val="100000"/>
              <a:defRPr sz="2600"/>
            </a:lvl4pPr>
            <a:lvl5pPr>
              <a:spcBef>
                <a:spcPts val="0"/>
              </a:spcBef>
              <a:buSzPct val="100000"/>
              <a:defRPr sz="2600"/>
            </a:lvl5pPr>
            <a:lvl6pPr>
              <a:spcBef>
                <a:spcPts val="0"/>
              </a:spcBef>
              <a:buSzPct val="100000"/>
              <a:defRPr sz="2600"/>
            </a:lvl6pPr>
            <a:lvl7pPr>
              <a:spcBef>
                <a:spcPts val="0"/>
              </a:spcBef>
              <a:buSzPct val="100000"/>
              <a:defRPr sz="2600"/>
            </a:lvl7pPr>
            <a:lvl8pPr>
              <a:spcBef>
                <a:spcPts val="0"/>
              </a:spcBef>
              <a:buSzPct val="100000"/>
              <a:defRPr sz="2600"/>
            </a:lvl8pPr>
            <a:lvl9pPr>
              <a:spcBef>
                <a:spcPts val="0"/>
              </a:spcBef>
              <a:buSzPct val="100000"/>
              <a:defRPr sz="2600"/>
            </a:lvl9pPr>
          </a:lstStyle>
          <a:p>
            <a:endParaRPr/>
          </a:p>
        </p:txBody>
      </p:sp>
      <p:cxnSp>
        <p:nvCxnSpPr>
          <p:cNvPr id="31" name="Shape 31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>
            <a:solidFill>
              <a:srgbClr val="999FA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32" name="Shape 32"/>
          <p:cNvSpPr/>
          <p:nvPr/>
        </p:nvSpPr>
        <p:spPr>
          <a:xfrm>
            <a:off x="808725" y="800750"/>
            <a:ext cx="190200" cy="190200"/>
          </a:xfrm>
          <a:prstGeom prst="ellipse">
            <a:avLst/>
          </a:prstGeom>
          <a:solidFill>
            <a:srgbClr val="39C0BA"/>
          </a:solidFill>
          <a:ln w="28575" cap="flat">
            <a:solidFill>
              <a:srgbClr val="2E303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769050" y="1861900"/>
            <a:ext cx="269400" cy="269400"/>
          </a:xfrm>
          <a:prstGeom prst="ellipse">
            <a:avLst/>
          </a:prstGeom>
          <a:solidFill>
            <a:srgbClr val="2E3037"/>
          </a:solidFill>
          <a:ln w="9525" cap="flat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3 column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1165475" y="1673975"/>
            <a:ext cx="2403599" cy="4893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SzPct val="100000"/>
              <a:defRPr sz="2000"/>
            </a:lvl1pPr>
            <a:lvl2pPr rtl="0">
              <a:spcBef>
                <a:spcPts val="0"/>
              </a:spcBef>
              <a:buSzPct val="100000"/>
              <a:defRPr sz="2000"/>
            </a:lvl2pPr>
            <a:lvl3pPr rtl="0">
              <a:spcBef>
                <a:spcPts val="0"/>
              </a:spcBef>
              <a:buSzPct val="100000"/>
              <a:defRPr sz="2000"/>
            </a:lvl3pPr>
            <a:lvl4pPr rtl="0">
              <a:spcBef>
                <a:spcPts val="0"/>
              </a:spcBef>
              <a:buSzPct val="100000"/>
              <a:defRPr sz="2000"/>
            </a:lvl4pPr>
            <a:lvl5pPr rtl="0">
              <a:spcBef>
                <a:spcPts val="0"/>
              </a:spcBef>
              <a:buSzPct val="100000"/>
              <a:defRPr sz="2000"/>
            </a:lvl5pPr>
            <a:lvl6pPr rtl="0">
              <a:spcBef>
                <a:spcPts val="0"/>
              </a:spcBef>
              <a:buSzPct val="100000"/>
              <a:defRPr sz="2000"/>
            </a:lvl6pPr>
            <a:lvl7pPr rtl="0">
              <a:spcBef>
                <a:spcPts val="0"/>
              </a:spcBef>
              <a:buSzPct val="100000"/>
              <a:defRPr sz="2000"/>
            </a:lvl7pPr>
            <a:lvl8pPr rtl="0">
              <a:spcBef>
                <a:spcPts val="0"/>
              </a:spcBef>
              <a:buSzPct val="100000"/>
              <a:defRPr sz="2000"/>
            </a:lvl8pPr>
            <a:lvl9pPr rtl="0">
              <a:spcBef>
                <a:spcPts val="0"/>
              </a:spcBef>
              <a:buSzPct val="100000"/>
              <a:defRPr sz="2000"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3692249" y="1673975"/>
            <a:ext cx="2403599" cy="4893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SzPct val="100000"/>
              <a:defRPr sz="2000"/>
            </a:lvl1pPr>
            <a:lvl2pPr rtl="0">
              <a:spcBef>
                <a:spcPts val="0"/>
              </a:spcBef>
              <a:buSzPct val="100000"/>
              <a:defRPr sz="2000"/>
            </a:lvl2pPr>
            <a:lvl3pPr rtl="0">
              <a:spcBef>
                <a:spcPts val="0"/>
              </a:spcBef>
              <a:buSzPct val="100000"/>
              <a:defRPr sz="2000"/>
            </a:lvl3pPr>
            <a:lvl4pPr rtl="0">
              <a:spcBef>
                <a:spcPts val="0"/>
              </a:spcBef>
              <a:buSzPct val="100000"/>
              <a:defRPr sz="2000"/>
            </a:lvl4pPr>
            <a:lvl5pPr rtl="0">
              <a:spcBef>
                <a:spcPts val="0"/>
              </a:spcBef>
              <a:buSzPct val="100000"/>
              <a:defRPr sz="2000"/>
            </a:lvl5pPr>
            <a:lvl6pPr rtl="0">
              <a:spcBef>
                <a:spcPts val="0"/>
              </a:spcBef>
              <a:buSzPct val="100000"/>
              <a:defRPr sz="2000"/>
            </a:lvl6pPr>
            <a:lvl7pPr rtl="0">
              <a:spcBef>
                <a:spcPts val="0"/>
              </a:spcBef>
              <a:buSzPct val="100000"/>
              <a:defRPr sz="2000"/>
            </a:lvl7pPr>
            <a:lvl8pPr rtl="0">
              <a:spcBef>
                <a:spcPts val="0"/>
              </a:spcBef>
              <a:buSzPct val="100000"/>
              <a:defRPr sz="2000"/>
            </a:lvl8pPr>
            <a:lvl9pPr rtl="0">
              <a:spcBef>
                <a:spcPts val="0"/>
              </a:spcBef>
              <a:buSzPct val="100000"/>
              <a:defRPr sz="2000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6219023" y="1673975"/>
            <a:ext cx="2403599" cy="4893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SzPct val="100000"/>
              <a:defRPr sz="2000"/>
            </a:lvl1pPr>
            <a:lvl2pPr rtl="0">
              <a:spcBef>
                <a:spcPts val="0"/>
              </a:spcBef>
              <a:buSzPct val="100000"/>
              <a:defRPr sz="2000"/>
            </a:lvl2pPr>
            <a:lvl3pPr rtl="0">
              <a:spcBef>
                <a:spcPts val="0"/>
              </a:spcBef>
              <a:buSzPct val="100000"/>
              <a:defRPr sz="2000"/>
            </a:lvl3pPr>
            <a:lvl4pPr rtl="0">
              <a:spcBef>
                <a:spcPts val="0"/>
              </a:spcBef>
              <a:buSzPct val="100000"/>
              <a:defRPr sz="2000"/>
            </a:lvl4pPr>
            <a:lvl5pPr rtl="0">
              <a:spcBef>
                <a:spcPts val="0"/>
              </a:spcBef>
              <a:buSzPct val="100000"/>
              <a:defRPr sz="2000"/>
            </a:lvl5pPr>
            <a:lvl6pPr rtl="0">
              <a:spcBef>
                <a:spcPts val="0"/>
              </a:spcBef>
              <a:buSzPct val="100000"/>
              <a:defRPr sz="2000"/>
            </a:lvl6pPr>
            <a:lvl7pPr rtl="0">
              <a:spcBef>
                <a:spcPts val="0"/>
              </a:spcBef>
              <a:buSzPct val="100000"/>
              <a:defRPr sz="2000"/>
            </a:lvl7pPr>
            <a:lvl8pPr rtl="0">
              <a:spcBef>
                <a:spcPts val="0"/>
              </a:spcBef>
              <a:buSzPct val="100000"/>
              <a:defRPr sz="2000"/>
            </a:lvl8pPr>
            <a:lvl9pPr rtl="0">
              <a:spcBef>
                <a:spcPts val="0"/>
              </a:spcBef>
              <a:buSzPct val="100000"/>
              <a:defRPr sz="2000"/>
            </a:lvl9pPr>
          </a:lstStyle>
          <a:p>
            <a:endParaRPr/>
          </a:p>
        </p:txBody>
      </p:sp>
      <p:cxnSp>
        <p:nvCxnSpPr>
          <p:cNvPr id="39" name="Shape 39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>
            <a:solidFill>
              <a:srgbClr val="999FA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0" name="Shape 40"/>
          <p:cNvSpPr/>
          <p:nvPr/>
        </p:nvSpPr>
        <p:spPr>
          <a:xfrm>
            <a:off x="808725" y="800750"/>
            <a:ext cx="190200" cy="190200"/>
          </a:xfrm>
          <a:prstGeom prst="ellipse">
            <a:avLst/>
          </a:prstGeom>
          <a:solidFill>
            <a:srgbClr val="39C0BA"/>
          </a:solidFill>
          <a:ln w="28575" cap="flat">
            <a:solidFill>
              <a:srgbClr val="2E303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1" name="Shape 41"/>
          <p:cNvSpPr/>
          <p:nvPr/>
        </p:nvSpPr>
        <p:spPr>
          <a:xfrm>
            <a:off x="769050" y="1861900"/>
            <a:ext cx="269400" cy="269400"/>
          </a:xfrm>
          <a:prstGeom prst="ellipse">
            <a:avLst/>
          </a:prstGeom>
          <a:solidFill>
            <a:srgbClr val="2E3037"/>
          </a:solidFill>
          <a:ln w="9525" cap="flat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>
            <a:solidFill>
              <a:srgbClr val="999FA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5" name="Shape 45"/>
          <p:cNvSpPr/>
          <p:nvPr/>
        </p:nvSpPr>
        <p:spPr>
          <a:xfrm>
            <a:off x="808725" y="800750"/>
            <a:ext cx="190200" cy="190200"/>
          </a:xfrm>
          <a:prstGeom prst="ellipse">
            <a:avLst/>
          </a:prstGeom>
          <a:solidFill>
            <a:srgbClr val="39C0BA"/>
          </a:solidFill>
          <a:ln w="28575" cap="flat">
            <a:solidFill>
              <a:srgbClr val="2E303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1165475" y="5775089"/>
            <a:ext cx="7521300" cy="5787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36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cxnSp>
        <p:nvCxnSpPr>
          <p:cNvPr id="48" name="Shape 48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>
            <a:solidFill>
              <a:srgbClr val="999FA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9" name="Shape 49"/>
          <p:cNvSpPr/>
          <p:nvPr/>
        </p:nvSpPr>
        <p:spPr>
          <a:xfrm>
            <a:off x="808650" y="5952850"/>
            <a:ext cx="190200" cy="190200"/>
          </a:xfrm>
          <a:prstGeom prst="ellipse">
            <a:avLst/>
          </a:prstGeom>
          <a:solidFill>
            <a:srgbClr val="2E3037"/>
          </a:solidFill>
          <a:ln w="9525" cap="flat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Shape 51"/>
          <p:cNvCxnSpPr/>
          <p:nvPr/>
        </p:nvCxnSpPr>
        <p:spPr>
          <a:xfrm>
            <a:off x="903825" y="-7925"/>
            <a:ext cx="0" cy="6866100"/>
          </a:xfrm>
          <a:prstGeom prst="straightConnector1">
            <a:avLst/>
          </a:prstGeom>
          <a:noFill/>
          <a:ln w="9525" cap="flat">
            <a:solidFill>
              <a:srgbClr val="999FA9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52" name="Shape 52"/>
          <p:cNvSpPr/>
          <p:nvPr/>
        </p:nvSpPr>
        <p:spPr>
          <a:xfrm>
            <a:off x="808650" y="3333900"/>
            <a:ext cx="190200" cy="190200"/>
          </a:xfrm>
          <a:prstGeom prst="ellipse">
            <a:avLst/>
          </a:prstGeom>
          <a:solidFill>
            <a:srgbClr val="2E3037"/>
          </a:solidFill>
          <a:ln w="9525" cap="flat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E3037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1165475" y="665975"/>
            <a:ext cx="6858000" cy="45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>
              <a:spcBef>
                <a:spcPts val="0"/>
              </a:spcBef>
              <a:buClr>
                <a:srgbClr val="39C0BA"/>
              </a:buClr>
              <a:buSzPct val="100000"/>
              <a:buFont typeface="Quicksand"/>
              <a:buNone/>
              <a:defRPr sz="18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1165497" y="1600200"/>
            <a:ext cx="68580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rgbClr val="F3F3F3"/>
              </a:buClr>
              <a:buSzPct val="100000"/>
              <a:buFont typeface="Quicksand"/>
              <a:buChar char="◦"/>
              <a:defRPr sz="30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1pPr>
            <a:lvl2pPr>
              <a:spcBef>
                <a:spcPts val="480"/>
              </a:spcBef>
              <a:buClr>
                <a:srgbClr val="F3F3F3"/>
              </a:buClr>
              <a:buSzPct val="100000"/>
              <a:buFont typeface="Quicksand"/>
              <a:buChar char="▫"/>
              <a:defRPr sz="24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2pPr>
            <a:lvl3pPr>
              <a:spcBef>
                <a:spcPts val="480"/>
              </a:spcBef>
              <a:buClr>
                <a:srgbClr val="F3F3F3"/>
              </a:buClr>
              <a:buSzPct val="100000"/>
              <a:buFont typeface="Quicksand"/>
              <a:defRPr sz="24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3pPr>
            <a:lvl4pPr>
              <a:spcBef>
                <a:spcPts val="360"/>
              </a:spcBef>
              <a:buClr>
                <a:srgbClr val="F3F3F3"/>
              </a:buClr>
              <a:buSzPct val="100000"/>
              <a:buFont typeface="Quicksand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4pPr>
            <a:lvl5pPr>
              <a:spcBef>
                <a:spcPts val="360"/>
              </a:spcBef>
              <a:buClr>
                <a:srgbClr val="F3F3F3"/>
              </a:buClr>
              <a:buSzPct val="100000"/>
              <a:buFont typeface="Quicksand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5pPr>
            <a:lvl6pPr>
              <a:spcBef>
                <a:spcPts val="360"/>
              </a:spcBef>
              <a:buClr>
                <a:srgbClr val="F3F3F3"/>
              </a:buClr>
              <a:buSzPct val="100000"/>
              <a:buFont typeface="Quicksand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6pPr>
            <a:lvl7pPr>
              <a:spcBef>
                <a:spcPts val="360"/>
              </a:spcBef>
              <a:buClr>
                <a:srgbClr val="F3F3F3"/>
              </a:buClr>
              <a:buSzPct val="100000"/>
              <a:buFont typeface="Quicksand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7pPr>
            <a:lvl8pPr>
              <a:spcBef>
                <a:spcPts val="360"/>
              </a:spcBef>
              <a:buClr>
                <a:srgbClr val="F3F3F3"/>
              </a:buClr>
              <a:buSzPct val="100000"/>
              <a:buFont typeface="Quicksand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8pPr>
            <a:lvl9pPr>
              <a:spcBef>
                <a:spcPts val="360"/>
              </a:spcBef>
              <a:buClr>
                <a:srgbClr val="F3F3F3"/>
              </a:buClr>
              <a:buSzPct val="100000"/>
              <a:buFont typeface="Quicksand"/>
              <a:defRPr sz="1800">
                <a:solidFill>
                  <a:srgbClr val="F3F3F3"/>
                </a:solidFill>
                <a:latin typeface="Quicksand"/>
                <a:ea typeface="Quicksand"/>
                <a:cs typeface="Quicksand"/>
                <a:sym typeface="Quicksand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ctrTitle"/>
          </p:nvPr>
        </p:nvSpPr>
        <p:spPr>
          <a:xfrm>
            <a:off x="1319175" y="2800225"/>
            <a:ext cx="6680399" cy="1546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7200"/>
              <a:t>Grickit</a:t>
            </a:r>
          </a:p>
        </p:txBody>
      </p:sp>
      <p:sp>
        <p:nvSpPr>
          <p:cNvPr id="58" name="Shape 58"/>
          <p:cNvSpPr txBox="1"/>
          <p:nvPr/>
        </p:nvSpPr>
        <p:spPr>
          <a:xfrm>
            <a:off x="1496525" y="5686800"/>
            <a:ext cx="7647600" cy="1171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ctrTitle" idx="2"/>
          </p:nvPr>
        </p:nvSpPr>
        <p:spPr>
          <a:xfrm>
            <a:off x="1258215" y="4509782"/>
            <a:ext cx="7507500" cy="2348217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sz="1600" dirty="0">
                <a:solidFill>
                  <a:schemeClr val="bg1"/>
                </a:solidFill>
              </a:rPr>
              <a:t>							</a:t>
            </a:r>
          </a:p>
          <a:p>
            <a:pPr lvl="0" rtl="0">
              <a:spcBef>
                <a:spcPts val="0"/>
              </a:spcBef>
              <a:buNone/>
            </a:pPr>
            <a:r>
              <a:rPr lang="en" sz="1600" dirty="0">
                <a:solidFill>
                  <a:schemeClr val="bg1"/>
                </a:solidFill>
              </a:rPr>
              <a:t>											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318952"/>
              </p:ext>
            </p:extLst>
          </p:nvPr>
        </p:nvGraphicFramePr>
        <p:xfrm>
          <a:off x="1380135" y="4625080"/>
          <a:ext cx="6096000" cy="21539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09851"/>
                <a:gridCol w="2386149"/>
              </a:tblGrid>
              <a:tr h="3396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2000" dirty="0" smtClean="0">
                          <a:solidFill>
                            <a:schemeClr val="bg1"/>
                          </a:solidFill>
                        </a:rPr>
                        <a:t>William Vuong, Michael Long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" sz="1800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" sz="1400" dirty="0" smtClean="0">
                          <a:solidFill>
                            <a:schemeClr val="bg1"/>
                          </a:solidFill>
                        </a:rPr>
                        <a:t>Date: 4/28/2015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" sz="1400" dirty="0" smtClean="0">
                          <a:solidFill>
                            <a:schemeClr val="bg1"/>
                          </a:solidFill>
                        </a:rPr>
                        <a:t>Course: 4624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" sz="1400" dirty="0" smtClean="0">
                          <a:solidFill>
                            <a:schemeClr val="bg1"/>
                          </a:solidFill>
                        </a:rPr>
                        <a:t>Institution: Virginia Tech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" sz="1400" dirty="0" smtClean="0">
                          <a:solidFill>
                            <a:schemeClr val="bg1"/>
                          </a:solidFill>
                        </a:rPr>
                        <a:t>Instructor: Ed Fox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" sz="1400" dirty="0" smtClean="0">
                          <a:solidFill>
                            <a:schemeClr val="bg1"/>
                          </a:solidFill>
                        </a:rPr>
                        <a:t>Department: Computer Science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" sz="1400" dirty="0" smtClean="0">
                          <a:solidFill>
                            <a:schemeClr val="bg1"/>
                          </a:solidFill>
                        </a:rPr>
                        <a:t>Client: Dr. Steven Sheetz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" sz="1400" dirty="0" smtClean="0">
                          <a:solidFill>
                            <a:schemeClr val="bg1"/>
                          </a:solidFill>
                        </a:rPr>
                        <a:t>City, State, Country: Blacksburg, VA, USA</a:t>
                      </a:r>
                      <a:endParaRPr lang="en-US" dirty="0" smtClean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1165500" y="807000"/>
            <a:ext cx="6858000" cy="459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Client Contact Information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1165497" y="1600200"/>
            <a:ext cx="68580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Steven D. Sheetz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rtl="0">
              <a:spcBef>
                <a:spcPts val="0"/>
              </a:spcBef>
              <a:buNone/>
            </a:pPr>
            <a:r>
              <a:rPr lang="en"/>
              <a:t>Email: sheetz@vt.edu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Phone: 540-231-6096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Office: Pamplin 3080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title"/>
          </p:nvPr>
        </p:nvSpPr>
        <p:spPr>
          <a:xfrm>
            <a:off x="1165475" y="818375"/>
            <a:ext cx="6858000" cy="459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Problem Introduction</a:t>
            </a:r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165497" y="1600200"/>
            <a:ext cx="68580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spcBef>
                <a:spcPts val="0"/>
              </a:spcBef>
              <a:buClr>
                <a:srgbClr val="F3F3F3"/>
              </a:buClr>
              <a:buSzPct val="100000"/>
              <a:buFont typeface="Quicksand"/>
              <a:buChar char="◦"/>
            </a:pPr>
            <a:r>
              <a:rPr lang="en"/>
              <a:t>AHP Algorithm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marL="457200" lvl="0" indent="-419100" rtl="0">
              <a:spcBef>
                <a:spcPts val="0"/>
              </a:spcBef>
              <a:buClr>
                <a:srgbClr val="F3F3F3"/>
              </a:buClr>
              <a:buSzPct val="100000"/>
              <a:buFont typeface="Quicksand"/>
              <a:buChar char="◦"/>
            </a:pPr>
            <a:r>
              <a:rPr lang="en"/>
              <a:t>Back-end Implementation</a:t>
            </a:r>
          </a:p>
          <a:p>
            <a:pPr marL="457200" lvl="0" indent="-419100" rtl="0">
              <a:spcBef>
                <a:spcPts val="0"/>
              </a:spcBef>
              <a:buClr>
                <a:srgbClr val="F3F3F3"/>
              </a:buClr>
              <a:buSzPct val="100000"/>
              <a:buFont typeface="Quicksand"/>
              <a:buChar char="◦"/>
            </a:pPr>
            <a:r>
              <a:rPr lang="en"/>
              <a:t>UI/UX Development</a:t>
            </a:r>
          </a:p>
          <a:p>
            <a:pPr marL="457200" lvl="0" indent="-419100" rtl="0">
              <a:spcBef>
                <a:spcPts val="0"/>
              </a:spcBef>
              <a:buClr>
                <a:srgbClr val="F3F3F3"/>
              </a:buClr>
              <a:buSzPct val="100000"/>
              <a:buFont typeface="Quicksand"/>
              <a:buChar char="◦"/>
            </a:pPr>
            <a:r>
              <a:rPr lang="en"/>
              <a:t>Social Network Integration</a:t>
            </a:r>
          </a:p>
          <a:p>
            <a:pPr rtl="0">
              <a:spcBef>
                <a:spcPts val="0"/>
              </a:spcBef>
              <a:buNone/>
            </a:pPr>
            <a:endParaRPr/>
          </a:p>
          <a:p>
            <a:pPr marL="457200" lvl="0" indent="-419100">
              <a:spcBef>
                <a:spcPts val="0"/>
              </a:spcBef>
              <a:buClr>
                <a:srgbClr val="F3F3F3"/>
              </a:buClr>
              <a:buSzPct val="100000"/>
              <a:buFont typeface="Quicksand"/>
              <a:buChar char="◦"/>
            </a:pPr>
            <a:r>
              <a:rPr lang="en"/>
              <a:t>Deployment to Hardware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1165475" y="1600200"/>
            <a:ext cx="40137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b="1"/>
              <a:t>“General Solution”    Back-end</a:t>
            </a:r>
          </a:p>
          <a:p>
            <a:pPr marL="457200" lvl="0" indent="-393700" rtl="0">
              <a:spcBef>
                <a:spcPts val="0"/>
              </a:spcBef>
              <a:buClr>
                <a:srgbClr val="F3F3F3"/>
              </a:buClr>
              <a:buSzPct val="100000"/>
              <a:buFont typeface="Quicksand"/>
              <a:buChar char="◦"/>
            </a:pPr>
            <a:r>
              <a:rPr lang="en" b="1"/>
              <a:t>Node.js REST API</a:t>
            </a:r>
          </a:p>
          <a:p>
            <a:pPr rtl="0">
              <a:spcBef>
                <a:spcPts val="0"/>
              </a:spcBef>
              <a:buNone/>
            </a:pPr>
            <a:endParaRPr b="1"/>
          </a:p>
          <a:p>
            <a:pPr rtl="0">
              <a:spcBef>
                <a:spcPts val="0"/>
              </a:spcBef>
              <a:buNone/>
            </a:pPr>
            <a:r>
              <a:rPr lang="en" b="1"/>
              <a:t>Modern UI</a:t>
            </a:r>
          </a:p>
          <a:p>
            <a:pPr marL="457200" lvl="0" indent="-393700" rtl="0">
              <a:spcBef>
                <a:spcPts val="0"/>
              </a:spcBef>
              <a:buClr>
                <a:srgbClr val="F3F3F3"/>
              </a:buClr>
              <a:buSzPct val="100000"/>
              <a:buFont typeface="Quicksand"/>
              <a:buChar char="◦"/>
            </a:pPr>
            <a:r>
              <a:rPr lang="en" b="1"/>
              <a:t>HTML5</a:t>
            </a:r>
          </a:p>
          <a:p>
            <a:pPr marL="457200" lvl="0" indent="-393700" rtl="0">
              <a:spcBef>
                <a:spcPts val="0"/>
              </a:spcBef>
              <a:buClr>
                <a:srgbClr val="F3F3F3"/>
              </a:buClr>
              <a:buSzPct val="100000"/>
              <a:buFont typeface="Quicksand"/>
              <a:buChar char="◦"/>
            </a:pPr>
            <a:r>
              <a:rPr lang="en" b="1"/>
              <a:t>Bootstrap 3.0</a:t>
            </a:r>
          </a:p>
          <a:p>
            <a:pPr marL="457200" lvl="0" indent="-393700">
              <a:spcBef>
                <a:spcPts val="0"/>
              </a:spcBef>
              <a:buClr>
                <a:srgbClr val="F3F3F3"/>
              </a:buClr>
              <a:buSzPct val="100000"/>
              <a:buFont typeface="Quicksand"/>
              <a:buChar char="◦"/>
            </a:pPr>
            <a:r>
              <a:rPr lang="en" b="1"/>
              <a:t>Mobile Responsive</a:t>
            </a:r>
          </a:p>
        </p:txBody>
      </p:sp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xfrm>
            <a:off x="1165475" y="781225"/>
            <a:ext cx="6858000" cy="459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Design</a:t>
            </a:r>
          </a:p>
        </p:txBody>
      </p:sp>
      <p:sp>
        <p:nvSpPr>
          <p:cNvPr id="72" name="Shape 72"/>
          <p:cNvSpPr txBox="1"/>
          <p:nvPr/>
        </p:nvSpPr>
        <p:spPr>
          <a:xfrm>
            <a:off x="7196350" y="3253325"/>
            <a:ext cx="7495800" cy="874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>
                <a:solidFill>
                  <a:srgbClr val="F3F3F3"/>
                </a:solidFill>
              </a:rPr>
              <a:t>IMG</a:t>
            </a:r>
          </a:p>
          <a:p>
            <a:pPr>
              <a:spcBef>
                <a:spcPts val="0"/>
              </a:spcBef>
              <a:buNone/>
            </a:pPr>
            <a:endParaRPr>
              <a:solidFill>
                <a:srgbClr val="F3F3F3"/>
              </a:solidFill>
            </a:endParaRPr>
          </a:p>
        </p:txBody>
      </p:sp>
      <p:sp>
        <p:nvSpPr>
          <p:cNvPr id="73" name="Shape 73"/>
          <p:cNvSpPr/>
          <p:nvPr/>
        </p:nvSpPr>
        <p:spPr>
          <a:xfrm>
            <a:off x="5717432" y="1335338"/>
            <a:ext cx="2658299" cy="4242000"/>
          </a:xfrm>
          <a:prstGeom prst="rect">
            <a:avLst/>
          </a:prstGeom>
          <a:solidFill>
            <a:srgbClr val="2E3037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" sz="1000">
                <a:solidFill>
                  <a:srgbClr val="39C0BA"/>
                </a:solidFill>
                <a:latin typeface="Quicksand"/>
                <a:ea typeface="Quicksand"/>
                <a:cs typeface="Quicksand"/>
                <a:sym typeface="Quicksand"/>
              </a:rPr>
              <a:t>Place your screenshot here</a:t>
            </a:r>
          </a:p>
        </p:txBody>
      </p:sp>
      <p:sp>
        <p:nvSpPr>
          <p:cNvPr id="74" name="Shape 74"/>
          <p:cNvSpPr/>
          <p:nvPr/>
        </p:nvSpPr>
        <p:spPr>
          <a:xfrm>
            <a:off x="5478600" y="481475"/>
            <a:ext cx="3097130" cy="5895052"/>
          </a:xfrm>
          <a:custGeom>
            <a:avLst/>
            <a:gdLst/>
            <a:ahLst/>
            <a:cxnLst/>
            <a:rect l="0" t="0" r="0" b="0"/>
            <a:pathLst>
              <a:path w="25999" h="54713" extrusionOk="0">
                <a:moveTo>
                  <a:pt x="12966" y="2173"/>
                </a:moveTo>
                <a:lnTo>
                  <a:pt x="13169" y="2240"/>
                </a:lnTo>
                <a:lnTo>
                  <a:pt x="13373" y="2308"/>
                </a:lnTo>
                <a:lnTo>
                  <a:pt x="13441" y="2512"/>
                </a:lnTo>
                <a:lnTo>
                  <a:pt x="13509" y="2716"/>
                </a:lnTo>
                <a:lnTo>
                  <a:pt x="13441" y="2919"/>
                </a:lnTo>
                <a:lnTo>
                  <a:pt x="13373" y="3123"/>
                </a:lnTo>
                <a:lnTo>
                  <a:pt x="13169" y="3191"/>
                </a:lnTo>
                <a:lnTo>
                  <a:pt x="12966" y="3259"/>
                </a:lnTo>
                <a:lnTo>
                  <a:pt x="12762" y="3191"/>
                </a:lnTo>
                <a:lnTo>
                  <a:pt x="12626" y="3123"/>
                </a:lnTo>
                <a:lnTo>
                  <a:pt x="12491" y="2919"/>
                </a:lnTo>
                <a:lnTo>
                  <a:pt x="12423" y="2716"/>
                </a:lnTo>
                <a:lnTo>
                  <a:pt x="12491" y="2512"/>
                </a:lnTo>
                <a:lnTo>
                  <a:pt x="12626" y="2308"/>
                </a:lnTo>
                <a:lnTo>
                  <a:pt x="12762" y="2240"/>
                </a:lnTo>
                <a:lnTo>
                  <a:pt x="12966" y="2173"/>
                </a:lnTo>
                <a:close/>
                <a:moveTo>
                  <a:pt x="14934" y="4480"/>
                </a:moveTo>
                <a:lnTo>
                  <a:pt x="15002" y="4548"/>
                </a:lnTo>
                <a:lnTo>
                  <a:pt x="15070" y="4684"/>
                </a:lnTo>
                <a:lnTo>
                  <a:pt x="15138" y="4752"/>
                </a:lnTo>
                <a:lnTo>
                  <a:pt x="15070" y="4888"/>
                </a:lnTo>
                <a:lnTo>
                  <a:pt x="15002" y="5024"/>
                </a:lnTo>
                <a:lnTo>
                  <a:pt x="14934" y="5024"/>
                </a:lnTo>
                <a:lnTo>
                  <a:pt x="14799" y="5091"/>
                </a:lnTo>
                <a:lnTo>
                  <a:pt x="11065" y="5091"/>
                </a:lnTo>
                <a:lnTo>
                  <a:pt x="10929" y="5024"/>
                </a:lnTo>
                <a:lnTo>
                  <a:pt x="10861" y="5024"/>
                </a:lnTo>
                <a:lnTo>
                  <a:pt x="10794" y="4888"/>
                </a:lnTo>
                <a:lnTo>
                  <a:pt x="10726" y="4752"/>
                </a:lnTo>
                <a:lnTo>
                  <a:pt x="10794" y="4684"/>
                </a:lnTo>
                <a:lnTo>
                  <a:pt x="10861" y="4548"/>
                </a:lnTo>
                <a:lnTo>
                  <a:pt x="10929" y="4480"/>
                </a:lnTo>
                <a:close/>
                <a:moveTo>
                  <a:pt x="23963" y="7807"/>
                </a:moveTo>
                <a:lnTo>
                  <a:pt x="23963" y="7875"/>
                </a:lnTo>
                <a:lnTo>
                  <a:pt x="23963" y="46771"/>
                </a:lnTo>
                <a:lnTo>
                  <a:pt x="23963" y="46838"/>
                </a:lnTo>
                <a:lnTo>
                  <a:pt x="1969" y="46838"/>
                </a:lnTo>
                <a:lnTo>
                  <a:pt x="1969" y="46771"/>
                </a:lnTo>
                <a:lnTo>
                  <a:pt x="1969" y="7875"/>
                </a:lnTo>
                <a:lnTo>
                  <a:pt x="1969" y="7807"/>
                </a:lnTo>
                <a:close/>
                <a:moveTo>
                  <a:pt x="12558" y="48536"/>
                </a:moveTo>
                <a:lnTo>
                  <a:pt x="12151" y="48671"/>
                </a:lnTo>
                <a:lnTo>
                  <a:pt x="11812" y="48875"/>
                </a:lnTo>
                <a:lnTo>
                  <a:pt x="11472" y="49146"/>
                </a:lnTo>
                <a:lnTo>
                  <a:pt x="11269" y="49418"/>
                </a:lnTo>
                <a:lnTo>
                  <a:pt x="11065" y="49825"/>
                </a:lnTo>
                <a:lnTo>
                  <a:pt x="10929" y="50165"/>
                </a:lnTo>
                <a:lnTo>
                  <a:pt x="10861" y="50640"/>
                </a:lnTo>
                <a:lnTo>
                  <a:pt x="10929" y="51047"/>
                </a:lnTo>
                <a:lnTo>
                  <a:pt x="11065" y="51454"/>
                </a:lnTo>
                <a:lnTo>
                  <a:pt x="11269" y="51794"/>
                </a:lnTo>
                <a:lnTo>
                  <a:pt x="11472" y="52065"/>
                </a:lnTo>
                <a:lnTo>
                  <a:pt x="11812" y="52337"/>
                </a:lnTo>
                <a:lnTo>
                  <a:pt x="12151" y="52541"/>
                </a:lnTo>
                <a:lnTo>
                  <a:pt x="12558" y="52676"/>
                </a:lnTo>
                <a:lnTo>
                  <a:pt x="12966" y="52744"/>
                </a:lnTo>
                <a:lnTo>
                  <a:pt x="13373" y="52676"/>
                </a:lnTo>
                <a:lnTo>
                  <a:pt x="13780" y="52541"/>
                </a:lnTo>
                <a:lnTo>
                  <a:pt x="14120" y="52337"/>
                </a:lnTo>
                <a:lnTo>
                  <a:pt x="14459" y="52065"/>
                </a:lnTo>
                <a:lnTo>
                  <a:pt x="14731" y="51794"/>
                </a:lnTo>
                <a:lnTo>
                  <a:pt x="14934" y="51454"/>
                </a:lnTo>
                <a:lnTo>
                  <a:pt x="15002" y="51047"/>
                </a:lnTo>
                <a:lnTo>
                  <a:pt x="15070" y="50640"/>
                </a:lnTo>
                <a:lnTo>
                  <a:pt x="15002" y="50165"/>
                </a:lnTo>
                <a:lnTo>
                  <a:pt x="14934" y="49825"/>
                </a:lnTo>
                <a:lnTo>
                  <a:pt x="14731" y="49418"/>
                </a:lnTo>
                <a:lnTo>
                  <a:pt x="14459" y="49146"/>
                </a:lnTo>
                <a:lnTo>
                  <a:pt x="14120" y="48875"/>
                </a:lnTo>
                <a:lnTo>
                  <a:pt x="13780" y="48671"/>
                </a:lnTo>
                <a:lnTo>
                  <a:pt x="13373" y="48536"/>
                </a:lnTo>
                <a:close/>
                <a:moveTo>
                  <a:pt x="12966" y="48332"/>
                </a:moveTo>
                <a:lnTo>
                  <a:pt x="13441" y="48400"/>
                </a:lnTo>
                <a:lnTo>
                  <a:pt x="13848" y="48536"/>
                </a:lnTo>
                <a:lnTo>
                  <a:pt x="14256" y="48739"/>
                </a:lnTo>
                <a:lnTo>
                  <a:pt x="14595" y="49011"/>
                </a:lnTo>
                <a:lnTo>
                  <a:pt x="14866" y="49350"/>
                </a:lnTo>
                <a:lnTo>
                  <a:pt x="15070" y="49757"/>
                </a:lnTo>
                <a:lnTo>
                  <a:pt x="15206" y="50165"/>
                </a:lnTo>
                <a:lnTo>
                  <a:pt x="15274" y="50640"/>
                </a:lnTo>
                <a:lnTo>
                  <a:pt x="15206" y="51047"/>
                </a:lnTo>
                <a:lnTo>
                  <a:pt x="15070" y="51522"/>
                </a:lnTo>
                <a:lnTo>
                  <a:pt x="14866" y="51862"/>
                </a:lnTo>
                <a:lnTo>
                  <a:pt x="14595" y="52201"/>
                </a:lnTo>
                <a:lnTo>
                  <a:pt x="14256" y="52473"/>
                </a:lnTo>
                <a:lnTo>
                  <a:pt x="13848" y="52676"/>
                </a:lnTo>
                <a:lnTo>
                  <a:pt x="13441" y="52812"/>
                </a:lnTo>
                <a:lnTo>
                  <a:pt x="12966" y="52880"/>
                </a:lnTo>
                <a:lnTo>
                  <a:pt x="12558" y="52812"/>
                </a:lnTo>
                <a:lnTo>
                  <a:pt x="12083" y="52676"/>
                </a:lnTo>
                <a:lnTo>
                  <a:pt x="11744" y="52473"/>
                </a:lnTo>
                <a:lnTo>
                  <a:pt x="11404" y="52201"/>
                </a:lnTo>
                <a:lnTo>
                  <a:pt x="11133" y="51862"/>
                </a:lnTo>
                <a:lnTo>
                  <a:pt x="10929" y="51522"/>
                </a:lnTo>
                <a:lnTo>
                  <a:pt x="10794" y="51047"/>
                </a:lnTo>
                <a:lnTo>
                  <a:pt x="10726" y="50640"/>
                </a:lnTo>
                <a:lnTo>
                  <a:pt x="10794" y="50165"/>
                </a:lnTo>
                <a:lnTo>
                  <a:pt x="10929" y="49757"/>
                </a:lnTo>
                <a:lnTo>
                  <a:pt x="11133" y="49350"/>
                </a:lnTo>
                <a:lnTo>
                  <a:pt x="11404" y="49011"/>
                </a:lnTo>
                <a:lnTo>
                  <a:pt x="11744" y="48739"/>
                </a:lnTo>
                <a:lnTo>
                  <a:pt x="12083" y="48536"/>
                </a:lnTo>
                <a:lnTo>
                  <a:pt x="12558" y="48400"/>
                </a:lnTo>
                <a:lnTo>
                  <a:pt x="12966" y="48332"/>
                </a:lnTo>
                <a:close/>
                <a:moveTo>
                  <a:pt x="3938" y="679"/>
                </a:moveTo>
                <a:lnTo>
                  <a:pt x="3259" y="747"/>
                </a:lnTo>
                <a:lnTo>
                  <a:pt x="2648" y="951"/>
                </a:lnTo>
                <a:lnTo>
                  <a:pt x="2105" y="1222"/>
                </a:lnTo>
                <a:lnTo>
                  <a:pt x="1630" y="1629"/>
                </a:lnTo>
                <a:lnTo>
                  <a:pt x="1290" y="2105"/>
                </a:lnTo>
                <a:lnTo>
                  <a:pt x="951" y="2648"/>
                </a:lnTo>
                <a:lnTo>
                  <a:pt x="747" y="3259"/>
                </a:lnTo>
                <a:lnTo>
                  <a:pt x="747" y="3870"/>
                </a:lnTo>
                <a:lnTo>
                  <a:pt x="747" y="50776"/>
                </a:lnTo>
                <a:lnTo>
                  <a:pt x="747" y="51387"/>
                </a:lnTo>
                <a:lnTo>
                  <a:pt x="951" y="51997"/>
                </a:lnTo>
                <a:lnTo>
                  <a:pt x="1290" y="52541"/>
                </a:lnTo>
                <a:lnTo>
                  <a:pt x="1630" y="53016"/>
                </a:lnTo>
                <a:lnTo>
                  <a:pt x="2105" y="53423"/>
                </a:lnTo>
                <a:lnTo>
                  <a:pt x="2648" y="53695"/>
                </a:lnTo>
                <a:lnTo>
                  <a:pt x="3259" y="53898"/>
                </a:lnTo>
                <a:lnTo>
                  <a:pt x="3938" y="53966"/>
                </a:lnTo>
                <a:lnTo>
                  <a:pt x="22062" y="53966"/>
                </a:lnTo>
                <a:lnTo>
                  <a:pt x="22741" y="53898"/>
                </a:lnTo>
                <a:lnTo>
                  <a:pt x="23352" y="53695"/>
                </a:lnTo>
                <a:lnTo>
                  <a:pt x="23895" y="53423"/>
                </a:lnTo>
                <a:lnTo>
                  <a:pt x="24370" y="53016"/>
                </a:lnTo>
                <a:lnTo>
                  <a:pt x="24709" y="52541"/>
                </a:lnTo>
                <a:lnTo>
                  <a:pt x="25049" y="51997"/>
                </a:lnTo>
                <a:lnTo>
                  <a:pt x="25252" y="51387"/>
                </a:lnTo>
                <a:lnTo>
                  <a:pt x="25320" y="50776"/>
                </a:lnTo>
                <a:lnTo>
                  <a:pt x="25320" y="3870"/>
                </a:lnTo>
                <a:lnTo>
                  <a:pt x="25252" y="3259"/>
                </a:lnTo>
                <a:lnTo>
                  <a:pt x="25049" y="2648"/>
                </a:lnTo>
                <a:lnTo>
                  <a:pt x="24709" y="2105"/>
                </a:lnTo>
                <a:lnTo>
                  <a:pt x="24370" y="1629"/>
                </a:lnTo>
                <a:lnTo>
                  <a:pt x="23895" y="1222"/>
                </a:lnTo>
                <a:lnTo>
                  <a:pt x="23352" y="951"/>
                </a:lnTo>
                <a:lnTo>
                  <a:pt x="22741" y="747"/>
                </a:lnTo>
                <a:lnTo>
                  <a:pt x="22062" y="679"/>
                </a:lnTo>
                <a:close/>
                <a:moveTo>
                  <a:pt x="22062" y="543"/>
                </a:moveTo>
                <a:lnTo>
                  <a:pt x="22741" y="611"/>
                </a:lnTo>
                <a:lnTo>
                  <a:pt x="23419" y="815"/>
                </a:lnTo>
                <a:lnTo>
                  <a:pt x="23963" y="1086"/>
                </a:lnTo>
                <a:lnTo>
                  <a:pt x="24438" y="1494"/>
                </a:lnTo>
                <a:lnTo>
                  <a:pt x="24845" y="2037"/>
                </a:lnTo>
                <a:lnTo>
                  <a:pt x="25184" y="2580"/>
                </a:lnTo>
                <a:lnTo>
                  <a:pt x="25388" y="3191"/>
                </a:lnTo>
                <a:lnTo>
                  <a:pt x="25456" y="3870"/>
                </a:lnTo>
                <a:lnTo>
                  <a:pt x="25456" y="50776"/>
                </a:lnTo>
                <a:lnTo>
                  <a:pt x="25388" y="51454"/>
                </a:lnTo>
                <a:lnTo>
                  <a:pt x="25184" y="52065"/>
                </a:lnTo>
                <a:lnTo>
                  <a:pt x="24845" y="52676"/>
                </a:lnTo>
                <a:lnTo>
                  <a:pt x="24438" y="53151"/>
                </a:lnTo>
                <a:lnTo>
                  <a:pt x="23963" y="53559"/>
                </a:lnTo>
                <a:lnTo>
                  <a:pt x="23419" y="53898"/>
                </a:lnTo>
                <a:lnTo>
                  <a:pt x="22741" y="54102"/>
                </a:lnTo>
                <a:lnTo>
                  <a:pt x="22062" y="54170"/>
                </a:lnTo>
                <a:lnTo>
                  <a:pt x="3938" y="54170"/>
                </a:lnTo>
                <a:lnTo>
                  <a:pt x="3259" y="54102"/>
                </a:lnTo>
                <a:lnTo>
                  <a:pt x="2580" y="53898"/>
                </a:lnTo>
                <a:lnTo>
                  <a:pt x="2037" y="53559"/>
                </a:lnTo>
                <a:lnTo>
                  <a:pt x="1562" y="53151"/>
                </a:lnTo>
                <a:lnTo>
                  <a:pt x="1154" y="52676"/>
                </a:lnTo>
                <a:lnTo>
                  <a:pt x="815" y="52065"/>
                </a:lnTo>
                <a:lnTo>
                  <a:pt x="611" y="51454"/>
                </a:lnTo>
                <a:lnTo>
                  <a:pt x="543" y="50776"/>
                </a:lnTo>
                <a:lnTo>
                  <a:pt x="543" y="3870"/>
                </a:lnTo>
                <a:lnTo>
                  <a:pt x="611" y="3191"/>
                </a:lnTo>
                <a:lnTo>
                  <a:pt x="815" y="2580"/>
                </a:lnTo>
                <a:lnTo>
                  <a:pt x="1154" y="2037"/>
                </a:lnTo>
                <a:lnTo>
                  <a:pt x="1562" y="1494"/>
                </a:lnTo>
                <a:lnTo>
                  <a:pt x="2037" y="1086"/>
                </a:lnTo>
                <a:lnTo>
                  <a:pt x="2580" y="815"/>
                </a:lnTo>
                <a:lnTo>
                  <a:pt x="3259" y="611"/>
                </a:lnTo>
                <a:lnTo>
                  <a:pt x="3938" y="543"/>
                </a:lnTo>
                <a:close/>
                <a:moveTo>
                  <a:pt x="3938" y="0"/>
                </a:moveTo>
                <a:lnTo>
                  <a:pt x="3123" y="68"/>
                </a:lnTo>
                <a:lnTo>
                  <a:pt x="2444" y="272"/>
                </a:lnTo>
                <a:lnTo>
                  <a:pt x="1765" y="611"/>
                </a:lnTo>
                <a:lnTo>
                  <a:pt x="1154" y="1154"/>
                </a:lnTo>
                <a:lnTo>
                  <a:pt x="679" y="1697"/>
                </a:lnTo>
                <a:lnTo>
                  <a:pt x="272" y="2376"/>
                </a:lnTo>
                <a:lnTo>
                  <a:pt x="68" y="3123"/>
                </a:lnTo>
                <a:lnTo>
                  <a:pt x="0" y="3870"/>
                </a:lnTo>
                <a:lnTo>
                  <a:pt x="0" y="50776"/>
                </a:lnTo>
                <a:lnTo>
                  <a:pt x="68" y="51522"/>
                </a:lnTo>
                <a:lnTo>
                  <a:pt x="272" y="52269"/>
                </a:lnTo>
                <a:lnTo>
                  <a:pt x="679" y="52948"/>
                </a:lnTo>
                <a:lnTo>
                  <a:pt x="1154" y="53559"/>
                </a:lnTo>
                <a:lnTo>
                  <a:pt x="1765" y="54034"/>
                </a:lnTo>
                <a:lnTo>
                  <a:pt x="2444" y="54373"/>
                </a:lnTo>
                <a:lnTo>
                  <a:pt x="3123" y="54645"/>
                </a:lnTo>
                <a:lnTo>
                  <a:pt x="3938" y="54713"/>
                </a:lnTo>
                <a:lnTo>
                  <a:pt x="22062" y="54713"/>
                </a:lnTo>
                <a:lnTo>
                  <a:pt x="22876" y="54645"/>
                </a:lnTo>
                <a:lnTo>
                  <a:pt x="23555" y="54373"/>
                </a:lnTo>
                <a:lnTo>
                  <a:pt x="24234" y="54034"/>
                </a:lnTo>
                <a:lnTo>
                  <a:pt x="24845" y="53559"/>
                </a:lnTo>
                <a:lnTo>
                  <a:pt x="25320" y="52948"/>
                </a:lnTo>
                <a:lnTo>
                  <a:pt x="25727" y="52269"/>
                </a:lnTo>
                <a:lnTo>
                  <a:pt x="25931" y="51522"/>
                </a:lnTo>
                <a:lnTo>
                  <a:pt x="25999" y="50776"/>
                </a:lnTo>
                <a:lnTo>
                  <a:pt x="25999" y="3870"/>
                </a:lnTo>
                <a:lnTo>
                  <a:pt x="25931" y="3123"/>
                </a:lnTo>
                <a:lnTo>
                  <a:pt x="25727" y="2376"/>
                </a:lnTo>
                <a:lnTo>
                  <a:pt x="25320" y="1697"/>
                </a:lnTo>
                <a:lnTo>
                  <a:pt x="24845" y="1154"/>
                </a:lnTo>
                <a:lnTo>
                  <a:pt x="24234" y="611"/>
                </a:lnTo>
                <a:lnTo>
                  <a:pt x="23555" y="272"/>
                </a:lnTo>
                <a:lnTo>
                  <a:pt x="22876" y="68"/>
                </a:lnTo>
                <a:lnTo>
                  <a:pt x="22062" y="0"/>
                </a:lnTo>
                <a:close/>
              </a:path>
            </a:pathLst>
          </a:custGeom>
          <a:noFill/>
          <a:ln w="9525" cap="flat">
            <a:solidFill>
              <a:srgbClr val="999FA9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75" name="Shape 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7425" y="1335350"/>
            <a:ext cx="2609724" cy="4194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1143000" y="807250"/>
            <a:ext cx="6858000" cy="459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Back-end Implementation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1165475" y="1600200"/>
            <a:ext cx="72411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93700" rtl="0">
              <a:spcBef>
                <a:spcPts val="0"/>
              </a:spcBef>
              <a:buClr>
                <a:srgbClr val="F3F3F3"/>
              </a:buClr>
              <a:buSzPct val="100000"/>
              <a:buFont typeface="Quicksand"/>
              <a:buChar char="◦"/>
            </a:pPr>
            <a:r>
              <a:rPr lang="en" b="1"/>
              <a:t>All AHP calculations</a:t>
            </a:r>
          </a:p>
          <a:p>
            <a:pPr rtl="0">
              <a:spcBef>
                <a:spcPts val="0"/>
              </a:spcBef>
              <a:buNone/>
            </a:pPr>
            <a:endParaRPr b="1"/>
          </a:p>
          <a:p>
            <a:pPr marL="457200" lvl="0" indent="-393700" rtl="0">
              <a:spcBef>
                <a:spcPts val="0"/>
              </a:spcBef>
              <a:buClr>
                <a:srgbClr val="F3F3F3"/>
              </a:buClr>
              <a:buSzPct val="100000"/>
              <a:buFont typeface="Quicksand"/>
              <a:buChar char="◦"/>
            </a:pPr>
            <a:r>
              <a:rPr lang="en" b="1"/>
              <a:t>Grickit Management</a:t>
            </a:r>
          </a:p>
          <a:p>
            <a:pPr lvl="0" rtl="0">
              <a:spcBef>
                <a:spcPts val="0"/>
              </a:spcBef>
              <a:buNone/>
            </a:pPr>
            <a:endParaRPr b="1"/>
          </a:p>
          <a:p>
            <a:pPr marL="457200" lvl="0" indent="-393700" rtl="0">
              <a:spcBef>
                <a:spcPts val="0"/>
              </a:spcBef>
              <a:buClr>
                <a:srgbClr val="F3F3F3"/>
              </a:buClr>
              <a:buSzPct val="100000"/>
              <a:buFont typeface="Quicksand"/>
              <a:buChar char="◦"/>
            </a:pPr>
            <a:r>
              <a:rPr lang="en" b="1"/>
              <a:t>Database interactions</a:t>
            </a:r>
          </a:p>
          <a:p>
            <a:pPr rtl="0">
              <a:spcBef>
                <a:spcPts val="0"/>
              </a:spcBef>
              <a:buNone/>
            </a:pPr>
            <a:endParaRPr b="1"/>
          </a:p>
          <a:p>
            <a:pPr marL="457200" lvl="0" indent="-393700">
              <a:spcBef>
                <a:spcPts val="0"/>
              </a:spcBef>
              <a:buClr>
                <a:srgbClr val="F3F3F3"/>
              </a:buClr>
              <a:buSzPct val="100000"/>
              <a:buFont typeface="Quicksand"/>
              <a:buChar char="◦"/>
            </a:pPr>
            <a:r>
              <a:rPr lang="en" b="1"/>
              <a:t>Live Documentation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" name="Shape 86"/>
          <p:cNvGrpSpPr/>
          <p:nvPr/>
        </p:nvGrpSpPr>
        <p:grpSpPr>
          <a:xfrm>
            <a:off x="800299" y="-7800"/>
            <a:ext cx="190200" cy="6857700"/>
            <a:chOff x="808650" y="-7800"/>
            <a:chExt cx="190200" cy="6857700"/>
          </a:xfrm>
        </p:grpSpPr>
        <p:sp>
          <p:nvSpPr>
            <p:cNvPr id="87" name="Shape 87"/>
            <p:cNvSpPr/>
            <p:nvPr/>
          </p:nvSpPr>
          <p:spPr>
            <a:xfrm>
              <a:off x="808650" y="3333900"/>
              <a:ext cx="190200" cy="190200"/>
            </a:xfrm>
            <a:prstGeom prst="ellipse">
              <a:avLst/>
            </a:prstGeom>
            <a:noFill/>
            <a:ln w="9525" cap="flat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endParaRPr/>
            </a:p>
          </p:txBody>
        </p:sp>
        <p:cxnSp>
          <p:nvCxnSpPr>
            <p:cNvPr id="88" name="Shape 88"/>
            <p:cNvCxnSpPr>
              <a:endCxn id="87" idx="0"/>
            </p:cNvCxnSpPr>
            <p:nvPr/>
          </p:nvCxnSpPr>
          <p:spPr>
            <a:xfrm>
              <a:off x="903750" y="-7800"/>
              <a:ext cx="0" cy="3341700"/>
            </a:xfrm>
            <a:prstGeom prst="straightConnector1">
              <a:avLst/>
            </a:prstGeom>
            <a:noFill/>
            <a:ln w="9525" cap="flat">
              <a:solidFill>
                <a:schemeClr val="bg2"/>
              </a:solidFill>
              <a:prstDash val="solid"/>
              <a:round/>
              <a:headEnd type="none" w="lg" len="lg"/>
              <a:tailEnd type="none" w="lg" len="lg"/>
            </a:ln>
          </p:spPr>
        </p:cxnSp>
        <p:cxnSp>
          <p:nvCxnSpPr>
            <p:cNvPr id="89" name="Shape 89"/>
            <p:cNvCxnSpPr>
              <a:stCxn id="87" idx="4"/>
            </p:cNvCxnSpPr>
            <p:nvPr/>
          </p:nvCxnSpPr>
          <p:spPr>
            <a:xfrm>
              <a:off x="903750" y="3524100"/>
              <a:ext cx="0" cy="3325800"/>
            </a:xfrm>
            <a:prstGeom prst="straightConnector1">
              <a:avLst/>
            </a:prstGeom>
            <a:noFill/>
            <a:ln w="9525" cap="flat">
              <a:solidFill>
                <a:schemeClr val="bg2"/>
              </a:solidFill>
              <a:prstDash val="solid"/>
              <a:round/>
              <a:headEnd type="none" w="lg" len="lg"/>
              <a:tailEnd type="none" w="lg" len="lg"/>
            </a:ln>
          </p:spPr>
        </p:cxnSp>
      </p:grpSp>
      <p:pic>
        <p:nvPicPr>
          <p:cNvPr id="2" name="swagger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95401" y="0"/>
            <a:ext cx="7151320" cy="6858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9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reato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08051" y="0"/>
            <a:ext cx="7071392" cy="6858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weightin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04942" y="0"/>
            <a:ext cx="7074602" cy="6858000"/>
          </a:xfrm>
          <a:prstGeom prst="rect">
            <a:avLst/>
          </a:prstGeom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75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>
            <a:off x="1165500" y="729175"/>
            <a:ext cx="7628100" cy="459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600"/>
              <a:t>Lessons Learned &amp; Future Work</a:t>
            </a:r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>
            <a:off x="1165498" y="1600200"/>
            <a:ext cx="3415199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dirty="0"/>
              <a:t>Deployment is never easy</a:t>
            </a:r>
          </a:p>
          <a:p>
            <a:pPr rtl="0">
              <a:spcBef>
                <a:spcPts val="0"/>
              </a:spcBef>
              <a:buNone/>
            </a:pPr>
            <a:endParaRPr dirty="0"/>
          </a:p>
          <a:p>
            <a:pPr rtl="0">
              <a:spcBef>
                <a:spcPts val="0"/>
              </a:spcBef>
              <a:buNone/>
            </a:pPr>
            <a:r>
              <a:rPr lang="en" dirty="0"/>
              <a:t>Security is important</a:t>
            </a:r>
          </a:p>
          <a:p>
            <a:pPr lvl="0">
              <a:spcBef>
                <a:spcPts val="0"/>
              </a:spcBef>
              <a:buNone/>
            </a:pPr>
            <a:endParaRPr dirty="0"/>
          </a:p>
        </p:txBody>
      </p:sp>
      <p:sp>
        <p:nvSpPr>
          <p:cNvPr id="105" name="Shape 105"/>
          <p:cNvSpPr txBox="1">
            <a:spLocks noGrp="1"/>
          </p:cNvSpPr>
          <p:nvPr>
            <p:ph type="body" idx="2"/>
          </p:nvPr>
        </p:nvSpPr>
        <p:spPr>
          <a:xfrm>
            <a:off x="5091748" y="1600200"/>
            <a:ext cx="3415199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000" dirty="0" smtClean="0">
                <a:solidFill>
                  <a:schemeClr val="bg1"/>
                </a:solidFill>
                <a:latin typeface="Quicksand"/>
              </a:rPr>
              <a:t>Full General Solution</a:t>
            </a:r>
          </a:p>
          <a:p>
            <a:pPr lvl="0" rtl="0">
              <a:spcBef>
                <a:spcPts val="0"/>
              </a:spcBef>
              <a:buNone/>
            </a:pPr>
            <a:endParaRPr lang="en" sz="3000" dirty="0">
              <a:solidFill>
                <a:schemeClr val="bg1"/>
              </a:solidFill>
              <a:latin typeface="Quicksand"/>
            </a:endParaRPr>
          </a:p>
          <a:p>
            <a:pPr lvl="0" rtl="0">
              <a:spcBef>
                <a:spcPts val="0"/>
              </a:spcBef>
              <a:buNone/>
            </a:pPr>
            <a:r>
              <a:rPr lang="en" sz="3000" dirty="0" smtClean="0">
                <a:solidFill>
                  <a:schemeClr val="bg1"/>
                </a:solidFill>
                <a:latin typeface="Quicksand"/>
              </a:rPr>
              <a:t>Educational Aspect</a:t>
            </a:r>
            <a:endParaRPr lang="en" sz="3000" dirty="0">
              <a:solidFill>
                <a:schemeClr val="bg1"/>
              </a:solidFill>
              <a:latin typeface="Quicksand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9C0BA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ctrTitle"/>
          </p:nvPr>
        </p:nvSpPr>
        <p:spPr>
          <a:xfrm>
            <a:off x="1336100" y="1832250"/>
            <a:ext cx="7337699" cy="154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2200" b="1">
                <a:solidFill>
                  <a:srgbClr val="2E3037"/>
                </a:solidFill>
              </a:rPr>
              <a:t>Thanks!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subTitle" idx="1"/>
          </p:nvPr>
        </p:nvSpPr>
        <p:spPr>
          <a:xfrm>
            <a:off x="1336100" y="3175050"/>
            <a:ext cx="7337699" cy="81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 sz="3600" b="1">
                <a:solidFill>
                  <a:srgbClr val="F3F3F3"/>
                </a:solidFill>
              </a:rPr>
              <a:t>ANY QUESTIONS?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eanor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811</Words>
  <Application>Microsoft Office PowerPoint</Application>
  <PresentationFormat>On-screen Show (4:3)</PresentationFormat>
  <Paragraphs>138</Paragraphs>
  <Slides>10</Slides>
  <Notes>10</Notes>
  <HiddenSlides>0</HiddenSlides>
  <MMClips>3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Courier New</vt:lpstr>
      <vt:lpstr>Quicksand</vt:lpstr>
      <vt:lpstr>Wingdings</vt:lpstr>
      <vt:lpstr>Eleanor template</vt:lpstr>
      <vt:lpstr>Grickit</vt:lpstr>
      <vt:lpstr>Problem Introduction</vt:lpstr>
      <vt:lpstr>Design</vt:lpstr>
      <vt:lpstr>Back-end Implementation</vt:lpstr>
      <vt:lpstr>PowerPoint Presentation</vt:lpstr>
      <vt:lpstr>PowerPoint Presentation</vt:lpstr>
      <vt:lpstr>PowerPoint Presentation</vt:lpstr>
      <vt:lpstr>Lessons Learned &amp; Future Work</vt:lpstr>
      <vt:lpstr>Thanks!</vt:lpstr>
      <vt:lpstr>Client Contact Information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Grickit</dc:title>
  <dc:creator>Mike</dc:creator>
  <cp:lastModifiedBy>Mike</cp:lastModifiedBy>
  <cp:revision>7</cp:revision>
  <dcterms:modified xsi:type="dcterms:W3CDTF">2015-04-29T23:23:08Z</dcterms:modified>
</cp:coreProperties>
</file>