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43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65984008"/>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87" name="Shape 87"/>
          <p:cNvSpPr txBox="1">
            <a:spLocks noGrp="1"/>
          </p:cNvSpPr>
          <p:nvPr>
            <p:ph type="sldNum" idx="12"/>
          </p:nvPr>
        </p:nvSpPr>
        <p:spPr>
          <a:xfrm>
            <a:off x="3884612" y="8685213"/>
            <a:ext cx="2971799"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2" name="Shape 16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a:solidFill>
                  <a:schemeClr val="dk1"/>
                </a:solidFill>
                <a:latin typeface="Calibri"/>
                <a:ea typeface="Calibri"/>
                <a:cs typeface="Calibri"/>
                <a:sym typeface="Calibri"/>
              </a:rPr>
              <a:t>Highlight the importance of </a:t>
            </a:r>
            <a:r>
              <a:rPr lang="en-US" sz="1200" b="1">
                <a:solidFill>
                  <a:schemeClr val="dk1"/>
                </a:solidFill>
                <a:latin typeface="Calibri"/>
                <a:ea typeface="Calibri"/>
                <a:cs typeface="Calibri"/>
                <a:sym typeface="Calibri"/>
              </a:rPr>
              <a:t>documenting</a:t>
            </a:r>
            <a:r>
              <a:rPr lang="en-US" sz="1200">
                <a:solidFill>
                  <a:schemeClr val="dk1"/>
                </a:solidFill>
                <a:latin typeface="Calibri"/>
                <a:ea typeface="Calibri"/>
                <a:cs typeface="Calibri"/>
                <a:sym typeface="Calibri"/>
              </a:rPr>
              <a:t> one’s use of an exemption (if used) - this is really important!!!</a:t>
            </a:r>
          </a:p>
        </p:txBody>
      </p:sp>
      <p:sp>
        <p:nvSpPr>
          <p:cNvPr id="163" name="Shape 16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10</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US" sz="1200"/>
              <a:t>*These are some examples of specific exemptions outlined in U.S. copyright law - there are many  more! </a:t>
            </a:r>
          </a:p>
        </p:txBody>
      </p:sp>
      <p:sp>
        <p:nvSpPr>
          <p:cNvPr id="173" name="Shape 173"/>
          <p:cNvSpPr txBox="1">
            <a:spLocks noGrp="1"/>
          </p:cNvSpPr>
          <p:nvPr>
            <p:ph type="sldNum" idx="12"/>
          </p:nvPr>
        </p:nvSpPr>
        <p:spPr>
          <a:xfrm>
            <a:off x="3884612" y="8685213"/>
            <a:ext cx="2971799"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2" name="Shape 18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a:p>
        </p:txBody>
      </p:sp>
      <p:sp>
        <p:nvSpPr>
          <p:cNvPr id="183" name="Shape 18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12</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92" name="Shape 19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a:solidFill>
                  <a:schemeClr val="dk1"/>
                </a:solidFill>
                <a:latin typeface="Calibri"/>
                <a:ea typeface="Calibri"/>
                <a:cs typeface="Calibri"/>
                <a:sym typeface="Calibri"/>
              </a:rPr>
              <a:t>This slide relates to resources / materials that are subscribed to or purchased by libraries for use by their communities. Such subscriptions (and sometimes purchases) often include a license that specifies details about who may use the content, including the conditions under which the content may be used (when, how, how often, how much). </a:t>
            </a:r>
          </a:p>
        </p:txBody>
      </p:sp>
      <p:sp>
        <p:nvSpPr>
          <p:cNvPr id="193" name="Shape 19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US"/>
              <a:t>There are many types of open content licenses that copyright holders may consider applying to their works to explicitly state the conditions under which others may use them without asking for permission. *Such licenses don’t prevent other uses that are already allowable in applicable copyright law. In this presentation, we use and link to the Creative Commons group of open content licenses.</a:t>
            </a:r>
          </a:p>
        </p:txBody>
      </p:sp>
      <p:sp>
        <p:nvSpPr>
          <p:cNvPr id="202" name="Shape 202"/>
          <p:cNvSpPr txBox="1">
            <a:spLocks noGrp="1"/>
          </p:cNvSpPr>
          <p:nvPr>
            <p:ph type="sldNum" idx="12"/>
          </p:nvPr>
        </p:nvSpPr>
        <p:spPr>
          <a:xfrm>
            <a:off x="3884612" y="8685213"/>
            <a:ext cx="2971799"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lvl="0" rtl="0">
              <a:spcBef>
                <a:spcPts val="0"/>
              </a:spcBef>
              <a:buSzPct val="25000"/>
              <a:buNone/>
            </a:pPr>
            <a:r>
              <a:rPr lang="en-US" sz="1200">
                <a:solidFill>
                  <a:schemeClr val="dk1"/>
                </a:solidFill>
                <a:latin typeface="Calibri"/>
                <a:ea typeface="Calibri"/>
                <a:cs typeface="Calibri"/>
                <a:sym typeface="Calibri"/>
              </a:rPr>
              <a:t>Highlight the importance of </a:t>
            </a:r>
            <a:r>
              <a:rPr lang="en-US" sz="1200" b="1">
                <a:solidFill>
                  <a:schemeClr val="dk1"/>
                </a:solidFill>
                <a:latin typeface="Calibri"/>
                <a:ea typeface="Calibri"/>
                <a:cs typeface="Calibri"/>
                <a:sym typeface="Calibri"/>
              </a:rPr>
              <a:t>documenting</a:t>
            </a:r>
            <a:r>
              <a:rPr lang="en-US" sz="1200">
                <a:solidFill>
                  <a:schemeClr val="dk1"/>
                </a:solidFill>
                <a:latin typeface="Calibri"/>
                <a:ea typeface="Calibri"/>
                <a:cs typeface="Calibri"/>
                <a:sym typeface="Calibri"/>
              </a:rPr>
              <a:t> one’s Fair Use analysis when using copyrighted materials under the Fair Use exemption - this is really important!!!</a:t>
            </a:r>
          </a:p>
        </p:txBody>
      </p:sp>
      <p:sp>
        <p:nvSpPr>
          <p:cNvPr id="217" name="Shape 21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15</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6" name="Shape 22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lvl="0" rtl="0">
              <a:lnSpc>
                <a:spcPct val="115000"/>
              </a:lnSpc>
              <a:spcBef>
                <a:spcPts val="0"/>
              </a:spcBef>
              <a:buNone/>
            </a:pPr>
            <a:r>
              <a:rPr lang="en-US" sz="1100" b="1">
                <a:solidFill>
                  <a:schemeClr val="dk1"/>
                </a:solidFill>
              </a:rPr>
              <a:t>Highlights</a:t>
            </a:r>
            <a:r>
              <a:rPr lang="en-US" sz="1100">
                <a:solidFill>
                  <a:schemeClr val="dk1"/>
                </a:solidFill>
              </a:rPr>
              <a:t>: (1) Any Fair Use analysis must consider all 4 factors, (2) It’s important to document (and keep a record of) your fair use analysis for future reference</a:t>
            </a:r>
            <a:r>
              <a:rPr lang="en-US" sz="1200">
                <a:solidFill>
                  <a:schemeClr val="dk1"/>
                </a:solidFill>
                <a:latin typeface="Calibri"/>
                <a:ea typeface="Calibri"/>
                <a:cs typeface="Calibri"/>
                <a:sym typeface="Calibri"/>
              </a:rPr>
              <a:t>.</a:t>
            </a:r>
          </a:p>
        </p:txBody>
      </p:sp>
      <p:sp>
        <p:nvSpPr>
          <p:cNvPr id="227" name="Shape 22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16</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34" name="Shape 2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41" name="Shape 2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9" name="Shape 2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50" name="Shape 250"/>
          <p:cNvSpPr txBox="1">
            <a:spLocks noGrp="1"/>
          </p:cNvSpPr>
          <p:nvPr>
            <p:ph type="sldNum" idx="12"/>
          </p:nvPr>
        </p:nvSpPr>
        <p:spPr>
          <a:xfrm>
            <a:off x="3884612" y="8685213"/>
            <a:ext cx="2971799"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b="1"/>
              <a:t>NOTE</a:t>
            </a:r>
            <a:r>
              <a:rPr lang="en-US"/>
              <a:t>: This workshop’s purpose is to provide information, resources, and facilitate discussion. It should not be construed as legal advice.</a:t>
            </a:r>
          </a:p>
        </p:txBody>
      </p:sp>
      <p:sp>
        <p:nvSpPr>
          <p:cNvPr id="99" name="Shape 99"/>
          <p:cNvSpPr txBox="1">
            <a:spLocks noGrp="1"/>
          </p:cNvSpPr>
          <p:nvPr>
            <p:ph type="sldNum" idx="12"/>
          </p:nvPr>
        </p:nvSpPr>
        <p:spPr>
          <a:xfrm>
            <a:off x="3884612" y="8685213"/>
            <a:ext cx="2971799"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56" name="Shape 25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Get in a group</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Choose a moderator, time keeper, and recorder</a:t>
            </a:r>
            <a:br>
              <a:rPr lang="en-US" sz="1200" b="0" i="0" u="none" strike="noStrike" cap="none">
                <a:solidFill>
                  <a:schemeClr val="dk1"/>
                </a:solidFill>
                <a:latin typeface="Calibri"/>
                <a:ea typeface="Calibri"/>
                <a:cs typeface="Calibri"/>
                <a:sym typeface="Calibri"/>
              </a:rPr>
            </a:br>
            <a:r>
              <a:rPr lang="en-US" sz="1200" b="0" i="0" u="none" strike="noStrike" cap="none">
                <a:solidFill>
                  <a:schemeClr val="dk1"/>
                </a:solidFill>
                <a:latin typeface="Calibri"/>
                <a:ea typeface="Calibri"/>
                <a:cs typeface="Calibri"/>
                <a:sym typeface="Calibri"/>
              </a:rPr>
              <a:t>Open your case study</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Use the Fair Use Evaluator</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57" name="Shape 25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20</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63" name="Shape 26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lvl="0" rtl="0">
              <a:lnSpc>
                <a:spcPct val="115000"/>
              </a:lnSpc>
              <a:spcBef>
                <a:spcPts val="0"/>
              </a:spcBef>
              <a:buNone/>
            </a:pPr>
            <a:r>
              <a:rPr lang="en-US" sz="1100" b="1">
                <a:solidFill>
                  <a:schemeClr val="dk1"/>
                </a:solidFill>
              </a:rPr>
              <a:t>Recap</a:t>
            </a:r>
            <a:r>
              <a:rPr lang="en-US" sz="1100">
                <a:solidFill>
                  <a:schemeClr val="dk1"/>
                </a:solidFill>
              </a:rPr>
              <a:t>: (1) Any Fair Use analysis must consider all 4 factors, (2) It’s important to document (and keep a record of) your fair use analysis for future reference, (3) Not a Fair Use? Discuss changes that could make a use more ‘fair’</a:t>
            </a:r>
          </a:p>
          <a:p>
            <a:pPr marL="0" marR="0" lvl="0" indent="0" algn="l" rtl="0">
              <a:spcBef>
                <a:spcPts val="0"/>
              </a:spcBef>
              <a:buSzPct val="25000"/>
              <a:buNone/>
            </a:pPr>
            <a:endParaRPr sz="1200">
              <a:solidFill>
                <a:schemeClr val="dk1"/>
              </a:solidFill>
              <a:latin typeface="Calibri"/>
              <a:ea typeface="Calibri"/>
              <a:cs typeface="Calibri"/>
              <a:sym typeface="Calibri"/>
            </a:endParaRPr>
          </a:p>
        </p:txBody>
      </p:sp>
      <p:sp>
        <p:nvSpPr>
          <p:cNvPr id="264" name="Shape 26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21</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69" name="Shape 26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a:solidFill>
                  <a:schemeClr val="dk1"/>
                </a:solidFill>
                <a:latin typeface="Calibri"/>
                <a:ea typeface="Calibri"/>
                <a:cs typeface="Calibri"/>
                <a:sym typeface="Calibri"/>
              </a:rPr>
              <a:t>Mention DOCUMENTATION of exemption (if used) is really important!!!</a:t>
            </a:r>
          </a:p>
        </p:txBody>
      </p:sp>
      <p:sp>
        <p:nvSpPr>
          <p:cNvPr id="270" name="Shape 27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22</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9" name="Shape 2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
        <p:nvSpPr>
          <p:cNvPr id="280" name="Shape 280"/>
          <p:cNvSpPr txBox="1">
            <a:spLocks noGrp="1"/>
          </p:cNvSpPr>
          <p:nvPr>
            <p:ph type="sldNum" idx="12"/>
          </p:nvPr>
        </p:nvSpPr>
        <p:spPr>
          <a:xfrm>
            <a:off x="3884612" y="8685213"/>
            <a:ext cx="2971799" cy="457200"/>
          </a:xfrm>
          <a:prstGeom prst="rect">
            <a:avLst/>
          </a:prstGeom>
        </p:spPr>
        <p:txBody>
          <a:bodyPr lIns="91425" tIns="45700" rIns="91425" bIns="45700" anchor="b" anchorCtr="0">
            <a:noAutofit/>
          </a:bodyPr>
          <a:lstStyle/>
          <a:p>
            <a:pPr lvl="0" rtl="0">
              <a:spcBef>
                <a:spcPts val="0"/>
              </a:spcBef>
              <a:buClr>
                <a:srgbClr val="000000"/>
              </a:buClr>
              <a:buSzPct val="25000"/>
              <a:buFont typeface="Arial"/>
              <a:buNone/>
            </a:pPr>
            <a:fld id="{00000000-1234-1234-1234-123412341234}" type="slidenum">
              <a:rPr lang="en-US"/>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6" name="Shape 2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
        <p:nvSpPr>
          <p:cNvPr id="287" name="Shape 287"/>
          <p:cNvSpPr txBox="1">
            <a:spLocks noGrp="1"/>
          </p:cNvSpPr>
          <p:nvPr>
            <p:ph type="sldNum" idx="12"/>
          </p:nvPr>
        </p:nvSpPr>
        <p:spPr>
          <a:xfrm>
            <a:off x="3884612" y="8685213"/>
            <a:ext cx="2971799" cy="457200"/>
          </a:xfrm>
          <a:prstGeom prst="rect">
            <a:avLst/>
          </a:prstGeom>
        </p:spPr>
        <p:txBody>
          <a:bodyPr lIns="91425" tIns="45700" rIns="91425" bIns="45700" anchor="b" anchorCtr="0">
            <a:noAutofit/>
          </a:bodyPr>
          <a:lstStyle/>
          <a:p>
            <a:pPr lvl="0" rtl="0">
              <a:spcBef>
                <a:spcPts val="0"/>
              </a:spcBef>
              <a:buClr>
                <a:srgbClr val="000000"/>
              </a:buClr>
              <a:buSzPct val="25000"/>
              <a:buFont typeface="Arial"/>
              <a:buNone/>
            </a:pPr>
            <a:fld id="{00000000-1234-1234-1234-123412341234}" type="slidenum">
              <a:rPr lang="en-US"/>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2" name="Shape 2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93" name="Shape 293"/>
          <p:cNvSpPr txBox="1">
            <a:spLocks noGrp="1"/>
          </p:cNvSpPr>
          <p:nvPr>
            <p:ph type="sldNum" idx="12"/>
          </p:nvPr>
        </p:nvSpPr>
        <p:spPr>
          <a:xfrm>
            <a:off x="3884612" y="8685213"/>
            <a:ext cx="2971799"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Shape 2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99" name="Shape 29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300" name="Shape 30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26</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07" name="Shape 107"/>
          <p:cNvSpPr txBox="1">
            <a:spLocks noGrp="1"/>
          </p:cNvSpPr>
          <p:nvPr>
            <p:ph type="sldNum" idx="12"/>
          </p:nvPr>
        </p:nvSpPr>
        <p:spPr>
          <a:xfrm>
            <a:off x="3884612" y="8685213"/>
            <a:ext cx="2971799" cy="457200"/>
          </a:xfrm>
          <a:prstGeom prst="rect">
            <a:avLst/>
          </a:prstGeom>
        </p:spPr>
        <p:txBody>
          <a:bodyPr lIns="91425" tIns="45700" rIns="91425" bIns="45700" anchor="b" anchorCtr="0">
            <a:noAutofit/>
          </a:bodyPr>
          <a:lstStyle/>
          <a:p>
            <a:pPr lvl="0" rtl="0">
              <a:spcBef>
                <a:spcPts val="0"/>
              </a:spcBef>
              <a:buNone/>
            </a:pPr>
            <a:fld id="{00000000-1234-1234-1234-123412341234}" type="slidenum">
              <a:rPr lang="en-US"/>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13" name="Shape 1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20" name="Shape 12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8" name="Shape 12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29" name="Shape 12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6</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7" name="Shape 13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a:p>
        </p:txBody>
      </p:sp>
      <p:sp>
        <p:nvSpPr>
          <p:cNvPr id="138" name="Shape 13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7</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7" name="Shape 14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48" name="Shape 14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8</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56" name="Shape 156"/>
          <p:cNvSpPr txBox="1">
            <a:spLocks noGrp="1"/>
          </p:cNvSpPr>
          <p:nvPr>
            <p:ph type="sldNum" idx="12"/>
          </p:nvPr>
        </p:nvSpPr>
        <p:spPr>
          <a:xfrm>
            <a:off x="3884612" y="8685213"/>
            <a:ext cx="2971799"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7" name="Shape 17"/>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a:lvl1pPr>
            <a:lvl2pPr marL="742950" lvl="1" indent="-107950" algn="l" rtl="0">
              <a:spcBef>
                <a:spcPts val="560"/>
              </a:spcBef>
              <a:buClr>
                <a:schemeClr val="dk1"/>
              </a:buClr>
              <a:buFont typeface="Arial"/>
              <a:buChar char="–"/>
              <a:defRPr/>
            </a:lvl2pPr>
            <a:lvl3pPr marL="1143000" lvl="2" indent="-76200" algn="l" rtl="0">
              <a:spcBef>
                <a:spcPts val="480"/>
              </a:spcBef>
              <a:buClr>
                <a:schemeClr val="dk1"/>
              </a:buClr>
              <a:buFont typeface="Arial"/>
              <a:buChar char="•"/>
              <a:defRPr/>
            </a:lvl3pPr>
            <a:lvl4pPr marL="1600200" lvl="3" indent="-101600" algn="l" rtl="0">
              <a:spcBef>
                <a:spcPts val="400"/>
              </a:spcBef>
              <a:buClr>
                <a:schemeClr val="dk1"/>
              </a:buClr>
              <a:buFont typeface="Arial"/>
              <a:buChar char="–"/>
              <a:defRPr/>
            </a:lvl4pPr>
            <a:lvl5pPr marL="2057400" lvl="4" indent="-101600" algn="l" rtl="0">
              <a:spcBef>
                <a:spcPts val="400"/>
              </a:spcBef>
              <a:buClr>
                <a:schemeClr val="dk1"/>
              </a:buClr>
              <a:buFont typeface="Arial"/>
              <a:buChar char="»"/>
              <a:defRPr/>
            </a:lvl5pPr>
            <a:lvl6pPr marL="2514600" lvl="5" indent="-101600" algn="l" rtl="0">
              <a:spcBef>
                <a:spcPts val="400"/>
              </a:spcBef>
              <a:buClr>
                <a:schemeClr val="dk1"/>
              </a:buClr>
              <a:buFont typeface="Arial"/>
              <a:buChar char="•"/>
              <a:defRPr/>
            </a:lvl6pPr>
            <a:lvl7pPr marL="2971800" lvl="6" indent="-101600" algn="l" rtl="0">
              <a:spcBef>
                <a:spcPts val="400"/>
              </a:spcBef>
              <a:buClr>
                <a:schemeClr val="dk1"/>
              </a:buClr>
              <a:buFont typeface="Arial"/>
              <a:buChar char="•"/>
              <a:defRPr/>
            </a:lvl7pPr>
            <a:lvl8pPr marL="3429000" lvl="7" indent="-101600" algn="l" rtl="0">
              <a:spcBef>
                <a:spcPts val="400"/>
              </a:spcBef>
              <a:buClr>
                <a:schemeClr val="dk1"/>
              </a:buClr>
              <a:buFont typeface="Arial"/>
              <a:buChar char="•"/>
              <a:defRPr/>
            </a:lvl8pPr>
            <a:lvl9pPr marL="3886200" lvl="8" indent="-101600" algn="l" rtl="0">
              <a:spcBef>
                <a:spcPts val="400"/>
              </a:spcBef>
              <a:buClr>
                <a:schemeClr val="dk1"/>
              </a:buClr>
              <a:buFont typeface="Arial"/>
              <a:buChar char="•"/>
              <a:defRPr/>
            </a:lvl9pPr>
          </a:lstStyle>
          <a:p>
            <a:endParaRPr/>
          </a:p>
        </p:txBody>
      </p:sp>
      <p:sp>
        <p:nvSpPr>
          <p:cNvPr id="18" name="Shape 1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19" name="Shape 1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20" name="Shape 2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4" name="Shape 74"/>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a:lvl1pPr>
            <a:lvl2pPr marL="742950" lvl="1" indent="-107950" algn="l" rtl="0">
              <a:spcBef>
                <a:spcPts val="560"/>
              </a:spcBef>
              <a:buClr>
                <a:schemeClr val="dk1"/>
              </a:buClr>
              <a:buFont typeface="Arial"/>
              <a:buChar char="–"/>
              <a:defRPr/>
            </a:lvl2pPr>
            <a:lvl3pPr marL="1143000" lvl="2" indent="-76200" algn="l" rtl="0">
              <a:spcBef>
                <a:spcPts val="480"/>
              </a:spcBef>
              <a:buClr>
                <a:schemeClr val="dk1"/>
              </a:buClr>
              <a:buFont typeface="Arial"/>
              <a:buChar char="•"/>
              <a:defRPr/>
            </a:lvl3pPr>
            <a:lvl4pPr marL="1600200" lvl="3" indent="-101600" algn="l" rtl="0">
              <a:spcBef>
                <a:spcPts val="400"/>
              </a:spcBef>
              <a:buClr>
                <a:schemeClr val="dk1"/>
              </a:buClr>
              <a:buFont typeface="Arial"/>
              <a:buChar char="–"/>
              <a:defRPr/>
            </a:lvl4pPr>
            <a:lvl5pPr marL="2057400" lvl="4" indent="-101600" algn="l" rtl="0">
              <a:spcBef>
                <a:spcPts val="400"/>
              </a:spcBef>
              <a:buClr>
                <a:schemeClr val="dk1"/>
              </a:buClr>
              <a:buFont typeface="Arial"/>
              <a:buChar char="»"/>
              <a:defRPr/>
            </a:lvl5pPr>
            <a:lvl6pPr marL="2514600" lvl="5" indent="-101600" algn="l" rtl="0">
              <a:spcBef>
                <a:spcPts val="400"/>
              </a:spcBef>
              <a:buClr>
                <a:schemeClr val="dk1"/>
              </a:buClr>
              <a:buFont typeface="Arial"/>
              <a:buChar char="•"/>
              <a:defRPr/>
            </a:lvl6pPr>
            <a:lvl7pPr marL="2971800" lvl="6" indent="-101600" algn="l" rtl="0">
              <a:spcBef>
                <a:spcPts val="400"/>
              </a:spcBef>
              <a:buClr>
                <a:schemeClr val="dk1"/>
              </a:buClr>
              <a:buFont typeface="Arial"/>
              <a:buChar char="•"/>
              <a:defRPr/>
            </a:lvl7pPr>
            <a:lvl8pPr marL="3429000" lvl="7" indent="-101600" algn="l" rtl="0">
              <a:spcBef>
                <a:spcPts val="400"/>
              </a:spcBef>
              <a:buClr>
                <a:schemeClr val="dk1"/>
              </a:buClr>
              <a:buFont typeface="Arial"/>
              <a:buChar char="•"/>
              <a:defRPr/>
            </a:lvl8pPr>
            <a:lvl9pPr marL="3886200" lvl="8" indent="-101600" algn="l" rtl="0">
              <a:spcBef>
                <a:spcPts val="400"/>
              </a:spcBef>
              <a:buClr>
                <a:schemeClr val="dk1"/>
              </a:buClr>
              <a:buFont typeface="Arial"/>
              <a:buChar char="•"/>
              <a:defRPr/>
            </a:lvl9pPr>
          </a:lstStyle>
          <a:p>
            <a:endParaRPr/>
          </a:p>
        </p:txBody>
      </p:sp>
      <p:sp>
        <p:nvSpPr>
          <p:cNvPr id="75" name="Shape 7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7" name="Shape 7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0" name="Shape 80"/>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a:lvl1pPr>
            <a:lvl2pPr marL="742950" lvl="1" indent="-107950" algn="l" rtl="0">
              <a:spcBef>
                <a:spcPts val="560"/>
              </a:spcBef>
              <a:buClr>
                <a:schemeClr val="dk1"/>
              </a:buClr>
              <a:buFont typeface="Arial"/>
              <a:buChar char="–"/>
              <a:defRPr/>
            </a:lvl2pPr>
            <a:lvl3pPr marL="1143000" lvl="2" indent="-76200" algn="l" rtl="0">
              <a:spcBef>
                <a:spcPts val="480"/>
              </a:spcBef>
              <a:buClr>
                <a:schemeClr val="dk1"/>
              </a:buClr>
              <a:buFont typeface="Arial"/>
              <a:buChar char="•"/>
              <a:defRPr/>
            </a:lvl3pPr>
            <a:lvl4pPr marL="1600200" lvl="3" indent="-101600" algn="l" rtl="0">
              <a:spcBef>
                <a:spcPts val="400"/>
              </a:spcBef>
              <a:buClr>
                <a:schemeClr val="dk1"/>
              </a:buClr>
              <a:buFont typeface="Arial"/>
              <a:buChar char="–"/>
              <a:defRPr/>
            </a:lvl4pPr>
            <a:lvl5pPr marL="2057400" lvl="4" indent="-101600" algn="l" rtl="0">
              <a:spcBef>
                <a:spcPts val="400"/>
              </a:spcBef>
              <a:buClr>
                <a:schemeClr val="dk1"/>
              </a:buClr>
              <a:buFont typeface="Arial"/>
              <a:buChar char="»"/>
              <a:defRPr/>
            </a:lvl5pPr>
            <a:lvl6pPr marL="2514600" lvl="5" indent="-101600" algn="l" rtl="0">
              <a:spcBef>
                <a:spcPts val="400"/>
              </a:spcBef>
              <a:buClr>
                <a:schemeClr val="dk1"/>
              </a:buClr>
              <a:buFont typeface="Arial"/>
              <a:buChar char="•"/>
              <a:defRPr/>
            </a:lvl6pPr>
            <a:lvl7pPr marL="2971800" lvl="6" indent="-101600" algn="l" rtl="0">
              <a:spcBef>
                <a:spcPts val="400"/>
              </a:spcBef>
              <a:buClr>
                <a:schemeClr val="dk1"/>
              </a:buClr>
              <a:buFont typeface="Arial"/>
              <a:buChar char="•"/>
              <a:defRPr/>
            </a:lvl7pPr>
            <a:lvl8pPr marL="3429000" lvl="7" indent="-101600" algn="l" rtl="0">
              <a:spcBef>
                <a:spcPts val="400"/>
              </a:spcBef>
              <a:buClr>
                <a:schemeClr val="dk1"/>
              </a:buClr>
              <a:buFont typeface="Arial"/>
              <a:buChar char="•"/>
              <a:defRPr/>
            </a:lvl8pPr>
            <a:lvl9pPr marL="3886200" lvl="8" indent="-101600" algn="l" rtl="0">
              <a:spcBef>
                <a:spcPts val="400"/>
              </a:spcBef>
              <a:buClr>
                <a:schemeClr val="dk1"/>
              </a:buClr>
              <a:buFont typeface="Arial"/>
              <a:buChar char="•"/>
              <a:defRPr/>
            </a:lvl9pPr>
          </a:lstStyle>
          <a:p>
            <a:endParaRPr/>
          </a:p>
        </p:txBody>
      </p:sp>
      <p:sp>
        <p:nvSpPr>
          <p:cNvPr id="81" name="Shape 8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82" name="Shape 8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83" name="Shape 8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1"/>
        <p:cNvGrpSpPr/>
        <p:nvPr/>
      </p:nvGrpSpPr>
      <p:grpSpPr>
        <a:xfrm>
          <a:off x="0" y="0"/>
          <a:ext cx="0" cy="0"/>
          <a:chOff x="0" y="0"/>
          <a:chExt cx="0" cy="0"/>
        </a:xfrm>
      </p:grpSpPr>
      <p:sp>
        <p:nvSpPr>
          <p:cNvPr id="22" name="Shape 22"/>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23" name="Shape 23"/>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a:lvl1pPr>
            <a:lvl2pPr marL="457200" marR="0" lvl="1" indent="0" algn="ctr" rtl="0">
              <a:spcBef>
                <a:spcPts val="560"/>
              </a:spcBef>
              <a:buClr>
                <a:srgbClr val="888888"/>
              </a:buClr>
              <a:buFont typeface="Arial"/>
              <a:buNone/>
              <a:defRPr/>
            </a:lvl2pPr>
            <a:lvl3pPr marL="914400" marR="0" lvl="2" indent="0" algn="ctr" rtl="0">
              <a:spcBef>
                <a:spcPts val="480"/>
              </a:spcBef>
              <a:buClr>
                <a:srgbClr val="888888"/>
              </a:buClr>
              <a:buFont typeface="Arial"/>
              <a:buNone/>
              <a:defRPr/>
            </a:lvl3pPr>
            <a:lvl4pPr marL="1371600" marR="0" lvl="3" indent="0" algn="ctr" rtl="0">
              <a:spcBef>
                <a:spcPts val="400"/>
              </a:spcBef>
              <a:buClr>
                <a:srgbClr val="888888"/>
              </a:buClr>
              <a:buFont typeface="Arial"/>
              <a:buNone/>
              <a:defRPr/>
            </a:lvl4pPr>
            <a:lvl5pPr marL="1828800" marR="0" lvl="4" indent="0" algn="ctr" rtl="0">
              <a:spcBef>
                <a:spcPts val="400"/>
              </a:spcBef>
              <a:buClr>
                <a:srgbClr val="888888"/>
              </a:buClr>
              <a:buFont typeface="Arial"/>
              <a:buNone/>
              <a:defRPr/>
            </a:lvl5pPr>
            <a:lvl6pPr marL="2286000" marR="0" lvl="5" indent="0" algn="ctr" rtl="0">
              <a:spcBef>
                <a:spcPts val="400"/>
              </a:spcBef>
              <a:buClr>
                <a:srgbClr val="888888"/>
              </a:buClr>
              <a:buFont typeface="Arial"/>
              <a:buNone/>
              <a:defRPr/>
            </a:lvl6pPr>
            <a:lvl7pPr marL="2743200" marR="0" lvl="6" indent="0" algn="ctr" rtl="0">
              <a:spcBef>
                <a:spcPts val="400"/>
              </a:spcBef>
              <a:buClr>
                <a:srgbClr val="888888"/>
              </a:buClr>
              <a:buFont typeface="Arial"/>
              <a:buNone/>
              <a:defRPr/>
            </a:lvl7pPr>
            <a:lvl8pPr marL="3200400" marR="0" lvl="7" indent="0" algn="ctr" rtl="0">
              <a:spcBef>
                <a:spcPts val="400"/>
              </a:spcBef>
              <a:buClr>
                <a:srgbClr val="888888"/>
              </a:buClr>
              <a:buFont typeface="Arial"/>
              <a:buNone/>
              <a:defRPr/>
            </a:lvl8pPr>
            <a:lvl9pPr marL="3657600" marR="0" lvl="8" indent="0" algn="ctr" rtl="0">
              <a:spcBef>
                <a:spcPts val="400"/>
              </a:spcBef>
              <a:buClr>
                <a:srgbClr val="888888"/>
              </a:buClr>
              <a:buFont typeface="Arial"/>
              <a:buNone/>
              <a:defRPr/>
            </a:lvl9pPr>
          </a:lstStyle>
          <a:p>
            <a:endParaRPr/>
          </a:p>
        </p:txBody>
      </p:sp>
      <p:sp>
        <p:nvSpPr>
          <p:cNvPr id="24" name="Shape 2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25" name="Shape 2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26" name="Shape 2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9" name="Shape 29"/>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lvl="0" indent="0" rtl="0">
              <a:spcBef>
                <a:spcPts val="0"/>
              </a:spcBef>
              <a:buClr>
                <a:srgbClr val="888888"/>
              </a:buClr>
              <a:buFont typeface="Calibri"/>
              <a:buNone/>
              <a:defRPr/>
            </a:lvl1pPr>
            <a:lvl2pPr marL="457200" lvl="1" indent="0" rtl="0">
              <a:spcBef>
                <a:spcPts val="0"/>
              </a:spcBef>
              <a:buClr>
                <a:srgbClr val="888888"/>
              </a:buClr>
              <a:buFont typeface="Calibri"/>
              <a:buNone/>
              <a:defRPr/>
            </a:lvl2pPr>
            <a:lvl3pPr marL="914400" lvl="2" indent="0" rtl="0">
              <a:spcBef>
                <a:spcPts val="0"/>
              </a:spcBef>
              <a:buClr>
                <a:srgbClr val="888888"/>
              </a:buClr>
              <a:buFont typeface="Calibri"/>
              <a:buNone/>
              <a:defRPr/>
            </a:lvl3pPr>
            <a:lvl4pPr marL="1371600" lvl="3" indent="0" rtl="0">
              <a:spcBef>
                <a:spcPts val="0"/>
              </a:spcBef>
              <a:buClr>
                <a:srgbClr val="888888"/>
              </a:buClr>
              <a:buFont typeface="Calibri"/>
              <a:buNone/>
              <a:defRPr/>
            </a:lvl4pPr>
            <a:lvl5pPr marL="1828800" lvl="4" indent="0" rtl="0">
              <a:spcBef>
                <a:spcPts val="0"/>
              </a:spcBef>
              <a:buClr>
                <a:srgbClr val="888888"/>
              </a:buClr>
              <a:buFont typeface="Calibri"/>
              <a:buNone/>
              <a:defRPr/>
            </a:lvl5pPr>
            <a:lvl6pPr marL="2286000" lvl="5" indent="0" rtl="0">
              <a:spcBef>
                <a:spcPts val="0"/>
              </a:spcBef>
              <a:buClr>
                <a:srgbClr val="888888"/>
              </a:buClr>
              <a:buFont typeface="Calibri"/>
              <a:buNone/>
              <a:defRPr/>
            </a:lvl6pPr>
            <a:lvl7pPr marL="2743200" lvl="6" indent="0" rtl="0">
              <a:spcBef>
                <a:spcPts val="0"/>
              </a:spcBef>
              <a:buClr>
                <a:srgbClr val="888888"/>
              </a:buClr>
              <a:buFont typeface="Calibri"/>
              <a:buNone/>
              <a:defRPr/>
            </a:lvl7pPr>
            <a:lvl8pPr marL="3200400" lvl="7" indent="0" rtl="0">
              <a:spcBef>
                <a:spcPts val="0"/>
              </a:spcBef>
              <a:buClr>
                <a:srgbClr val="888888"/>
              </a:buClr>
              <a:buFont typeface="Calibri"/>
              <a:buNone/>
              <a:defRPr/>
            </a:lvl8pPr>
            <a:lvl9pPr marL="3657600" lvl="8" indent="0" rtl="0">
              <a:spcBef>
                <a:spcPts val="0"/>
              </a:spcBef>
              <a:buClr>
                <a:srgbClr val="888888"/>
              </a:buClr>
              <a:buFont typeface="Calibri"/>
              <a:buNone/>
              <a:defRPr/>
            </a:lvl9pPr>
          </a:lstStyle>
          <a:p>
            <a:endParaRPr/>
          </a:p>
        </p:txBody>
      </p:sp>
      <p:sp>
        <p:nvSpPr>
          <p:cNvPr id="30" name="Shape 3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31" name="Shape 3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32" name="Shape 3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5" name="Shape 35"/>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6" name="Shape 36"/>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7" name="Shape 3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38" name="Shape 3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39" name="Shape 3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2" name="Shape 4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Font typeface="Calibri"/>
              <a:buNone/>
              <a:defRPr/>
            </a:lvl1pPr>
            <a:lvl2pPr marL="457200" lvl="1" indent="0" rtl="0">
              <a:spcBef>
                <a:spcPts val="0"/>
              </a:spcBef>
              <a:buFont typeface="Calibri"/>
              <a:buNone/>
              <a:defRPr/>
            </a:lvl2pPr>
            <a:lvl3pPr marL="914400" lvl="2" indent="0" rtl="0">
              <a:spcBef>
                <a:spcPts val="0"/>
              </a:spcBef>
              <a:buFont typeface="Calibri"/>
              <a:buNone/>
              <a:defRPr/>
            </a:lvl3pPr>
            <a:lvl4pPr marL="1371600" lvl="3" indent="0" rtl="0">
              <a:spcBef>
                <a:spcPts val="0"/>
              </a:spcBef>
              <a:buFont typeface="Calibri"/>
              <a:buNone/>
              <a:defRPr/>
            </a:lvl4pPr>
            <a:lvl5pPr marL="1828800" lvl="4" indent="0" rtl="0">
              <a:spcBef>
                <a:spcPts val="0"/>
              </a:spcBef>
              <a:buFont typeface="Calibri"/>
              <a:buNone/>
              <a:defRPr/>
            </a:lvl5pPr>
            <a:lvl6pPr marL="2286000" lvl="5" indent="0" rtl="0">
              <a:spcBef>
                <a:spcPts val="0"/>
              </a:spcBef>
              <a:buFont typeface="Calibri"/>
              <a:buNone/>
              <a:defRPr/>
            </a:lvl6pPr>
            <a:lvl7pPr marL="2743200" lvl="6" indent="0" rtl="0">
              <a:spcBef>
                <a:spcPts val="0"/>
              </a:spcBef>
              <a:buFont typeface="Calibri"/>
              <a:buNone/>
              <a:defRPr/>
            </a:lvl7pPr>
            <a:lvl8pPr marL="3200400" lvl="7" indent="0" rtl="0">
              <a:spcBef>
                <a:spcPts val="0"/>
              </a:spcBef>
              <a:buFont typeface="Calibri"/>
              <a:buNone/>
              <a:defRPr/>
            </a:lvl8pPr>
            <a:lvl9pPr marL="3657600" lvl="8" indent="0" rtl="0">
              <a:spcBef>
                <a:spcPts val="0"/>
              </a:spcBef>
              <a:buFont typeface="Calibri"/>
              <a:buNone/>
              <a:defRPr/>
            </a:lvl9pPr>
          </a:lstStyle>
          <a:p>
            <a:endParaRPr/>
          </a:p>
        </p:txBody>
      </p:sp>
      <p:sp>
        <p:nvSpPr>
          <p:cNvPr id="43" name="Shape 43"/>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4" name="Shape 44"/>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Font typeface="Calibri"/>
              <a:buNone/>
              <a:defRPr/>
            </a:lvl1pPr>
            <a:lvl2pPr marL="457200" lvl="1" indent="0" rtl="0">
              <a:spcBef>
                <a:spcPts val="0"/>
              </a:spcBef>
              <a:buFont typeface="Calibri"/>
              <a:buNone/>
              <a:defRPr/>
            </a:lvl2pPr>
            <a:lvl3pPr marL="914400" lvl="2" indent="0" rtl="0">
              <a:spcBef>
                <a:spcPts val="0"/>
              </a:spcBef>
              <a:buFont typeface="Calibri"/>
              <a:buNone/>
              <a:defRPr/>
            </a:lvl3pPr>
            <a:lvl4pPr marL="1371600" lvl="3" indent="0" rtl="0">
              <a:spcBef>
                <a:spcPts val="0"/>
              </a:spcBef>
              <a:buFont typeface="Calibri"/>
              <a:buNone/>
              <a:defRPr/>
            </a:lvl4pPr>
            <a:lvl5pPr marL="1828800" lvl="4" indent="0" rtl="0">
              <a:spcBef>
                <a:spcPts val="0"/>
              </a:spcBef>
              <a:buFont typeface="Calibri"/>
              <a:buNone/>
              <a:defRPr/>
            </a:lvl5pPr>
            <a:lvl6pPr marL="2286000" lvl="5" indent="0" rtl="0">
              <a:spcBef>
                <a:spcPts val="0"/>
              </a:spcBef>
              <a:buFont typeface="Calibri"/>
              <a:buNone/>
              <a:defRPr/>
            </a:lvl6pPr>
            <a:lvl7pPr marL="2743200" lvl="6" indent="0" rtl="0">
              <a:spcBef>
                <a:spcPts val="0"/>
              </a:spcBef>
              <a:buFont typeface="Calibri"/>
              <a:buNone/>
              <a:defRPr/>
            </a:lvl7pPr>
            <a:lvl8pPr marL="3200400" lvl="7" indent="0" rtl="0">
              <a:spcBef>
                <a:spcPts val="0"/>
              </a:spcBef>
              <a:buFont typeface="Calibri"/>
              <a:buNone/>
              <a:defRPr/>
            </a:lvl8pPr>
            <a:lvl9pPr marL="3657600" lvl="8" indent="0" rtl="0">
              <a:spcBef>
                <a:spcPts val="0"/>
              </a:spcBef>
              <a:buFont typeface="Calibri"/>
              <a:buNone/>
              <a:defRPr/>
            </a:lvl9pPr>
          </a:lstStyle>
          <a:p>
            <a:endParaRPr/>
          </a:p>
        </p:txBody>
      </p:sp>
      <p:sp>
        <p:nvSpPr>
          <p:cNvPr id="45" name="Shape 45"/>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1" name="Shape 5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2" name="Shape 5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3" name="Shape 5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6" name="Shape 5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7" name="Shape 5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0" name="Shape 60"/>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1" name="Shape 61"/>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Font typeface="Calibri"/>
              <a:buNone/>
              <a:defRPr/>
            </a:lvl1pPr>
            <a:lvl2pPr marL="457200" lvl="1" indent="0" rtl="0">
              <a:spcBef>
                <a:spcPts val="0"/>
              </a:spcBef>
              <a:buFont typeface="Calibri"/>
              <a:buNone/>
              <a:defRPr/>
            </a:lvl2pPr>
            <a:lvl3pPr marL="914400" lvl="2" indent="0" rtl="0">
              <a:spcBef>
                <a:spcPts val="0"/>
              </a:spcBef>
              <a:buFont typeface="Calibri"/>
              <a:buNone/>
              <a:defRPr/>
            </a:lvl3pPr>
            <a:lvl4pPr marL="1371600" lvl="3" indent="0" rtl="0">
              <a:spcBef>
                <a:spcPts val="0"/>
              </a:spcBef>
              <a:buFont typeface="Calibri"/>
              <a:buNone/>
              <a:defRPr/>
            </a:lvl4pPr>
            <a:lvl5pPr marL="1828800" lvl="4" indent="0" rtl="0">
              <a:spcBef>
                <a:spcPts val="0"/>
              </a:spcBef>
              <a:buFont typeface="Calibri"/>
              <a:buNone/>
              <a:defRPr/>
            </a:lvl5pPr>
            <a:lvl6pPr marL="2286000" lvl="5" indent="0" rtl="0">
              <a:spcBef>
                <a:spcPts val="0"/>
              </a:spcBef>
              <a:buFont typeface="Calibri"/>
              <a:buNone/>
              <a:defRPr/>
            </a:lvl6pPr>
            <a:lvl7pPr marL="2743200" lvl="6" indent="0" rtl="0">
              <a:spcBef>
                <a:spcPts val="0"/>
              </a:spcBef>
              <a:buFont typeface="Calibri"/>
              <a:buNone/>
              <a:defRPr/>
            </a:lvl7pPr>
            <a:lvl8pPr marL="3200400" lvl="7" indent="0" rtl="0">
              <a:spcBef>
                <a:spcPts val="0"/>
              </a:spcBef>
              <a:buFont typeface="Calibri"/>
              <a:buNone/>
              <a:defRPr/>
            </a:lvl8pPr>
            <a:lvl9pPr marL="3657600" lvl="8" indent="0" rtl="0">
              <a:spcBef>
                <a:spcPts val="0"/>
              </a:spcBef>
              <a:buFont typeface="Calibri"/>
              <a:buNone/>
              <a:defRPr/>
            </a:lvl9pPr>
          </a:lstStyle>
          <a:p>
            <a:endParaRPr/>
          </a:p>
        </p:txBody>
      </p:sp>
      <p:sp>
        <p:nvSpPr>
          <p:cNvPr id="62" name="Shape 6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63" name="Shape 6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64" name="Shape 6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7" name="Shape 67"/>
          <p:cNvSpPr>
            <a:spLocks noGrp="1"/>
          </p:cNvSpPr>
          <p:nvPr>
            <p:ph type="pic" idx="2"/>
          </p:nvPr>
        </p:nvSpPr>
        <p:spPr>
          <a:xfrm>
            <a:off x="1792288" y="612775"/>
            <a:ext cx="5486399" cy="4114800"/>
          </a:xfrm>
          <a:prstGeom prst="rect">
            <a:avLst/>
          </a:prstGeom>
          <a:noFill/>
          <a:ln>
            <a:noFill/>
          </a:ln>
        </p:spPr>
      </p:sp>
      <p:sp>
        <p:nvSpPr>
          <p:cNvPr id="68" name="Shape 68"/>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lvl="0" indent="0" rtl="0">
              <a:spcBef>
                <a:spcPts val="0"/>
              </a:spcBef>
              <a:buFont typeface="Calibri"/>
              <a:buNone/>
              <a:defRPr/>
            </a:lvl1pPr>
            <a:lvl2pPr marL="457200" lvl="1" indent="0" rtl="0">
              <a:spcBef>
                <a:spcPts val="0"/>
              </a:spcBef>
              <a:buFont typeface="Calibri"/>
              <a:buNone/>
              <a:defRPr/>
            </a:lvl2pPr>
            <a:lvl3pPr marL="914400" lvl="2" indent="0" rtl="0">
              <a:spcBef>
                <a:spcPts val="0"/>
              </a:spcBef>
              <a:buFont typeface="Calibri"/>
              <a:buNone/>
              <a:defRPr/>
            </a:lvl3pPr>
            <a:lvl4pPr marL="1371600" lvl="3" indent="0" rtl="0">
              <a:spcBef>
                <a:spcPts val="0"/>
              </a:spcBef>
              <a:buFont typeface="Calibri"/>
              <a:buNone/>
              <a:defRPr/>
            </a:lvl4pPr>
            <a:lvl5pPr marL="1828800" lvl="4" indent="0" rtl="0">
              <a:spcBef>
                <a:spcPts val="0"/>
              </a:spcBef>
              <a:buFont typeface="Calibri"/>
              <a:buNone/>
              <a:defRPr/>
            </a:lvl5pPr>
            <a:lvl6pPr marL="2286000" lvl="5" indent="0" rtl="0">
              <a:spcBef>
                <a:spcPts val="0"/>
              </a:spcBef>
              <a:buFont typeface="Calibri"/>
              <a:buNone/>
              <a:defRPr/>
            </a:lvl6pPr>
            <a:lvl7pPr marL="2743200" lvl="6" indent="0" rtl="0">
              <a:spcBef>
                <a:spcPts val="0"/>
              </a:spcBef>
              <a:buFont typeface="Calibri"/>
              <a:buNone/>
              <a:defRPr/>
            </a:lvl7pPr>
            <a:lvl8pPr marL="3200400" lvl="7" indent="0" rtl="0">
              <a:spcBef>
                <a:spcPts val="0"/>
              </a:spcBef>
              <a:buFont typeface="Calibri"/>
              <a:buNone/>
              <a:defRPr/>
            </a:lvl8pPr>
            <a:lvl9pPr marL="3657600" lvl="8" indent="0" rtl="0">
              <a:spcBef>
                <a:spcPts val="0"/>
              </a:spcBef>
              <a:buFont typeface="Calibri"/>
              <a:buNone/>
              <a:defRPr/>
            </a:lvl9pPr>
          </a:lstStyle>
          <a:p>
            <a:endParaRPr/>
          </a:p>
        </p:txBody>
      </p:sp>
      <p:sp>
        <p:nvSpPr>
          <p:cNvPr id="69" name="Shape 6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0" name="Shape 7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1" name="Shape 7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Font typeface="Arial"/>
              <a:buChar char="•"/>
              <a:defRPr/>
            </a:lvl1pPr>
            <a:lvl2pPr marL="742950" marR="0" lvl="1" indent="-107950" algn="l" rtl="0">
              <a:spcBef>
                <a:spcPts val="560"/>
              </a:spcBef>
              <a:buClr>
                <a:schemeClr val="dk1"/>
              </a:buClr>
              <a:buFont typeface="Arial"/>
              <a:buChar char="–"/>
              <a:defRPr/>
            </a:lvl2pPr>
            <a:lvl3pPr marL="1143000" marR="0" lvl="2" indent="-76200" algn="l" rtl="0">
              <a:spcBef>
                <a:spcPts val="480"/>
              </a:spcBef>
              <a:buClr>
                <a:schemeClr val="dk1"/>
              </a:buClr>
              <a:buFont typeface="Arial"/>
              <a:buChar char="•"/>
              <a:defRPr/>
            </a:lvl3pPr>
            <a:lvl4pPr marL="1600200" marR="0" lvl="3" indent="-101600" algn="l" rtl="0">
              <a:spcBef>
                <a:spcPts val="400"/>
              </a:spcBef>
              <a:buClr>
                <a:schemeClr val="dk1"/>
              </a:buClr>
              <a:buFont typeface="Arial"/>
              <a:buChar char="–"/>
              <a:defRPr/>
            </a:lvl4pPr>
            <a:lvl5pPr marL="2057400" marR="0" lvl="4" indent="-101600" algn="l" rtl="0">
              <a:spcBef>
                <a:spcPts val="400"/>
              </a:spcBef>
              <a:buClr>
                <a:schemeClr val="dk1"/>
              </a:buClr>
              <a:buFont typeface="Arial"/>
              <a:buChar char="»"/>
              <a:defRPr/>
            </a:lvl5pPr>
            <a:lvl6pPr marL="2514600" marR="0" lvl="5" indent="-101600" algn="l" rtl="0">
              <a:spcBef>
                <a:spcPts val="400"/>
              </a:spcBef>
              <a:buClr>
                <a:schemeClr val="dk1"/>
              </a:buClr>
              <a:buFont typeface="Arial"/>
              <a:buChar char="•"/>
              <a:defRPr/>
            </a:lvl6pPr>
            <a:lvl7pPr marL="2971800" marR="0" lvl="6" indent="-101600" algn="l" rtl="0">
              <a:spcBef>
                <a:spcPts val="400"/>
              </a:spcBef>
              <a:buClr>
                <a:schemeClr val="dk1"/>
              </a:buClr>
              <a:buFont typeface="Arial"/>
              <a:buChar char="•"/>
              <a:defRPr/>
            </a:lvl7pPr>
            <a:lvl8pPr marL="3429000" marR="0" lvl="7" indent="-101600" algn="l" rtl="0">
              <a:spcBef>
                <a:spcPts val="400"/>
              </a:spcBef>
              <a:buClr>
                <a:schemeClr val="dk1"/>
              </a:buClr>
              <a:buFont typeface="Arial"/>
              <a:buChar char="•"/>
              <a:defRPr/>
            </a:lvl8pPr>
            <a:lvl9pPr marL="3886200" marR="0" lvl="8" indent="-101600" algn="l" rtl="0">
              <a:spcBef>
                <a:spcPts val="400"/>
              </a:spcBef>
              <a:buClr>
                <a:schemeClr val="dk1"/>
              </a:buClr>
              <a:buFont typeface="Arial"/>
              <a:buChar char="•"/>
              <a:defRPr/>
            </a:lvl9pPr>
          </a:lstStyle>
          <a:p>
            <a:endParaRPr/>
          </a:p>
        </p:txBody>
      </p:sp>
      <p:sp>
        <p:nvSpPr>
          <p:cNvPr id="12" name="Shape 1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14" name="Shape 1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vpannabe@vt.edu" TargetMode="External"/><Relationship Id="rId4" Type="http://schemas.openxmlformats.org/officeDocument/2006/relationships/hyperlink" Target="mailto:GinnyP@vt.edu" TargetMode="External"/><Relationship Id="rId5" Type="http://schemas.openxmlformats.org/officeDocument/2006/relationships/hyperlink" Target="mailto:arwalz@vt.edu" TargetMode="External"/><Relationship Id="rId6" Type="http://schemas.openxmlformats.org/officeDocument/2006/relationships/image" Target="../media/image1.png"/><Relationship Id="rId7" Type="http://schemas.openxmlformats.org/officeDocument/2006/relationships/hyperlink" Target="http://creativecommons.org/publicdomain/zero/1.0/deed.en" TargetMode="External"/><Relationship Id="rId8" Type="http://schemas.openxmlformats.org/officeDocument/2006/relationships/hyperlink" Target="http://pixabay.com/en/scales-justice-law-equal-fair-152494/" TargetMode="External"/><Relationship Id="rId9" Type="http://schemas.openxmlformats.org/officeDocument/2006/relationships/image" Target="../media/image2.png"/><Relationship Id="rId10" Type="http://schemas.openxmlformats.org/officeDocument/2006/relationships/hyperlink" Target="http://creativecommons.org/licenses/by-sa/4.0/" TargetMode="External"/><Relationship Id="rId11" Type="http://schemas.openxmlformats.org/officeDocument/2006/relationships/hyperlink" Target="http://tinyurl.com/IsItAFairUse-Wrkshp-2016"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mirrors.creativecommons.org/getcreative" TargetMode="External"/><Relationship Id="rId5" Type="http://schemas.openxmlformats.org/officeDocument/2006/relationships/hyperlink" Target="http://creativecommons.org/licenses/by-nc-sa/1.0/" TargetMode="External"/><Relationship Id="rId6" Type="http://schemas.openxmlformats.org/officeDocument/2006/relationships/hyperlink" Target="http://guides.lib.vt.edu/ld.php?content_id=9271483" TargetMode="External"/><Relationship Id="rId7" Type="http://schemas.openxmlformats.org/officeDocument/2006/relationships/hyperlink" Target="http://creativecommons.org/licenses/by-sa/4.0/" TargetMode="External"/><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hyperlink" Target="http://www.knowyourcopyrights.org/storage/documents/kycrmatrixcolor.pdf" TargetMode="External"/><Relationship Id="rId4" Type="http://schemas.openxmlformats.org/officeDocument/2006/relationships/hyperlink" Target="http://www.lib.vt.edu/help/scholar/persistentlinks.html" TargetMode="External"/><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mirrors.creativecommons.org/getcreative" TargetMode="External"/><Relationship Id="rId5" Type="http://schemas.openxmlformats.org/officeDocument/2006/relationships/hyperlink" Target="http://creativecommons.org/licenses/by-nc-sa/1.0/" TargetMode="External"/><Relationship Id="rId6" Type="http://schemas.openxmlformats.org/officeDocument/2006/relationships/hyperlink" Target="http://guides.lib.vt.edu/ld.php?content_id=9271483" TargetMode="External"/><Relationship Id="rId7" Type="http://schemas.openxmlformats.org/officeDocument/2006/relationships/hyperlink" Target="http://creativecommons.org/licenses/by-sa/4.0/" TargetMode="External"/><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hyperlink" Target="https://creativecommons.org/licenses/" TargetMode="External"/><Relationship Id="rId10" Type="http://schemas.openxmlformats.org/officeDocument/2006/relationships/hyperlink" Target="https://creativecommons.org/licenses/by/4.0/"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mirrors.creativecommons.org/getcreative" TargetMode="External"/><Relationship Id="rId5" Type="http://schemas.openxmlformats.org/officeDocument/2006/relationships/hyperlink" Target="http://creativecommons.org/licenses/by-nc-sa/1.0/" TargetMode="External"/><Relationship Id="rId6" Type="http://schemas.openxmlformats.org/officeDocument/2006/relationships/hyperlink" Target="http://guides.lib.vt.edu/ld.php?content_id=9271483" TargetMode="External"/><Relationship Id="rId7" Type="http://schemas.openxmlformats.org/officeDocument/2006/relationships/hyperlink" Target="http://creativecommons.org/licenses/by-sa/4.0/" TargetMode="External"/><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hyperlink" Target="http://guides.lib.vt.edu/ld.php?content_id=9271483" TargetMode="External"/><Relationship Id="rId4" Type="http://schemas.openxmlformats.org/officeDocument/2006/relationships/hyperlink" Target="http://creativecommons.org/licenses/by-sa/4.0/" TargetMode="External"/><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hyperlink" Target="https://creativecommons.org/licenses/by-nc-sa/2.0/" TargetMode="External"/><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hyperlink" Target="https://d396qusza40orc.cloudfront.net/cfel/Reading%20Docs/MOOCFinal.pdf" TargetMode="External"/><Relationship Id="rId4" Type="http://schemas.openxmlformats.org/officeDocument/2006/relationships/hyperlink" Target="http://creativecommons.org/licenses/by-sa/4.0/" TargetMode="External"/><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mirrors.creativecommons.org/getcreative" TargetMode="External"/><Relationship Id="rId5" Type="http://schemas.openxmlformats.org/officeDocument/2006/relationships/hyperlink" Target="http://creativecommons.org/licenses/by-nc-sa/1.0/" TargetMode="External"/><Relationship Id="rId6" Type="http://schemas.openxmlformats.org/officeDocument/2006/relationships/hyperlink" Target="http://guides.lib.vt.edu/ld.php?content_id=9271483" TargetMode="External"/><Relationship Id="rId7" Type="http://schemas.openxmlformats.org/officeDocument/2006/relationships/hyperlink" Target="http://creativecommons.org/licenses/by-sa/4.0/" TargetMode="External"/><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hyperlink" Target="http://www.copyright.gov/circs/m10.pdf" TargetMode="External"/><Relationship Id="rId4" Type="http://schemas.openxmlformats.org/officeDocument/2006/relationships/hyperlink" Target="http://fairuse.stanford.edu/overview/introduction/getting-permission/" TargetMode="External"/><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hyperlink" Target="https://search.creativecommons.org/" TargetMode="External"/><Relationship Id="rId4" Type="http://schemas.openxmlformats.org/officeDocument/2006/relationships/hyperlink" Target="https://www.flickr.com/" TargetMode="External"/><Relationship Id="rId5" Type="http://schemas.openxmlformats.org/officeDocument/2006/relationships/hyperlink" Target="https://commons.wikimedia.org/wiki/Main_Page" TargetMode="External"/><Relationship Id="rId6" Type="http://schemas.openxmlformats.org/officeDocument/2006/relationships/hyperlink" Target="https://pixabay.com/" TargetMode="External"/><Relationship Id="rId7" Type="http://schemas.openxmlformats.org/officeDocument/2006/relationships/hyperlink" Target="https://www.tineye.com/" TargetMode="External"/><Relationship Id="rId8" Type="http://schemas.openxmlformats.org/officeDocument/2006/relationships/hyperlink" Target="https://wiki.creativecommons.org/wiki/Best_practices_for_attribution" TargetMode="External"/><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9" Type="http://schemas.openxmlformats.org/officeDocument/2006/relationships/hyperlink" Target="http://tinyurl.com/5-stepsForCopyrightQs" TargetMode="External"/><Relationship Id="rId20" Type="http://schemas.openxmlformats.org/officeDocument/2006/relationships/hyperlink" Target="http://tinyurl.com/IsItAFairUse-Wrkshp-2016" TargetMode="External"/><Relationship Id="rId10" Type="http://schemas.openxmlformats.org/officeDocument/2006/relationships/hyperlink" Target="http://www.librarycopyright.net/resources/fairuse/howitworks.php" TargetMode="External"/><Relationship Id="rId11" Type="http://schemas.openxmlformats.org/officeDocument/2006/relationships/hyperlink" Target="http://www.copyright.gov/circs/m10.pdf" TargetMode="External"/><Relationship Id="rId12" Type="http://schemas.openxmlformats.org/officeDocument/2006/relationships/hyperlink" Target="http://fairuse.stanford.edu/overview/introduction/getting-permission/" TargetMode="External"/><Relationship Id="rId13" Type="http://schemas.openxmlformats.org/officeDocument/2006/relationships/hyperlink" Target="https://search.creativecommons.org/" TargetMode="External"/><Relationship Id="rId14" Type="http://schemas.openxmlformats.org/officeDocument/2006/relationships/hyperlink" Target="http://scholar.lib.vt.edu/cgi-bin/comment.pl" TargetMode="External"/><Relationship Id="rId15" Type="http://schemas.openxmlformats.org/officeDocument/2006/relationships/hyperlink" Target="http://youtu.be/mYB3f7U9NFs" TargetMode="External"/><Relationship Id="rId16" Type="http://schemas.openxmlformats.org/officeDocument/2006/relationships/hyperlink" Target="http://www.webster.edu/faculty/fair-use/use.html" TargetMode="External"/><Relationship Id="rId17" Type="http://schemas.openxmlformats.org/officeDocument/2006/relationships/hyperlink" Target="http://fairuse.stanford.edu/overview/fair-use/cases/" TargetMode="External"/><Relationship Id="rId18" Type="http://schemas.openxmlformats.org/officeDocument/2006/relationships/hyperlink" Target="https://d396qusza40orc.cloudfront.net/cfel/Reading%20Docs/MOOCFinal.pdf" TargetMode="External"/><Relationship Id="rId19" Type="http://schemas.openxmlformats.org/officeDocument/2006/relationships/hyperlink" Target="https://creativecommons.org/licenses/by-sa/4.0/legalcode" TargetMode="External"/><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hyperlink" Target="http://www.copyright.gov/help/faq/definitions.html" TargetMode="External"/><Relationship Id="rId4" Type="http://schemas.openxmlformats.org/officeDocument/2006/relationships/hyperlink" Target="http://www.copyright.gov:8081/help/faq/" TargetMode="External"/><Relationship Id="rId5" Type="http://schemas.openxmlformats.org/officeDocument/2006/relationships/hyperlink" Target="http://www.copyright.gov/records/" TargetMode="External"/><Relationship Id="rId6" Type="http://schemas.openxmlformats.org/officeDocument/2006/relationships/hyperlink" Target="http://librarycopyright.net/resources/digitalslider/" TargetMode="External"/><Relationship Id="rId7" Type="http://schemas.openxmlformats.org/officeDocument/2006/relationships/hyperlink" Target="http://guides.lib.vt.edu/ld.php?content_id=9271483" TargetMode="External"/><Relationship Id="rId8" Type="http://schemas.openxmlformats.org/officeDocument/2006/relationships/hyperlink" Target="http://creativecommons.org/licenses/by-sa/4.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hyperlink" Target="http://www.copyright.gov/help/faq/definitions.html%20" TargetMode="External"/><Relationship Id="rId4" Type="http://schemas.openxmlformats.org/officeDocument/2006/relationships/hyperlink" Target="http://www.copyright.gov:8081/help/faq/" TargetMode="External"/><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mirrors.creativecommons.org/getcreative" TargetMode="External"/><Relationship Id="rId5" Type="http://schemas.openxmlformats.org/officeDocument/2006/relationships/hyperlink" Target="http://creativecommons.org/licenses/by-nc-sa/1.0/" TargetMode="External"/><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mirrors.creativecommons.org/getcreative" TargetMode="External"/><Relationship Id="rId5" Type="http://schemas.openxmlformats.org/officeDocument/2006/relationships/hyperlink" Target="http://creativecommons.org/licenses/by-nc-sa/1.0/" TargetMode="External"/><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mirrors.creativecommons.org/getcreative" TargetMode="External"/><Relationship Id="rId5" Type="http://schemas.openxmlformats.org/officeDocument/2006/relationships/hyperlink" Target="http://creativecommons.org/licenses/by-nc-sa/1.0/" TargetMode="External"/><Relationship Id="rId6" Type="http://schemas.openxmlformats.org/officeDocument/2006/relationships/hyperlink" Target="http://guides.lib.vt.edu/ld.php?content_id=9271483" TargetMode="External"/><Relationship Id="rId7" Type="http://schemas.openxmlformats.org/officeDocument/2006/relationships/hyperlink" Target="http://creativecommons.org/licenses/by-sa/4.0/" TargetMode="External"/><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hyperlink" Target="http://librarycopyright.net/resources/digitalslider"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librarycopyright.net/resources/digitalslid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a:xfrm>
            <a:off x="341175" y="2622125"/>
            <a:ext cx="8229600" cy="2055900"/>
          </a:xfrm>
          <a:prstGeom prst="rect">
            <a:avLst/>
          </a:prstGeom>
        </p:spPr>
        <p:txBody>
          <a:bodyPr lIns="91425" tIns="91425" rIns="91425" bIns="91425" anchor="t" anchorCtr="0">
            <a:noAutofit/>
          </a:bodyPr>
          <a:lstStyle/>
          <a:p>
            <a:pPr marL="0" lvl="0" indent="0" rtl="0">
              <a:spcBef>
                <a:spcPts val="0"/>
              </a:spcBef>
              <a:buNone/>
            </a:pPr>
            <a:r>
              <a:rPr lang="en-US" sz="6000">
                <a:solidFill>
                  <a:schemeClr val="accent1"/>
                </a:solidFill>
              </a:rPr>
              <a:t>Is it a fair use?</a:t>
            </a:r>
          </a:p>
          <a:p>
            <a:pPr marL="0" lvl="0" indent="0" rtl="0">
              <a:spcBef>
                <a:spcPts val="0"/>
              </a:spcBef>
              <a:buNone/>
            </a:pPr>
            <a:r>
              <a:rPr lang="en-US" sz="4800">
                <a:solidFill>
                  <a:schemeClr val="accent5"/>
                </a:solidFill>
              </a:rPr>
              <a:t>A Hands-On Discussion</a:t>
            </a:r>
          </a:p>
          <a:p>
            <a:pPr marL="2171700" lvl="0" indent="-139700">
              <a:spcBef>
                <a:spcPts val="0"/>
              </a:spcBef>
              <a:buNone/>
            </a:pPr>
            <a:endParaRPr sz="4800">
              <a:solidFill>
                <a:schemeClr val="accent5"/>
              </a:solidFill>
            </a:endParaRPr>
          </a:p>
        </p:txBody>
      </p:sp>
      <p:sp>
        <p:nvSpPr>
          <p:cNvPr id="90" name="Shape 90"/>
          <p:cNvSpPr txBox="1"/>
          <p:nvPr/>
        </p:nvSpPr>
        <p:spPr>
          <a:xfrm>
            <a:off x="1956975" y="4921525"/>
            <a:ext cx="6836700" cy="1135800"/>
          </a:xfrm>
          <a:prstGeom prst="rect">
            <a:avLst/>
          </a:prstGeom>
          <a:noFill/>
          <a:ln>
            <a:noFill/>
          </a:ln>
        </p:spPr>
        <p:txBody>
          <a:bodyPr lIns="91425" tIns="91425" rIns="91425" bIns="91425" anchor="t" anchorCtr="0">
            <a:noAutofit/>
          </a:bodyPr>
          <a:lstStyle/>
          <a:p>
            <a:pPr lvl="0" rtl="0">
              <a:spcBef>
                <a:spcPts val="0"/>
              </a:spcBef>
              <a:buNone/>
            </a:pPr>
            <a:r>
              <a:rPr lang="en-US" b="1" dirty="0" smtClean="0">
                <a:solidFill>
                  <a:schemeClr val="accent5"/>
                </a:solidFill>
              </a:rPr>
              <a:t>Virginia</a:t>
            </a:r>
            <a:r>
              <a:rPr lang="en-US" b="1" dirty="0" smtClean="0">
                <a:solidFill>
                  <a:schemeClr val="accent5"/>
                </a:solidFill>
              </a:rPr>
              <a:t> </a:t>
            </a:r>
            <a:r>
              <a:rPr lang="en-US" b="1" dirty="0">
                <a:solidFill>
                  <a:schemeClr val="accent5"/>
                </a:solidFill>
              </a:rPr>
              <a:t>Pannabecker</a:t>
            </a:r>
            <a:r>
              <a:rPr lang="en-US" dirty="0">
                <a:solidFill>
                  <a:schemeClr val="accent5"/>
                </a:solidFill>
              </a:rPr>
              <a:t>, Health, Life Science &amp; Scholarly Communication Librarian</a:t>
            </a:r>
          </a:p>
          <a:p>
            <a:pPr lvl="0" rtl="0">
              <a:spcBef>
                <a:spcPts val="0"/>
              </a:spcBef>
              <a:buNone/>
            </a:pPr>
            <a:r>
              <a:rPr lang="en-US" u="sng" dirty="0" smtClean="0">
                <a:solidFill>
                  <a:schemeClr val="accent5"/>
                </a:solidFill>
                <a:hlinkClick r:id="rId3"/>
              </a:rPr>
              <a:t>vpannabe</a:t>
            </a:r>
            <a:r>
              <a:rPr lang="en-US" u="sng" smtClean="0">
                <a:solidFill>
                  <a:schemeClr val="accent5"/>
                </a:solidFill>
                <a:hlinkClick r:id="rId3"/>
              </a:rPr>
              <a:t>@vt.edu</a:t>
            </a:r>
            <a:endParaRPr lang="en-US" u="sng" dirty="0">
              <a:solidFill>
                <a:schemeClr val="accent5"/>
              </a:solidFill>
              <a:hlinkClick r:id="rId4"/>
            </a:endParaRPr>
          </a:p>
          <a:p>
            <a:pPr lvl="0" rtl="0">
              <a:spcBef>
                <a:spcPts val="0"/>
              </a:spcBef>
              <a:buNone/>
            </a:pPr>
            <a:endParaRPr dirty="0">
              <a:solidFill>
                <a:schemeClr val="accent5"/>
              </a:solidFill>
            </a:endParaRPr>
          </a:p>
          <a:p>
            <a:pPr lvl="0" rtl="0">
              <a:spcBef>
                <a:spcPts val="0"/>
              </a:spcBef>
              <a:buNone/>
            </a:pPr>
            <a:r>
              <a:rPr lang="en-US" b="1" dirty="0">
                <a:solidFill>
                  <a:schemeClr val="accent5"/>
                </a:solidFill>
              </a:rPr>
              <a:t>Anita </a:t>
            </a:r>
            <a:r>
              <a:rPr lang="en-US" b="1" dirty="0" err="1">
                <a:solidFill>
                  <a:schemeClr val="accent5"/>
                </a:solidFill>
              </a:rPr>
              <a:t>Walz</a:t>
            </a:r>
            <a:r>
              <a:rPr lang="en-US" dirty="0" err="1">
                <a:solidFill>
                  <a:schemeClr val="accent5"/>
                </a:solidFill>
              </a:rPr>
              <a:t>,Open</a:t>
            </a:r>
            <a:r>
              <a:rPr lang="en-US" dirty="0">
                <a:solidFill>
                  <a:schemeClr val="accent5"/>
                </a:solidFill>
              </a:rPr>
              <a:t> Education, Copyright &amp; Scholarly Communications Librarian</a:t>
            </a:r>
          </a:p>
          <a:p>
            <a:pPr lvl="0">
              <a:spcBef>
                <a:spcPts val="0"/>
              </a:spcBef>
              <a:buNone/>
            </a:pPr>
            <a:r>
              <a:rPr lang="en-US" u="sng" dirty="0">
                <a:solidFill>
                  <a:schemeClr val="accent5"/>
                </a:solidFill>
                <a:hlinkClick r:id="rId5"/>
              </a:rPr>
              <a:t>arwalz@vt.edu</a:t>
            </a:r>
            <a:r>
              <a:rPr lang="en-US" dirty="0">
                <a:solidFill>
                  <a:schemeClr val="accent5"/>
                </a:solidFill>
              </a:rPr>
              <a:t> </a:t>
            </a:r>
          </a:p>
        </p:txBody>
      </p:sp>
      <p:pic>
        <p:nvPicPr>
          <p:cNvPr id="91" name="Shape 91"/>
          <p:cNvPicPr preferRelativeResize="0"/>
          <p:nvPr/>
        </p:nvPicPr>
        <p:blipFill>
          <a:blip r:embed="rId6">
            <a:alphaModFix/>
          </a:blip>
          <a:stretch>
            <a:fillRect/>
          </a:stretch>
        </p:blipFill>
        <p:spPr>
          <a:xfrm>
            <a:off x="5411400" y="416241"/>
            <a:ext cx="2909699" cy="2586884"/>
          </a:xfrm>
          <a:prstGeom prst="rect">
            <a:avLst/>
          </a:prstGeom>
          <a:noFill/>
          <a:ln>
            <a:noFill/>
          </a:ln>
        </p:spPr>
      </p:pic>
      <p:sp>
        <p:nvSpPr>
          <p:cNvPr id="92" name="Shape 92"/>
          <p:cNvSpPr txBox="1"/>
          <p:nvPr/>
        </p:nvSpPr>
        <p:spPr>
          <a:xfrm>
            <a:off x="5258750" y="6307800"/>
            <a:ext cx="3685199" cy="439200"/>
          </a:xfrm>
          <a:prstGeom prst="rect">
            <a:avLst/>
          </a:prstGeom>
          <a:noFill/>
          <a:ln>
            <a:noFill/>
          </a:ln>
        </p:spPr>
        <p:txBody>
          <a:bodyPr lIns="91425" tIns="91425" rIns="91425" bIns="91425" anchor="t" anchorCtr="0">
            <a:noAutofit/>
          </a:bodyPr>
          <a:lstStyle/>
          <a:p>
            <a:pPr lvl="0">
              <a:spcBef>
                <a:spcPts val="0"/>
              </a:spcBef>
              <a:buNone/>
            </a:pPr>
            <a:r>
              <a:rPr lang="en-US" sz="800"/>
              <a:t>Scale image credit: </a:t>
            </a:r>
            <a:r>
              <a:rPr lang="en-US" sz="800" u="sng">
                <a:solidFill>
                  <a:schemeClr val="hlink"/>
                </a:solidFill>
                <a:hlinkClick r:id="rId7"/>
              </a:rPr>
              <a:t>CC0</a:t>
            </a:r>
            <a:r>
              <a:rPr lang="en-US" sz="800"/>
              <a:t> public domain image, by OpenClips, via Pixabay: </a:t>
            </a:r>
            <a:r>
              <a:rPr lang="en-US" sz="800" u="sng">
                <a:solidFill>
                  <a:schemeClr val="hlink"/>
                </a:solidFill>
                <a:hlinkClick r:id="rId8"/>
              </a:rPr>
              <a:t>http://pixabay.com/en/scales-justice-law-equal-fair-152494/</a:t>
            </a:r>
            <a:r>
              <a:rPr lang="en-US" sz="800"/>
              <a:t> </a:t>
            </a:r>
          </a:p>
        </p:txBody>
      </p:sp>
      <p:pic>
        <p:nvPicPr>
          <p:cNvPr id="93" name="Shape 93"/>
          <p:cNvPicPr preferRelativeResize="0"/>
          <p:nvPr/>
        </p:nvPicPr>
        <p:blipFill>
          <a:blip r:embed="rId9">
            <a:alphaModFix/>
          </a:blip>
          <a:stretch>
            <a:fillRect/>
          </a:stretch>
        </p:blipFill>
        <p:spPr>
          <a:xfrm>
            <a:off x="746825" y="5077775"/>
            <a:ext cx="838200" cy="295275"/>
          </a:xfrm>
          <a:prstGeom prst="rect">
            <a:avLst/>
          </a:prstGeom>
          <a:noFill/>
          <a:ln>
            <a:noFill/>
          </a:ln>
        </p:spPr>
      </p:pic>
      <p:sp>
        <p:nvSpPr>
          <p:cNvPr id="94" name="Shape 94"/>
          <p:cNvSpPr txBox="1"/>
          <p:nvPr/>
        </p:nvSpPr>
        <p:spPr>
          <a:xfrm>
            <a:off x="645975" y="5468000"/>
            <a:ext cx="1311000" cy="540000"/>
          </a:xfrm>
          <a:prstGeom prst="rect">
            <a:avLst/>
          </a:prstGeom>
          <a:noFill/>
          <a:ln>
            <a:noFill/>
          </a:ln>
        </p:spPr>
        <p:txBody>
          <a:bodyPr lIns="91425" tIns="91425" rIns="91425" bIns="91425" anchor="t" anchorCtr="0">
            <a:noAutofit/>
          </a:bodyPr>
          <a:lstStyle/>
          <a:p>
            <a:pPr lvl="0">
              <a:spcBef>
                <a:spcPts val="0"/>
              </a:spcBef>
              <a:buNone/>
            </a:pPr>
            <a:r>
              <a:rPr lang="en-US" sz="800"/>
              <a:t>This presentation is licensed with a </a:t>
            </a:r>
            <a:r>
              <a:rPr lang="en-US" sz="800" u="sng">
                <a:solidFill>
                  <a:schemeClr val="hlink"/>
                </a:solidFill>
                <a:hlinkClick r:id="rId10"/>
              </a:rPr>
              <a:t>CC-BY-SA 4.0 license</a:t>
            </a:r>
            <a:r>
              <a:rPr lang="en-US" sz="800"/>
              <a:t>.</a:t>
            </a:r>
          </a:p>
        </p:txBody>
      </p:sp>
      <p:sp>
        <p:nvSpPr>
          <p:cNvPr id="95" name="Shape 95"/>
          <p:cNvSpPr txBox="1"/>
          <p:nvPr/>
        </p:nvSpPr>
        <p:spPr>
          <a:xfrm>
            <a:off x="341175" y="6224625"/>
            <a:ext cx="3444600" cy="439200"/>
          </a:xfrm>
          <a:prstGeom prst="rect">
            <a:avLst/>
          </a:prstGeom>
          <a:noFill/>
          <a:ln>
            <a:noFill/>
          </a:ln>
        </p:spPr>
        <p:txBody>
          <a:bodyPr lIns="91425" tIns="91425" rIns="91425" bIns="91425" anchor="t" anchorCtr="0">
            <a:noAutofit/>
          </a:bodyPr>
          <a:lstStyle/>
          <a:p>
            <a:pPr lvl="0" rtl="0">
              <a:spcBef>
                <a:spcPts val="0"/>
              </a:spcBef>
              <a:buClr>
                <a:schemeClr val="dk1"/>
              </a:buClr>
              <a:buSzPct val="84615"/>
              <a:buFont typeface="Arial"/>
              <a:buNone/>
            </a:pPr>
            <a:r>
              <a:rPr lang="en-US" sz="1300" b="1">
                <a:solidFill>
                  <a:srgbClr val="4A86E8"/>
                </a:solidFill>
              </a:rPr>
              <a:t>Resource Folder:  </a:t>
            </a:r>
            <a:r>
              <a:rPr lang="en-US" sz="950" b="1" u="sng">
                <a:solidFill>
                  <a:schemeClr val="hlink"/>
                </a:solidFill>
                <a:highlight>
                  <a:srgbClr val="FFFFFF"/>
                </a:highlight>
                <a:latin typeface="Verdana"/>
                <a:ea typeface="Verdana"/>
                <a:cs typeface="Verdana"/>
                <a:sym typeface="Verdana"/>
                <a:hlinkClick r:id="rId11"/>
              </a:rPr>
              <a:t>http://tinyurl.com/IsItAFairUse-Wrkshp-2016</a:t>
            </a:r>
          </a:p>
          <a:p>
            <a:pPr lvl="0">
              <a:spcBef>
                <a:spcPts val="0"/>
              </a:spcBef>
              <a:buNone/>
            </a:pPr>
            <a:endParaRP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  </a:t>
            </a:r>
            <a:r>
              <a:rPr lang="en-US" sz="4400" b="0" i="0" u="none" strike="noStrike" cap="none">
                <a:solidFill>
                  <a:schemeClr val="accent1"/>
                </a:solidFill>
                <a:latin typeface="Calibri"/>
                <a:ea typeface="Calibri"/>
                <a:cs typeface="Calibri"/>
                <a:sym typeface="Calibri"/>
              </a:rPr>
              <a:t> 5 Steps</a:t>
            </a:r>
          </a:p>
        </p:txBody>
      </p:sp>
      <p:sp>
        <p:nvSpPr>
          <p:cNvPr id="166" name="Shape 166"/>
          <p:cNvSpPr txBox="1">
            <a:spLocks noGrp="1"/>
          </p:cNvSpPr>
          <p:nvPr>
            <p:ph type="body" idx="1"/>
          </p:nvPr>
        </p:nvSpPr>
        <p:spPr>
          <a:xfrm>
            <a:off x="158200" y="1600200"/>
            <a:ext cx="8821500" cy="4182299"/>
          </a:xfrm>
          <a:prstGeom prst="rect">
            <a:avLst/>
          </a:prstGeom>
          <a:noFill/>
          <a:ln>
            <a:noFill/>
          </a:ln>
        </p:spPr>
        <p:txBody>
          <a:bodyPr lIns="91425" tIns="45700" rIns="91425" bIns="45700" anchor="t" anchorCtr="0">
            <a:noAutofit/>
          </a:bodyPr>
          <a:lstStyle/>
          <a:p>
            <a:pPr marL="457200" marR="0" lvl="0" indent="-374650" algn="l" rtl="0">
              <a:lnSpc>
                <a:spcPct val="150000"/>
              </a:lnSpc>
              <a:spcBef>
                <a:spcPts val="500"/>
              </a:spcBef>
              <a:spcAft>
                <a:spcPts val="1000"/>
              </a:spcAft>
              <a:buClr>
                <a:schemeClr val="accent5"/>
              </a:buClr>
              <a:buSzPct val="100000"/>
              <a:buAutoNum type="arabicParenR"/>
            </a:pPr>
            <a:r>
              <a:rPr lang="en-US" sz="2300">
                <a:solidFill>
                  <a:schemeClr val="accent5"/>
                </a:solidFill>
              </a:rPr>
              <a:t>Is the work protected by copyright?</a:t>
            </a:r>
          </a:p>
          <a:p>
            <a:pPr marL="457200" marR="0" lvl="0" indent="-374650" algn="l" rtl="0">
              <a:lnSpc>
                <a:spcPct val="150000"/>
              </a:lnSpc>
              <a:spcBef>
                <a:spcPts val="500"/>
              </a:spcBef>
              <a:spcAft>
                <a:spcPts val="1000"/>
              </a:spcAft>
              <a:buClr>
                <a:schemeClr val="accent1"/>
              </a:buClr>
              <a:buSzPct val="100000"/>
              <a:buAutoNum type="arabicParenR"/>
            </a:pPr>
            <a:r>
              <a:rPr lang="en-US" sz="2300" b="1" i="0" u="none" strike="noStrike" cap="none">
                <a:solidFill>
                  <a:schemeClr val="accent1"/>
                </a:solidFill>
              </a:rPr>
              <a:t>Is there a specific exemption in </a:t>
            </a:r>
            <a:r>
              <a:rPr lang="en-US" sz="2300" b="1">
                <a:solidFill>
                  <a:schemeClr val="accent1"/>
                </a:solidFill>
              </a:rPr>
              <a:t>© </a:t>
            </a:r>
            <a:r>
              <a:rPr lang="en-US" sz="2300" b="1" i="0" u="none" strike="noStrike" cap="none">
                <a:solidFill>
                  <a:schemeClr val="accent1"/>
                </a:solidFill>
              </a:rPr>
              <a:t>law that covers my use</a:t>
            </a:r>
            <a:r>
              <a:rPr lang="en-US" sz="2300" b="1">
                <a:solidFill>
                  <a:schemeClr val="accent1"/>
                </a:solidFill>
              </a:rPr>
              <a:t>?</a:t>
            </a:r>
          </a:p>
          <a:p>
            <a:pPr marL="457200" marR="0" lvl="0" indent="-374650" algn="l" rtl="0">
              <a:lnSpc>
                <a:spcPct val="150000"/>
              </a:lnSpc>
              <a:spcBef>
                <a:spcPts val="500"/>
              </a:spcBef>
              <a:spcAft>
                <a:spcPts val="1000"/>
              </a:spcAft>
              <a:buClr>
                <a:schemeClr val="accent5"/>
              </a:buClr>
              <a:buSzPct val="100000"/>
              <a:buAutoNum type="arabicParenR"/>
            </a:pPr>
            <a:r>
              <a:rPr lang="en-US" sz="2300" b="0" i="0" u="none" strike="noStrike" cap="none">
                <a:solidFill>
                  <a:schemeClr val="accent5"/>
                </a:solidFill>
              </a:rPr>
              <a:t>Is there a license that covers my use?</a:t>
            </a:r>
          </a:p>
          <a:p>
            <a:pPr marL="457200" marR="0" lvl="0" indent="-374650" algn="l" rtl="0">
              <a:lnSpc>
                <a:spcPct val="150000"/>
              </a:lnSpc>
              <a:spcBef>
                <a:spcPts val="500"/>
              </a:spcBef>
              <a:spcAft>
                <a:spcPts val="1000"/>
              </a:spcAft>
              <a:buClr>
                <a:schemeClr val="accent5"/>
              </a:buClr>
              <a:buSzPct val="100000"/>
              <a:buAutoNum type="arabicParenR"/>
            </a:pPr>
            <a:r>
              <a:rPr lang="en-US" sz="2300" i="0" u="none" strike="noStrike" cap="none">
                <a:solidFill>
                  <a:schemeClr val="accent5"/>
                </a:solidFill>
              </a:rPr>
              <a:t>Is my use covered by fair use?</a:t>
            </a:r>
          </a:p>
          <a:p>
            <a:pPr marL="457200" marR="0" lvl="0" indent="-374650" algn="l" rtl="0">
              <a:lnSpc>
                <a:spcPct val="150000"/>
              </a:lnSpc>
              <a:spcBef>
                <a:spcPts val="500"/>
              </a:spcBef>
              <a:spcAft>
                <a:spcPts val="1000"/>
              </a:spcAft>
              <a:buClr>
                <a:schemeClr val="accent5"/>
              </a:buClr>
              <a:buSzPct val="100000"/>
              <a:buAutoNum type="arabicParenR"/>
            </a:pPr>
            <a:r>
              <a:rPr lang="en-US" sz="2300" b="0" i="0" u="none" strike="noStrike" cap="none">
                <a:solidFill>
                  <a:schemeClr val="accent5"/>
                </a:solidFill>
              </a:rPr>
              <a:t>Do I need permission from the copyright owner for my use?</a:t>
            </a:r>
          </a:p>
        </p:txBody>
      </p:sp>
      <p:pic>
        <p:nvPicPr>
          <p:cNvPr id="167" name="Shape 167"/>
          <p:cNvPicPr preferRelativeResize="0"/>
          <p:nvPr/>
        </p:nvPicPr>
        <p:blipFill rotWithShape="1">
          <a:blip r:embed="rId3">
            <a:alphaModFix/>
          </a:blip>
          <a:srcRect/>
          <a:stretch/>
        </p:blipFill>
        <p:spPr>
          <a:xfrm>
            <a:off x="8003617" y="655852"/>
            <a:ext cx="570900" cy="1228799"/>
          </a:xfrm>
          <a:prstGeom prst="rect">
            <a:avLst/>
          </a:prstGeom>
          <a:noFill/>
          <a:ln>
            <a:noFill/>
          </a:ln>
        </p:spPr>
      </p:pic>
      <p:sp>
        <p:nvSpPr>
          <p:cNvPr id="168" name="Shape 168"/>
          <p:cNvSpPr txBox="1"/>
          <p:nvPr/>
        </p:nvSpPr>
        <p:spPr>
          <a:xfrm>
            <a:off x="6443662" y="228600"/>
            <a:ext cx="2362200" cy="4616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 Screenshot from “</a:t>
            </a:r>
            <a:r>
              <a:rPr lang="en-US" sz="1200" b="0" i="0" u="sng" strike="noStrike" cap="none">
                <a:solidFill>
                  <a:schemeClr val="hlink"/>
                </a:solidFill>
                <a:latin typeface="Calibri"/>
                <a:ea typeface="Calibri"/>
                <a:cs typeface="Calibri"/>
                <a:sym typeface="Calibri"/>
                <a:hlinkClick r:id="rId4"/>
              </a:rPr>
              <a:t>Get Creative</a:t>
            </a:r>
            <a:r>
              <a:rPr lang="en-US" sz="1200" b="0" i="0" u="none" strike="noStrike" cap="none">
                <a:solidFill>
                  <a:schemeClr val="dk1"/>
                </a:solidFill>
                <a:latin typeface="Calibri"/>
                <a:ea typeface="Calibri"/>
                <a:cs typeface="Calibri"/>
                <a:sym typeface="Calibri"/>
              </a:rPr>
              <a:t>” Creative Commons </a:t>
            </a:r>
            <a:r>
              <a:rPr lang="en-US" sz="1200" b="0" i="0" u="sng" strike="noStrike" cap="none">
                <a:solidFill>
                  <a:schemeClr val="hlink"/>
                </a:solidFill>
                <a:latin typeface="Calibri"/>
                <a:ea typeface="Calibri"/>
                <a:cs typeface="Calibri"/>
                <a:sym typeface="Calibri"/>
                <a:hlinkClick r:id="rId5"/>
              </a:rPr>
              <a:t>CC BY-NC-SA</a:t>
            </a:r>
          </a:p>
        </p:txBody>
      </p:sp>
      <p:sp>
        <p:nvSpPr>
          <p:cNvPr id="169" name="Shape 169"/>
          <p:cNvSpPr txBox="1"/>
          <p:nvPr/>
        </p:nvSpPr>
        <p:spPr>
          <a:xfrm>
            <a:off x="669475" y="6041250"/>
            <a:ext cx="8136300" cy="680699"/>
          </a:xfrm>
          <a:prstGeom prst="rect">
            <a:avLst/>
          </a:prstGeom>
          <a:noFill/>
          <a:ln>
            <a:noFill/>
          </a:ln>
        </p:spPr>
        <p:txBody>
          <a:bodyPr lIns="91425" tIns="91425" rIns="91425" bIns="91425" anchor="t" anchorCtr="0">
            <a:noAutofit/>
          </a:bodyPr>
          <a:lstStyle/>
          <a:p>
            <a:pPr lvl="0" rtl="0">
              <a:spcBef>
                <a:spcPts val="0"/>
              </a:spcBef>
              <a:buClr>
                <a:schemeClr val="dk1"/>
              </a:buClr>
              <a:buFont typeface="Arial"/>
              <a:buNone/>
            </a:pPr>
            <a:r>
              <a:rPr lang="en-US" u="sng">
                <a:solidFill>
                  <a:schemeClr val="hlink"/>
                </a:solidFill>
                <a:hlinkClick r:id="rId6"/>
              </a:rPr>
              <a:t>A Framework for Analyzing any U.S. Copyright Problem</a:t>
            </a:r>
            <a:r>
              <a:rPr lang="en-US">
                <a:solidFill>
                  <a:schemeClr val="dk1"/>
                </a:solidFill>
              </a:rPr>
              <a:t>. </a:t>
            </a:r>
          </a:p>
          <a:p>
            <a:pPr lvl="0" rtl="0">
              <a:spcBef>
                <a:spcPts val="0"/>
              </a:spcBef>
              <a:buClr>
                <a:schemeClr val="dk1"/>
              </a:buClr>
              <a:buFont typeface="Arial"/>
              <a:buNone/>
            </a:pPr>
            <a:r>
              <a:rPr lang="en-US">
                <a:solidFill>
                  <a:schemeClr val="accent5"/>
                </a:solidFill>
              </a:rPr>
              <a:t>By Smith, K., Macklin, L. A., and Gillilan, A. T.,</a:t>
            </a:r>
            <a:r>
              <a:rPr lang="en-US">
                <a:solidFill>
                  <a:schemeClr val="dk1"/>
                </a:solidFill>
              </a:rPr>
              <a:t> </a:t>
            </a:r>
            <a:r>
              <a:rPr lang="en-US" u="sng">
                <a:solidFill>
                  <a:schemeClr val="hlink"/>
                </a:solidFill>
                <a:hlinkClick r:id="rId7"/>
              </a:rPr>
              <a:t>CC-BY-SA 4.0</a:t>
            </a:r>
            <a:r>
              <a:rPr lang="en-US">
                <a:solidFill>
                  <a:schemeClr val="accent5"/>
                </a:solidFill>
              </a:rPr>
              <a:t>. </a:t>
            </a:r>
          </a:p>
          <a:p>
            <a:pPr lvl="0" rtl="0">
              <a:spcBef>
                <a:spcPts val="0"/>
              </a:spcBef>
              <a:buClr>
                <a:schemeClr val="dk1"/>
              </a:buClr>
              <a:buFont typeface="Arial"/>
              <a:buNone/>
            </a:pPr>
            <a:r>
              <a:rPr lang="en-US">
                <a:solidFill>
                  <a:schemeClr val="accent5"/>
                </a:solidFill>
              </a:rPr>
              <a:t>Modified by Anita Walz, </a:t>
            </a:r>
            <a:r>
              <a:rPr lang="en-US" u="sng">
                <a:solidFill>
                  <a:schemeClr val="hlink"/>
                </a:solidFill>
                <a:hlinkClick r:id="rId7"/>
              </a:rPr>
              <a:t>CC-BY-SA 4.0</a:t>
            </a:r>
            <a:r>
              <a:rPr lang="en-US">
                <a:solidFill>
                  <a:schemeClr val="dk1"/>
                </a:solidFill>
              </a:rPr>
              <a:t>.</a:t>
            </a:r>
          </a:p>
          <a:p>
            <a:pPr lvl="0" rtl="0">
              <a:spcBef>
                <a:spcPts val="0"/>
              </a:spcBef>
              <a:buNone/>
            </a:pPr>
            <a:endParaRP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274350" y="238075"/>
            <a:ext cx="8595300" cy="1143000"/>
          </a:xfrm>
          <a:prstGeom prst="rect">
            <a:avLst/>
          </a:prstGeom>
        </p:spPr>
        <p:txBody>
          <a:bodyPr lIns="91425" tIns="91425" rIns="91425" bIns="91425" anchor="ctr" anchorCtr="0">
            <a:noAutofit/>
          </a:bodyPr>
          <a:lstStyle/>
          <a:p>
            <a:pPr lvl="0" rtl="0">
              <a:spcBef>
                <a:spcPts val="0"/>
              </a:spcBef>
              <a:buNone/>
            </a:pPr>
            <a:r>
              <a:rPr lang="en-US" sz="2400" b="1">
                <a:solidFill>
                  <a:schemeClr val="accent1"/>
                </a:solidFill>
              </a:rPr>
              <a:t>Step 2: Is there a specific exemption in © law that </a:t>
            </a:r>
          </a:p>
          <a:p>
            <a:pPr lvl="0">
              <a:spcBef>
                <a:spcPts val="0"/>
              </a:spcBef>
              <a:buNone/>
            </a:pPr>
            <a:r>
              <a:rPr lang="en-US" sz="2400" b="1">
                <a:solidFill>
                  <a:schemeClr val="accent1"/>
                </a:solidFill>
              </a:rPr>
              <a:t>covers my use?</a:t>
            </a:r>
          </a:p>
          <a:p>
            <a:pPr lvl="0">
              <a:spcBef>
                <a:spcPts val="0"/>
              </a:spcBef>
              <a:buNone/>
            </a:pPr>
            <a:r>
              <a:rPr lang="en-US" sz="2400">
                <a:solidFill>
                  <a:schemeClr val="accent1"/>
                </a:solidFill>
              </a:rPr>
              <a:t>Examples of exemptions related to research and teaching</a:t>
            </a:r>
          </a:p>
        </p:txBody>
      </p:sp>
      <p:sp>
        <p:nvSpPr>
          <p:cNvPr id="176" name="Shape 176"/>
          <p:cNvSpPr txBox="1">
            <a:spLocks noGrp="1"/>
          </p:cNvSpPr>
          <p:nvPr>
            <p:ph type="body" idx="1"/>
          </p:nvPr>
        </p:nvSpPr>
        <p:spPr>
          <a:xfrm>
            <a:off x="187350" y="1590875"/>
            <a:ext cx="8781000" cy="4526100"/>
          </a:xfrm>
          <a:prstGeom prst="rect">
            <a:avLst/>
          </a:prstGeom>
        </p:spPr>
        <p:txBody>
          <a:bodyPr lIns="91425" tIns="91425" rIns="91425" bIns="91425" anchor="t" anchorCtr="0">
            <a:noAutofit/>
          </a:bodyPr>
          <a:lstStyle/>
          <a:p>
            <a:pPr marL="0" lvl="0" indent="-69850" rtl="0">
              <a:lnSpc>
                <a:spcPct val="115000"/>
              </a:lnSpc>
              <a:spcBef>
                <a:spcPts val="400"/>
              </a:spcBef>
              <a:buClr>
                <a:schemeClr val="dk1"/>
              </a:buClr>
              <a:buSzPct val="64705"/>
              <a:buFont typeface="Arial"/>
              <a:buNone/>
            </a:pPr>
            <a:r>
              <a:rPr lang="en-US" sz="1700">
                <a:solidFill>
                  <a:schemeClr val="accent5"/>
                </a:solidFill>
                <a:latin typeface="Calibri"/>
                <a:ea typeface="Calibri"/>
                <a:cs typeface="Calibri"/>
                <a:sym typeface="Calibri"/>
              </a:rPr>
              <a:t>Section 108: Library copying</a:t>
            </a:r>
          </a:p>
          <a:p>
            <a:pPr marL="0" lvl="0" indent="-69850" rtl="0">
              <a:lnSpc>
                <a:spcPct val="115000"/>
              </a:lnSpc>
              <a:spcBef>
                <a:spcPts val="400"/>
              </a:spcBef>
              <a:buClr>
                <a:schemeClr val="dk1"/>
              </a:buClr>
              <a:buSzPct val="64705"/>
              <a:buFont typeface="Arial"/>
              <a:buNone/>
            </a:pPr>
            <a:r>
              <a:rPr lang="en-US" sz="1700">
                <a:solidFill>
                  <a:schemeClr val="accent5"/>
                </a:solidFill>
                <a:latin typeface="Calibri"/>
                <a:ea typeface="Calibri"/>
                <a:cs typeface="Calibri"/>
                <a:sym typeface="Calibri"/>
              </a:rPr>
              <a:t>Section 109(a): First sale doctrine</a:t>
            </a:r>
          </a:p>
          <a:p>
            <a:pPr marL="0" lvl="0" indent="-69850" rtl="0">
              <a:lnSpc>
                <a:spcPct val="115000"/>
              </a:lnSpc>
              <a:spcBef>
                <a:spcPts val="400"/>
              </a:spcBef>
              <a:buClr>
                <a:schemeClr val="dk1"/>
              </a:buClr>
              <a:buSzPct val="64705"/>
              <a:buFont typeface="Arial"/>
              <a:buNone/>
            </a:pPr>
            <a:r>
              <a:rPr lang="en-US" sz="1700">
                <a:solidFill>
                  <a:schemeClr val="accent5"/>
                </a:solidFill>
                <a:latin typeface="Calibri"/>
                <a:ea typeface="Calibri"/>
                <a:cs typeface="Calibri"/>
                <a:sym typeface="Calibri"/>
              </a:rPr>
              <a:t>Section 109(c): Exemption for public displays</a:t>
            </a:r>
          </a:p>
          <a:p>
            <a:pPr marL="0" lvl="0" indent="-69850" rtl="0">
              <a:lnSpc>
                <a:spcPct val="115000"/>
              </a:lnSpc>
              <a:spcBef>
                <a:spcPts val="600"/>
              </a:spcBef>
              <a:buClr>
                <a:schemeClr val="dk1"/>
              </a:buClr>
              <a:buSzPct val="45833"/>
              <a:buFont typeface="Arial"/>
              <a:buNone/>
            </a:pPr>
            <a:r>
              <a:rPr lang="en-US" sz="2400">
                <a:solidFill>
                  <a:schemeClr val="accent5"/>
                </a:solidFill>
                <a:latin typeface="Calibri"/>
                <a:ea typeface="Calibri"/>
                <a:cs typeface="Calibri"/>
                <a:sym typeface="Calibri"/>
              </a:rPr>
              <a:t>Section 110(1): </a:t>
            </a:r>
            <a:r>
              <a:rPr lang="en-US" sz="2700">
                <a:solidFill>
                  <a:schemeClr val="accent1"/>
                </a:solidFill>
                <a:latin typeface="Calibri"/>
                <a:ea typeface="Calibri"/>
                <a:cs typeface="Calibri"/>
                <a:sym typeface="Calibri"/>
              </a:rPr>
              <a:t>Displays/performances in face to face teaching</a:t>
            </a:r>
          </a:p>
          <a:p>
            <a:pPr marL="0" lvl="0" indent="-69850" rtl="0">
              <a:lnSpc>
                <a:spcPct val="115000"/>
              </a:lnSpc>
              <a:spcBef>
                <a:spcPts val="600"/>
              </a:spcBef>
              <a:buClr>
                <a:schemeClr val="dk1"/>
              </a:buClr>
              <a:buSzPct val="45833"/>
              <a:buFont typeface="Arial"/>
              <a:buNone/>
            </a:pPr>
            <a:r>
              <a:rPr lang="en-US" sz="2400">
                <a:solidFill>
                  <a:schemeClr val="accent5"/>
                </a:solidFill>
                <a:latin typeface="Calibri"/>
                <a:ea typeface="Calibri"/>
                <a:cs typeface="Calibri"/>
                <a:sym typeface="Calibri"/>
              </a:rPr>
              <a:t>Section 110(2):</a:t>
            </a:r>
            <a:r>
              <a:rPr lang="en-US" sz="2400">
                <a:solidFill>
                  <a:schemeClr val="dk1"/>
                </a:solidFill>
                <a:latin typeface="Calibri"/>
                <a:ea typeface="Calibri"/>
                <a:cs typeface="Calibri"/>
                <a:sym typeface="Calibri"/>
              </a:rPr>
              <a:t> </a:t>
            </a:r>
            <a:r>
              <a:rPr lang="en-US" sz="2700">
                <a:solidFill>
                  <a:schemeClr val="accent1"/>
                </a:solidFill>
                <a:latin typeface="Calibri"/>
                <a:ea typeface="Calibri"/>
                <a:cs typeface="Calibri"/>
                <a:sym typeface="Calibri"/>
              </a:rPr>
              <a:t>Displays/performances in distance learning</a:t>
            </a:r>
          </a:p>
          <a:p>
            <a:pPr marL="0" lvl="0" indent="-69850" rtl="0">
              <a:lnSpc>
                <a:spcPct val="115000"/>
              </a:lnSpc>
              <a:spcBef>
                <a:spcPts val="400"/>
              </a:spcBef>
              <a:buClr>
                <a:schemeClr val="dk1"/>
              </a:buClr>
              <a:buSzPct val="64705"/>
              <a:buFont typeface="Arial"/>
              <a:buNone/>
            </a:pPr>
            <a:r>
              <a:rPr lang="en-US" sz="1700">
                <a:solidFill>
                  <a:schemeClr val="accent5"/>
                </a:solidFill>
                <a:latin typeface="Calibri"/>
                <a:ea typeface="Calibri"/>
                <a:cs typeface="Calibri"/>
                <a:sym typeface="Calibri"/>
              </a:rPr>
              <a:t>Section 117: Computer software</a:t>
            </a:r>
          </a:p>
          <a:p>
            <a:pPr marL="0" lvl="0" indent="-69850" rtl="0">
              <a:lnSpc>
                <a:spcPct val="115000"/>
              </a:lnSpc>
              <a:spcBef>
                <a:spcPts val="400"/>
              </a:spcBef>
              <a:buClr>
                <a:schemeClr val="dk1"/>
              </a:buClr>
              <a:buSzPct val="64705"/>
              <a:buFont typeface="Arial"/>
              <a:buNone/>
            </a:pPr>
            <a:r>
              <a:rPr lang="en-US" sz="1700">
                <a:solidFill>
                  <a:schemeClr val="accent5"/>
                </a:solidFill>
                <a:latin typeface="Calibri"/>
                <a:ea typeface="Calibri"/>
                <a:cs typeface="Calibri"/>
                <a:sym typeface="Calibri"/>
              </a:rPr>
              <a:t>Section 120: Architectural works</a:t>
            </a:r>
          </a:p>
          <a:p>
            <a:pPr marL="0" lvl="0" indent="-69850" rtl="0">
              <a:lnSpc>
                <a:spcPct val="115000"/>
              </a:lnSpc>
              <a:spcBef>
                <a:spcPts val="400"/>
              </a:spcBef>
              <a:buClr>
                <a:schemeClr val="dk1"/>
              </a:buClr>
              <a:buSzPct val="64705"/>
              <a:buFont typeface="Arial"/>
              <a:buNone/>
            </a:pPr>
            <a:r>
              <a:rPr lang="en-US" sz="1700">
                <a:solidFill>
                  <a:schemeClr val="accent5"/>
                </a:solidFill>
                <a:latin typeface="Calibri"/>
                <a:ea typeface="Calibri"/>
                <a:cs typeface="Calibri"/>
                <a:sym typeface="Calibri"/>
              </a:rPr>
              <a:t>Section 121: Special formats for persons who are blind or have other disabilities</a:t>
            </a:r>
          </a:p>
          <a:p>
            <a:pPr lvl="0">
              <a:spcBef>
                <a:spcPts val="0"/>
              </a:spcBef>
              <a:buNone/>
            </a:pPr>
            <a:endParaRPr/>
          </a:p>
        </p:txBody>
      </p:sp>
      <p:sp>
        <p:nvSpPr>
          <p:cNvPr id="177" name="Shape 177"/>
          <p:cNvSpPr txBox="1"/>
          <p:nvPr/>
        </p:nvSpPr>
        <p:spPr>
          <a:xfrm>
            <a:off x="4634025" y="5322625"/>
            <a:ext cx="4224600" cy="1423799"/>
          </a:xfrm>
          <a:prstGeom prst="rect">
            <a:avLst/>
          </a:prstGeom>
          <a:noFill/>
          <a:ln>
            <a:noFill/>
          </a:ln>
        </p:spPr>
        <p:txBody>
          <a:bodyPr lIns="91425" tIns="91425" rIns="91425" bIns="91425" anchor="t" anchorCtr="0">
            <a:noAutofit/>
          </a:bodyPr>
          <a:lstStyle/>
          <a:p>
            <a:pPr lvl="0" rtl="0">
              <a:spcBef>
                <a:spcPts val="0"/>
              </a:spcBef>
              <a:buNone/>
            </a:pPr>
            <a:r>
              <a:rPr lang="en-US" sz="1800">
                <a:solidFill>
                  <a:schemeClr val="accent5"/>
                </a:solidFill>
              </a:rPr>
              <a:t>Also valuable: </a:t>
            </a:r>
          </a:p>
          <a:p>
            <a:pPr lvl="0">
              <a:spcBef>
                <a:spcPts val="0"/>
              </a:spcBef>
              <a:buNone/>
            </a:pPr>
            <a:r>
              <a:rPr lang="en-US" sz="1800">
                <a:solidFill>
                  <a:schemeClr val="accent1"/>
                </a:solidFill>
              </a:rPr>
              <a:t>Documentation of the exemption you used -- that you acted “in good faith.”</a:t>
            </a:r>
          </a:p>
        </p:txBody>
      </p:sp>
      <p:sp>
        <p:nvSpPr>
          <p:cNvPr id="178" name="Shape 178"/>
          <p:cNvSpPr txBox="1"/>
          <p:nvPr/>
        </p:nvSpPr>
        <p:spPr>
          <a:xfrm>
            <a:off x="372075" y="5856025"/>
            <a:ext cx="3441600" cy="854100"/>
          </a:xfrm>
          <a:prstGeom prst="rect">
            <a:avLst/>
          </a:prstGeom>
          <a:noFill/>
          <a:ln>
            <a:noFill/>
          </a:ln>
        </p:spPr>
        <p:txBody>
          <a:bodyPr lIns="91425" tIns="91425" rIns="91425" bIns="91425" anchor="t" anchorCtr="0">
            <a:noAutofit/>
          </a:bodyPr>
          <a:lstStyle/>
          <a:p>
            <a:pPr lvl="0" rtl="0">
              <a:spcBef>
                <a:spcPts val="0"/>
              </a:spcBef>
              <a:buNone/>
            </a:pPr>
            <a:r>
              <a:rPr lang="en-US" sz="1800">
                <a:solidFill>
                  <a:srgbClr val="4BACC6"/>
                </a:solidFill>
              </a:rPr>
              <a:t>Know Your Copyrights chart:</a:t>
            </a:r>
          </a:p>
          <a:p>
            <a:pPr lvl="0">
              <a:spcBef>
                <a:spcPts val="0"/>
              </a:spcBef>
              <a:buNone/>
            </a:pPr>
            <a:r>
              <a:rPr lang="en-US" u="sng">
                <a:solidFill>
                  <a:schemeClr val="hlink"/>
                </a:solidFill>
                <a:hlinkClick r:id="rId3"/>
              </a:rPr>
              <a:t>http://www.knowyourcopyrights.org/storage/documents/kycrmatrixcolor.pdf</a:t>
            </a:r>
            <a:r>
              <a:rPr lang="en-US"/>
              <a:t> </a:t>
            </a:r>
          </a:p>
        </p:txBody>
      </p:sp>
      <p:sp>
        <p:nvSpPr>
          <p:cNvPr id="179" name="Shape 179"/>
          <p:cNvSpPr txBox="1"/>
          <p:nvPr/>
        </p:nvSpPr>
        <p:spPr>
          <a:xfrm>
            <a:off x="338000" y="5050875"/>
            <a:ext cx="3789900" cy="854100"/>
          </a:xfrm>
          <a:prstGeom prst="rect">
            <a:avLst/>
          </a:prstGeom>
          <a:noFill/>
          <a:ln>
            <a:noFill/>
          </a:ln>
        </p:spPr>
        <p:txBody>
          <a:bodyPr lIns="91425" tIns="91425" rIns="91425" bIns="91425" anchor="t" anchorCtr="0">
            <a:noAutofit/>
          </a:bodyPr>
          <a:lstStyle/>
          <a:p>
            <a:pPr lvl="0" rtl="0">
              <a:spcBef>
                <a:spcPts val="0"/>
              </a:spcBef>
              <a:buNone/>
            </a:pPr>
            <a:r>
              <a:rPr lang="en-US">
                <a:solidFill>
                  <a:srgbClr val="4BACC6"/>
                </a:solidFill>
              </a:rPr>
              <a:t>Persistent Links to library resources:</a:t>
            </a:r>
          </a:p>
          <a:p>
            <a:pPr lvl="0">
              <a:spcBef>
                <a:spcPts val="0"/>
              </a:spcBef>
              <a:buNone/>
            </a:pPr>
            <a:r>
              <a:rPr lang="en-US" u="sng">
                <a:solidFill>
                  <a:schemeClr val="hlink"/>
                </a:solidFill>
                <a:hlinkClick r:id="rId4"/>
              </a:rPr>
              <a:t>http://www.lib.vt.edu/help/scholar/persistentlinks.html</a:t>
            </a:r>
            <a:r>
              <a:rPr lang="en-US"/>
              <a:t> </a:t>
            </a: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Shape 185"/>
          <p:cNvSpPr txBox="1">
            <a:spLocks noGrp="1"/>
          </p:cNvSpPr>
          <p:nvPr>
            <p:ph type="title"/>
          </p:nvPr>
        </p:nvSpPr>
        <p:spPr>
          <a:xfrm>
            <a:off x="576175" y="368862"/>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  </a:t>
            </a:r>
            <a:r>
              <a:rPr lang="en-US" sz="4400" b="0" i="0" u="none" strike="noStrike" cap="none">
                <a:solidFill>
                  <a:schemeClr val="accent1"/>
                </a:solidFill>
                <a:latin typeface="Calibri"/>
                <a:ea typeface="Calibri"/>
                <a:cs typeface="Calibri"/>
                <a:sym typeface="Calibri"/>
              </a:rPr>
              <a:t> 5 Steps</a:t>
            </a:r>
          </a:p>
        </p:txBody>
      </p:sp>
      <p:sp>
        <p:nvSpPr>
          <p:cNvPr id="186" name="Shape 186"/>
          <p:cNvSpPr txBox="1">
            <a:spLocks noGrp="1"/>
          </p:cNvSpPr>
          <p:nvPr>
            <p:ph type="body" idx="1"/>
          </p:nvPr>
        </p:nvSpPr>
        <p:spPr>
          <a:xfrm>
            <a:off x="158200" y="1600200"/>
            <a:ext cx="8821500" cy="4182299"/>
          </a:xfrm>
          <a:prstGeom prst="rect">
            <a:avLst/>
          </a:prstGeom>
          <a:noFill/>
          <a:ln>
            <a:noFill/>
          </a:ln>
        </p:spPr>
        <p:txBody>
          <a:bodyPr lIns="91425" tIns="45700" rIns="91425" bIns="45700" anchor="t" anchorCtr="0">
            <a:noAutofit/>
          </a:bodyPr>
          <a:lstStyle/>
          <a:p>
            <a:pPr marL="457200" marR="0" lvl="0" indent="-381000" algn="l" rtl="0">
              <a:lnSpc>
                <a:spcPct val="150000"/>
              </a:lnSpc>
              <a:spcBef>
                <a:spcPts val="500"/>
              </a:spcBef>
              <a:spcAft>
                <a:spcPts val="1000"/>
              </a:spcAft>
              <a:buClr>
                <a:schemeClr val="accent5"/>
              </a:buClr>
              <a:buSzPct val="100000"/>
              <a:buAutoNum type="arabicParenR"/>
            </a:pPr>
            <a:r>
              <a:rPr lang="en-US" sz="2400">
                <a:solidFill>
                  <a:schemeClr val="accent5"/>
                </a:solidFill>
              </a:rPr>
              <a:t>Is the work protected by copyright?</a:t>
            </a:r>
          </a:p>
          <a:p>
            <a:pPr marL="457200" marR="0" lvl="0" indent="-381000" algn="l" rtl="0">
              <a:lnSpc>
                <a:spcPct val="150000"/>
              </a:lnSpc>
              <a:spcBef>
                <a:spcPts val="500"/>
              </a:spcBef>
              <a:spcAft>
                <a:spcPts val="1000"/>
              </a:spcAft>
              <a:buClr>
                <a:schemeClr val="accent5"/>
              </a:buClr>
              <a:buSzPct val="100000"/>
              <a:buAutoNum type="arabicParenR"/>
            </a:pPr>
            <a:r>
              <a:rPr lang="en-US" sz="2400" b="0" i="0" u="none" strike="noStrike" cap="none">
                <a:solidFill>
                  <a:schemeClr val="accent5"/>
                </a:solidFill>
              </a:rPr>
              <a:t>Is there a specific exemption in </a:t>
            </a:r>
            <a:r>
              <a:rPr lang="en-US" sz="2400">
                <a:solidFill>
                  <a:schemeClr val="accent5"/>
                </a:solidFill>
              </a:rPr>
              <a:t>© </a:t>
            </a:r>
            <a:r>
              <a:rPr lang="en-US" sz="2400" b="0" i="0" u="none" strike="noStrike" cap="none">
                <a:solidFill>
                  <a:schemeClr val="accent5"/>
                </a:solidFill>
              </a:rPr>
              <a:t>law that covers my use</a:t>
            </a:r>
            <a:r>
              <a:rPr lang="en-US" sz="2400">
                <a:solidFill>
                  <a:schemeClr val="accent5"/>
                </a:solidFill>
              </a:rPr>
              <a:t>?</a:t>
            </a:r>
          </a:p>
          <a:p>
            <a:pPr marL="457200" marR="0" lvl="0" indent="-381000" algn="l" rtl="0">
              <a:lnSpc>
                <a:spcPct val="150000"/>
              </a:lnSpc>
              <a:spcBef>
                <a:spcPts val="500"/>
              </a:spcBef>
              <a:spcAft>
                <a:spcPts val="1000"/>
              </a:spcAft>
              <a:buClr>
                <a:schemeClr val="accent1"/>
              </a:buClr>
              <a:buSzPct val="100000"/>
              <a:buAutoNum type="arabicParenR"/>
            </a:pPr>
            <a:r>
              <a:rPr lang="en-US" sz="2400" b="1" i="0" u="none" strike="noStrike" cap="none">
                <a:solidFill>
                  <a:schemeClr val="accent1"/>
                </a:solidFill>
              </a:rPr>
              <a:t>Is there a license that covers my use?</a:t>
            </a:r>
          </a:p>
          <a:p>
            <a:pPr marL="457200" marR="0" lvl="0" indent="-381000" algn="l" rtl="0">
              <a:lnSpc>
                <a:spcPct val="150000"/>
              </a:lnSpc>
              <a:spcBef>
                <a:spcPts val="500"/>
              </a:spcBef>
              <a:spcAft>
                <a:spcPts val="1000"/>
              </a:spcAft>
              <a:buClr>
                <a:schemeClr val="accent5"/>
              </a:buClr>
              <a:buSzPct val="100000"/>
              <a:buAutoNum type="arabicParenR"/>
            </a:pPr>
            <a:r>
              <a:rPr lang="en-US" sz="2400" i="0" u="none" strike="noStrike" cap="none">
                <a:solidFill>
                  <a:schemeClr val="accent5"/>
                </a:solidFill>
              </a:rPr>
              <a:t>Is my use covered by fair use?</a:t>
            </a:r>
          </a:p>
          <a:p>
            <a:pPr marL="457200" marR="0" lvl="0" indent="-381000" algn="l" rtl="0">
              <a:lnSpc>
                <a:spcPct val="150000"/>
              </a:lnSpc>
              <a:spcBef>
                <a:spcPts val="500"/>
              </a:spcBef>
              <a:spcAft>
                <a:spcPts val="1000"/>
              </a:spcAft>
              <a:buClr>
                <a:schemeClr val="accent5"/>
              </a:buClr>
              <a:buSzPct val="100000"/>
              <a:buAutoNum type="arabicParenR"/>
            </a:pPr>
            <a:r>
              <a:rPr lang="en-US" sz="2400" b="0" i="0" u="none" strike="noStrike" cap="none">
                <a:solidFill>
                  <a:schemeClr val="accent5"/>
                </a:solidFill>
              </a:rPr>
              <a:t>Do I need permission from the copyright owner for my use?</a:t>
            </a:r>
          </a:p>
        </p:txBody>
      </p:sp>
      <p:pic>
        <p:nvPicPr>
          <p:cNvPr id="187" name="Shape 187"/>
          <p:cNvPicPr preferRelativeResize="0"/>
          <p:nvPr/>
        </p:nvPicPr>
        <p:blipFill rotWithShape="1">
          <a:blip r:embed="rId3">
            <a:alphaModFix/>
          </a:blip>
          <a:srcRect/>
          <a:stretch/>
        </p:blipFill>
        <p:spPr>
          <a:xfrm>
            <a:off x="8003617" y="655852"/>
            <a:ext cx="570900" cy="1228799"/>
          </a:xfrm>
          <a:prstGeom prst="rect">
            <a:avLst/>
          </a:prstGeom>
          <a:noFill/>
          <a:ln>
            <a:noFill/>
          </a:ln>
        </p:spPr>
      </p:pic>
      <p:sp>
        <p:nvSpPr>
          <p:cNvPr id="188" name="Shape 188"/>
          <p:cNvSpPr txBox="1"/>
          <p:nvPr/>
        </p:nvSpPr>
        <p:spPr>
          <a:xfrm>
            <a:off x="6443662" y="228600"/>
            <a:ext cx="2362200" cy="4616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 Screenshot from “</a:t>
            </a:r>
            <a:r>
              <a:rPr lang="en-US" sz="1200" b="0" i="0" u="sng" strike="noStrike" cap="none">
                <a:solidFill>
                  <a:schemeClr val="hlink"/>
                </a:solidFill>
                <a:latin typeface="Calibri"/>
                <a:ea typeface="Calibri"/>
                <a:cs typeface="Calibri"/>
                <a:sym typeface="Calibri"/>
                <a:hlinkClick r:id="rId4"/>
              </a:rPr>
              <a:t>Get Creative</a:t>
            </a:r>
            <a:r>
              <a:rPr lang="en-US" sz="1200" b="0" i="0" u="none" strike="noStrike" cap="none">
                <a:solidFill>
                  <a:schemeClr val="dk1"/>
                </a:solidFill>
                <a:latin typeface="Calibri"/>
                <a:ea typeface="Calibri"/>
                <a:cs typeface="Calibri"/>
                <a:sym typeface="Calibri"/>
              </a:rPr>
              <a:t>” Creative Commons </a:t>
            </a:r>
            <a:r>
              <a:rPr lang="en-US" sz="1200" b="0" i="0" u="sng" strike="noStrike" cap="none">
                <a:solidFill>
                  <a:schemeClr val="hlink"/>
                </a:solidFill>
                <a:latin typeface="Calibri"/>
                <a:ea typeface="Calibri"/>
                <a:cs typeface="Calibri"/>
                <a:sym typeface="Calibri"/>
                <a:hlinkClick r:id="rId5"/>
              </a:rPr>
              <a:t>CC BY-NC-SA</a:t>
            </a:r>
          </a:p>
        </p:txBody>
      </p:sp>
      <p:sp>
        <p:nvSpPr>
          <p:cNvPr id="189" name="Shape 189"/>
          <p:cNvSpPr txBox="1"/>
          <p:nvPr/>
        </p:nvSpPr>
        <p:spPr>
          <a:xfrm>
            <a:off x="669475" y="6041250"/>
            <a:ext cx="8136300" cy="680699"/>
          </a:xfrm>
          <a:prstGeom prst="rect">
            <a:avLst/>
          </a:prstGeom>
          <a:noFill/>
          <a:ln>
            <a:noFill/>
          </a:ln>
        </p:spPr>
        <p:txBody>
          <a:bodyPr lIns="91425" tIns="91425" rIns="91425" bIns="91425" anchor="t" anchorCtr="0">
            <a:noAutofit/>
          </a:bodyPr>
          <a:lstStyle/>
          <a:p>
            <a:pPr lvl="0" rtl="0">
              <a:spcBef>
                <a:spcPts val="0"/>
              </a:spcBef>
              <a:buClr>
                <a:schemeClr val="dk1"/>
              </a:buClr>
              <a:buFont typeface="Arial"/>
              <a:buNone/>
            </a:pPr>
            <a:r>
              <a:rPr lang="en-US" u="sng">
                <a:solidFill>
                  <a:schemeClr val="hlink"/>
                </a:solidFill>
                <a:hlinkClick r:id="rId6"/>
              </a:rPr>
              <a:t>A Framework for Analyzing any U.S. Copyright Problem</a:t>
            </a:r>
            <a:r>
              <a:rPr lang="en-US">
                <a:solidFill>
                  <a:schemeClr val="dk1"/>
                </a:solidFill>
              </a:rPr>
              <a:t>. </a:t>
            </a:r>
          </a:p>
          <a:p>
            <a:pPr lvl="0" rtl="0">
              <a:spcBef>
                <a:spcPts val="0"/>
              </a:spcBef>
              <a:buClr>
                <a:schemeClr val="dk1"/>
              </a:buClr>
              <a:buFont typeface="Arial"/>
              <a:buNone/>
            </a:pPr>
            <a:r>
              <a:rPr lang="en-US">
                <a:solidFill>
                  <a:schemeClr val="accent5"/>
                </a:solidFill>
              </a:rPr>
              <a:t>By Smith, K., Macklin, L. A., and Gillilan, A. T.,</a:t>
            </a:r>
            <a:r>
              <a:rPr lang="en-US">
                <a:solidFill>
                  <a:schemeClr val="dk1"/>
                </a:solidFill>
              </a:rPr>
              <a:t> </a:t>
            </a:r>
            <a:r>
              <a:rPr lang="en-US" u="sng">
                <a:solidFill>
                  <a:schemeClr val="hlink"/>
                </a:solidFill>
                <a:hlinkClick r:id="rId7"/>
              </a:rPr>
              <a:t>CC-BY-SA 4.0</a:t>
            </a:r>
            <a:r>
              <a:rPr lang="en-US">
                <a:solidFill>
                  <a:schemeClr val="accent5"/>
                </a:solidFill>
              </a:rPr>
              <a:t>. </a:t>
            </a:r>
          </a:p>
          <a:p>
            <a:pPr lvl="0" rtl="0">
              <a:spcBef>
                <a:spcPts val="0"/>
              </a:spcBef>
              <a:buClr>
                <a:schemeClr val="dk1"/>
              </a:buClr>
              <a:buFont typeface="Arial"/>
              <a:buNone/>
            </a:pPr>
            <a:r>
              <a:rPr lang="en-US">
                <a:solidFill>
                  <a:schemeClr val="accent5"/>
                </a:solidFill>
              </a:rPr>
              <a:t>Modified by Anita Walz, </a:t>
            </a:r>
            <a:r>
              <a:rPr lang="en-US" u="sng">
                <a:solidFill>
                  <a:schemeClr val="hlink"/>
                </a:solidFill>
                <a:hlinkClick r:id="rId7"/>
              </a:rPr>
              <a:t>CC-BY-SA 4.0</a:t>
            </a:r>
            <a:r>
              <a:rPr lang="en-US">
                <a:solidFill>
                  <a:schemeClr val="dk1"/>
                </a:solidFill>
              </a:rPr>
              <a:t>.</a:t>
            </a:r>
          </a:p>
          <a:p>
            <a:pPr lvl="0" rtl="0">
              <a:spcBef>
                <a:spcPts val="0"/>
              </a:spcBef>
              <a:buNone/>
            </a:pPr>
            <a:endParaRPr/>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600">
                <a:solidFill>
                  <a:schemeClr val="accent1"/>
                </a:solidFill>
                <a:latin typeface="Calibri"/>
                <a:ea typeface="Calibri"/>
                <a:cs typeface="Calibri"/>
                <a:sym typeface="Calibri"/>
              </a:rPr>
              <a:t>3) Is there a license that covers my Use?</a:t>
            </a:r>
          </a:p>
        </p:txBody>
      </p:sp>
      <p:pic>
        <p:nvPicPr>
          <p:cNvPr id="196" name="Shape 196"/>
          <p:cNvPicPr preferRelativeResize="0"/>
          <p:nvPr/>
        </p:nvPicPr>
        <p:blipFill>
          <a:blip r:embed="rId3">
            <a:alphaModFix/>
          </a:blip>
          <a:stretch>
            <a:fillRect/>
          </a:stretch>
        </p:blipFill>
        <p:spPr>
          <a:xfrm>
            <a:off x="3988875" y="2613350"/>
            <a:ext cx="5155125" cy="3891074"/>
          </a:xfrm>
          <a:prstGeom prst="rect">
            <a:avLst/>
          </a:prstGeom>
          <a:noFill/>
          <a:ln>
            <a:noFill/>
          </a:ln>
        </p:spPr>
      </p:pic>
      <p:pic>
        <p:nvPicPr>
          <p:cNvPr id="197" name="Shape 197"/>
          <p:cNvPicPr preferRelativeResize="0"/>
          <p:nvPr/>
        </p:nvPicPr>
        <p:blipFill>
          <a:blip r:embed="rId4">
            <a:alphaModFix/>
          </a:blip>
          <a:stretch>
            <a:fillRect/>
          </a:stretch>
        </p:blipFill>
        <p:spPr>
          <a:xfrm>
            <a:off x="347800" y="1312050"/>
            <a:ext cx="4717724" cy="3470225"/>
          </a:xfrm>
          <a:prstGeom prst="rect">
            <a:avLst/>
          </a:prstGeom>
          <a:noFill/>
          <a:ln>
            <a:noFill/>
          </a:ln>
        </p:spPr>
      </p:pic>
      <p:sp>
        <p:nvSpPr>
          <p:cNvPr id="198" name="Shape 198"/>
          <p:cNvSpPr txBox="1"/>
          <p:nvPr/>
        </p:nvSpPr>
        <p:spPr>
          <a:xfrm>
            <a:off x="273750" y="6072125"/>
            <a:ext cx="3169799" cy="432299"/>
          </a:xfrm>
          <a:prstGeom prst="rect">
            <a:avLst/>
          </a:prstGeom>
          <a:noFill/>
          <a:ln>
            <a:noFill/>
          </a:ln>
        </p:spPr>
        <p:txBody>
          <a:bodyPr lIns="91425" tIns="91425" rIns="91425" bIns="91425" anchor="t" anchorCtr="0">
            <a:noAutofit/>
          </a:bodyPr>
          <a:lstStyle/>
          <a:p>
            <a:pPr lvl="0">
              <a:spcBef>
                <a:spcPts val="0"/>
              </a:spcBef>
              <a:buNone/>
            </a:pPr>
            <a:r>
              <a:rPr lang="en-US" sz="900">
                <a:solidFill>
                  <a:srgbClr val="4BACC6"/>
                </a:solidFill>
              </a:rPr>
              <a:t>Screenshots taken from pages on lib.vt.edu, using Snippy screenshot tool and image editor, by Anita Walz.</a:t>
            </a: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0" y="274650"/>
            <a:ext cx="9144000" cy="1325700"/>
          </a:xfrm>
          <a:prstGeom prst="rect">
            <a:avLst/>
          </a:prstGeom>
        </p:spPr>
        <p:txBody>
          <a:bodyPr lIns="91425" tIns="91425" rIns="91425" bIns="91425" anchor="ctr" anchorCtr="0">
            <a:noAutofit/>
          </a:bodyPr>
          <a:lstStyle/>
          <a:p>
            <a:pPr lvl="0">
              <a:spcBef>
                <a:spcPts val="0"/>
              </a:spcBef>
              <a:buClr>
                <a:schemeClr val="dk1"/>
              </a:buClr>
              <a:buSzPct val="25000"/>
              <a:buFont typeface="Calibri"/>
              <a:buNone/>
            </a:pPr>
            <a:r>
              <a:rPr lang="en-US" sz="3600">
                <a:solidFill>
                  <a:schemeClr val="accent1"/>
                </a:solidFill>
                <a:latin typeface="Calibri"/>
                <a:ea typeface="Calibri"/>
                <a:cs typeface="Calibri"/>
                <a:sym typeface="Calibri"/>
              </a:rPr>
              <a:t>3) Is there a license that covers my Use?</a:t>
            </a:r>
          </a:p>
          <a:p>
            <a:pPr lvl="0" rtl="0">
              <a:spcBef>
                <a:spcPts val="0"/>
              </a:spcBef>
              <a:buClr>
                <a:schemeClr val="dk1"/>
              </a:buClr>
              <a:buSzPct val="25000"/>
              <a:buFont typeface="Calibri"/>
              <a:buNone/>
            </a:pPr>
            <a:r>
              <a:rPr lang="en-US" sz="2200">
                <a:solidFill>
                  <a:schemeClr val="accent1"/>
                </a:solidFill>
                <a:latin typeface="Calibri"/>
                <a:ea typeface="Calibri"/>
                <a:cs typeface="Calibri"/>
                <a:sym typeface="Calibri"/>
              </a:rPr>
              <a:t> </a:t>
            </a:r>
            <a:r>
              <a:rPr lang="en-US" sz="2200" b="1">
                <a:solidFill>
                  <a:schemeClr val="accent1"/>
                </a:solidFill>
                <a:latin typeface="Calibri"/>
                <a:ea typeface="Calibri"/>
                <a:cs typeface="Calibri"/>
                <a:sym typeface="Calibri"/>
              </a:rPr>
              <a:t>(or, could I use alternate material that has a Creative Commons license?)</a:t>
            </a:r>
          </a:p>
          <a:p>
            <a:pPr lvl="0">
              <a:spcBef>
                <a:spcPts val="0"/>
              </a:spcBef>
              <a:buNone/>
            </a:pPr>
            <a:endParaRPr/>
          </a:p>
        </p:txBody>
      </p:sp>
      <p:sp>
        <p:nvSpPr>
          <p:cNvPr id="205" name="Shape 205"/>
          <p:cNvSpPr txBox="1">
            <a:spLocks noGrp="1"/>
          </p:cNvSpPr>
          <p:nvPr>
            <p:ph type="body" idx="1"/>
          </p:nvPr>
        </p:nvSpPr>
        <p:spPr>
          <a:xfrm>
            <a:off x="457200" y="1600200"/>
            <a:ext cx="5521800" cy="762600"/>
          </a:xfrm>
          <a:prstGeom prst="rect">
            <a:avLst/>
          </a:prstGeom>
        </p:spPr>
        <p:txBody>
          <a:bodyPr lIns="91425" tIns="91425" rIns="91425" bIns="91425" anchor="t" anchorCtr="0">
            <a:noAutofit/>
          </a:bodyPr>
          <a:lstStyle/>
          <a:p>
            <a:pPr lvl="0" rtl="0">
              <a:spcBef>
                <a:spcPts val="0"/>
              </a:spcBef>
              <a:buNone/>
            </a:pPr>
            <a:r>
              <a:rPr lang="en-US" sz="3000">
                <a:solidFill>
                  <a:srgbClr val="4BACC6"/>
                </a:solidFill>
              </a:rPr>
              <a:t>Creative Commons Licenses</a:t>
            </a:r>
          </a:p>
        </p:txBody>
      </p:sp>
      <p:pic>
        <p:nvPicPr>
          <p:cNvPr id="206" name="Shape 206"/>
          <p:cNvPicPr preferRelativeResize="0"/>
          <p:nvPr/>
        </p:nvPicPr>
        <p:blipFill>
          <a:blip r:embed="rId3">
            <a:alphaModFix/>
          </a:blip>
          <a:stretch>
            <a:fillRect/>
          </a:stretch>
        </p:blipFill>
        <p:spPr>
          <a:xfrm>
            <a:off x="1350308" y="2594150"/>
            <a:ext cx="1513316" cy="533100"/>
          </a:xfrm>
          <a:prstGeom prst="rect">
            <a:avLst/>
          </a:prstGeom>
          <a:noFill/>
          <a:ln>
            <a:noFill/>
          </a:ln>
        </p:spPr>
      </p:pic>
      <p:pic>
        <p:nvPicPr>
          <p:cNvPr id="207" name="Shape 207"/>
          <p:cNvPicPr preferRelativeResize="0"/>
          <p:nvPr/>
        </p:nvPicPr>
        <p:blipFill>
          <a:blip r:embed="rId4">
            <a:alphaModFix/>
          </a:blip>
          <a:stretch>
            <a:fillRect/>
          </a:stretch>
        </p:blipFill>
        <p:spPr>
          <a:xfrm>
            <a:off x="1350300" y="3562300"/>
            <a:ext cx="1513325" cy="533099"/>
          </a:xfrm>
          <a:prstGeom prst="rect">
            <a:avLst/>
          </a:prstGeom>
          <a:noFill/>
          <a:ln>
            <a:noFill/>
          </a:ln>
        </p:spPr>
      </p:pic>
      <p:pic>
        <p:nvPicPr>
          <p:cNvPr id="208" name="Shape 208"/>
          <p:cNvPicPr preferRelativeResize="0"/>
          <p:nvPr/>
        </p:nvPicPr>
        <p:blipFill>
          <a:blip r:embed="rId5">
            <a:alphaModFix/>
          </a:blip>
          <a:stretch>
            <a:fillRect/>
          </a:stretch>
        </p:blipFill>
        <p:spPr>
          <a:xfrm>
            <a:off x="1391175" y="4559004"/>
            <a:ext cx="1472450" cy="518704"/>
          </a:xfrm>
          <a:prstGeom prst="rect">
            <a:avLst/>
          </a:prstGeom>
          <a:noFill/>
          <a:ln>
            <a:noFill/>
          </a:ln>
        </p:spPr>
      </p:pic>
      <p:pic>
        <p:nvPicPr>
          <p:cNvPr id="209" name="Shape 209"/>
          <p:cNvPicPr preferRelativeResize="0"/>
          <p:nvPr/>
        </p:nvPicPr>
        <p:blipFill>
          <a:blip r:embed="rId6">
            <a:alphaModFix/>
          </a:blip>
          <a:stretch>
            <a:fillRect/>
          </a:stretch>
        </p:blipFill>
        <p:spPr>
          <a:xfrm>
            <a:off x="4744775" y="2580000"/>
            <a:ext cx="1513316" cy="533100"/>
          </a:xfrm>
          <a:prstGeom prst="rect">
            <a:avLst/>
          </a:prstGeom>
          <a:noFill/>
          <a:ln>
            <a:noFill/>
          </a:ln>
        </p:spPr>
      </p:pic>
      <p:pic>
        <p:nvPicPr>
          <p:cNvPr id="210" name="Shape 210"/>
          <p:cNvPicPr preferRelativeResize="0"/>
          <p:nvPr/>
        </p:nvPicPr>
        <p:blipFill>
          <a:blip r:embed="rId7">
            <a:alphaModFix/>
          </a:blip>
          <a:stretch>
            <a:fillRect/>
          </a:stretch>
        </p:blipFill>
        <p:spPr>
          <a:xfrm>
            <a:off x="4744775" y="3576700"/>
            <a:ext cx="1472438" cy="518699"/>
          </a:xfrm>
          <a:prstGeom prst="rect">
            <a:avLst/>
          </a:prstGeom>
          <a:noFill/>
          <a:ln>
            <a:noFill/>
          </a:ln>
        </p:spPr>
      </p:pic>
      <p:pic>
        <p:nvPicPr>
          <p:cNvPr id="211" name="Shape 211"/>
          <p:cNvPicPr preferRelativeResize="0"/>
          <p:nvPr/>
        </p:nvPicPr>
        <p:blipFill>
          <a:blip r:embed="rId8">
            <a:alphaModFix/>
          </a:blip>
          <a:stretch>
            <a:fillRect/>
          </a:stretch>
        </p:blipFill>
        <p:spPr>
          <a:xfrm>
            <a:off x="4744775" y="4559000"/>
            <a:ext cx="1472438" cy="518699"/>
          </a:xfrm>
          <a:prstGeom prst="rect">
            <a:avLst/>
          </a:prstGeom>
          <a:noFill/>
          <a:ln>
            <a:noFill/>
          </a:ln>
        </p:spPr>
      </p:pic>
      <p:sp>
        <p:nvSpPr>
          <p:cNvPr id="212" name="Shape 212"/>
          <p:cNvSpPr txBox="1"/>
          <p:nvPr/>
        </p:nvSpPr>
        <p:spPr>
          <a:xfrm>
            <a:off x="2304300" y="5764725"/>
            <a:ext cx="6382500" cy="518700"/>
          </a:xfrm>
          <a:prstGeom prst="rect">
            <a:avLst/>
          </a:prstGeom>
          <a:noFill/>
          <a:ln>
            <a:noFill/>
          </a:ln>
        </p:spPr>
        <p:txBody>
          <a:bodyPr lIns="91425" tIns="91425" rIns="91425" bIns="91425" anchor="ctr" anchorCtr="0">
            <a:noAutofit/>
          </a:bodyPr>
          <a:lstStyle/>
          <a:p>
            <a:pPr marL="342900" lvl="0" indent="-209550" rtl="0">
              <a:spcBef>
                <a:spcPts val="640"/>
              </a:spcBef>
              <a:buClr>
                <a:schemeClr val="dk1"/>
              </a:buClr>
              <a:buSzPct val="36666"/>
              <a:buFont typeface="Arial"/>
              <a:buNone/>
            </a:pPr>
            <a:r>
              <a:rPr lang="en-US" sz="3000" u="sng">
                <a:solidFill>
                  <a:schemeClr val="hlink"/>
                </a:solidFill>
                <a:hlinkClick r:id="rId9"/>
              </a:rPr>
              <a:t>About Creative Commons Licenses</a:t>
            </a:r>
          </a:p>
        </p:txBody>
      </p:sp>
      <p:sp>
        <p:nvSpPr>
          <p:cNvPr id="213" name="Shape 213"/>
          <p:cNvSpPr txBox="1"/>
          <p:nvPr/>
        </p:nvSpPr>
        <p:spPr>
          <a:xfrm>
            <a:off x="415900" y="5757525"/>
            <a:ext cx="2002500" cy="533099"/>
          </a:xfrm>
          <a:prstGeom prst="rect">
            <a:avLst/>
          </a:prstGeom>
          <a:noFill/>
          <a:ln>
            <a:noFill/>
          </a:ln>
        </p:spPr>
        <p:txBody>
          <a:bodyPr lIns="91425" tIns="91425" rIns="91425" bIns="91425" anchor="t" anchorCtr="0">
            <a:noAutofit/>
          </a:bodyPr>
          <a:lstStyle/>
          <a:p>
            <a:pPr lvl="0">
              <a:spcBef>
                <a:spcPts val="0"/>
              </a:spcBef>
              <a:buNone/>
            </a:pPr>
            <a:r>
              <a:rPr lang="en-US" sz="900">
                <a:solidFill>
                  <a:srgbClr val="4BACC6"/>
                </a:solidFill>
              </a:rPr>
              <a:t>CC licence logos from Creative Commons site, </a:t>
            </a:r>
            <a:r>
              <a:rPr lang="en-US" sz="900" u="sng">
                <a:solidFill>
                  <a:schemeClr val="hlink"/>
                </a:solidFill>
                <a:hlinkClick r:id="rId9"/>
              </a:rPr>
              <a:t>About Creative Commons Licences</a:t>
            </a:r>
            <a:r>
              <a:rPr lang="en-US" sz="900">
                <a:solidFill>
                  <a:srgbClr val="4BACC6"/>
                </a:solidFill>
              </a:rPr>
              <a:t>, </a:t>
            </a:r>
            <a:r>
              <a:rPr lang="en-US" sz="900" u="sng">
                <a:solidFill>
                  <a:schemeClr val="hlink"/>
                </a:solidFill>
                <a:hlinkClick r:id="rId10"/>
              </a:rPr>
              <a:t>CC-BY</a:t>
            </a: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  </a:t>
            </a:r>
            <a:r>
              <a:rPr lang="en-US" sz="4400" b="0" i="0" u="none" strike="noStrike" cap="none">
                <a:solidFill>
                  <a:schemeClr val="accent1"/>
                </a:solidFill>
                <a:latin typeface="Calibri"/>
                <a:ea typeface="Calibri"/>
                <a:cs typeface="Calibri"/>
                <a:sym typeface="Calibri"/>
              </a:rPr>
              <a:t> 5 Steps</a:t>
            </a:r>
          </a:p>
        </p:txBody>
      </p:sp>
      <p:sp>
        <p:nvSpPr>
          <p:cNvPr id="220" name="Shape 220"/>
          <p:cNvSpPr txBox="1">
            <a:spLocks noGrp="1"/>
          </p:cNvSpPr>
          <p:nvPr>
            <p:ph type="body" idx="1"/>
          </p:nvPr>
        </p:nvSpPr>
        <p:spPr>
          <a:xfrm>
            <a:off x="158200" y="1600200"/>
            <a:ext cx="8821500" cy="4182299"/>
          </a:xfrm>
          <a:prstGeom prst="rect">
            <a:avLst/>
          </a:prstGeom>
          <a:noFill/>
          <a:ln>
            <a:noFill/>
          </a:ln>
        </p:spPr>
        <p:txBody>
          <a:bodyPr lIns="91425" tIns="45700" rIns="91425" bIns="45700" anchor="t" anchorCtr="0">
            <a:noAutofit/>
          </a:bodyPr>
          <a:lstStyle/>
          <a:p>
            <a:pPr marL="457200" marR="0" lvl="0" indent="-381000" algn="l" rtl="0">
              <a:lnSpc>
                <a:spcPct val="150000"/>
              </a:lnSpc>
              <a:spcBef>
                <a:spcPts val="500"/>
              </a:spcBef>
              <a:spcAft>
                <a:spcPts val="1000"/>
              </a:spcAft>
              <a:buClr>
                <a:schemeClr val="accent5"/>
              </a:buClr>
              <a:buSzPct val="100000"/>
              <a:buAutoNum type="arabicParenR"/>
            </a:pPr>
            <a:r>
              <a:rPr lang="en-US" sz="2400">
                <a:solidFill>
                  <a:schemeClr val="accent5"/>
                </a:solidFill>
              </a:rPr>
              <a:t>Is the work protected by copyright?</a:t>
            </a:r>
          </a:p>
          <a:p>
            <a:pPr marL="457200" marR="0" lvl="0" indent="-381000" algn="l" rtl="0">
              <a:lnSpc>
                <a:spcPct val="150000"/>
              </a:lnSpc>
              <a:spcBef>
                <a:spcPts val="500"/>
              </a:spcBef>
              <a:spcAft>
                <a:spcPts val="1000"/>
              </a:spcAft>
              <a:buClr>
                <a:schemeClr val="accent5"/>
              </a:buClr>
              <a:buSzPct val="100000"/>
              <a:buAutoNum type="arabicParenR"/>
            </a:pPr>
            <a:r>
              <a:rPr lang="en-US" sz="2400" b="0" i="0" u="none" strike="noStrike" cap="none">
                <a:solidFill>
                  <a:schemeClr val="accent5"/>
                </a:solidFill>
              </a:rPr>
              <a:t>Is there a specific exemption in </a:t>
            </a:r>
            <a:r>
              <a:rPr lang="en-US" sz="2400">
                <a:solidFill>
                  <a:schemeClr val="accent5"/>
                </a:solidFill>
              </a:rPr>
              <a:t>© </a:t>
            </a:r>
            <a:r>
              <a:rPr lang="en-US" sz="2400" b="0" i="0" u="none" strike="noStrike" cap="none">
                <a:solidFill>
                  <a:schemeClr val="accent5"/>
                </a:solidFill>
              </a:rPr>
              <a:t>law that covers my use</a:t>
            </a:r>
            <a:r>
              <a:rPr lang="en-US" sz="2400">
                <a:solidFill>
                  <a:schemeClr val="accent5"/>
                </a:solidFill>
              </a:rPr>
              <a:t>?</a:t>
            </a:r>
          </a:p>
          <a:p>
            <a:pPr marL="457200" marR="0" lvl="0" indent="-381000" algn="l" rtl="0">
              <a:lnSpc>
                <a:spcPct val="150000"/>
              </a:lnSpc>
              <a:spcBef>
                <a:spcPts val="500"/>
              </a:spcBef>
              <a:spcAft>
                <a:spcPts val="1000"/>
              </a:spcAft>
              <a:buClr>
                <a:schemeClr val="accent5"/>
              </a:buClr>
              <a:buSzPct val="100000"/>
              <a:buAutoNum type="arabicParenR"/>
            </a:pPr>
            <a:r>
              <a:rPr lang="en-US" sz="2400" b="0" i="0" u="none" strike="noStrike" cap="none">
                <a:solidFill>
                  <a:schemeClr val="accent5"/>
                </a:solidFill>
              </a:rPr>
              <a:t>Is there a license that covers my use?</a:t>
            </a:r>
          </a:p>
          <a:p>
            <a:pPr marL="457200" marR="0" lvl="0" indent="-381000" algn="l" rtl="0">
              <a:lnSpc>
                <a:spcPct val="150000"/>
              </a:lnSpc>
              <a:spcBef>
                <a:spcPts val="500"/>
              </a:spcBef>
              <a:spcAft>
                <a:spcPts val="1000"/>
              </a:spcAft>
              <a:buClr>
                <a:schemeClr val="accent1"/>
              </a:buClr>
              <a:buSzPct val="100000"/>
              <a:buAutoNum type="arabicParenR"/>
            </a:pPr>
            <a:r>
              <a:rPr lang="en-US" sz="2400" b="1" i="0" u="none" strike="noStrike" cap="none">
                <a:solidFill>
                  <a:schemeClr val="accent1"/>
                </a:solidFill>
              </a:rPr>
              <a:t>Is my use covered by fair use?</a:t>
            </a:r>
          </a:p>
          <a:p>
            <a:pPr marL="457200" marR="0" lvl="0" indent="-381000" algn="l" rtl="0">
              <a:lnSpc>
                <a:spcPct val="150000"/>
              </a:lnSpc>
              <a:spcBef>
                <a:spcPts val="500"/>
              </a:spcBef>
              <a:spcAft>
                <a:spcPts val="1000"/>
              </a:spcAft>
              <a:buClr>
                <a:schemeClr val="accent5"/>
              </a:buClr>
              <a:buSzPct val="100000"/>
              <a:buAutoNum type="arabicParenR"/>
            </a:pPr>
            <a:r>
              <a:rPr lang="en-US" sz="2400" b="0" i="0" u="none" strike="noStrike" cap="none">
                <a:solidFill>
                  <a:schemeClr val="accent5"/>
                </a:solidFill>
              </a:rPr>
              <a:t>Do I need permission from the copyright owner for my use?</a:t>
            </a:r>
          </a:p>
        </p:txBody>
      </p:sp>
      <p:pic>
        <p:nvPicPr>
          <p:cNvPr id="221" name="Shape 221"/>
          <p:cNvPicPr preferRelativeResize="0"/>
          <p:nvPr/>
        </p:nvPicPr>
        <p:blipFill rotWithShape="1">
          <a:blip r:embed="rId3">
            <a:alphaModFix/>
          </a:blip>
          <a:srcRect/>
          <a:stretch/>
        </p:blipFill>
        <p:spPr>
          <a:xfrm>
            <a:off x="8003617" y="655852"/>
            <a:ext cx="570900" cy="1228799"/>
          </a:xfrm>
          <a:prstGeom prst="rect">
            <a:avLst/>
          </a:prstGeom>
          <a:noFill/>
          <a:ln>
            <a:noFill/>
          </a:ln>
        </p:spPr>
      </p:pic>
      <p:sp>
        <p:nvSpPr>
          <p:cNvPr id="222" name="Shape 222"/>
          <p:cNvSpPr txBox="1"/>
          <p:nvPr/>
        </p:nvSpPr>
        <p:spPr>
          <a:xfrm>
            <a:off x="6443662" y="228600"/>
            <a:ext cx="2362200" cy="4616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 Screenshot from “</a:t>
            </a:r>
            <a:r>
              <a:rPr lang="en-US" sz="1200" b="0" i="0" u="sng" strike="noStrike" cap="none">
                <a:solidFill>
                  <a:schemeClr val="hlink"/>
                </a:solidFill>
                <a:latin typeface="Calibri"/>
                <a:ea typeface="Calibri"/>
                <a:cs typeface="Calibri"/>
                <a:sym typeface="Calibri"/>
                <a:hlinkClick r:id="rId4"/>
              </a:rPr>
              <a:t>Get Creative</a:t>
            </a:r>
            <a:r>
              <a:rPr lang="en-US" sz="1200" b="0" i="0" u="none" strike="noStrike" cap="none">
                <a:solidFill>
                  <a:schemeClr val="dk1"/>
                </a:solidFill>
                <a:latin typeface="Calibri"/>
                <a:ea typeface="Calibri"/>
                <a:cs typeface="Calibri"/>
                <a:sym typeface="Calibri"/>
              </a:rPr>
              <a:t>” Creative Commons </a:t>
            </a:r>
            <a:r>
              <a:rPr lang="en-US" sz="1200" b="0" i="0" u="sng" strike="noStrike" cap="none">
                <a:solidFill>
                  <a:schemeClr val="hlink"/>
                </a:solidFill>
                <a:latin typeface="Calibri"/>
                <a:ea typeface="Calibri"/>
                <a:cs typeface="Calibri"/>
                <a:sym typeface="Calibri"/>
                <a:hlinkClick r:id="rId5"/>
              </a:rPr>
              <a:t>CC BY-NC-SA</a:t>
            </a:r>
          </a:p>
        </p:txBody>
      </p:sp>
      <p:sp>
        <p:nvSpPr>
          <p:cNvPr id="223" name="Shape 223"/>
          <p:cNvSpPr txBox="1"/>
          <p:nvPr/>
        </p:nvSpPr>
        <p:spPr>
          <a:xfrm>
            <a:off x="669475" y="6041250"/>
            <a:ext cx="8136300" cy="680699"/>
          </a:xfrm>
          <a:prstGeom prst="rect">
            <a:avLst/>
          </a:prstGeom>
          <a:noFill/>
          <a:ln>
            <a:noFill/>
          </a:ln>
        </p:spPr>
        <p:txBody>
          <a:bodyPr lIns="91425" tIns="91425" rIns="91425" bIns="91425" anchor="t" anchorCtr="0">
            <a:noAutofit/>
          </a:bodyPr>
          <a:lstStyle/>
          <a:p>
            <a:pPr lvl="0" rtl="0">
              <a:spcBef>
                <a:spcPts val="0"/>
              </a:spcBef>
              <a:buClr>
                <a:schemeClr val="dk1"/>
              </a:buClr>
              <a:buFont typeface="Arial"/>
              <a:buNone/>
            </a:pPr>
            <a:r>
              <a:rPr lang="en-US" u="sng">
                <a:solidFill>
                  <a:schemeClr val="hlink"/>
                </a:solidFill>
                <a:hlinkClick r:id="rId6"/>
              </a:rPr>
              <a:t>A Framework for Analyzing any U.S. Copyright Problem</a:t>
            </a:r>
            <a:r>
              <a:rPr lang="en-US">
                <a:solidFill>
                  <a:schemeClr val="dk1"/>
                </a:solidFill>
              </a:rPr>
              <a:t>. </a:t>
            </a:r>
          </a:p>
          <a:p>
            <a:pPr lvl="0" rtl="0">
              <a:spcBef>
                <a:spcPts val="0"/>
              </a:spcBef>
              <a:buClr>
                <a:schemeClr val="dk1"/>
              </a:buClr>
              <a:buFont typeface="Arial"/>
              <a:buNone/>
            </a:pPr>
            <a:r>
              <a:rPr lang="en-US">
                <a:solidFill>
                  <a:schemeClr val="accent5"/>
                </a:solidFill>
              </a:rPr>
              <a:t>By Smith, K., Macklin, L. A., and Gillilan, A. T.,</a:t>
            </a:r>
            <a:r>
              <a:rPr lang="en-US">
                <a:solidFill>
                  <a:schemeClr val="dk1"/>
                </a:solidFill>
              </a:rPr>
              <a:t> </a:t>
            </a:r>
            <a:r>
              <a:rPr lang="en-US" u="sng">
                <a:solidFill>
                  <a:schemeClr val="hlink"/>
                </a:solidFill>
                <a:hlinkClick r:id="rId7"/>
              </a:rPr>
              <a:t>CC-BY-SA 4.0</a:t>
            </a:r>
            <a:r>
              <a:rPr lang="en-US">
                <a:solidFill>
                  <a:schemeClr val="accent5"/>
                </a:solidFill>
              </a:rPr>
              <a:t>. </a:t>
            </a:r>
          </a:p>
          <a:p>
            <a:pPr lvl="0" rtl="0">
              <a:spcBef>
                <a:spcPts val="0"/>
              </a:spcBef>
              <a:buClr>
                <a:schemeClr val="dk1"/>
              </a:buClr>
              <a:buFont typeface="Arial"/>
              <a:buNone/>
            </a:pPr>
            <a:r>
              <a:rPr lang="en-US">
                <a:solidFill>
                  <a:schemeClr val="accent5"/>
                </a:solidFill>
              </a:rPr>
              <a:t>Modified by Anita Walz, </a:t>
            </a:r>
            <a:r>
              <a:rPr lang="en-US" u="sng">
                <a:solidFill>
                  <a:schemeClr val="hlink"/>
                </a:solidFill>
                <a:hlinkClick r:id="rId7"/>
              </a:rPr>
              <a:t>CC-BY-SA 4.0</a:t>
            </a:r>
            <a:r>
              <a:rPr lang="en-US">
                <a:solidFill>
                  <a:schemeClr val="dk1"/>
                </a:solidFill>
              </a:rPr>
              <a:t>.</a:t>
            </a:r>
          </a:p>
          <a:p>
            <a:pPr lvl="0" rtl="0">
              <a:spcBef>
                <a:spcPts val="0"/>
              </a:spcBef>
              <a:buNone/>
            </a:pPr>
            <a:endParaRPr/>
          </a:p>
        </p:txBody>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Shape 22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  </a:t>
            </a:r>
            <a:r>
              <a:rPr lang="en-US" sz="4400" b="0" i="0" u="none" strike="noStrike" cap="none">
                <a:solidFill>
                  <a:schemeClr val="accent1"/>
                </a:solidFill>
                <a:latin typeface="Calibri"/>
                <a:ea typeface="Calibri"/>
                <a:cs typeface="Calibri"/>
                <a:sym typeface="Calibri"/>
              </a:rPr>
              <a:t> </a:t>
            </a:r>
            <a:r>
              <a:rPr lang="en-US" sz="4400">
                <a:solidFill>
                  <a:schemeClr val="accent1"/>
                </a:solidFill>
                <a:latin typeface="Calibri"/>
                <a:ea typeface="Calibri"/>
                <a:cs typeface="Calibri"/>
                <a:sym typeface="Calibri"/>
              </a:rPr>
              <a:t>Fair Use: 4 Factors</a:t>
            </a:r>
          </a:p>
        </p:txBody>
      </p:sp>
      <p:sp>
        <p:nvSpPr>
          <p:cNvPr id="230" name="Shape 230"/>
          <p:cNvSpPr txBox="1">
            <a:spLocks noGrp="1"/>
          </p:cNvSpPr>
          <p:nvPr>
            <p:ph type="body" idx="1"/>
          </p:nvPr>
        </p:nvSpPr>
        <p:spPr>
          <a:xfrm>
            <a:off x="669475" y="2207825"/>
            <a:ext cx="8007900" cy="2822999"/>
          </a:xfrm>
          <a:prstGeom prst="rect">
            <a:avLst/>
          </a:prstGeom>
          <a:noFill/>
          <a:ln>
            <a:noFill/>
          </a:ln>
        </p:spPr>
        <p:txBody>
          <a:bodyPr lIns="91425" tIns="45700" rIns="91425" bIns="45700" anchor="t" anchorCtr="0">
            <a:noAutofit/>
          </a:bodyPr>
          <a:lstStyle/>
          <a:p>
            <a:pPr marL="457200" marR="0" lvl="0" indent="-381000" algn="l" rtl="0">
              <a:lnSpc>
                <a:spcPct val="150000"/>
              </a:lnSpc>
              <a:spcBef>
                <a:spcPts val="500"/>
              </a:spcBef>
              <a:spcAft>
                <a:spcPts val="1000"/>
              </a:spcAft>
              <a:buClr>
                <a:schemeClr val="accent5"/>
              </a:buClr>
              <a:buSzPct val="100000"/>
              <a:buAutoNum type="arabicParenR"/>
            </a:pPr>
            <a:r>
              <a:rPr lang="en-US" sz="2400">
                <a:solidFill>
                  <a:schemeClr val="accent5"/>
                </a:solidFill>
              </a:rPr>
              <a:t>The purpose and character of your use</a:t>
            </a:r>
          </a:p>
          <a:p>
            <a:pPr marL="457200" marR="0" lvl="0" indent="-381000" algn="l" rtl="0">
              <a:lnSpc>
                <a:spcPct val="150000"/>
              </a:lnSpc>
              <a:spcBef>
                <a:spcPts val="500"/>
              </a:spcBef>
              <a:spcAft>
                <a:spcPts val="1000"/>
              </a:spcAft>
              <a:buClr>
                <a:schemeClr val="accent5"/>
              </a:buClr>
              <a:buSzPct val="100000"/>
              <a:buAutoNum type="arabicParenR"/>
            </a:pPr>
            <a:r>
              <a:rPr lang="en-US" sz="2400">
                <a:solidFill>
                  <a:schemeClr val="accent5"/>
                </a:solidFill>
              </a:rPr>
              <a:t>The nature of the copyrighted work</a:t>
            </a:r>
          </a:p>
          <a:p>
            <a:pPr marL="457200" marR="0" lvl="0" indent="-381000" algn="l" rtl="0">
              <a:lnSpc>
                <a:spcPct val="150000"/>
              </a:lnSpc>
              <a:spcBef>
                <a:spcPts val="500"/>
              </a:spcBef>
              <a:spcAft>
                <a:spcPts val="1000"/>
              </a:spcAft>
              <a:buClr>
                <a:schemeClr val="accent5"/>
              </a:buClr>
              <a:buSzPct val="100000"/>
              <a:buAutoNum type="arabicParenR"/>
            </a:pPr>
            <a:r>
              <a:rPr lang="en-US" sz="2400">
                <a:solidFill>
                  <a:schemeClr val="accent5"/>
                </a:solidFill>
              </a:rPr>
              <a:t>The amount and substantiality of the portion taken</a:t>
            </a:r>
          </a:p>
          <a:p>
            <a:pPr marL="457200" marR="0" lvl="0" indent="-381000" algn="l" rtl="0">
              <a:lnSpc>
                <a:spcPct val="150000"/>
              </a:lnSpc>
              <a:spcBef>
                <a:spcPts val="500"/>
              </a:spcBef>
              <a:spcAft>
                <a:spcPts val="1000"/>
              </a:spcAft>
              <a:buClr>
                <a:schemeClr val="accent5"/>
              </a:buClr>
              <a:buSzPct val="100000"/>
              <a:buAutoNum type="arabicParenR"/>
            </a:pPr>
            <a:r>
              <a:rPr lang="en-US" sz="2400">
                <a:solidFill>
                  <a:schemeClr val="accent5"/>
                </a:solidFill>
              </a:rPr>
              <a:t>The effect upon the potential market</a:t>
            </a:r>
          </a:p>
        </p:txBody>
      </p:sp>
      <p:sp>
        <p:nvSpPr>
          <p:cNvPr id="231" name="Shape 231"/>
          <p:cNvSpPr txBox="1"/>
          <p:nvPr/>
        </p:nvSpPr>
        <p:spPr>
          <a:xfrm>
            <a:off x="669475" y="6041250"/>
            <a:ext cx="8136300" cy="680699"/>
          </a:xfrm>
          <a:prstGeom prst="rect">
            <a:avLst/>
          </a:prstGeom>
          <a:noFill/>
          <a:ln>
            <a:noFill/>
          </a:ln>
        </p:spPr>
        <p:txBody>
          <a:bodyPr lIns="91425" tIns="91425" rIns="91425" bIns="91425" anchor="t" anchorCtr="0">
            <a:noAutofit/>
          </a:bodyPr>
          <a:lstStyle/>
          <a:p>
            <a:pPr lvl="0" rtl="0">
              <a:spcBef>
                <a:spcPts val="0"/>
              </a:spcBef>
              <a:buClr>
                <a:schemeClr val="dk1"/>
              </a:buClr>
              <a:buFont typeface="Arial"/>
              <a:buNone/>
            </a:pPr>
            <a:r>
              <a:rPr lang="en-US" u="sng">
                <a:solidFill>
                  <a:schemeClr val="hlink"/>
                </a:solidFill>
                <a:hlinkClick r:id="rId3"/>
              </a:rPr>
              <a:t>A Framework for Analyzing any U.S. Copyright Problem</a:t>
            </a:r>
            <a:r>
              <a:rPr lang="en-US">
                <a:solidFill>
                  <a:schemeClr val="dk1"/>
                </a:solidFill>
              </a:rPr>
              <a:t>. </a:t>
            </a:r>
          </a:p>
          <a:p>
            <a:pPr lvl="0" rtl="0">
              <a:spcBef>
                <a:spcPts val="0"/>
              </a:spcBef>
              <a:buClr>
                <a:schemeClr val="dk1"/>
              </a:buClr>
              <a:buFont typeface="Arial"/>
              <a:buNone/>
            </a:pPr>
            <a:r>
              <a:rPr lang="en-US">
                <a:solidFill>
                  <a:schemeClr val="accent5"/>
                </a:solidFill>
              </a:rPr>
              <a:t>By Smith, K., Macklin, L. A., and Gillilan, A. T.,</a:t>
            </a:r>
            <a:r>
              <a:rPr lang="en-US">
                <a:solidFill>
                  <a:schemeClr val="dk1"/>
                </a:solidFill>
              </a:rPr>
              <a:t> </a:t>
            </a:r>
            <a:r>
              <a:rPr lang="en-US" u="sng">
                <a:solidFill>
                  <a:schemeClr val="hlink"/>
                </a:solidFill>
                <a:hlinkClick r:id="rId4"/>
              </a:rPr>
              <a:t>CC-BY-SA 4.0</a:t>
            </a:r>
            <a:r>
              <a:rPr lang="en-US">
                <a:solidFill>
                  <a:schemeClr val="accent5"/>
                </a:solidFill>
              </a:rPr>
              <a:t>. </a:t>
            </a:r>
          </a:p>
          <a:p>
            <a:pPr lvl="0" rtl="0">
              <a:spcBef>
                <a:spcPts val="0"/>
              </a:spcBef>
              <a:buClr>
                <a:schemeClr val="dk1"/>
              </a:buClr>
              <a:buFont typeface="Arial"/>
              <a:buNone/>
            </a:pPr>
            <a:r>
              <a:rPr lang="en-US">
                <a:solidFill>
                  <a:schemeClr val="accent5"/>
                </a:solidFill>
              </a:rPr>
              <a:t>Modified by Anita Walz, </a:t>
            </a:r>
            <a:r>
              <a:rPr lang="en-US" u="sng">
                <a:solidFill>
                  <a:schemeClr val="hlink"/>
                </a:solidFill>
                <a:hlinkClick r:id="rId4"/>
              </a:rPr>
              <a:t>CC-BY-SA 4.0</a:t>
            </a:r>
            <a:r>
              <a:rPr lang="en-US">
                <a:solidFill>
                  <a:schemeClr val="dk1"/>
                </a:solidFill>
              </a:rPr>
              <a:t>.</a:t>
            </a:r>
          </a:p>
          <a:p>
            <a:pPr lvl="0" rtl="0">
              <a:spcBef>
                <a:spcPts val="0"/>
              </a:spcBef>
              <a:buNone/>
            </a:pPr>
            <a:endParaRPr/>
          </a:p>
        </p:txBody>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accent1"/>
                </a:solidFill>
                <a:latin typeface="Calibri"/>
                <a:ea typeface="Calibri"/>
                <a:cs typeface="Calibri"/>
                <a:sym typeface="Calibri"/>
              </a:rPr>
              <a:t>Fair Use Evaluator Tool</a:t>
            </a:r>
          </a:p>
        </p:txBody>
      </p:sp>
      <p:pic>
        <p:nvPicPr>
          <p:cNvPr id="237" name="Shape 237"/>
          <p:cNvPicPr preferRelativeResize="0"/>
          <p:nvPr/>
        </p:nvPicPr>
        <p:blipFill>
          <a:blip r:embed="rId3">
            <a:alphaModFix/>
          </a:blip>
          <a:stretch>
            <a:fillRect/>
          </a:stretch>
        </p:blipFill>
        <p:spPr>
          <a:xfrm>
            <a:off x="457199" y="1552936"/>
            <a:ext cx="8229600" cy="4217490"/>
          </a:xfrm>
          <a:prstGeom prst="rect">
            <a:avLst/>
          </a:prstGeom>
          <a:noFill/>
          <a:ln>
            <a:noFill/>
          </a:ln>
        </p:spPr>
      </p:pic>
      <p:sp>
        <p:nvSpPr>
          <p:cNvPr id="238" name="Shape 238"/>
          <p:cNvSpPr txBox="1"/>
          <p:nvPr/>
        </p:nvSpPr>
        <p:spPr>
          <a:xfrm>
            <a:off x="7432375" y="5921500"/>
            <a:ext cx="1397700" cy="345899"/>
          </a:xfrm>
          <a:prstGeom prst="rect">
            <a:avLst/>
          </a:prstGeom>
          <a:noFill/>
          <a:ln>
            <a:noFill/>
          </a:ln>
        </p:spPr>
        <p:txBody>
          <a:bodyPr lIns="91425" tIns="91425" rIns="91425" bIns="91425" anchor="t" anchorCtr="0">
            <a:noAutofit/>
          </a:bodyPr>
          <a:lstStyle/>
          <a:p>
            <a:pPr lvl="0">
              <a:spcBef>
                <a:spcPts val="0"/>
              </a:spcBef>
              <a:buNone/>
            </a:pPr>
            <a:r>
              <a:rPr lang="en-US" sz="900" u="sng">
                <a:solidFill>
                  <a:schemeClr val="hlink"/>
                </a:solidFill>
                <a:hlinkClick r:id="rId4"/>
              </a:rPr>
              <a:t>CC-BY-NC-SA license</a:t>
            </a:r>
          </a:p>
        </p:txBody>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title"/>
          </p:nvPr>
        </p:nvSpPr>
        <p:spPr>
          <a:xfrm>
            <a:off x="457200" y="274648"/>
            <a:ext cx="8229600" cy="951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accent1"/>
                </a:solidFill>
                <a:latin typeface="Calibri"/>
                <a:ea typeface="Calibri"/>
                <a:cs typeface="Calibri"/>
                <a:sym typeface="Calibri"/>
              </a:rPr>
              <a:t>Case Stud</a:t>
            </a:r>
            <a:r>
              <a:rPr lang="en-US" sz="4400">
                <a:solidFill>
                  <a:schemeClr val="accent1"/>
                </a:solidFill>
                <a:latin typeface="Calibri"/>
                <a:ea typeface="Calibri"/>
                <a:cs typeface="Calibri"/>
                <a:sym typeface="Calibri"/>
              </a:rPr>
              <a:t>y Example</a:t>
            </a:r>
          </a:p>
        </p:txBody>
      </p:sp>
      <p:sp>
        <p:nvSpPr>
          <p:cNvPr id="244" name="Shape 244"/>
          <p:cNvSpPr txBox="1">
            <a:spLocks noGrp="1"/>
          </p:cNvSpPr>
          <p:nvPr>
            <p:ph type="body" idx="1"/>
          </p:nvPr>
        </p:nvSpPr>
        <p:spPr>
          <a:xfrm>
            <a:off x="503250" y="1575535"/>
            <a:ext cx="8137500" cy="3543300"/>
          </a:xfrm>
          <a:prstGeom prst="rect">
            <a:avLst/>
          </a:prstGeom>
          <a:noFill/>
          <a:ln>
            <a:noFill/>
          </a:ln>
        </p:spPr>
        <p:txBody>
          <a:bodyPr lIns="91425" tIns="45700" rIns="91425" bIns="45700" anchor="t" anchorCtr="0">
            <a:noAutofit/>
          </a:bodyPr>
          <a:lstStyle/>
          <a:p>
            <a:pPr lvl="0" rtl="0">
              <a:spcBef>
                <a:spcPts val="0"/>
              </a:spcBef>
              <a:buClr>
                <a:schemeClr val="dk1"/>
              </a:buClr>
              <a:buSzPct val="123076"/>
              <a:buFont typeface="Arial"/>
              <a:buNone/>
            </a:pPr>
            <a:r>
              <a:rPr lang="en-US" sz="2600">
                <a:solidFill>
                  <a:schemeClr val="accent5"/>
                </a:solidFill>
              </a:rPr>
              <a:t>  Dr. R is planning to teach a class on film that will include watching films, reading and writing film criticism, and a </a:t>
            </a:r>
            <a:r>
              <a:rPr lang="en-US" sz="2600" b="1">
                <a:solidFill>
                  <a:schemeClr val="accent5"/>
                </a:solidFill>
              </a:rPr>
              <a:t>student assignment to make a short film individually or with a small group</a:t>
            </a:r>
            <a:r>
              <a:rPr lang="en-US" sz="2600">
                <a:solidFill>
                  <a:schemeClr val="accent5"/>
                </a:solidFill>
              </a:rPr>
              <a:t>. One student plans to use an entire copyrighted song from a popular group in the background and plans to upload her completed film to YouTube as well. </a:t>
            </a:r>
            <a:r>
              <a:rPr lang="en-US" sz="2600" b="1">
                <a:solidFill>
                  <a:schemeClr val="accent5"/>
                </a:solidFill>
              </a:rPr>
              <a:t>Is the student’s use of the song a fair use?  </a:t>
            </a:r>
          </a:p>
        </p:txBody>
      </p:sp>
      <p:sp>
        <p:nvSpPr>
          <p:cNvPr id="245" name="Shape 245"/>
          <p:cNvSpPr txBox="1"/>
          <p:nvPr/>
        </p:nvSpPr>
        <p:spPr>
          <a:xfrm>
            <a:off x="1872975" y="5748625"/>
            <a:ext cx="6813900" cy="662699"/>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246" name="Shape 246"/>
          <p:cNvSpPr txBox="1"/>
          <p:nvPr/>
        </p:nvSpPr>
        <p:spPr>
          <a:xfrm>
            <a:off x="278550" y="5604475"/>
            <a:ext cx="8586899" cy="951000"/>
          </a:xfrm>
          <a:prstGeom prst="rect">
            <a:avLst/>
          </a:prstGeom>
          <a:noFill/>
          <a:ln>
            <a:noFill/>
          </a:ln>
        </p:spPr>
        <p:txBody>
          <a:bodyPr lIns="91425" tIns="91425" rIns="91425" bIns="91425" anchor="t" anchorCtr="0">
            <a:noAutofit/>
          </a:bodyPr>
          <a:lstStyle/>
          <a:p>
            <a:pPr lvl="0" rtl="0">
              <a:spcBef>
                <a:spcPts val="0"/>
              </a:spcBef>
              <a:buNone/>
            </a:pPr>
            <a:r>
              <a:rPr lang="en-US" sz="1300">
                <a:solidFill>
                  <a:schemeClr val="accent5"/>
                </a:solidFill>
              </a:rPr>
              <a:t>Modified from a “Scenario for Copyright Framework Analysis,” from Coursera hosted MOOC, Copyright for Educators &amp; Librarians, taught by </a:t>
            </a:r>
            <a:r>
              <a:rPr lang="en-US" sz="1300">
                <a:solidFill>
                  <a:schemeClr val="accent5"/>
                </a:solidFill>
                <a:highlight>
                  <a:srgbClr val="FFFFFF"/>
                </a:highlight>
              </a:rPr>
              <a:t>Kevin Smith, M.L.S., J.D., Lisa A. Macklin, J.D.,M.L.S., Anne Gilliland, JD, MLS: </a:t>
            </a:r>
            <a:r>
              <a:rPr lang="en-US" sz="1300" u="sng">
                <a:solidFill>
                  <a:schemeClr val="hlink"/>
                </a:solidFill>
                <a:highlight>
                  <a:srgbClr val="FFFFFF"/>
                </a:highlight>
                <a:hlinkClick r:id="rId3"/>
              </a:rPr>
              <a:t>https://d396qusza40orc.cloudfront.net/cfel/Reading%20Docs/MOOCFinal.pdf</a:t>
            </a:r>
            <a:r>
              <a:rPr lang="en-US" sz="1300">
                <a:solidFill>
                  <a:schemeClr val="accent5"/>
                </a:solidFill>
                <a:highlight>
                  <a:srgbClr val="FFFFFF"/>
                </a:highlight>
              </a:rPr>
              <a:t> </a:t>
            </a:r>
          </a:p>
          <a:p>
            <a:pPr lvl="0">
              <a:spcBef>
                <a:spcPts val="0"/>
              </a:spcBef>
              <a:buNone/>
            </a:pPr>
            <a:r>
              <a:rPr lang="en-US" sz="1300" u="sng">
                <a:solidFill>
                  <a:schemeClr val="hlink"/>
                </a:solidFill>
                <a:highlight>
                  <a:srgbClr val="FFFFFF"/>
                </a:highlight>
                <a:hlinkClick r:id="rId4"/>
              </a:rPr>
              <a:t>CC-BY-SA 4.0 license</a:t>
            </a:r>
          </a:p>
        </p:txBody>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Shape 252"/>
          <p:cNvSpPr txBox="1">
            <a:spLocks noGrp="1"/>
          </p:cNvSpPr>
          <p:nvPr>
            <p:ph type="title"/>
          </p:nvPr>
        </p:nvSpPr>
        <p:spPr>
          <a:xfrm>
            <a:off x="457200" y="274652"/>
            <a:ext cx="8229600" cy="1325399"/>
          </a:xfrm>
          <a:prstGeom prst="rect">
            <a:avLst/>
          </a:prstGeom>
        </p:spPr>
        <p:txBody>
          <a:bodyPr lIns="91425" tIns="91425" rIns="91425" bIns="91425" anchor="ctr" anchorCtr="0">
            <a:noAutofit/>
          </a:bodyPr>
          <a:lstStyle/>
          <a:p>
            <a:pPr lvl="0">
              <a:spcBef>
                <a:spcPts val="0"/>
              </a:spcBef>
              <a:buNone/>
            </a:pPr>
            <a:r>
              <a:rPr lang="en-US" sz="4400">
                <a:solidFill>
                  <a:schemeClr val="accent1"/>
                </a:solidFill>
                <a:latin typeface="Calibri"/>
                <a:ea typeface="Calibri"/>
                <a:cs typeface="Calibri"/>
                <a:sym typeface="Calibri"/>
              </a:rPr>
              <a:t>Case Study Example 2 </a:t>
            </a:r>
          </a:p>
          <a:p>
            <a:pPr lvl="0" rtl="0">
              <a:spcBef>
                <a:spcPts val="0"/>
              </a:spcBef>
              <a:buNone/>
            </a:pPr>
            <a:r>
              <a:rPr lang="en-US" sz="4400">
                <a:solidFill>
                  <a:schemeClr val="accent1"/>
                </a:solidFill>
                <a:latin typeface="Calibri"/>
                <a:ea typeface="Calibri"/>
                <a:cs typeface="Calibri"/>
                <a:sym typeface="Calibri"/>
              </a:rPr>
              <a:t>- Library Training</a:t>
            </a:r>
          </a:p>
          <a:p>
            <a:pPr lvl="0">
              <a:spcBef>
                <a:spcPts val="0"/>
              </a:spcBef>
              <a:buNone/>
            </a:pPr>
            <a:endParaRPr/>
          </a:p>
        </p:txBody>
      </p:sp>
      <p:sp>
        <p:nvSpPr>
          <p:cNvPr id="253" name="Shape 253"/>
          <p:cNvSpPr txBox="1">
            <a:spLocks noGrp="1"/>
          </p:cNvSpPr>
          <p:nvPr>
            <p:ph type="body" idx="1"/>
          </p:nvPr>
        </p:nvSpPr>
        <p:spPr>
          <a:xfrm>
            <a:off x="457200" y="1828800"/>
            <a:ext cx="8229600" cy="4526100"/>
          </a:xfrm>
          <a:prstGeom prst="rect">
            <a:avLst/>
          </a:prstGeom>
        </p:spPr>
        <p:txBody>
          <a:bodyPr lIns="91425" tIns="91425" rIns="91425" bIns="91425" anchor="t" anchorCtr="0">
            <a:noAutofit/>
          </a:bodyPr>
          <a:lstStyle/>
          <a:p>
            <a:pPr lvl="0">
              <a:spcBef>
                <a:spcPts val="0"/>
              </a:spcBef>
              <a:buClr>
                <a:schemeClr val="dk1"/>
              </a:buClr>
              <a:buSzPct val="123076"/>
              <a:buFont typeface="Arial"/>
              <a:buNone/>
            </a:pPr>
            <a:r>
              <a:rPr lang="en-US" sz="2600">
                <a:solidFill>
                  <a:schemeClr val="accent5"/>
                </a:solidFill>
              </a:rPr>
              <a:t> Ms. R, an academic librarian, is planning to provide a training session for college instructors on library ebook platforms. To catch people’s interest she wants to start the session with a clip of Pharrell William’s song “Happy” to get everyone in a good mood. To be sure it’ll work in any teaching environment she downloads the song file to her computer, and embeds the file in her PPT presentation. Later a participant asks if she can share her slides and she says she’ll post them to SlideShare.</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lvl="0">
              <a:spcBef>
                <a:spcPts val="0"/>
              </a:spcBef>
              <a:buNone/>
            </a:pPr>
            <a:r>
              <a:rPr lang="en-US" sz="4800">
                <a:solidFill>
                  <a:schemeClr val="accent1"/>
                </a:solidFill>
              </a:rPr>
              <a:t>Session Goals</a:t>
            </a:r>
          </a:p>
        </p:txBody>
      </p:sp>
      <p:sp>
        <p:nvSpPr>
          <p:cNvPr id="102" name="Shape 102"/>
          <p:cNvSpPr txBox="1">
            <a:spLocks noGrp="1"/>
          </p:cNvSpPr>
          <p:nvPr>
            <p:ph type="body" idx="1"/>
          </p:nvPr>
        </p:nvSpPr>
        <p:spPr>
          <a:xfrm>
            <a:off x="564725" y="1493850"/>
            <a:ext cx="8229600" cy="4134000"/>
          </a:xfrm>
          <a:prstGeom prst="rect">
            <a:avLst/>
          </a:prstGeom>
        </p:spPr>
        <p:txBody>
          <a:bodyPr lIns="91425" tIns="91425" rIns="91425" bIns="91425" anchor="t" anchorCtr="0">
            <a:noAutofit/>
          </a:bodyPr>
          <a:lstStyle/>
          <a:p>
            <a:pPr marL="0" lvl="0" indent="0" rtl="0">
              <a:lnSpc>
                <a:spcPct val="115000"/>
              </a:lnSpc>
              <a:spcBef>
                <a:spcPts val="0"/>
              </a:spcBef>
              <a:spcAft>
                <a:spcPts val="1000"/>
              </a:spcAft>
              <a:buNone/>
            </a:pPr>
            <a:r>
              <a:rPr lang="en-US" sz="3000">
                <a:solidFill>
                  <a:schemeClr val="accent5"/>
                </a:solidFill>
              </a:rPr>
              <a:t>After this session, participants will:</a:t>
            </a:r>
          </a:p>
          <a:p>
            <a:pPr marL="0" lvl="0" indent="0" rtl="0">
              <a:lnSpc>
                <a:spcPct val="115000"/>
              </a:lnSpc>
              <a:spcBef>
                <a:spcPts val="0"/>
              </a:spcBef>
              <a:spcAft>
                <a:spcPts val="1000"/>
              </a:spcAft>
              <a:buNone/>
            </a:pPr>
            <a:endParaRPr sz="600">
              <a:solidFill>
                <a:schemeClr val="accent5"/>
              </a:solidFill>
            </a:endParaRPr>
          </a:p>
          <a:p>
            <a:pPr marL="457200" lvl="0" indent="-419100" rtl="0">
              <a:lnSpc>
                <a:spcPct val="115000"/>
              </a:lnSpc>
              <a:spcBef>
                <a:spcPts val="0"/>
              </a:spcBef>
              <a:spcAft>
                <a:spcPts val="1000"/>
              </a:spcAft>
              <a:buClr>
                <a:schemeClr val="accent5"/>
              </a:buClr>
              <a:buSzPct val="100000"/>
            </a:pPr>
            <a:r>
              <a:rPr lang="en-US" sz="3000">
                <a:solidFill>
                  <a:schemeClr val="accent5"/>
                </a:solidFill>
              </a:rPr>
              <a:t>Be familiar with U.S. Copyrights</a:t>
            </a:r>
          </a:p>
          <a:p>
            <a:pPr marL="457200" lvl="0" indent="-419100" rtl="0">
              <a:lnSpc>
                <a:spcPct val="115000"/>
              </a:lnSpc>
              <a:spcBef>
                <a:spcPts val="0"/>
              </a:spcBef>
              <a:spcAft>
                <a:spcPts val="1000"/>
              </a:spcAft>
              <a:buClr>
                <a:schemeClr val="accent5"/>
              </a:buClr>
              <a:buSzPct val="100000"/>
            </a:pPr>
            <a:r>
              <a:rPr lang="en-US" sz="3000">
                <a:solidFill>
                  <a:schemeClr val="accent5"/>
                </a:solidFill>
              </a:rPr>
              <a:t>Be able to identify when and how to evaluate a use as a ‘Fair Use’</a:t>
            </a:r>
          </a:p>
          <a:p>
            <a:pPr marL="457200" lvl="0" indent="-419100" rtl="0">
              <a:lnSpc>
                <a:spcPct val="115000"/>
              </a:lnSpc>
              <a:spcBef>
                <a:spcPts val="0"/>
              </a:spcBef>
              <a:spcAft>
                <a:spcPts val="1000"/>
              </a:spcAft>
              <a:buClr>
                <a:schemeClr val="accent5"/>
              </a:buClr>
              <a:buSzPct val="100000"/>
            </a:pPr>
            <a:r>
              <a:rPr lang="en-US" sz="3000">
                <a:solidFill>
                  <a:schemeClr val="accent5"/>
                </a:solidFill>
              </a:rPr>
              <a:t>Have experience using tools and resources for applying a Fair Use analysis</a:t>
            </a:r>
          </a:p>
        </p:txBody>
      </p:sp>
      <p:sp>
        <p:nvSpPr>
          <p:cNvPr id="103" name="Shape 103"/>
          <p:cNvSpPr txBox="1"/>
          <p:nvPr/>
        </p:nvSpPr>
        <p:spPr>
          <a:xfrm>
            <a:off x="383550" y="5704050"/>
            <a:ext cx="8376900" cy="740700"/>
          </a:xfrm>
          <a:prstGeom prst="rect">
            <a:avLst/>
          </a:prstGeom>
          <a:noFill/>
          <a:ln>
            <a:noFill/>
          </a:ln>
        </p:spPr>
        <p:txBody>
          <a:bodyPr lIns="91425" tIns="91425" rIns="91425" bIns="91425" anchor="t" anchorCtr="0">
            <a:noAutofit/>
          </a:bodyPr>
          <a:lstStyle/>
          <a:p>
            <a:pPr lvl="0">
              <a:spcBef>
                <a:spcPts val="0"/>
              </a:spcBef>
              <a:buNone/>
            </a:pPr>
            <a:r>
              <a:rPr lang="en-US" sz="1800" b="1">
                <a:solidFill>
                  <a:srgbClr val="4BACC6"/>
                </a:solidFill>
              </a:rPr>
              <a:t>NOTE</a:t>
            </a:r>
            <a:r>
              <a:rPr lang="en-US" sz="1800">
                <a:solidFill>
                  <a:srgbClr val="4BACC6"/>
                </a:solidFill>
              </a:rPr>
              <a:t>: This workshop’s purpose is to provide information, resources, and facilitate discussion. It should not be construed as legal advice.</a:t>
            </a:r>
          </a:p>
        </p:txBody>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a:solidFill>
                  <a:schemeClr val="accent1"/>
                </a:solidFill>
                <a:latin typeface="Calibri"/>
                <a:ea typeface="Calibri"/>
                <a:cs typeface="Calibri"/>
                <a:sym typeface="Calibri"/>
              </a:rPr>
              <a:t>Case Study Group Activity</a:t>
            </a:r>
          </a:p>
        </p:txBody>
      </p:sp>
      <p:sp>
        <p:nvSpPr>
          <p:cNvPr id="260" name="Shape 260"/>
          <p:cNvSpPr txBox="1">
            <a:spLocks noGrp="1"/>
          </p:cNvSpPr>
          <p:nvPr>
            <p:ph type="body" idx="1"/>
          </p:nvPr>
        </p:nvSpPr>
        <p:spPr>
          <a:xfrm>
            <a:off x="457200" y="1558750"/>
            <a:ext cx="8229600" cy="4957200"/>
          </a:xfrm>
          <a:prstGeom prst="rect">
            <a:avLst/>
          </a:prstGeom>
          <a:noFill/>
          <a:ln>
            <a:noFill/>
          </a:ln>
        </p:spPr>
        <p:txBody>
          <a:bodyPr lIns="91425" tIns="45700" rIns="91425" bIns="45700" anchor="t" anchorCtr="0">
            <a:noAutofit/>
          </a:bodyPr>
          <a:lstStyle/>
          <a:p>
            <a:pPr marL="0" lvl="0" indent="0" rtl="0">
              <a:spcBef>
                <a:spcPts val="0"/>
              </a:spcBef>
              <a:buNone/>
            </a:pPr>
            <a:r>
              <a:rPr lang="en-US" sz="2400">
                <a:solidFill>
                  <a:schemeClr val="accent5"/>
                </a:solidFill>
              </a:rPr>
              <a:t>2 Groups </a:t>
            </a:r>
          </a:p>
          <a:p>
            <a:pPr marL="0" lvl="0" indent="0" rtl="0">
              <a:spcBef>
                <a:spcPts val="0"/>
              </a:spcBef>
              <a:buNone/>
            </a:pPr>
            <a:endParaRPr sz="2400">
              <a:solidFill>
                <a:schemeClr val="accent5"/>
              </a:solidFill>
            </a:endParaRPr>
          </a:p>
          <a:p>
            <a:pPr marL="457200" lvl="0" indent="-381000" rtl="0">
              <a:spcBef>
                <a:spcPts val="0"/>
              </a:spcBef>
              <a:buClr>
                <a:schemeClr val="accent5"/>
              </a:buClr>
              <a:buSzPct val="100000"/>
              <a:buAutoNum type="arabicParenR"/>
            </a:pPr>
            <a:r>
              <a:rPr lang="en-US" sz="2400">
                <a:solidFill>
                  <a:schemeClr val="accent5"/>
                </a:solidFill>
              </a:rPr>
              <a:t>Open Group Case Study Document</a:t>
            </a:r>
          </a:p>
          <a:p>
            <a:pPr marL="914400" lvl="0" indent="-381000" rtl="0">
              <a:spcBef>
                <a:spcPts val="0"/>
              </a:spcBef>
              <a:buClr>
                <a:schemeClr val="accent5"/>
              </a:buClr>
              <a:buSzPct val="100000"/>
            </a:pPr>
            <a:r>
              <a:rPr lang="en-US" sz="2400">
                <a:solidFill>
                  <a:schemeClr val="accent5"/>
                </a:solidFill>
              </a:rPr>
              <a:t>Choose Group Recorder &amp; Reporter</a:t>
            </a:r>
          </a:p>
          <a:p>
            <a:pPr marL="914400" lvl="0" indent="-381000" rtl="0">
              <a:spcBef>
                <a:spcPts val="0"/>
              </a:spcBef>
              <a:buClr>
                <a:schemeClr val="accent5"/>
              </a:buClr>
              <a:buSzPct val="100000"/>
            </a:pPr>
            <a:r>
              <a:rPr lang="en-US" sz="2400">
                <a:solidFill>
                  <a:schemeClr val="accent5"/>
                </a:solidFill>
              </a:rPr>
              <a:t>Open Fair Use Evaluator Tool</a:t>
            </a:r>
          </a:p>
          <a:p>
            <a:pPr marL="457200" lvl="0" indent="0" rtl="0">
              <a:spcBef>
                <a:spcPts val="0"/>
              </a:spcBef>
              <a:buNone/>
            </a:pPr>
            <a:endParaRPr sz="2400">
              <a:solidFill>
                <a:schemeClr val="accent5"/>
              </a:solidFill>
            </a:endParaRPr>
          </a:p>
          <a:p>
            <a:pPr marL="457200" lvl="0" indent="-381000" rtl="0">
              <a:spcBef>
                <a:spcPts val="0"/>
              </a:spcBef>
              <a:buClr>
                <a:schemeClr val="accent5"/>
              </a:buClr>
              <a:buSzPct val="100000"/>
              <a:buAutoNum type="arabicParenR"/>
            </a:pPr>
            <a:r>
              <a:rPr lang="en-US" sz="2400">
                <a:solidFill>
                  <a:schemeClr val="accent5"/>
                </a:solidFill>
              </a:rPr>
              <a:t>Analyze your case study for Fair Use applicability</a:t>
            </a:r>
          </a:p>
          <a:p>
            <a:pPr marL="914400" lvl="0" indent="-381000" rtl="0">
              <a:spcBef>
                <a:spcPts val="0"/>
              </a:spcBef>
              <a:buClr>
                <a:schemeClr val="accent5"/>
              </a:buClr>
              <a:buSzPct val="100000"/>
            </a:pPr>
            <a:r>
              <a:rPr lang="en-US" sz="2400">
                <a:solidFill>
                  <a:schemeClr val="accent5"/>
                </a:solidFill>
              </a:rPr>
              <a:t>Record your analysis in the Fair Use Evaluator tool and create a PDF</a:t>
            </a:r>
          </a:p>
          <a:p>
            <a:pPr marL="914400" lvl="0" indent="-381000" rtl="0">
              <a:spcBef>
                <a:spcPts val="0"/>
              </a:spcBef>
              <a:buClr>
                <a:schemeClr val="accent5"/>
              </a:buClr>
              <a:buSzPct val="100000"/>
            </a:pPr>
            <a:r>
              <a:rPr lang="en-US" sz="2400">
                <a:solidFill>
                  <a:schemeClr val="accent5"/>
                </a:solidFill>
              </a:rPr>
              <a:t>Have the PDF at hand for our full group discussion</a:t>
            </a:r>
          </a:p>
        </p:txBody>
      </p:sp>
    </p:spTree>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p:nvPr/>
        </p:nvSpPr>
        <p:spPr>
          <a:xfrm>
            <a:off x="1438350" y="1471475"/>
            <a:ext cx="6267299" cy="3299399"/>
          </a:xfrm>
          <a:prstGeom prst="wedgeRoundRectCallout">
            <a:avLst>
              <a:gd name="adj1" fmla="val -20833"/>
              <a:gd name="adj2" fmla="val 62500"/>
              <a:gd name="adj3" fmla="val 0"/>
            </a:avLst>
          </a:prstGeom>
          <a:noFill/>
          <a:ln w="76200" cap="flat" cmpd="sng">
            <a:solidFill>
              <a:schemeClr val="accent5"/>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en-US" sz="4800">
                <a:solidFill>
                  <a:schemeClr val="accent1"/>
                </a:solidFill>
              </a:rPr>
              <a:t>Discussion</a:t>
            </a:r>
          </a:p>
        </p:txBody>
      </p:sp>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Shape 272"/>
          <p:cNvSpPr txBox="1">
            <a:spLocks noGrp="1"/>
          </p:cNvSpPr>
          <p:nvPr>
            <p:ph type="title"/>
          </p:nvPr>
        </p:nvSpPr>
        <p:spPr>
          <a:xfrm>
            <a:off x="457200" y="219422"/>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dirty="0">
                <a:solidFill>
                  <a:schemeClr val="dk1"/>
                </a:solidFill>
                <a:latin typeface="Calibri"/>
                <a:ea typeface="Calibri"/>
                <a:cs typeface="Calibri"/>
                <a:sym typeface="Calibri"/>
              </a:rPr>
              <a:t>  </a:t>
            </a:r>
            <a:r>
              <a:rPr lang="en-US" sz="4400" b="0" i="0" u="none" strike="noStrike" cap="none" dirty="0">
                <a:solidFill>
                  <a:schemeClr val="accent1"/>
                </a:solidFill>
                <a:latin typeface="Calibri"/>
                <a:ea typeface="Calibri"/>
                <a:cs typeface="Calibri"/>
                <a:sym typeface="Calibri"/>
              </a:rPr>
              <a:t> 5 Steps</a:t>
            </a:r>
          </a:p>
        </p:txBody>
      </p:sp>
      <p:sp>
        <p:nvSpPr>
          <p:cNvPr id="273" name="Shape 273"/>
          <p:cNvSpPr txBox="1">
            <a:spLocks noGrp="1"/>
          </p:cNvSpPr>
          <p:nvPr>
            <p:ph type="body" idx="1"/>
          </p:nvPr>
        </p:nvSpPr>
        <p:spPr>
          <a:xfrm>
            <a:off x="92140" y="1195290"/>
            <a:ext cx="9144000" cy="4182299"/>
          </a:xfrm>
          <a:prstGeom prst="rect">
            <a:avLst/>
          </a:prstGeom>
          <a:noFill/>
          <a:ln>
            <a:noFill/>
          </a:ln>
        </p:spPr>
        <p:txBody>
          <a:bodyPr lIns="91425" tIns="45700" rIns="91425" bIns="45700" anchor="t" anchorCtr="0">
            <a:noAutofit/>
          </a:bodyPr>
          <a:lstStyle/>
          <a:p>
            <a:pPr marL="457200" marR="0" lvl="0" indent="-381000" algn="l" rtl="0">
              <a:lnSpc>
                <a:spcPct val="150000"/>
              </a:lnSpc>
              <a:spcBef>
                <a:spcPts val="500"/>
              </a:spcBef>
              <a:spcAft>
                <a:spcPts val="1000"/>
              </a:spcAft>
              <a:buClr>
                <a:schemeClr val="accent5"/>
              </a:buClr>
              <a:buSzPct val="100000"/>
              <a:buAutoNum type="arabicParenR"/>
            </a:pPr>
            <a:r>
              <a:rPr lang="en-US" sz="2400" dirty="0">
                <a:solidFill>
                  <a:schemeClr val="accent5"/>
                </a:solidFill>
              </a:rPr>
              <a:t>Is the work protected by copyright?</a:t>
            </a:r>
          </a:p>
          <a:p>
            <a:pPr marL="457200" marR="0" lvl="0" indent="-381000" algn="l" rtl="0">
              <a:lnSpc>
                <a:spcPct val="150000"/>
              </a:lnSpc>
              <a:spcBef>
                <a:spcPts val="500"/>
              </a:spcBef>
              <a:spcAft>
                <a:spcPts val="1000"/>
              </a:spcAft>
              <a:buClr>
                <a:schemeClr val="accent5"/>
              </a:buClr>
              <a:buSzPct val="100000"/>
              <a:buAutoNum type="arabicParenR"/>
            </a:pPr>
            <a:r>
              <a:rPr lang="en-US" sz="2400" b="0" i="0" u="none" strike="noStrike" cap="none" dirty="0">
                <a:solidFill>
                  <a:schemeClr val="accent5"/>
                </a:solidFill>
              </a:rPr>
              <a:t>Is there a specific exemption in </a:t>
            </a:r>
            <a:r>
              <a:rPr lang="en-US" sz="2400" dirty="0">
                <a:solidFill>
                  <a:schemeClr val="accent5"/>
                </a:solidFill>
              </a:rPr>
              <a:t>© </a:t>
            </a:r>
            <a:r>
              <a:rPr lang="en-US" sz="2400" b="0" i="0" u="none" strike="noStrike" cap="none" dirty="0">
                <a:solidFill>
                  <a:schemeClr val="accent5"/>
                </a:solidFill>
              </a:rPr>
              <a:t>law that covers my use</a:t>
            </a:r>
            <a:r>
              <a:rPr lang="en-US" sz="2400" dirty="0">
                <a:solidFill>
                  <a:schemeClr val="accent5"/>
                </a:solidFill>
              </a:rPr>
              <a:t>?</a:t>
            </a:r>
          </a:p>
          <a:p>
            <a:pPr marL="457200" marR="0" lvl="0" indent="-381000" algn="l" rtl="0">
              <a:lnSpc>
                <a:spcPct val="150000"/>
              </a:lnSpc>
              <a:spcBef>
                <a:spcPts val="500"/>
              </a:spcBef>
              <a:spcAft>
                <a:spcPts val="1000"/>
              </a:spcAft>
              <a:buClr>
                <a:schemeClr val="accent5"/>
              </a:buClr>
              <a:buSzPct val="100000"/>
              <a:buAutoNum type="arabicParenR"/>
            </a:pPr>
            <a:r>
              <a:rPr lang="en-US" sz="2400" b="0" i="0" u="none" strike="noStrike" cap="none" dirty="0">
                <a:solidFill>
                  <a:schemeClr val="accent5"/>
                </a:solidFill>
              </a:rPr>
              <a:t>Is there a license that covers my use?</a:t>
            </a:r>
          </a:p>
          <a:p>
            <a:pPr marL="457200" marR="0" lvl="0" indent="-381000" algn="l" rtl="0">
              <a:lnSpc>
                <a:spcPct val="150000"/>
              </a:lnSpc>
              <a:spcBef>
                <a:spcPts val="500"/>
              </a:spcBef>
              <a:spcAft>
                <a:spcPts val="1000"/>
              </a:spcAft>
              <a:buClr>
                <a:schemeClr val="accent5"/>
              </a:buClr>
              <a:buSzPct val="100000"/>
              <a:buAutoNum type="arabicParenR"/>
            </a:pPr>
            <a:r>
              <a:rPr lang="en-US" sz="2400" i="0" u="none" strike="noStrike" cap="none" dirty="0">
                <a:solidFill>
                  <a:schemeClr val="accent5"/>
                </a:solidFill>
              </a:rPr>
              <a:t>Is my use covered by fair use?</a:t>
            </a:r>
          </a:p>
          <a:p>
            <a:pPr marL="457200" marR="0" lvl="0" indent="-374650" algn="l" rtl="0">
              <a:lnSpc>
                <a:spcPct val="150000"/>
              </a:lnSpc>
              <a:spcBef>
                <a:spcPts val="500"/>
              </a:spcBef>
              <a:spcAft>
                <a:spcPts val="1000"/>
              </a:spcAft>
              <a:buClr>
                <a:schemeClr val="accent5"/>
              </a:buClr>
              <a:buSzPct val="100000"/>
              <a:buAutoNum type="arabicParenR"/>
            </a:pPr>
            <a:r>
              <a:rPr lang="en-US" sz="2300" b="1" i="0" u="none" strike="noStrike" cap="none" dirty="0">
                <a:solidFill>
                  <a:schemeClr val="accent5"/>
                </a:solidFill>
              </a:rPr>
              <a:t>Do I need permission from the copyright owner for my use?</a:t>
            </a:r>
          </a:p>
          <a:p>
            <a:pPr marL="457200" marR="0" lvl="0" indent="-374650" algn="l" rtl="0">
              <a:lnSpc>
                <a:spcPct val="150000"/>
              </a:lnSpc>
              <a:spcBef>
                <a:spcPts val="500"/>
              </a:spcBef>
              <a:spcAft>
                <a:spcPts val="1000"/>
              </a:spcAft>
              <a:buClr>
                <a:schemeClr val="accent5"/>
              </a:buClr>
              <a:buSzPct val="100000"/>
              <a:buAutoNum type="arabicParenR"/>
            </a:pPr>
            <a:r>
              <a:rPr lang="en-US" sz="2300" dirty="0">
                <a:solidFill>
                  <a:schemeClr val="accent5"/>
                </a:solidFill>
              </a:rPr>
              <a:t>Can I identify alternative content or create my own content to use?</a:t>
            </a:r>
          </a:p>
        </p:txBody>
      </p:sp>
      <p:pic>
        <p:nvPicPr>
          <p:cNvPr id="274" name="Shape 274"/>
          <p:cNvPicPr preferRelativeResize="0"/>
          <p:nvPr/>
        </p:nvPicPr>
        <p:blipFill rotWithShape="1">
          <a:blip r:embed="rId3">
            <a:alphaModFix/>
          </a:blip>
          <a:srcRect/>
          <a:stretch/>
        </p:blipFill>
        <p:spPr>
          <a:xfrm>
            <a:off x="8003617" y="655852"/>
            <a:ext cx="570900" cy="1228799"/>
          </a:xfrm>
          <a:prstGeom prst="rect">
            <a:avLst/>
          </a:prstGeom>
          <a:noFill/>
          <a:ln>
            <a:noFill/>
          </a:ln>
        </p:spPr>
      </p:pic>
      <p:sp>
        <p:nvSpPr>
          <p:cNvPr id="275" name="Shape 275"/>
          <p:cNvSpPr txBox="1"/>
          <p:nvPr/>
        </p:nvSpPr>
        <p:spPr>
          <a:xfrm>
            <a:off x="6443662" y="228600"/>
            <a:ext cx="2362200" cy="4616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 Screenshot from “</a:t>
            </a:r>
            <a:r>
              <a:rPr lang="en-US" sz="1200" b="0" i="0" u="sng" strike="noStrike" cap="none">
                <a:solidFill>
                  <a:schemeClr val="hlink"/>
                </a:solidFill>
                <a:latin typeface="Calibri"/>
                <a:ea typeface="Calibri"/>
                <a:cs typeface="Calibri"/>
                <a:sym typeface="Calibri"/>
                <a:hlinkClick r:id="rId4"/>
              </a:rPr>
              <a:t>Get Creative</a:t>
            </a:r>
            <a:r>
              <a:rPr lang="en-US" sz="1200" b="0" i="0" u="none" strike="noStrike" cap="none">
                <a:solidFill>
                  <a:schemeClr val="dk1"/>
                </a:solidFill>
                <a:latin typeface="Calibri"/>
                <a:ea typeface="Calibri"/>
                <a:cs typeface="Calibri"/>
                <a:sym typeface="Calibri"/>
              </a:rPr>
              <a:t>” Creative Commons </a:t>
            </a:r>
            <a:r>
              <a:rPr lang="en-US" sz="1200" b="0" i="0" u="sng" strike="noStrike" cap="none">
                <a:solidFill>
                  <a:schemeClr val="hlink"/>
                </a:solidFill>
                <a:latin typeface="Calibri"/>
                <a:ea typeface="Calibri"/>
                <a:cs typeface="Calibri"/>
                <a:sym typeface="Calibri"/>
                <a:hlinkClick r:id="rId5"/>
              </a:rPr>
              <a:t>CC BY-NC-SA</a:t>
            </a:r>
          </a:p>
        </p:txBody>
      </p:sp>
      <p:sp>
        <p:nvSpPr>
          <p:cNvPr id="276" name="Shape 276"/>
          <p:cNvSpPr txBox="1"/>
          <p:nvPr/>
        </p:nvSpPr>
        <p:spPr>
          <a:xfrm>
            <a:off x="669475" y="6041250"/>
            <a:ext cx="8136300" cy="680699"/>
          </a:xfrm>
          <a:prstGeom prst="rect">
            <a:avLst/>
          </a:prstGeom>
          <a:noFill/>
          <a:ln>
            <a:noFill/>
          </a:ln>
        </p:spPr>
        <p:txBody>
          <a:bodyPr lIns="91425" tIns="91425" rIns="91425" bIns="91425" anchor="t" anchorCtr="0">
            <a:noAutofit/>
          </a:bodyPr>
          <a:lstStyle/>
          <a:p>
            <a:pPr lvl="0" rtl="0">
              <a:spcBef>
                <a:spcPts val="0"/>
              </a:spcBef>
              <a:buClr>
                <a:schemeClr val="dk1"/>
              </a:buClr>
              <a:buFont typeface="Arial"/>
              <a:buNone/>
            </a:pPr>
            <a:r>
              <a:rPr lang="en-US" u="sng">
                <a:solidFill>
                  <a:schemeClr val="hlink"/>
                </a:solidFill>
                <a:hlinkClick r:id="rId6"/>
              </a:rPr>
              <a:t>A Framework for Analyzing any U.S. Copyright Problem</a:t>
            </a:r>
            <a:r>
              <a:rPr lang="en-US">
                <a:solidFill>
                  <a:schemeClr val="dk1"/>
                </a:solidFill>
              </a:rPr>
              <a:t>. </a:t>
            </a:r>
          </a:p>
          <a:p>
            <a:pPr lvl="0" rtl="0">
              <a:spcBef>
                <a:spcPts val="0"/>
              </a:spcBef>
              <a:buClr>
                <a:schemeClr val="dk1"/>
              </a:buClr>
              <a:buFont typeface="Arial"/>
              <a:buNone/>
            </a:pPr>
            <a:r>
              <a:rPr lang="en-US">
                <a:solidFill>
                  <a:schemeClr val="accent5"/>
                </a:solidFill>
              </a:rPr>
              <a:t>By Smith, K., Macklin, L. A., and Gillilan, A. T.,</a:t>
            </a:r>
            <a:r>
              <a:rPr lang="en-US">
                <a:solidFill>
                  <a:schemeClr val="dk1"/>
                </a:solidFill>
              </a:rPr>
              <a:t> </a:t>
            </a:r>
            <a:r>
              <a:rPr lang="en-US" u="sng">
                <a:solidFill>
                  <a:schemeClr val="hlink"/>
                </a:solidFill>
                <a:hlinkClick r:id="rId7"/>
              </a:rPr>
              <a:t>CC-BY-SA 4.0</a:t>
            </a:r>
            <a:r>
              <a:rPr lang="en-US">
                <a:solidFill>
                  <a:schemeClr val="accent5"/>
                </a:solidFill>
              </a:rPr>
              <a:t>. </a:t>
            </a:r>
          </a:p>
          <a:p>
            <a:pPr lvl="0" rtl="0">
              <a:spcBef>
                <a:spcPts val="0"/>
              </a:spcBef>
              <a:buClr>
                <a:schemeClr val="dk1"/>
              </a:buClr>
              <a:buFont typeface="Arial"/>
              <a:buNone/>
            </a:pPr>
            <a:r>
              <a:rPr lang="en-US">
                <a:solidFill>
                  <a:schemeClr val="accent5"/>
                </a:solidFill>
              </a:rPr>
              <a:t>Modified by Anita Walz, </a:t>
            </a:r>
            <a:r>
              <a:rPr lang="en-US" u="sng">
                <a:solidFill>
                  <a:schemeClr val="hlink"/>
                </a:solidFill>
                <a:hlinkClick r:id="rId7"/>
              </a:rPr>
              <a:t>CC-BY-SA 4.0</a:t>
            </a:r>
            <a:r>
              <a:rPr lang="en-US">
                <a:solidFill>
                  <a:schemeClr val="dk1"/>
                </a:solidFill>
              </a:rPr>
              <a:t>.</a:t>
            </a:r>
          </a:p>
          <a:p>
            <a:pPr lvl="0" rtl="0">
              <a:spcBef>
                <a:spcPts val="0"/>
              </a:spcBef>
              <a:buNone/>
            </a:pPr>
            <a:endParaRPr/>
          </a:p>
        </p:txBody>
      </p:sp>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lvl="0" rtl="0">
              <a:spcBef>
                <a:spcPts val="0"/>
              </a:spcBef>
              <a:buClr>
                <a:schemeClr val="dk1"/>
              </a:buClr>
              <a:buSzPct val="25000"/>
              <a:buFont typeface="Calibri"/>
              <a:buNone/>
            </a:pPr>
            <a:r>
              <a:rPr lang="en-US" sz="3600">
                <a:solidFill>
                  <a:schemeClr val="accent1"/>
                </a:solidFill>
                <a:latin typeface="Calibri"/>
                <a:ea typeface="Calibri"/>
                <a:cs typeface="Calibri"/>
                <a:sym typeface="Calibri"/>
              </a:rPr>
              <a:t>5) Do I need permission from the copyright owner for my use?</a:t>
            </a:r>
          </a:p>
          <a:p>
            <a:pPr lvl="0" rtl="0">
              <a:spcBef>
                <a:spcPts val="0"/>
              </a:spcBef>
              <a:buNone/>
            </a:pPr>
            <a:endParaRPr/>
          </a:p>
        </p:txBody>
      </p:sp>
      <p:sp>
        <p:nvSpPr>
          <p:cNvPr id="283" name="Shape 283"/>
          <p:cNvSpPr txBox="1">
            <a:spLocks noGrp="1"/>
          </p:cNvSpPr>
          <p:nvPr>
            <p:ph type="body" idx="1"/>
          </p:nvPr>
        </p:nvSpPr>
        <p:spPr>
          <a:xfrm>
            <a:off x="457200" y="1600200"/>
            <a:ext cx="5521800" cy="762600"/>
          </a:xfrm>
          <a:prstGeom prst="rect">
            <a:avLst/>
          </a:prstGeom>
        </p:spPr>
        <p:txBody>
          <a:bodyPr lIns="91425" tIns="91425" rIns="91425" bIns="91425" anchor="t" anchorCtr="0">
            <a:noAutofit/>
          </a:bodyPr>
          <a:lstStyle/>
          <a:p>
            <a:pPr lvl="0" rtl="0">
              <a:spcBef>
                <a:spcPts val="0"/>
              </a:spcBef>
              <a:buNone/>
            </a:pPr>
            <a:r>
              <a:rPr lang="en-US" sz="3000">
                <a:solidFill>
                  <a:srgbClr val="4BACC6"/>
                </a:solidFill>
              </a:rPr>
              <a:t>Resources for Getting Permission</a:t>
            </a:r>
          </a:p>
          <a:p>
            <a:pPr lvl="0" rtl="0">
              <a:spcBef>
                <a:spcPts val="0"/>
              </a:spcBef>
              <a:buNone/>
            </a:pPr>
            <a:endParaRPr sz="3000">
              <a:solidFill>
                <a:srgbClr val="4BACC6"/>
              </a:solidFill>
            </a:endParaRPr>
          </a:p>
          <a:p>
            <a:pPr lvl="0" rtl="0">
              <a:spcBef>
                <a:spcPts val="0"/>
              </a:spcBef>
              <a:buClr>
                <a:schemeClr val="dk1"/>
              </a:buClr>
              <a:buSzPct val="61111"/>
              <a:buFont typeface="Arial"/>
              <a:buNone/>
            </a:pPr>
            <a:r>
              <a:rPr lang="en-US" sz="1800" b="1">
                <a:solidFill>
                  <a:srgbClr val="4BACC6"/>
                </a:solidFill>
              </a:rPr>
              <a:t>How to Obtain Permission - a circular from the U.S. Copyright Office</a:t>
            </a:r>
          </a:p>
          <a:p>
            <a:pPr lvl="0" rtl="0">
              <a:spcBef>
                <a:spcPts val="0"/>
              </a:spcBef>
              <a:buNone/>
            </a:pPr>
            <a:r>
              <a:rPr lang="en-US" sz="1800" u="sng">
                <a:solidFill>
                  <a:schemeClr val="hlink"/>
                </a:solidFill>
                <a:hlinkClick r:id="rId3"/>
              </a:rPr>
              <a:t>http://www.copyright.gov/circs/m10.pdf</a:t>
            </a:r>
            <a:r>
              <a:rPr lang="en-US" sz="1800">
                <a:solidFill>
                  <a:schemeClr val="dk1"/>
                </a:solidFill>
              </a:rPr>
              <a:t> </a:t>
            </a:r>
          </a:p>
          <a:p>
            <a:pPr lvl="0" rtl="0">
              <a:spcBef>
                <a:spcPts val="0"/>
              </a:spcBef>
              <a:buNone/>
            </a:pPr>
            <a:endParaRPr sz="1800">
              <a:solidFill>
                <a:schemeClr val="dk1"/>
              </a:solidFill>
            </a:endParaRPr>
          </a:p>
          <a:p>
            <a:pPr lvl="0" rtl="0">
              <a:spcBef>
                <a:spcPts val="0"/>
              </a:spcBef>
              <a:buClr>
                <a:schemeClr val="dk1"/>
              </a:buClr>
              <a:buSzPct val="61111"/>
              <a:buFont typeface="Arial"/>
              <a:buNone/>
            </a:pPr>
            <a:r>
              <a:rPr lang="en-US" sz="1800" b="1">
                <a:solidFill>
                  <a:srgbClr val="4BACC6"/>
                </a:solidFill>
              </a:rPr>
              <a:t>The Basics of Getting Permission, from Stanford University</a:t>
            </a:r>
          </a:p>
          <a:p>
            <a:pPr lvl="0" rtl="0">
              <a:spcBef>
                <a:spcPts val="0"/>
              </a:spcBef>
              <a:buClr>
                <a:schemeClr val="dk1"/>
              </a:buClr>
              <a:buSzPct val="61111"/>
              <a:buFont typeface="Arial"/>
              <a:buNone/>
            </a:pPr>
            <a:r>
              <a:rPr lang="en-US" sz="1800" u="sng">
                <a:solidFill>
                  <a:schemeClr val="hlink"/>
                </a:solidFill>
                <a:hlinkClick r:id="rId4"/>
              </a:rPr>
              <a:t>http://fairuse.stanford.edu/overview/introduction/getting-permission/</a:t>
            </a:r>
            <a:r>
              <a:rPr lang="en-US" sz="1800">
                <a:solidFill>
                  <a:schemeClr val="dk1"/>
                </a:solidFill>
              </a:rPr>
              <a:t> </a:t>
            </a:r>
          </a:p>
        </p:txBody>
      </p:sp>
    </p:spTree>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Shape 289"/>
          <p:cNvSpPr txBox="1">
            <a:spLocks noGrp="1"/>
          </p:cNvSpPr>
          <p:nvPr>
            <p:ph type="title"/>
          </p:nvPr>
        </p:nvSpPr>
        <p:spPr>
          <a:xfrm>
            <a:off x="368125" y="2258337"/>
            <a:ext cx="8229600" cy="1143000"/>
          </a:xfrm>
          <a:prstGeom prst="rect">
            <a:avLst/>
          </a:prstGeom>
        </p:spPr>
        <p:txBody>
          <a:bodyPr lIns="91425" tIns="91425" rIns="91425" bIns="91425" anchor="ctr" anchorCtr="0">
            <a:noAutofit/>
          </a:bodyPr>
          <a:lstStyle/>
          <a:p>
            <a:pPr lvl="0" rtl="0">
              <a:spcBef>
                <a:spcPts val="0"/>
              </a:spcBef>
              <a:buClr>
                <a:schemeClr val="dk1"/>
              </a:buClr>
              <a:buSzPct val="25000"/>
              <a:buFont typeface="Calibri"/>
              <a:buNone/>
            </a:pPr>
            <a:r>
              <a:rPr lang="en-US" sz="3600">
                <a:solidFill>
                  <a:schemeClr val="accent1"/>
                </a:solidFill>
                <a:latin typeface="Calibri"/>
                <a:ea typeface="Calibri"/>
                <a:cs typeface="Calibri"/>
                <a:sym typeface="Calibri"/>
              </a:rPr>
              <a:t>6) Can I identify alternative content or create my own content to use?</a:t>
            </a:r>
          </a:p>
          <a:p>
            <a:pPr lvl="0" rtl="0">
              <a:spcBef>
                <a:spcPts val="0"/>
              </a:spcBef>
              <a:buClr>
                <a:schemeClr val="dk1"/>
              </a:buClr>
              <a:buSzPct val="25000"/>
              <a:buFont typeface="Calibri"/>
              <a:buNone/>
            </a:pPr>
            <a:endParaRPr sz="3600">
              <a:solidFill>
                <a:schemeClr val="accent1"/>
              </a:solidFill>
              <a:latin typeface="Calibri"/>
              <a:ea typeface="Calibri"/>
              <a:cs typeface="Calibri"/>
              <a:sym typeface="Calibri"/>
            </a:endParaRPr>
          </a:p>
          <a:p>
            <a:pPr lvl="0" rtl="0">
              <a:spcBef>
                <a:spcPts val="0"/>
              </a:spcBef>
              <a:buNone/>
            </a:pPr>
            <a:endParaRPr/>
          </a:p>
        </p:txBody>
      </p:sp>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txBox="1">
            <a:spLocks noGrp="1"/>
          </p:cNvSpPr>
          <p:nvPr>
            <p:ph type="title"/>
          </p:nvPr>
        </p:nvSpPr>
        <p:spPr>
          <a:xfrm>
            <a:off x="457200" y="16975"/>
            <a:ext cx="8229600" cy="724200"/>
          </a:xfrm>
          <a:prstGeom prst="rect">
            <a:avLst/>
          </a:prstGeom>
        </p:spPr>
        <p:txBody>
          <a:bodyPr lIns="91425" tIns="91425" rIns="91425" bIns="91425" anchor="ctr" anchorCtr="0">
            <a:noAutofit/>
          </a:bodyPr>
          <a:lstStyle/>
          <a:p>
            <a:pPr lvl="0" rtl="0">
              <a:spcBef>
                <a:spcPts val="0"/>
              </a:spcBef>
              <a:buNone/>
            </a:pPr>
            <a:r>
              <a:rPr lang="en-US" sz="4400" dirty="0">
                <a:solidFill>
                  <a:schemeClr val="dk1"/>
                </a:solidFill>
                <a:latin typeface="Calibri"/>
                <a:ea typeface="Calibri"/>
                <a:cs typeface="Calibri"/>
                <a:sym typeface="Calibri"/>
              </a:rPr>
              <a:t>  </a:t>
            </a:r>
            <a:r>
              <a:rPr lang="en-US" sz="4400" dirty="0">
                <a:solidFill>
                  <a:schemeClr val="accent1"/>
                </a:solidFill>
                <a:latin typeface="Calibri"/>
                <a:ea typeface="Calibri"/>
                <a:cs typeface="Calibri"/>
                <a:sym typeface="Calibri"/>
              </a:rPr>
              <a:t> Openly licensed Images</a:t>
            </a:r>
          </a:p>
        </p:txBody>
      </p:sp>
      <p:sp>
        <p:nvSpPr>
          <p:cNvPr id="296" name="Shape 296"/>
          <p:cNvSpPr txBox="1">
            <a:spLocks noGrp="1"/>
          </p:cNvSpPr>
          <p:nvPr>
            <p:ph type="body" idx="1"/>
          </p:nvPr>
        </p:nvSpPr>
        <p:spPr>
          <a:xfrm>
            <a:off x="283216" y="614975"/>
            <a:ext cx="8664899" cy="5525099"/>
          </a:xfrm>
          <a:prstGeom prst="rect">
            <a:avLst/>
          </a:prstGeom>
        </p:spPr>
        <p:txBody>
          <a:bodyPr lIns="91425" tIns="91425" rIns="91425" bIns="91425" anchor="t" anchorCtr="0">
            <a:noAutofit/>
          </a:bodyPr>
          <a:lstStyle/>
          <a:p>
            <a:pPr marL="457200" lvl="0" indent="-368300" rtl="0">
              <a:lnSpc>
                <a:spcPct val="150000"/>
              </a:lnSpc>
              <a:spcBef>
                <a:spcPts val="500"/>
              </a:spcBef>
              <a:spcAft>
                <a:spcPts val="1000"/>
              </a:spcAft>
              <a:buClr>
                <a:schemeClr val="accent5"/>
              </a:buClr>
              <a:buSzPct val="100000"/>
              <a:buAutoNum type="arabicParenR"/>
            </a:pPr>
            <a:r>
              <a:rPr lang="en-US" sz="2200" u="sng" dirty="0">
                <a:solidFill>
                  <a:schemeClr val="hlink"/>
                </a:solidFill>
                <a:hlinkClick r:id="rId3"/>
              </a:rPr>
              <a:t>Creative Commons Search</a:t>
            </a:r>
            <a:r>
              <a:rPr lang="en-US" sz="2200" dirty="0">
                <a:solidFill>
                  <a:schemeClr val="accent5"/>
                </a:solidFill>
              </a:rPr>
              <a:t> → Search via CC license on multiple content platforms (Flickr, Google, more)</a:t>
            </a:r>
          </a:p>
          <a:p>
            <a:pPr marL="457200" lvl="0" indent="-368300" rtl="0">
              <a:lnSpc>
                <a:spcPct val="150000"/>
              </a:lnSpc>
              <a:spcBef>
                <a:spcPts val="500"/>
              </a:spcBef>
              <a:spcAft>
                <a:spcPts val="1000"/>
              </a:spcAft>
              <a:buClr>
                <a:schemeClr val="accent5"/>
              </a:buClr>
              <a:buSzPct val="100000"/>
              <a:buAutoNum type="arabicParenR"/>
            </a:pPr>
            <a:r>
              <a:rPr lang="en-US" sz="2200" u="sng" dirty="0">
                <a:solidFill>
                  <a:schemeClr val="hlink"/>
                </a:solidFill>
                <a:hlinkClick r:id="rId4"/>
              </a:rPr>
              <a:t>Flickr</a:t>
            </a:r>
            <a:r>
              <a:rPr lang="en-US" sz="2200" dirty="0">
                <a:solidFill>
                  <a:schemeClr val="accent5"/>
                </a:solidFill>
              </a:rPr>
              <a:t> → After you type in something to search, on the top left, use the ‘Any License’ dropdown to change to ‘All Creative Commons </a:t>
            </a:r>
            <a:r>
              <a:rPr lang="en-US" sz="2200" dirty="0" err="1">
                <a:solidFill>
                  <a:schemeClr val="accent5"/>
                </a:solidFill>
              </a:rPr>
              <a:t>Licences’</a:t>
            </a:r>
            <a:endParaRPr lang="en-US" sz="2200" dirty="0">
              <a:solidFill>
                <a:schemeClr val="accent5"/>
              </a:solidFill>
            </a:endParaRPr>
          </a:p>
          <a:p>
            <a:pPr marL="457200" lvl="0" indent="-368300" rtl="0">
              <a:lnSpc>
                <a:spcPct val="150000"/>
              </a:lnSpc>
              <a:spcBef>
                <a:spcPts val="500"/>
              </a:spcBef>
              <a:spcAft>
                <a:spcPts val="1000"/>
              </a:spcAft>
              <a:buClr>
                <a:schemeClr val="accent5"/>
              </a:buClr>
              <a:buSzPct val="100000"/>
              <a:buAutoNum type="arabicParenR"/>
            </a:pPr>
            <a:r>
              <a:rPr lang="en-US" sz="2200" u="sng" dirty="0">
                <a:solidFill>
                  <a:schemeClr val="hlink"/>
                </a:solidFill>
                <a:hlinkClick r:id="rId5"/>
              </a:rPr>
              <a:t>Wikimedia Commons</a:t>
            </a:r>
            <a:r>
              <a:rPr lang="en-US" sz="2200" dirty="0">
                <a:solidFill>
                  <a:schemeClr val="accent5"/>
                </a:solidFill>
              </a:rPr>
              <a:t> - openly licensed or public domain</a:t>
            </a:r>
          </a:p>
          <a:p>
            <a:pPr marL="457200" lvl="0" indent="-368300" rtl="0">
              <a:lnSpc>
                <a:spcPct val="150000"/>
              </a:lnSpc>
              <a:spcBef>
                <a:spcPts val="500"/>
              </a:spcBef>
              <a:spcAft>
                <a:spcPts val="1000"/>
              </a:spcAft>
              <a:buClr>
                <a:schemeClr val="accent5"/>
              </a:buClr>
              <a:buSzPct val="100000"/>
              <a:buAutoNum type="arabicParenR"/>
            </a:pPr>
            <a:r>
              <a:rPr lang="en-US" sz="2200" u="sng" dirty="0">
                <a:solidFill>
                  <a:schemeClr val="hlink"/>
                </a:solidFill>
                <a:hlinkClick r:id="rId6"/>
              </a:rPr>
              <a:t>Pixabay</a:t>
            </a:r>
            <a:r>
              <a:rPr lang="en-US" sz="2200" dirty="0">
                <a:solidFill>
                  <a:schemeClr val="accent5"/>
                </a:solidFill>
              </a:rPr>
              <a:t> - all images are CC0 (public domain)</a:t>
            </a:r>
          </a:p>
          <a:p>
            <a:pPr marL="457200" lvl="0" indent="-368300" rtl="0">
              <a:lnSpc>
                <a:spcPct val="150000"/>
              </a:lnSpc>
              <a:spcBef>
                <a:spcPts val="500"/>
              </a:spcBef>
              <a:spcAft>
                <a:spcPts val="1000"/>
              </a:spcAft>
              <a:buClr>
                <a:schemeClr val="accent5"/>
              </a:buClr>
              <a:buSzPct val="100000"/>
              <a:buAutoNum type="arabicParenR"/>
            </a:pPr>
            <a:r>
              <a:rPr lang="en-US" sz="2200" b="1" dirty="0">
                <a:solidFill>
                  <a:schemeClr val="accent5"/>
                </a:solidFill>
              </a:rPr>
              <a:t>Tin Eye</a:t>
            </a:r>
            <a:r>
              <a:rPr lang="en-US" sz="2200" dirty="0">
                <a:solidFill>
                  <a:schemeClr val="accent5"/>
                </a:solidFill>
              </a:rPr>
              <a:t> - *Do you have a picture you found online and aren’t sure of its license? </a:t>
            </a:r>
            <a:r>
              <a:rPr lang="en-US" sz="2200" u="sng" dirty="0">
                <a:solidFill>
                  <a:schemeClr val="hlink"/>
                </a:solidFill>
                <a:hlinkClick r:id="rId7"/>
              </a:rPr>
              <a:t>Paste it in Tin Eye</a:t>
            </a:r>
            <a:r>
              <a:rPr lang="en-US" sz="2200" dirty="0">
                <a:solidFill>
                  <a:schemeClr val="accent5"/>
                </a:solidFill>
              </a:rPr>
              <a:t> to find out where it’s from.</a:t>
            </a:r>
          </a:p>
          <a:p>
            <a:pPr marL="457200" lvl="0" indent="-368300">
              <a:lnSpc>
                <a:spcPct val="150000"/>
              </a:lnSpc>
              <a:spcBef>
                <a:spcPts val="500"/>
              </a:spcBef>
              <a:spcAft>
                <a:spcPts val="1000"/>
              </a:spcAft>
              <a:buClr>
                <a:schemeClr val="accent5"/>
              </a:buClr>
              <a:buSzPct val="100000"/>
              <a:buAutoNum type="arabicParenR"/>
            </a:pPr>
            <a:r>
              <a:rPr lang="en-US" sz="2200" dirty="0">
                <a:solidFill>
                  <a:schemeClr val="accent5"/>
                </a:solidFill>
              </a:rPr>
              <a:t>Always </a:t>
            </a:r>
            <a:r>
              <a:rPr lang="en-US" sz="2200" u="sng" dirty="0">
                <a:solidFill>
                  <a:schemeClr val="hlink"/>
                </a:solidFill>
                <a:hlinkClick r:id="rId8"/>
              </a:rPr>
              <a:t>Attribute</a:t>
            </a:r>
            <a:r>
              <a:rPr lang="en-US" sz="2200" dirty="0">
                <a:solidFill>
                  <a:schemeClr val="accent5"/>
                </a:solidFill>
              </a:rPr>
              <a:t> when reusing Creative Commons works.</a:t>
            </a:r>
          </a:p>
        </p:txBody>
      </p:sp>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Shape 302"/>
          <p:cNvSpPr txBox="1">
            <a:spLocks noGrp="1"/>
          </p:cNvSpPr>
          <p:nvPr>
            <p:ph type="title"/>
          </p:nvPr>
        </p:nvSpPr>
        <p:spPr>
          <a:xfrm>
            <a:off x="457200" y="64199"/>
            <a:ext cx="8229600" cy="522299"/>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600">
                <a:solidFill>
                  <a:schemeClr val="accent1"/>
                </a:solidFill>
                <a:latin typeface="Calibri"/>
                <a:ea typeface="Calibri"/>
                <a:cs typeface="Calibri"/>
                <a:sym typeface="Calibri"/>
              </a:rPr>
              <a:t>Resources</a:t>
            </a:r>
          </a:p>
        </p:txBody>
      </p:sp>
      <p:sp>
        <p:nvSpPr>
          <p:cNvPr id="303" name="Shape 303"/>
          <p:cNvSpPr txBox="1">
            <a:spLocks noGrp="1"/>
          </p:cNvSpPr>
          <p:nvPr>
            <p:ph type="body" idx="1"/>
          </p:nvPr>
        </p:nvSpPr>
        <p:spPr>
          <a:xfrm>
            <a:off x="128550" y="515730"/>
            <a:ext cx="8886900" cy="5777399"/>
          </a:xfrm>
          <a:prstGeom prst="rect">
            <a:avLst/>
          </a:prstGeom>
          <a:noFill/>
          <a:ln>
            <a:noFill/>
          </a:ln>
        </p:spPr>
        <p:txBody>
          <a:bodyPr lIns="91425" tIns="45700" rIns="91425" bIns="45700" anchor="t" anchorCtr="0">
            <a:noAutofit/>
          </a:bodyPr>
          <a:lstStyle/>
          <a:p>
            <a:pPr lvl="0" rtl="0">
              <a:spcBef>
                <a:spcPts val="0"/>
              </a:spcBef>
              <a:buNone/>
            </a:pPr>
            <a:r>
              <a:rPr lang="en-US" b="1" dirty="0">
                <a:solidFill>
                  <a:schemeClr val="accent5"/>
                </a:solidFill>
              </a:rPr>
              <a:t>Copyright Definition</a:t>
            </a:r>
            <a:r>
              <a:rPr lang="en-US" b="1" dirty="0"/>
              <a:t> </a:t>
            </a:r>
          </a:p>
          <a:p>
            <a:pPr lvl="0" rtl="0">
              <a:spcBef>
                <a:spcPts val="0"/>
              </a:spcBef>
              <a:buNone/>
            </a:pPr>
            <a:r>
              <a:rPr lang="en-US" u="sng" dirty="0">
                <a:solidFill>
                  <a:schemeClr val="hlink"/>
                </a:solidFill>
                <a:hlinkClick r:id="rId3"/>
              </a:rPr>
              <a:t>http://www.copyright.gov/help/faq/definitions.html</a:t>
            </a:r>
            <a:r>
              <a:rPr lang="en-US" dirty="0"/>
              <a:t> </a:t>
            </a:r>
          </a:p>
          <a:p>
            <a:pPr lvl="0" rtl="0">
              <a:spcBef>
                <a:spcPts val="0"/>
              </a:spcBef>
              <a:buNone/>
            </a:pPr>
            <a:r>
              <a:rPr lang="en-US" b="1" dirty="0">
                <a:solidFill>
                  <a:schemeClr val="accent5"/>
                </a:solidFill>
              </a:rPr>
              <a:t>Copyright FAQ - U.S. Copyright Office</a:t>
            </a:r>
            <a:r>
              <a:rPr lang="en-US" dirty="0"/>
              <a:t> </a:t>
            </a:r>
          </a:p>
          <a:p>
            <a:pPr lvl="0" rtl="0">
              <a:spcBef>
                <a:spcPts val="0"/>
              </a:spcBef>
              <a:buNone/>
            </a:pPr>
            <a:r>
              <a:rPr lang="en-US" u="sng" dirty="0">
                <a:solidFill>
                  <a:schemeClr val="hlink"/>
                </a:solidFill>
                <a:hlinkClick r:id="rId4"/>
              </a:rPr>
              <a:t>http://www.copyright.gov:8081/help/faq/</a:t>
            </a:r>
            <a:r>
              <a:rPr lang="en-US" dirty="0"/>
              <a:t> </a:t>
            </a:r>
          </a:p>
          <a:p>
            <a:pPr lvl="0" rtl="0">
              <a:spcBef>
                <a:spcPts val="0"/>
              </a:spcBef>
              <a:buNone/>
            </a:pPr>
            <a:r>
              <a:rPr lang="en-US" b="1" dirty="0">
                <a:solidFill>
                  <a:srgbClr val="4BACC6"/>
                </a:solidFill>
              </a:rPr>
              <a:t>U.S. Copyright Office Records Search</a:t>
            </a:r>
          </a:p>
          <a:p>
            <a:pPr lvl="0" rtl="0">
              <a:spcBef>
                <a:spcPts val="0"/>
              </a:spcBef>
              <a:buNone/>
            </a:pPr>
            <a:r>
              <a:rPr lang="en-US" u="sng" dirty="0">
                <a:solidFill>
                  <a:schemeClr val="hlink"/>
                </a:solidFill>
                <a:hlinkClick r:id="rId5"/>
              </a:rPr>
              <a:t>http://www.copyright.gov/records/</a:t>
            </a:r>
            <a:r>
              <a:rPr lang="en-US" dirty="0"/>
              <a:t> </a:t>
            </a:r>
          </a:p>
          <a:p>
            <a:pPr lvl="0" rtl="0">
              <a:spcBef>
                <a:spcPts val="0"/>
              </a:spcBef>
              <a:buNone/>
            </a:pPr>
            <a:r>
              <a:rPr lang="en-US" b="1" dirty="0">
                <a:solidFill>
                  <a:schemeClr val="accent5"/>
                </a:solidFill>
              </a:rPr>
              <a:t>Copyright Slider - Works in the Public Domain</a:t>
            </a:r>
            <a:r>
              <a:rPr lang="en-US" dirty="0"/>
              <a:t> </a:t>
            </a:r>
          </a:p>
          <a:p>
            <a:pPr lvl="0" rtl="0">
              <a:spcBef>
                <a:spcPts val="0"/>
              </a:spcBef>
              <a:buNone/>
            </a:pPr>
            <a:r>
              <a:rPr lang="en-US" u="sng" dirty="0">
                <a:solidFill>
                  <a:schemeClr val="hlink"/>
                </a:solidFill>
                <a:hlinkClick r:id="rId6"/>
              </a:rPr>
              <a:t>http://librarycopyright.net/resources/digitalslider/</a:t>
            </a:r>
          </a:p>
          <a:p>
            <a:pPr lvl="0" rtl="0">
              <a:spcBef>
                <a:spcPts val="0"/>
              </a:spcBef>
              <a:buNone/>
            </a:pPr>
            <a:r>
              <a:rPr lang="en-US" b="1" dirty="0">
                <a:solidFill>
                  <a:schemeClr val="accent5"/>
                </a:solidFill>
              </a:rPr>
              <a:t>A Framework for Analyzing Any U.S. Copyright Problem</a:t>
            </a:r>
          </a:p>
          <a:p>
            <a:pPr lvl="0" rtl="0">
              <a:spcBef>
                <a:spcPts val="0"/>
              </a:spcBef>
              <a:buNone/>
            </a:pPr>
            <a:r>
              <a:rPr lang="en-US" u="sng" dirty="0">
                <a:solidFill>
                  <a:schemeClr val="hlink"/>
                </a:solidFill>
                <a:hlinkClick r:id="rId7"/>
              </a:rPr>
              <a:t>http://guides.lib.vt.edu/ld.php?content_id=9271483</a:t>
            </a:r>
            <a:r>
              <a:rPr lang="en-US" dirty="0">
                <a:solidFill>
                  <a:schemeClr val="accent5"/>
                </a:solidFill>
              </a:rPr>
              <a:t> modified by Anita </a:t>
            </a:r>
            <a:r>
              <a:rPr lang="en-US" dirty="0" err="1">
                <a:solidFill>
                  <a:schemeClr val="accent5"/>
                </a:solidFill>
              </a:rPr>
              <a:t>Walz</a:t>
            </a:r>
            <a:r>
              <a:rPr lang="en-US" dirty="0">
                <a:solidFill>
                  <a:schemeClr val="accent5"/>
                </a:solidFill>
              </a:rPr>
              <a:t>, </a:t>
            </a:r>
            <a:r>
              <a:rPr lang="en-US" u="sng" dirty="0">
                <a:solidFill>
                  <a:schemeClr val="hlink"/>
                </a:solidFill>
                <a:hlinkClick r:id="rId8"/>
              </a:rPr>
              <a:t>CC-BY-SA 4.0</a:t>
            </a:r>
          </a:p>
          <a:p>
            <a:pPr lvl="0" rtl="0">
              <a:spcBef>
                <a:spcPts val="0"/>
              </a:spcBef>
              <a:buClr>
                <a:schemeClr val="dk1"/>
              </a:buClr>
              <a:buSzPct val="100000"/>
              <a:buFont typeface="Arial"/>
              <a:buNone/>
            </a:pPr>
            <a:r>
              <a:rPr lang="en-US" u="sng" dirty="0">
                <a:solidFill>
                  <a:schemeClr val="hlink"/>
                </a:solidFill>
                <a:hlinkClick r:id="rId9"/>
              </a:rPr>
              <a:t>http://tinyurl.com/5-stepsForCopyrightQs</a:t>
            </a:r>
            <a:r>
              <a:rPr lang="en-US" dirty="0">
                <a:solidFill>
                  <a:schemeClr val="dk1"/>
                </a:solidFill>
              </a:rPr>
              <a:t> </a:t>
            </a:r>
            <a:r>
              <a:rPr lang="en-US" dirty="0">
                <a:solidFill>
                  <a:schemeClr val="accent5"/>
                </a:solidFill>
              </a:rPr>
              <a:t>by Smith, K., Macklin, L. A., and </a:t>
            </a:r>
            <a:r>
              <a:rPr lang="en-US" dirty="0" err="1">
                <a:solidFill>
                  <a:schemeClr val="accent5"/>
                </a:solidFill>
              </a:rPr>
              <a:t>Gillilan</a:t>
            </a:r>
            <a:r>
              <a:rPr lang="en-US" dirty="0">
                <a:solidFill>
                  <a:schemeClr val="accent5"/>
                </a:solidFill>
              </a:rPr>
              <a:t>, A.,</a:t>
            </a:r>
            <a:r>
              <a:rPr lang="en-US" dirty="0">
                <a:solidFill>
                  <a:schemeClr val="dk1"/>
                </a:solidFill>
                <a:hlinkClick r:id="rId8"/>
              </a:rPr>
              <a:t> </a:t>
            </a:r>
            <a:r>
              <a:rPr lang="en-US" u="sng" dirty="0">
                <a:solidFill>
                  <a:schemeClr val="hlink"/>
                </a:solidFill>
                <a:hlinkClick r:id="rId8"/>
              </a:rPr>
              <a:t>CC-BY-SA 4.0</a:t>
            </a:r>
          </a:p>
          <a:p>
            <a:pPr lvl="0" rtl="0">
              <a:spcBef>
                <a:spcPts val="0"/>
              </a:spcBef>
              <a:buNone/>
            </a:pPr>
            <a:r>
              <a:rPr lang="en-US" b="1" dirty="0">
                <a:solidFill>
                  <a:schemeClr val="accent5"/>
                </a:solidFill>
              </a:rPr>
              <a:t>Fair Use Evaluator Tool </a:t>
            </a:r>
          </a:p>
          <a:p>
            <a:pPr lvl="0" rtl="0">
              <a:spcBef>
                <a:spcPts val="0"/>
              </a:spcBef>
              <a:buNone/>
            </a:pPr>
            <a:r>
              <a:rPr lang="en-US" u="sng" dirty="0">
                <a:solidFill>
                  <a:schemeClr val="hlink"/>
                </a:solidFill>
                <a:hlinkClick r:id="rId10"/>
              </a:rPr>
              <a:t>http://www.librarycopyright.net/resources/fairuse/howitworks.php</a:t>
            </a:r>
            <a:r>
              <a:rPr lang="en-US" dirty="0"/>
              <a:t> </a:t>
            </a:r>
          </a:p>
          <a:p>
            <a:pPr lvl="0" rtl="0">
              <a:spcBef>
                <a:spcPts val="0"/>
              </a:spcBef>
              <a:buNone/>
            </a:pPr>
            <a:r>
              <a:rPr lang="en-US" b="1" dirty="0">
                <a:solidFill>
                  <a:srgbClr val="4BACC6"/>
                </a:solidFill>
              </a:rPr>
              <a:t>How to Obtain Permission - a circular from the U.S. Copyright Office</a:t>
            </a:r>
          </a:p>
          <a:p>
            <a:pPr lvl="0" rtl="0">
              <a:spcBef>
                <a:spcPts val="0"/>
              </a:spcBef>
              <a:buNone/>
            </a:pPr>
            <a:r>
              <a:rPr lang="en-US" u="sng" dirty="0">
                <a:solidFill>
                  <a:schemeClr val="hlink"/>
                </a:solidFill>
                <a:hlinkClick r:id="rId11"/>
              </a:rPr>
              <a:t>http://www.copyright.gov/circs/m10.pdf</a:t>
            </a:r>
            <a:r>
              <a:rPr lang="en-US" dirty="0"/>
              <a:t> </a:t>
            </a:r>
          </a:p>
          <a:p>
            <a:pPr lvl="0" rtl="0">
              <a:spcBef>
                <a:spcPts val="0"/>
              </a:spcBef>
              <a:buNone/>
            </a:pPr>
            <a:r>
              <a:rPr lang="en-US" b="1" dirty="0">
                <a:solidFill>
                  <a:srgbClr val="4BACC6"/>
                </a:solidFill>
              </a:rPr>
              <a:t>The Basics of Getting Permission, from Stanford University</a:t>
            </a:r>
          </a:p>
          <a:p>
            <a:pPr lvl="0" rtl="0">
              <a:spcBef>
                <a:spcPts val="0"/>
              </a:spcBef>
              <a:buNone/>
            </a:pPr>
            <a:r>
              <a:rPr lang="en-US" u="sng" dirty="0">
                <a:solidFill>
                  <a:schemeClr val="hlink"/>
                </a:solidFill>
                <a:hlinkClick r:id="rId12"/>
              </a:rPr>
              <a:t>http://fairuse.stanford.edu/overview/introduction/getting-permission/</a:t>
            </a:r>
            <a:r>
              <a:rPr lang="en-US" dirty="0"/>
              <a:t> </a:t>
            </a:r>
          </a:p>
          <a:p>
            <a:pPr lvl="0" rtl="0">
              <a:spcBef>
                <a:spcPts val="0"/>
              </a:spcBef>
              <a:buNone/>
            </a:pPr>
            <a:r>
              <a:rPr lang="en-US" b="1" dirty="0">
                <a:solidFill>
                  <a:srgbClr val="4BACC6"/>
                </a:solidFill>
              </a:rPr>
              <a:t>Creative Commons Search filter - a starting point for finding openly licensed content </a:t>
            </a:r>
          </a:p>
          <a:p>
            <a:pPr lvl="0" rtl="0">
              <a:spcBef>
                <a:spcPts val="0"/>
              </a:spcBef>
              <a:buNone/>
            </a:pPr>
            <a:r>
              <a:rPr lang="en-US" u="sng" dirty="0">
                <a:solidFill>
                  <a:schemeClr val="hlink"/>
                </a:solidFill>
                <a:hlinkClick r:id="rId13"/>
              </a:rPr>
              <a:t>https://search.creativecommons.org/</a:t>
            </a:r>
            <a:r>
              <a:rPr lang="en-US" dirty="0"/>
              <a:t> </a:t>
            </a:r>
          </a:p>
          <a:p>
            <a:pPr lvl="0" rtl="0">
              <a:spcBef>
                <a:spcPts val="0"/>
              </a:spcBef>
              <a:buNone/>
            </a:pPr>
            <a:r>
              <a:rPr lang="en-US" b="1" dirty="0">
                <a:solidFill>
                  <a:schemeClr val="accent5"/>
                </a:solidFill>
              </a:rPr>
              <a:t>Scholarly Communications (and Copyright), University Libraries</a:t>
            </a:r>
            <a:r>
              <a:rPr lang="en-US" dirty="0"/>
              <a:t>  </a:t>
            </a:r>
          </a:p>
          <a:p>
            <a:pPr lvl="0" rtl="0">
              <a:spcBef>
                <a:spcPts val="0"/>
              </a:spcBef>
              <a:buNone/>
            </a:pPr>
            <a:r>
              <a:rPr lang="en-US" u="sng" dirty="0">
                <a:solidFill>
                  <a:schemeClr val="hlink"/>
                </a:solidFill>
                <a:hlinkClick r:id="rId14"/>
              </a:rPr>
              <a:t>http://scholar.lib.vt.edu/cgi-bin/comment.pl</a:t>
            </a:r>
            <a:r>
              <a:rPr lang="en-US" dirty="0"/>
              <a:t> </a:t>
            </a:r>
          </a:p>
          <a:p>
            <a:pPr lvl="0" rtl="0">
              <a:spcBef>
                <a:spcPts val="0"/>
              </a:spcBef>
              <a:buNone/>
            </a:pPr>
            <a:r>
              <a:rPr lang="en-US" b="1" dirty="0">
                <a:solidFill>
                  <a:schemeClr val="accent5"/>
                </a:solidFill>
              </a:rPr>
              <a:t>Follow the Four Factors of Fair Use (video)</a:t>
            </a:r>
            <a:r>
              <a:rPr lang="en-US" dirty="0"/>
              <a:t> </a:t>
            </a:r>
            <a:r>
              <a:rPr lang="en-US" u="sng" dirty="0">
                <a:solidFill>
                  <a:srgbClr val="0000FF"/>
                </a:solidFill>
                <a:hlinkClick r:id="rId15"/>
              </a:rPr>
              <a:t>http://youtu.be/mYB3f7U9NFs</a:t>
            </a:r>
          </a:p>
          <a:p>
            <a:pPr lvl="0" rtl="0">
              <a:spcBef>
                <a:spcPts val="0"/>
              </a:spcBef>
              <a:buNone/>
            </a:pPr>
            <a:r>
              <a:rPr lang="en-US" b="1" dirty="0">
                <a:solidFill>
                  <a:schemeClr val="accent5"/>
                </a:solidFill>
              </a:rPr>
              <a:t>Fair Use Case examples</a:t>
            </a:r>
          </a:p>
          <a:p>
            <a:pPr marL="914400" lvl="0" indent="-298450" rtl="0">
              <a:spcBef>
                <a:spcPts val="0"/>
              </a:spcBef>
              <a:buClr>
                <a:srgbClr val="4BACC6"/>
              </a:buClr>
              <a:buSzPct val="100000"/>
            </a:pPr>
            <a:r>
              <a:rPr lang="en-US" dirty="0">
                <a:solidFill>
                  <a:schemeClr val="accent5"/>
                </a:solidFill>
              </a:rPr>
              <a:t>Webster University, Fair Use by Use:</a:t>
            </a:r>
            <a:r>
              <a:rPr lang="en-US" dirty="0"/>
              <a:t> </a:t>
            </a:r>
            <a:r>
              <a:rPr lang="en-US" u="sng" dirty="0">
                <a:solidFill>
                  <a:schemeClr val="hlink"/>
                </a:solidFill>
                <a:hlinkClick r:id="rId16"/>
              </a:rPr>
              <a:t>http://www.webster.edu/faculty/fair-use/use.html</a:t>
            </a:r>
            <a:r>
              <a:rPr lang="en-US" dirty="0"/>
              <a:t> </a:t>
            </a:r>
          </a:p>
          <a:p>
            <a:pPr marL="914400" lvl="0" indent="-298450" rtl="0">
              <a:spcBef>
                <a:spcPts val="0"/>
              </a:spcBef>
              <a:buClr>
                <a:srgbClr val="4BACC6"/>
              </a:buClr>
              <a:buSzPct val="100000"/>
            </a:pPr>
            <a:r>
              <a:rPr lang="en-US" dirty="0">
                <a:solidFill>
                  <a:schemeClr val="accent5"/>
                </a:solidFill>
              </a:rPr>
              <a:t>Stanford University, Summaries of Fair Use Cases: </a:t>
            </a:r>
            <a:r>
              <a:rPr lang="en-US" u="sng" dirty="0">
                <a:solidFill>
                  <a:schemeClr val="hlink"/>
                </a:solidFill>
                <a:hlinkClick r:id="rId17"/>
              </a:rPr>
              <a:t>http://fairuse.stanford.edu/overview/fair-use/cases/</a:t>
            </a:r>
            <a:r>
              <a:rPr lang="en-US" dirty="0"/>
              <a:t> </a:t>
            </a:r>
          </a:p>
          <a:p>
            <a:pPr marL="914400" lvl="0" indent="-298450" rtl="0">
              <a:spcBef>
                <a:spcPts val="0"/>
              </a:spcBef>
              <a:buClr>
                <a:srgbClr val="4BACC6"/>
              </a:buClr>
              <a:buSzPct val="100000"/>
            </a:pPr>
            <a:r>
              <a:rPr lang="en-US" dirty="0" err="1">
                <a:solidFill>
                  <a:srgbClr val="4BACC6"/>
                </a:solidFill>
              </a:rPr>
              <a:t>C</a:t>
            </a:r>
            <a:r>
              <a:rPr lang="en-US" dirty="0" err="1">
                <a:solidFill>
                  <a:schemeClr val="accent5"/>
                </a:solidFill>
              </a:rPr>
              <a:t>oursera</a:t>
            </a:r>
            <a:r>
              <a:rPr lang="en-US" dirty="0">
                <a:solidFill>
                  <a:schemeClr val="accent5"/>
                </a:solidFill>
              </a:rPr>
              <a:t> hosted MOOC, Copyright for Educators &amp; Librarians, taught by </a:t>
            </a:r>
            <a:r>
              <a:rPr lang="en-US" dirty="0">
                <a:solidFill>
                  <a:schemeClr val="accent5"/>
                </a:solidFill>
                <a:highlight>
                  <a:srgbClr val="FFFFFF"/>
                </a:highlight>
              </a:rPr>
              <a:t>Kevin Smith, M.L.S., J.D., Lisa A. Macklin, J.D.,M.L.S., Anne Gilliland, JD, MLS, Scenario for framework analysis: </a:t>
            </a:r>
            <a:r>
              <a:rPr lang="en-US" u="sng" dirty="0">
                <a:solidFill>
                  <a:schemeClr val="hlink"/>
                </a:solidFill>
                <a:highlight>
                  <a:srgbClr val="FFFFFF"/>
                </a:highlight>
                <a:hlinkClick r:id="rId18"/>
              </a:rPr>
              <a:t>https://d396qusza40orc.cloudfront.net/cfel/Reading%20Docs/MOOCFinal.pdf</a:t>
            </a:r>
            <a:r>
              <a:rPr lang="en-US" dirty="0">
                <a:solidFill>
                  <a:schemeClr val="accent5"/>
                </a:solidFill>
                <a:highlight>
                  <a:srgbClr val="FFFFFF"/>
                </a:highlight>
              </a:rPr>
              <a:t> </a:t>
            </a:r>
            <a:r>
              <a:rPr lang="en-US" u="sng" dirty="0">
                <a:solidFill>
                  <a:schemeClr val="hlink"/>
                </a:solidFill>
                <a:highlight>
                  <a:srgbClr val="FFFFFF"/>
                </a:highlight>
                <a:hlinkClick r:id="rId19"/>
              </a:rPr>
              <a:t>CC-BY-SA 4.0</a:t>
            </a:r>
          </a:p>
        </p:txBody>
      </p:sp>
      <p:sp>
        <p:nvSpPr>
          <p:cNvPr id="304" name="Shape 304"/>
          <p:cNvSpPr txBox="1"/>
          <p:nvPr/>
        </p:nvSpPr>
        <p:spPr>
          <a:xfrm>
            <a:off x="4978225" y="1012175"/>
            <a:ext cx="3708600" cy="681600"/>
          </a:xfrm>
          <a:prstGeom prst="rect">
            <a:avLst/>
          </a:prstGeom>
          <a:noFill/>
          <a:ln w="28575" cap="flat" cmpd="sng">
            <a:solidFill>
              <a:schemeClr val="accent1"/>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US" b="1">
                <a:solidFill>
                  <a:srgbClr val="4BACC6"/>
                </a:solidFill>
              </a:rPr>
              <a:t>Workshop Materials:</a:t>
            </a:r>
          </a:p>
          <a:p>
            <a:pPr lvl="0">
              <a:spcBef>
                <a:spcPts val="0"/>
              </a:spcBef>
              <a:buNone/>
            </a:pPr>
            <a:r>
              <a:rPr lang="en-US" u="sng">
                <a:solidFill>
                  <a:schemeClr val="hlink"/>
                </a:solidFill>
                <a:hlinkClick r:id="rId20"/>
              </a:rPr>
              <a:t>http://tinyurl.com/IsItAFairUse-Wrkshp-2016</a:t>
            </a:r>
            <a:r>
              <a:rPr lang="en-US"/>
              <a:t> </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lvl="0" rtl="0">
              <a:spcBef>
                <a:spcPts val="0"/>
              </a:spcBef>
              <a:buNone/>
            </a:pPr>
            <a:r>
              <a:rPr lang="en-US" sz="4800">
                <a:solidFill>
                  <a:schemeClr val="accent1"/>
                </a:solidFill>
              </a:rPr>
              <a:t>Session Activities</a:t>
            </a:r>
          </a:p>
        </p:txBody>
      </p:sp>
      <p:sp>
        <p:nvSpPr>
          <p:cNvPr id="110" name="Shape 110"/>
          <p:cNvSpPr txBox="1">
            <a:spLocks noGrp="1"/>
          </p:cNvSpPr>
          <p:nvPr>
            <p:ph type="body" idx="1"/>
          </p:nvPr>
        </p:nvSpPr>
        <p:spPr>
          <a:xfrm>
            <a:off x="717900" y="1855925"/>
            <a:ext cx="7708200" cy="4218300"/>
          </a:xfrm>
          <a:prstGeom prst="rect">
            <a:avLst/>
          </a:prstGeom>
        </p:spPr>
        <p:txBody>
          <a:bodyPr lIns="91425" tIns="91425" rIns="91425" bIns="91425" anchor="t" anchorCtr="0">
            <a:noAutofit/>
          </a:bodyPr>
          <a:lstStyle/>
          <a:p>
            <a:pPr marL="457200" lvl="0" indent="-457200" rtl="0">
              <a:lnSpc>
                <a:spcPct val="115000"/>
              </a:lnSpc>
              <a:spcBef>
                <a:spcPts val="0"/>
              </a:spcBef>
              <a:spcAft>
                <a:spcPts val="1000"/>
              </a:spcAft>
              <a:buClr>
                <a:schemeClr val="accent5"/>
              </a:buClr>
              <a:buSzPct val="100000"/>
            </a:pPr>
            <a:r>
              <a:rPr lang="en-US" sz="3600">
                <a:solidFill>
                  <a:schemeClr val="accent5"/>
                </a:solidFill>
              </a:rPr>
              <a:t>U.S. Copyright overview</a:t>
            </a:r>
          </a:p>
          <a:p>
            <a:pPr marL="457200" lvl="0" indent="-457200" rtl="0">
              <a:lnSpc>
                <a:spcPct val="115000"/>
              </a:lnSpc>
              <a:spcBef>
                <a:spcPts val="0"/>
              </a:spcBef>
              <a:spcAft>
                <a:spcPts val="1000"/>
              </a:spcAft>
              <a:buClr>
                <a:schemeClr val="accent5"/>
              </a:buClr>
              <a:buSzPct val="100000"/>
            </a:pPr>
            <a:r>
              <a:rPr lang="en-US" sz="3600">
                <a:solidFill>
                  <a:schemeClr val="accent5"/>
                </a:solidFill>
              </a:rPr>
              <a:t>5-step evaluation process </a:t>
            </a:r>
          </a:p>
          <a:p>
            <a:pPr marL="457200" lvl="0" indent="-457200" rtl="0">
              <a:lnSpc>
                <a:spcPct val="115000"/>
              </a:lnSpc>
              <a:spcBef>
                <a:spcPts val="0"/>
              </a:spcBef>
              <a:spcAft>
                <a:spcPts val="1000"/>
              </a:spcAft>
              <a:buClr>
                <a:schemeClr val="accent5"/>
              </a:buClr>
              <a:buSzPct val="100000"/>
            </a:pPr>
            <a:r>
              <a:rPr lang="en-US" sz="3600">
                <a:solidFill>
                  <a:schemeClr val="accent5"/>
                </a:solidFill>
              </a:rPr>
              <a:t>Fair Use Evaluator Tool</a:t>
            </a:r>
          </a:p>
          <a:p>
            <a:pPr marL="457200" lvl="0" indent="-457200" rtl="0">
              <a:lnSpc>
                <a:spcPct val="115000"/>
              </a:lnSpc>
              <a:spcBef>
                <a:spcPts val="0"/>
              </a:spcBef>
              <a:spcAft>
                <a:spcPts val="1000"/>
              </a:spcAft>
              <a:buClr>
                <a:schemeClr val="accent5"/>
              </a:buClr>
              <a:buSzPct val="100000"/>
            </a:pPr>
            <a:r>
              <a:rPr lang="en-US" sz="3600">
                <a:solidFill>
                  <a:schemeClr val="accent5"/>
                </a:solidFill>
              </a:rPr>
              <a:t>Group activity: case study analysis</a:t>
            </a:r>
          </a:p>
          <a:p>
            <a:pPr marL="457200" lvl="0" indent="-457200" rtl="0">
              <a:lnSpc>
                <a:spcPct val="115000"/>
              </a:lnSpc>
              <a:spcBef>
                <a:spcPts val="0"/>
              </a:spcBef>
              <a:spcAft>
                <a:spcPts val="1000"/>
              </a:spcAft>
              <a:buClr>
                <a:schemeClr val="accent5"/>
              </a:buClr>
              <a:buSzPct val="100000"/>
            </a:pPr>
            <a:r>
              <a:rPr lang="en-US" sz="3600">
                <a:solidFill>
                  <a:schemeClr val="accent5"/>
                </a:solidFill>
              </a:rPr>
              <a:t>Discussion</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800" b="0" i="0" u="none" strike="noStrike" cap="none">
                <a:solidFill>
                  <a:schemeClr val="accent1"/>
                </a:solidFill>
                <a:latin typeface="Calibri"/>
                <a:ea typeface="Calibri"/>
                <a:cs typeface="Calibri"/>
                <a:sym typeface="Calibri"/>
              </a:rPr>
              <a:t>What is Copyright?</a:t>
            </a:r>
          </a:p>
        </p:txBody>
      </p:sp>
      <p:sp>
        <p:nvSpPr>
          <p:cNvPr id="116" name="Shape 116"/>
          <p:cNvSpPr txBox="1">
            <a:spLocks noGrp="1"/>
          </p:cNvSpPr>
          <p:nvPr>
            <p:ph type="body" idx="1"/>
          </p:nvPr>
        </p:nvSpPr>
        <p:spPr>
          <a:xfrm>
            <a:off x="390875" y="1575325"/>
            <a:ext cx="8229600" cy="4526100"/>
          </a:xfrm>
          <a:prstGeom prst="rect">
            <a:avLst/>
          </a:prstGeom>
          <a:noFill/>
          <a:ln>
            <a:noFill/>
          </a:ln>
        </p:spPr>
        <p:txBody>
          <a:bodyPr lIns="91425" tIns="45700" rIns="91425" bIns="45700" anchor="t" anchorCtr="0">
            <a:noAutofit/>
          </a:bodyPr>
          <a:lstStyle/>
          <a:p>
            <a:pPr marL="0" marR="0" lvl="0" indent="0" algn="l" rtl="0">
              <a:spcBef>
                <a:spcPts val="0"/>
              </a:spcBef>
              <a:buNone/>
            </a:pPr>
            <a:r>
              <a:rPr lang="en-US" sz="3200" b="0" i="0" u="none" strike="noStrike" cap="none">
                <a:solidFill>
                  <a:schemeClr val="accent5"/>
                </a:solidFill>
                <a:latin typeface="Calibri"/>
                <a:ea typeface="Calibri"/>
                <a:cs typeface="Calibri"/>
                <a:sym typeface="Calibri"/>
              </a:rPr>
              <a:t>"The Congress shall have </a:t>
            </a:r>
            <a:r>
              <a:rPr lang="en-US" sz="3200">
                <a:solidFill>
                  <a:schemeClr val="accent5"/>
                </a:solidFill>
                <a:latin typeface="Calibri"/>
                <a:ea typeface="Calibri"/>
                <a:cs typeface="Calibri"/>
                <a:sym typeface="Calibri"/>
              </a:rPr>
              <a:t>p</a:t>
            </a:r>
            <a:r>
              <a:rPr lang="en-US" sz="3200" b="0" i="0" u="none" strike="noStrike" cap="none">
                <a:solidFill>
                  <a:schemeClr val="accent5"/>
                </a:solidFill>
                <a:latin typeface="Calibri"/>
                <a:ea typeface="Calibri"/>
                <a:cs typeface="Calibri"/>
                <a:sym typeface="Calibri"/>
              </a:rPr>
              <a:t>ower </a:t>
            </a:r>
          </a:p>
          <a:p>
            <a:pPr marL="0" marR="0" lvl="0" indent="0" algn="l" rtl="0">
              <a:spcBef>
                <a:spcPts val="0"/>
              </a:spcBef>
              <a:buNone/>
            </a:pPr>
            <a:r>
              <a:rPr lang="en-US" sz="3200" i="0" u="none" strike="noStrike" cap="none">
                <a:solidFill>
                  <a:schemeClr val="accent5"/>
                </a:solidFill>
                <a:latin typeface="Calibri"/>
                <a:ea typeface="Calibri"/>
                <a:cs typeface="Calibri"/>
                <a:sym typeface="Calibri"/>
              </a:rPr>
              <a:t>... </a:t>
            </a:r>
            <a:r>
              <a:rPr lang="en-US" sz="3200">
                <a:solidFill>
                  <a:schemeClr val="accent5"/>
                </a:solidFill>
                <a:latin typeface="Calibri"/>
                <a:ea typeface="Calibri"/>
                <a:cs typeface="Calibri"/>
                <a:sym typeface="Calibri"/>
              </a:rPr>
              <a:t>t</a:t>
            </a:r>
            <a:r>
              <a:rPr lang="en-US" sz="3200" i="0" u="none" strike="noStrike" cap="none">
                <a:solidFill>
                  <a:schemeClr val="accent5"/>
                </a:solidFill>
                <a:latin typeface="Calibri"/>
                <a:ea typeface="Calibri"/>
                <a:cs typeface="Calibri"/>
                <a:sym typeface="Calibri"/>
              </a:rPr>
              <a:t>o </a:t>
            </a:r>
            <a:r>
              <a:rPr lang="en-US" sz="3200" b="1" i="0" u="none" strike="noStrike" cap="none">
                <a:solidFill>
                  <a:schemeClr val="accent5"/>
                </a:solidFill>
                <a:latin typeface="Calibri"/>
                <a:ea typeface="Calibri"/>
                <a:cs typeface="Calibri"/>
                <a:sym typeface="Calibri"/>
              </a:rPr>
              <a:t>promote the </a:t>
            </a:r>
            <a:r>
              <a:rPr lang="en-US" sz="3200" b="1">
                <a:solidFill>
                  <a:schemeClr val="accent5"/>
                </a:solidFill>
                <a:latin typeface="Calibri"/>
                <a:ea typeface="Calibri"/>
                <a:cs typeface="Calibri"/>
                <a:sym typeface="Calibri"/>
              </a:rPr>
              <a:t>p</a:t>
            </a:r>
            <a:r>
              <a:rPr lang="en-US" sz="3200" b="1" i="0" u="none" strike="noStrike" cap="none">
                <a:solidFill>
                  <a:schemeClr val="accent5"/>
                </a:solidFill>
                <a:latin typeface="Calibri"/>
                <a:ea typeface="Calibri"/>
                <a:cs typeface="Calibri"/>
                <a:sym typeface="Calibri"/>
              </a:rPr>
              <a:t>rogress of </a:t>
            </a:r>
            <a:r>
              <a:rPr lang="en-US" sz="3200" b="1">
                <a:solidFill>
                  <a:schemeClr val="accent5"/>
                </a:solidFill>
                <a:latin typeface="Calibri"/>
                <a:ea typeface="Calibri"/>
                <a:cs typeface="Calibri"/>
                <a:sym typeface="Calibri"/>
              </a:rPr>
              <a:t>s</a:t>
            </a:r>
            <a:r>
              <a:rPr lang="en-US" sz="3200" b="1" i="0" u="none" strike="noStrike" cap="none">
                <a:solidFill>
                  <a:schemeClr val="accent5"/>
                </a:solidFill>
                <a:latin typeface="Calibri"/>
                <a:ea typeface="Calibri"/>
                <a:cs typeface="Calibri"/>
                <a:sym typeface="Calibri"/>
              </a:rPr>
              <a:t>cience and useful </a:t>
            </a:r>
            <a:r>
              <a:rPr lang="en-US" sz="3200" b="1">
                <a:solidFill>
                  <a:schemeClr val="accent5"/>
                </a:solidFill>
                <a:latin typeface="Calibri"/>
                <a:ea typeface="Calibri"/>
                <a:cs typeface="Calibri"/>
                <a:sym typeface="Calibri"/>
              </a:rPr>
              <a:t>a</a:t>
            </a:r>
            <a:r>
              <a:rPr lang="en-US" sz="3200" b="1" i="0" u="none" strike="noStrike" cap="none">
                <a:solidFill>
                  <a:schemeClr val="accent5"/>
                </a:solidFill>
                <a:latin typeface="Calibri"/>
                <a:ea typeface="Calibri"/>
                <a:cs typeface="Calibri"/>
                <a:sym typeface="Calibri"/>
              </a:rPr>
              <a:t>rts</a:t>
            </a:r>
            <a:r>
              <a:rPr lang="en-US" sz="3200" i="0" u="none" strike="noStrike" cap="none">
                <a:solidFill>
                  <a:schemeClr val="accent5"/>
                </a:solidFill>
                <a:latin typeface="Calibri"/>
                <a:ea typeface="Calibri"/>
                <a:cs typeface="Calibri"/>
                <a:sym typeface="Calibri"/>
              </a:rPr>
              <a:t>, by securing for limited </a:t>
            </a:r>
            <a:r>
              <a:rPr lang="en-US" sz="3200">
                <a:solidFill>
                  <a:schemeClr val="accent5"/>
                </a:solidFill>
                <a:latin typeface="Calibri"/>
                <a:ea typeface="Calibri"/>
                <a:cs typeface="Calibri"/>
                <a:sym typeface="Calibri"/>
              </a:rPr>
              <a:t>t</a:t>
            </a:r>
            <a:r>
              <a:rPr lang="en-US" sz="3200" i="0" u="none" strike="noStrike" cap="none">
                <a:solidFill>
                  <a:schemeClr val="accent5"/>
                </a:solidFill>
                <a:latin typeface="Calibri"/>
                <a:ea typeface="Calibri"/>
                <a:cs typeface="Calibri"/>
                <a:sym typeface="Calibri"/>
              </a:rPr>
              <a:t>imes to </a:t>
            </a:r>
            <a:r>
              <a:rPr lang="en-US" sz="3200">
                <a:solidFill>
                  <a:schemeClr val="accent5"/>
                </a:solidFill>
                <a:latin typeface="Calibri"/>
                <a:ea typeface="Calibri"/>
                <a:cs typeface="Calibri"/>
                <a:sym typeface="Calibri"/>
              </a:rPr>
              <a:t>a</a:t>
            </a:r>
            <a:r>
              <a:rPr lang="en-US" sz="3200" i="0" u="none" strike="noStrike" cap="none">
                <a:solidFill>
                  <a:schemeClr val="accent5"/>
                </a:solidFill>
                <a:latin typeface="Calibri"/>
                <a:ea typeface="Calibri"/>
                <a:cs typeface="Calibri"/>
                <a:sym typeface="Calibri"/>
              </a:rPr>
              <a:t>uthors and </a:t>
            </a:r>
            <a:r>
              <a:rPr lang="en-US" sz="3200">
                <a:solidFill>
                  <a:schemeClr val="accent5"/>
                </a:solidFill>
                <a:latin typeface="Calibri"/>
                <a:ea typeface="Calibri"/>
                <a:cs typeface="Calibri"/>
                <a:sym typeface="Calibri"/>
              </a:rPr>
              <a:t>i</a:t>
            </a:r>
            <a:r>
              <a:rPr lang="en-US" sz="3200" i="0" u="none" strike="noStrike" cap="none">
                <a:solidFill>
                  <a:schemeClr val="accent5"/>
                </a:solidFill>
                <a:latin typeface="Calibri"/>
                <a:ea typeface="Calibri"/>
                <a:cs typeface="Calibri"/>
                <a:sym typeface="Calibri"/>
              </a:rPr>
              <a:t>nventors the exclusive </a:t>
            </a:r>
            <a:r>
              <a:rPr lang="en-US" sz="3200">
                <a:solidFill>
                  <a:schemeClr val="accent5"/>
                </a:solidFill>
                <a:latin typeface="Calibri"/>
                <a:ea typeface="Calibri"/>
                <a:cs typeface="Calibri"/>
                <a:sym typeface="Calibri"/>
              </a:rPr>
              <a:t>r</a:t>
            </a:r>
            <a:r>
              <a:rPr lang="en-US" sz="3200" i="0" u="none" strike="noStrike" cap="none">
                <a:solidFill>
                  <a:schemeClr val="accent5"/>
                </a:solidFill>
                <a:latin typeface="Calibri"/>
                <a:ea typeface="Calibri"/>
                <a:cs typeface="Calibri"/>
                <a:sym typeface="Calibri"/>
              </a:rPr>
              <a:t>ight to their respective Writings and Discoveries."</a:t>
            </a:r>
            <a:r>
              <a:rPr lang="en-US" sz="3200" b="0" i="0" u="none" strike="noStrike" cap="none">
                <a:solidFill>
                  <a:schemeClr val="accent5"/>
                </a:solidFill>
                <a:latin typeface="Calibri"/>
                <a:ea typeface="Calibri"/>
                <a:cs typeface="Calibri"/>
                <a:sym typeface="Calibri"/>
              </a:rPr>
              <a:t> </a:t>
            </a:r>
          </a:p>
          <a:p>
            <a:pPr marL="2743200" marR="0" lvl="0" indent="457200" algn="l" rtl="0">
              <a:spcBef>
                <a:spcPts val="0"/>
              </a:spcBef>
              <a:buNone/>
            </a:pPr>
            <a:r>
              <a:rPr lang="en-US" sz="3200">
                <a:solidFill>
                  <a:schemeClr val="accent5"/>
                </a:solidFill>
                <a:latin typeface="Calibri"/>
                <a:ea typeface="Calibri"/>
                <a:cs typeface="Calibri"/>
                <a:sym typeface="Calibri"/>
              </a:rPr>
              <a:t>U.S.</a:t>
            </a:r>
            <a:r>
              <a:rPr lang="en-US" sz="3200" b="0" i="0" u="none" strike="noStrike" cap="none">
                <a:solidFill>
                  <a:schemeClr val="accent5"/>
                </a:solidFill>
                <a:latin typeface="Calibri"/>
                <a:ea typeface="Calibri"/>
                <a:cs typeface="Calibri"/>
                <a:sym typeface="Calibri"/>
              </a:rPr>
              <a:t> Constitution, I</a:t>
            </a:r>
            <a:r>
              <a:rPr lang="en-US" sz="3200">
                <a:solidFill>
                  <a:schemeClr val="accent5"/>
                </a:solidFill>
                <a:latin typeface="Calibri"/>
                <a:ea typeface="Calibri"/>
                <a:cs typeface="Calibri"/>
                <a:sym typeface="Calibri"/>
              </a:rPr>
              <a:t> </a:t>
            </a:r>
            <a:r>
              <a:rPr lang="en-US" sz="3200" b="0" i="0" u="none" strike="noStrike" cap="none">
                <a:solidFill>
                  <a:schemeClr val="accent5"/>
                </a:solidFill>
                <a:latin typeface="Calibri"/>
                <a:ea typeface="Calibri"/>
                <a:cs typeface="Calibri"/>
                <a:sym typeface="Calibri"/>
              </a:rPr>
              <a:t> S8</a:t>
            </a:r>
          </a:p>
          <a:p>
            <a:pPr marL="1371600" marR="0" lvl="0" indent="457200" algn="l" rtl="0">
              <a:spcBef>
                <a:spcPts val="0"/>
              </a:spcBef>
              <a:buNone/>
            </a:pPr>
            <a:endParaRPr sz="3200">
              <a:solidFill>
                <a:schemeClr val="accent5"/>
              </a:solidFill>
              <a:latin typeface="Calibri"/>
              <a:ea typeface="Calibri"/>
              <a:cs typeface="Calibri"/>
              <a:sym typeface="Calibri"/>
            </a:endParaRPr>
          </a:p>
          <a:p>
            <a:pPr marL="0" marR="0" lvl="0" indent="0" algn="l" rtl="0">
              <a:spcBef>
                <a:spcPts val="640"/>
              </a:spcBef>
              <a:buNone/>
            </a:pPr>
            <a:r>
              <a:rPr lang="en-US" sz="3200" u="sng">
                <a:solidFill>
                  <a:schemeClr val="hlink"/>
                </a:solidFill>
                <a:latin typeface="Calibri"/>
                <a:ea typeface="Calibri"/>
                <a:cs typeface="Calibri"/>
                <a:sym typeface="Calibri"/>
                <a:hlinkClick r:id="rId3"/>
              </a:rPr>
              <a:t>Copyright</a:t>
            </a:r>
            <a:r>
              <a:rPr lang="en-US" sz="3200">
                <a:solidFill>
                  <a:schemeClr val="dk1"/>
                </a:solidFill>
                <a:latin typeface="Calibri"/>
                <a:ea typeface="Calibri"/>
                <a:cs typeface="Calibri"/>
                <a:sym typeface="Calibri"/>
              </a:rPr>
              <a:t> </a:t>
            </a:r>
            <a:r>
              <a:rPr lang="en-US" sz="3200">
                <a:solidFill>
                  <a:schemeClr val="accent5"/>
                </a:solidFill>
                <a:latin typeface="Calibri"/>
                <a:ea typeface="Calibri"/>
                <a:cs typeface="Calibri"/>
                <a:sym typeface="Calibri"/>
              </a:rPr>
              <a:t>Definition</a:t>
            </a:r>
          </a:p>
          <a:p>
            <a:pPr marL="0" marR="0" lvl="0" indent="0" algn="l" rtl="0">
              <a:spcBef>
                <a:spcPts val="640"/>
              </a:spcBef>
              <a:buNone/>
            </a:pPr>
            <a:r>
              <a:rPr lang="en-US" sz="3200" u="sng">
                <a:solidFill>
                  <a:schemeClr val="hlink"/>
                </a:solidFill>
                <a:latin typeface="Calibri"/>
                <a:ea typeface="Calibri"/>
                <a:cs typeface="Calibri"/>
                <a:sym typeface="Calibri"/>
                <a:hlinkClick r:id="rId4"/>
              </a:rPr>
              <a:t>Copyright FAQ</a:t>
            </a:r>
            <a:r>
              <a:rPr lang="en-US" sz="3200">
                <a:solidFill>
                  <a:schemeClr val="accent5"/>
                </a:solidFill>
                <a:latin typeface="Calibri"/>
                <a:ea typeface="Calibri"/>
                <a:cs typeface="Calibri"/>
                <a:sym typeface="Calibri"/>
              </a:rPr>
              <a:t> - U.S. Copyright Office</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800" b="0" i="0" u="none" strike="noStrike" cap="none">
                <a:solidFill>
                  <a:schemeClr val="accent1"/>
                </a:solidFill>
                <a:latin typeface="Calibri"/>
                <a:ea typeface="Calibri"/>
                <a:cs typeface="Calibri"/>
                <a:sym typeface="Calibri"/>
              </a:rPr>
              <a:t>Copyright Basics</a:t>
            </a:r>
          </a:p>
        </p:txBody>
      </p:sp>
      <p:sp>
        <p:nvSpPr>
          <p:cNvPr id="123" name="Shape 123"/>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SzPct val="25000"/>
              <a:buFont typeface="Arial"/>
              <a:buNone/>
            </a:pPr>
            <a:r>
              <a:rPr lang="en-US" sz="2950" b="0" i="0" u="none" strike="noStrike" cap="none">
                <a:solidFill>
                  <a:schemeClr val="accent5"/>
                </a:solidFill>
                <a:latin typeface="Calibri"/>
                <a:ea typeface="Calibri"/>
                <a:cs typeface="Calibri"/>
                <a:sym typeface="Calibri"/>
              </a:rPr>
              <a:t>Copyright holder’s</a:t>
            </a:r>
            <a:r>
              <a:rPr lang="en-US" sz="2950" b="0" i="0" u="none" strike="noStrike" cap="none">
                <a:solidFill>
                  <a:schemeClr val="dk1"/>
                </a:solidFill>
                <a:latin typeface="Calibri"/>
                <a:ea typeface="Calibri"/>
                <a:cs typeface="Calibri"/>
                <a:sym typeface="Calibri"/>
              </a:rPr>
              <a:t> </a:t>
            </a:r>
            <a:r>
              <a:rPr lang="en-US" sz="2950" b="1" i="0" u="none" strike="noStrike" cap="none">
                <a:solidFill>
                  <a:schemeClr val="accent1"/>
                </a:solidFill>
                <a:latin typeface="Calibri"/>
                <a:ea typeface="Calibri"/>
                <a:cs typeface="Calibri"/>
                <a:sym typeface="Calibri"/>
              </a:rPr>
              <a:t>exclusive</a:t>
            </a:r>
            <a:r>
              <a:rPr lang="en-US" sz="2950" b="0" i="0" u="none" strike="noStrike" cap="none">
                <a:solidFill>
                  <a:schemeClr val="dk1"/>
                </a:solidFill>
                <a:latin typeface="Calibri"/>
                <a:ea typeface="Calibri"/>
                <a:cs typeface="Calibri"/>
                <a:sym typeface="Calibri"/>
              </a:rPr>
              <a:t> </a:t>
            </a:r>
            <a:r>
              <a:rPr lang="en-US" sz="2950" b="0" i="0" u="none" strike="noStrike" cap="none">
                <a:solidFill>
                  <a:schemeClr val="accent5"/>
                </a:solidFill>
                <a:latin typeface="Calibri"/>
                <a:ea typeface="Calibri"/>
                <a:cs typeface="Calibri"/>
                <a:sym typeface="Calibri"/>
              </a:rPr>
              <a:t>rights for life + 70 years</a:t>
            </a:r>
          </a:p>
          <a:p>
            <a:pPr marL="0" marR="0" lvl="0" indent="0" algn="l" rtl="0">
              <a:lnSpc>
                <a:spcPct val="90000"/>
              </a:lnSpc>
              <a:spcBef>
                <a:spcPts val="592"/>
              </a:spcBef>
              <a:buClr>
                <a:schemeClr val="dk1"/>
              </a:buClr>
              <a:buSzPct val="25000"/>
              <a:buFont typeface="Arial"/>
              <a:buNone/>
            </a:pPr>
            <a:endParaRPr sz="2950" b="0" i="0" u="none" strike="noStrike" cap="none">
              <a:solidFill>
                <a:schemeClr val="dk1"/>
              </a:solidFill>
              <a:latin typeface="Calibri"/>
              <a:ea typeface="Calibri"/>
              <a:cs typeface="Calibri"/>
              <a:sym typeface="Calibri"/>
            </a:endParaRPr>
          </a:p>
          <a:p>
            <a:pPr marL="342900" marR="0" lvl="0" indent="-342900" algn="l" rtl="0">
              <a:lnSpc>
                <a:spcPct val="90000"/>
              </a:lnSpc>
              <a:spcBef>
                <a:spcPts val="590"/>
              </a:spcBef>
              <a:buClr>
                <a:schemeClr val="accent5"/>
              </a:buClr>
              <a:buSzPct val="98333"/>
              <a:buFont typeface="Arial"/>
              <a:buChar char="•"/>
            </a:pPr>
            <a:r>
              <a:rPr lang="en-US" sz="2950" b="0" i="0" u="none" strike="noStrike" cap="none">
                <a:solidFill>
                  <a:schemeClr val="accent5"/>
                </a:solidFill>
                <a:latin typeface="Calibri"/>
                <a:ea typeface="Calibri"/>
                <a:cs typeface="Calibri"/>
                <a:sym typeface="Calibri"/>
              </a:rPr>
              <a:t>Reproduce the work</a:t>
            </a:r>
          </a:p>
          <a:p>
            <a:pPr marL="342900" marR="0" lvl="0" indent="-342900" algn="l" rtl="0">
              <a:lnSpc>
                <a:spcPct val="90000"/>
              </a:lnSpc>
              <a:spcBef>
                <a:spcPts val="590"/>
              </a:spcBef>
              <a:buClr>
                <a:schemeClr val="accent5"/>
              </a:buClr>
              <a:buSzPct val="98333"/>
              <a:buFont typeface="Arial"/>
              <a:buChar char="•"/>
            </a:pPr>
            <a:r>
              <a:rPr lang="en-US" sz="2950" b="0" i="0" u="none" strike="noStrike" cap="none">
                <a:solidFill>
                  <a:schemeClr val="accent5"/>
                </a:solidFill>
                <a:latin typeface="Calibri"/>
                <a:ea typeface="Calibri"/>
                <a:cs typeface="Calibri"/>
                <a:sym typeface="Calibri"/>
              </a:rPr>
              <a:t>Distribute the work</a:t>
            </a:r>
          </a:p>
          <a:p>
            <a:pPr marL="342900" marR="0" lvl="0" indent="-342900" algn="l" rtl="0">
              <a:lnSpc>
                <a:spcPct val="90000"/>
              </a:lnSpc>
              <a:spcBef>
                <a:spcPts val="590"/>
              </a:spcBef>
              <a:buClr>
                <a:schemeClr val="accent5"/>
              </a:buClr>
              <a:buSzPct val="98333"/>
              <a:buFont typeface="Arial"/>
              <a:buChar char="•"/>
            </a:pPr>
            <a:r>
              <a:rPr lang="en-US" sz="2950">
                <a:solidFill>
                  <a:schemeClr val="accent5"/>
                </a:solidFill>
                <a:latin typeface="Calibri"/>
                <a:ea typeface="Calibri"/>
                <a:cs typeface="Calibri"/>
                <a:sym typeface="Calibri"/>
              </a:rPr>
              <a:t>Publicly</a:t>
            </a:r>
            <a:r>
              <a:rPr lang="en-US" sz="2950" b="0" i="0" u="none" strike="noStrike" cap="none">
                <a:solidFill>
                  <a:schemeClr val="accent5"/>
                </a:solidFill>
                <a:latin typeface="Calibri"/>
                <a:ea typeface="Calibri"/>
                <a:cs typeface="Calibri"/>
                <a:sym typeface="Calibri"/>
              </a:rPr>
              <a:t> perform the work</a:t>
            </a:r>
          </a:p>
          <a:p>
            <a:pPr marL="342900" marR="0" lvl="0" indent="-342900" algn="l" rtl="0">
              <a:lnSpc>
                <a:spcPct val="90000"/>
              </a:lnSpc>
              <a:spcBef>
                <a:spcPts val="590"/>
              </a:spcBef>
              <a:buClr>
                <a:schemeClr val="accent5"/>
              </a:buClr>
              <a:buSzPct val="98333"/>
              <a:buFont typeface="Arial"/>
              <a:buChar char="•"/>
            </a:pPr>
            <a:r>
              <a:rPr lang="en-US" sz="2950">
                <a:solidFill>
                  <a:schemeClr val="accent5"/>
                </a:solidFill>
                <a:latin typeface="Calibri"/>
                <a:ea typeface="Calibri"/>
                <a:cs typeface="Calibri"/>
                <a:sym typeface="Calibri"/>
              </a:rPr>
              <a:t>Publicly</a:t>
            </a:r>
            <a:r>
              <a:rPr lang="en-US" sz="2950" b="0" i="0" u="none" strike="noStrike" cap="none">
                <a:solidFill>
                  <a:schemeClr val="accent5"/>
                </a:solidFill>
                <a:latin typeface="Calibri"/>
                <a:ea typeface="Calibri"/>
                <a:cs typeface="Calibri"/>
                <a:sym typeface="Calibri"/>
              </a:rPr>
              <a:t> display the work</a:t>
            </a:r>
          </a:p>
          <a:p>
            <a:pPr marL="342900" marR="0" lvl="0" indent="-342900" algn="l" rtl="0">
              <a:lnSpc>
                <a:spcPct val="90000"/>
              </a:lnSpc>
              <a:spcBef>
                <a:spcPts val="590"/>
              </a:spcBef>
              <a:buClr>
                <a:schemeClr val="accent5"/>
              </a:buClr>
              <a:buSzPct val="98333"/>
              <a:buFont typeface="Arial"/>
              <a:buChar char="•"/>
            </a:pPr>
            <a:r>
              <a:rPr lang="en-US" sz="2950">
                <a:solidFill>
                  <a:schemeClr val="accent5"/>
                </a:solidFill>
                <a:latin typeface="Calibri"/>
                <a:ea typeface="Calibri"/>
                <a:cs typeface="Calibri"/>
                <a:sym typeface="Calibri"/>
              </a:rPr>
              <a:t>Publicly</a:t>
            </a:r>
            <a:r>
              <a:rPr lang="en-US" sz="2950" b="0" i="0" u="none" strike="noStrike" cap="none">
                <a:solidFill>
                  <a:schemeClr val="accent5"/>
                </a:solidFill>
                <a:latin typeface="Calibri"/>
                <a:ea typeface="Calibri"/>
                <a:cs typeface="Calibri"/>
                <a:sym typeface="Calibri"/>
              </a:rPr>
              <a:t> perform sound recordings by means of a digital audio transmission</a:t>
            </a:r>
          </a:p>
          <a:p>
            <a:pPr marL="342900" marR="0" lvl="0" indent="-342900" algn="l" rtl="0">
              <a:lnSpc>
                <a:spcPct val="90000"/>
              </a:lnSpc>
              <a:spcBef>
                <a:spcPts val="590"/>
              </a:spcBef>
              <a:buClr>
                <a:schemeClr val="accent5"/>
              </a:buClr>
              <a:buSzPct val="98333"/>
              <a:buFont typeface="Arial"/>
              <a:buChar char="•"/>
            </a:pPr>
            <a:r>
              <a:rPr lang="en-US" sz="2950" b="0" i="0" u="none" strike="noStrike" cap="none">
                <a:solidFill>
                  <a:schemeClr val="accent5"/>
                </a:solidFill>
                <a:latin typeface="Calibri"/>
                <a:ea typeface="Calibri"/>
                <a:cs typeface="Calibri"/>
                <a:sym typeface="Calibri"/>
              </a:rPr>
              <a:t>Create derivative works</a:t>
            </a:r>
          </a:p>
          <a:p>
            <a:pPr marL="0" marR="0" lvl="0" indent="0" algn="l" rtl="0">
              <a:lnSpc>
                <a:spcPct val="90000"/>
              </a:lnSpc>
              <a:spcBef>
                <a:spcPts val="592"/>
              </a:spcBef>
              <a:buClr>
                <a:schemeClr val="dk1"/>
              </a:buClr>
              <a:buSzPct val="25000"/>
              <a:buFont typeface="Arial"/>
              <a:buNone/>
            </a:pPr>
            <a:endParaRPr sz="2950" b="0" i="0" u="none" strike="noStrike" cap="none">
              <a:solidFill>
                <a:schemeClr val="dk1"/>
              </a:solidFill>
              <a:latin typeface="Calibri"/>
              <a:ea typeface="Calibri"/>
              <a:cs typeface="Calibri"/>
              <a:sym typeface="Calibri"/>
            </a:endParaRPr>
          </a:p>
        </p:txBody>
      </p:sp>
      <p:pic>
        <p:nvPicPr>
          <p:cNvPr id="124" name="Shape 124"/>
          <p:cNvPicPr preferRelativeResize="0"/>
          <p:nvPr/>
        </p:nvPicPr>
        <p:blipFill rotWithShape="1">
          <a:blip r:embed="rId3">
            <a:alphaModFix/>
          </a:blip>
          <a:srcRect/>
          <a:stretch/>
        </p:blipFill>
        <p:spPr>
          <a:xfrm>
            <a:off x="6400800" y="2133600"/>
            <a:ext cx="712675" cy="1533524"/>
          </a:xfrm>
          <a:prstGeom prst="rect">
            <a:avLst/>
          </a:prstGeom>
          <a:noFill/>
          <a:ln>
            <a:noFill/>
          </a:ln>
        </p:spPr>
      </p:pic>
      <p:sp>
        <p:nvSpPr>
          <p:cNvPr id="125" name="Shape 125"/>
          <p:cNvSpPr txBox="1"/>
          <p:nvPr/>
        </p:nvSpPr>
        <p:spPr>
          <a:xfrm>
            <a:off x="6172200" y="3612958"/>
            <a:ext cx="2362200" cy="461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 Screenshot from “</a:t>
            </a:r>
            <a:r>
              <a:rPr lang="en-US" sz="1200" b="0" i="0" u="sng" strike="noStrike" cap="none">
                <a:solidFill>
                  <a:schemeClr val="hlink"/>
                </a:solidFill>
                <a:latin typeface="Calibri"/>
                <a:ea typeface="Calibri"/>
                <a:cs typeface="Calibri"/>
                <a:sym typeface="Calibri"/>
                <a:hlinkClick r:id="rId4"/>
              </a:rPr>
              <a:t>Get Creative</a:t>
            </a:r>
            <a:r>
              <a:rPr lang="en-US" sz="1200" b="0" i="0" u="none" strike="noStrike" cap="none">
                <a:solidFill>
                  <a:schemeClr val="dk1"/>
                </a:solidFill>
                <a:latin typeface="Calibri"/>
                <a:ea typeface="Calibri"/>
                <a:cs typeface="Calibri"/>
                <a:sym typeface="Calibri"/>
              </a:rPr>
              <a:t>” Creative Commons </a:t>
            </a:r>
            <a:r>
              <a:rPr lang="en-US" sz="1200" b="0" i="0" u="sng" strike="noStrike" cap="none">
                <a:solidFill>
                  <a:schemeClr val="hlink"/>
                </a:solidFill>
                <a:latin typeface="Calibri"/>
                <a:ea typeface="Calibri"/>
                <a:cs typeface="Calibri"/>
                <a:sym typeface="Calibri"/>
                <a:hlinkClick r:id="rId5"/>
              </a:rPr>
              <a:t>CC BY-NC-SA</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76200" y="274637"/>
            <a:ext cx="89154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a:solidFill>
                  <a:schemeClr val="accent1"/>
                </a:solidFill>
                <a:latin typeface="Calibri"/>
                <a:ea typeface="Calibri"/>
                <a:cs typeface="Calibri"/>
                <a:sym typeface="Calibri"/>
              </a:rPr>
              <a:t>You </a:t>
            </a:r>
            <a:r>
              <a:rPr lang="en-US" sz="4400" b="0" i="0" u="none" strike="noStrike" cap="none">
                <a:solidFill>
                  <a:schemeClr val="accent1"/>
                </a:solidFill>
                <a:latin typeface="Calibri"/>
                <a:ea typeface="Calibri"/>
                <a:cs typeface="Calibri"/>
                <a:sym typeface="Calibri"/>
              </a:rPr>
              <a:t>may want to (legally) …</a:t>
            </a:r>
          </a:p>
        </p:txBody>
      </p:sp>
      <p:sp>
        <p:nvSpPr>
          <p:cNvPr id="132" name="Shape 132"/>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accent5"/>
              </a:buClr>
              <a:buSzPct val="100000"/>
              <a:buFont typeface="Arial"/>
              <a:buChar char="•"/>
            </a:pPr>
            <a:r>
              <a:rPr lang="en-US" sz="3200" b="0" i="0" u="none" strike="noStrike" cap="none">
                <a:solidFill>
                  <a:schemeClr val="accent5"/>
                </a:solidFill>
                <a:latin typeface="Calibri"/>
                <a:ea typeface="Calibri"/>
                <a:cs typeface="Calibri"/>
                <a:sym typeface="Calibri"/>
              </a:rPr>
              <a:t>Reproduce</a:t>
            </a:r>
          </a:p>
          <a:p>
            <a:pPr marL="342900" marR="0" lvl="0" indent="-342900" algn="l" rtl="0">
              <a:lnSpc>
                <a:spcPct val="90000"/>
              </a:lnSpc>
              <a:spcBef>
                <a:spcPts val="640"/>
              </a:spcBef>
              <a:buClr>
                <a:schemeClr val="accent5"/>
              </a:buClr>
              <a:buSzPct val="100000"/>
              <a:buFont typeface="Arial"/>
              <a:buChar char="•"/>
            </a:pPr>
            <a:r>
              <a:rPr lang="en-US" sz="3200" b="0" i="0" u="none" strike="noStrike" cap="none">
                <a:solidFill>
                  <a:schemeClr val="accent5"/>
                </a:solidFill>
                <a:latin typeface="Calibri"/>
                <a:ea typeface="Calibri"/>
                <a:cs typeface="Calibri"/>
                <a:sym typeface="Calibri"/>
              </a:rPr>
              <a:t>Distribute</a:t>
            </a:r>
            <a:r>
              <a:rPr lang="en-US" sz="3200" b="1" i="0" u="none" strike="noStrike" cap="none">
                <a:solidFill>
                  <a:schemeClr val="accent5"/>
                </a:solidFill>
                <a:latin typeface="Calibri"/>
                <a:ea typeface="Calibri"/>
                <a:cs typeface="Calibri"/>
                <a:sym typeface="Calibri"/>
              </a:rPr>
              <a:t> </a:t>
            </a:r>
          </a:p>
          <a:p>
            <a:pPr marL="342900" marR="0" lvl="0" indent="-342900" algn="l" rtl="0">
              <a:lnSpc>
                <a:spcPct val="90000"/>
              </a:lnSpc>
              <a:spcBef>
                <a:spcPts val="640"/>
              </a:spcBef>
              <a:buClr>
                <a:schemeClr val="accent5"/>
              </a:buClr>
              <a:buSzPct val="100000"/>
              <a:buFont typeface="Arial"/>
              <a:buChar char="•"/>
            </a:pPr>
            <a:r>
              <a:rPr lang="en-US" sz="3200" b="0" i="0" u="none" strike="noStrike" cap="none">
                <a:solidFill>
                  <a:schemeClr val="accent5"/>
                </a:solidFill>
                <a:latin typeface="Calibri"/>
                <a:ea typeface="Calibri"/>
                <a:cs typeface="Calibri"/>
                <a:sym typeface="Calibri"/>
              </a:rPr>
              <a:t>Publicly perform</a:t>
            </a:r>
          </a:p>
          <a:p>
            <a:pPr marL="342900" marR="0" lvl="0" indent="-342900" algn="l" rtl="0">
              <a:lnSpc>
                <a:spcPct val="90000"/>
              </a:lnSpc>
              <a:spcBef>
                <a:spcPts val="640"/>
              </a:spcBef>
              <a:buClr>
                <a:schemeClr val="accent5"/>
              </a:buClr>
              <a:buSzPct val="100000"/>
              <a:buFont typeface="Arial"/>
              <a:buChar char="•"/>
            </a:pPr>
            <a:r>
              <a:rPr lang="en-US" sz="3200" b="0" i="0" u="none" strike="noStrike" cap="none">
                <a:solidFill>
                  <a:schemeClr val="accent5"/>
                </a:solidFill>
                <a:latin typeface="Calibri"/>
                <a:ea typeface="Calibri"/>
                <a:cs typeface="Calibri"/>
                <a:sym typeface="Calibri"/>
              </a:rPr>
              <a:t>Publicly display</a:t>
            </a:r>
          </a:p>
          <a:p>
            <a:pPr marL="342900" marR="0" lvl="0" indent="-342900" algn="l" rtl="0">
              <a:lnSpc>
                <a:spcPct val="90000"/>
              </a:lnSpc>
              <a:spcBef>
                <a:spcPts val="640"/>
              </a:spcBef>
              <a:buClr>
                <a:schemeClr val="accent5"/>
              </a:buClr>
              <a:buSzPct val="100000"/>
              <a:buFont typeface="Arial"/>
              <a:buChar char="•"/>
            </a:pPr>
            <a:r>
              <a:rPr lang="en-US" sz="3200" b="0" i="0" u="none" strike="noStrike" cap="none">
                <a:solidFill>
                  <a:schemeClr val="accent5"/>
                </a:solidFill>
                <a:latin typeface="Calibri"/>
                <a:ea typeface="Calibri"/>
                <a:cs typeface="Calibri"/>
                <a:sym typeface="Calibri"/>
              </a:rPr>
              <a:t>Publicly perform by means of a digital audio transmission, and/or</a:t>
            </a:r>
          </a:p>
          <a:p>
            <a:pPr marL="342900" marR="0" lvl="0" indent="-342900" algn="l" rtl="0">
              <a:lnSpc>
                <a:spcPct val="90000"/>
              </a:lnSpc>
              <a:spcBef>
                <a:spcPts val="640"/>
              </a:spcBef>
              <a:buClr>
                <a:schemeClr val="accent5"/>
              </a:buClr>
              <a:buSzPct val="100000"/>
              <a:buFont typeface="Arial"/>
              <a:buChar char="•"/>
            </a:pPr>
            <a:r>
              <a:rPr lang="en-US" sz="3200" b="0" i="0" u="none" strike="noStrike" cap="none">
                <a:solidFill>
                  <a:schemeClr val="accent5"/>
                </a:solidFill>
                <a:latin typeface="Calibri"/>
                <a:ea typeface="Calibri"/>
                <a:cs typeface="Calibri"/>
                <a:sym typeface="Calibri"/>
              </a:rPr>
              <a:t>Create derivations of . . .</a:t>
            </a:r>
            <a:r>
              <a:rPr lang="en-US" sz="3200" b="0" i="0" u="none" strike="noStrike" cap="none">
                <a:solidFill>
                  <a:schemeClr val="dk1"/>
                </a:solidFill>
                <a:latin typeface="Calibri"/>
                <a:ea typeface="Calibri"/>
                <a:cs typeface="Calibri"/>
                <a:sym typeface="Calibri"/>
              </a:rPr>
              <a:t> </a:t>
            </a:r>
          </a:p>
          <a:p>
            <a:pPr marL="0" marR="0" lvl="0" indent="0" algn="l" rtl="0">
              <a:lnSpc>
                <a:spcPct val="90000"/>
              </a:lnSpc>
              <a:spcBef>
                <a:spcPts val="640"/>
              </a:spcBef>
              <a:buClr>
                <a:schemeClr val="dk1"/>
              </a:buClr>
              <a:buSzPct val="25000"/>
              <a:buFont typeface="Arial"/>
              <a:buNone/>
            </a:pPr>
            <a:r>
              <a:rPr lang="en-US" sz="3200" b="1" i="0" u="none" strike="noStrike" cap="none">
                <a:solidFill>
                  <a:schemeClr val="accent1"/>
                </a:solidFill>
                <a:latin typeface="Calibri"/>
                <a:ea typeface="Calibri"/>
                <a:cs typeface="Calibri"/>
                <a:sym typeface="Calibri"/>
              </a:rPr>
              <a:t>	</a:t>
            </a:r>
            <a:r>
              <a:rPr lang="en-US" sz="2600" b="1" i="0" u="none" strike="noStrike" cap="none">
                <a:solidFill>
                  <a:schemeClr val="accent1"/>
                </a:solidFill>
                <a:latin typeface="Calibri"/>
                <a:ea typeface="Calibri"/>
                <a:cs typeface="Calibri"/>
                <a:sym typeface="Calibri"/>
              </a:rPr>
              <a:t>. . . works for which </a:t>
            </a:r>
            <a:r>
              <a:rPr lang="en-US" sz="2600" b="1" i="0" u="sng" strike="noStrike" cap="none">
                <a:solidFill>
                  <a:schemeClr val="accent1"/>
                </a:solidFill>
                <a:latin typeface="Calibri"/>
                <a:ea typeface="Calibri"/>
                <a:cs typeface="Calibri"/>
                <a:sym typeface="Calibri"/>
              </a:rPr>
              <a:t>someone else</a:t>
            </a:r>
            <a:r>
              <a:rPr lang="en-US" sz="2600" b="1" i="0" u="none" strike="noStrike" cap="none">
                <a:solidFill>
                  <a:schemeClr val="accent1"/>
                </a:solidFill>
                <a:latin typeface="Calibri"/>
                <a:ea typeface="Calibri"/>
                <a:cs typeface="Calibri"/>
                <a:sym typeface="Calibri"/>
              </a:rPr>
              <a:t> owns copyright</a:t>
            </a:r>
          </a:p>
          <a:p>
            <a:pPr marL="342900" marR="0" lvl="0" indent="-342900" algn="l" rtl="0">
              <a:lnSpc>
                <a:spcPct val="90000"/>
              </a:lnSpc>
              <a:spcBef>
                <a:spcPts val="640"/>
              </a:spcBef>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p:txBody>
      </p:sp>
      <p:pic>
        <p:nvPicPr>
          <p:cNvPr id="133" name="Shape 133"/>
          <p:cNvPicPr preferRelativeResize="0"/>
          <p:nvPr/>
        </p:nvPicPr>
        <p:blipFill rotWithShape="1">
          <a:blip r:embed="rId3">
            <a:alphaModFix/>
          </a:blip>
          <a:srcRect/>
          <a:stretch/>
        </p:blipFill>
        <p:spPr>
          <a:xfrm>
            <a:off x="6135801" y="1447800"/>
            <a:ext cx="2008712" cy="1524000"/>
          </a:xfrm>
          <a:prstGeom prst="rect">
            <a:avLst/>
          </a:prstGeom>
          <a:noFill/>
          <a:ln>
            <a:noFill/>
          </a:ln>
        </p:spPr>
      </p:pic>
      <p:sp>
        <p:nvSpPr>
          <p:cNvPr id="134" name="Shape 134"/>
          <p:cNvSpPr txBox="1"/>
          <p:nvPr/>
        </p:nvSpPr>
        <p:spPr>
          <a:xfrm>
            <a:off x="6135801" y="2946663"/>
            <a:ext cx="2438399" cy="461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 Screenshot from “</a:t>
            </a:r>
            <a:r>
              <a:rPr lang="en-US" sz="1200" b="0" i="0" u="sng" strike="noStrike" cap="none">
                <a:solidFill>
                  <a:schemeClr val="hlink"/>
                </a:solidFill>
                <a:latin typeface="Calibri"/>
                <a:ea typeface="Calibri"/>
                <a:cs typeface="Calibri"/>
                <a:sym typeface="Calibri"/>
                <a:hlinkClick r:id="rId4"/>
              </a:rPr>
              <a:t>Get Creative</a:t>
            </a:r>
            <a:r>
              <a:rPr lang="en-US" sz="1200" b="0" i="0" u="none" strike="noStrike" cap="none">
                <a:solidFill>
                  <a:schemeClr val="dk1"/>
                </a:solidFill>
                <a:latin typeface="Calibri"/>
                <a:ea typeface="Calibri"/>
                <a:cs typeface="Calibri"/>
                <a:sym typeface="Calibri"/>
              </a:rPr>
              <a:t>” Creative Commons </a:t>
            </a:r>
            <a:r>
              <a:rPr lang="en-US" sz="1200" b="0" i="0" u="sng" strike="noStrike" cap="none">
                <a:solidFill>
                  <a:schemeClr val="hlink"/>
                </a:solidFill>
                <a:latin typeface="Calibri"/>
                <a:ea typeface="Calibri"/>
                <a:cs typeface="Calibri"/>
                <a:sym typeface="Calibri"/>
                <a:hlinkClick r:id="rId5"/>
              </a:rPr>
              <a:t>CC BY-NC-SA</a:t>
            </a: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  </a:t>
            </a:r>
            <a:r>
              <a:rPr lang="en-US" sz="4400" b="0" i="0" u="none" strike="noStrike" cap="none">
                <a:solidFill>
                  <a:schemeClr val="accent1"/>
                </a:solidFill>
                <a:latin typeface="Calibri"/>
                <a:ea typeface="Calibri"/>
                <a:cs typeface="Calibri"/>
                <a:sym typeface="Calibri"/>
              </a:rPr>
              <a:t> 5 Steps</a:t>
            </a:r>
          </a:p>
        </p:txBody>
      </p:sp>
      <p:sp>
        <p:nvSpPr>
          <p:cNvPr id="141" name="Shape 141"/>
          <p:cNvSpPr txBox="1">
            <a:spLocks noGrp="1"/>
          </p:cNvSpPr>
          <p:nvPr>
            <p:ph type="body" idx="1"/>
          </p:nvPr>
        </p:nvSpPr>
        <p:spPr>
          <a:xfrm>
            <a:off x="158200" y="1600200"/>
            <a:ext cx="8821500" cy="4182299"/>
          </a:xfrm>
          <a:prstGeom prst="rect">
            <a:avLst/>
          </a:prstGeom>
          <a:noFill/>
          <a:ln>
            <a:noFill/>
          </a:ln>
        </p:spPr>
        <p:txBody>
          <a:bodyPr lIns="91425" tIns="45700" rIns="91425" bIns="45700" anchor="t" anchorCtr="0">
            <a:noAutofit/>
          </a:bodyPr>
          <a:lstStyle/>
          <a:p>
            <a:pPr marL="457200" marR="0" lvl="0" indent="-374650" algn="l" rtl="0">
              <a:lnSpc>
                <a:spcPct val="150000"/>
              </a:lnSpc>
              <a:spcBef>
                <a:spcPts val="500"/>
              </a:spcBef>
              <a:spcAft>
                <a:spcPts val="1000"/>
              </a:spcAft>
              <a:buClr>
                <a:schemeClr val="accent1"/>
              </a:buClr>
              <a:buSzPct val="100000"/>
              <a:buAutoNum type="arabicParenR"/>
            </a:pPr>
            <a:r>
              <a:rPr lang="en-US" sz="2300" b="1">
                <a:solidFill>
                  <a:schemeClr val="accent1"/>
                </a:solidFill>
              </a:rPr>
              <a:t>Is the work protected by copyright?</a:t>
            </a:r>
          </a:p>
          <a:p>
            <a:pPr marL="457200" marR="0" lvl="0" indent="-374650" algn="l" rtl="0">
              <a:lnSpc>
                <a:spcPct val="150000"/>
              </a:lnSpc>
              <a:spcBef>
                <a:spcPts val="500"/>
              </a:spcBef>
              <a:spcAft>
                <a:spcPts val="1000"/>
              </a:spcAft>
              <a:buClr>
                <a:schemeClr val="accent5"/>
              </a:buClr>
              <a:buSzPct val="100000"/>
              <a:buAutoNum type="arabicParenR"/>
            </a:pPr>
            <a:r>
              <a:rPr lang="en-US" sz="2300" i="0" u="none" strike="noStrike" cap="none">
                <a:solidFill>
                  <a:schemeClr val="accent5"/>
                </a:solidFill>
              </a:rPr>
              <a:t>Is there a specific exemption in </a:t>
            </a:r>
            <a:r>
              <a:rPr lang="en-US" sz="2300">
                <a:solidFill>
                  <a:schemeClr val="accent5"/>
                </a:solidFill>
              </a:rPr>
              <a:t>© </a:t>
            </a:r>
            <a:r>
              <a:rPr lang="en-US" sz="2300" i="0" u="none" strike="noStrike" cap="none">
                <a:solidFill>
                  <a:schemeClr val="accent5"/>
                </a:solidFill>
              </a:rPr>
              <a:t>law that covers my use</a:t>
            </a:r>
            <a:r>
              <a:rPr lang="en-US" sz="2300">
                <a:solidFill>
                  <a:schemeClr val="accent5"/>
                </a:solidFill>
              </a:rPr>
              <a:t>?</a:t>
            </a:r>
          </a:p>
          <a:p>
            <a:pPr marL="457200" marR="0" lvl="0" indent="-374650" algn="l" rtl="0">
              <a:lnSpc>
                <a:spcPct val="150000"/>
              </a:lnSpc>
              <a:spcBef>
                <a:spcPts val="500"/>
              </a:spcBef>
              <a:spcAft>
                <a:spcPts val="1000"/>
              </a:spcAft>
              <a:buClr>
                <a:schemeClr val="accent5"/>
              </a:buClr>
              <a:buSzPct val="100000"/>
              <a:buAutoNum type="arabicParenR"/>
            </a:pPr>
            <a:r>
              <a:rPr lang="en-US" sz="2300" b="0" i="0" u="none" strike="noStrike" cap="none">
                <a:solidFill>
                  <a:schemeClr val="accent5"/>
                </a:solidFill>
              </a:rPr>
              <a:t>Is there a license that covers my use?</a:t>
            </a:r>
          </a:p>
          <a:p>
            <a:pPr marL="457200" marR="0" lvl="0" indent="-374650" algn="l" rtl="0">
              <a:lnSpc>
                <a:spcPct val="150000"/>
              </a:lnSpc>
              <a:spcBef>
                <a:spcPts val="500"/>
              </a:spcBef>
              <a:spcAft>
                <a:spcPts val="1000"/>
              </a:spcAft>
              <a:buClr>
                <a:schemeClr val="accent5"/>
              </a:buClr>
              <a:buSzPct val="100000"/>
              <a:buAutoNum type="arabicParenR"/>
            </a:pPr>
            <a:r>
              <a:rPr lang="en-US" sz="2300" i="0" u="none" strike="noStrike" cap="none">
                <a:solidFill>
                  <a:schemeClr val="accent5"/>
                </a:solidFill>
              </a:rPr>
              <a:t>Is my use covered by fair use?</a:t>
            </a:r>
          </a:p>
          <a:p>
            <a:pPr marL="457200" marR="0" lvl="0" indent="-374650" algn="l" rtl="0">
              <a:lnSpc>
                <a:spcPct val="150000"/>
              </a:lnSpc>
              <a:spcBef>
                <a:spcPts val="500"/>
              </a:spcBef>
              <a:spcAft>
                <a:spcPts val="1000"/>
              </a:spcAft>
              <a:buClr>
                <a:schemeClr val="accent5"/>
              </a:buClr>
              <a:buSzPct val="100000"/>
              <a:buAutoNum type="arabicParenR"/>
            </a:pPr>
            <a:r>
              <a:rPr lang="en-US" sz="2300" b="0" i="0" u="none" strike="noStrike" cap="none">
                <a:solidFill>
                  <a:schemeClr val="accent5"/>
                </a:solidFill>
              </a:rPr>
              <a:t>Do I need permission from the copyright owner for my use?</a:t>
            </a:r>
          </a:p>
        </p:txBody>
      </p:sp>
      <p:pic>
        <p:nvPicPr>
          <p:cNvPr id="142" name="Shape 142"/>
          <p:cNvPicPr preferRelativeResize="0"/>
          <p:nvPr/>
        </p:nvPicPr>
        <p:blipFill rotWithShape="1">
          <a:blip r:embed="rId3">
            <a:alphaModFix/>
          </a:blip>
          <a:srcRect/>
          <a:stretch/>
        </p:blipFill>
        <p:spPr>
          <a:xfrm>
            <a:off x="8003617" y="655852"/>
            <a:ext cx="571025" cy="1228724"/>
          </a:xfrm>
          <a:prstGeom prst="rect">
            <a:avLst/>
          </a:prstGeom>
          <a:noFill/>
          <a:ln>
            <a:noFill/>
          </a:ln>
        </p:spPr>
      </p:pic>
      <p:sp>
        <p:nvSpPr>
          <p:cNvPr id="143" name="Shape 143"/>
          <p:cNvSpPr txBox="1"/>
          <p:nvPr/>
        </p:nvSpPr>
        <p:spPr>
          <a:xfrm>
            <a:off x="6443662" y="228600"/>
            <a:ext cx="2362200" cy="461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 Screenshot from “</a:t>
            </a:r>
            <a:r>
              <a:rPr lang="en-US" sz="1200" b="0" i="0" u="sng" strike="noStrike" cap="none">
                <a:solidFill>
                  <a:schemeClr val="hlink"/>
                </a:solidFill>
                <a:latin typeface="Calibri"/>
                <a:ea typeface="Calibri"/>
                <a:cs typeface="Calibri"/>
                <a:sym typeface="Calibri"/>
                <a:hlinkClick r:id="rId4"/>
              </a:rPr>
              <a:t>Get Creative</a:t>
            </a:r>
            <a:r>
              <a:rPr lang="en-US" sz="1200" b="0" i="0" u="none" strike="noStrike" cap="none">
                <a:solidFill>
                  <a:schemeClr val="dk1"/>
                </a:solidFill>
                <a:latin typeface="Calibri"/>
                <a:ea typeface="Calibri"/>
                <a:cs typeface="Calibri"/>
                <a:sym typeface="Calibri"/>
              </a:rPr>
              <a:t>” Creative Commons </a:t>
            </a:r>
            <a:r>
              <a:rPr lang="en-US" sz="1200" b="0" i="0" u="sng" strike="noStrike" cap="none">
                <a:solidFill>
                  <a:schemeClr val="hlink"/>
                </a:solidFill>
                <a:latin typeface="Calibri"/>
                <a:ea typeface="Calibri"/>
                <a:cs typeface="Calibri"/>
                <a:sym typeface="Calibri"/>
                <a:hlinkClick r:id="rId5"/>
              </a:rPr>
              <a:t>CC BY-NC-SA</a:t>
            </a:r>
          </a:p>
        </p:txBody>
      </p:sp>
      <p:sp>
        <p:nvSpPr>
          <p:cNvPr id="144" name="Shape 144"/>
          <p:cNvSpPr txBox="1"/>
          <p:nvPr/>
        </p:nvSpPr>
        <p:spPr>
          <a:xfrm>
            <a:off x="669475" y="6041250"/>
            <a:ext cx="8136300" cy="680699"/>
          </a:xfrm>
          <a:prstGeom prst="rect">
            <a:avLst/>
          </a:prstGeom>
          <a:noFill/>
          <a:ln>
            <a:noFill/>
          </a:ln>
        </p:spPr>
        <p:txBody>
          <a:bodyPr lIns="91425" tIns="91425" rIns="91425" bIns="91425" anchor="t" anchorCtr="0">
            <a:noAutofit/>
          </a:bodyPr>
          <a:lstStyle/>
          <a:p>
            <a:pPr lvl="0" rtl="0">
              <a:spcBef>
                <a:spcPts val="0"/>
              </a:spcBef>
              <a:buClr>
                <a:schemeClr val="dk1"/>
              </a:buClr>
              <a:buFont typeface="Arial"/>
              <a:buNone/>
            </a:pPr>
            <a:r>
              <a:rPr lang="en-US" u="sng">
                <a:solidFill>
                  <a:schemeClr val="hlink"/>
                </a:solidFill>
                <a:hlinkClick r:id="rId6"/>
              </a:rPr>
              <a:t>A Framework for Analyzing any U.S. Copyright Problem</a:t>
            </a:r>
            <a:r>
              <a:rPr lang="en-US">
                <a:solidFill>
                  <a:schemeClr val="dk1"/>
                </a:solidFill>
              </a:rPr>
              <a:t>. </a:t>
            </a:r>
          </a:p>
          <a:p>
            <a:pPr lvl="0" rtl="0">
              <a:spcBef>
                <a:spcPts val="0"/>
              </a:spcBef>
              <a:buClr>
                <a:schemeClr val="dk1"/>
              </a:buClr>
              <a:buFont typeface="Arial"/>
              <a:buNone/>
            </a:pPr>
            <a:r>
              <a:rPr lang="en-US">
                <a:solidFill>
                  <a:schemeClr val="accent5"/>
                </a:solidFill>
              </a:rPr>
              <a:t>By Smith, K., Macklin, L. A., and Gillilan, A. T.,</a:t>
            </a:r>
            <a:r>
              <a:rPr lang="en-US">
                <a:solidFill>
                  <a:schemeClr val="dk1"/>
                </a:solidFill>
              </a:rPr>
              <a:t> </a:t>
            </a:r>
            <a:r>
              <a:rPr lang="en-US" u="sng">
                <a:solidFill>
                  <a:schemeClr val="hlink"/>
                </a:solidFill>
                <a:hlinkClick r:id="rId7"/>
              </a:rPr>
              <a:t>CC-BY-SA 4.0</a:t>
            </a:r>
            <a:r>
              <a:rPr lang="en-US">
                <a:solidFill>
                  <a:schemeClr val="accent5"/>
                </a:solidFill>
              </a:rPr>
              <a:t>. </a:t>
            </a:r>
          </a:p>
          <a:p>
            <a:pPr lvl="0" rtl="0">
              <a:spcBef>
                <a:spcPts val="0"/>
              </a:spcBef>
              <a:buClr>
                <a:schemeClr val="dk1"/>
              </a:buClr>
              <a:buFont typeface="Arial"/>
              <a:buNone/>
            </a:pPr>
            <a:r>
              <a:rPr lang="en-US">
                <a:solidFill>
                  <a:schemeClr val="accent5"/>
                </a:solidFill>
              </a:rPr>
              <a:t>Modified by Anita Walz, </a:t>
            </a:r>
            <a:r>
              <a:rPr lang="en-US" u="sng">
                <a:solidFill>
                  <a:schemeClr val="hlink"/>
                </a:solidFill>
                <a:hlinkClick r:id="rId7"/>
              </a:rPr>
              <a:t>CC-BY-SA 4.0</a:t>
            </a:r>
            <a:r>
              <a:rPr lang="en-US">
                <a:solidFill>
                  <a:schemeClr val="dk1"/>
                </a:solidFill>
              </a:rPr>
              <a:t>.</a:t>
            </a:r>
          </a:p>
          <a:p>
            <a:pPr lvl="0">
              <a:spcBef>
                <a:spcPts val="0"/>
              </a:spcBef>
              <a:buNone/>
            </a:pPr>
            <a:endParaRP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800" b="0" i="0" u="none" strike="noStrike" cap="none">
                <a:solidFill>
                  <a:schemeClr val="accent1"/>
                </a:solidFill>
                <a:latin typeface="Calibri"/>
                <a:ea typeface="Calibri"/>
                <a:cs typeface="Calibri"/>
                <a:sym typeface="Calibri"/>
              </a:rPr>
              <a:t>Copyright Basics</a:t>
            </a:r>
          </a:p>
        </p:txBody>
      </p:sp>
      <p:sp>
        <p:nvSpPr>
          <p:cNvPr id="151" name="Shape 151"/>
          <p:cNvSpPr txBox="1">
            <a:spLocks noGrp="1"/>
          </p:cNvSpPr>
          <p:nvPr>
            <p:ph type="body" idx="1"/>
          </p:nvPr>
        </p:nvSpPr>
        <p:spPr>
          <a:xfrm>
            <a:off x="76200" y="1524000"/>
            <a:ext cx="4419599" cy="4859399"/>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buClr>
                <a:schemeClr val="dk1"/>
              </a:buClr>
              <a:buSzPct val="25000"/>
              <a:buFont typeface="Arial"/>
              <a:buNone/>
            </a:pPr>
            <a:r>
              <a:rPr lang="en-US" sz="2250" b="0" i="0" u="none" strike="noStrike" cap="none">
                <a:solidFill>
                  <a:schemeClr val="accent5"/>
                </a:solidFill>
                <a:latin typeface="Calibri"/>
                <a:ea typeface="Calibri"/>
                <a:cs typeface="Calibri"/>
                <a:sym typeface="Calibri"/>
              </a:rPr>
              <a:t>Works that</a:t>
            </a:r>
            <a:r>
              <a:rPr lang="en-US" sz="2250" b="0" i="0" u="none" strike="noStrike" cap="none">
                <a:solidFill>
                  <a:schemeClr val="dk1"/>
                </a:solidFill>
                <a:latin typeface="Calibri"/>
                <a:ea typeface="Calibri"/>
                <a:cs typeface="Calibri"/>
                <a:sym typeface="Calibri"/>
              </a:rPr>
              <a:t> </a:t>
            </a:r>
            <a:r>
              <a:rPr lang="en-US" sz="2250" b="1" i="0" u="none" strike="noStrike" cap="none">
                <a:solidFill>
                  <a:schemeClr val="accent1"/>
                </a:solidFill>
                <a:latin typeface="Calibri"/>
                <a:ea typeface="Calibri"/>
                <a:cs typeface="Calibri"/>
                <a:sym typeface="Calibri"/>
              </a:rPr>
              <a:t>can </a:t>
            </a:r>
            <a:r>
              <a:rPr lang="en-US" sz="2250" b="0" i="0" u="none" strike="noStrike" cap="none">
                <a:solidFill>
                  <a:schemeClr val="accent5"/>
                </a:solidFill>
                <a:latin typeface="Calibri"/>
                <a:ea typeface="Calibri"/>
                <a:cs typeface="Calibri"/>
                <a:sym typeface="Calibri"/>
              </a:rPr>
              <a:t>be copyrighted:</a:t>
            </a:r>
          </a:p>
          <a:p>
            <a:pPr marL="0" marR="0" lvl="0" indent="0" algn="l" rtl="0">
              <a:lnSpc>
                <a:spcPct val="80000"/>
              </a:lnSpc>
              <a:spcBef>
                <a:spcPts val="448"/>
              </a:spcBef>
              <a:buClr>
                <a:schemeClr val="dk1"/>
              </a:buClr>
              <a:buSzPct val="25000"/>
              <a:buFont typeface="Arial"/>
              <a:buNone/>
            </a:pPr>
            <a:endParaRPr b="0" i="0" u="none" strike="noStrike" cap="none">
              <a:solidFill>
                <a:schemeClr val="accent5"/>
              </a:solidFill>
              <a:latin typeface="Calibri"/>
              <a:ea typeface="Calibri"/>
              <a:cs typeface="Calibri"/>
              <a:sym typeface="Calibri"/>
            </a:endParaRPr>
          </a:p>
          <a:p>
            <a:pPr marL="342900" marR="0" lvl="0" indent="-342900" algn="l" rtl="0">
              <a:lnSpc>
                <a:spcPct val="80000"/>
              </a:lnSpc>
              <a:spcBef>
                <a:spcPts val="450"/>
              </a:spcBef>
              <a:buClr>
                <a:schemeClr val="accent5"/>
              </a:buClr>
              <a:buSzPct val="97826"/>
              <a:buFont typeface="Arial"/>
              <a:buChar char="•"/>
            </a:pPr>
            <a:r>
              <a:rPr lang="en-US" sz="2250" b="0" i="0" u="none" strike="noStrike" cap="none">
                <a:solidFill>
                  <a:schemeClr val="accent5"/>
                </a:solidFill>
                <a:latin typeface="Calibri"/>
                <a:ea typeface="Calibri"/>
                <a:cs typeface="Calibri"/>
                <a:sym typeface="Calibri"/>
              </a:rPr>
              <a:t>Literary works, musical, and dramatic works </a:t>
            </a:r>
          </a:p>
          <a:p>
            <a:pPr marL="342900" marR="0" lvl="0" indent="-342900" algn="l" rtl="0">
              <a:lnSpc>
                <a:spcPct val="80000"/>
              </a:lnSpc>
              <a:spcBef>
                <a:spcPts val="450"/>
              </a:spcBef>
              <a:buClr>
                <a:schemeClr val="accent5"/>
              </a:buClr>
              <a:buSzPct val="97826"/>
              <a:buFont typeface="Arial"/>
              <a:buChar char="•"/>
            </a:pPr>
            <a:r>
              <a:rPr lang="en-US" sz="2250" b="0" i="0" u="none" strike="noStrike" cap="none">
                <a:solidFill>
                  <a:schemeClr val="accent5"/>
                </a:solidFill>
                <a:latin typeface="Calibri"/>
                <a:ea typeface="Calibri"/>
                <a:cs typeface="Calibri"/>
                <a:sym typeface="Calibri"/>
              </a:rPr>
              <a:t>Pantomime &amp; choreographical works</a:t>
            </a:r>
          </a:p>
          <a:p>
            <a:pPr marL="342900" marR="0" lvl="0" indent="-342900" algn="l" rtl="0">
              <a:lnSpc>
                <a:spcPct val="80000"/>
              </a:lnSpc>
              <a:spcBef>
                <a:spcPts val="450"/>
              </a:spcBef>
              <a:buClr>
                <a:schemeClr val="accent5"/>
              </a:buClr>
              <a:buSzPct val="97826"/>
              <a:buFont typeface="Arial"/>
              <a:buChar char="•"/>
            </a:pPr>
            <a:r>
              <a:rPr lang="en-US" sz="2250" b="0" i="0" u="none" strike="noStrike" cap="none">
                <a:solidFill>
                  <a:schemeClr val="accent5"/>
                </a:solidFill>
                <a:latin typeface="Calibri"/>
                <a:ea typeface="Calibri"/>
                <a:cs typeface="Calibri"/>
                <a:sym typeface="Calibri"/>
              </a:rPr>
              <a:t>Pictoral, graphic and sculptural works</a:t>
            </a:r>
          </a:p>
          <a:p>
            <a:pPr marL="342900" marR="0" lvl="0" indent="-342900" algn="l" rtl="0">
              <a:lnSpc>
                <a:spcPct val="80000"/>
              </a:lnSpc>
              <a:spcBef>
                <a:spcPts val="450"/>
              </a:spcBef>
              <a:buClr>
                <a:schemeClr val="accent5"/>
              </a:buClr>
              <a:buSzPct val="97826"/>
              <a:buFont typeface="Arial"/>
              <a:buChar char="•"/>
            </a:pPr>
            <a:r>
              <a:rPr lang="en-US" sz="2250" b="0" i="0" u="none" strike="noStrike" cap="none">
                <a:solidFill>
                  <a:schemeClr val="accent5"/>
                </a:solidFill>
                <a:latin typeface="Calibri"/>
                <a:ea typeface="Calibri"/>
                <a:cs typeface="Calibri"/>
                <a:sym typeface="Calibri"/>
              </a:rPr>
              <a:t>Sound recordings </a:t>
            </a:r>
          </a:p>
          <a:p>
            <a:pPr marL="342900" marR="0" lvl="0" indent="-342900" algn="l" rtl="0">
              <a:lnSpc>
                <a:spcPct val="80000"/>
              </a:lnSpc>
              <a:spcBef>
                <a:spcPts val="450"/>
              </a:spcBef>
              <a:buClr>
                <a:schemeClr val="accent5"/>
              </a:buClr>
              <a:buSzPct val="97826"/>
              <a:buFont typeface="Arial"/>
              <a:buChar char="•"/>
            </a:pPr>
            <a:r>
              <a:rPr lang="en-US" sz="2250" b="0" i="0" u="none" strike="noStrike" cap="none">
                <a:solidFill>
                  <a:schemeClr val="accent5"/>
                </a:solidFill>
                <a:latin typeface="Calibri"/>
                <a:ea typeface="Calibri"/>
                <a:cs typeface="Calibri"/>
                <a:sym typeface="Calibri"/>
              </a:rPr>
              <a:t>Motion pictures and other audiovisual works</a:t>
            </a:r>
          </a:p>
          <a:p>
            <a:pPr marL="342900" marR="0" lvl="0" indent="-342900" algn="l" rtl="0">
              <a:lnSpc>
                <a:spcPct val="80000"/>
              </a:lnSpc>
              <a:spcBef>
                <a:spcPts val="450"/>
              </a:spcBef>
              <a:buClr>
                <a:schemeClr val="accent5"/>
              </a:buClr>
              <a:buSzPct val="97826"/>
              <a:buFont typeface="Arial"/>
              <a:buChar char="•"/>
            </a:pPr>
            <a:r>
              <a:rPr lang="en-US" sz="2250" b="0" i="0" u="none" strike="noStrike" cap="none">
                <a:solidFill>
                  <a:schemeClr val="accent5"/>
                </a:solidFill>
                <a:latin typeface="Calibri"/>
                <a:ea typeface="Calibri"/>
                <a:cs typeface="Calibri"/>
                <a:sym typeface="Calibri"/>
              </a:rPr>
              <a:t>Computer programs</a:t>
            </a:r>
          </a:p>
          <a:p>
            <a:pPr marL="342900" marR="0" lvl="0" indent="-342900" algn="l" rtl="0">
              <a:lnSpc>
                <a:spcPct val="80000"/>
              </a:lnSpc>
              <a:spcBef>
                <a:spcPts val="450"/>
              </a:spcBef>
              <a:buClr>
                <a:schemeClr val="accent5"/>
              </a:buClr>
              <a:buSzPct val="97826"/>
              <a:buFont typeface="Arial"/>
              <a:buChar char="•"/>
            </a:pPr>
            <a:r>
              <a:rPr lang="en-US" sz="2250" b="0" i="0" u="none" strike="noStrike" cap="none">
                <a:solidFill>
                  <a:schemeClr val="accent5"/>
                </a:solidFill>
                <a:latin typeface="Calibri"/>
                <a:ea typeface="Calibri"/>
                <a:cs typeface="Calibri"/>
                <a:sym typeface="Calibri"/>
              </a:rPr>
              <a:t>Architectural works</a:t>
            </a:r>
          </a:p>
        </p:txBody>
      </p:sp>
      <p:sp>
        <p:nvSpPr>
          <p:cNvPr id="152" name="Shape 152"/>
          <p:cNvSpPr txBox="1"/>
          <p:nvPr/>
        </p:nvSpPr>
        <p:spPr>
          <a:xfrm>
            <a:off x="4267200" y="1524000"/>
            <a:ext cx="4495800" cy="4634400"/>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Arial"/>
              <a:buNone/>
            </a:pPr>
            <a:r>
              <a:rPr lang="en-US" sz="2200" b="0" i="0" u="none" strike="noStrike" cap="none">
                <a:solidFill>
                  <a:schemeClr val="accent5"/>
                </a:solidFill>
                <a:latin typeface="Calibri"/>
                <a:ea typeface="Calibri"/>
                <a:cs typeface="Calibri"/>
                <a:sym typeface="Calibri"/>
              </a:rPr>
              <a:t>Works that</a:t>
            </a:r>
            <a:r>
              <a:rPr lang="en-US" sz="2200" b="0" i="0" u="none" strike="noStrike" cap="none">
                <a:solidFill>
                  <a:schemeClr val="dk1"/>
                </a:solidFill>
                <a:latin typeface="Calibri"/>
                <a:ea typeface="Calibri"/>
                <a:cs typeface="Calibri"/>
                <a:sym typeface="Calibri"/>
              </a:rPr>
              <a:t> </a:t>
            </a:r>
            <a:r>
              <a:rPr lang="en-US" sz="2200" b="1" i="0" u="none" strike="noStrike" cap="none">
                <a:solidFill>
                  <a:schemeClr val="accent1"/>
                </a:solidFill>
                <a:latin typeface="Calibri"/>
                <a:ea typeface="Calibri"/>
                <a:cs typeface="Calibri"/>
                <a:sym typeface="Calibri"/>
              </a:rPr>
              <a:t>cannot</a:t>
            </a:r>
            <a:r>
              <a:rPr lang="en-US" sz="2200" b="0" i="0" u="none" strike="noStrike" cap="none">
                <a:solidFill>
                  <a:schemeClr val="accent1"/>
                </a:solidFill>
                <a:latin typeface="Calibri"/>
                <a:ea typeface="Calibri"/>
                <a:cs typeface="Calibri"/>
                <a:sym typeface="Calibri"/>
              </a:rPr>
              <a:t> </a:t>
            </a:r>
            <a:r>
              <a:rPr lang="en-US" sz="2200" b="0" i="0" u="none" strike="noStrike" cap="none">
                <a:solidFill>
                  <a:schemeClr val="accent5"/>
                </a:solidFill>
                <a:latin typeface="Calibri"/>
                <a:ea typeface="Calibri"/>
                <a:cs typeface="Calibri"/>
                <a:sym typeface="Calibri"/>
              </a:rPr>
              <a:t>be copyrighted:</a:t>
            </a:r>
          </a:p>
          <a:p>
            <a:pPr marL="0" marR="0" lvl="0" indent="0" algn="l" rtl="0">
              <a:spcBef>
                <a:spcPts val="440"/>
              </a:spcBef>
              <a:buClr>
                <a:schemeClr val="dk1"/>
              </a:buClr>
              <a:buFont typeface="Arial"/>
              <a:buNone/>
            </a:pPr>
            <a:endParaRPr b="0" i="0" u="none" strike="noStrike" cap="none">
              <a:solidFill>
                <a:schemeClr val="accent1"/>
              </a:solidFill>
              <a:latin typeface="Calibri"/>
              <a:ea typeface="Calibri"/>
              <a:cs typeface="Calibri"/>
              <a:sym typeface="Calibri"/>
            </a:endParaRPr>
          </a:p>
          <a:p>
            <a:pPr marL="342900" marR="0" lvl="0" indent="-342900" algn="l" rtl="0">
              <a:spcBef>
                <a:spcPts val="440"/>
              </a:spcBef>
              <a:buClr>
                <a:srgbClr val="4BACC6"/>
              </a:buClr>
              <a:buSzPct val="100000"/>
              <a:buFont typeface="Arial"/>
              <a:buChar char="•"/>
            </a:pPr>
            <a:r>
              <a:rPr lang="en-US" sz="2200" b="0" i="0" u="none" strike="noStrike" cap="none">
                <a:solidFill>
                  <a:schemeClr val="accent5"/>
                </a:solidFill>
                <a:latin typeface="Calibri"/>
                <a:ea typeface="Calibri"/>
                <a:cs typeface="Calibri"/>
                <a:sym typeface="Calibri"/>
              </a:rPr>
              <a:t>Ideas, procedures, and methods</a:t>
            </a:r>
          </a:p>
          <a:p>
            <a:pPr marL="342900" marR="0" lvl="0" indent="-342900" algn="l" rtl="0">
              <a:spcBef>
                <a:spcPts val="440"/>
              </a:spcBef>
              <a:buClr>
                <a:srgbClr val="4BACC6"/>
              </a:buClr>
              <a:buSzPct val="100000"/>
              <a:buFont typeface="Arial"/>
              <a:buChar char="•"/>
            </a:pPr>
            <a:r>
              <a:rPr lang="en-US" sz="2200" b="0" i="0" u="none" strike="noStrike" cap="none">
                <a:solidFill>
                  <a:schemeClr val="accent5"/>
                </a:solidFill>
                <a:latin typeface="Calibri"/>
                <a:ea typeface="Calibri"/>
                <a:cs typeface="Calibri"/>
                <a:sym typeface="Calibri"/>
              </a:rPr>
              <a:t>Titles, names, slogans</a:t>
            </a:r>
            <a:r>
              <a:rPr lang="en-US" sz="1200" b="0" i="0" u="none" strike="noStrike" cap="none">
                <a:solidFill>
                  <a:schemeClr val="accent5"/>
                </a:solidFill>
                <a:latin typeface="Calibri"/>
                <a:ea typeface="Calibri"/>
                <a:cs typeface="Calibri"/>
                <a:sym typeface="Calibri"/>
              </a:rPr>
              <a:t> (may be trademarked)</a:t>
            </a:r>
          </a:p>
          <a:p>
            <a:pPr marL="342900" marR="0" lvl="0" indent="-342900" algn="l" rtl="0">
              <a:spcBef>
                <a:spcPts val="440"/>
              </a:spcBef>
              <a:buClr>
                <a:srgbClr val="4BACC6"/>
              </a:buClr>
              <a:buSzPct val="100000"/>
              <a:buFont typeface="Arial"/>
              <a:buChar char="•"/>
            </a:pPr>
            <a:r>
              <a:rPr lang="en-US" sz="2200" b="0" i="0" u="none" strike="noStrike" cap="none">
                <a:solidFill>
                  <a:schemeClr val="accent5"/>
                </a:solidFill>
                <a:latin typeface="Calibri"/>
                <a:ea typeface="Calibri"/>
                <a:cs typeface="Calibri"/>
                <a:sym typeface="Calibri"/>
              </a:rPr>
              <a:t>Facts, news, and research data</a:t>
            </a:r>
          </a:p>
          <a:p>
            <a:pPr marL="342900" marR="0" lvl="0" indent="-342900" algn="l" rtl="0">
              <a:spcBef>
                <a:spcPts val="440"/>
              </a:spcBef>
              <a:buClr>
                <a:srgbClr val="4BACC6"/>
              </a:buClr>
              <a:buSzPct val="100000"/>
              <a:buFont typeface="Arial"/>
              <a:buChar char="•"/>
            </a:pPr>
            <a:r>
              <a:rPr lang="en-US" sz="2200" b="0" i="0" u="none" strike="noStrike" cap="none">
                <a:solidFill>
                  <a:schemeClr val="accent5"/>
                </a:solidFill>
                <a:latin typeface="Calibri"/>
                <a:ea typeface="Calibri"/>
                <a:cs typeface="Calibri"/>
                <a:sym typeface="Calibri"/>
              </a:rPr>
              <a:t>Works in the</a:t>
            </a:r>
            <a:r>
              <a:rPr lang="en-US" sz="2200" b="0" i="0" u="none" strike="noStrike" cap="none">
                <a:solidFill>
                  <a:schemeClr val="accent1"/>
                </a:solidFill>
                <a:latin typeface="Calibri"/>
                <a:ea typeface="Calibri"/>
                <a:cs typeface="Calibri"/>
                <a:sym typeface="Calibri"/>
              </a:rPr>
              <a:t> </a:t>
            </a:r>
            <a:r>
              <a:rPr lang="en-US" sz="2200" b="1" i="0" u="none" strike="noStrike" cap="none">
                <a:solidFill>
                  <a:schemeClr val="accent1"/>
                </a:solidFill>
                <a:latin typeface="Calibri"/>
                <a:ea typeface="Calibri"/>
                <a:cs typeface="Calibri"/>
                <a:sym typeface="Calibri"/>
              </a:rPr>
              <a:t>public domain</a:t>
            </a:r>
            <a:r>
              <a:rPr lang="en-US" sz="2200" b="0" i="0" u="none" strike="noStrike" cap="none">
                <a:solidFill>
                  <a:srgbClr val="FF0000"/>
                </a:solidFill>
                <a:latin typeface="Calibri"/>
                <a:ea typeface="Calibri"/>
                <a:cs typeface="Calibri"/>
                <a:sym typeface="Calibri"/>
              </a:rPr>
              <a:t> </a:t>
            </a:r>
            <a:r>
              <a:rPr lang="en-US" sz="1100" b="0" i="0" u="sng" strike="noStrike" cap="none">
                <a:solidFill>
                  <a:schemeClr val="hlink"/>
                </a:solidFill>
                <a:latin typeface="Calibri"/>
                <a:ea typeface="Calibri"/>
                <a:cs typeface="Calibri"/>
                <a:sym typeface="Calibri"/>
                <a:hlinkClick r:id="rId3"/>
              </a:rPr>
              <a:t>http://librarycopyright.net/resources/digitalslider</a:t>
            </a:r>
            <a:r>
              <a:rPr lang="en-US" sz="1100" b="0" i="0" u="none" strike="noStrike" cap="none">
                <a:solidFill>
                  <a:srgbClr val="FF0000"/>
                </a:solidFill>
                <a:latin typeface="Calibri"/>
                <a:ea typeface="Calibri"/>
                <a:cs typeface="Calibri"/>
                <a:sym typeface="Calibri"/>
              </a:rPr>
              <a:t> </a:t>
            </a:r>
          </a:p>
          <a:p>
            <a:pPr marL="342900" marR="0" lvl="0" indent="-342900" algn="l" rtl="0">
              <a:spcBef>
                <a:spcPts val="440"/>
              </a:spcBef>
              <a:buClr>
                <a:srgbClr val="4BACC6"/>
              </a:buClr>
              <a:buSzPct val="100000"/>
              <a:buFont typeface="Arial"/>
              <a:buChar char="•"/>
            </a:pPr>
            <a:r>
              <a:rPr lang="en-US" sz="2200" b="0" i="0" u="none" strike="noStrike" cap="none">
                <a:solidFill>
                  <a:schemeClr val="accent5"/>
                </a:solidFill>
                <a:latin typeface="Calibri"/>
                <a:ea typeface="Calibri"/>
                <a:cs typeface="Calibri"/>
                <a:sym typeface="Calibri"/>
              </a:rPr>
              <a:t>Unrecorded, unwritten, un“fixed” works</a:t>
            </a:r>
          </a:p>
          <a:p>
            <a:pPr marL="342900" marR="0" lvl="0" indent="-342900" algn="l" rtl="0">
              <a:spcBef>
                <a:spcPts val="440"/>
              </a:spcBef>
              <a:buClr>
                <a:schemeClr val="dk1"/>
              </a:buClr>
              <a:buFont typeface="Arial"/>
              <a:buNone/>
            </a:pPr>
            <a:endParaRPr sz="2200" b="0" i="0" u="none" strike="noStrike" cap="none">
              <a:solidFill>
                <a:schemeClr val="dk1"/>
              </a:solidFill>
              <a:latin typeface="Calibri"/>
              <a:ea typeface="Calibri"/>
              <a:cs typeface="Calibri"/>
              <a:sym typeface="Calibri"/>
            </a:endParaRP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lvl="0">
              <a:spcBef>
                <a:spcPts val="0"/>
              </a:spcBef>
              <a:buNone/>
            </a:pPr>
            <a:r>
              <a:rPr lang="en-US" sz="2300" b="1">
                <a:solidFill>
                  <a:schemeClr val="accent1"/>
                </a:solidFill>
              </a:rPr>
              <a:t>Step 1: Is the work protected by copyright?</a:t>
            </a:r>
          </a:p>
        </p:txBody>
      </p:sp>
      <p:sp>
        <p:nvSpPr>
          <p:cNvPr id="159" name="Shape 159"/>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marL="0" lvl="0" indent="0" rtl="0">
              <a:lnSpc>
                <a:spcPct val="115000"/>
              </a:lnSpc>
              <a:spcBef>
                <a:spcPts val="700"/>
              </a:spcBef>
              <a:buNone/>
            </a:pPr>
            <a:endParaRPr dirty="0"/>
          </a:p>
          <a:p>
            <a:pPr marL="0" lvl="0" indent="0" rtl="0">
              <a:lnSpc>
                <a:spcPct val="115000"/>
              </a:lnSpc>
              <a:spcBef>
                <a:spcPts val="700"/>
              </a:spcBef>
              <a:buNone/>
            </a:pPr>
            <a:r>
              <a:rPr lang="en-US" dirty="0"/>
              <a:t>	</a:t>
            </a:r>
            <a:r>
              <a:rPr lang="en-US" sz="2400" dirty="0">
                <a:solidFill>
                  <a:schemeClr val="accent5"/>
                </a:solidFill>
              </a:rPr>
              <a:t>No - it’s a type of work that cannot be copyrighted</a:t>
            </a:r>
          </a:p>
          <a:p>
            <a:pPr marL="457200" lvl="0" indent="0" rtl="0">
              <a:lnSpc>
                <a:spcPct val="115000"/>
              </a:lnSpc>
              <a:spcBef>
                <a:spcPts val="700"/>
              </a:spcBef>
              <a:buNone/>
            </a:pPr>
            <a:r>
              <a:rPr lang="en-US" sz="2400" dirty="0" smtClean="0">
                <a:solidFill>
                  <a:schemeClr val="accent5"/>
                </a:solidFill>
              </a:rPr>
              <a:t>	No </a:t>
            </a:r>
            <a:r>
              <a:rPr lang="en-US" sz="2400" dirty="0">
                <a:solidFill>
                  <a:schemeClr val="accent5"/>
                </a:solidFill>
              </a:rPr>
              <a:t>- it’s in the Public Domain     </a:t>
            </a:r>
          </a:p>
          <a:p>
            <a:pPr marL="457200" lvl="0" indent="0" rtl="0">
              <a:lnSpc>
                <a:spcPct val="115000"/>
              </a:lnSpc>
              <a:spcBef>
                <a:spcPts val="700"/>
              </a:spcBef>
              <a:buNone/>
            </a:pPr>
            <a:r>
              <a:rPr lang="en-US" sz="2400" dirty="0">
                <a:solidFill>
                  <a:schemeClr val="accent5"/>
                </a:solidFill>
              </a:rPr>
              <a:t>            </a:t>
            </a:r>
            <a:r>
              <a:rPr lang="en-US" sz="2400" u="sng" dirty="0">
                <a:solidFill>
                  <a:schemeClr val="accent5"/>
                </a:solidFill>
                <a:latin typeface="Calibri"/>
                <a:ea typeface="Calibri"/>
                <a:cs typeface="Calibri"/>
                <a:sym typeface="Calibri"/>
                <a:hlinkClick r:id="rId3"/>
              </a:rPr>
              <a:t>http://librarycopyright.net/resources/digitalslider</a:t>
            </a:r>
          </a:p>
          <a:p>
            <a:pPr lvl="0" rtl="0">
              <a:spcBef>
                <a:spcPts val="0"/>
              </a:spcBef>
              <a:buNone/>
            </a:pPr>
            <a:r>
              <a:rPr lang="en-US" sz="2400" dirty="0">
                <a:solidFill>
                  <a:schemeClr val="accent5"/>
                </a:solidFill>
              </a:rPr>
              <a:t>		No - it’s my original work -- and I did not sell or give </a:t>
            </a:r>
            <a:endParaRPr lang="en-US" sz="2400" dirty="0" smtClean="0">
              <a:solidFill>
                <a:schemeClr val="accent5"/>
              </a:solidFill>
            </a:endParaRPr>
          </a:p>
          <a:p>
            <a:pPr lvl="0" rtl="0">
              <a:spcBef>
                <a:spcPts val="0"/>
              </a:spcBef>
              <a:buNone/>
            </a:pPr>
            <a:r>
              <a:rPr lang="en-US" sz="2400" dirty="0">
                <a:solidFill>
                  <a:schemeClr val="accent5"/>
                </a:solidFill>
              </a:rPr>
              <a:t>	</a:t>
            </a:r>
            <a:r>
              <a:rPr lang="en-US" sz="2400" dirty="0" smtClean="0">
                <a:solidFill>
                  <a:schemeClr val="accent5"/>
                </a:solidFill>
              </a:rPr>
              <a:t>	away </a:t>
            </a:r>
            <a:r>
              <a:rPr lang="en-US" sz="2400" dirty="0">
                <a:solidFill>
                  <a:schemeClr val="accent5"/>
                </a:solidFill>
              </a:rPr>
              <a:t>my rights</a:t>
            </a:r>
          </a:p>
          <a:p>
            <a:pPr marL="0" lvl="0" indent="0" rtl="0">
              <a:spcBef>
                <a:spcPts val="0"/>
              </a:spcBef>
              <a:buNone/>
            </a:pPr>
            <a:endParaRPr sz="2400" dirty="0">
              <a:solidFill>
                <a:schemeClr val="accent5"/>
              </a:solidFill>
            </a:endParaRPr>
          </a:p>
          <a:p>
            <a:pPr marL="0" lvl="0" indent="0" rtl="0">
              <a:spcBef>
                <a:spcPts val="0"/>
              </a:spcBef>
              <a:buNone/>
            </a:pPr>
            <a:endParaRPr sz="2400" dirty="0">
              <a:solidFill>
                <a:schemeClr val="accent5"/>
              </a:solidFill>
            </a:endParaRPr>
          </a:p>
          <a:p>
            <a:pPr marL="203200" lvl="0" indent="254000">
              <a:spcBef>
                <a:spcPts val="0"/>
              </a:spcBef>
              <a:buNone/>
            </a:pPr>
            <a:r>
              <a:rPr lang="en-US" sz="2400" dirty="0" smtClean="0">
                <a:solidFill>
                  <a:schemeClr val="accent5"/>
                </a:solidFill>
              </a:rPr>
              <a:t>	Yes</a:t>
            </a:r>
            <a:r>
              <a:rPr lang="en-US" sz="2400" dirty="0">
                <a:solidFill>
                  <a:schemeClr val="accent5"/>
                </a:solidFill>
              </a:rPr>
              <a:t>, it is protected by copyright - See Step 2</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2620</Words>
  <Application>Microsoft Macintosh PowerPoint</Application>
  <PresentationFormat>On-screen Show (4:3)</PresentationFormat>
  <Paragraphs>259</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PowerPoint Presentation</vt:lpstr>
      <vt:lpstr>Session Goals</vt:lpstr>
      <vt:lpstr>Session Activities</vt:lpstr>
      <vt:lpstr>What is Copyright?</vt:lpstr>
      <vt:lpstr>Copyright Basics</vt:lpstr>
      <vt:lpstr>You may want to (legally) …</vt:lpstr>
      <vt:lpstr>   5 Steps</vt:lpstr>
      <vt:lpstr>Copyright Basics</vt:lpstr>
      <vt:lpstr>Step 1: Is the work protected by copyright?</vt:lpstr>
      <vt:lpstr>   5 Steps</vt:lpstr>
      <vt:lpstr>Step 2: Is there a specific exemption in © law that  covers my use? Examples of exemptions related to research and teaching</vt:lpstr>
      <vt:lpstr>   5 Steps</vt:lpstr>
      <vt:lpstr>3) Is there a license that covers my Use?</vt:lpstr>
      <vt:lpstr>3) Is there a license that covers my Use?  (or, could I use alternate material that has a Creative Commons license?) </vt:lpstr>
      <vt:lpstr>   5 Steps</vt:lpstr>
      <vt:lpstr>   Fair Use: 4 Factors</vt:lpstr>
      <vt:lpstr>Fair Use Evaluator Tool</vt:lpstr>
      <vt:lpstr>Case Study Example</vt:lpstr>
      <vt:lpstr>Case Study Example 2  - Library Training </vt:lpstr>
      <vt:lpstr>Case Study Group Activity</vt:lpstr>
      <vt:lpstr>PowerPoint Presentation</vt:lpstr>
      <vt:lpstr>   5 Steps</vt:lpstr>
      <vt:lpstr>5) Do I need permission from the copyright owner for my use? </vt:lpstr>
      <vt:lpstr>6) Can I identify alternative content or create my own content to use?  </vt:lpstr>
      <vt:lpstr>   Openly licensed Images</vt:lpstr>
      <vt:lpstr>Resources</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Virginia Pannabecker</cp:lastModifiedBy>
  <cp:revision>2</cp:revision>
  <dcterms:modified xsi:type="dcterms:W3CDTF">2016-05-14T18:31:23Z</dcterms:modified>
  <cp:category/>
</cp:coreProperties>
</file>