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6" d="100"/>
          <a:sy n="86" d="100"/>
        </p:scale>
        <p:origin x="-684" y="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08276720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" name="Shape 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" name="Shape 5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/>
          <p:nvPr/>
        </p:nvSpPr>
        <p:spPr>
          <a:xfrm rot="10800000" flipH="1">
            <a:off x="0" y="4124512"/>
            <a:ext cx="8458200" cy="9497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ctrTitle"/>
          </p:nvPr>
        </p:nvSpPr>
        <p:spPr>
          <a:xfrm>
            <a:off x="685800" y="1734342"/>
            <a:ext cx="7772400" cy="2245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4572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4572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4572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4572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4572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4572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4572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4572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4572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subTitle" idx="1"/>
          </p:nvPr>
        </p:nvSpPr>
        <p:spPr>
          <a:xfrm>
            <a:off x="685800" y="4124476"/>
            <a:ext cx="7772400" cy="94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indent="190500" algn="l" rtl="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None/>
              <a:defRPr sz="3000" b="1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190500" algn="l" rtl="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None/>
              <a:defRPr sz="3000" b="1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190500" algn="l" rtl="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None/>
              <a:defRPr sz="3000" b="1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90500" algn="l" rtl="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None/>
              <a:defRPr sz="3000" b="1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90500" algn="l" rtl="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None/>
              <a:defRPr sz="3000" b="1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190500" algn="l" rtl="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None/>
              <a:defRPr sz="3000" b="1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190500" algn="l" rtl="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None/>
              <a:defRPr sz="3000" b="1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190500" algn="l" rtl="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None/>
              <a:defRPr sz="3000" b="1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190500" algn="l" rtl="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None/>
              <a:defRPr sz="3000" b="1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/>
          <p:nvPr/>
        </p:nvSpPr>
        <p:spPr>
          <a:xfrm>
            <a:off x="0" y="274636"/>
            <a:ext cx="8686800" cy="15543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522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defRPr>
                <a:solidFill>
                  <a:schemeClr val="lt1"/>
                </a:solidFill>
              </a:defRPr>
            </a:lvl1pPr>
            <a:lvl2pPr rtl="0">
              <a:defRPr>
                <a:solidFill>
                  <a:schemeClr val="lt1"/>
                </a:solidFill>
              </a:defRPr>
            </a:lvl2pPr>
            <a:lvl3pPr rtl="0">
              <a:defRPr>
                <a:solidFill>
                  <a:schemeClr val="lt1"/>
                </a:solidFill>
              </a:defRPr>
            </a:lvl3pPr>
            <a:lvl4pPr rtl="0">
              <a:defRPr>
                <a:solidFill>
                  <a:schemeClr val="lt1"/>
                </a:solidFill>
              </a:defRPr>
            </a:lvl4pPr>
            <a:lvl5pPr rtl="0">
              <a:defRPr>
                <a:solidFill>
                  <a:schemeClr val="lt1"/>
                </a:solidFill>
              </a:defRPr>
            </a:lvl5pPr>
            <a:lvl6pPr rtl="0">
              <a:defRPr>
                <a:solidFill>
                  <a:schemeClr val="lt1"/>
                </a:solidFill>
              </a:defRPr>
            </a:lvl6pPr>
            <a:lvl7pPr rtl="0">
              <a:defRPr>
                <a:solidFill>
                  <a:schemeClr val="lt1"/>
                </a:solidFill>
              </a:defRPr>
            </a:lvl7pPr>
            <a:lvl8pPr rtl="0">
              <a:defRPr>
                <a:solidFill>
                  <a:schemeClr val="lt1"/>
                </a:solidFill>
              </a:defRPr>
            </a:lvl8pPr>
            <a:lvl9pPr rtl="0"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body" idx="1"/>
          </p:nvPr>
        </p:nvSpPr>
        <p:spPr>
          <a:xfrm>
            <a:off x="457200" y="1947332"/>
            <a:ext cx="8229600" cy="4620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ColTx" type="twoColTx">
  <p:cSld name="twoColTx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/>
        </p:nvSpPr>
        <p:spPr>
          <a:xfrm>
            <a:off x="0" y="274636"/>
            <a:ext cx="8686800" cy="15543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522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4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4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4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4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4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4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4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4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4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57200" y="1947332"/>
            <a:ext cx="4030200" cy="4620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body" idx="2"/>
          </p:nvPr>
        </p:nvSpPr>
        <p:spPr>
          <a:xfrm>
            <a:off x="4656667" y="1949211"/>
            <a:ext cx="4030200" cy="4620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/>
          <p:nvPr/>
        </p:nvSpPr>
        <p:spPr>
          <a:xfrm>
            <a:off x="0" y="274636"/>
            <a:ext cx="8686800" cy="15543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522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4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4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4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4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4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4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4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4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4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/>
        </p:nvSpPr>
        <p:spPr>
          <a:xfrm>
            <a:off x="0" y="5875078"/>
            <a:ext cx="8686800" cy="6927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457200" y="5875078"/>
            <a:ext cx="8229600" cy="69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34290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66666"/>
              <a:buFont typeface="Arial"/>
              <a:buChar char="•"/>
              <a:defRPr sz="2400" b="1" i="0">
                <a:solidFill>
                  <a:schemeClr val="lt1"/>
                </a:solidFill>
              </a:defRPr>
            </a:lvl1pPr>
            <a:lvl2pPr marL="34290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ourier New"/>
              <a:buChar char="o"/>
              <a:defRPr sz="2400" b="1" i="0">
                <a:solidFill>
                  <a:schemeClr val="lt1"/>
                </a:solidFill>
              </a:defRPr>
            </a:lvl2pPr>
            <a:lvl3pPr marL="34290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Wingdings"/>
              <a:buChar char="§"/>
              <a:defRPr sz="2400" b="1" i="0">
                <a:solidFill>
                  <a:schemeClr val="lt1"/>
                </a:solidFill>
              </a:defRPr>
            </a:lvl3pPr>
            <a:lvl4pPr marL="34290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66666"/>
              <a:buFont typeface="Arial"/>
              <a:buChar char="•"/>
              <a:defRPr sz="2400" b="1" i="0">
                <a:solidFill>
                  <a:schemeClr val="lt1"/>
                </a:solidFill>
              </a:defRPr>
            </a:lvl4pPr>
            <a:lvl5pPr marL="34290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ourier New"/>
              <a:buChar char="o"/>
              <a:defRPr sz="2400" b="1" i="0">
                <a:solidFill>
                  <a:schemeClr val="lt1"/>
                </a:solidFill>
              </a:defRPr>
            </a:lvl5pPr>
            <a:lvl6pPr marL="34290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Wingdings"/>
              <a:buChar char="§"/>
              <a:defRPr sz="2400" b="1" i="0">
                <a:solidFill>
                  <a:schemeClr val="lt1"/>
                </a:solidFill>
              </a:defRPr>
            </a:lvl6pPr>
            <a:lvl7pPr marL="34290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66666"/>
              <a:buFont typeface="Arial"/>
              <a:buChar char="•"/>
              <a:defRPr sz="2400" b="1" i="0">
                <a:solidFill>
                  <a:schemeClr val="lt1"/>
                </a:solidFill>
              </a:defRPr>
            </a:lvl7pPr>
            <a:lvl8pPr marL="34290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ourier New"/>
              <a:buChar char="o"/>
              <a:defRPr sz="2400" b="1" i="0">
                <a:solidFill>
                  <a:schemeClr val="lt1"/>
                </a:solidFill>
              </a:defRPr>
            </a:lvl8pPr>
            <a:lvl9pPr marL="34290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Wingdings"/>
              <a:buChar char="§"/>
              <a:defRPr sz="2400" b="1" i="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522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3048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3048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3048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3048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3048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3048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3048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3048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3048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947332"/>
            <a:ext cx="8229600" cy="4620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600"/>
              </a:spcBef>
              <a:buClr>
                <a:schemeClr val="dk2"/>
              </a:buClr>
              <a:buSzPct val="166666"/>
              <a:buFont typeface="Arial"/>
              <a:buChar char="•"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indent="-285750" algn="l" rtl="0">
              <a:spcBef>
                <a:spcPts val="480"/>
              </a:spcBef>
              <a:buClr>
                <a:schemeClr val="dk2"/>
              </a:buClr>
              <a:buSzPct val="100000"/>
              <a:buFont typeface="Courier New"/>
              <a:buChar char="o"/>
              <a:defRPr sz="24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indent="-228600" algn="l" rtl="0">
              <a:spcBef>
                <a:spcPts val="480"/>
              </a:spcBef>
              <a:buClr>
                <a:schemeClr val="dk2"/>
              </a:buClr>
              <a:buSzPct val="100000"/>
              <a:buFont typeface="Wingdings"/>
              <a:buChar char="§"/>
              <a:defRPr sz="24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indent="-228600" algn="l" rtl="0">
              <a:spcBef>
                <a:spcPts val="360"/>
              </a:spcBef>
              <a:buClr>
                <a:schemeClr val="dk2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indent="-228600" algn="l" rtl="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indent="-228600" algn="l" rtl="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indent="-228600" algn="l" rtl="0">
              <a:spcBef>
                <a:spcPts val="360"/>
              </a:spcBef>
              <a:buClr>
                <a:schemeClr val="dk2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indent="-228600" algn="l" rtl="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indent="-228600" algn="l" rtl="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ctrTitle"/>
          </p:nvPr>
        </p:nvSpPr>
        <p:spPr>
          <a:xfrm>
            <a:off x="685800" y="457200"/>
            <a:ext cx="7772400" cy="2245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buNone/>
            </a:pPr>
            <a:r>
              <a:rPr lang="en" sz="6000" dirty="0">
                <a:solidFill>
                  <a:srgbClr val="191919"/>
                </a:solidFill>
              </a:rPr>
              <a:t>IDRgeneralization: Music Appreciation</a:t>
            </a:r>
          </a:p>
        </p:txBody>
      </p:sp>
      <p:sp>
        <p:nvSpPr>
          <p:cNvPr id="29" name="Shape 29"/>
          <p:cNvSpPr txBox="1">
            <a:spLocks noGrp="1"/>
          </p:cNvSpPr>
          <p:nvPr>
            <p:ph type="subTitle" idx="1"/>
          </p:nvPr>
        </p:nvSpPr>
        <p:spPr>
          <a:xfrm>
            <a:off x="685800" y="4124476"/>
            <a:ext cx="7772400" cy="1696500"/>
          </a:xfrm>
          <a:prstGeom prst="rect">
            <a:avLst/>
          </a:prstGeom>
        </p:spPr>
        <p:txBody>
          <a:bodyPr lIns="91425" tIns="91425" rIns="91425" bIns="91425" anchor="ctr" anchorCtr="0">
            <a:normAutofit lnSpcReduction="10000"/>
          </a:bodyPr>
          <a:lstStyle/>
          <a:p>
            <a:pPr lvl="0" algn="ctr" rtl="0">
              <a:buNone/>
            </a:pPr>
            <a:r>
              <a:rPr lang="en" sz="2600" dirty="0"/>
              <a:t>Karen Hanes:   (User Interaction, Integration)</a:t>
            </a:r>
          </a:p>
          <a:p>
            <a:pPr lvl="0" algn="ctr" rtl="0">
              <a:buNone/>
            </a:pPr>
            <a:r>
              <a:rPr lang="en" sz="2600" dirty="0"/>
              <a:t>Iain Shorland:  (Database, Integration</a:t>
            </a:r>
            <a:r>
              <a:rPr lang="en" sz="2600" dirty="0" smtClean="0"/>
              <a:t>)</a:t>
            </a:r>
            <a:endParaRPr lang="en" sz="2600" dirty="0"/>
          </a:p>
          <a:p>
            <a:pPr algn="ctr"/>
            <a:endParaRPr lang="en" sz="2800" dirty="0" smtClean="0"/>
          </a:p>
          <a:p>
            <a:pPr lvl="0" algn="ctr" rtl="0">
              <a:buNone/>
            </a:pPr>
            <a:r>
              <a:rPr lang="en" sz="2800" dirty="0" smtClean="0">
                <a:solidFill>
                  <a:srgbClr val="000000"/>
                </a:solidFill>
              </a:rPr>
              <a:t>Client/Mentor</a:t>
            </a:r>
            <a:r>
              <a:rPr lang="en" sz="2800" dirty="0">
                <a:solidFill>
                  <a:srgbClr val="000000"/>
                </a:solidFill>
              </a:rPr>
              <a:t>:  </a:t>
            </a:r>
            <a:r>
              <a:rPr lang="en" sz="2800" dirty="0">
                <a:solidFill>
                  <a:srgbClr val="222222"/>
                </a:solidFill>
              </a:rPr>
              <a:t>Ivica Ico Bukvic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70263" y="2904781"/>
            <a:ext cx="75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CS 4624:  Multimedia, </a:t>
            </a:r>
            <a:r>
              <a:rPr lang="en-US" sz="1600" dirty="0" smtClean="0"/>
              <a:t>Hypertext </a:t>
            </a:r>
            <a:r>
              <a:rPr lang="en-US" sz="1600" dirty="0" smtClean="0"/>
              <a:t>and Information Access</a:t>
            </a:r>
          </a:p>
          <a:p>
            <a:pPr algn="ctr"/>
            <a:r>
              <a:rPr lang="en-US" sz="1600" dirty="0" smtClean="0"/>
              <a:t>Virginia Tech:  Blacksburg, VA</a:t>
            </a:r>
          </a:p>
          <a:p>
            <a:pPr algn="ctr"/>
            <a:r>
              <a:rPr lang="en-US" sz="1600" dirty="0" smtClean="0"/>
              <a:t>5/8/2013</a:t>
            </a:r>
            <a:endParaRPr lang="en-US" sz="1600" dirty="0"/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5221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SuperIDR</a:t>
            </a:r>
          </a:p>
        </p:txBody>
      </p:sp>
      <p:sp>
        <p:nvSpPr>
          <p:cNvPr id="35" name="Shape 35"/>
          <p:cNvSpPr txBox="1">
            <a:spLocks noGrp="1"/>
          </p:cNvSpPr>
          <p:nvPr>
            <p:ph type="body" idx="1"/>
          </p:nvPr>
        </p:nvSpPr>
        <p:spPr>
          <a:xfrm>
            <a:off x="457200" y="1947332"/>
            <a:ext cx="8229600" cy="4620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 dirty="0" smtClean="0">
                <a:solidFill>
                  <a:srgbClr val="191919"/>
                </a:solidFill>
              </a:rPr>
              <a:t>Created by Uma Murthy for her PhD dissertation</a:t>
            </a:r>
          </a:p>
          <a:p>
            <a:pPr marL="457200" lvl="0" indent="-4191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 dirty="0" smtClean="0">
                <a:solidFill>
                  <a:srgbClr val="191919"/>
                </a:solidFill>
              </a:rPr>
              <a:t>Previously </a:t>
            </a:r>
            <a:r>
              <a:rPr lang="en" dirty="0">
                <a:solidFill>
                  <a:srgbClr val="191919"/>
                </a:solidFill>
              </a:rPr>
              <a:t>applied to Wildlife Sciences</a:t>
            </a:r>
          </a:p>
          <a:p>
            <a:pPr marL="457200" lvl="0" indent="-4191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 dirty="0">
                <a:solidFill>
                  <a:srgbClr val="191919"/>
                </a:solidFill>
              </a:rPr>
              <a:t>Image description and retrieval tool</a:t>
            </a:r>
          </a:p>
          <a:p>
            <a:pPr marL="457200" lvl="0" indent="-4191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 dirty="0">
                <a:solidFill>
                  <a:srgbClr val="191919"/>
                </a:solidFill>
              </a:rPr>
              <a:t>Supports annotations</a:t>
            </a:r>
          </a:p>
          <a:p>
            <a:pPr marL="457200" lvl="0" indent="-4191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 dirty="0">
                <a:solidFill>
                  <a:srgbClr val="191919"/>
                </a:solidFill>
              </a:rPr>
              <a:t>Image search</a:t>
            </a:r>
          </a:p>
          <a:p>
            <a:pPr marL="457200" lvl="0" indent="-4191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 dirty="0">
                <a:solidFill>
                  <a:srgbClr val="191919"/>
                </a:solidFill>
              </a:rPr>
              <a:t>Tablet-based</a:t>
            </a:r>
          </a:p>
          <a:p>
            <a:endParaRPr lang="en" dirty="0">
              <a:solidFill>
                <a:srgbClr val="191919"/>
              </a:solidFill>
            </a:endParaRP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5221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MusicAppreciationIDR</a:t>
            </a:r>
          </a:p>
        </p:txBody>
      </p:sp>
      <p:sp>
        <p:nvSpPr>
          <p:cNvPr id="41" name="Shape 41"/>
          <p:cNvSpPr txBox="1">
            <a:spLocks noGrp="1"/>
          </p:cNvSpPr>
          <p:nvPr>
            <p:ph type="body" idx="1"/>
          </p:nvPr>
        </p:nvSpPr>
        <p:spPr>
          <a:xfrm>
            <a:off x="457200" y="1947332"/>
            <a:ext cx="8229600" cy="4620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>
                <a:solidFill>
                  <a:srgbClr val="191919"/>
                </a:solidFill>
              </a:rPr>
              <a:t>A learning tool to help students learn more about Music Appreciation</a:t>
            </a:r>
          </a:p>
          <a:p>
            <a:pPr marL="457200" lvl="0" indent="-4191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Categorizes annotations</a:t>
            </a:r>
          </a:p>
          <a:p>
            <a:pPr marL="457200" lvl="0" indent="-4191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Supports images and audio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5221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Problems</a:t>
            </a:r>
          </a:p>
        </p:txBody>
      </p:sp>
      <p:sp>
        <p:nvSpPr>
          <p:cNvPr id="47" name="Shape 47"/>
          <p:cNvSpPr txBox="1">
            <a:spLocks noGrp="1"/>
          </p:cNvSpPr>
          <p:nvPr>
            <p:ph type="body" idx="1"/>
          </p:nvPr>
        </p:nvSpPr>
        <p:spPr>
          <a:xfrm>
            <a:off x="457200" y="1947332"/>
            <a:ext cx="8229600" cy="4620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Finding a client/mentor with music knowledge</a:t>
            </a:r>
          </a:p>
          <a:p>
            <a:pPr marL="457200" lvl="0" indent="-4191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Accessing databases</a:t>
            </a:r>
          </a:p>
          <a:p>
            <a:endParaRPr lang="en"/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 txBox="1">
            <a:spLocks noGrp="1"/>
          </p:cNvSpPr>
          <p:nvPr>
            <p:ph type="ctrTitle"/>
          </p:nvPr>
        </p:nvSpPr>
        <p:spPr>
          <a:xfrm>
            <a:off x="685800" y="1734342"/>
            <a:ext cx="7772400" cy="2245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buNone/>
            </a:pPr>
            <a:r>
              <a:rPr lang="en" sz="5200" dirty="0"/>
              <a:t>MusicAppreciationIDR </a:t>
            </a:r>
            <a:r>
              <a:rPr lang="en" sz="5200" dirty="0" smtClean="0"/>
              <a:t>  Demo</a:t>
            </a:r>
            <a:endParaRPr lang="en" sz="5200" dirty="0"/>
          </a:p>
        </p:txBody>
      </p:sp>
      <p:sp>
        <p:nvSpPr>
          <p:cNvPr id="53" name="Shape 53"/>
          <p:cNvSpPr txBox="1">
            <a:spLocks noGrp="1"/>
          </p:cNvSpPr>
          <p:nvPr>
            <p:ph type="subTitle" idx="1"/>
          </p:nvPr>
        </p:nvSpPr>
        <p:spPr>
          <a:xfrm>
            <a:off x="685800" y="4124476"/>
            <a:ext cx="7772400" cy="9497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5221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Future Plans</a:t>
            </a:r>
          </a:p>
        </p:txBody>
      </p:sp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457200" y="1947332"/>
            <a:ext cx="8229600" cy="4620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 dirty="0"/>
              <a:t>Expand the database</a:t>
            </a:r>
          </a:p>
          <a:p>
            <a:pPr marL="457200" lvl="0" indent="-4191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 dirty="0" smtClean="0"/>
              <a:t>Add a decision tree to help with classifying music by type/genre</a:t>
            </a:r>
          </a:p>
          <a:p>
            <a:pPr marL="457200" lvl="0" indent="-4191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 dirty="0" smtClean="0"/>
              <a:t>Annotate </a:t>
            </a:r>
            <a:r>
              <a:rPr lang="en" dirty="0"/>
              <a:t>audio</a:t>
            </a:r>
          </a:p>
          <a:p>
            <a:pPr marL="457200" lvl="0" indent="-41910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 dirty="0"/>
              <a:t>Allow multiple users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>
            <a:spLocks noGrp="1"/>
          </p:cNvSpPr>
          <p:nvPr>
            <p:ph type="ctrTitle"/>
          </p:nvPr>
        </p:nvSpPr>
        <p:spPr>
          <a:xfrm>
            <a:off x="685800" y="1734342"/>
            <a:ext cx="7772400" cy="2245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en"/>
              <a:t>Questions?</a:t>
            </a:r>
          </a:p>
        </p:txBody>
      </p:sp>
      <p:sp>
        <p:nvSpPr>
          <p:cNvPr id="65" name="Shape 65"/>
          <p:cNvSpPr txBox="1">
            <a:spLocks noGrp="1"/>
          </p:cNvSpPr>
          <p:nvPr>
            <p:ph type="subTitle" idx="1"/>
          </p:nvPr>
        </p:nvSpPr>
        <p:spPr>
          <a:xfrm>
            <a:off x="685800" y="4124476"/>
            <a:ext cx="7772400" cy="9497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>
  <a:themeElements>
    <a:clrScheme name="Custom 348">
      <a:dk1>
        <a:srgbClr val="000000"/>
      </a:dk1>
      <a:lt1>
        <a:srgbClr val="FFFFFF"/>
      </a:lt1>
      <a:dk2>
        <a:srgbClr val="191919"/>
      </a:dk2>
      <a:lt2>
        <a:srgbClr val="CCCCCC"/>
      </a:lt2>
      <a:accent1>
        <a:srgbClr val="7E5554"/>
      </a:accent1>
      <a:accent2>
        <a:srgbClr val="910A10"/>
      </a:accent2>
      <a:accent3>
        <a:srgbClr val="84294D"/>
      </a:accent3>
      <a:accent4>
        <a:srgbClr val="DA823B"/>
      </a:accent4>
      <a:accent5>
        <a:srgbClr val="625D3C"/>
      </a:accent5>
      <a:accent6>
        <a:srgbClr val="00384A"/>
      </a:accent6>
      <a:hlink>
        <a:srgbClr val="227A78"/>
      </a:hlink>
      <a:folHlink>
        <a:srgbClr val="39474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118</Words>
  <Application>Microsoft Office PowerPoint</Application>
  <PresentationFormat>On-screen Show (4:3)</PresentationFormat>
  <Paragraphs>29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/>
      <vt:lpstr>IDRgeneralization: Music Appreciation</vt:lpstr>
      <vt:lpstr>SuperIDR</vt:lpstr>
      <vt:lpstr>MusicAppreciationIDR</vt:lpstr>
      <vt:lpstr>Problems</vt:lpstr>
      <vt:lpstr>MusicAppreciationIDR   Demo</vt:lpstr>
      <vt:lpstr>Future Plans</vt:lpstr>
      <vt:lpstr>Questions?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IDRgeneralization: Music Appreciation</dc:title>
  <dc:creator>Karen</dc:creator>
  <cp:lastModifiedBy>Karen</cp:lastModifiedBy>
  <cp:revision>4</cp:revision>
  <dcterms:modified xsi:type="dcterms:W3CDTF">2013-05-13T00:32:56Z</dcterms:modified>
</cp:coreProperties>
</file>