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4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5" d="100"/>
          <a:sy n="95" d="100"/>
        </p:scale>
        <p:origin x="58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02559434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4" name="Shape 4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385693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7" name="Shape 10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8081403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3" name="Shape 11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2792803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9" name="Shape 11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893552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0" name="Shape 5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563009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8" name="Shape 5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490746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4" name="Shape 6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076819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676024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DISCOVERIES ABOUT MICHAEL SHUFFETT’S IMPLEMENTATION</a:t>
            </a:r>
          </a:p>
        </p:txBody>
      </p:sp>
    </p:spTree>
    <p:extLst>
      <p:ext uri="{BB962C8B-B14F-4D97-AF65-F5344CB8AC3E}">
        <p14:creationId xmlns:p14="http://schemas.microsoft.com/office/powerpoint/2010/main" val="8283467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6" name="Shape 8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716808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5" name="Shape 9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761637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1" name="Shape 10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148560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/>
          <p:nvPr/>
        </p:nvSpPr>
        <p:spPr>
          <a:xfrm>
            <a:off x="0" y="0"/>
            <a:ext cx="9144000" cy="351839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cxnSp>
        <p:nvCxnSpPr>
          <p:cNvPr id="10" name="Shape 10"/>
          <p:cNvCxnSpPr/>
          <p:nvPr/>
        </p:nvCxnSpPr>
        <p:spPr>
          <a:xfrm>
            <a:off x="0" y="3496604"/>
            <a:ext cx="9144000" cy="0"/>
          </a:xfrm>
          <a:prstGeom prst="straightConnector1">
            <a:avLst/>
          </a:prstGeom>
          <a:noFill/>
          <a:ln w="57150" cap="flat">
            <a:solidFill>
              <a:srgbClr val="000000">
                <a:alpha val="14901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1" name="Shape 11"/>
          <p:cNvSpPr txBox="1">
            <a:spLocks noGrp="1"/>
          </p:cNvSpPr>
          <p:nvPr>
            <p:ph type="ctrTitle"/>
          </p:nvPr>
        </p:nvSpPr>
        <p:spPr>
          <a:xfrm>
            <a:off x="685800" y="1867781"/>
            <a:ext cx="7772400" cy="16488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buSzPct val="100000"/>
              <a:defRPr sz="7200"/>
            </a:lvl1pPr>
            <a:lvl2pPr>
              <a:spcBef>
                <a:spcPts val="0"/>
              </a:spcBef>
              <a:buSzPct val="100000"/>
              <a:defRPr sz="7200"/>
            </a:lvl2pPr>
            <a:lvl3pPr>
              <a:spcBef>
                <a:spcPts val="0"/>
              </a:spcBef>
              <a:buSzPct val="100000"/>
              <a:defRPr sz="7200"/>
            </a:lvl3pPr>
            <a:lvl4pPr>
              <a:spcBef>
                <a:spcPts val="0"/>
              </a:spcBef>
              <a:buSzPct val="100000"/>
              <a:defRPr sz="7200"/>
            </a:lvl4pPr>
            <a:lvl5pPr>
              <a:spcBef>
                <a:spcPts val="0"/>
              </a:spcBef>
              <a:buSzPct val="100000"/>
              <a:defRPr sz="7200"/>
            </a:lvl5pPr>
            <a:lvl6pPr>
              <a:spcBef>
                <a:spcPts val="0"/>
              </a:spcBef>
              <a:buSzPct val="100000"/>
              <a:defRPr sz="7200"/>
            </a:lvl6pPr>
            <a:lvl7pPr>
              <a:spcBef>
                <a:spcPts val="0"/>
              </a:spcBef>
              <a:buSzPct val="100000"/>
              <a:defRPr sz="7200"/>
            </a:lvl7pPr>
            <a:lvl8pPr>
              <a:spcBef>
                <a:spcPts val="0"/>
              </a:spcBef>
              <a:buSzPct val="100000"/>
              <a:defRPr sz="7200"/>
            </a:lvl8pPr>
            <a:lvl9pPr>
              <a:spcBef>
                <a:spcPts val="0"/>
              </a:spcBef>
              <a:buSzPct val="100000"/>
              <a:defRPr sz="7200"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ubTitle" idx="1"/>
          </p:nvPr>
        </p:nvSpPr>
        <p:spPr>
          <a:xfrm>
            <a:off x="685800" y="3627026"/>
            <a:ext cx="7772400" cy="7743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buClr>
                <a:schemeClr val="dk2"/>
              </a:buClr>
              <a:buNone/>
              <a:defRPr>
                <a:solidFill>
                  <a:schemeClr val="dk2"/>
                </a:solidFill>
              </a:defRPr>
            </a:lvl1pPr>
            <a:lvl2pPr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2pPr>
            <a:lvl3pPr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3pPr>
            <a:lvl4pPr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4pPr>
            <a:lvl5pPr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5pPr>
            <a:lvl6pPr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6pPr>
            <a:lvl7pPr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7pPr>
            <a:lvl8pPr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8pPr>
            <a:lvl9pPr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/>
          <p:nvPr/>
        </p:nvSpPr>
        <p:spPr>
          <a:xfrm>
            <a:off x="0" y="0"/>
            <a:ext cx="9144000" cy="1149900"/>
          </a:xfrm>
          <a:prstGeom prst="rect">
            <a:avLst/>
          </a:prstGeom>
          <a:solidFill>
            <a:srgbClr val="2388DB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cxnSp>
        <p:nvCxnSpPr>
          <p:cNvPr id="16" name="Shape 16"/>
          <p:cNvCxnSpPr/>
          <p:nvPr/>
        </p:nvCxnSpPr>
        <p:spPr>
          <a:xfrm>
            <a:off x="0" y="1127875"/>
            <a:ext cx="9144000" cy="0"/>
          </a:xfrm>
          <a:prstGeom prst="straightConnector1">
            <a:avLst/>
          </a:prstGeom>
          <a:noFill/>
          <a:ln w="57150" cap="flat">
            <a:solidFill>
              <a:srgbClr val="000000">
                <a:alpha val="14901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/>
          <p:nvPr/>
        </p:nvSpPr>
        <p:spPr>
          <a:xfrm>
            <a:off x="0" y="0"/>
            <a:ext cx="9144000" cy="11499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cxnSp>
        <p:nvCxnSpPr>
          <p:cNvPr id="22" name="Shape 22"/>
          <p:cNvCxnSpPr/>
          <p:nvPr/>
        </p:nvCxnSpPr>
        <p:spPr>
          <a:xfrm>
            <a:off x="0" y="1127875"/>
            <a:ext cx="9144000" cy="0"/>
          </a:xfrm>
          <a:prstGeom prst="straightConnector1">
            <a:avLst/>
          </a:prstGeom>
          <a:noFill/>
          <a:ln w="57150" cap="flat">
            <a:solidFill>
              <a:srgbClr val="000000">
                <a:alpha val="14901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39945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body" idx="2"/>
          </p:nvPr>
        </p:nvSpPr>
        <p:spPr>
          <a:xfrm>
            <a:off x="4692273" y="1200150"/>
            <a:ext cx="39945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>
            <a:off x="0" y="0"/>
            <a:ext cx="9144000" cy="1149900"/>
          </a:xfrm>
          <a:prstGeom prst="rect">
            <a:avLst/>
          </a:prstGeom>
          <a:solidFill>
            <a:srgbClr val="2388DB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cxnSp>
        <p:nvCxnSpPr>
          <p:cNvPr id="29" name="Shape 29"/>
          <p:cNvCxnSpPr/>
          <p:nvPr/>
        </p:nvCxnSpPr>
        <p:spPr>
          <a:xfrm>
            <a:off x="0" y="1127875"/>
            <a:ext cx="9144000" cy="0"/>
          </a:xfrm>
          <a:prstGeom prst="straightConnector1">
            <a:avLst/>
          </a:prstGeom>
          <a:noFill/>
          <a:ln w="57150" cap="flat">
            <a:solidFill>
              <a:srgbClr val="000000">
                <a:alpha val="14901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0" name="Shape 30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body" idx="1"/>
          </p:nvPr>
        </p:nvSpPr>
        <p:spPr>
          <a:xfrm>
            <a:off x="457200" y="4406309"/>
            <a:ext cx="8229600" cy="5195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buClr>
                <a:schemeClr val="dk2"/>
              </a:buClr>
              <a:buSzPct val="100000"/>
              <a:buNone/>
              <a:defRPr sz="1800">
                <a:solidFill>
                  <a:schemeClr val="dk2"/>
                </a:solidFill>
              </a:defRPr>
            </a:lvl1pPr>
          </a:lstStyle>
          <a:p>
            <a:endParaRPr/>
          </a:p>
        </p:txBody>
      </p:sp>
      <p:sp>
        <p:nvSpPr>
          <p:cNvPr id="34" name="Shape 34"/>
          <p:cNvSpPr/>
          <p:nvPr/>
        </p:nvSpPr>
        <p:spPr>
          <a:xfrm>
            <a:off x="4274" y="0"/>
            <a:ext cx="9144000" cy="4406399"/>
          </a:xfrm>
          <a:prstGeom prst="rect">
            <a:avLst/>
          </a:prstGeom>
          <a:solidFill>
            <a:srgbClr val="2388DB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cxnSp>
        <p:nvCxnSpPr>
          <p:cNvPr id="35" name="Shape 35"/>
          <p:cNvCxnSpPr/>
          <p:nvPr/>
        </p:nvCxnSpPr>
        <p:spPr>
          <a:xfrm>
            <a:off x="0" y="4384371"/>
            <a:ext cx="9144000" cy="0"/>
          </a:xfrm>
          <a:prstGeom prst="straightConnector1">
            <a:avLst/>
          </a:prstGeom>
          <a:noFill/>
          <a:ln w="57150" cap="flat">
            <a:solidFill>
              <a:srgbClr val="000000">
                <a:alpha val="14901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6" name="Shape 36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bg>
      <p:bgPr>
        <a:solidFill>
          <a:schemeClr val="dk2"/>
        </a:solidFill>
        <a:effectLst/>
      </p:bgPr>
    </p:bg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buClr>
                <a:schemeClr val="lt1"/>
              </a:buClr>
              <a:buSzPct val="100000"/>
              <a:buNone/>
              <a:defRPr sz="3600" b="1">
                <a:solidFill>
                  <a:schemeClr val="lt1"/>
                </a:solidFill>
              </a:defRPr>
            </a:lvl1pPr>
            <a:lvl2pPr>
              <a:spcBef>
                <a:spcPts val="0"/>
              </a:spcBef>
              <a:buClr>
                <a:schemeClr val="lt1"/>
              </a:buClr>
              <a:buSzPct val="100000"/>
              <a:buNone/>
              <a:defRPr sz="3600" b="1">
                <a:solidFill>
                  <a:schemeClr val="lt1"/>
                </a:solidFill>
              </a:defRPr>
            </a:lvl2pPr>
            <a:lvl3pPr>
              <a:spcBef>
                <a:spcPts val="0"/>
              </a:spcBef>
              <a:buClr>
                <a:schemeClr val="lt1"/>
              </a:buClr>
              <a:buSzPct val="100000"/>
              <a:buNone/>
              <a:defRPr sz="3600" b="1">
                <a:solidFill>
                  <a:schemeClr val="lt1"/>
                </a:solidFill>
              </a:defRPr>
            </a:lvl3pPr>
            <a:lvl4pPr>
              <a:spcBef>
                <a:spcPts val="0"/>
              </a:spcBef>
              <a:buClr>
                <a:schemeClr val="lt1"/>
              </a:buClr>
              <a:buSzPct val="100000"/>
              <a:buNone/>
              <a:defRPr sz="3600" b="1">
                <a:solidFill>
                  <a:schemeClr val="lt1"/>
                </a:solidFill>
              </a:defRPr>
            </a:lvl4pPr>
            <a:lvl5pPr>
              <a:spcBef>
                <a:spcPts val="0"/>
              </a:spcBef>
              <a:buClr>
                <a:schemeClr val="lt1"/>
              </a:buClr>
              <a:buSzPct val="100000"/>
              <a:buNone/>
              <a:defRPr sz="3600" b="1">
                <a:solidFill>
                  <a:schemeClr val="lt1"/>
                </a:solidFill>
              </a:defRPr>
            </a:lvl5pPr>
            <a:lvl6pPr>
              <a:spcBef>
                <a:spcPts val="0"/>
              </a:spcBef>
              <a:buClr>
                <a:schemeClr val="lt1"/>
              </a:buClr>
              <a:buSzPct val="100000"/>
              <a:buNone/>
              <a:defRPr sz="3600" b="1">
                <a:solidFill>
                  <a:schemeClr val="lt1"/>
                </a:solidFill>
              </a:defRPr>
            </a:lvl6pPr>
            <a:lvl7pPr>
              <a:spcBef>
                <a:spcPts val="0"/>
              </a:spcBef>
              <a:buClr>
                <a:schemeClr val="lt1"/>
              </a:buClr>
              <a:buSzPct val="100000"/>
              <a:buNone/>
              <a:defRPr sz="3600" b="1">
                <a:solidFill>
                  <a:schemeClr val="lt1"/>
                </a:solidFill>
              </a:defRPr>
            </a:lvl7pPr>
            <a:lvl8pPr>
              <a:spcBef>
                <a:spcPts val="0"/>
              </a:spcBef>
              <a:buClr>
                <a:schemeClr val="lt1"/>
              </a:buClr>
              <a:buSzPct val="100000"/>
              <a:buNone/>
              <a:defRPr sz="3600" b="1">
                <a:solidFill>
                  <a:schemeClr val="lt1"/>
                </a:solidFill>
              </a:defRPr>
            </a:lvl8pPr>
            <a:lvl9pPr>
              <a:spcBef>
                <a:spcPts val="0"/>
              </a:spcBef>
              <a:buClr>
                <a:schemeClr val="lt1"/>
              </a:buClr>
              <a:buSzPct val="100000"/>
              <a:buNone/>
              <a:defRPr sz="3600" b="1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600"/>
              </a:spcBef>
              <a:buClr>
                <a:schemeClr val="dk1"/>
              </a:buClr>
              <a:buSzPct val="100000"/>
              <a:defRPr sz="3000">
                <a:solidFill>
                  <a:schemeClr val="dk1"/>
                </a:solidFill>
              </a:defRPr>
            </a:lvl1pPr>
            <a:lvl2pPr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2pPr>
            <a:lvl3pPr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3pPr>
            <a:lvl4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4pPr>
            <a:lvl5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5pPr>
            <a:lvl6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6pPr>
            <a:lvl7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7pPr>
            <a:lvl8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8pPr>
            <a:lvl9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lvl1pPr algn="r">
              <a:spcBef>
                <a:spcPts val="0"/>
              </a:spcBef>
              <a:buNone/>
              <a:defRPr sz="1300">
                <a:solidFill>
                  <a:schemeClr val="dk2"/>
                </a:solidFill>
              </a:defRPr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dev.twitter.com/overview/terms/policy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qcri.com" TargetMode="External"/><Relationship Id="rId5" Type="http://schemas.openxmlformats.org/officeDocument/2006/relationships/hyperlink" Target="https://twitter.com/tos?lang=en" TargetMode="External"/><Relationship Id="rId4" Type="http://schemas.openxmlformats.org/officeDocument/2006/relationships/hyperlink" Target="https://vtechworks.lib.vt.edu/handle/10919/47949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fox@vt.edu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mmagdy@vt.edu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 txBox="1">
            <a:spLocks noGrp="1"/>
          </p:cNvSpPr>
          <p:nvPr>
            <p:ph type="ctrTitle"/>
          </p:nvPr>
        </p:nvSpPr>
        <p:spPr>
          <a:xfrm>
            <a:off x="685800" y="1867781"/>
            <a:ext cx="7772400" cy="16488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Tweets Metadata</a:t>
            </a:r>
          </a:p>
        </p:txBody>
      </p:sp>
      <p:sp>
        <p:nvSpPr>
          <p:cNvPr id="41" name="Shape 41"/>
          <p:cNvSpPr txBox="1">
            <a:spLocks noGrp="1"/>
          </p:cNvSpPr>
          <p:nvPr>
            <p:ph type="subTitle" idx="1"/>
          </p:nvPr>
        </p:nvSpPr>
        <p:spPr>
          <a:xfrm>
            <a:off x="528150" y="3439225"/>
            <a:ext cx="8087699" cy="15719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600"/>
              </a:spcBef>
              <a:buNone/>
            </a:pPr>
            <a:r>
              <a:rPr lang="en" sz="1500"/>
              <a:t>May 4, 2015</a:t>
            </a:r>
          </a:p>
          <a:p>
            <a:pPr lvl="0" algn="ctr" rtl="0">
              <a:spcBef>
                <a:spcPts val="600"/>
              </a:spcBef>
              <a:buNone/>
            </a:pPr>
            <a:r>
              <a:rPr lang="en" sz="1500"/>
              <a:t>CS 4624 - Multimedia, Hypertext and Information Access</a:t>
            </a:r>
          </a:p>
          <a:p>
            <a:pPr lvl="0" algn="ctr" rtl="0">
              <a:spcBef>
                <a:spcPts val="600"/>
              </a:spcBef>
              <a:buClr>
                <a:schemeClr val="dk1"/>
              </a:buClr>
              <a:buSzPct val="73333"/>
              <a:buFont typeface="Arial"/>
              <a:buNone/>
            </a:pPr>
            <a:r>
              <a:rPr lang="en" sz="1500"/>
              <a:t>Department of Computer Science</a:t>
            </a:r>
          </a:p>
          <a:p>
            <a:pPr lvl="0" algn="ctr" rtl="0">
              <a:spcBef>
                <a:spcPts val="600"/>
              </a:spcBef>
              <a:buNone/>
            </a:pPr>
            <a:r>
              <a:rPr lang="en" sz="1500"/>
              <a:t>Virginia Polytechnic Institute and State University</a:t>
            </a:r>
          </a:p>
          <a:p>
            <a:pPr lvl="0" algn="ctr" rtl="0">
              <a:spcBef>
                <a:spcPts val="600"/>
              </a:spcBef>
              <a:buNone/>
            </a:pPr>
            <a:r>
              <a:rPr lang="en" sz="1500"/>
              <a:t>Blacksburg, VA 24061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// Future Plans</a:t>
            </a:r>
          </a:p>
        </p:txBody>
      </p:sp>
      <p:sp>
        <p:nvSpPr>
          <p:cNvPr id="104" name="Shape 104"/>
          <p:cNvSpPr txBox="1">
            <a:spLocks noGrp="1"/>
          </p:cNvSpPr>
          <p:nvPr>
            <p:ph type="body" idx="1"/>
          </p:nvPr>
        </p:nvSpPr>
        <p:spPr>
          <a:xfrm>
            <a:off x="457200" y="1063375"/>
            <a:ext cx="8229600" cy="3862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Implement autonomous capabilities</a:t>
            </a:r>
          </a:p>
          <a:p>
            <a:pPr marL="914400" lvl="1" indent="-381000" rtl="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More complex schemas</a:t>
            </a:r>
          </a:p>
          <a:p>
            <a:pPr marL="914400" lvl="1" indent="-381000" rtl="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Less manual mapping/schema info</a:t>
            </a:r>
          </a:p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Become largely more flexible</a:t>
            </a:r>
          </a:p>
          <a:p>
            <a:pPr marL="914400" lvl="1" indent="-381000" rtl="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Less reliant on specific formatting</a:t>
            </a:r>
          </a:p>
          <a:p>
            <a:pPr marL="914400" lvl="1" indent="-381000" rtl="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Accept more file types</a:t>
            </a:r>
          </a:p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Persist Merges</a:t>
            </a:r>
          </a:p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Scale the technologies appropriately depending on size of project.</a:t>
            </a:r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429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-"/>
            </a:pPr>
            <a:r>
              <a:rPr lang="en" sz="1800" dirty="0"/>
              <a:t>"Developer Policy." </a:t>
            </a:r>
            <a:r>
              <a:rPr lang="en" sz="1800" i="1" dirty="0"/>
              <a:t>Developer Policy</a:t>
            </a:r>
            <a:r>
              <a:rPr lang="en" sz="1800" dirty="0"/>
              <a:t>. Twitter, Inc., 22 Oct. 2014. Web. &lt;</a:t>
            </a:r>
            <a:r>
              <a:rPr lang="en" sz="1800" u="sng" dirty="0">
                <a:solidFill>
                  <a:schemeClr val="hlink"/>
                </a:solidFill>
                <a:hlinkClick r:id="rId3"/>
              </a:rPr>
              <a:t>https://dev.twitter.com/overview/terms/policy</a:t>
            </a:r>
            <a:r>
              <a:rPr lang="en" sz="1800" dirty="0"/>
              <a:t>&gt;.</a:t>
            </a:r>
          </a:p>
          <a:p>
            <a:pPr marL="457200" lvl="0" indent="-3429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-"/>
            </a:pPr>
            <a:r>
              <a:rPr lang="en" sz="1800" dirty="0"/>
              <a:t>Shuffett, Michael. “Twitter Metadata.” </a:t>
            </a:r>
            <a:r>
              <a:rPr lang="en" sz="1800" i="1" dirty="0"/>
              <a:t>Twitter Metadata.</a:t>
            </a:r>
            <a:r>
              <a:rPr lang="en" sz="1800" dirty="0"/>
              <a:t> VTechWorks, 10 May 2014. Web. 09 Feb. 2015. </a:t>
            </a:r>
            <a:r>
              <a:rPr lang="en" sz="1800" dirty="0" smtClean="0"/>
              <a:t>&lt;</a:t>
            </a:r>
            <a:r>
              <a:rPr lang="en" sz="1800" u="sng" dirty="0" smtClean="0">
                <a:solidFill>
                  <a:schemeClr val="hlink"/>
                </a:solidFill>
                <a:hlinkClick r:id="rId4"/>
              </a:rPr>
              <a:t>https</a:t>
            </a:r>
            <a:r>
              <a:rPr lang="en" sz="1800" u="sng" dirty="0">
                <a:solidFill>
                  <a:schemeClr val="hlink"/>
                </a:solidFill>
                <a:hlinkClick r:id="rId4"/>
              </a:rPr>
              <a:t>://vtechworks.lib.vt.edu/handle/10919/47949</a:t>
            </a:r>
            <a:r>
              <a:rPr lang="en" sz="1800" dirty="0"/>
              <a:t>&gt;.</a:t>
            </a:r>
          </a:p>
          <a:p>
            <a:pPr marL="457200" lvl="0" indent="-3429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-"/>
            </a:pPr>
            <a:r>
              <a:rPr lang="en" sz="1800" dirty="0"/>
              <a:t>"Twitter Terms of Service." Twitter, Inc., 8 Sept. 2014. Web. &lt;</a:t>
            </a:r>
            <a:r>
              <a:rPr lang="en" sz="1800" u="sng" dirty="0">
                <a:solidFill>
                  <a:schemeClr val="hlink"/>
                </a:solidFill>
                <a:hlinkClick r:id="rId5"/>
              </a:rPr>
              <a:t>https://twitter.com/tos?lang=en</a:t>
            </a:r>
            <a:r>
              <a:rPr lang="en" sz="1800" dirty="0"/>
              <a:t>&gt;.</a:t>
            </a:r>
          </a:p>
          <a:p>
            <a:pPr marL="457200" lvl="0" indent="-3429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-"/>
            </a:pPr>
            <a:r>
              <a:rPr lang="en" sz="1800" dirty="0"/>
              <a:t>“QCRI.” Quatar Computing Research Institute, 2015. Web. &lt;</a:t>
            </a:r>
            <a:r>
              <a:rPr lang="en" sz="1800" u="sng" dirty="0" smtClean="0">
                <a:solidFill>
                  <a:schemeClr val="hlink"/>
                </a:solidFill>
                <a:hlinkClick r:id="rId6"/>
              </a:rPr>
              <a:t>http://</a:t>
            </a:r>
            <a:r>
              <a:rPr lang="en" sz="1800" u="sng" dirty="0">
                <a:solidFill>
                  <a:schemeClr val="hlink"/>
                </a:solidFill>
                <a:hlinkClick r:id="rId6"/>
              </a:rPr>
              <a:t>www.qcri.com</a:t>
            </a:r>
            <a:r>
              <a:rPr lang="en" sz="1800" dirty="0"/>
              <a:t>&gt;.</a:t>
            </a:r>
          </a:p>
          <a:p>
            <a:pPr marL="457200" lvl="0" indent="-342900">
              <a:lnSpc>
                <a:spcPct val="115000"/>
              </a:lnSpc>
              <a:buFont typeface="Arial"/>
              <a:buChar char="-"/>
            </a:pPr>
            <a:r>
              <a:rPr lang="en" sz="1800" dirty="0"/>
              <a:t>“CTRnet - Events Archive.” Virginia Polytechnic Institute and State University. Web. </a:t>
            </a:r>
            <a:r>
              <a:rPr lang="en" sz="1800" dirty="0" smtClean="0"/>
              <a:t>&lt;</a:t>
            </a:r>
            <a:r>
              <a:rPr lang="en-US" sz="1800" u="sng" dirty="0">
                <a:solidFill>
                  <a:schemeClr val="hlink"/>
                </a:solidFill>
              </a:rPr>
              <a:t> http://www.ctrnet.net</a:t>
            </a:r>
            <a:r>
              <a:rPr lang="en-US" sz="1800" u="sng" dirty="0" smtClean="0">
                <a:solidFill>
                  <a:schemeClr val="hlink"/>
                </a:solidFill>
              </a:rPr>
              <a:t>/</a:t>
            </a:r>
            <a:r>
              <a:rPr lang="en" sz="1800" dirty="0" smtClean="0"/>
              <a:t>&gt;  </a:t>
            </a:r>
            <a:endParaRPr lang="en" sz="1800" dirty="0"/>
          </a:p>
        </p:txBody>
      </p:sp>
      <p:sp>
        <p:nvSpPr>
          <p:cNvPr id="110" name="Shape 110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// References</a:t>
            </a:r>
          </a:p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 txBox="1">
            <a:spLocks noGrp="1"/>
          </p:cNvSpPr>
          <p:nvPr>
            <p:ph type="body" idx="1"/>
          </p:nvPr>
        </p:nvSpPr>
        <p:spPr>
          <a:xfrm>
            <a:off x="457200" y="4406309"/>
            <a:ext cx="8229600" cy="5195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                                            ???     Questions     ??? 	      </a:t>
            </a:r>
          </a:p>
        </p:txBody>
      </p:sp>
      <p:pic>
        <p:nvPicPr>
          <p:cNvPr id="116" name="Shape 1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95074" y="183749"/>
            <a:ext cx="5833552" cy="3890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Project Personnel</a:t>
            </a:r>
          </a:p>
        </p:txBody>
      </p:sp>
      <p:sp>
        <p:nvSpPr>
          <p:cNvPr id="47" name="Shape 47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 sz="1800" dirty="0"/>
              <a:t>Principal Investigator:</a:t>
            </a:r>
          </a:p>
          <a:p>
            <a:pPr marL="457200" lvl="0" indent="-3429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-"/>
            </a:pPr>
            <a:r>
              <a:rPr lang="en" sz="1800" dirty="0"/>
              <a:t>Dr. Edward Fox, Virginia Tech Department of Computer Science</a:t>
            </a:r>
          </a:p>
          <a:p>
            <a:pPr marL="914400" lvl="1" indent="-3429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-"/>
            </a:pPr>
            <a:r>
              <a:rPr lang="en" sz="1800" dirty="0"/>
              <a:t>email: </a:t>
            </a:r>
            <a:r>
              <a:rPr lang="en" sz="1800" u="sng" dirty="0">
                <a:solidFill>
                  <a:schemeClr val="hlink"/>
                </a:solidFill>
                <a:hlinkClick r:id="rId3"/>
              </a:rPr>
              <a:t>fox@vt.edu</a:t>
            </a:r>
          </a:p>
          <a:p>
            <a:pPr rtl="0">
              <a:spcBef>
                <a:spcPts val="0"/>
              </a:spcBef>
              <a:buNone/>
            </a:pPr>
            <a:r>
              <a:rPr lang="en" sz="1800" dirty="0"/>
              <a:t>Clients:</a:t>
            </a:r>
          </a:p>
          <a:p>
            <a:pPr marL="457200" lvl="0" indent="-3429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-"/>
            </a:pPr>
            <a:r>
              <a:rPr lang="en" sz="1800" dirty="0"/>
              <a:t>Mohamed Magdy, Virginia Tech Department of Computer Science</a:t>
            </a:r>
          </a:p>
          <a:p>
            <a:pPr marL="914400" lvl="1" indent="-3429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-"/>
            </a:pPr>
            <a:r>
              <a:rPr lang="en" sz="1800" dirty="0"/>
              <a:t>email: </a:t>
            </a:r>
            <a:r>
              <a:rPr lang="en" sz="1800" u="sng" dirty="0">
                <a:solidFill>
                  <a:schemeClr val="hlink"/>
                </a:solidFill>
                <a:hlinkClick r:id="rId4"/>
              </a:rPr>
              <a:t>mmagdy@vt.edu</a:t>
            </a:r>
            <a:r>
              <a:rPr lang="en" sz="1800" dirty="0"/>
              <a:t> 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800" dirty="0"/>
              <a:t>Student Team Members:</a:t>
            </a:r>
          </a:p>
          <a:p>
            <a:pPr marL="457200" lvl="0" indent="-3429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-"/>
            </a:pPr>
            <a:r>
              <a:rPr lang="en" sz="1800" dirty="0"/>
              <a:t>Chris Conley</a:t>
            </a:r>
          </a:p>
          <a:p>
            <a:pPr marL="457200" lvl="0" indent="-3429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-"/>
            </a:pPr>
            <a:r>
              <a:rPr lang="en" sz="1800" dirty="0"/>
              <a:t>Alex Druckenbrod</a:t>
            </a:r>
          </a:p>
          <a:p>
            <a:pPr marL="457200" lvl="0" indent="-3429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-"/>
            </a:pPr>
            <a:r>
              <a:rPr lang="en" sz="1800" dirty="0"/>
              <a:t>Karl Meyer</a:t>
            </a:r>
          </a:p>
          <a:p>
            <a:pPr marL="457200" lvl="0" indent="-3429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-"/>
            </a:pPr>
            <a:r>
              <a:rPr lang="en" sz="1800" dirty="0"/>
              <a:t>Samuel Muggleworth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// Background</a:t>
            </a:r>
          </a:p>
        </p:txBody>
      </p:sp>
      <p:sp>
        <p:nvSpPr>
          <p:cNvPr id="53" name="Shape 53"/>
          <p:cNvSpPr txBox="1">
            <a:spLocks noGrp="1"/>
          </p:cNvSpPr>
          <p:nvPr>
            <p:ph type="body" idx="1"/>
          </p:nvPr>
        </p:nvSpPr>
        <p:spPr>
          <a:xfrm>
            <a:off x="72725" y="1179375"/>
            <a:ext cx="3994500" cy="3922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683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200"/>
              <a:t>CTRnet, QCRI, etc. collect and archive tweets surrounding events</a:t>
            </a:r>
          </a:p>
          <a:p>
            <a:pPr marL="457200" lvl="0" indent="-3683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200"/>
              <a:t>Desired some central database for tweet collections</a:t>
            </a:r>
          </a:p>
          <a:p>
            <a:pPr marL="457200" lvl="0" indent="-3683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200"/>
              <a:t>Michael Shuffet started project in 2014</a:t>
            </a:r>
          </a:p>
          <a:p>
            <a:pPr marL="457200" lvl="0" indent="-3683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200"/>
              <a:t>Implemented to support CTRnet and QCRI data formats</a:t>
            </a:r>
          </a:p>
        </p:txBody>
      </p:sp>
      <p:pic>
        <p:nvPicPr>
          <p:cNvPr id="54" name="Shape 5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67225" y="1679787"/>
            <a:ext cx="5049999" cy="2724874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Shape 55"/>
          <p:cNvSpPr txBox="1"/>
          <p:nvPr/>
        </p:nvSpPr>
        <p:spPr>
          <a:xfrm>
            <a:off x="4259125" y="4404650"/>
            <a:ext cx="4666200" cy="499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/>
              <a:t>Figure 1: Michael Shuffett’s Upload information page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// Goals</a:t>
            </a:r>
          </a:p>
        </p:txBody>
      </p:sp>
      <p:sp>
        <p:nvSpPr>
          <p:cNvPr id="61" name="Shape 61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400"/>
              <a:t>Tweet and tweet-collection metadata standard </a:t>
            </a:r>
          </a:p>
          <a:p>
            <a:pPr marL="914400" lvl="1" indent="-381000" rtl="0">
              <a:spcBef>
                <a:spcPts val="0"/>
              </a:spcBef>
              <a:buClr>
                <a:schemeClr val="dk1"/>
              </a:buClr>
              <a:buSzPct val="80000"/>
              <a:buFont typeface="Arial"/>
              <a:buChar char="○"/>
            </a:pPr>
            <a:r>
              <a:rPr lang="en"/>
              <a:t>E</a:t>
            </a:r>
            <a:r>
              <a:rPr lang="en" sz="2400"/>
              <a:t>nable collection sharing and consistency</a:t>
            </a:r>
          </a:p>
          <a:p>
            <a:pPr marL="914400" lvl="1" indent="-381000" rtl="0">
              <a:spcBef>
                <a:spcPts val="0"/>
              </a:spcBef>
              <a:buClr>
                <a:schemeClr val="dk1"/>
              </a:buClr>
              <a:buSzPct val="80000"/>
              <a:buFont typeface="Arial"/>
              <a:buChar char="○"/>
            </a:pPr>
            <a:r>
              <a:rPr lang="en"/>
              <a:t>Standard exists at collection and tweet levels</a:t>
            </a:r>
          </a:p>
          <a:p>
            <a:pPr marL="457200" lvl="0" indent="-3810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400"/>
              <a:t>To implement methods for merging such collections</a:t>
            </a:r>
          </a:p>
          <a:p>
            <a:pPr marL="457200" lvl="0" indent="-3810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400"/>
              <a:t>To create a web-app tool that will allow a user to upload new collections and execute merging of collections.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// Code Base, Technologies</a:t>
            </a:r>
          </a:p>
        </p:txBody>
      </p:sp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0" y="1063375"/>
            <a:ext cx="4701599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1800"/>
              <a:t>Shuffetts TweetID tool as starting point</a:t>
            </a:r>
          </a:p>
          <a:p>
            <a:pPr marL="914400" lvl="1" indent="-342900" rtl="0">
              <a:spcBef>
                <a:spcPts val="0"/>
              </a:spcBef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" sz="1800"/>
              <a:t>Implemented upload and merging specifically geared towards IDEAL and QCRI collections</a:t>
            </a:r>
          </a:p>
          <a:p>
            <a:pPr marL="457200" lvl="0" indent="-3429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1800"/>
              <a:t>Technologies used:</a:t>
            </a:r>
          </a:p>
          <a:p>
            <a:pPr marL="914400" lvl="1" indent="-342900" rtl="0">
              <a:spcBef>
                <a:spcPts val="0"/>
              </a:spcBef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" sz="1800"/>
              <a:t>Python 2.7.9 - scripting</a:t>
            </a:r>
          </a:p>
          <a:p>
            <a:pPr marL="914400" lvl="1" indent="-342900" rtl="0">
              <a:spcBef>
                <a:spcPts val="0"/>
              </a:spcBef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" sz="1800"/>
              <a:t>SQLlite - database</a:t>
            </a:r>
          </a:p>
          <a:p>
            <a:pPr marL="914400" lvl="1" indent="-342900" rtl="0">
              <a:spcBef>
                <a:spcPts val="0"/>
              </a:spcBef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" sz="1800"/>
              <a:t>HTML5/CSS/Bootstrap - web development</a:t>
            </a:r>
          </a:p>
          <a:p>
            <a:pPr marL="914400" lvl="1" indent="-342900" rtl="0">
              <a:spcBef>
                <a:spcPts val="0"/>
              </a:spcBef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" sz="1800"/>
              <a:t>jQuery/Flask-script - client side scripting</a:t>
            </a:r>
          </a:p>
          <a:p>
            <a:pPr marL="914400" lvl="1" indent="-342900" rtl="0">
              <a:spcBef>
                <a:spcPts val="0"/>
              </a:spcBef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" sz="1800"/>
              <a:t>jinja2 - dynamic HTML templating/rendering</a:t>
            </a:r>
          </a:p>
          <a:p>
            <a:pPr marL="914400" lvl="1" indent="-342900">
              <a:spcBef>
                <a:spcPts val="0"/>
              </a:spcBef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" sz="1800"/>
              <a:t>Flask/WTForm - forms and upload</a:t>
            </a:r>
          </a:p>
        </p:txBody>
      </p:sp>
      <p:pic>
        <p:nvPicPr>
          <p:cNvPr id="68" name="Shape 6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35750" y="2086172"/>
            <a:ext cx="4701600" cy="2529293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Shape 69"/>
          <p:cNvSpPr txBox="1"/>
          <p:nvPr/>
        </p:nvSpPr>
        <p:spPr>
          <a:xfrm>
            <a:off x="5011200" y="4615475"/>
            <a:ext cx="3350699" cy="395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Figure 2</a:t>
            </a:r>
            <a:r>
              <a:rPr lang="en"/>
              <a:t>: </a:t>
            </a:r>
            <a:r>
              <a:rPr lang="en">
                <a:solidFill>
                  <a:schemeClr val="dk1"/>
                </a:solidFill>
              </a:rPr>
              <a:t>Shuffett’s tweet listing page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// Discoveries</a:t>
            </a:r>
          </a:p>
        </p:txBody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132450" y="1226200"/>
            <a:ext cx="88791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937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600"/>
              <a:t>All files converted to .tsv</a:t>
            </a:r>
          </a:p>
          <a:p>
            <a:pPr marL="457200" lvl="0" indent="-3937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600"/>
              <a:t>expected a ‘text’ field, but never writes it to database</a:t>
            </a:r>
          </a:p>
          <a:p>
            <a:pPr marL="457200" lvl="0" indent="-3937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600"/>
              <a:t>Using collection.name as principal key in database</a:t>
            </a:r>
          </a:p>
          <a:p>
            <a:pPr marL="457200" lvl="0" indent="-3937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600"/>
              <a:t>Supports only:</a:t>
            </a:r>
          </a:p>
          <a:p>
            <a:pPr marL="914400" lvl="1" indent="-381000" rtl="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One schema type</a:t>
            </a:r>
          </a:p>
          <a:p>
            <a:pPr marL="1371600" lvl="2" indent="-381000" rtl="0">
              <a:spcBef>
                <a:spcPts val="0"/>
              </a:spcBef>
              <a:buClr>
                <a:schemeClr val="dk1"/>
              </a:buClr>
              <a:buSzPct val="80000"/>
              <a:buFont typeface="Wingdings"/>
              <a:buChar char="§"/>
            </a:pPr>
            <a:r>
              <a:rPr lang="en"/>
              <a:t>9 fields: 7 data fields + 2 \N fields*</a:t>
            </a:r>
          </a:p>
          <a:p>
            <a:pPr marL="914400" lvl="1" indent="-381000" rtl="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Two file types</a:t>
            </a:r>
          </a:p>
          <a:p>
            <a:pPr marL="1371600" lvl="2" indent="-381000" rtl="0">
              <a:spcBef>
                <a:spcPts val="0"/>
              </a:spcBef>
              <a:buClr>
                <a:schemeClr val="dk1"/>
              </a:buClr>
              <a:buSzPct val="80000"/>
              <a:buFont typeface="Wingdings"/>
              <a:buChar char="§"/>
            </a:pPr>
            <a:r>
              <a:rPr lang="en"/>
              <a:t>.csv or .tsv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// What we did</a:t>
            </a:r>
          </a:p>
        </p:txBody>
      </p:sp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53525" y="1187125"/>
            <a:ext cx="4412700" cy="38391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429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1800"/>
              <a:t>Determined standard</a:t>
            </a:r>
          </a:p>
          <a:p>
            <a:pPr marL="914400" lvl="1" indent="-342900" rtl="0">
              <a:spcBef>
                <a:spcPts val="0"/>
              </a:spcBef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" sz="1800"/>
              <a:t>What data is necessary?</a:t>
            </a:r>
          </a:p>
          <a:p>
            <a:pPr marL="457200" lvl="0" indent="-3429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1800"/>
              <a:t>Updated Interface</a:t>
            </a:r>
          </a:p>
          <a:p>
            <a:pPr marL="457200" lvl="0" indent="-3429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1800"/>
              <a:t>Created collection.id field as principal key</a:t>
            </a:r>
          </a:p>
          <a:p>
            <a:pPr marL="457200" lvl="0" indent="-3429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1800"/>
              <a:t>Allowed multiple schemas/formats</a:t>
            </a:r>
          </a:p>
          <a:p>
            <a:pPr marL="914400" lvl="1" indent="-342900" rtl="0">
              <a:spcBef>
                <a:spcPts val="0"/>
              </a:spcBef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" sz="1800"/>
              <a:t>Request schema from uploader</a:t>
            </a:r>
          </a:p>
          <a:p>
            <a:pPr marL="914400" lvl="1" indent="-342900" rtl="0">
              <a:spcBef>
                <a:spcPts val="0"/>
              </a:spcBef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" sz="1800"/>
              <a:t>Map and record only standardized data to our schema.</a:t>
            </a:r>
          </a:p>
          <a:p>
            <a:pPr marL="914400" lvl="1" indent="-342900" rtl="0">
              <a:spcBef>
                <a:spcPts val="0"/>
              </a:spcBef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" sz="1800"/>
              <a:t>Original merge process unchanged</a:t>
            </a:r>
          </a:p>
        </p:txBody>
      </p:sp>
      <p:pic>
        <p:nvPicPr>
          <p:cNvPr id="82" name="Shape 8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66225" y="1800213"/>
            <a:ext cx="4647449" cy="2612924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Shape 83"/>
          <p:cNvSpPr txBox="1"/>
          <p:nvPr/>
        </p:nvSpPr>
        <p:spPr>
          <a:xfrm>
            <a:off x="5114600" y="4413125"/>
            <a:ext cx="3350699" cy="395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Figure 3</a:t>
            </a:r>
            <a:r>
              <a:rPr lang="en"/>
              <a:t>: </a:t>
            </a:r>
            <a:r>
              <a:rPr lang="en">
                <a:solidFill>
                  <a:schemeClr val="dk1"/>
                </a:solidFill>
              </a:rPr>
              <a:t>Our Updated Collection Page</a:t>
            </a: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// Standards</a:t>
            </a:r>
          </a:p>
        </p:txBody>
      </p:sp>
      <p:pic>
        <p:nvPicPr>
          <p:cNvPr id="89" name="Shape 8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3275" y="3446925"/>
            <a:ext cx="8677435" cy="857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0" name="Shape 9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95425" y="1176612"/>
            <a:ext cx="5953125" cy="1409700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Shape 91"/>
          <p:cNvSpPr txBox="1"/>
          <p:nvPr/>
        </p:nvSpPr>
        <p:spPr>
          <a:xfrm>
            <a:off x="2589137" y="2699575"/>
            <a:ext cx="3965700" cy="395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Figure 4: Tweet metadata as captured from our test database.</a:t>
            </a:r>
          </a:p>
        </p:txBody>
      </p:sp>
      <p:sp>
        <p:nvSpPr>
          <p:cNvPr id="92" name="Shape 92"/>
          <p:cNvSpPr txBox="1"/>
          <p:nvPr/>
        </p:nvSpPr>
        <p:spPr>
          <a:xfrm>
            <a:off x="2589137" y="4304325"/>
            <a:ext cx="3965700" cy="395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Figure 5: Collection metadata as captured from our test database.</a:t>
            </a: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// Lessons Learned</a:t>
            </a:r>
          </a:p>
        </p:txBody>
      </p:sp>
      <p:sp>
        <p:nvSpPr>
          <p:cNvPr id="98" name="Shape 98"/>
          <p:cNvSpPr txBox="1">
            <a:spLocks noGrp="1"/>
          </p:cNvSpPr>
          <p:nvPr>
            <p:ph type="body" idx="1"/>
          </p:nvPr>
        </p:nvSpPr>
        <p:spPr>
          <a:xfrm>
            <a:off x="457200" y="1063375"/>
            <a:ext cx="8229600" cy="3862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Attempted to switch to Python3</a:t>
            </a:r>
          </a:p>
          <a:p>
            <a:pPr marL="914400" lvl="1" indent="-381000" rtl="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Learned about incompatible libraries</a:t>
            </a:r>
          </a:p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Commenting code is very important</a:t>
            </a:r>
          </a:p>
          <a:p>
            <a:pPr marL="914400" lvl="1" indent="-381000" rtl="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Continuing a project is much easier with documentation</a:t>
            </a:r>
          </a:p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Be aware of database size</a:t>
            </a:r>
          </a:p>
          <a:p>
            <a:pPr marL="914400" lvl="1" indent="-381000" rtl="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Better to implement for large database from the start</a:t>
            </a:r>
          </a:p>
          <a:p>
            <a:pPr marL="914400" lvl="1" indent="-381000" rtl="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I.e. avoid iterating through the entire database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biz">
  <a:themeElements>
    <a:clrScheme name="Custom 233">
      <a:dk1>
        <a:srgbClr val="000000"/>
      </a:dk1>
      <a:lt1>
        <a:srgbClr val="FFFFFF"/>
      </a:lt1>
      <a:dk2>
        <a:srgbClr val="2388DB"/>
      </a:dk2>
      <a:lt2>
        <a:srgbClr val="BBD7F8"/>
      </a:lt2>
      <a:accent1>
        <a:srgbClr val="80B606"/>
      </a:accent1>
      <a:accent2>
        <a:srgbClr val="E29F1D"/>
      </a:accent2>
      <a:accent3>
        <a:srgbClr val="1D6FB2"/>
      </a:accent3>
      <a:accent4>
        <a:srgbClr val="3FAC98"/>
      </a:accent4>
      <a:accent5>
        <a:srgbClr val="5B57BB"/>
      </a:accent5>
      <a:accent6>
        <a:srgbClr val="D1505E"/>
      </a:accent6>
      <a:hlink>
        <a:srgbClr val="185DA2"/>
      </a:hlink>
      <a:folHlink>
        <a:srgbClr val="00487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556</Words>
  <Application>Microsoft Office PowerPoint</Application>
  <PresentationFormat>On-screen Show (16:9)</PresentationFormat>
  <Paragraphs>88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Courier New</vt:lpstr>
      <vt:lpstr>Wingdings</vt:lpstr>
      <vt:lpstr>biz</vt:lpstr>
      <vt:lpstr>Tweets Metadata</vt:lpstr>
      <vt:lpstr>Project Personnel</vt:lpstr>
      <vt:lpstr>// Background</vt:lpstr>
      <vt:lpstr>// Goals</vt:lpstr>
      <vt:lpstr>// Code Base, Technologies</vt:lpstr>
      <vt:lpstr>// Discoveries</vt:lpstr>
      <vt:lpstr>// What we did</vt:lpstr>
      <vt:lpstr>// Standards</vt:lpstr>
      <vt:lpstr>// Lessons Learned</vt:lpstr>
      <vt:lpstr>// Future Plans</vt:lpstr>
      <vt:lpstr>// References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Tweets Metadata</dc:title>
  <cp:lastModifiedBy>Samuel Muggleworth</cp:lastModifiedBy>
  <cp:revision>4</cp:revision>
  <dcterms:modified xsi:type="dcterms:W3CDTF">2015-05-04T21:45:57Z</dcterms:modified>
</cp:coreProperties>
</file>