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embeddedFontLst>
    <p:embeddedFont>
      <p:font typeface="Average" panose="020B0604020202020204" charset="0"/>
      <p:regular r:id="rId17"/>
    </p:embeddedFont>
    <p:embeddedFont>
      <p:font typeface="Oswald" panose="00000500000000000000" pitchFamily="2" charset="0"/>
      <p:regular r:id="rId18"/>
      <p:bold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3" roundtripDataSignature="AMtx7mhUITd6Vk+btBjy/e20QdAfYNNxy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80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" name="Google Shape;5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" name="Google Shape;126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5" name="Google Shape;6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1" name="Google Shape;7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7" name="Google Shape;7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" name="Google Shape;8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" name="Google Shape;9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6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16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12;p16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16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" name="Google Shape;14;p16"/>
          <p:cNvSpPr txBox="1">
            <a:spLocks noGrp="1"/>
          </p:cNvSpPr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16"/>
          <p:cNvSpPr txBox="1">
            <a:spLocks noGrp="1"/>
          </p:cNvSpPr>
          <p:nvPr>
            <p:ph type="subTitle" idx="1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" name="Google Shape;16;p1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5"/>
          <p:cNvSpPr txBox="1">
            <a:spLocks noGrp="1"/>
          </p:cNvSpPr>
          <p:nvPr>
            <p:ph type="title" hasCustomPrompt="1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25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2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17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8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" name="Google Shape;23;p18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" name="Google Shape;24;p18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5" name="Google Shape;25;p18"/>
          <p:cNvSpPr txBox="1">
            <a:spLocks noGrp="1"/>
          </p:cNvSpPr>
          <p:nvPr>
            <p:ph type="subTitle" idx="1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1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9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0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3" name="Google Shape;33;p20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2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2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3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4" name="Google Shape;44;p23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5" name="Google Shape;45;p23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48" name="Google Shape;48;p2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lat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Google Shape;8;p1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reativecommons.org/licenses/by/4.0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"/>
          <p:cNvSpPr txBox="1">
            <a:spLocks noGrp="1"/>
          </p:cNvSpPr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Chapter 8</a:t>
            </a:r>
            <a:endParaRPr/>
          </a:p>
        </p:txBody>
      </p:sp>
      <p:sp>
        <p:nvSpPr>
          <p:cNvPr id="60" name="Google Shape;60;p1"/>
          <p:cNvSpPr txBox="1">
            <a:spLocks noGrp="1"/>
          </p:cNvSpPr>
          <p:nvPr>
            <p:ph type="subTitle" idx="1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" sz="3000">
                <a:solidFill>
                  <a:schemeClr val="dk1"/>
                </a:solidFill>
              </a:rPr>
              <a:t>Health and Well-Being Considerations</a:t>
            </a:r>
            <a:endParaRPr sz="3000">
              <a:solidFill>
                <a:schemeClr val="dk1"/>
              </a:solidFill>
            </a:endParaRPr>
          </a:p>
        </p:txBody>
      </p:sp>
      <p:pic>
        <p:nvPicPr>
          <p:cNvPr id="61" name="Google Shape;61;p1" descr="CC BY NC SA log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703" y="4845179"/>
            <a:ext cx="617225" cy="212171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" descr="Unless otherwise noted, this slide deck is (c) Virginia Polytechnic Institute and State University. It is released under a  Creative Commons Attribution NonCommercial ShareAlike 3.0 license (CC BY NC-SA 3.0)    &#10;"/>
          <p:cNvSpPr/>
          <p:nvPr/>
        </p:nvSpPr>
        <p:spPr>
          <a:xfrm>
            <a:off x="671250" y="4782008"/>
            <a:ext cx="4350201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Unless otherwise noted, this slide deck is (c) </a:t>
            </a:r>
            <a:r>
              <a:rPr lang="en" sz="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Erin A. Hopkins.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It is released under a  Creative Commons Attribution NonCommercial ShareAlike 3.0 license (CC BY NC-SA 3.0).  </a:t>
            </a:r>
            <a:endParaRPr sz="1400" b="0" i="0" u="none" strike="noStrike" cap="non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0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8.4	Social Dimension</a:t>
            </a:r>
            <a:endParaRPr/>
          </a:p>
        </p:txBody>
      </p:sp>
      <p:sp>
        <p:nvSpPr>
          <p:cNvPr id="117" name="Google Shape;117;p1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/>
              <a:t>Humans are social beings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Strategies for the Social Dimension</a:t>
            </a:r>
            <a:endParaRPr/>
          </a:p>
        </p:txBody>
      </p:sp>
      <p:sp>
        <p:nvSpPr>
          <p:cNvPr id="123" name="Google Shape;123;p1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Amenities that encourage socialization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Equitable and inclusive spaces and programs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Community engagement program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2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80"/>
              <a:t>8.5	 Smart Device Technology as an Ally to Health and Well-Being in Sustainable Property </a:t>
            </a:r>
            <a:endParaRPr sz="308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80"/>
              <a:t>Management</a:t>
            </a:r>
            <a:endParaRPr sz="3080"/>
          </a:p>
        </p:txBody>
      </p:sp>
      <p:sp>
        <p:nvSpPr>
          <p:cNvPr id="129" name="Google Shape;129;p12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/>
              <a:t>While these smart devices can promote a healthier lifestyle, programming should be offered to educate and train potential smart device users for optimal effectiveness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8.6	Conclusion</a:t>
            </a:r>
            <a:endParaRPr/>
          </a:p>
        </p:txBody>
      </p:sp>
      <p:sp>
        <p:nvSpPr>
          <p:cNvPr id="135" name="Google Shape;135;p1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/>
              <a:t>The careful selection of health and well-being strategies can not only attract and retain tenants, but also make building users engaged community citizens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Chapter Activity</a:t>
            </a:r>
            <a:endParaRPr/>
          </a:p>
        </p:txBody>
      </p:sp>
      <p:sp>
        <p:nvSpPr>
          <p:cNvPr id="141" name="Google Shape;141;p1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457200" lvl="0" indent="-3175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AutoNum type="arabicPeriod"/>
            </a:pPr>
            <a:r>
              <a:rPr lang="en" sz="2000">
                <a:solidFill>
                  <a:srgbClr val="000000"/>
                </a:solidFill>
              </a:rPr>
              <a:t>Research a WELL certified or Fitwel certified project and report back:</a:t>
            </a:r>
            <a:endParaRPr sz="2000">
              <a:solidFill>
                <a:srgbClr val="000000"/>
              </a:solidFill>
            </a:endParaRPr>
          </a:p>
          <a:p>
            <a:pPr marL="45720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000">
              <a:solidFill>
                <a:srgbClr val="000000"/>
              </a:solidFill>
            </a:endParaRPr>
          </a:p>
          <a:p>
            <a:pPr marL="914400" lvl="1" indent="-3175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AutoNum type="alphaLcPeriod"/>
            </a:pPr>
            <a:r>
              <a:rPr lang="en" sz="2000">
                <a:solidFill>
                  <a:srgbClr val="000000"/>
                </a:solidFill>
              </a:rPr>
              <a:t>Project name and location</a:t>
            </a:r>
            <a:endParaRPr sz="2000">
              <a:solidFill>
                <a:srgbClr val="000000"/>
              </a:solidFill>
            </a:endParaRPr>
          </a:p>
          <a:p>
            <a:pPr marL="914400" lvl="1" indent="-317500" algn="l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400"/>
              <a:buAutoNum type="alphaLcPeriod"/>
            </a:pPr>
            <a:r>
              <a:rPr lang="en" sz="2000">
                <a:solidFill>
                  <a:srgbClr val="000000"/>
                </a:solidFill>
              </a:rPr>
              <a:t>5 key features of the building that qualified for certification </a:t>
            </a:r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Chapter Sections</a:t>
            </a:r>
            <a:endParaRPr/>
          </a:p>
        </p:txBody>
      </p:sp>
      <p:sp>
        <p:nvSpPr>
          <p:cNvPr id="68" name="Google Shape;68;p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8.1	Introduction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8.2	Physical Dimension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8.3	Mental Dimension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8.4	Social Dimension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8.5	Smart Device Technology as an Ally to Health and Well-Being in Sustainable 	Property Management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</a:rPr>
              <a:t>8.6	Conclusion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Learning Objectives</a:t>
            </a:r>
            <a:endParaRPr/>
          </a:p>
        </p:txBody>
      </p:sp>
      <p:sp>
        <p:nvSpPr>
          <p:cNvPr id="74" name="Google Shape;74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rPr lang="en">
                <a:solidFill>
                  <a:schemeClr val="dk1"/>
                </a:solidFill>
              </a:rPr>
              <a:t>Identify building certifications that focus on health and well-being of humans within the built environment 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8"/>
              <a:buNone/>
            </a:pPr>
            <a:r>
              <a:rPr lang="en">
                <a:solidFill>
                  <a:schemeClr val="dk1"/>
                </a:solidFill>
              </a:rPr>
              <a:t>Describe strategies to enhance the physical dimension of health and well-being in the built environment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8"/>
              <a:buNone/>
            </a:pPr>
            <a:r>
              <a:rPr lang="en">
                <a:solidFill>
                  <a:schemeClr val="dk1"/>
                </a:solidFill>
              </a:rPr>
              <a:t>Describe strategies to enhance the mental dimension of health and well-being in the built environment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8108"/>
              <a:buNone/>
            </a:pPr>
            <a:r>
              <a:rPr lang="en">
                <a:solidFill>
                  <a:schemeClr val="dk1"/>
                </a:solidFill>
              </a:rPr>
              <a:t>Describe strategies to enhance the social dimension of health and well-being in the built environment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ct val="108108"/>
              <a:buNone/>
            </a:pPr>
            <a:r>
              <a:rPr lang="en">
                <a:solidFill>
                  <a:schemeClr val="dk1"/>
                </a:solidFill>
              </a:rPr>
              <a:t>Identify various smart devices that can enhance health and well-being in the built environment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8.1	Introduction</a:t>
            </a:r>
            <a:endParaRPr/>
          </a:p>
        </p:txBody>
      </p:sp>
      <p:sp>
        <p:nvSpPr>
          <p:cNvPr id="80" name="Google Shape;80;p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/>
              <a:t>The World Health Organization (WHO) defines health as a “state of complete physical, mental and social well-being and not merely the absence of disease or infirmity”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5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The three dimensions of health and well-being in sustainable property management</a:t>
            </a:r>
            <a:endParaRPr/>
          </a:p>
        </p:txBody>
      </p:sp>
      <p:pic>
        <p:nvPicPr>
          <p:cNvPr id="86" name="Google Shape;86;p5" descr="Three overlapping circles illustrate the relationships between the physical, social, and mental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87400" y="1367638"/>
            <a:ext cx="2574600" cy="240822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5" descr="Unless otherwise noted, this slide deck is (c) Virginia Polytechnic Institute and State University. It is released under a  Creative Commons Attribution NonCommercial ShareAlike 3.0 license (CC BY NC-SA 3.0)    &#10;"/>
          <p:cNvSpPr/>
          <p:nvPr/>
        </p:nvSpPr>
        <p:spPr>
          <a:xfrm>
            <a:off x="6316697" y="3857992"/>
            <a:ext cx="2716006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Figure 8.1: The three dimensions of health and well-being in sustainable property management. Kindred Grey. 2023. </a:t>
            </a:r>
            <a:r>
              <a:rPr lang="en" sz="800" b="0" i="0" u="sng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4.0</a:t>
            </a:r>
            <a:r>
              <a:rPr lang="en" sz="800" b="0" i="0" u="none" strike="noStrike" cap="non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endParaRPr sz="800" b="0" i="0" u="none" strike="noStrike" cap="none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6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8.2	Physical Dimension</a:t>
            </a:r>
            <a:endParaRPr/>
          </a:p>
        </p:txBody>
      </p:sp>
      <p:sp>
        <p:nvSpPr>
          <p:cNvPr id="93" name="Google Shape;93;p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/>
              <a:t>Sustainable property management can address physical health and well-being through physical space alterations and programming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Strategies</a:t>
            </a:r>
            <a:endParaRPr/>
          </a:p>
        </p:txBody>
      </p:sp>
      <p:sp>
        <p:nvSpPr>
          <p:cNvPr id="99" name="Google Shape;99;p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More physical activity opportunities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Increased access to healthy food and drink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Building user safety promotion 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8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8.3	Mental Dimension</a:t>
            </a:r>
            <a:endParaRPr/>
          </a:p>
        </p:txBody>
      </p:sp>
      <p:sp>
        <p:nvSpPr>
          <p:cNvPr id="105" name="Google Shape;105;p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/>
              <a:t>We intrinsically know that the mind and body are connected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Strategies for the Mental Dimension</a:t>
            </a:r>
            <a:endParaRPr/>
          </a:p>
        </p:txBody>
      </p:sp>
      <p:sp>
        <p:nvSpPr>
          <p:cNvPr id="111" name="Google Shape;111;p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Mental health resources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Restorative spaces and programming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>
                <a:solidFill>
                  <a:schemeClr val="dk1"/>
                </a:solidFill>
              </a:rPr>
              <a:t>Wayfinding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407</Words>
  <Application>Microsoft Office PowerPoint</Application>
  <PresentationFormat>On-screen Show (16:9)</PresentationFormat>
  <Paragraphs>49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Average</vt:lpstr>
      <vt:lpstr>Arial</vt:lpstr>
      <vt:lpstr>Oswald</vt:lpstr>
      <vt:lpstr>Slate</vt:lpstr>
      <vt:lpstr>Chapter 8</vt:lpstr>
      <vt:lpstr>Chapter Sections</vt:lpstr>
      <vt:lpstr>Learning Objectives</vt:lpstr>
      <vt:lpstr>8.1 Introduction</vt:lpstr>
      <vt:lpstr>The three dimensions of health and well-being in sustainable property management</vt:lpstr>
      <vt:lpstr>8.2 Physical Dimension</vt:lpstr>
      <vt:lpstr>Strategies</vt:lpstr>
      <vt:lpstr>8.3 Mental Dimension</vt:lpstr>
      <vt:lpstr>Strategies for the Mental Dimension</vt:lpstr>
      <vt:lpstr>8.4 Social Dimension</vt:lpstr>
      <vt:lpstr>Strategies for the Social Dimension</vt:lpstr>
      <vt:lpstr>8.5  Smart Device Technology as an Ally to Health and Well-Being in Sustainable Property  Management</vt:lpstr>
      <vt:lpstr>8.6 Conclusion</vt:lpstr>
      <vt:lpstr>Chapter Activity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8</dc:title>
  <dc:creator>Blicher, Heather</dc:creator>
  <cp:lastModifiedBy>Blicher, Heather</cp:lastModifiedBy>
  <cp:revision>1</cp:revision>
  <dcterms:modified xsi:type="dcterms:W3CDTF">2023-02-07T20:17:52Z</dcterms:modified>
</cp:coreProperties>
</file>