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Lst>
  <p:sldSz cy="5143500" cx="9144000"/>
  <p:notesSz cx="6858000" cy="9144000"/>
  <p:embeddedFontLst>
    <p:embeddedFont>
      <p:font typeface="Montserrat"/>
      <p:regular r:id="rId32"/>
      <p:bold r:id="rId33"/>
      <p:italic r:id="rId34"/>
      <p:boldItalic r:id="rId35"/>
    </p:embeddedFont>
    <p:embeddedFont>
      <p:font typeface="Lato"/>
      <p:regular r:id="rId36"/>
      <p:bold r:id="rId37"/>
      <p:italic r:id="rId38"/>
      <p:boldItalic r:id="rId3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font" Target="fonts/Montserrat-bold.fntdata"/><Relationship Id="rId10" Type="http://schemas.openxmlformats.org/officeDocument/2006/relationships/slide" Target="slides/slide5.xml"/><Relationship Id="rId32" Type="http://schemas.openxmlformats.org/officeDocument/2006/relationships/font" Target="fonts/Montserrat-regular.fntdata"/><Relationship Id="rId13" Type="http://schemas.openxmlformats.org/officeDocument/2006/relationships/slide" Target="slides/slide8.xml"/><Relationship Id="rId35" Type="http://schemas.openxmlformats.org/officeDocument/2006/relationships/font" Target="fonts/Montserrat-boldItalic.fntdata"/><Relationship Id="rId12" Type="http://schemas.openxmlformats.org/officeDocument/2006/relationships/slide" Target="slides/slide7.xml"/><Relationship Id="rId34" Type="http://schemas.openxmlformats.org/officeDocument/2006/relationships/font" Target="fonts/Montserrat-italic.fntdata"/><Relationship Id="rId15" Type="http://schemas.openxmlformats.org/officeDocument/2006/relationships/slide" Target="slides/slide10.xml"/><Relationship Id="rId37" Type="http://schemas.openxmlformats.org/officeDocument/2006/relationships/font" Target="fonts/Lato-bold.fntdata"/><Relationship Id="rId14" Type="http://schemas.openxmlformats.org/officeDocument/2006/relationships/slide" Target="slides/slide9.xml"/><Relationship Id="rId36" Type="http://schemas.openxmlformats.org/officeDocument/2006/relationships/font" Target="fonts/Lato-regular.fntdata"/><Relationship Id="rId17" Type="http://schemas.openxmlformats.org/officeDocument/2006/relationships/slide" Target="slides/slide12.xml"/><Relationship Id="rId39" Type="http://schemas.openxmlformats.org/officeDocument/2006/relationships/font" Target="fonts/Lato-boldItalic.fntdata"/><Relationship Id="rId16" Type="http://schemas.openxmlformats.org/officeDocument/2006/relationships/slide" Target="slides/slide11.xml"/><Relationship Id="rId38" Type="http://schemas.openxmlformats.org/officeDocument/2006/relationships/font" Target="fonts/Lato-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2cd70e8c953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2cd70e8c953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2d13032c9b4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2d13032c9b4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2cd70e8c953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2cd70e8c953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2cd70e8c953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2cd70e8c953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2d13032c9b4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2d13032c9b4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2d13032c9b4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2d13032c9b4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2d13032c9b4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2d13032c9b4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2d13032c9b4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2d13032c9b4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2d13032c9b4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2d13032c9b4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2d13032c9b4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2d13032c9b4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2cd70e8c953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2cd70e8c953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2d13032c9b4_0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2d13032c9b4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2d13032c9b4_0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2d13032c9b4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2d13032c9b4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5" name="Google Shape;295;g2d13032c9b4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2d13032c9b4_0_1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2d13032c9b4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g2cd70e8c953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1" name="Google Shape;311;g2cd70e8c953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g2d13032c9b4_0_1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2" name="Google Shape;322;g2d13032c9b4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2d13032c9b4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9" name="Google Shape;329;g2d13032c9b4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2d13032c9b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2d13032c9b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2cd70e8c953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2cd70e8c953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2cd70e8c953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2cd70e8c953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2d13032c9b4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2d13032c9b4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2cd70e8c953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2cd70e8c953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2cd70e8c953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2cd70e8c953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2cd70e8c953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2cd70e8c953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rot="5400000">
            <a:off x="7500300" y="505"/>
            <a:ext cx="1643700" cy="1643700"/>
          </a:xfrm>
          <a:prstGeom prst="diagStripe">
            <a:avLst>
              <a:gd fmla="val 0"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0" y="490"/>
            <a:ext cx="5153705" cy="5134399"/>
            <a:chOff x="0" y="75"/>
            <a:chExt cx="5153705" cy="5152950"/>
          </a:xfrm>
        </p:grpSpPr>
        <p:sp>
          <p:nvSpPr>
            <p:cNvPr id="12" name="Google Shape;12;p2"/>
            <p:cNvSpPr/>
            <p:nvPr/>
          </p:nvSpPr>
          <p:spPr>
            <a:xfrm rot="-5400000">
              <a:off x="455" y="-225"/>
              <a:ext cx="5152800" cy="5153700"/>
            </a:xfrm>
            <a:prstGeom prst="diagStripe">
              <a:avLst>
                <a:gd fmla="val 50000"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150" y="1145825"/>
              <a:ext cx="3996600" cy="3996900"/>
            </a:xfrm>
            <a:prstGeom prst="diagStripe">
              <a:avLst>
                <a:gd fmla="val 58774"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rot="-5400000">
              <a:off x="1646" y="-75"/>
              <a:ext cx="2299800" cy="23001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flipH="1">
              <a:off x="652821" y="590035"/>
              <a:ext cx="2300100" cy="2299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 name="Google Shape;16;p2"/>
          <p:cNvSpPr txBox="1"/>
          <p:nvPr>
            <p:ph type="ctrTitle"/>
          </p:nvPr>
        </p:nvSpPr>
        <p:spPr>
          <a:xfrm>
            <a:off x="3537150" y="1578400"/>
            <a:ext cx="5017500" cy="1578900"/>
          </a:xfrm>
          <a:prstGeom prst="rect">
            <a:avLst/>
          </a:prstGeom>
        </p:spPr>
        <p:txBody>
          <a:bodyPr anchorCtr="0" anchor="t" bIns="91425" lIns="91425" spcFirstLastPara="1" rIns="91425" wrap="square" tIns="91425">
            <a:normAutofit/>
          </a:bodyPr>
          <a:lstStyle>
            <a:lvl1pPr lvl="0">
              <a:spcBef>
                <a:spcPts val="0"/>
              </a:spcBef>
              <a:spcAft>
                <a:spcPts val="0"/>
              </a:spcAft>
              <a:buSzPts val="4000"/>
              <a:buNone/>
              <a:defRPr sz="4000"/>
            </a:lvl1pPr>
            <a:lvl2pPr lvl="1">
              <a:spcBef>
                <a:spcPts val="0"/>
              </a:spcBef>
              <a:spcAft>
                <a:spcPts val="0"/>
              </a:spcAft>
              <a:buSzPts val="4000"/>
              <a:buNone/>
              <a:defRPr sz="4000"/>
            </a:lvl2pPr>
            <a:lvl3pPr lvl="2">
              <a:spcBef>
                <a:spcPts val="0"/>
              </a:spcBef>
              <a:spcAft>
                <a:spcPts val="0"/>
              </a:spcAft>
              <a:buSzPts val="4000"/>
              <a:buNone/>
              <a:defRPr sz="4000"/>
            </a:lvl3pPr>
            <a:lvl4pPr lvl="3">
              <a:spcBef>
                <a:spcPts val="0"/>
              </a:spcBef>
              <a:spcAft>
                <a:spcPts val="0"/>
              </a:spcAft>
              <a:buSzPts val="4000"/>
              <a:buNone/>
              <a:defRPr sz="4000"/>
            </a:lvl4pPr>
            <a:lvl5pPr lvl="4">
              <a:spcBef>
                <a:spcPts val="0"/>
              </a:spcBef>
              <a:spcAft>
                <a:spcPts val="0"/>
              </a:spcAft>
              <a:buSzPts val="4000"/>
              <a:buNone/>
              <a:defRPr sz="4000"/>
            </a:lvl5pPr>
            <a:lvl6pPr lvl="5">
              <a:spcBef>
                <a:spcPts val="0"/>
              </a:spcBef>
              <a:spcAft>
                <a:spcPts val="0"/>
              </a:spcAft>
              <a:buSzPts val="4000"/>
              <a:buNone/>
              <a:defRPr sz="4000"/>
            </a:lvl6pPr>
            <a:lvl7pPr lvl="6">
              <a:spcBef>
                <a:spcPts val="0"/>
              </a:spcBef>
              <a:spcAft>
                <a:spcPts val="0"/>
              </a:spcAft>
              <a:buSzPts val="4000"/>
              <a:buNone/>
              <a:defRPr sz="4000"/>
            </a:lvl7pPr>
            <a:lvl8pPr lvl="7">
              <a:spcBef>
                <a:spcPts val="0"/>
              </a:spcBef>
              <a:spcAft>
                <a:spcPts val="0"/>
              </a:spcAft>
              <a:buSzPts val="4000"/>
              <a:buNone/>
              <a:defRPr sz="4000"/>
            </a:lvl8pPr>
            <a:lvl9pPr lvl="8">
              <a:spcBef>
                <a:spcPts val="0"/>
              </a:spcBef>
              <a:spcAft>
                <a:spcPts val="0"/>
              </a:spcAft>
              <a:buSzPts val="4000"/>
              <a:buNone/>
              <a:defRPr sz="4000"/>
            </a:lvl9pPr>
          </a:lstStyle>
          <a:p/>
        </p:txBody>
      </p:sp>
      <p:sp>
        <p:nvSpPr>
          <p:cNvPr id="17" name="Google Shape;17;p2"/>
          <p:cNvSpPr txBox="1"/>
          <p:nvPr>
            <p:ph idx="1" type="subTitle"/>
          </p:nvPr>
        </p:nvSpPr>
        <p:spPr>
          <a:xfrm>
            <a:off x="5083950" y="3924925"/>
            <a:ext cx="3470700" cy="5061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18" name="Google Shape;18;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05" name="Shape 105"/>
        <p:cNvGrpSpPr/>
        <p:nvPr/>
      </p:nvGrpSpPr>
      <p:grpSpPr>
        <a:xfrm>
          <a:off x="0" y="0"/>
          <a:ext cx="0" cy="0"/>
          <a:chOff x="0" y="0"/>
          <a:chExt cx="0" cy="0"/>
        </a:xfrm>
      </p:grpSpPr>
      <p:grpSp>
        <p:nvGrpSpPr>
          <p:cNvPr id="106" name="Google Shape;106;p11"/>
          <p:cNvGrpSpPr/>
          <p:nvPr/>
        </p:nvGrpSpPr>
        <p:grpSpPr>
          <a:xfrm>
            <a:off x="4406400" y="0"/>
            <a:ext cx="4737600" cy="5143065"/>
            <a:chOff x="4406400" y="0"/>
            <a:chExt cx="4737600" cy="5143065"/>
          </a:xfrm>
        </p:grpSpPr>
        <p:sp>
          <p:nvSpPr>
            <p:cNvPr id="107" name="Google Shape;107;p11"/>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1"/>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11"/>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1"/>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1"/>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1"/>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1"/>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1"/>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11"/>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1"/>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1"/>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1"/>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1"/>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1"/>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1"/>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11"/>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11"/>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1"/>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5" name="Google Shape;125;p11"/>
          <p:cNvSpPr txBox="1"/>
          <p:nvPr>
            <p:ph hasCustomPrompt="1" type="title"/>
          </p:nvPr>
        </p:nvSpPr>
        <p:spPr>
          <a:xfrm>
            <a:off x="823850" y="1284675"/>
            <a:ext cx="4776000" cy="1300800"/>
          </a:xfrm>
          <a:prstGeom prst="rect">
            <a:avLst/>
          </a:prstGeom>
        </p:spPr>
        <p:txBody>
          <a:bodyPr anchorCtr="0" anchor="t" bIns="91425" lIns="91425" spcFirstLastPara="1" rIns="91425" wrap="square" tIns="91425">
            <a:normAutofit/>
          </a:bodyPr>
          <a:lstStyle>
            <a:lvl1pPr lvl="0">
              <a:spcBef>
                <a:spcPts val="0"/>
              </a:spcBef>
              <a:spcAft>
                <a:spcPts val="0"/>
              </a:spcAft>
              <a:buSzPts val="8000"/>
              <a:buNone/>
              <a:defRPr sz="8000"/>
            </a:lvl1pPr>
            <a:lvl2pPr lvl="1">
              <a:spcBef>
                <a:spcPts val="0"/>
              </a:spcBef>
              <a:spcAft>
                <a:spcPts val="0"/>
              </a:spcAft>
              <a:buSzPts val="8000"/>
              <a:buNone/>
              <a:defRPr sz="8000"/>
            </a:lvl2pPr>
            <a:lvl3pPr lvl="2">
              <a:spcBef>
                <a:spcPts val="0"/>
              </a:spcBef>
              <a:spcAft>
                <a:spcPts val="0"/>
              </a:spcAft>
              <a:buSzPts val="8000"/>
              <a:buNone/>
              <a:defRPr sz="8000"/>
            </a:lvl3pPr>
            <a:lvl4pPr lvl="3">
              <a:spcBef>
                <a:spcPts val="0"/>
              </a:spcBef>
              <a:spcAft>
                <a:spcPts val="0"/>
              </a:spcAft>
              <a:buSzPts val="8000"/>
              <a:buNone/>
              <a:defRPr sz="8000"/>
            </a:lvl4pPr>
            <a:lvl5pPr lvl="4">
              <a:spcBef>
                <a:spcPts val="0"/>
              </a:spcBef>
              <a:spcAft>
                <a:spcPts val="0"/>
              </a:spcAft>
              <a:buSzPts val="8000"/>
              <a:buNone/>
              <a:defRPr sz="8000"/>
            </a:lvl5pPr>
            <a:lvl6pPr lvl="5">
              <a:spcBef>
                <a:spcPts val="0"/>
              </a:spcBef>
              <a:spcAft>
                <a:spcPts val="0"/>
              </a:spcAft>
              <a:buSzPts val="8000"/>
              <a:buNone/>
              <a:defRPr sz="8000"/>
            </a:lvl6pPr>
            <a:lvl7pPr lvl="6">
              <a:spcBef>
                <a:spcPts val="0"/>
              </a:spcBef>
              <a:spcAft>
                <a:spcPts val="0"/>
              </a:spcAft>
              <a:buSzPts val="8000"/>
              <a:buNone/>
              <a:defRPr sz="8000"/>
            </a:lvl7pPr>
            <a:lvl8pPr lvl="7">
              <a:spcBef>
                <a:spcPts val="0"/>
              </a:spcBef>
              <a:spcAft>
                <a:spcPts val="0"/>
              </a:spcAft>
              <a:buSzPts val="8000"/>
              <a:buNone/>
              <a:defRPr sz="8000"/>
            </a:lvl8pPr>
            <a:lvl9pPr lvl="8">
              <a:spcBef>
                <a:spcPts val="0"/>
              </a:spcBef>
              <a:spcAft>
                <a:spcPts val="0"/>
              </a:spcAft>
              <a:buSzPts val="8000"/>
              <a:buNone/>
              <a:defRPr sz="8000"/>
            </a:lvl9pPr>
          </a:lstStyle>
          <a:p>
            <a:r>
              <a:t>xx%</a:t>
            </a:r>
          </a:p>
        </p:txBody>
      </p:sp>
      <p:sp>
        <p:nvSpPr>
          <p:cNvPr id="126" name="Google Shape;126;p11"/>
          <p:cNvSpPr txBox="1"/>
          <p:nvPr>
            <p:ph idx="1" type="body"/>
          </p:nvPr>
        </p:nvSpPr>
        <p:spPr>
          <a:xfrm>
            <a:off x="823850" y="2643124"/>
            <a:ext cx="4776000" cy="12189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27" name="Google Shape;12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8" name="Shape 128"/>
        <p:cNvGrpSpPr/>
        <p:nvPr/>
      </p:nvGrpSpPr>
      <p:grpSpPr>
        <a:xfrm>
          <a:off x="0" y="0"/>
          <a:ext cx="0" cy="0"/>
          <a:chOff x="0" y="0"/>
          <a:chExt cx="0" cy="0"/>
        </a:xfrm>
      </p:grpSpPr>
      <p:sp>
        <p:nvSpPr>
          <p:cNvPr id="129" name="Google Shape;12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9" name="Shape 19"/>
        <p:cNvGrpSpPr/>
        <p:nvPr/>
      </p:nvGrpSpPr>
      <p:grpSpPr>
        <a:xfrm>
          <a:off x="0" y="0"/>
          <a:ext cx="0" cy="0"/>
          <a:chOff x="0" y="0"/>
          <a:chExt cx="0" cy="0"/>
        </a:xfrm>
      </p:grpSpPr>
      <p:grpSp>
        <p:nvGrpSpPr>
          <p:cNvPr id="20" name="Google Shape;20;p3"/>
          <p:cNvGrpSpPr/>
          <p:nvPr/>
        </p:nvGrpSpPr>
        <p:grpSpPr>
          <a:xfrm>
            <a:off x="4406400" y="0"/>
            <a:ext cx="4737600" cy="5143065"/>
            <a:chOff x="4406400" y="0"/>
            <a:chExt cx="4737600" cy="5143065"/>
          </a:xfrm>
        </p:grpSpPr>
        <p:sp>
          <p:nvSpPr>
            <p:cNvPr id="21" name="Google Shape;21;p3"/>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3"/>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3"/>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3"/>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3"/>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3"/>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3"/>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3"/>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3"/>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3"/>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3"/>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3"/>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3"/>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3"/>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3"/>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3"/>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9" name="Google Shape;39;p3"/>
          <p:cNvSpPr txBox="1"/>
          <p:nvPr>
            <p:ph type="title"/>
          </p:nvPr>
        </p:nvSpPr>
        <p:spPr>
          <a:xfrm>
            <a:off x="823850" y="2053000"/>
            <a:ext cx="4587000" cy="1148700"/>
          </a:xfrm>
          <a:prstGeom prst="rect">
            <a:avLst/>
          </a:prstGeom>
        </p:spPr>
        <p:txBody>
          <a:bodyPr anchorCtr="0" anchor="ctr"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0" name="Google Shape;40;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41" name="Shape 41"/>
        <p:cNvGrpSpPr/>
        <p:nvPr/>
      </p:nvGrpSpPr>
      <p:grpSpPr>
        <a:xfrm>
          <a:off x="0" y="0"/>
          <a:ext cx="0" cy="0"/>
          <a:chOff x="0" y="0"/>
          <a:chExt cx="0" cy="0"/>
        </a:xfrm>
      </p:grpSpPr>
      <p:grpSp>
        <p:nvGrpSpPr>
          <p:cNvPr id="42" name="Google Shape;42;p4"/>
          <p:cNvGrpSpPr/>
          <p:nvPr/>
        </p:nvGrpSpPr>
        <p:grpSpPr>
          <a:xfrm>
            <a:off x="0" y="381001"/>
            <a:ext cx="1037850" cy="1016287"/>
            <a:chOff x="0" y="381001"/>
            <a:chExt cx="1037850" cy="1016287"/>
          </a:xfrm>
        </p:grpSpPr>
        <p:sp>
          <p:nvSpPr>
            <p:cNvPr id="43" name="Google Shape;43;p4"/>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4"/>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4"/>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6" name="Google Shape;46;p4"/>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47" name="Google Shape;47;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48" name="Shape 48"/>
        <p:cNvGrpSpPr/>
        <p:nvPr/>
      </p:nvGrpSpPr>
      <p:grpSpPr>
        <a:xfrm>
          <a:off x="0" y="0"/>
          <a:ext cx="0" cy="0"/>
          <a:chOff x="0" y="0"/>
          <a:chExt cx="0" cy="0"/>
        </a:xfrm>
      </p:grpSpPr>
      <p:grpSp>
        <p:nvGrpSpPr>
          <p:cNvPr id="49" name="Google Shape;49;p5"/>
          <p:cNvGrpSpPr/>
          <p:nvPr/>
        </p:nvGrpSpPr>
        <p:grpSpPr>
          <a:xfrm>
            <a:off x="0" y="381001"/>
            <a:ext cx="1037850" cy="1016287"/>
            <a:chOff x="0" y="381001"/>
            <a:chExt cx="1037850" cy="1016287"/>
          </a:xfrm>
        </p:grpSpPr>
        <p:sp>
          <p:nvSpPr>
            <p:cNvPr id="50" name="Google Shape;50;p5"/>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5"/>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5"/>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53" name="Google Shape;53;p5"/>
          <p:cNvSpPr txBox="1"/>
          <p:nvPr>
            <p:ph idx="1" type="body"/>
          </p:nvPr>
        </p:nvSpPr>
        <p:spPr>
          <a:xfrm>
            <a:off x="1297500" y="1567550"/>
            <a:ext cx="3403200" cy="2911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4" name="Google Shape;54;p5"/>
          <p:cNvSpPr txBox="1"/>
          <p:nvPr>
            <p:ph idx="2" type="body"/>
          </p:nvPr>
        </p:nvSpPr>
        <p:spPr>
          <a:xfrm>
            <a:off x="4933221" y="1567550"/>
            <a:ext cx="3403200" cy="2911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5" name="Google Shape;55;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6" name="Shape 56"/>
        <p:cNvGrpSpPr/>
        <p:nvPr/>
      </p:nvGrpSpPr>
      <p:grpSpPr>
        <a:xfrm>
          <a:off x="0" y="0"/>
          <a:ext cx="0" cy="0"/>
          <a:chOff x="0" y="0"/>
          <a:chExt cx="0" cy="0"/>
        </a:xfrm>
      </p:grpSpPr>
      <p:grpSp>
        <p:nvGrpSpPr>
          <p:cNvPr id="57" name="Google Shape;57;p6"/>
          <p:cNvGrpSpPr/>
          <p:nvPr/>
        </p:nvGrpSpPr>
        <p:grpSpPr>
          <a:xfrm>
            <a:off x="0" y="381001"/>
            <a:ext cx="1037850" cy="1016287"/>
            <a:chOff x="0" y="381001"/>
            <a:chExt cx="1037850" cy="1016287"/>
          </a:xfrm>
        </p:grpSpPr>
        <p:sp>
          <p:nvSpPr>
            <p:cNvPr id="58" name="Google Shape;58;p6"/>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6"/>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0" name="Google Shape;60;p6"/>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1" name="Google Shape;61;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62" name="Shape 62"/>
        <p:cNvGrpSpPr/>
        <p:nvPr/>
      </p:nvGrpSpPr>
      <p:grpSpPr>
        <a:xfrm>
          <a:off x="0" y="0"/>
          <a:ext cx="0" cy="0"/>
          <a:chOff x="0" y="0"/>
          <a:chExt cx="0" cy="0"/>
        </a:xfrm>
      </p:grpSpPr>
      <p:grpSp>
        <p:nvGrpSpPr>
          <p:cNvPr id="63" name="Google Shape;63;p7"/>
          <p:cNvGrpSpPr/>
          <p:nvPr/>
        </p:nvGrpSpPr>
        <p:grpSpPr>
          <a:xfrm>
            <a:off x="0" y="381001"/>
            <a:ext cx="1037850" cy="1016287"/>
            <a:chOff x="0" y="381001"/>
            <a:chExt cx="1037850" cy="1016287"/>
          </a:xfrm>
        </p:grpSpPr>
        <p:sp>
          <p:nvSpPr>
            <p:cNvPr id="64" name="Google Shape;64;p7"/>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7"/>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7"/>
          <p:cNvSpPr txBox="1"/>
          <p:nvPr>
            <p:ph type="title"/>
          </p:nvPr>
        </p:nvSpPr>
        <p:spPr>
          <a:xfrm>
            <a:off x="1297500" y="393750"/>
            <a:ext cx="3798900" cy="1493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7" name="Google Shape;67;p7"/>
          <p:cNvSpPr txBox="1"/>
          <p:nvPr>
            <p:ph idx="1" type="body"/>
          </p:nvPr>
        </p:nvSpPr>
        <p:spPr>
          <a:xfrm>
            <a:off x="1297500" y="1972550"/>
            <a:ext cx="3798900" cy="24159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8" name="Google Shape;68;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69" name="Shape 69"/>
        <p:cNvGrpSpPr/>
        <p:nvPr/>
      </p:nvGrpSpPr>
      <p:grpSpPr>
        <a:xfrm>
          <a:off x="0" y="0"/>
          <a:ext cx="0" cy="0"/>
          <a:chOff x="0" y="0"/>
          <a:chExt cx="0" cy="0"/>
        </a:xfrm>
      </p:grpSpPr>
      <p:grpSp>
        <p:nvGrpSpPr>
          <p:cNvPr id="70" name="Google Shape;70;p8"/>
          <p:cNvGrpSpPr/>
          <p:nvPr/>
        </p:nvGrpSpPr>
        <p:grpSpPr>
          <a:xfrm>
            <a:off x="4406400" y="0"/>
            <a:ext cx="4737600" cy="5143500"/>
            <a:chOff x="4406400" y="0"/>
            <a:chExt cx="4737600" cy="5143500"/>
          </a:xfrm>
        </p:grpSpPr>
        <p:sp>
          <p:nvSpPr>
            <p:cNvPr id="71" name="Google Shape;71;p8"/>
            <p:cNvSpPr/>
            <p:nvPr/>
          </p:nvSpPr>
          <p:spPr>
            <a:xfrm rot="5400000">
              <a:off x="4407900" y="-1500"/>
              <a:ext cx="47346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8"/>
            <p:cNvSpPr/>
            <p:nvPr/>
          </p:nvSpPr>
          <p:spPr>
            <a:xfrm rot="5400000">
              <a:off x="4840825" y="6000"/>
              <a:ext cx="42987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8"/>
            <p:cNvSpPr/>
            <p:nvPr/>
          </p:nvSpPr>
          <p:spPr>
            <a:xfrm rot="-5400000">
              <a:off x="5618399" y="123664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8"/>
            <p:cNvSpPr/>
            <p:nvPr/>
          </p:nvSpPr>
          <p:spPr>
            <a:xfrm flipH="1">
              <a:off x="5849857" y="144407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8"/>
            <p:cNvSpPr/>
            <p:nvPr/>
          </p:nvSpPr>
          <p:spPr>
            <a:xfrm rot="-5400000">
              <a:off x="5987081" y="246974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8"/>
            <p:cNvSpPr/>
            <p:nvPr/>
          </p:nvSpPr>
          <p:spPr>
            <a:xfrm flipH="1">
              <a:off x="6222115" y="2677179"/>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8"/>
            <p:cNvSpPr/>
            <p:nvPr/>
          </p:nvSpPr>
          <p:spPr>
            <a:xfrm rot="-5400000">
              <a:off x="6675341" y="186224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8"/>
            <p:cNvSpPr/>
            <p:nvPr/>
          </p:nvSpPr>
          <p:spPr>
            <a:xfrm flipH="1">
              <a:off x="6908099" y="2069680"/>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rot="-5400000">
              <a:off x="6861141" y="247808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8"/>
            <p:cNvSpPr/>
            <p:nvPr/>
          </p:nvSpPr>
          <p:spPr>
            <a:xfrm flipH="1">
              <a:off x="7965266" y="269319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8"/>
            <p:cNvSpPr/>
            <p:nvPr/>
          </p:nvSpPr>
          <p:spPr>
            <a:xfrm flipH="1">
              <a:off x="8145082" y="330903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8"/>
            <p:cNvSpPr/>
            <p:nvPr/>
          </p:nvSpPr>
          <p:spPr>
            <a:xfrm rot="-5400000">
              <a:off x="7047599" y="309534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8"/>
            <p:cNvSpPr/>
            <p:nvPr/>
          </p:nvSpPr>
          <p:spPr>
            <a:xfrm flipH="1">
              <a:off x="7276649" y="330278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8"/>
            <p:cNvSpPr/>
            <p:nvPr/>
          </p:nvSpPr>
          <p:spPr>
            <a:xfrm rot="-5400000">
              <a:off x="7227414" y="3711189"/>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8"/>
            <p:cNvSpPr/>
            <p:nvPr/>
          </p:nvSpPr>
          <p:spPr>
            <a:xfrm flipH="1">
              <a:off x="7462448" y="391862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8"/>
            <p:cNvSpPr/>
            <p:nvPr/>
          </p:nvSpPr>
          <p:spPr>
            <a:xfrm rot="-5400000">
              <a:off x="8102491" y="37188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p:nvPr/>
          </p:nvSpPr>
          <p:spPr>
            <a:xfrm flipH="1">
              <a:off x="8334533" y="392629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8"/>
            <p:cNvSpPr/>
            <p:nvPr/>
          </p:nvSpPr>
          <p:spPr>
            <a:xfrm rot="-5400000">
              <a:off x="8288290" y="433470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9" name="Google Shape;89;p8"/>
          <p:cNvSpPr txBox="1"/>
          <p:nvPr>
            <p:ph type="title"/>
          </p:nvPr>
        </p:nvSpPr>
        <p:spPr>
          <a:xfrm>
            <a:off x="823850" y="866775"/>
            <a:ext cx="4587000" cy="3521100"/>
          </a:xfrm>
          <a:prstGeom prst="rect">
            <a:avLst/>
          </a:prstGeom>
        </p:spPr>
        <p:txBody>
          <a:bodyPr anchorCtr="0" anchor="ctr"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0" name="Google Shape;9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91" name="Shape 91"/>
        <p:cNvGrpSpPr/>
        <p:nvPr/>
      </p:nvGrpSpPr>
      <p:grpSpPr>
        <a:xfrm>
          <a:off x="0" y="0"/>
          <a:ext cx="0" cy="0"/>
          <a:chOff x="0" y="0"/>
          <a:chExt cx="0" cy="0"/>
        </a:xfrm>
      </p:grpSpPr>
      <p:grpSp>
        <p:nvGrpSpPr>
          <p:cNvPr id="92" name="Google Shape;92;p9"/>
          <p:cNvGrpSpPr/>
          <p:nvPr/>
        </p:nvGrpSpPr>
        <p:grpSpPr>
          <a:xfrm>
            <a:off x="0" y="381001"/>
            <a:ext cx="1037850" cy="1016287"/>
            <a:chOff x="0" y="381001"/>
            <a:chExt cx="1037850" cy="1016287"/>
          </a:xfrm>
        </p:grpSpPr>
        <p:sp>
          <p:nvSpPr>
            <p:cNvPr id="93" name="Google Shape;93;p9"/>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9"/>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5" name="Google Shape;95;p9"/>
          <p:cNvSpPr txBox="1"/>
          <p:nvPr>
            <p:ph type="title"/>
          </p:nvPr>
        </p:nvSpPr>
        <p:spPr>
          <a:xfrm>
            <a:off x="1297500" y="1658325"/>
            <a:ext cx="3036300" cy="17517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96" name="Google Shape;96;p9"/>
          <p:cNvSpPr txBox="1"/>
          <p:nvPr>
            <p:ph idx="1" type="subTitle"/>
          </p:nvPr>
        </p:nvSpPr>
        <p:spPr>
          <a:xfrm>
            <a:off x="1297500" y="3538000"/>
            <a:ext cx="3036300" cy="5061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97" name="Google Shape;97;p9"/>
          <p:cNvSpPr txBox="1"/>
          <p:nvPr>
            <p:ph idx="2" type="body"/>
          </p:nvPr>
        </p:nvSpPr>
        <p:spPr>
          <a:xfrm>
            <a:off x="4648200" y="1696600"/>
            <a:ext cx="3676800" cy="2347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98" name="Google Shape;98;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9" name="Shape 99"/>
        <p:cNvGrpSpPr/>
        <p:nvPr/>
      </p:nvGrpSpPr>
      <p:grpSpPr>
        <a:xfrm>
          <a:off x="0" y="0"/>
          <a:ext cx="0" cy="0"/>
          <a:chOff x="0" y="0"/>
          <a:chExt cx="0" cy="0"/>
        </a:xfrm>
      </p:grpSpPr>
      <p:grpSp>
        <p:nvGrpSpPr>
          <p:cNvPr id="100" name="Google Shape;100;p10"/>
          <p:cNvGrpSpPr/>
          <p:nvPr/>
        </p:nvGrpSpPr>
        <p:grpSpPr>
          <a:xfrm>
            <a:off x="0" y="4128572"/>
            <a:ext cx="698925" cy="684657"/>
            <a:chOff x="0" y="3785672"/>
            <a:chExt cx="698925" cy="684657"/>
          </a:xfrm>
        </p:grpSpPr>
        <p:sp>
          <p:nvSpPr>
            <p:cNvPr id="101" name="Google Shape;101;p10"/>
            <p:cNvSpPr/>
            <p:nvPr/>
          </p:nvSpPr>
          <p:spPr>
            <a:xfrm rot="-5400000">
              <a:off x="0" y="3785672"/>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0"/>
            <p:cNvSpPr/>
            <p:nvPr/>
          </p:nvSpPr>
          <p:spPr>
            <a:xfrm flipH="1">
              <a:off x="154125" y="3925529"/>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3" name="Google Shape;103;p10"/>
          <p:cNvSpPr txBox="1"/>
          <p:nvPr>
            <p:ph idx="1" type="body"/>
          </p:nvPr>
        </p:nvSpPr>
        <p:spPr>
          <a:xfrm>
            <a:off x="812725" y="4305375"/>
            <a:ext cx="6936000" cy="523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104" name="Google Shape;104;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focus">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2pPr>
            <a:lvl3pPr lvl="2">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3pPr>
            <a:lvl4pPr lvl="3">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4pPr>
            <a:lvl5pPr lvl="4">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5pPr>
            <a:lvl6pPr lvl="5">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6pPr>
            <a:lvl7pPr lvl="6">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7pPr>
            <a:lvl8pPr lvl="7">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8pPr>
            <a:lvl9pPr lvl="8">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lt1"/>
              </a:buClr>
              <a:buSzPts val="1300"/>
              <a:buFont typeface="Lato"/>
              <a:buChar char="●"/>
              <a:defRPr sz="1300">
                <a:solidFill>
                  <a:schemeClr val="lt1"/>
                </a:solidFill>
                <a:latin typeface="Lato"/>
                <a:ea typeface="Lato"/>
                <a:cs typeface="Lato"/>
                <a:sym typeface="Lato"/>
              </a:defRPr>
            </a:lvl1pPr>
            <a:lvl2pPr indent="-298450" lvl="1" marL="9144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2pPr>
            <a:lvl3pPr indent="-298450" lvl="2" marL="13716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3pPr>
            <a:lvl4pPr indent="-298450" lvl="3" marL="18288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4pPr>
            <a:lvl5pPr indent="-298450" lvl="4" marL="22860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5pPr>
            <a:lvl6pPr indent="-298450" lvl="5" marL="27432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6pPr>
            <a:lvl7pPr indent="-298450" lvl="6" marL="32004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7pPr>
            <a:lvl8pPr indent="-298450" lvl="7" marL="36576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8pPr>
            <a:lvl9pPr indent="-298450" lvl="8" marL="41148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1"/>
                </a:solidFill>
                <a:latin typeface="Lato"/>
                <a:ea typeface="Lato"/>
                <a:cs typeface="Lato"/>
                <a:sym typeface="Lato"/>
              </a:defRPr>
            </a:lvl1pPr>
            <a:lvl2pPr lvl="1" algn="r">
              <a:buNone/>
              <a:defRPr sz="1000">
                <a:solidFill>
                  <a:schemeClr val="lt1"/>
                </a:solidFill>
                <a:latin typeface="Lato"/>
                <a:ea typeface="Lato"/>
                <a:cs typeface="Lato"/>
                <a:sym typeface="Lato"/>
              </a:defRPr>
            </a:lvl2pPr>
            <a:lvl3pPr lvl="2" algn="r">
              <a:buNone/>
              <a:defRPr sz="1000">
                <a:solidFill>
                  <a:schemeClr val="lt1"/>
                </a:solidFill>
                <a:latin typeface="Lato"/>
                <a:ea typeface="Lato"/>
                <a:cs typeface="Lato"/>
                <a:sym typeface="Lato"/>
              </a:defRPr>
            </a:lvl3pPr>
            <a:lvl4pPr lvl="3" algn="r">
              <a:buNone/>
              <a:defRPr sz="1000">
                <a:solidFill>
                  <a:schemeClr val="lt1"/>
                </a:solidFill>
                <a:latin typeface="Lato"/>
                <a:ea typeface="Lato"/>
                <a:cs typeface="Lato"/>
                <a:sym typeface="Lato"/>
              </a:defRPr>
            </a:lvl4pPr>
            <a:lvl5pPr lvl="4" algn="r">
              <a:buNone/>
              <a:defRPr sz="1000">
                <a:solidFill>
                  <a:schemeClr val="lt1"/>
                </a:solidFill>
                <a:latin typeface="Lato"/>
                <a:ea typeface="Lato"/>
                <a:cs typeface="Lato"/>
                <a:sym typeface="Lato"/>
              </a:defRPr>
            </a:lvl5pPr>
            <a:lvl6pPr lvl="5" algn="r">
              <a:buNone/>
              <a:defRPr sz="1000">
                <a:solidFill>
                  <a:schemeClr val="lt1"/>
                </a:solidFill>
                <a:latin typeface="Lato"/>
                <a:ea typeface="Lato"/>
                <a:cs typeface="Lato"/>
                <a:sym typeface="Lato"/>
              </a:defRPr>
            </a:lvl6pPr>
            <a:lvl7pPr lvl="6" algn="r">
              <a:buNone/>
              <a:defRPr sz="1000">
                <a:solidFill>
                  <a:schemeClr val="lt1"/>
                </a:solidFill>
                <a:latin typeface="Lato"/>
                <a:ea typeface="Lato"/>
                <a:cs typeface="Lato"/>
                <a:sym typeface="Lato"/>
              </a:defRPr>
            </a:lvl7pPr>
            <a:lvl8pPr lvl="7" algn="r">
              <a:buNone/>
              <a:defRPr sz="1000">
                <a:solidFill>
                  <a:schemeClr val="lt1"/>
                </a:solidFill>
                <a:latin typeface="Lato"/>
                <a:ea typeface="Lato"/>
                <a:cs typeface="Lato"/>
                <a:sym typeface="Lato"/>
              </a:defRPr>
            </a:lvl8pPr>
            <a:lvl9pPr lvl="8" algn="r">
              <a:buNone/>
              <a:defRPr sz="1000">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image" Target="../media/image2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3.png"/><Relationship Id="rId4" Type="http://schemas.openxmlformats.org/officeDocument/2006/relationships/image" Target="../media/image1.png"/><Relationship Id="rId5" Type="http://schemas.openxmlformats.org/officeDocument/2006/relationships/image" Target="../media/image5.png"/><Relationship Id="rId6"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8.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1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20.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2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22.png"/><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3"/>
          <p:cNvSpPr txBox="1"/>
          <p:nvPr>
            <p:ph type="ctrTitle"/>
          </p:nvPr>
        </p:nvSpPr>
        <p:spPr>
          <a:xfrm>
            <a:off x="864000" y="874000"/>
            <a:ext cx="7416000" cy="14655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latin typeface="Times New Roman"/>
                <a:ea typeface="Times New Roman"/>
                <a:cs typeface="Times New Roman"/>
                <a:sym typeface="Times New Roman"/>
              </a:rPr>
              <a:t>Chapter Class Summ</a:t>
            </a:r>
            <a:endParaRPr>
              <a:latin typeface="Times New Roman"/>
              <a:ea typeface="Times New Roman"/>
              <a:cs typeface="Times New Roman"/>
              <a:sym typeface="Times New Roman"/>
            </a:endParaRPr>
          </a:p>
        </p:txBody>
      </p:sp>
      <p:sp>
        <p:nvSpPr>
          <p:cNvPr id="135" name="Google Shape;135;p13"/>
          <p:cNvSpPr txBox="1"/>
          <p:nvPr>
            <p:ph idx="1" type="subTitle"/>
          </p:nvPr>
        </p:nvSpPr>
        <p:spPr>
          <a:xfrm>
            <a:off x="311700" y="1806100"/>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sz="2700">
                <a:latin typeface="Times New Roman"/>
                <a:ea typeface="Times New Roman"/>
                <a:cs typeface="Times New Roman"/>
                <a:sym typeface="Times New Roman"/>
              </a:rPr>
              <a:t>Miles Jackson</a:t>
            </a:r>
            <a:endParaRPr sz="2700">
              <a:latin typeface="Times New Roman"/>
              <a:ea typeface="Times New Roman"/>
              <a:cs typeface="Times New Roman"/>
              <a:sym typeface="Times New Roman"/>
            </a:endParaRPr>
          </a:p>
        </p:txBody>
      </p:sp>
      <p:sp>
        <p:nvSpPr>
          <p:cNvPr id="136" name="Google Shape;136;p13"/>
          <p:cNvSpPr txBox="1"/>
          <p:nvPr/>
        </p:nvSpPr>
        <p:spPr>
          <a:xfrm>
            <a:off x="1608750" y="2967200"/>
            <a:ext cx="5926500" cy="923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chemeClr val="lt1"/>
                </a:solidFill>
                <a:latin typeface="Times New Roman"/>
                <a:ea typeface="Times New Roman"/>
                <a:cs typeface="Times New Roman"/>
                <a:sym typeface="Times New Roman"/>
              </a:rPr>
              <a:t>CS 4624 Multimedia, Hypertext and Information Access</a:t>
            </a:r>
            <a:endParaRPr sz="1800">
              <a:solidFill>
                <a:schemeClr val="lt1"/>
              </a:solidFill>
              <a:latin typeface="Times New Roman"/>
              <a:ea typeface="Times New Roman"/>
              <a:cs typeface="Times New Roman"/>
              <a:sym typeface="Times New Roman"/>
            </a:endParaRPr>
          </a:p>
          <a:p>
            <a:pPr indent="0" lvl="0" marL="0" rtl="0" algn="ctr">
              <a:spcBef>
                <a:spcPts val="0"/>
              </a:spcBef>
              <a:spcAft>
                <a:spcPts val="0"/>
              </a:spcAft>
              <a:buNone/>
            </a:pPr>
            <a:r>
              <a:rPr lang="en" sz="1800">
                <a:solidFill>
                  <a:schemeClr val="lt1"/>
                </a:solidFill>
                <a:latin typeface="Times New Roman"/>
                <a:ea typeface="Times New Roman"/>
                <a:cs typeface="Times New Roman"/>
                <a:sym typeface="Times New Roman"/>
              </a:rPr>
              <a:t>Instructor: Edward A. Fox</a:t>
            </a:r>
            <a:endParaRPr sz="1800">
              <a:solidFill>
                <a:schemeClr val="lt1"/>
              </a:solidFill>
              <a:latin typeface="Times New Roman"/>
              <a:ea typeface="Times New Roman"/>
              <a:cs typeface="Times New Roman"/>
              <a:sym typeface="Times New Roman"/>
            </a:endParaRPr>
          </a:p>
          <a:p>
            <a:pPr indent="0" lvl="0" marL="0" rtl="0" algn="ctr">
              <a:spcBef>
                <a:spcPts val="0"/>
              </a:spcBef>
              <a:spcAft>
                <a:spcPts val="0"/>
              </a:spcAft>
              <a:buNone/>
            </a:pPr>
            <a:r>
              <a:t/>
            </a:r>
            <a:endParaRPr sz="1800">
              <a:solidFill>
                <a:schemeClr val="lt1"/>
              </a:solidFill>
              <a:latin typeface="Times New Roman"/>
              <a:ea typeface="Times New Roman"/>
              <a:cs typeface="Times New Roman"/>
              <a:sym typeface="Times New Roman"/>
            </a:endParaRPr>
          </a:p>
          <a:p>
            <a:pPr indent="0" lvl="0" marL="0" rtl="0" algn="ctr">
              <a:spcBef>
                <a:spcPts val="0"/>
              </a:spcBef>
              <a:spcAft>
                <a:spcPts val="0"/>
              </a:spcAft>
              <a:buNone/>
            </a:pPr>
            <a:r>
              <a:t/>
            </a:r>
            <a:endParaRPr sz="1800">
              <a:solidFill>
                <a:schemeClr val="lt1"/>
              </a:solidFill>
              <a:latin typeface="Times New Roman"/>
              <a:ea typeface="Times New Roman"/>
              <a:cs typeface="Times New Roman"/>
              <a:sym typeface="Times New Roman"/>
            </a:endParaRPr>
          </a:p>
        </p:txBody>
      </p:sp>
      <p:sp>
        <p:nvSpPr>
          <p:cNvPr id="137" name="Google Shape;137;p13"/>
          <p:cNvSpPr txBox="1"/>
          <p:nvPr/>
        </p:nvSpPr>
        <p:spPr>
          <a:xfrm>
            <a:off x="3369300" y="4259400"/>
            <a:ext cx="2405400" cy="7023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lang="en" sz="1200">
                <a:solidFill>
                  <a:schemeClr val="lt1"/>
                </a:solidFill>
                <a:latin typeface="Times New Roman"/>
                <a:ea typeface="Times New Roman"/>
                <a:cs typeface="Times New Roman"/>
                <a:sym typeface="Times New Roman"/>
              </a:rPr>
              <a:t>Virginia Tech</a:t>
            </a:r>
            <a:endParaRPr sz="1200">
              <a:solidFill>
                <a:schemeClr val="lt1"/>
              </a:solidFill>
              <a:latin typeface="Times New Roman"/>
              <a:ea typeface="Times New Roman"/>
              <a:cs typeface="Times New Roman"/>
              <a:sym typeface="Times New Roman"/>
            </a:endParaRPr>
          </a:p>
          <a:p>
            <a:pPr indent="0" lvl="0" marL="0" rtl="0" algn="ctr">
              <a:lnSpc>
                <a:spcPct val="115000"/>
              </a:lnSpc>
              <a:spcBef>
                <a:spcPts val="0"/>
              </a:spcBef>
              <a:spcAft>
                <a:spcPts val="0"/>
              </a:spcAft>
              <a:buClr>
                <a:schemeClr val="dk1"/>
              </a:buClr>
              <a:buSzPts val="1100"/>
              <a:buFont typeface="Arial"/>
              <a:buNone/>
            </a:pPr>
            <a:r>
              <a:rPr lang="en" sz="1200">
                <a:solidFill>
                  <a:schemeClr val="lt1"/>
                </a:solidFill>
                <a:latin typeface="Times New Roman"/>
                <a:ea typeface="Times New Roman"/>
                <a:cs typeface="Times New Roman"/>
                <a:sym typeface="Times New Roman"/>
              </a:rPr>
              <a:t>Blacksburg, VA 24061</a:t>
            </a:r>
            <a:endParaRPr sz="1200">
              <a:solidFill>
                <a:schemeClr val="lt1"/>
              </a:solidFill>
              <a:latin typeface="Times New Roman"/>
              <a:ea typeface="Times New Roman"/>
              <a:cs typeface="Times New Roman"/>
              <a:sym typeface="Times New Roman"/>
            </a:endParaRPr>
          </a:p>
          <a:p>
            <a:pPr indent="0" lvl="0" marL="0" rtl="0" algn="ctr">
              <a:lnSpc>
                <a:spcPct val="115000"/>
              </a:lnSpc>
              <a:spcBef>
                <a:spcPts val="0"/>
              </a:spcBef>
              <a:spcAft>
                <a:spcPts val="0"/>
              </a:spcAft>
              <a:buClr>
                <a:schemeClr val="dk1"/>
              </a:buClr>
              <a:buSzPts val="1100"/>
              <a:buFont typeface="Arial"/>
              <a:buNone/>
            </a:pPr>
            <a:r>
              <a:rPr lang="en" sz="1200">
                <a:solidFill>
                  <a:schemeClr val="lt1"/>
                </a:solidFill>
                <a:latin typeface="Times New Roman"/>
                <a:ea typeface="Times New Roman"/>
                <a:cs typeface="Times New Roman"/>
                <a:sym typeface="Times New Roman"/>
              </a:rPr>
              <a:t>5/7/2024</a:t>
            </a:r>
            <a:endParaRPr sz="1800">
              <a:solidFill>
                <a:schemeClr val="lt1"/>
              </a:solidFill>
              <a:latin typeface="Times New Roman"/>
              <a:ea typeface="Times New Roman"/>
              <a:cs typeface="Times New Roman"/>
              <a:sym typeface="Times New Roman"/>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pic>
        <p:nvPicPr>
          <p:cNvPr id="201" name="Google Shape;201;p22"/>
          <p:cNvPicPr preferRelativeResize="0"/>
          <p:nvPr/>
        </p:nvPicPr>
        <p:blipFill>
          <a:blip r:embed="rId3">
            <a:alphaModFix/>
          </a:blip>
          <a:stretch>
            <a:fillRect/>
          </a:stretch>
        </p:blipFill>
        <p:spPr>
          <a:xfrm>
            <a:off x="938213" y="152400"/>
            <a:ext cx="7267575" cy="4229100"/>
          </a:xfrm>
          <a:prstGeom prst="rect">
            <a:avLst/>
          </a:prstGeom>
          <a:noFill/>
          <a:ln>
            <a:noFill/>
          </a:ln>
        </p:spPr>
      </p:pic>
      <p:sp>
        <p:nvSpPr>
          <p:cNvPr id="202" name="Google Shape;202;p22"/>
          <p:cNvSpPr txBox="1"/>
          <p:nvPr/>
        </p:nvSpPr>
        <p:spPr>
          <a:xfrm>
            <a:off x="944675" y="4481600"/>
            <a:ext cx="7267500" cy="522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600">
                <a:solidFill>
                  <a:schemeClr val="lt1"/>
                </a:solidFill>
                <a:latin typeface="Lato"/>
                <a:ea typeface="Lato"/>
                <a:cs typeface="Lato"/>
                <a:sym typeface="Lato"/>
              </a:rPr>
              <a:t>Summarization of Uploaded PDFs (Full ETD)</a:t>
            </a:r>
            <a:endParaRPr sz="1600">
              <a:solidFill>
                <a:schemeClr val="lt1"/>
              </a:solidFill>
              <a:latin typeface="Lato"/>
              <a:ea typeface="Lato"/>
              <a:cs typeface="Lato"/>
              <a:sym typeface="Lato"/>
            </a:endParaRPr>
          </a:p>
        </p:txBody>
      </p:sp>
      <p:sp>
        <p:nvSpPr>
          <p:cNvPr id="203" name="Google Shape;203;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pic>
        <p:nvPicPr>
          <p:cNvPr id="208" name="Google Shape;208;p23"/>
          <p:cNvPicPr preferRelativeResize="0"/>
          <p:nvPr/>
        </p:nvPicPr>
        <p:blipFill>
          <a:blip r:embed="rId3">
            <a:alphaModFix/>
          </a:blip>
          <a:stretch>
            <a:fillRect/>
          </a:stretch>
        </p:blipFill>
        <p:spPr>
          <a:xfrm>
            <a:off x="938200" y="152400"/>
            <a:ext cx="7267575" cy="4229100"/>
          </a:xfrm>
          <a:prstGeom prst="rect">
            <a:avLst/>
          </a:prstGeom>
          <a:noFill/>
          <a:ln>
            <a:noFill/>
          </a:ln>
        </p:spPr>
      </p:pic>
      <p:sp>
        <p:nvSpPr>
          <p:cNvPr id="209" name="Google Shape;209;p23"/>
          <p:cNvSpPr txBox="1"/>
          <p:nvPr/>
        </p:nvSpPr>
        <p:spPr>
          <a:xfrm>
            <a:off x="944675" y="4481600"/>
            <a:ext cx="7267500" cy="522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600">
                <a:solidFill>
                  <a:schemeClr val="lt1"/>
                </a:solidFill>
                <a:latin typeface="Lato"/>
                <a:ea typeface="Lato"/>
                <a:cs typeface="Lato"/>
                <a:sym typeface="Lato"/>
              </a:rPr>
              <a:t>Summarization of Uploaded PDFs (ETD Chapter)</a:t>
            </a:r>
            <a:endParaRPr sz="1600">
              <a:solidFill>
                <a:schemeClr val="lt1"/>
              </a:solidFill>
              <a:latin typeface="Lato"/>
              <a:ea typeface="Lato"/>
              <a:cs typeface="Lato"/>
              <a:sym typeface="Lato"/>
            </a:endParaRPr>
          </a:p>
        </p:txBody>
      </p:sp>
      <p:sp>
        <p:nvSpPr>
          <p:cNvPr id="210" name="Google Shape;210;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24"/>
          <p:cNvSpPr txBox="1"/>
          <p:nvPr>
            <p:ph type="title"/>
          </p:nvPr>
        </p:nvSpPr>
        <p:spPr>
          <a:xfrm>
            <a:off x="823850" y="2053000"/>
            <a:ext cx="4587000" cy="11487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sz="3600">
                <a:latin typeface="Times New Roman"/>
                <a:ea typeface="Times New Roman"/>
                <a:cs typeface="Times New Roman"/>
                <a:sym typeface="Times New Roman"/>
              </a:rPr>
              <a:t>Implementation</a:t>
            </a:r>
            <a:endParaRPr sz="3600">
              <a:latin typeface="Times New Roman"/>
              <a:ea typeface="Times New Roman"/>
              <a:cs typeface="Times New Roman"/>
              <a:sym typeface="Times New Roman"/>
            </a:endParaRPr>
          </a:p>
        </p:txBody>
      </p:sp>
      <p:sp>
        <p:nvSpPr>
          <p:cNvPr id="216" name="Google Shape;216;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pic>
        <p:nvPicPr>
          <p:cNvPr id="221" name="Google Shape;221;p25"/>
          <p:cNvPicPr preferRelativeResize="0"/>
          <p:nvPr/>
        </p:nvPicPr>
        <p:blipFill>
          <a:blip r:embed="rId3">
            <a:alphaModFix/>
          </a:blip>
          <a:stretch>
            <a:fillRect/>
          </a:stretch>
        </p:blipFill>
        <p:spPr>
          <a:xfrm>
            <a:off x="152398" y="263201"/>
            <a:ext cx="8839204" cy="4159898"/>
          </a:xfrm>
          <a:prstGeom prst="rect">
            <a:avLst/>
          </a:prstGeom>
          <a:noFill/>
          <a:ln>
            <a:noFill/>
          </a:ln>
        </p:spPr>
      </p:pic>
      <p:pic>
        <p:nvPicPr>
          <p:cNvPr id="222" name="Google Shape;222;p25"/>
          <p:cNvPicPr preferRelativeResize="0"/>
          <p:nvPr/>
        </p:nvPicPr>
        <p:blipFill>
          <a:blip r:embed="rId4">
            <a:alphaModFix/>
          </a:blip>
          <a:stretch>
            <a:fillRect/>
          </a:stretch>
        </p:blipFill>
        <p:spPr>
          <a:xfrm>
            <a:off x="-1" y="185013"/>
            <a:ext cx="9144001" cy="4316275"/>
          </a:xfrm>
          <a:prstGeom prst="rect">
            <a:avLst/>
          </a:prstGeom>
          <a:noFill/>
          <a:ln>
            <a:noFill/>
          </a:ln>
        </p:spPr>
      </p:pic>
      <p:pic>
        <p:nvPicPr>
          <p:cNvPr id="223" name="Google Shape;223;p25"/>
          <p:cNvPicPr preferRelativeResize="0"/>
          <p:nvPr/>
        </p:nvPicPr>
        <p:blipFill>
          <a:blip r:embed="rId5">
            <a:alphaModFix/>
          </a:blip>
          <a:stretch>
            <a:fillRect/>
          </a:stretch>
        </p:blipFill>
        <p:spPr>
          <a:xfrm>
            <a:off x="1" y="189516"/>
            <a:ext cx="9143999" cy="4307267"/>
          </a:xfrm>
          <a:prstGeom prst="rect">
            <a:avLst/>
          </a:prstGeom>
          <a:noFill/>
          <a:ln>
            <a:noFill/>
          </a:ln>
        </p:spPr>
      </p:pic>
      <p:pic>
        <p:nvPicPr>
          <p:cNvPr id="224" name="Google Shape;224;p25"/>
          <p:cNvPicPr preferRelativeResize="0"/>
          <p:nvPr/>
        </p:nvPicPr>
        <p:blipFill>
          <a:blip r:embed="rId6">
            <a:alphaModFix/>
          </a:blip>
          <a:stretch>
            <a:fillRect/>
          </a:stretch>
        </p:blipFill>
        <p:spPr>
          <a:xfrm>
            <a:off x="-1" y="186995"/>
            <a:ext cx="9144001" cy="4312309"/>
          </a:xfrm>
          <a:prstGeom prst="rect">
            <a:avLst/>
          </a:prstGeom>
          <a:noFill/>
          <a:ln>
            <a:noFill/>
          </a:ln>
        </p:spPr>
      </p:pic>
      <p:sp>
        <p:nvSpPr>
          <p:cNvPr id="225" name="Google Shape;225;p25"/>
          <p:cNvSpPr txBox="1"/>
          <p:nvPr/>
        </p:nvSpPr>
        <p:spPr>
          <a:xfrm>
            <a:off x="1160100" y="4625050"/>
            <a:ext cx="6823800" cy="420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600">
                <a:solidFill>
                  <a:schemeClr val="lt1"/>
                </a:solidFill>
                <a:latin typeface="Lato"/>
                <a:ea typeface="Lato"/>
                <a:cs typeface="Lato"/>
                <a:sym typeface="Lato"/>
              </a:rPr>
              <a:t>Application Step-through </a:t>
            </a:r>
            <a:endParaRPr sz="1600">
              <a:solidFill>
                <a:schemeClr val="lt1"/>
              </a:solidFill>
              <a:latin typeface="Lato"/>
              <a:ea typeface="Lato"/>
              <a:cs typeface="Lato"/>
              <a:sym typeface="Lato"/>
            </a:endParaRPr>
          </a:p>
        </p:txBody>
      </p:sp>
      <p:sp>
        <p:nvSpPr>
          <p:cNvPr id="226" name="Google Shape;226;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26"/>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Back-End</a:t>
            </a:r>
            <a:endParaRPr/>
          </a:p>
        </p:txBody>
      </p:sp>
      <p:sp>
        <p:nvSpPr>
          <p:cNvPr id="232" name="Google Shape;232;p26"/>
          <p:cNvSpPr txBox="1"/>
          <p:nvPr>
            <p:ph idx="1" type="body"/>
          </p:nvPr>
        </p:nvSpPr>
        <p:spPr>
          <a:xfrm>
            <a:off x="135250" y="1823700"/>
            <a:ext cx="3790800" cy="2911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600"/>
              <a:t>PDF is uploaded into FileUploader object</a:t>
            </a:r>
            <a:endParaRPr sz="1600"/>
          </a:p>
          <a:p>
            <a:pPr indent="0" lvl="0" marL="0" rtl="0" algn="l">
              <a:spcBef>
                <a:spcPts val="1200"/>
              </a:spcBef>
              <a:spcAft>
                <a:spcPts val="1200"/>
              </a:spcAft>
              <a:buNone/>
            </a:pPr>
            <a:r>
              <a:t/>
            </a:r>
            <a:endParaRPr sz="1600"/>
          </a:p>
        </p:txBody>
      </p:sp>
      <p:pic>
        <p:nvPicPr>
          <p:cNvPr id="233" name="Google Shape;233;p26"/>
          <p:cNvPicPr preferRelativeResize="0"/>
          <p:nvPr/>
        </p:nvPicPr>
        <p:blipFill>
          <a:blip r:embed="rId3">
            <a:alphaModFix/>
          </a:blip>
          <a:stretch>
            <a:fillRect/>
          </a:stretch>
        </p:blipFill>
        <p:spPr>
          <a:xfrm>
            <a:off x="4047375" y="1029900"/>
            <a:ext cx="5096626" cy="3400476"/>
          </a:xfrm>
          <a:prstGeom prst="rect">
            <a:avLst/>
          </a:prstGeom>
          <a:noFill/>
          <a:ln>
            <a:noFill/>
          </a:ln>
        </p:spPr>
      </p:pic>
      <p:sp>
        <p:nvSpPr>
          <p:cNvPr id="234" name="Google Shape;234;p2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27"/>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Back End</a:t>
            </a:r>
            <a:endParaRPr/>
          </a:p>
        </p:txBody>
      </p:sp>
      <p:sp>
        <p:nvSpPr>
          <p:cNvPr id="240" name="Google Shape;240;p27"/>
          <p:cNvSpPr txBox="1"/>
          <p:nvPr>
            <p:ph idx="1" type="body"/>
          </p:nvPr>
        </p:nvSpPr>
        <p:spPr>
          <a:xfrm>
            <a:off x="1297500" y="1567550"/>
            <a:ext cx="3274500" cy="29112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SzPts val="1600"/>
              <a:buChar char="●"/>
            </a:pPr>
            <a:r>
              <a:rPr lang="en" sz="1600"/>
              <a:t>The filename is used to determine the ETD ID and determine directories for text storage</a:t>
            </a:r>
            <a:endParaRPr sz="1600"/>
          </a:p>
          <a:p>
            <a:pPr indent="-330200" lvl="0" marL="457200" rtl="0" algn="l">
              <a:spcBef>
                <a:spcPts val="0"/>
              </a:spcBef>
              <a:spcAft>
                <a:spcPts val="0"/>
              </a:spcAft>
              <a:buSzPts val="1600"/>
              <a:buChar char="●"/>
            </a:pPr>
            <a:r>
              <a:rPr lang="en" sz="1600"/>
              <a:t>We then check if the file paths for summarization already exist in the database</a:t>
            </a:r>
            <a:endParaRPr sz="1600"/>
          </a:p>
        </p:txBody>
      </p:sp>
      <p:pic>
        <p:nvPicPr>
          <p:cNvPr id="241" name="Google Shape;241;p27"/>
          <p:cNvPicPr preferRelativeResize="0"/>
          <p:nvPr/>
        </p:nvPicPr>
        <p:blipFill>
          <a:blip r:embed="rId3">
            <a:alphaModFix/>
          </a:blip>
          <a:stretch>
            <a:fillRect/>
          </a:stretch>
        </p:blipFill>
        <p:spPr>
          <a:xfrm>
            <a:off x="4949825" y="1257725"/>
            <a:ext cx="3861128" cy="3530848"/>
          </a:xfrm>
          <a:prstGeom prst="rect">
            <a:avLst/>
          </a:prstGeom>
          <a:noFill/>
          <a:ln>
            <a:noFill/>
          </a:ln>
        </p:spPr>
      </p:pic>
      <p:pic>
        <p:nvPicPr>
          <p:cNvPr id="242" name="Google Shape;242;p27"/>
          <p:cNvPicPr preferRelativeResize="0"/>
          <p:nvPr/>
        </p:nvPicPr>
        <p:blipFill>
          <a:blip r:embed="rId4">
            <a:alphaModFix/>
          </a:blip>
          <a:stretch>
            <a:fillRect/>
          </a:stretch>
        </p:blipFill>
        <p:spPr>
          <a:xfrm>
            <a:off x="4949825" y="1257741"/>
            <a:ext cx="3861126" cy="3530822"/>
          </a:xfrm>
          <a:prstGeom prst="rect">
            <a:avLst/>
          </a:prstGeom>
          <a:noFill/>
          <a:ln>
            <a:noFill/>
          </a:ln>
        </p:spPr>
      </p:pic>
      <p:sp>
        <p:nvSpPr>
          <p:cNvPr id="243" name="Google Shape;243;p2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28"/>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Back-End</a:t>
            </a:r>
            <a:endParaRPr/>
          </a:p>
        </p:txBody>
      </p:sp>
      <p:sp>
        <p:nvSpPr>
          <p:cNvPr id="249" name="Google Shape;249;p28"/>
          <p:cNvSpPr txBox="1"/>
          <p:nvPr>
            <p:ph idx="1" type="body"/>
          </p:nvPr>
        </p:nvSpPr>
        <p:spPr>
          <a:xfrm>
            <a:off x="1297500" y="1577800"/>
            <a:ext cx="7413600" cy="1653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sz="1600"/>
              <a:t>If the summarization path is not in the database, then that means we need to add that summary to the database and then switch to the summarization page.</a:t>
            </a:r>
            <a:endParaRPr sz="1600"/>
          </a:p>
        </p:txBody>
      </p:sp>
      <p:pic>
        <p:nvPicPr>
          <p:cNvPr id="250" name="Google Shape;250;p28"/>
          <p:cNvPicPr preferRelativeResize="0"/>
          <p:nvPr/>
        </p:nvPicPr>
        <p:blipFill>
          <a:blip r:embed="rId3">
            <a:alphaModFix/>
          </a:blip>
          <a:stretch>
            <a:fillRect/>
          </a:stretch>
        </p:blipFill>
        <p:spPr>
          <a:xfrm>
            <a:off x="2096925" y="2337300"/>
            <a:ext cx="6375526" cy="2806200"/>
          </a:xfrm>
          <a:prstGeom prst="rect">
            <a:avLst/>
          </a:prstGeom>
          <a:noFill/>
          <a:ln>
            <a:noFill/>
          </a:ln>
        </p:spPr>
      </p:pic>
      <p:sp>
        <p:nvSpPr>
          <p:cNvPr id="251" name="Google Shape;251;p2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29"/>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Back-End</a:t>
            </a:r>
            <a:endParaRPr/>
          </a:p>
        </p:txBody>
      </p:sp>
      <p:sp>
        <p:nvSpPr>
          <p:cNvPr id="257" name="Google Shape;257;p29"/>
          <p:cNvSpPr txBox="1"/>
          <p:nvPr>
            <p:ph idx="1" type="body"/>
          </p:nvPr>
        </p:nvSpPr>
        <p:spPr>
          <a:xfrm>
            <a:off x="152400" y="1567425"/>
            <a:ext cx="3936300" cy="33417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sz="1600"/>
              <a:t>The summarization page </a:t>
            </a:r>
            <a:r>
              <a:rPr lang="en" sz="1600"/>
              <a:t>simply</a:t>
            </a:r>
            <a:r>
              <a:rPr lang="en" sz="1600"/>
              <a:t> reads data from the tables using the ETD ID passed from the homepage and displays said data</a:t>
            </a:r>
            <a:endParaRPr sz="1600"/>
          </a:p>
        </p:txBody>
      </p:sp>
      <p:pic>
        <p:nvPicPr>
          <p:cNvPr id="258" name="Google Shape;258;p29"/>
          <p:cNvPicPr preferRelativeResize="0"/>
          <p:nvPr/>
        </p:nvPicPr>
        <p:blipFill>
          <a:blip r:embed="rId3">
            <a:alphaModFix/>
          </a:blip>
          <a:stretch>
            <a:fillRect/>
          </a:stretch>
        </p:blipFill>
        <p:spPr>
          <a:xfrm>
            <a:off x="4202075" y="378650"/>
            <a:ext cx="4941925" cy="4386200"/>
          </a:xfrm>
          <a:prstGeom prst="rect">
            <a:avLst/>
          </a:prstGeom>
          <a:noFill/>
          <a:ln>
            <a:noFill/>
          </a:ln>
        </p:spPr>
      </p:pic>
      <p:sp>
        <p:nvSpPr>
          <p:cNvPr id="259" name="Google Shape;259;p2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30"/>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Testing - Method</a:t>
            </a:r>
            <a:endParaRPr sz="1744"/>
          </a:p>
        </p:txBody>
      </p:sp>
      <p:sp>
        <p:nvSpPr>
          <p:cNvPr id="265" name="Google Shape;265;p30"/>
          <p:cNvSpPr txBox="1"/>
          <p:nvPr>
            <p:ph idx="1" type="body"/>
          </p:nvPr>
        </p:nvSpPr>
        <p:spPr>
          <a:xfrm>
            <a:off x="1297500" y="1567550"/>
            <a:ext cx="3403200" cy="29112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SzPts val="1600"/>
              <a:buChar char="●"/>
            </a:pPr>
            <a:r>
              <a:rPr lang="en" sz="1600"/>
              <a:t>User testing was difficult to </a:t>
            </a:r>
            <a:r>
              <a:rPr lang="en" sz="1600"/>
              <a:t>conduct without implementing the machine learning models</a:t>
            </a:r>
            <a:endParaRPr sz="1600"/>
          </a:p>
          <a:p>
            <a:pPr indent="-330200" lvl="0" marL="457200" rtl="0" algn="l">
              <a:spcBef>
                <a:spcPts val="0"/>
              </a:spcBef>
              <a:spcAft>
                <a:spcPts val="0"/>
              </a:spcAft>
              <a:buSzPts val="1600"/>
              <a:buChar char="●"/>
            </a:pPr>
            <a:r>
              <a:rPr lang="en" sz="1600"/>
              <a:t>Testing was conducted by our client, Bipasha Banerjee</a:t>
            </a:r>
            <a:endParaRPr sz="1600"/>
          </a:p>
          <a:p>
            <a:pPr indent="-330200" lvl="0" marL="457200" rtl="0" algn="l">
              <a:spcBef>
                <a:spcPts val="0"/>
              </a:spcBef>
              <a:spcAft>
                <a:spcPts val="0"/>
              </a:spcAft>
              <a:buSzPts val="1600"/>
              <a:buChar char="●"/>
            </a:pPr>
            <a:r>
              <a:rPr lang="en" sz="1600"/>
              <a:t>The client attempted to populate the ETD database while stress testing the code</a:t>
            </a:r>
            <a:endParaRPr sz="1600"/>
          </a:p>
        </p:txBody>
      </p:sp>
      <p:pic>
        <p:nvPicPr>
          <p:cNvPr id="266" name="Google Shape;266;p30"/>
          <p:cNvPicPr preferRelativeResize="0"/>
          <p:nvPr/>
        </p:nvPicPr>
        <p:blipFill>
          <a:blip r:embed="rId3">
            <a:alphaModFix/>
          </a:blip>
          <a:stretch>
            <a:fillRect/>
          </a:stretch>
        </p:blipFill>
        <p:spPr>
          <a:xfrm>
            <a:off x="4700700" y="1407800"/>
            <a:ext cx="4138499" cy="2327906"/>
          </a:xfrm>
          <a:prstGeom prst="rect">
            <a:avLst/>
          </a:prstGeom>
          <a:noFill/>
          <a:ln>
            <a:noFill/>
          </a:ln>
        </p:spPr>
      </p:pic>
      <p:sp>
        <p:nvSpPr>
          <p:cNvPr id="267" name="Google Shape;267;p3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31"/>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Testing - Results</a:t>
            </a:r>
            <a:endParaRPr/>
          </a:p>
        </p:txBody>
      </p:sp>
      <p:sp>
        <p:nvSpPr>
          <p:cNvPr id="273" name="Google Shape;273;p31"/>
          <p:cNvSpPr txBox="1"/>
          <p:nvPr>
            <p:ph idx="1" type="body"/>
          </p:nvPr>
        </p:nvSpPr>
        <p:spPr>
          <a:xfrm>
            <a:off x="278700" y="1567550"/>
            <a:ext cx="4422000" cy="29112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SzPts val="1600"/>
              <a:buChar char="●"/>
            </a:pPr>
            <a:r>
              <a:rPr lang="en" sz="1600"/>
              <a:t>Insufficient input </a:t>
            </a:r>
            <a:r>
              <a:rPr lang="en" sz="1600"/>
              <a:t>validation</a:t>
            </a:r>
            <a:r>
              <a:rPr lang="en" sz="1600"/>
              <a:t> before </a:t>
            </a:r>
            <a:r>
              <a:rPr lang="en" sz="1600"/>
              <a:t>attempting</a:t>
            </a:r>
            <a:r>
              <a:rPr lang="en" sz="1600"/>
              <a:t> to insert values into database</a:t>
            </a:r>
            <a:endParaRPr sz="1600"/>
          </a:p>
          <a:p>
            <a:pPr indent="-330200" lvl="0" marL="457200" rtl="0" algn="l">
              <a:spcBef>
                <a:spcPts val="1000"/>
              </a:spcBef>
              <a:spcAft>
                <a:spcPts val="0"/>
              </a:spcAft>
              <a:buSzPts val="1600"/>
              <a:buChar char="●"/>
            </a:pPr>
            <a:r>
              <a:rPr lang="en" sz="1600"/>
              <a:t>Summarization page can be </a:t>
            </a:r>
            <a:r>
              <a:rPr lang="en" sz="1600"/>
              <a:t>navigated</a:t>
            </a:r>
            <a:r>
              <a:rPr lang="en" sz="1600"/>
              <a:t> to before a PDF is uploaded causing null errors</a:t>
            </a:r>
            <a:endParaRPr sz="1600"/>
          </a:p>
          <a:p>
            <a:pPr indent="-330200" lvl="0" marL="457200" rtl="0" algn="l">
              <a:spcBef>
                <a:spcPts val="1000"/>
              </a:spcBef>
              <a:spcAft>
                <a:spcPts val="1000"/>
              </a:spcAft>
              <a:buSzPts val="1600"/>
              <a:buChar char="●"/>
            </a:pPr>
            <a:r>
              <a:rPr lang="en" sz="1600"/>
              <a:t>Site currently </a:t>
            </a:r>
            <a:r>
              <a:rPr lang="en" sz="1600"/>
              <a:t>only</a:t>
            </a:r>
            <a:r>
              <a:rPr lang="en" sz="1600"/>
              <a:t> works for client’s ETD database</a:t>
            </a:r>
            <a:endParaRPr sz="1600"/>
          </a:p>
        </p:txBody>
      </p:sp>
      <p:pic>
        <p:nvPicPr>
          <p:cNvPr id="274" name="Google Shape;274;p31"/>
          <p:cNvPicPr preferRelativeResize="0"/>
          <p:nvPr/>
        </p:nvPicPr>
        <p:blipFill>
          <a:blip r:embed="rId3">
            <a:alphaModFix/>
          </a:blip>
          <a:stretch>
            <a:fillRect/>
          </a:stretch>
        </p:blipFill>
        <p:spPr>
          <a:xfrm>
            <a:off x="4700700" y="1357800"/>
            <a:ext cx="4138500" cy="2951937"/>
          </a:xfrm>
          <a:prstGeom prst="rect">
            <a:avLst/>
          </a:prstGeom>
          <a:noFill/>
          <a:ln>
            <a:noFill/>
          </a:ln>
        </p:spPr>
      </p:pic>
      <p:pic>
        <p:nvPicPr>
          <p:cNvPr id="275" name="Google Shape;275;p31"/>
          <p:cNvPicPr preferRelativeResize="0"/>
          <p:nvPr/>
        </p:nvPicPr>
        <p:blipFill>
          <a:blip r:embed="rId4">
            <a:alphaModFix/>
          </a:blip>
          <a:stretch>
            <a:fillRect/>
          </a:stretch>
        </p:blipFill>
        <p:spPr>
          <a:xfrm>
            <a:off x="4489037" y="1222301"/>
            <a:ext cx="4561825" cy="3222924"/>
          </a:xfrm>
          <a:prstGeom prst="rect">
            <a:avLst/>
          </a:prstGeom>
          <a:noFill/>
          <a:ln>
            <a:noFill/>
          </a:ln>
        </p:spPr>
      </p:pic>
      <p:sp>
        <p:nvSpPr>
          <p:cNvPr id="276" name="Google Shape;276;p3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14"/>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latin typeface="Times New Roman"/>
                <a:ea typeface="Times New Roman"/>
                <a:cs typeface="Times New Roman"/>
                <a:sym typeface="Times New Roman"/>
              </a:rPr>
              <a:t>Outline</a:t>
            </a:r>
            <a:endParaRPr>
              <a:latin typeface="Times New Roman"/>
              <a:ea typeface="Times New Roman"/>
              <a:cs typeface="Times New Roman"/>
              <a:sym typeface="Times New Roman"/>
            </a:endParaRPr>
          </a:p>
        </p:txBody>
      </p:sp>
      <p:sp>
        <p:nvSpPr>
          <p:cNvPr id="143" name="Google Shape;143;p14"/>
          <p:cNvSpPr txBox="1"/>
          <p:nvPr>
            <p:ph idx="1" type="body"/>
          </p:nvPr>
        </p:nvSpPr>
        <p:spPr>
          <a:xfrm>
            <a:off x="1297500" y="1567550"/>
            <a:ext cx="3274500" cy="2911200"/>
          </a:xfrm>
          <a:prstGeom prst="rect">
            <a:avLst/>
          </a:prstGeom>
        </p:spPr>
        <p:txBody>
          <a:bodyPr anchorCtr="0" anchor="t" bIns="91425" lIns="91425" spcFirstLastPara="1" rIns="91425" wrap="square" tIns="91425">
            <a:normAutofit/>
          </a:bodyPr>
          <a:lstStyle/>
          <a:p>
            <a:pPr indent="-349250" lvl="0" marL="457200" rtl="0" algn="l">
              <a:lnSpc>
                <a:spcPct val="200000"/>
              </a:lnSpc>
              <a:spcBef>
                <a:spcPts val="0"/>
              </a:spcBef>
              <a:spcAft>
                <a:spcPts val="0"/>
              </a:spcAft>
              <a:buSzPts val="1900"/>
              <a:buFont typeface="Times New Roman"/>
              <a:buAutoNum type="arabicPeriod"/>
            </a:pPr>
            <a:r>
              <a:rPr lang="en" sz="1900">
                <a:latin typeface="Times New Roman"/>
                <a:ea typeface="Times New Roman"/>
                <a:cs typeface="Times New Roman"/>
                <a:sym typeface="Times New Roman"/>
              </a:rPr>
              <a:t>Timeline </a:t>
            </a:r>
            <a:endParaRPr sz="1900">
              <a:latin typeface="Times New Roman"/>
              <a:ea typeface="Times New Roman"/>
              <a:cs typeface="Times New Roman"/>
              <a:sym typeface="Times New Roman"/>
            </a:endParaRPr>
          </a:p>
          <a:p>
            <a:pPr indent="-349250" lvl="0" marL="457200" rtl="0" algn="l">
              <a:lnSpc>
                <a:spcPct val="200000"/>
              </a:lnSpc>
              <a:spcBef>
                <a:spcPts val="0"/>
              </a:spcBef>
              <a:spcAft>
                <a:spcPts val="0"/>
              </a:spcAft>
              <a:buSzPts val="1900"/>
              <a:buFont typeface="Times New Roman"/>
              <a:buAutoNum type="arabicPeriod"/>
            </a:pPr>
            <a:r>
              <a:rPr lang="en" sz="1900">
                <a:latin typeface="Times New Roman"/>
                <a:ea typeface="Times New Roman"/>
                <a:cs typeface="Times New Roman"/>
                <a:sym typeface="Times New Roman"/>
              </a:rPr>
              <a:t>Motivation</a:t>
            </a:r>
            <a:endParaRPr sz="1900">
              <a:latin typeface="Times New Roman"/>
              <a:ea typeface="Times New Roman"/>
              <a:cs typeface="Times New Roman"/>
              <a:sym typeface="Times New Roman"/>
            </a:endParaRPr>
          </a:p>
          <a:p>
            <a:pPr indent="-349250" lvl="0" marL="457200" rtl="0" algn="l">
              <a:lnSpc>
                <a:spcPct val="200000"/>
              </a:lnSpc>
              <a:spcBef>
                <a:spcPts val="0"/>
              </a:spcBef>
              <a:spcAft>
                <a:spcPts val="0"/>
              </a:spcAft>
              <a:buSzPts val="1900"/>
              <a:buFont typeface="Times New Roman"/>
              <a:buAutoNum type="arabicPeriod"/>
            </a:pPr>
            <a:r>
              <a:rPr lang="en" sz="1900">
                <a:latin typeface="Times New Roman"/>
                <a:ea typeface="Times New Roman"/>
                <a:cs typeface="Times New Roman"/>
                <a:sym typeface="Times New Roman"/>
              </a:rPr>
              <a:t>Design</a:t>
            </a:r>
            <a:endParaRPr sz="1900">
              <a:latin typeface="Times New Roman"/>
              <a:ea typeface="Times New Roman"/>
              <a:cs typeface="Times New Roman"/>
              <a:sym typeface="Times New Roman"/>
            </a:endParaRPr>
          </a:p>
          <a:p>
            <a:pPr indent="-349250" lvl="0" marL="457200" rtl="0" algn="l">
              <a:lnSpc>
                <a:spcPct val="200000"/>
              </a:lnSpc>
              <a:spcBef>
                <a:spcPts val="0"/>
              </a:spcBef>
              <a:spcAft>
                <a:spcPts val="0"/>
              </a:spcAft>
              <a:buSzPts val="1900"/>
              <a:buFont typeface="Times New Roman"/>
              <a:buAutoNum type="arabicPeriod"/>
            </a:pPr>
            <a:r>
              <a:rPr lang="en" sz="1900">
                <a:latin typeface="Times New Roman"/>
                <a:ea typeface="Times New Roman"/>
                <a:cs typeface="Times New Roman"/>
                <a:sym typeface="Times New Roman"/>
              </a:rPr>
              <a:t>Implementation</a:t>
            </a:r>
            <a:endParaRPr sz="1900">
              <a:latin typeface="Times New Roman"/>
              <a:ea typeface="Times New Roman"/>
              <a:cs typeface="Times New Roman"/>
              <a:sym typeface="Times New Roman"/>
            </a:endParaRPr>
          </a:p>
        </p:txBody>
      </p:sp>
      <p:sp>
        <p:nvSpPr>
          <p:cNvPr id="144" name="Google Shape;144;p14"/>
          <p:cNvSpPr txBox="1"/>
          <p:nvPr>
            <p:ph idx="1" type="body"/>
          </p:nvPr>
        </p:nvSpPr>
        <p:spPr>
          <a:xfrm>
            <a:off x="4572000" y="1608550"/>
            <a:ext cx="3274500" cy="2911200"/>
          </a:xfrm>
          <a:prstGeom prst="rect">
            <a:avLst/>
          </a:prstGeom>
        </p:spPr>
        <p:txBody>
          <a:bodyPr anchorCtr="0" anchor="t" bIns="91425" lIns="91425" spcFirstLastPara="1" rIns="91425" wrap="square" tIns="91425">
            <a:normAutofit/>
          </a:bodyPr>
          <a:lstStyle/>
          <a:p>
            <a:pPr indent="0" lvl="0" marL="0" rtl="0" algn="l">
              <a:lnSpc>
                <a:spcPct val="150000"/>
              </a:lnSpc>
              <a:spcBef>
                <a:spcPts val="0"/>
              </a:spcBef>
              <a:spcAft>
                <a:spcPts val="0"/>
              </a:spcAft>
              <a:buNone/>
            </a:pPr>
            <a:r>
              <a:rPr lang="en" sz="1900">
                <a:latin typeface="Times New Roman"/>
                <a:ea typeface="Times New Roman"/>
                <a:cs typeface="Times New Roman"/>
                <a:sym typeface="Times New Roman"/>
              </a:rPr>
              <a:t>5.	</a:t>
            </a:r>
            <a:r>
              <a:rPr lang="en" sz="1900">
                <a:latin typeface="Times New Roman"/>
                <a:ea typeface="Times New Roman"/>
                <a:cs typeface="Times New Roman"/>
                <a:sym typeface="Times New Roman"/>
              </a:rPr>
              <a:t>Testing</a:t>
            </a:r>
            <a:endParaRPr sz="1900">
              <a:latin typeface="Times New Roman"/>
              <a:ea typeface="Times New Roman"/>
              <a:cs typeface="Times New Roman"/>
              <a:sym typeface="Times New Roman"/>
            </a:endParaRPr>
          </a:p>
          <a:p>
            <a:pPr indent="0" lvl="0" marL="0" rtl="0" algn="l">
              <a:lnSpc>
                <a:spcPct val="150000"/>
              </a:lnSpc>
              <a:spcBef>
                <a:spcPts val="1200"/>
              </a:spcBef>
              <a:spcAft>
                <a:spcPts val="0"/>
              </a:spcAft>
              <a:buNone/>
            </a:pPr>
            <a:r>
              <a:rPr lang="en" sz="1900">
                <a:latin typeface="Times New Roman"/>
                <a:ea typeface="Times New Roman"/>
                <a:cs typeface="Times New Roman"/>
                <a:sym typeface="Times New Roman"/>
              </a:rPr>
              <a:t>6. 	Problems Faced</a:t>
            </a:r>
            <a:endParaRPr sz="1900">
              <a:latin typeface="Times New Roman"/>
              <a:ea typeface="Times New Roman"/>
              <a:cs typeface="Times New Roman"/>
              <a:sym typeface="Times New Roman"/>
            </a:endParaRPr>
          </a:p>
          <a:p>
            <a:pPr indent="0" lvl="0" marL="0" rtl="0" algn="l">
              <a:lnSpc>
                <a:spcPct val="150000"/>
              </a:lnSpc>
              <a:spcBef>
                <a:spcPts val="1200"/>
              </a:spcBef>
              <a:spcAft>
                <a:spcPts val="0"/>
              </a:spcAft>
              <a:buNone/>
            </a:pPr>
            <a:r>
              <a:rPr lang="en" sz="1900">
                <a:latin typeface="Times New Roman"/>
                <a:ea typeface="Times New Roman"/>
                <a:cs typeface="Times New Roman"/>
                <a:sym typeface="Times New Roman"/>
              </a:rPr>
              <a:t>7.	Future Work</a:t>
            </a:r>
            <a:endParaRPr sz="1900">
              <a:latin typeface="Times New Roman"/>
              <a:ea typeface="Times New Roman"/>
              <a:cs typeface="Times New Roman"/>
              <a:sym typeface="Times New Roman"/>
            </a:endParaRPr>
          </a:p>
          <a:p>
            <a:pPr indent="0" lvl="0" marL="0" rtl="0" algn="l">
              <a:lnSpc>
                <a:spcPct val="150000"/>
              </a:lnSpc>
              <a:spcBef>
                <a:spcPts val="1200"/>
              </a:spcBef>
              <a:spcAft>
                <a:spcPts val="1200"/>
              </a:spcAft>
              <a:buNone/>
            </a:pPr>
            <a:r>
              <a:rPr lang="en" sz="1900">
                <a:latin typeface="Times New Roman"/>
                <a:ea typeface="Times New Roman"/>
                <a:cs typeface="Times New Roman"/>
                <a:sym typeface="Times New Roman"/>
              </a:rPr>
              <a:t>8.	Acknowledgements. </a:t>
            </a:r>
            <a:endParaRPr sz="1900">
              <a:latin typeface="Times New Roman"/>
              <a:ea typeface="Times New Roman"/>
              <a:cs typeface="Times New Roman"/>
              <a:sym typeface="Times New Roman"/>
            </a:endParaRPr>
          </a:p>
        </p:txBody>
      </p:sp>
      <p:sp>
        <p:nvSpPr>
          <p:cNvPr id="145" name="Google Shape;145;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32"/>
          <p:cNvSpPr txBox="1"/>
          <p:nvPr>
            <p:ph type="title"/>
          </p:nvPr>
        </p:nvSpPr>
        <p:spPr>
          <a:xfrm>
            <a:off x="1297500" y="393750"/>
            <a:ext cx="7038900" cy="914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Times New Roman"/>
                <a:ea typeface="Times New Roman"/>
                <a:cs typeface="Times New Roman"/>
                <a:sym typeface="Times New Roman"/>
              </a:rPr>
              <a:t>Problems Faced - Accessing a Large CSV File</a:t>
            </a:r>
            <a:endParaRPr>
              <a:latin typeface="Times New Roman"/>
              <a:ea typeface="Times New Roman"/>
              <a:cs typeface="Times New Roman"/>
              <a:sym typeface="Times New Roman"/>
            </a:endParaRPr>
          </a:p>
          <a:p>
            <a:pPr indent="0" lvl="0" marL="0" rtl="0" algn="l">
              <a:spcBef>
                <a:spcPts val="0"/>
              </a:spcBef>
              <a:spcAft>
                <a:spcPts val="0"/>
              </a:spcAft>
              <a:buNone/>
            </a:pPr>
            <a:r>
              <a:t/>
            </a:r>
            <a:endParaRPr/>
          </a:p>
        </p:txBody>
      </p:sp>
      <p:sp>
        <p:nvSpPr>
          <p:cNvPr id="282" name="Google Shape;282;p32"/>
          <p:cNvSpPr txBox="1"/>
          <p:nvPr>
            <p:ph idx="1" type="body"/>
          </p:nvPr>
        </p:nvSpPr>
        <p:spPr>
          <a:xfrm>
            <a:off x="1297500" y="1567550"/>
            <a:ext cx="3403200" cy="2911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600"/>
              <a:t>Problem:</a:t>
            </a:r>
            <a:endParaRPr sz="1600"/>
          </a:p>
          <a:p>
            <a:pPr indent="0" lvl="0" marL="0" rtl="0" algn="l">
              <a:lnSpc>
                <a:spcPct val="100000"/>
              </a:lnSpc>
              <a:spcBef>
                <a:spcPts val="1200"/>
              </a:spcBef>
              <a:spcAft>
                <a:spcPts val="1200"/>
              </a:spcAft>
              <a:buNone/>
            </a:pPr>
            <a:r>
              <a:rPr lang="en" sz="1600"/>
              <a:t>The metadata file used for the project was an Excel spreadsheet that contained 500k entries. </a:t>
            </a:r>
            <a:r>
              <a:rPr lang="en" sz="1600"/>
              <a:t>Searching</a:t>
            </a:r>
            <a:r>
              <a:rPr lang="en" sz="1600"/>
              <a:t> through this file was extremely time consuming.</a:t>
            </a:r>
            <a:endParaRPr sz="1600"/>
          </a:p>
        </p:txBody>
      </p:sp>
      <p:sp>
        <p:nvSpPr>
          <p:cNvPr id="283" name="Google Shape;283;p32"/>
          <p:cNvSpPr txBox="1"/>
          <p:nvPr>
            <p:ph idx="2" type="body"/>
          </p:nvPr>
        </p:nvSpPr>
        <p:spPr>
          <a:xfrm>
            <a:off x="4933221" y="1567550"/>
            <a:ext cx="3403200" cy="2911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600"/>
              <a:t>Solution:</a:t>
            </a:r>
            <a:endParaRPr sz="1600"/>
          </a:p>
          <a:p>
            <a:pPr indent="0" lvl="0" marL="0" rtl="0" algn="l">
              <a:lnSpc>
                <a:spcPct val="100000"/>
              </a:lnSpc>
              <a:spcBef>
                <a:spcPts val="1200"/>
              </a:spcBef>
              <a:spcAft>
                <a:spcPts val="1200"/>
              </a:spcAft>
              <a:buNone/>
            </a:pPr>
            <a:r>
              <a:rPr lang="en" sz="1600"/>
              <a:t>We converted the Excel spreadsheet into a MySQL database, which allowed for database searching in a fraction of the time. </a:t>
            </a:r>
            <a:endParaRPr sz="1600"/>
          </a:p>
        </p:txBody>
      </p:sp>
      <p:sp>
        <p:nvSpPr>
          <p:cNvPr id="284" name="Google Shape;284;p3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33"/>
          <p:cNvSpPr txBox="1"/>
          <p:nvPr>
            <p:ph type="title"/>
          </p:nvPr>
        </p:nvSpPr>
        <p:spPr>
          <a:xfrm>
            <a:off x="1297500" y="393750"/>
            <a:ext cx="7038900" cy="914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Times New Roman"/>
                <a:ea typeface="Times New Roman"/>
                <a:cs typeface="Times New Roman"/>
                <a:sym typeface="Times New Roman"/>
              </a:rPr>
              <a:t>Problems Faced - Storing Large Text Files</a:t>
            </a:r>
            <a:endParaRPr>
              <a:latin typeface="Times New Roman"/>
              <a:ea typeface="Times New Roman"/>
              <a:cs typeface="Times New Roman"/>
              <a:sym typeface="Times New Roman"/>
            </a:endParaRPr>
          </a:p>
          <a:p>
            <a:pPr indent="0" lvl="0" marL="0" rtl="0" algn="l">
              <a:spcBef>
                <a:spcPts val="0"/>
              </a:spcBef>
              <a:spcAft>
                <a:spcPts val="0"/>
              </a:spcAft>
              <a:buNone/>
            </a:pPr>
            <a:r>
              <a:t/>
            </a:r>
            <a:endParaRPr/>
          </a:p>
        </p:txBody>
      </p:sp>
      <p:sp>
        <p:nvSpPr>
          <p:cNvPr id="290" name="Google Shape;290;p33"/>
          <p:cNvSpPr txBox="1"/>
          <p:nvPr>
            <p:ph idx="1" type="body"/>
          </p:nvPr>
        </p:nvSpPr>
        <p:spPr>
          <a:xfrm>
            <a:off x="1297500" y="1567550"/>
            <a:ext cx="3403200" cy="2911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600"/>
              <a:t>Problem:</a:t>
            </a:r>
            <a:endParaRPr sz="1600"/>
          </a:p>
          <a:p>
            <a:pPr indent="0" lvl="0" marL="0" rtl="0" algn="l">
              <a:lnSpc>
                <a:spcPct val="100000"/>
              </a:lnSpc>
              <a:spcBef>
                <a:spcPts val="1200"/>
              </a:spcBef>
              <a:spcAft>
                <a:spcPts val="1200"/>
              </a:spcAft>
              <a:buNone/>
            </a:pPr>
            <a:r>
              <a:rPr lang="en" sz="1600"/>
              <a:t>When storing entire ETDs into the database, a chunk of the ETD would be truncated due to a character limit imposed by the database itself.</a:t>
            </a:r>
            <a:endParaRPr sz="1600"/>
          </a:p>
        </p:txBody>
      </p:sp>
      <p:sp>
        <p:nvSpPr>
          <p:cNvPr id="291" name="Google Shape;291;p33"/>
          <p:cNvSpPr txBox="1"/>
          <p:nvPr>
            <p:ph idx="2" type="body"/>
          </p:nvPr>
        </p:nvSpPr>
        <p:spPr>
          <a:xfrm>
            <a:off x="4933221" y="1567550"/>
            <a:ext cx="3403200" cy="2911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600"/>
              <a:t>Solution:</a:t>
            </a:r>
            <a:endParaRPr sz="1600"/>
          </a:p>
          <a:p>
            <a:pPr indent="0" lvl="0" marL="0" rtl="0" algn="l">
              <a:lnSpc>
                <a:spcPct val="100000"/>
              </a:lnSpc>
              <a:spcBef>
                <a:spcPts val="1200"/>
              </a:spcBef>
              <a:spcAft>
                <a:spcPts val="1200"/>
              </a:spcAft>
              <a:buNone/>
            </a:pPr>
            <a:r>
              <a:rPr lang="en" sz="1600"/>
              <a:t>Instead of </a:t>
            </a:r>
            <a:r>
              <a:rPr lang="en" sz="1600"/>
              <a:t>saving</a:t>
            </a:r>
            <a:r>
              <a:rPr lang="en" sz="1600"/>
              <a:t> the entire ETD in the database, we saved the ETD into a text file and copied the path of that text file into the database instead.</a:t>
            </a:r>
            <a:endParaRPr sz="1600"/>
          </a:p>
        </p:txBody>
      </p:sp>
      <p:sp>
        <p:nvSpPr>
          <p:cNvPr id="292" name="Google Shape;292;p3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34"/>
          <p:cNvSpPr txBox="1"/>
          <p:nvPr>
            <p:ph type="title"/>
          </p:nvPr>
        </p:nvSpPr>
        <p:spPr>
          <a:xfrm>
            <a:off x="1297500" y="393750"/>
            <a:ext cx="7038900" cy="914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Times New Roman"/>
                <a:ea typeface="Times New Roman"/>
                <a:cs typeface="Times New Roman"/>
                <a:sym typeface="Times New Roman"/>
              </a:rPr>
              <a:t>Problems Faced - Streamlit Formatting</a:t>
            </a:r>
            <a:endParaRPr>
              <a:latin typeface="Times New Roman"/>
              <a:ea typeface="Times New Roman"/>
              <a:cs typeface="Times New Roman"/>
              <a:sym typeface="Times New Roman"/>
            </a:endParaRPr>
          </a:p>
          <a:p>
            <a:pPr indent="0" lvl="0" marL="0" rtl="0" algn="l">
              <a:spcBef>
                <a:spcPts val="0"/>
              </a:spcBef>
              <a:spcAft>
                <a:spcPts val="0"/>
              </a:spcAft>
              <a:buNone/>
            </a:pPr>
            <a:r>
              <a:t/>
            </a:r>
            <a:endParaRPr/>
          </a:p>
        </p:txBody>
      </p:sp>
      <p:sp>
        <p:nvSpPr>
          <p:cNvPr id="298" name="Google Shape;298;p34"/>
          <p:cNvSpPr txBox="1"/>
          <p:nvPr>
            <p:ph idx="1" type="body"/>
          </p:nvPr>
        </p:nvSpPr>
        <p:spPr>
          <a:xfrm>
            <a:off x="1297500" y="1567550"/>
            <a:ext cx="3403200" cy="2911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600"/>
              <a:t>Problem:</a:t>
            </a:r>
            <a:endParaRPr sz="1600"/>
          </a:p>
          <a:p>
            <a:pPr indent="0" lvl="0" marL="0" rtl="0" algn="l">
              <a:lnSpc>
                <a:spcPct val="100000"/>
              </a:lnSpc>
              <a:spcBef>
                <a:spcPts val="1200"/>
              </a:spcBef>
              <a:spcAft>
                <a:spcPts val="1200"/>
              </a:spcAft>
              <a:buNone/>
            </a:pPr>
            <a:r>
              <a:rPr lang="en" sz="1600"/>
              <a:t>Streamlit components are top-aligned by default. This means that elements in the same row have their labels aligned. Unfortunately, this cause most of our buttons to be misaligned due to only some of them requiring labels.</a:t>
            </a:r>
            <a:endParaRPr sz="1600"/>
          </a:p>
        </p:txBody>
      </p:sp>
      <p:sp>
        <p:nvSpPr>
          <p:cNvPr id="299" name="Google Shape;299;p34"/>
          <p:cNvSpPr txBox="1"/>
          <p:nvPr>
            <p:ph idx="2" type="body"/>
          </p:nvPr>
        </p:nvSpPr>
        <p:spPr>
          <a:xfrm>
            <a:off x="4933225" y="1567550"/>
            <a:ext cx="3403200" cy="12747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sz="1600"/>
              <a:t>Solution:</a:t>
            </a:r>
            <a:endParaRPr sz="1600"/>
          </a:p>
          <a:p>
            <a:pPr indent="0" lvl="0" marL="0" rtl="0" algn="l">
              <a:lnSpc>
                <a:spcPct val="100000"/>
              </a:lnSpc>
              <a:spcBef>
                <a:spcPts val="1200"/>
              </a:spcBef>
              <a:spcAft>
                <a:spcPts val="1200"/>
              </a:spcAft>
              <a:buNone/>
            </a:pPr>
            <a:r>
              <a:rPr lang="en" sz="1600"/>
              <a:t>We used HTML code to </a:t>
            </a:r>
            <a:r>
              <a:rPr lang="en" sz="1600"/>
              <a:t>override</a:t>
            </a:r>
            <a:r>
              <a:rPr lang="en" sz="1600"/>
              <a:t> the native Streamlit formatting and align </a:t>
            </a:r>
            <a:r>
              <a:rPr lang="en" sz="1600"/>
              <a:t>elements</a:t>
            </a:r>
            <a:r>
              <a:rPr lang="en" sz="1600"/>
              <a:t> manually.</a:t>
            </a:r>
            <a:endParaRPr sz="1600"/>
          </a:p>
        </p:txBody>
      </p:sp>
      <p:pic>
        <p:nvPicPr>
          <p:cNvPr id="300" name="Google Shape;300;p34"/>
          <p:cNvPicPr preferRelativeResize="0"/>
          <p:nvPr/>
        </p:nvPicPr>
        <p:blipFill>
          <a:blip r:embed="rId3">
            <a:alphaModFix/>
          </a:blip>
          <a:stretch>
            <a:fillRect/>
          </a:stretch>
        </p:blipFill>
        <p:spPr>
          <a:xfrm>
            <a:off x="4700700" y="2910700"/>
            <a:ext cx="4443300" cy="1833225"/>
          </a:xfrm>
          <a:prstGeom prst="rect">
            <a:avLst/>
          </a:prstGeom>
          <a:noFill/>
          <a:ln>
            <a:noFill/>
          </a:ln>
        </p:spPr>
      </p:pic>
      <p:sp>
        <p:nvSpPr>
          <p:cNvPr id="301" name="Google Shape;301;p3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35"/>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Future Work</a:t>
            </a:r>
            <a:endParaRPr/>
          </a:p>
        </p:txBody>
      </p:sp>
      <p:sp>
        <p:nvSpPr>
          <p:cNvPr id="307" name="Google Shape;307;p35"/>
          <p:cNvSpPr txBox="1"/>
          <p:nvPr>
            <p:ph idx="1" type="body"/>
          </p:nvPr>
        </p:nvSpPr>
        <p:spPr>
          <a:xfrm>
            <a:off x="1297500" y="1577775"/>
            <a:ext cx="7038900" cy="29112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SzPts val="1600"/>
              <a:buChar char="●"/>
            </a:pPr>
            <a:r>
              <a:rPr lang="en" sz="1600"/>
              <a:t>Integration of machine learning models into the project</a:t>
            </a:r>
            <a:endParaRPr sz="1600"/>
          </a:p>
          <a:p>
            <a:pPr indent="-330200" lvl="0" marL="457200" rtl="0" algn="l">
              <a:spcBef>
                <a:spcPts val="1000"/>
              </a:spcBef>
              <a:spcAft>
                <a:spcPts val="0"/>
              </a:spcAft>
              <a:buSzPts val="1600"/>
              <a:buChar char="●"/>
            </a:pPr>
            <a:r>
              <a:rPr lang="en" sz="1600"/>
              <a:t>Implementation of user input </a:t>
            </a:r>
            <a:r>
              <a:rPr lang="en" sz="1600"/>
              <a:t>validation</a:t>
            </a:r>
            <a:r>
              <a:rPr lang="en" sz="1600"/>
              <a:t> to prevent catastrophic errors</a:t>
            </a:r>
            <a:endParaRPr sz="1600"/>
          </a:p>
          <a:p>
            <a:pPr indent="-330200" lvl="0" marL="457200" rtl="0" algn="l">
              <a:spcBef>
                <a:spcPts val="1000"/>
              </a:spcBef>
              <a:spcAft>
                <a:spcPts val="1000"/>
              </a:spcAft>
              <a:buSzPts val="1600"/>
              <a:buChar char="●"/>
            </a:pPr>
            <a:r>
              <a:rPr lang="en" sz="1600"/>
              <a:t>Expand ETD database to support more ETDs (Currently only supports 500,000)</a:t>
            </a:r>
            <a:endParaRPr sz="1600"/>
          </a:p>
        </p:txBody>
      </p:sp>
      <p:sp>
        <p:nvSpPr>
          <p:cNvPr id="308" name="Google Shape;308;p3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36"/>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latin typeface="Times New Roman"/>
                <a:ea typeface="Times New Roman"/>
                <a:cs typeface="Times New Roman"/>
                <a:sym typeface="Times New Roman"/>
              </a:rPr>
              <a:t>Acknowledgements</a:t>
            </a:r>
            <a:endParaRPr>
              <a:latin typeface="Times New Roman"/>
              <a:ea typeface="Times New Roman"/>
              <a:cs typeface="Times New Roman"/>
              <a:sym typeface="Times New Roman"/>
            </a:endParaRPr>
          </a:p>
        </p:txBody>
      </p:sp>
      <p:sp>
        <p:nvSpPr>
          <p:cNvPr id="314" name="Google Shape;314;p36"/>
          <p:cNvSpPr txBox="1"/>
          <p:nvPr>
            <p:ph idx="1" type="body"/>
          </p:nvPr>
        </p:nvSpPr>
        <p:spPr>
          <a:xfrm>
            <a:off x="1223825" y="1152475"/>
            <a:ext cx="7608600" cy="4581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a:t>Yingjie Zhao (Jack)</a:t>
            </a:r>
            <a:endParaRPr/>
          </a:p>
        </p:txBody>
      </p:sp>
      <p:pic>
        <p:nvPicPr>
          <p:cNvPr id="315" name="Google Shape;315;p36"/>
          <p:cNvPicPr preferRelativeResize="0"/>
          <p:nvPr/>
        </p:nvPicPr>
        <p:blipFill>
          <a:blip r:embed="rId3">
            <a:alphaModFix/>
          </a:blip>
          <a:stretch>
            <a:fillRect/>
          </a:stretch>
        </p:blipFill>
        <p:spPr>
          <a:xfrm>
            <a:off x="1114500" y="1745325"/>
            <a:ext cx="2610800" cy="2610800"/>
          </a:xfrm>
          <a:prstGeom prst="rect">
            <a:avLst/>
          </a:prstGeom>
          <a:noFill/>
          <a:ln>
            <a:noFill/>
          </a:ln>
        </p:spPr>
      </p:pic>
      <p:pic>
        <p:nvPicPr>
          <p:cNvPr id="316" name="Google Shape;316;p36"/>
          <p:cNvPicPr preferRelativeResize="0"/>
          <p:nvPr/>
        </p:nvPicPr>
        <p:blipFill>
          <a:blip r:embed="rId4">
            <a:alphaModFix/>
          </a:blip>
          <a:stretch>
            <a:fillRect/>
          </a:stretch>
        </p:blipFill>
        <p:spPr>
          <a:xfrm>
            <a:off x="5455575" y="1128000"/>
            <a:ext cx="2422244" cy="3228124"/>
          </a:xfrm>
          <a:prstGeom prst="rect">
            <a:avLst/>
          </a:prstGeom>
          <a:noFill/>
          <a:ln>
            <a:noFill/>
          </a:ln>
        </p:spPr>
      </p:pic>
      <p:sp>
        <p:nvSpPr>
          <p:cNvPr id="317" name="Google Shape;317;p36"/>
          <p:cNvSpPr txBox="1"/>
          <p:nvPr/>
        </p:nvSpPr>
        <p:spPr>
          <a:xfrm>
            <a:off x="1174000" y="4490875"/>
            <a:ext cx="2491800" cy="45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Bipasha Banerjee</a:t>
            </a:r>
            <a:endParaRPr sz="1800">
              <a:solidFill>
                <a:schemeClr val="dk2"/>
              </a:solidFill>
            </a:endParaRPr>
          </a:p>
        </p:txBody>
      </p:sp>
      <p:sp>
        <p:nvSpPr>
          <p:cNvPr id="318" name="Google Shape;318;p36"/>
          <p:cNvSpPr txBox="1"/>
          <p:nvPr/>
        </p:nvSpPr>
        <p:spPr>
          <a:xfrm>
            <a:off x="5455600" y="4527475"/>
            <a:ext cx="2422200" cy="384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chemeClr val="dk2"/>
                </a:solidFill>
              </a:rPr>
              <a:t>Edward Fox</a:t>
            </a:r>
            <a:endParaRPr sz="1800">
              <a:solidFill>
                <a:schemeClr val="dk2"/>
              </a:solidFill>
            </a:endParaRPr>
          </a:p>
        </p:txBody>
      </p:sp>
      <p:sp>
        <p:nvSpPr>
          <p:cNvPr id="319" name="Google Shape;319;p3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37"/>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References</a:t>
            </a:r>
            <a:endParaRPr/>
          </a:p>
        </p:txBody>
      </p:sp>
      <p:sp>
        <p:nvSpPr>
          <p:cNvPr id="325" name="Google Shape;325;p37"/>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330200" lvl="0" marL="457200" rtl="0" algn="l">
              <a:spcBef>
                <a:spcPts val="1000"/>
              </a:spcBef>
              <a:spcAft>
                <a:spcPts val="0"/>
              </a:spcAft>
              <a:buSzPts val="1600"/>
              <a:buChar char="●"/>
            </a:pPr>
            <a:r>
              <a:rPr lang="en" sz="1600"/>
              <a:t>Lipps, J. (2020, September 2). What is testing? RSS. https://www.headspin.io/blog/what-is-testing </a:t>
            </a:r>
            <a:endParaRPr sz="1600"/>
          </a:p>
          <a:p>
            <a:pPr indent="-330200" lvl="0" marL="457200" rtl="0" algn="l">
              <a:spcBef>
                <a:spcPts val="1200"/>
              </a:spcBef>
              <a:spcAft>
                <a:spcPts val="1200"/>
              </a:spcAft>
              <a:buSzPts val="1600"/>
              <a:buChar char="●"/>
            </a:pPr>
            <a:r>
              <a:rPr lang="en" sz="1600"/>
              <a:t>Public Policy Institute of California. (2018, February 14). Asian student studying in library. Public Policy Institute of California. https://www.ppic.org/blog/retraining-workers-future-economy/asian-student-studying-in-library/</a:t>
            </a:r>
            <a:endParaRPr sz="1600"/>
          </a:p>
        </p:txBody>
      </p:sp>
      <p:sp>
        <p:nvSpPr>
          <p:cNvPr id="326" name="Google Shape;326;p3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38"/>
          <p:cNvSpPr txBox="1"/>
          <p:nvPr>
            <p:ph type="title"/>
          </p:nvPr>
        </p:nvSpPr>
        <p:spPr>
          <a:xfrm>
            <a:off x="823850" y="2053000"/>
            <a:ext cx="4587000" cy="11487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a:t>Questions?</a:t>
            </a:r>
            <a:endParaRPr/>
          </a:p>
        </p:txBody>
      </p:sp>
      <p:sp>
        <p:nvSpPr>
          <p:cNvPr id="332" name="Google Shape;332;p3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pic>
        <p:nvPicPr>
          <p:cNvPr id="150" name="Google Shape;150;p15"/>
          <p:cNvPicPr preferRelativeResize="0"/>
          <p:nvPr/>
        </p:nvPicPr>
        <p:blipFill>
          <a:blip r:embed="rId3">
            <a:alphaModFix/>
          </a:blip>
          <a:stretch>
            <a:fillRect/>
          </a:stretch>
        </p:blipFill>
        <p:spPr>
          <a:xfrm>
            <a:off x="0" y="-15800"/>
            <a:ext cx="8823875" cy="5159299"/>
          </a:xfrm>
          <a:prstGeom prst="rect">
            <a:avLst/>
          </a:prstGeom>
          <a:noFill/>
          <a:ln>
            <a:noFill/>
          </a:ln>
        </p:spPr>
      </p:pic>
      <p:sp>
        <p:nvSpPr>
          <p:cNvPr id="151" name="Google Shape;151;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16"/>
          <p:cNvSpPr txBox="1"/>
          <p:nvPr>
            <p:ph idx="1" type="body"/>
          </p:nvPr>
        </p:nvSpPr>
        <p:spPr>
          <a:xfrm>
            <a:off x="0" y="1592225"/>
            <a:ext cx="9144000" cy="29070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SzPts val="1600"/>
              <a:buChar char="●"/>
            </a:pPr>
            <a:r>
              <a:rPr lang="en" sz="1600"/>
              <a:t>Most students are required to cite scholarly sources for their reports, essays, and papers.</a:t>
            </a:r>
            <a:endParaRPr sz="1600"/>
          </a:p>
          <a:p>
            <a:pPr indent="-330200" lvl="0" marL="457200" rtl="0" algn="l">
              <a:spcBef>
                <a:spcPts val="1000"/>
              </a:spcBef>
              <a:spcAft>
                <a:spcPts val="0"/>
              </a:spcAft>
              <a:buSzPts val="1600"/>
              <a:buChar char="●"/>
            </a:pPr>
            <a:r>
              <a:rPr lang="en" sz="1600"/>
              <a:t>A valuable type of source is Electronic Theses and Dissertations (ETDs),</a:t>
            </a:r>
            <a:endParaRPr sz="1600"/>
          </a:p>
          <a:p>
            <a:pPr indent="-330200" lvl="0" marL="457200" rtl="0" algn="l">
              <a:spcBef>
                <a:spcPts val="1000"/>
              </a:spcBef>
              <a:spcAft>
                <a:spcPts val="1000"/>
              </a:spcAft>
              <a:buSzPts val="1600"/>
              <a:buChar char="●"/>
            </a:pPr>
            <a:r>
              <a:rPr lang="en" sz="1600"/>
              <a:t>Our project aims to reduce the hassle students endure when searching through ETDs to find relevant material for their writings</a:t>
            </a:r>
            <a:endParaRPr sz="1600"/>
          </a:p>
        </p:txBody>
      </p:sp>
      <p:sp>
        <p:nvSpPr>
          <p:cNvPr id="157" name="Google Shape;157;p16"/>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800">
                <a:latin typeface="Times New Roman"/>
                <a:ea typeface="Times New Roman"/>
                <a:cs typeface="Times New Roman"/>
                <a:sym typeface="Times New Roman"/>
              </a:rPr>
              <a:t>Motivation</a:t>
            </a:r>
            <a:endParaRPr sz="3800">
              <a:latin typeface="Times New Roman"/>
              <a:ea typeface="Times New Roman"/>
              <a:cs typeface="Times New Roman"/>
              <a:sym typeface="Times New Roman"/>
            </a:endParaRPr>
          </a:p>
        </p:txBody>
      </p:sp>
      <p:pic>
        <p:nvPicPr>
          <p:cNvPr id="158" name="Google Shape;158;p16"/>
          <p:cNvPicPr preferRelativeResize="0"/>
          <p:nvPr/>
        </p:nvPicPr>
        <p:blipFill>
          <a:blip r:embed="rId3">
            <a:alphaModFix/>
          </a:blip>
          <a:stretch>
            <a:fillRect/>
          </a:stretch>
        </p:blipFill>
        <p:spPr>
          <a:xfrm>
            <a:off x="5019075" y="3292725"/>
            <a:ext cx="4124925" cy="1850775"/>
          </a:xfrm>
          <a:prstGeom prst="rect">
            <a:avLst/>
          </a:prstGeom>
          <a:noFill/>
          <a:ln>
            <a:noFill/>
          </a:ln>
        </p:spPr>
      </p:pic>
      <p:sp>
        <p:nvSpPr>
          <p:cNvPr id="159" name="Google Shape;159;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pic>
        <p:nvPicPr>
          <p:cNvPr id="164" name="Google Shape;164;p17"/>
          <p:cNvPicPr preferRelativeResize="0"/>
          <p:nvPr/>
        </p:nvPicPr>
        <p:blipFill>
          <a:blip r:embed="rId3">
            <a:alphaModFix/>
          </a:blip>
          <a:stretch>
            <a:fillRect/>
          </a:stretch>
        </p:blipFill>
        <p:spPr>
          <a:xfrm>
            <a:off x="4263385" y="152400"/>
            <a:ext cx="4563229" cy="4838700"/>
          </a:xfrm>
          <a:prstGeom prst="rect">
            <a:avLst/>
          </a:prstGeom>
          <a:noFill/>
          <a:ln>
            <a:noFill/>
          </a:ln>
        </p:spPr>
      </p:pic>
      <p:sp>
        <p:nvSpPr>
          <p:cNvPr id="165" name="Google Shape;165;p17"/>
          <p:cNvSpPr txBox="1"/>
          <p:nvPr/>
        </p:nvSpPr>
        <p:spPr>
          <a:xfrm>
            <a:off x="555350" y="1859700"/>
            <a:ext cx="3391500" cy="142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solidFill>
                  <a:schemeClr val="lt1"/>
                </a:solidFill>
                <a:latin typeface="Lato"/>
                <a:ea typeface="Lato"/>
                <a:cs typeface="Lato"/>
                <a:sym typeface="Lato"/>
              </a:rPr>
              <a:t>If you have never had to search through an ETD, imagine </a:t>
            </a:r>
            <a:r>
              <a:rPr lang="en" sz="1700">
                <a:solidFill>
                  <a:schemeClr val="lt1"/>
                </a:solidFill>
                <a:latin typeface="Lato"/>
                <a:ea typeface="Lato"/>
                <a:cs typeface="Lato"/>
                <a:sym typeface="Lato"/>
              </a:rPr>
              <a:t>searching through 40 pages that look like this….</a:t>
            </a:r>
            <a:endParaRPr sz="1700">
              <a:solidFill>
                <a:schemeClr val="lt1"/>
              </a:solidFill>
              <a:latin typeface="Lato"/>
              <a:ea typeface="Lato"/>
              <a:cs typeface="Lato"/>
              <a:sym typeface="Lato"/>
            </a:endParaRPr>
          </a:p>
        </p:txBody>
      </p:sp>
      <p:sp>
        <p:nvSpPr>
          <p:cNvPr id="166" name="Google Shape;166;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pic>
        <p:nvPicPr>
          <p:cNvPr id="171" name="Google Shape;171;p18"/>
          <p:cNvPicPr preferRelativeResize="0"/>
          <p:nvPr/>
        </p:nvPicPr>
        <p:blipFill>
          <a:blip r:embed="rId3">
            <a:alphaModFix/>
          </a:blip>
          <a:stretch>
            <a:fillRect/>
          </a:stretch>
        </p:blipFill>
        <p:spPr>
          <a:xfrm>
            <a:off x="4337777" y="187213"/>
            <a:ext cx="4455396" cy="4769074"/>
          </a:xfrm>
          <a:prstGeom prst="rect">
            <a:avLst/>
          </a:prstGeom>
          <a:noFill/>
          <a:ln>
            <a:noFill/>
          </a:ln>
        </p:spPr>
      </p:pic>
      <p:sp>
        <p:nvSpPr>
          <p:cNvPr id="172" name="Google Shape;172;p18"/>
          <p:cNvSpPr txBox="1"/>
          <p:nvPr/>
        </p:nvSpPr>
        <p:spPr>
          <a:xfrm>
            <a:off x="1252050" y="2274600"/>
            <a:ext cx="2622900" cy="59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chemeClr val="lt1"/>
                </a:solidFill>
                <a:latin typeface="Lato"/>
                <a:ea typeface="Lato"/>
                <a:cs typeface="Lato"/>
                <a:sym typeface="Lato"/>
              </a:rPr>
              <a:t>To find this</a:t>
            </a:r>
            <a:endParaRPr sz="1600">
              <a:solidFill>
                <a:schemeClr val="lt1"/>
              </a:solidFill>
              <a:latin typeface="Lato"/>
              <a:ea typeface="Lato"/>
              <a:cs typeface="Lato"/>
              <a:sym typeface="Lato"/>
            </a:endParaRPr>
          </a:p>
        </p:txBody>
      </p:sp>
      <p:sp>
        <p:nvSpPr>
          <p:cNvPr id="173" name="Google Shape;173;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19"/>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latin typeface="Times New Roman"/>
                <a:ea typeface="Times New Roman"/>
                <a:cs typeface="Times New Roman"/>
                <a:sym typeface="Times New Roman"/>
              </a:rPr>
              <a:t>Designed Interaction Loop</a:t>
            </a:r>
            <a:endParaRPr>
              <a:latin typeface="Times New Roman"/>
              <a:ea typeface="Times New Roman"/>
              <a:cs typeface="Times New Roman"/>
              <a:sym typeface="Times New Roman"/>
            </a:endParaRPr>
          </a:p>
        </p:txBody>
      </p:sp>
      <p:sp>
        <p:nvSpPr>
          <p:cNvPr id="179" name="Google Shape;179;p19"/>
          <p:cNvSpPr txBox="1"/>
          <p:nvPr/>
        </p:nvSpPr>
        <p:spPr>
          <a:xfrm>
            <a:off x="217200" y="1663950"/>
            <a:ext cx="3729600" cy="31353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1600">
                <a:solidFill>
                  <a:schemeClr val="lt1"/>
                </a:solidFill>
                <a:latin typeface="Lato"/>
                <a:ea typeface="Lato"/>
                <a:cs typeface="Lato"/>
                <a:sym typeface="Lato"/>
              </a:rPr>
              <a:t>User upload PDFs on the </a:t>
            </a:r>
            <a:r>
              <a:rPr lang="en" sz="1600">
                <a:solidFill>
                  <a:schemeClr val="lt1"/>
                </a:solidFill>
                <a:latin typeface="Lato"/>
                <a:ea typeface="Lato"/>
                <a:cs typeface="Lato"/>
                <a:sym typeface="Lato"/>
              </a:rPr>
              <a:t>homepage</a:t>
            </a:r>
            <a:r>
              <a:rPr lang="en" sz="1600">
                <a:solidFill>
                  <a:schemeClr val="lt1"/>
                </a:solidFill>
                <a:latin typeface="Lato"/>
                <a:ea typeface="Lato"/>
                <a:cs typeface="Lato"/>
                <a:sym typeface="Lato"/>
              </a:rPr>
              <a:t> and view the </a:t>
            </a:r>
            <a:r>
              <a:rPr lang="en" sz="1600">
                <a:solidFill>
                  <a:schemeClr val="lt1"/>
                </a:solidFill>
                <a:latin typeface="Lato"/>
                <a:ea typeface="Lato"/>
                <a:cs typeface="Lato"/>
                <a:sym typeface="Lato"/>
              </a:rPr>
              <a:t>summarization</a:t>
            </a:r>
            <a:r>
              <a:rPr lang="en" sz="1600">
                <a:solidFill>
                  <a:schemeClr val="lt1"/>
                </a:solidFill>
                <a:latin typeface="Lato"/>
                <a:ea typeface="Lato"/>
                <a:cs typeface="Lato"/>
                <a:sym typeface="Lato"/>
              </a:rPr>
              <a:t> results on another page. To upload another PDF, the user must restart the cycle.</a:t>
            </a:r>
            <a:endParaRPr sz="1600">
              <a:solidFill>
                <a:schemeClr val="lt1"/>
              </a:solidFill>
              <a:latin typeface="Lato"/>
              <a:ea typeface="Lato"/>
              <a:cs typeface="Lato"/>
              <a:sym typeface="Lato"/>
            </a:endParaRPr>
          </a:p>
        </p:txBody>
      </p:sp>
      <p:sp>
        <p:nvSpPr>
          <p:cNvPr id="180" name="Google Shape;180;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181" name="Google Shape;181;p19"/>
          <p:cNvPicPr preferRelativeResize="0"/>
          <p:nvPr/>
        </p:nvPicPr>
        <p:blipFill>
          <a:blip r:embed="rId3">
            <a:alphaModFix/>
          </a:blip>
          <a:stretch>
            <a:fillRect/>
          </a:stretch>
        </p:blipFill>
        <p:spPr>
          <a:xfrm>
            <a:off x="4290500" y="1307850"/>
            <a:ext cx="4295843" cy="37489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pic>
        <p:nvPicPr>
          <p:cNvPr id="186" name="Google Shape;186;p20"/>
          <p:cNvPicPr preferRelativeResize="0"/>
          <p:nvPr/>
        </p:nvPicPr>
        <p:blipFill>
          <a:blip r:embed="rId3">
            <a:alphaModFix/>
          </a:blip>
          <a:stretch>
            <a:fillRect/>
          </a:stretch>
        </p:blipFill>
        <p:spPr>
          <a:xfrm>
            <a:off x="938213" y="152400"/>
            <a:ext cx="7267575" cy="4229100"/>
          </a:xfrm>
          <a:prstGeom prst="rect">
            <a:avLst/>
          </a:prstGeom>
          <a:noFill/>
          <a:ln>
            <a:noFill/>
          </a:ln>
        </p:spPr>
      </p:pic>
      <p:pic>
        <p:nvPicPr>
          <p:cNvPr id="187" name="Google Shape;187;p20"/>
          <p:cNvPicPr preferRelativeResize="0"/>
          <p:nvPr/>
        </p:nvPicPr>
        <p:blipFill>
          <a:blip r:embed="rId4">
            <a:alphaModFix/>
          </a:blip>
          <a:stretch>
            <a:fillRect/>
          </a:stretch>
        </p:blipFill>
        <p:spPr>
          <a:xfrm>
            <a:off x="938213" y="152400"/>
            <a:ext cx="7267575" cy="4229100"/>
          </a:xfrm>
          <a:prstGeom prst="rect">
            <a:avLst/>
          </a:prstGeom>
          <a:noFill/>
          <a:ln>
            <a:noFill/>
          </a:ln>
        </p:spPr>
      </p:pic>
      <p:sp>
        <p:nvSpPr>
          <p:cNvPr id="188" name="Google Shape;188;p20"/>
          <p:cNvSpPr txBox="1"/>
          <p:nvPr/>
        </p:nvSpPr>
        <p:spPr>
          <a:xfrm>
            <a:off x="992700" y="4563575"/>
            <a:ext cx="7158600" cy="389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600">
                <a:solidFill>
                  <a:schemeClr val="lt1"/>
                </a:solidFill>
                <a:latin typeface="Lato"/>
                <a:ea typeface="Lato"/>
                <a:cs typeface="Lato"/>
                <a:sym typeface="Lato"/>
              </a:rPr>
              <a:t>Login and User Tracking System</a:t>
            </a:r>
            <a:endParaRPr sz="1600">
              <a:solidFill>
                <a:schemeClr val="lt1"/>
              </a:solidFill>
              <a:latin typeface="Lato"/>
              <a:ea typeface="Lato"/>
              <a:cs typeface="Lato"/>
              <a:sym typeface="Lato"/>
            </a:endParaRPr>
          </a:p>
        </p:txBody>
      </p:sp>
      <p:sp>
        <p:nvSpPr>
          <p:cNvPr id="189" name="Google Shape;189;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pic>
        <p:nvPicPr>
          <p:cNvPr id="194" name="Google Shape;194;p21"/>
          <p:cNvPicPr preferRelativeResize="0"/>
          <p:nvPr/>
        </p:nvPicPr>
        <p:blipFill>
          <a:blip r:embed="rId3">
            <a:alphaModFix/>
          </a:blip>
          <a:stretch>
            <a:fillRect/>
          </a:stretch>
        </p:blipFill>
        <p:spPr>
          <a:xfrm>
            <a:off x="938213" y="152400"/>
            <a:ext cx="7267575" cy="4229100"/>
          </a:xfrm>
          <a:prstGeom prst="rect">
            <a:avLst/>
          </a:prstGeom>
          <a:noFill/>
          <a:ln>
            <a:noFill/>
          </a:ln>
        </p:spPr>
      </p:pic>
      <p:sp>
        <p:nvSpPr>
          <p:cNvPr id="195" name="Google Shape;195;p21"/>
          <p:cNvSpPr txBox="1"/>
          <p:nvPr/>
        </p:nvSpPr>
        <p:spPr>
          <a:xfrm>
            <a:off x="985675" y="4481600"/>
            <a:ext cx="7069800" cy="492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600">
                <a:solidFill>
                  <a:schemeClr val="lt1"/>
                </a:solidFill>
                <a:latin typeface="Lato"/>
                <a:ea typeface="Lato"/>
                <a:cs typeface="Lato"/>
                <a:sym typeface="Lato"/>
              </a:rPr>
              <a:t>PDF Uploading </a:t>
            </a:r>
            <a:endParaRPr sz="1600">
              <a:solidFill>
                <a:schemeClr val="lt1"/>
              </a:solidFill>
              <a:latin typeface="Lato"/>
              <a:ea typeface="Lato"/>
              <a:cs typeface="Lato"/>
              <a:sym typeface="Lato"/>
            </a:endParaRPr>
          </a:p>
        </p:txBody>
      </p:sp>
      <p:sp>
        <p:nvSpPr>
          <p:cNvPr id="196" name="Google Shape;196;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Focus">
  <a:themeElements>
    <a:clrScheme name="Focus">
      <a:dk1>
        <a:srgbClr val="1B212C"/>
      </a:dk1>
      <a:lt1>
        <a:srgbClr val="FFFFFF"/>
      </a:lt1>
      <a:dk2>
        <a:srgbClr val="D9D9D9"/>
      </a:dk2>
      <a:lt2>
        <a:srgbClr val="82C7A5"/>
      </a:lt2>
      <a:accent1>
        <a:srgbClr val="0145AC"/>
      </a:accent1>
      <a:accent2>
        <a:srgbClr val="EECE1A"/>
      </a:accent2>
      <a:accent3>
        <a:srgbClr val="4E5567"/>
      </a:accent3>
      <a:accent4>
        <a:srgbClr val="F4D6AD"/>
      </a:accent4>
      <a:accent5>
        <a:srgbClr val="7890CD"/>
      </a:accent5>
      <a:accent6>
        <a:srgbClr val="F15E22"/>
      </a:accent6>
      <a:hlink>
        <a:srgbClr val="7890CD"/>
      </a:hlink>
      <a:folHlink>
        <a:srgbClr val="7890C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