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Helvetica Neue"/>
      <p:regular r:id="rId22"/>
      <p:bold r:id="rId23"/>
      <p:italic r:id="rId24"/>
      <p:boldItalic r:id="rId25"/>
    </p:embeddedFont>
    <p:embeddedFont>
      <p:font typeface="Merriweather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HelveticaNeue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erriweather-regular.fntdata"/><Relationship Id="rId25" Type="http://schemas.openxmlformats.org/officeDocument/2006/relationships/font" Target="fonts/HelveticaNeue-boldItalic.fntdata"/><Relationship Id="rId28" Type="http://schemas.openxmlformats.org/officeDocument/2006/relationships/font" Target="fonts/Merriweather-italic.fntdata"/><Relationship Id="rId27" Type="http://schemas.openxmlformats.org/officeDocument/2006/relationships/font" Target="fonts/Merriweath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erriweath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 Nguyen presents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548b1349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2548b1349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Drew presents this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013237abf_3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013237abf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900"/>
              </a:spcAft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79533286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79533286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013237abf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1013237abf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 Nguyen presents this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013237abf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1013237abf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 Nguyen presents this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013237abf_4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1013237abf_4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Kidus Bekele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ee6edf2a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ee6edf2a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 Wieder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7953328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27953328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013237ab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013237ab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Kyle presents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2548b1349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2548b1349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Kyle presents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2548b1349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2548b1349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Sohil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Delegate Tasks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Assumptions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Iterate on designs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Helped keep a consistent flow throughout the semester without cramming toward the end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AUTOLAYOUT_2">
    <p:bg>
      <p:bgPr>
        <a:solidFill>
          <a:srgbClr val="FF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2" name="Google Shape;62;p13"/>
          <p:cNvCxnSpPr/>
          <p:nvPr/>
        </p:nvCxnSpPr>
        <p:spPr>
          <a:xfrm>
            <a:off x="3027472" y="0"/>
            <a:ext cx="0" cy="5133300"/>
          </a:xfrm>
          <a:prstGeom prst="straightConnector1">
            <a:avLst/>
          </a:prstGeom>
          <a:noFill/>
          <a:ln cap="flat" cmpd="sng" w="9525">
            <a:solidFill>
              <a:srgbClr val="F2F2F2"/>
            </a:solidFill>
            <a:prstDash val="solid"/>
            <a:miter lim="8000"/>
            <a:headEnd len="sm" w="sm" type="none"/>
            <a:tailEnd len="sm" w="sm" type="none"/>
          </a:ln>
          <a:effectLst>
            <a:outerShdw blurRad="50800" rotWithShape="0" algn="l" dist="38100">
              <a:srgbClr val="000000">
                <a:alpha val="40000"/>
              </a:srgbClr>
            </a:outerShdw>
          </a:effectLst>
        </p:spPr>
      </p:cxnSp>
      <p:sp>
        <p:nvSpPr>
          <p:cNvPr id="63" name="Google Shape;63;p13"/>
          <p:cNvSpPr/>
          <p:nvPr/>
        </p:nvSpPr>
        <p:spPr>
          <a:xfrm>
            <a:off x="0" y="0"/>
            <a:ext cx="3048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 txBox="1"/>
          <p:nvPr>
            <p:ph type="title"/>
          </p:nvPr>
        </p:nvSpPr>
        <p:spPr>
          <a:xfrm>
            <a:off x="284100" y="307975"/>
            <a:ext cx="2479800" cy="4268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3381100" y="307975"/>
            <a:ext cx="5451300" cy="4268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2pPr>
            <a:lvl3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3pPr>
            <a:lvl4pPr indent="-29845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4pPr>
            <a:lvl5pPr indent="-29845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5pPr>
            <a:lvl6pPr indent="-2984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6pPr>
            <a:lvl7pPr indent="-2984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7pPr>
            <a:lvl8pPr indent="-2984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8pPr>
            <a:lvl9pPr indent="-2984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6" name="Google Shape;6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AUTOLAYOUT_3_1"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0" y="0"/>
            <a:ext cx="35127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>
            <p:ph type="title"/>
          </p:nvPr>
        </p:nvSpPr>
        <p:spPr>
          <a:xfrm>
            <a:off x="311700" y="307825"/>
            <a:ext cx="2631900" cy="4316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4011825" y="364950"/>
            <a:ext cx="4850400" cy="4259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2pPr>
            <a:lvl3pPr indent="-2984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3pPr>
            <a:lvl4pPr indent="-29845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4pPr>
            <a:lvl5pPr indent="-29845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5pPr>
            <a:lvl6pPr indent="-2984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6pPr>
            <a:lvl7pPr indent="-2984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7pPr>
            <a:lvl8pPr indent="-2984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8pPr>
            <a:lvl9pPr indent="-2984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AUTOLAYOUT_5">
    <p:bg>
      <p:bgPr>
        <a:solidFill>
          <a:srgbClr val="FFFFF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0" y="0"/>
            <a:ext cx="35127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307825"/>
            <a:ext cx="2631900" cy="4316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011825" y="364950"/>
            <a:ext cx="4850400" cy="4259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 sz="1400">
                <a:solidFill>
                  <a:schemeClr val="dk2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 sz="1400">
                <a:solidFill>
                  <a:schemeClr val="dk2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 sz="1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github.com/vtul/dlp-access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about.digital.lib.vt.edu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hyperlink" Target="https://casestudies.cs.vt.edu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3604 Case Study Library</a:t>
            </a:r>
            <a:endParaRPr/>
          </a:p>
        </p:txBody>
      </p:sp>
      <p:sp>
        <p:nvSpPr>
          <p:cNvPr id="84" name="Google Shape;84;p16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Brian Wieder, Kyle Papili, </a:t>
            </a:r>
            <a:r>
              <a:rPr lang="en"/>
              <a:t>Brain</a:t>
            </a:r>
            <a:r>
              <a:rPr lang="en"/>
              <a:t> Nguyen, Drew Marin, Sohil Jain, Kidus Bekele</a:t>
            </a:r>
            <a:endParaRPr/>
          </a:p>
        </p:txBody>
      </p:sp>
      <p:sp>
        <p:nvSpPr>
          <p:cNvPr id="85" name="Google Shape;85;p16"/>
          <p:cNvSpPr txBox="1"/>
          <p:nvPr>
            <p:ph type="ctrTitle"/>
          </p:nvPr>
        </p:nvSpPr>
        <p:spPr>
          <a:xfrm>
            <a:off x="4071025" y="3503575"/>
            <a:ext cx="5073600" cy="13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</a:rPr>
              <a:t>CS4624: Multimedia, Hypertext, and Information Access</a:t>
            </a:r>
            <a:endParaRPr sz="2800">
              <a:solidFill>
                <a:schemeClr val="dk2"/>
              </a:solidFill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2"/>
                </a:solidFill>
              </a:rPr>
              <a:t>Instructor: Dr.Fox</a:t>
            </a:r>
            <a:endParaRPr sz="2800">
              <a:solidFill>
                <a:schemeClr val="dk2"/>
              </a:solidFill>
            </a:endParaRPr>
          </a:p>
        </p:txBody>
      </p:sp>
      <p:sp>
        <p:nvSpPr>
          <p:cNvPr id="86" name="Google Shape;86;p16"/>
          <p:cNvSpPr txBox="1"/>
          <p:nvPr>
            <p:ph idx="1" type="subTitle"/>
          </p:nvPr>
        </p:nvSpPr>
        <p:spPr>
          <a:xfrm>
            <a:off x="-4675" y="4554900"/>
            <a:ext cx="3496500" cy="58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Blacksburg VA 24061, 05/07/2022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>
            <p:ph type="title"/>
          </p:nvPr>
        </p:nvSpPr>
        <p:spPr>
          <a:xfrm>
            <a:off x="311700" y="307825"/>
            <a:ext cx="2631900" cy="43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</a:t>
            </a:r>
            <a:endParaRPr/>
          </a:p>
        </p:txBody>
      </p:sp>
      <p:sp>
        <p:nvSpPr>
          <p:cNvPr id="148" name="Google Shape;148;p25"/>
          <p:cNvSpPr txBox="1"/>
          <p:nvPr>
            <p:ph idx="1" type="body"/>
          </p:nvPr>
        </p:nvSpPr>
        <p:spPr>
          <a:xfrm>
            <a:off x="4011825" y="364950"/>
            <a:ext cx="4850400" cy="42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Testing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</a:t>
            </a:r>
            <a:r>
              <a:rPr lang="en" sz="2400"/>
              <a:t>aintain the AWS account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Students to upload directly on the website</a:t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</a:rPr>
              <a:t>Daniel Dunlap</a:t>
            </a:r>
            <a:r>
              <a:rPr b="1" baseline="30000" lang="en" sz="2300">
                <a:solidFill>
                  <a:schemeClr val="dk1"/>
                </a:solidFill>
              </a:rPr>
              <a:t>1</a:t>
            </a:r>
            <a:r>
              <a:rPr b="1" lang="en" sz="2300">
                <a:solidFill>
                  <a:schemeClr val="dk1"/>
                </a:solidFill>
              </a:rPr>
              <a:t>:</a:t>
            </a:r>
            <a:r>
              <a:rPr lang="en" sz="2300">
                <a:solidFill>
                  <a:schemeClr val="dk1"/>
                </a:solidFill>
              </a:rPr>
              <a:t> </a:t>
            </a:r>
            <a:r>
              <a:rPr lang="en" sz="1700">
                <a:solidFill>
                  <a:schemeClr val="dk1"/>
                </a:solidFill>
              </a:rPr>
              <a:t>Virginia Tech, Dept. Computer </a:t>
            </a:r>
            <a:r>
              <a:rPr lang="en" sz="1700">
                <a:solidFill>
                  <a:schemeClr val="dk1"/>
                </a:solidFill>
              </a:rPr>
              <a:t>Science, Adjunct -&gt; Instructor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</a:rPr>
              <a:t>VTDLP Access Website</a:t>
            </a:r>
            <a:r>
              <a:rPr b="1" baseline="30000" lang="en" sz="2300">
                <a:solidFill>
                  <a:schemeClr val="dk1"/>
                </a:solidFill>
              </a:rPr>
              <a:t>2</a:t>
            </a:r>
            <a:r>
              <a:rPr b="1" lang="en" sz="2300">
                <a:solidFill>
                  <a:schemeClr val="dk1"/>
                </a:solidFill>
              </a:rPr>
              <a:t>:</a:t>
            </a:r>
            <a:r>
              <a:rPr lang="en" sz="1700">
                <a:solidFill>
                  <a:schemeClr val="dk1"/>
                </a:solidFill>
              </a:rPr>
              <a:t> Dr. Yinlen Chen, Lee Hunter, Tingting Jiang, Andrea Waldren (2021)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300">
                <a:solidFill>
                  <a:schemeClr val="dk1"/>
                </a:solidFill>
              </a:rPr>
              <a:t>Edward Fox</a:t>
            </a:r>
            <a:r>
              <a:rPr b="1" baseline="30000" lang="en" sz="2300">
                <a:solidFill>
                  <a:schemeClr val="dk1"/>
                </a:solidFill>
              </a:rPr>
              <a:t>3</a:t>
            </a:r>
            <a:r>
              <a:rPr b="1" lang="en" sz="2300">
                <a:solidFill>
                  <a:schemeClr val="dk1"/>
                </a:solidFill>
              </a:rPr>
              <a:t>: </a:t>
            </a:r>
            <a:r>
              <a:rPr lang="en" sz="1700">
                <a:solidFill>
                  <a:schemeClr val="dk1"/>
                </a:solidFill>
              </a:rPr>
              <a:t>Virginia Tech, Dept. Computer Science, Advisor -&gt; CS4624 Professor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55" name="Google Shape;155;p26"/>
          <p:cNvSpPr txBox="1"/>
          <p:nvPr>
            <p:ph idx="1" type="body"/>
          </p:nvPr>
        </p:nvSpPr>
        <p:spPr>
          <a:xfrm>
            <a:off x="4548075" y="4332175"/>
            <a:ext cx="43596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000">
                <a:solidFill>
                  <a:schemeClr val="dk1"/>
                </a:solidFill>
              </a:rPr>
              <a:t>1 </a:t>
            </a:r>
            <a:r>
              <a:rPr lang="en" sz="1000">
                <a:solidFill>
                  <a:schemeClr val="dk1"/>
                </a:solidFill>
              </a:rPr>
              <a:t>https://vt.academia.edu/DanielDunlap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000">
                <a:solidFill>
                  <a:schemeClr val="dk1"/>
                </a:solidFill>
              </a:rPr>
              <a:t>2 </a:t>
            </a:r>
            <a:r>
              <a:rPr lang="en" sz="1000" u="sng">
                <a:solidFill>
                  <a:schemeClr val="hlink"/>
                </a:solidFill>
                <a:hlinkClick r:id="rId3"/>
              </a:rPr>
              <a:t>https://github.com/vtul/dlp-access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000">
                <a:solidFill>
                  <a:schemeClr val="dk1"/>
                </a:solidFill>
              </a:rPr>
              <a:t>3</a:t>
            </a:r>
            <a:r>
              <a:rPr baseline="30000" lang="en" sz="1000">
                <a:solidFill>
                  <a:schemeClr val="dk1"/>
                </a:solidFill>
              </a:rPr>
              <a:t> </a:t>
            </a:r>
            <a:r>
              <a:rPr lang="en" sz="1000">
                <a:solidFill>
                  <a:schemeClr val="dk1"/>
                </a:solidFill>
              </a:rPr>
              <a:t>https://fox.cs.vt.edu/foxinfo.html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1" name="Google Shape;161;p27"/>
          <p:cNvSpPr txBox="1"/>
          <p:nvPr>
            <p:ph idx="1" type="body"/>
          </p:nvPr>
        </p:nvSpPr>
        <p:spPr>
          <a:xfrm>
            <a:off x="311700" y="15057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arenBoth"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Chen, Yinlin, et al. “VTUL/DLP-Access: DLP Access Website: A Multi-Tenancy Serverless Web Application.” </a:t>
            </a:r>
            <a:r>
              <a:rPr i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GitHub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2022, http://github.com/BrianWieder/dlp-access. Accessed on 4/21/2022. 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arenBoth"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Chen, Yinlin, et al. “VTUL/DLP-Access: DLP Access Website: A Multi-Tenancy Serverless Web Application.” </a:t>
            </a:r>
            <a:r>
              <a:rPr i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GitHub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2019, http://github.com/VTUL/dlp-access. Accessed on 4/21/2022.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arenBoth"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Node.js. </a:t>
            </a:r>
            <a:r>
              <a:rPr i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Node.js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OpenJS Foundation, 2021, http://nodejs.org/en/. Accessed on 4/21/2022.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arenBoth"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Chen, Yinlin. “DLP-Access/Site.json at CS3604 · Brianwieder/DLP-Access.” </a:t>
            </a:r>
            <a:r>
              <a:rPr i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GitHub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2021, http://github.com/BrianWieder/dlp-access/blob/cs3604/examples/jsons/site.json. Accessed on 4/21/2022.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arenBoth"/>
            </a:pPr>
            <a:r>
              <a:rPr lang="en" sz="1050">
                <a:solidFill>
                  <a:srgbClr val="3C4043"/>
                </a:solidFill>
                <a:highlight>
                  <a:srgbClr val="FFFFFF"/>
                </a:highlight>
              </a:rPr>
              <a:t>Digital Library Development Team, "Virginia Tech Digital Libraries Platform," 2022, University Libraries, Virginia Tech, Blacksburg, VA 24061 USA, </a:t>
            </a:r>
            <a:r>
              <a:rPr lang="en" sz="1050">
                <a:solidFill>
                  <a:srgbClr val="1A73E8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https://about.digital.lib.vt.edu/</a:t>
            </a:r>
            <a:r>
              <a:rPr lang="en" sz="1050">
                <a:solidFill>
                  <a:srgbClr val="3C4043"/>
                </a:solidFill>
                <a:highlight>
                  <a:srgbClr val="FFFFFF"/>
                </a:highlight>
              </a:rPr>
              <a:t>.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Accessed on 4/21/2022.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284100" y="307975"/>
            <a:ext cx="2479800" cy="42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3381100" y="307975"/>
            <a:ext cx="5451300" cy="426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Project Overview</a:t>
            </a:r>
            <a:endParaRPr sz="2000"/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What we currently have</a:t>
            </a:r>
            <a:endParaRPr sz="2000"/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Progress Updates</a:t>
            </a:r>
            <a:endParaRPr sz="2000"/>
          </a:p>
          <a:p>
            <a:pPr indent="-3556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Deployment</a:t>
            </a:r>
            <a:endParaRPr sz="2000"/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In Progress</a:t>
            </a:r>
            <a:endParaRPr sz="2000"/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OKRs Review</a:t>
            </a:r>
            <a:endParaRPr sz="2000"/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Future Work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154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/>
              <a:t>Project Overview</a:t>
            </a:r>
            <a:endParaRPr sz="2420"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258625" y="1472563"/>
            <a:ext cx="5793300" cy="336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Submission &amp; Presentation platform for CS3604 Projects</a:t>
            </a:r>
            <a:endParaRPr sz="1800"/>
          </a:p>
          <a:p>
            <a:pPr indent="-342900" lvl="1" marL="9144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Char char="○"/>
            </a:pPr>
            <a:r>
              <a:rPr lang="en" sz="1800">
                <a:solidFill>
                  <a:srgbClr val="7F7F7F"/>
                </a:solidFill>
              </a:rPr>
              <a:t>Support for over 500 student submissions per semester</a:t>
            </a:r>
            <a:endParaRPr sz="1800"/>
          </a:p>
          <a:p>
            <a:pPr indent="-34290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Char char="○"/>
            </a:pPr>
            <a:r>
              <a:rPr lang="en" sz="1800">
                <a:solidFill>
                  <a:srgbClr val="7F7F7F"/>
                </a:solidFill>
              </a:rPr>
              <a:t>Search and categorization based on:</a:t>
            </a:r>
            <a:endParaRPr sz="1800">
              <a:solidFill>
                <a:srgbClr val="7F7F7F"/>
              </a:solidFill>
            </a:endParaRPr>
          </a:p>
          <a:p>
            <a:pPr indent="-342900" lvl="2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Char char="■"/>
            </a:pPr>
            <a:r>
              <a:rPr lang="en" sz="1800">
                <a:solidFill>
                  <a:srgbClr val="7F7F7F"/>
                </a:solidFill>
              </a:rPr>
              <a:t>Category</a:t>
            </a:r>
            <a:endParaRPr sz="1800">
              <a:solidFill>
                <a:srgbClr val="7F7F7F"/>
              </a:solidFill>
            </a:endParaRPr>
          </a:p>
          <a:p>
            <a:pPr indent="-342900" lvl="2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Char char="■"/>
            </a:pPr>
            <a:r>
              <a:rPr lang="en" sz="1800">
                <a:solidFill>
                  <a:srgbClr val="7F7F7F"/>
                </a:solidFill>
              </a:rPr>
              <a:t>Date</a:t>
            </a:r>
            <a:endParaRPr sz="1800">
              <a:solidFill>
                <a:srgbClr val="7F7F7F"/>
              </a:solidFill>
            </a:endParaRPr>
          </a:p>
          <a:p>
            <a:pPr indent="-342900" lvl="2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Char char="■"/>
            </a:pPr>
            <a:r>
              <a:rPr lang="en" sz="1800">
                <a:solidFill>
                  <a:srgbClr val="7F7F7F"/>
                </a:solidFill>
              </a:rPr>
              <a:t>Presentation Title</a:t>
            </a:r>
            <a:endParaRPr sz="1800">
              <a:solidFill>
                <a:srgbClr val="7F7F7F"/>
              </a:solidFill>
            </a:endParaRPr>
          </a:p>
          <a:p>
            <a:pPr indent="0" lvl="0" marL="45720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402"/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402"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6500" y="1133900"/>
            <a:ext cx="2734625" cy="40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5100" y="1642275"/>
            <a:ext cx="5365700" cy="3443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307825"/>
            <a:ext cx="2631900" cy="43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currently have</a:t>
            </a:r>
            <a:endParaRPr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3995275" y="336325"/>
            <a:ext cx="4850400" cy="11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Archival Submission Data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Deployed VT-DLP on custom Domain</a:t>
            </a:r>
            <a:endParaRPr/>
          </a:p>
          <a:p>
            <a:pPr indent="-282733" lvl="1" marL="914400" rtl="0" algn="l">
              <a:spcBef>
                <a:spcPts val="0"/>
              </a:spcBef>
              <a:spcAft>
                <a:spcPts val="0"/>
              </a:spcAft>
              <a:buSzPct val="78571"/>
              <a:buChar char="-"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https://casestudies.cs.vt.edu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Our own AWS account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"/>
              <a:t>Python script for mass uploading.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Updates: Deployment</a:t>
            </a:r>
            <a:endParaRPr/>
          </a:p>
        </p:txBody>
      </p:sp>
      <p:sp>
        <p:nvSpPr>
          <p:cNvPr id="112" name="Google Shape;112;p20"/>
          <p:cNvSpPr txBox="1"/>
          <p:nvPr>
            <p:ph idx="4294967295" type="body"/>
          </p:nvPr>
        </p:nvSpPr>
        <p:spPr>
          <a:xfrm>
            <a:off x="233600" y="1569700"/>
            <a:ext cx="8598600" cy="297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Retrieved the custom domain name from TechStaff</a:t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Worked with Dr.Chen to address the issues related to uploading content onto the website</a:t>
            </a:r>
            <a:endParaRPr sz="1800"/>
          </a:p>
          <a:p>
            <a:pPr indent="-342900" lvl="0" marL="457200" rtl="0" algn="l">
              <a:spcBef>
                <a:spcPts val="10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Got a permanent AWS Account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Redeployed existing site onto the new AWS account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Working on updating the custom domain</a:t>
            </a:r>
            <a:endParaRPr sz="1800"/>
          </a:p>
          <a:p>
            <a:pPr indent="0" lvl="0" marL="914400" rtl="0" algn="l">
              <a:spcBef>
                <a:spcPts val="100"/>
              </a:spcBef>
              <a:spcAft>
                <a:spcPts val="100"/>
              </a:spcAft>
              <a:buNone/>
            </a:pPr>
            <a:r>
              <a:rPr lang="en" sz="1800"/>
              <a:t>to point to the site on the new AWS account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 rotWithShape="1">
          <a:blip r:embed="rId3">
            <a:alphaModFix/>
          </a:blip>
          <a:srcRect b="6618" l="3017" r="2696" t="3340"/>
          <a:stretch/>
        </p:blipFill>
        <p:spPr>
          <a:xfrm>
            <a:off x="457200" y="209525"/>
            <a:ext cx="8229601" cy="472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307825"/>
            <a:ext cx="2631900" cy="43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Migration</a:t>
            </a:r>
            <a:endParaRPr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4011825" y="364950"/>
            <a:ext cx="4850400" cy="22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Archived project repository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~3 GB of historical project </a:t>
            </a:r>
            <a:r>
              <a:rPr lang="en" sz="2000"/>
              <a:t>submissions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Sorted by semester and labeled with student names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Python Script unzip and mass upload the files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Categorize Files</a:t>
            </a:r>
            <a:endParaRPr sz="2000"/>
          </a:p>
        </p:txBody>
      </p:sp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2175" y="3365550"/>
            <a:ext cx="1625550" cy="162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2200" y="3393475"/>
            <a:ext cx="2511524" cy="156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8510" y="3365550"/>
            <a:ext cx="1323390" cy="1625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311700" y="307825"/>
            <a:ext cx="2631900" cy="43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Migration</a:t>
            </a:r>
            <a:endParaRPr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4011825" y="364950"/>
            <a:ext cx="4850400" cy="22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Upload data using a script that modifies the JSON Item template and uploads it to AWS DynamoDB</a:t>
            </a:r>
            <a:endParaRPr sz="1600"/>
          </a:p>
        </p:txBody>
      </p:sp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3595" y="1327079"/>
            <a:ext cx="5918623" cy="32974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OKR Review</a:t>
            </a:r>
            <a:endParaRPr/>
          </a:p>
        </p:txBody>
      </p:sp>
      <p:sp>
        <p:nvSpPr>
          <p:cNvPr id="139" name="Google Shape;139;p24"/>
          <p:cNvSpPr txBox="1"/>
          <p:nvPr/>
        </p:nvSpPr>
        <p:spPr>
          <a:xfrm>
            <a:off x="0" y="0"/>
            <a:ext cx="3000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baseline="30000" lang="en" sz="2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311700" y="1391725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Emphasize Agile Software Development Lifecycle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Utilize sprint planning to complete milestones</a:t>
            </a:r>
            <a:endParaRPr sz="2400"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2705" y="2348613"/>
            <a:ext cx="2503370" cy="2794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6071" y="2378125"/>
            <a:ext cx="3229426" cy="2765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