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Lst>
  <p:notesMasterIdLst>
    <p:notesMasterId r:id="rId12"/>
  </p:notesMasterIdLst>
  <p:handoutMasterIdLst>
    <p:handoutMasterId r:id="rId13"/>
  </p:handoutMasterIdLst>
  <p:sldIdLst>
    <p:sldId id="265" r:id="rId3"/>
    <p:sldId id="271" r:id="rId4"/>
    <p:sldId id="272" r:id="rId5"/>
    <p:sldId id="273" r:id="rId6"/>
    <p:sldId id="266" r:id="rId7"/>
    <p:sldId id="267" r:id="rId8"/>
    <p:sldId id="269" r:id="rId9"/>
    <p:sldId id="268" r:id="rId10"/>
    <p:sldId id="27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showGuides="1">
      <p:cViewPr varScale="1">
        <p:scale>
          <a:sx n="100" d="100"/>
          <a:sy n="100" d="100"/>
        </p:scale>
        <p:origin x="-96" y="-104"/>
      </p:cViewPr>
      <p:guideLst>
        <p:guide orient="horz" pos="2160"/>
        <p:guide pos="3840"/>
      </p:guideLst>
    </p:cSldViewPr>
  </p:slideViewPr>
  <p:notesTextViewPr>
    <p:cViewPr>
      <p:scale>
        <a:sx n="3" d="2"/>
        <a:sy n="3" d="2"/>
      </p:scale>
      <p:origin x="0" y="0"/>
    </p:cViewPr>
  </p:notesTextViewPr>
  <p:notesViewPr>
    <p:cSldViewPr snapToGrid="0" showGuides="1">
      <p:cViewPr varScale="1">
        <p:scale>
          <a:sx n="79" d="100"/>
          <a:sy n="79" d="100"/>
        </p:scale>
        <p:origin x="3198" y="96"/>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B66C519-036B-4DA6-A694-1E1F23F13AEC}" type="datetimeFigureOut">
              <a:rPr lang="en-US" smtClean="0"/>
              <a:pPr/>
              <a:t>4/15/13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FF60F2-B1C4-4AC8-AE96-977FA1A1617E}" type="slidenum">
              <a:rPr lang="en-US" smtClean="0"/>
              <a:pPr/>
              <a:t>‹#›</a:t>
            </a:fld>
            <a:endParaRPr lang="en-US"/>
          </a:p>
        </p:txBody>
      </p:sp>
    </p:spTree>
    <p:extLst>
      <p:ext uri="{BB962C8B-B14F-4D97-AF65-F5344CB8AC3E}">
        <p14:creationId xmlns:p14="http://schemas.microsoft.com/office/powerpoint/2010/main" val="2418545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6D4C3C-6B1F-45B7-AFEB-2BF6B7822D83}" type="datetimeFigureOut">
              <a:rPr lang="en-US" smtClean="0"/>
              <a:pPr/>
              <a:t>4/15/13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AA688-5D88-4E64-8DA4-B273BCB868E9}" type="slidenum">
              <a:rPr lang="en-US" smtClean="0"/>
              <a:pPr/>
              <a:t>‹#›</a:t>
            </a:fld>
            <a:endParaRPr lang="en-US"/>
          </a:p>
        </p:txBody>
      </p:sp>
    </p:spTree>
    <p:extLst>
      <p:ext uri="{BB962C8B-B14F-4D97-AF65-F5344CB8AC3E}">
        <p14:creationId xmlns:p14="http://schemas.microsoft.com/office/powerpoint/2010/main" val="1810278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43250" y="1041400"/>
            <a:ext cx="9144000" cy="2387600"/>
          </a:xfrm>
        </p:spPr>
        <p:txBody>
          <a:bodyPr anchor="b"/>
          <a:lstStyle>
            <a:lvl1pPr algn="ctr">
              <a:defRPr sz="6000">
                <a:solidFill>
                  <a:schemeClr val="tx2">
                    <a:lumMod val="10000"/>
                    <a:lumOff val="90000"/>
                  </a:schemeClr>
                </a:solidFill>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543250" y="3602038"/>
            <a:ext cx="9144000" cy="1655762"/>
          </a:xfrm>
        </p:spPr>
        <p:txBody>
          <a:bodyPr/>
          <a:lstStyle>
            <a:lvl1pPr marL="0" indent="0" algn="ctr">
              <a:buNone/>
              <a:defRPr sz="2400">
                <a:solidFill>
                  <a:schemeClr val="tx2">
                    <a:lumMod val="10000"/>
                    <a:lumOff val="90000"/>
                  </a:schemeClr>
                </a:solidFill>
                <a:effectLst>
                  <a:outerShdw blurRad="38100" dist="38100" dir="2700000" algn="tl">
                    <a:srgbClr val="000000">
                      <a:alpha val="43137"/>
                    </a:srgb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3DC5B99-2B22-4F7D-9A5A-F9EAC424B548}" type="datetimeFigureOut">
              <a:rPr lang="en-US" smtClean="0"/>
              <a:pPr/>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3130038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DC5B99-2B22-4F7D-9A5A-F9EAC424B548}" type="datetimeFigureOut">
              <a:rPr lang="en-US" smtClean="0"/>
              <a:pPr/>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256566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DC5B99-2B22-4F7D-9A5A-F9EAC424B548}" type="datetimeFigureOut">
              <a:rPr lang="en-US" smtClean="0"/>
              <a:pPr/>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395767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20000"/>
                    <a:lumOff val="80000"/>
                  </a:schemeClr>
                </a:solidFil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DC5B99-2B22-4F7D-9A5A-F9EAC424B548}" type="datetimeFigureOut">
              <a:rPr lang="en-US" smtClean="0"/>
              <a:pPr/>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2286298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62262"/>
          </a:xfrm>
        </p:spPr>
        <p:txBody>
          <a:bodyPr anchor="b"/>
          <a:lstStyle>
            <a:lvl1pPr>
              <a:defRPr sz="6000">
                <a:solidFill>
                  <a:schemeClr val="tx2">
                    <a:lumMod val="10000"/>
                    <a:lumOff val="90000"/>
                  </a:schemeClr>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DC5B99-2B22-4F7D-9A5A-F9EAC424B548}" type="datetimeFigureOut">
              <a:rPr lang="en-US" smtClean="0"/>
              <a:pPr/>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2282601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DC5B99-2B22-4F7D-9A5A-F9EAC424B548}" type="datetimeFigureOut">
              <a:rPr lang="en-US" smtClean="0"/>
              <a:pPr/>
              <a:t>4/15/13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2809082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1850" y="274638"/>
            <a:ext cx="10515600" cy="1143000"/>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1850" y="1489075"/>
            <a:ext cx="5156200"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1850" y="2193925"/>
            <a:ext cx="515620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89663" y="1489075"/>
            <a:ext cx="5157787"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9663" y="2193925"/>
            <a:ext cx="5157787"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DC5B99-2B22-4F7D-9A5A-F9EAC424B548}" type="datetimeFigureOut">
              <a:rPr lang="en-US" smtClean="0"/>
              <a:pPr/>
              <a:t>4/15/13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924907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DC5B99-2B22-4F7D-9A5A-F9EAC424B548}" type="datetimeFigureOut">
              <a:rPr lang="en-US" smtClean="0"/>
              <a:pPr/>
              <a:t>4/15/13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4065329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C5B99-2B22-4F7D-9A5A-F9EAC424B548}" type="datetimeFigureOut">
              <a:rPr lang="en-US" smtClean="0"/>
              <a:pPr/>
              <a:t>4/15/13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2294644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DC5B99-2B22-4F7D-9A5A-F9EAC424B548}" type="datetimeFigureOut">
              <a:rPr lang="en-US" smtClean="0"/>
              <a:pPr/>
              <a:t>4/15/13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3972274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DC5B99-2B22-4F7D-9A5A-F9EAC424B548}" type="datetimeFigureOut">
              <a:rPr lang="en-US" smtClean="0"/>
              <a:pPr/>
              <a:t>4/15/13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9F616B-E734-48E2-82E2-02DF02FA5C61}" type="slidenum">
              <a:rPr lang="en-US" smtClean="0"/>
              <a:pPr/>
              <a:t>‹#›</a:t>
            </a:fld>
            <a:endParaRPr lang="en-US"/>
          </a:p>
        </p:txBody>
      </p:sp>
    </p:spTree>
    <p:extLst>
      <p:ext uri="{BB962C8B-B14F-4D97-AF65-F5344CB8AC3E}">
        <p14:creationId xmlns:p14="http://schemas.microsoft.com/office/powerpoint/2010/main" val="22938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3" cstate="print">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838200" y="6356350"/>
            <a:ext cx="3276600" cy="365125"/>
          </a:xfrm>
          <a:prstGeom prst="rect">
            <a:avLst/>
          </a:prstGeom>
        </p:spPr>
        <p:txBody>
          <a:bodyPr vert="horz" lIns="91440" tIns="45720" rIns="91440" bIns="45720" rtlCol="0" anchor="ctr"/>
          <a:lstStyle>
            <a:lvl1pPr algn="l">
              <a:defRPr sz="1200">
                <a:solidFill>
                  <a:schemeClr val="tx2">
                    <a:lumMod val="10000"/>
                    <a:lumOff val="90000"/>
                  </a:schemeClr>
                </a:solidFill>
              </a:defRPr>
            </a:lvl1pPr>
          </a:lstStyle>
          <a:p>
            <a:fld id="{03DC5B99-2B22-4F7D-9A5A-F9EAC424B548}" type="datetimeFigureOut">
              <a:rPr lang="en-US" smtClean="0"/>
              <a:pPr/>
              <a:t>4/15/13</a:t>
            </a:fld>
            <a:endParaRPr lang="en-US"/>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2">
                    <a:lumMod val="10000"/>
                    <a:lumOff val="90000"/>
                  </a:schemeClr>
                </a:solidFill>
              </a:defRPr>
            </a:lvl1pPr>
          </a:lstStyle>
          <a:p>
            <a:endParaRPr lang="en-US"/>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2">
                    <a:lumMod val="10000"/>
                    <a:lumOff val="90000"/>
                  </a:schemeClr>
                </a:solidFill>
              </a:defRPr>
            </a:lvl1pPr>
          </a:lstStyle>
          <a:p>
            <a:fld id="{1B9F616B-E734-48E2-82E2-02DF02FA5C61}" type="slidenum">
              <a:rPr lang="en-US" smtClean="0"/>
              <a:pPr/>
              <a:t>‹#›</a:t>
            </a:fld>
            <a:endParaRPr lang="en-US"/>
          </a:p>
        </p:txBody>
      </p:sp>
    </p:spTree>
    <p:extLst>
      <p:ext uri="{BB962C8B-B14F-4D97-AF65-F5344CB8AC3E}">
        <p14:creationId xmlns:p14="http://schemas.microsoft.com/office/powerpoint/2010/main" val="254845490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accent1">
              <a:lumMod val="20000"/>
              <a:lumOff val="80000"/>
            </a:schemeClr>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ct val="30000"/>
        </a:spcBef>
        <a:buClr>
          <a:schemeClr val="accent2"/>
        </a:buClr>
        <a:buFont typeface="Arial" panose="020B0604020202020204" pitchFamily="34" charset="0"/>
        <a:buChar char="•"/>
        <a:defRPr sz="2800" kern="1200">
          <a:solidFill>
            <a:schemeClr val="tx2">
              <a:lumMod val="10000"/>
              <a:lumOff val="90000"/>
            </a:schemeClr>
          </a:solidFill>
          <a:latin typeface="+mn-lt"/>
          <a:ea typeface="+mn-ea"/>
          <a:cs typeface="+mn-cs"/>
        </a:defRPr>
      </a:lvl1pPr>
      <a:lvl2pPr marL="685800" indent="-228600" algn="l" defTabSz="914400" rtl="0" eaLnBrk="1" latinLnBrk="0" hangingPunct="1">
        <a:lnSpc>
          <a:spcPct val="90000"/>
        </a:lnSpc>
        <a:spcBef>
          <a:spcPct val="30000"/>
        </a:spcBef>
        <a:buClr>
          <a:schemeClr val="accent2"/>
        </a:buClr>
        <a:buFont typeface="Arial" panose="020B0604020202020204" pitchFamily="34" charset="0"/>
        <a:buChar char="•"/>
        <a:defRPr sz="2400" kern="1200">
          <a:solidFill>
            <a:schemeClr val="tx2">
              <a:lumMod val="10000"/>
              <a:lumOff val="90000"/>
            </a:schemeClr>
          </a:solidFill>
          <a:latin typeface="+mn-lt"/>
          <a:ea typeface="+mn-ea"/>
          <a:cs typeface="+mn-cs"/>
        </a:defRPr>
      </a:lvl2pPr>
      <a:lvl3pPr marL="1143000" indent="-228600" algn="l" defTabSz="914400" rtl="0" eaLnBrk="1" latinLnBrk="0" hangingPunct="1">
        <a:lnSpc>
          <a:spcPct val="90000"/>
        </a:lnSpc>
        <a:spcBef>
          <a:spcPct val="30000"/>
        </a:spcBef>
        <a:buClr>
          <a:schemeClr val="accent2"/>
        </a:buClr>
        <a:buFont typeface="Arial" panose="020B0604020202020204" pitchFamily="34" charset="0"/>
        <a:buChar char="•"/>
        <a:defRPr sz="2000" kern="1200">
          <a:solidFill>
            <a:schemeClr val="tx2">
              <a:lumMod val="10000"/>
              <a:lumOff val="90000"/>
            </a:schemeClr>
          </a:solidFill>
          <a:latin typeface="+mn-lt"/>
          <a:ea typeface="+mn-ea"/>
          <a:cs typeface="+mn-cs"/>
        </a:defRPr>
      </a:lvl3pPr>
      <a:lvl4pPr marL="1600200" indent="-228600" algn="l" defTabSz="914400" rtl="0" eaLnBrk="1" latinLnBrk="0" hangingPunct="1">
        <a:lnSpc>
          <a:spcPct val="90000"/>
        </a:lnSpc>
        <a:spcBef>
          <a:spcPct val="30000"/>
        </a:spcBef>
        <a:buClr>
          <a:schemeClr val="accent2"/>
        </a:buClr>
        <a:buFont typeface="Arial" panose="020B0604020202020204" pitchFamily="34" charset="0"/>
        <a:buChar char="•"/>
        <a:defRPr sz="1800" kern="1200">
          <a:solidFill>
            <a:schemeClr val="tx2">
              <a:lumMod val="10000"/>
              <a:lumOff val="90000"/>
            </a:schemeClr>
          </a:solidFill>
          <a:latin typeface="+mn-lt"/>
          <a:ea typeface="+mn-ea"/>
          <a:cs typeface="+mn-cs"/>
        </a:defRPr>
      </a:lvl4pPr>
      <a:lvl5pPr marL="2057400" indent="-228600" algn="l" defTabSz="914400" rtl="0" eaLnBrk="1" latinLnBrk="0" hangingPunct="1">
        <a:lnSpc>
          <a:spcPct val="90000"/>
        </a:lnSpc>
        <a:spcBef>
          <a:spcPct val="30000"/>
        </a:spcBef>
        <a:buClr>
          <a:schemeClr val="accent2"/>
        </a:buClr>
        <a:buFont typeface="Arial" panose="020B0604020202020204" pitchFamily="34" charset="0"/>
        <a:buChar char="•"/>
        <a:defRPr sz="1800" kern="1200">
          <a:solidFill>
            <a:schemeClr val="tx2">
              <a:lumMod val="10000"/>
              <a:lumOff val="90000"/>
            </a:schemeClr>
          </a:solidFill>
          <a:latin typeface="+mn-lt"/>
          <a:ea typeface="+mn-ea"/>
          <a:cs typeface="+mn-cs"/>
        </a:defRPr>
      </a:lvl5pPr>
      <a:lvl6pPr marL="2514600" indent="-228600" algn="l" defTabSz="914400" rtl="0" eaLnBrk="1" latinLnBrk="0" hangingPunct="1">
        <a:lnSpc>
          <a:spcPct val="90000"/>
        </a:lnSpc>
        <a:spcBef>
          <a:spcPct val="30000"/>
        </a:spcBef>
        <a:buClr>
          <a:schemeClr val="accent2"/>
        </a:buClr>
        <a:buFont typeface="Arial" panose="020B0604020202020204" pitchFamily="34" charset="0"/>
        <a:buChar char="•"/>
        <a:defRPr sz="1800" kern="1200">
          <a:solidFill>
            <a:schemeClr val="tx2">
              <a:lumMod val="10000"/>
              <a:lumOff val="90000"/>
            </a:schemeClr>
          </a:solidFill>
          <a:latin typeface="+mn-lt"/>
          <a:ea typeface="+mn-ea"/>
          <a:cs typeface="+mn-cs"/>
        </a:defRPr>
      </a:lvl6pPr>
      <a:lvl7pPr marL="2971800" indent="-228600" algn="l" defTabSz="914400" rtl="0" eaLnBrk="1" latinLnBrk="0" hangingPunct="1">
        <a:lnSpc>
          <a:spcPct val="90000"/>
        </a:lnSpc>
        <a:spcBef>
          <a:spcPct val="30000"/>
        </a:spcBef>
        <a:buClr>
          <a:schemeClr val="accent2"/>
        </a:buClr>
        <a:buFont typeface="Arial" panose="020B0604020202020204" pitchFamily="34" charset="0"/>
        <a:buChar char="•"/>
        <a:defRPr sz="1800" kern="1200">
          <a:solidFill>
            <a:schemeClr val="tx2">
              <a:lumMod val="10000"/>
              <a:lumOff val="90000"/>
            </a:schemeClr>
          </a:solidFill>
          <a:latin typeface="+mn-lt"/>
          <a:ea typeface="+mn-ea"/>
          <a:cs typeface="+mn-cs"/>
        </a:defRPr>
      </a:lvl7pPr>
      <a:lvl8pPr marL="3429000" indent="-228600" algn="l" defTabSz="914400" rtl="0" eaLnBrk="1" latinLnBrk="0" hangingPunct="1">
        <a:lnSpc>
          <a:spcPct val="90000"/>
        </a:lnSpc>
        <a:spcBef>
          <a:spcPct val="30000"/>
        </a:spcBef>
        <a:buClr>
          <a:schemeClr val="accent2"/>
        </a:buClr>
        <a:buFont typeface="Arial" panose="020B0604020202020204" pitchFamily="34" charset="0"/>
        <a:buChar char="•"/>
        <a:defRPr sz="1800" kern="1200">
          <a:solidFill>
            <a:schemeClr val="tx2">
              <a:lumMod val="10000"/>
              <a:lumOff val="90000"/>
            </a:schemeClr>
          </a:solidFill>
          <a:latin typeface="+mn-lt"/>
          <a:ea typeface="+mn-ea"/>
          <a:cs typeface="+mn-cs"/>
        </a:defRPr>
      </a:lvl8pPr>
      <a:lvl9pPr marL="3886200" indent="-228600" algn="l" defTabSz="914400" rtl="0" eaLnBrk="1" latinLnBrk="0" hangingPunct="1">
        <a:lnSpc>
          <a:spcPct val="90000"/>
        </a:lnSpc>
        <a:spcBef>
          <a:spcPct val="30000"/>
        </a:spcBef>
        <a:buClr>
          <a:schemeClr val="accent2"/>
        </a:buClr>
        <a:buFont typeface="Arial" panose="020B0604020202020204" pitchFamily="34" charset="0"/>
        <a:buChar char="•"/>
        <a:defRPr sz="1800" kern="1200">
          <a:solidFill>
            <a:schemeClr val="tx2">
              <a:lumMod val="10000"/>
              <a:lumOff val="90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Findings of a 2011 CCCC Research Initiative Grant</a:t>
            </a:r>
          </a:p>
          <a:p>
            <a:r>
              <a:rPr lang="en-US" dirty="0" smtClean="0"/>
              <a:t>D. Alexis Hart</a:t>
            </a:r>
          </a:p>
          <a:p>
            <a:r>
              <a:rPr lang="en-US" dirty="0" smtClean="0"/>
              <a:t>Roger Thompson</a:t>
            </a:r>
          </a:p>
        </p:txBody>
      </p:sp>
      <p:sp>
        <p:nvSpPr>
          <p:cNvPr id="2" name="Title 1"/>
          <p:cNvSpPr>
            <a:spLocks noGrp="1"/>
          </p:cNvSpPr>
          <p:nvPr>
            <p:ph type="ctrTitle"/>
          </p:nvPr>
        </p:nvSpPr>
        <p:spPr/>
        <p:txBody>
          <a:bodyPr>
            <a:normAutofit fontScale="90000"/>
          </a:bodyPr>
          <a:lstStyle/>
          <a:p>
            <a:r>
              <a:rPr lang="en-US" dirty="0" smtClean="0">
                <a:effectLst>
                  <a:outerShdw blurRad="50800" dist="38100" dir="2700000" algn="tl" rotWithShape="0">
                    <a:prstClr val="black">
                      <a:alpha val="40000"/>
                    </a:prstClr>
                  </a:outerShdw>
                </a:effectLst>
              </a:rPr>
              <a:t>Writing War:</a:t>
            </a:r>
            <a:br>
              <a:rPr lang="en-US" dirty="0" smtClean="0">
                <a:effectLst>
                  <a:outerShdw blurRad="50800" dist="38100" dir="2700000" algn="tl" rotWithShape="0">
                    <a:prstClr val="black">
                      <a:alpha val="40000"/>
                    </a:prstClr>
                  </a:outerShdw>
                </a:effectLst>
              </a:rPr>
            </a:br>
            <a:r>
              <a:rPr lang="en-US" dirty="0" smtClean="0">
                <a:effectLst>
                  <a:outerShdw blurRad="50800" dist="38100" dir="2700000" algn="tl" rotWithShape="0">
                    <a:prstClr val="black">
                      <a:alpha val="40000"/>
                    </a:prstClr>
                  </a:outerShdw>
                </a:effectLst>
              </a:rPr>
              <a:t>Student Veterans in </a:t>
            </a:r>
            <a:br>
              <a:rPr lang="en-US" dirty="0" smtClean="0">
                <a:effectLst>
                  <a:outerShdw blurRad="50800" dist="38100" dir="2700000" algn="tl" rotWithShape="0">
                    <a:prstClr val="black">
                      <a:alpha val="40000"/>
                    </a:prstClr>
                  </a:outerShdw>
                </a:effectLst>
              </a:rPr>
            </a:br>
            <a:r>
              <a:rPr lang="en-US" dirty="0" smtClean="0">
                <a:effectLst>
                  <a:outerShdw blurRad="50800" dist="38100" dir="2700000" algn="tl" rotWithShape="0">
                    <a:prstClr val="black">
                      <a:alpha val="40000"/>
                    </a:prstClr>
                  </a:outerShdw>
                </a:effectLst>
              </a:rPr>
              <a:t>College Writing Classrooms</a:t>
            </a:r>
            <a:endParaRPr lang="en-US" dirty="0"/>
          </a:p>
        </p:txBody>
      </p:sp>
    </p:spTree>
    <p:extLst>
      <p:ext uri="{BB962C8B-B14F-4D97-AF65-F5344CB8AC3E}">
        <p14:creationId xmlns:p14="http://schemas.microsoft.com/office/powerpoint/2010/main" val="505079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79599" y="1153930"/>
            <a:ext cx="10515600" cy="5403623"/>
          </a:xfrm>
        </p:spPr>
        <p:txBody>
          <a:bodyPr>
            <a:normAutofit/>
          </a:bodyPr>
          <a:lstStyle/>
          <a:p>
            <a:r>
              <a:rPr lang="en-US" dirty="0" smtClean="0"/>
              <a:t>“Yes, I want to dance around the edges of the terrible reality looming in my classroom. My students' experiences in war haunt them. They may look like the other students, but they are very different, as their stories remind all of us.”</a:t>
            </a:r>
          </a:p>
          <a:p>
            <a:r>
              <a:rPr lang="en-US" dirty="0" smtClean="0"/>
              <a:t>--Nancy Thompson, “War Stories in the Classroom” </a:t>
            </a:r>
            <a:r>
              <a:rPr lang="en-US" i="1" dirty="0" smtClean="0"/>
              <a:t>CHE</a:t>
            </a:r>
            <a:r>
              <a:rPr lang="en-US" dirty="0" smtClean="0"/>
              <a:t> 2006</a:t>
            </a:r>
          </a:p>
          <a:p>
            <a:endParaRPr lang="en-US" dirty="0" smtClean="0"/>
          </a:p>
          <a:p>
            <a:r>
              <a:rPr lang="en-US" dirty="0" smtClean="0"/>
              <a:t>“One day you’re carrying a rifle over your shoulder, and the next day you’re sipping a </a:t>
            </a:r>
            <a:r>
              <a:rPr lang="en-US" dirty="0" err="1" smtClean="0"/>
              <a:t>Slurpee</a:t>
            </a:r>
            <a:r>
              <a:rPr lang="en-US" dirty="0" smtClean="0"/>
              <a:t>…. I just hated school,” [Taylor] said. After he started working with a writing specialist he found through the university, his grades began to improve, and so did his attitude. “I had anxiety issues, a lot of pent-up aggression from my experience in Afghanistan that I learned to apply to my writing.”</a:t>
            </a:r>
          </a:p>
          <a:p>
            <a:r>
              <a:rPr lang="en-US" dirty="0" smtClean="0"/>
              <a:t>--“For Veterans Back From War, Writing Proves to Be a Balm” </a:t>
            </a:r>
            <a:r>
              <a:rPr lang="en-US" i="1" dirty="0" smtClean="0"/>
              <a:t>NYT</a:t>
            </a:r>
            <a:r>
              <a:rPr lang="en-US" dirty="0" smtClean="0"/>
              <a:t> 2009</a:t>
            </a:r>
          </a:p>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850" y="849087"/>
            <a:ext cx="10515600" cy="5240564"/>
          </a:xfrm>
        </p:spPr>
        <p:txBody>
          <a:bodyPr>
            <a:normAutofit/>
          </a:bodyPr>
          <a:lstStyle/>
          <a:p>
            <a:r>
              <a:rPr lang="en-US" dirty="0" smtClean="0"/>
              <a:t>“Some vets do not want to write about [war], for obvious reasons. In terms of assignments, however, the primary objective should be allowing vets opportunities to explore their military experiences and to facilitate that process if and when veterans so choose.</a:t>
            </a:r>
          </a:p>
          <a:p>
            <a:r>
              <a:rPr lang="en-US" dirty="0" smtClean="0"/>
              <a:t>Certainly, veterans, combatant or noncombatant, should not be dissuaded from experiencing writing as a process of reshaping service-related experiences into malleable compositions. That is not as easy as it sounds, but it is what we can do to get vets started. To make that start, composition instructors must first recognize that we have much to learn from veterans, just as we have much more to do for them.”</a:t>
            </a:r>
          </a:p>
          <a:p>
            <a:r>
              <a:rPr lang="en-US" dirty="0" smtClean="0"/>
              <a:t>--Galen </a:t>
            </a:r>
            <a:r>
              <a:rPr lang="en-US" dirty="0" err="1" smtClean="0"/>
              <a:t>Leonhardy</a:t>
            </a:r>
            <a:r>
              <a:rPr lang="en-US" dirty="0" smtClean="0"/>
              <a:t>, </a:t>
            </a:r>
            <a:r>
              <a:rPr lang="en-US" i="1" dirty="0" smtClean="0"/>
              <a:t>TETYC</a:t>
            </a:r>
            <a:r>
              <a:rPr lang="en-US" dirty="0" smtClean="0"/>
              <a:t> 2009</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850" y="1420587"/>
            <a:ext cx="10515600" cy="4294413"/>
          </a:xfrm>
        </p:spPr>
        <p:txBody>
          <a:bodyPr>
            <a:normAutofit/>
          </a:bodyPr>
          <a:lstStyle/>
          <a:p>
            <a:r>
              <a:rPr lang="en-US" dirty="0"/>
              <a:t>"</a:t>
            </a:r>
            <a:r>
              <a:rPr lang="en-US" dirty="0" smtClean="0"/>
              <a:t>Do </a:t>
            </a:r>
            <a:r>
              <a:rPr lang="en-US" dirty="0"/>
              <a:t>we </a:t>
            </a:r>
            <a:r>
              <a:rPr lang="en-US" dirty="0" smtClean="0"/>
              <a:t>assign reading </a:t>
            </a:r>
            <a:r>
              <a:rPr lang="en-US" dirty="0"/>
              <a:t>or writing on the topic of war? We shouldn’t assume that all  </a:t>
            </a:r>
            <a:r>
              <a:rPr lang="en-US" dirty="0" smtClean="0"/>
              <a:t>veterans will </a:t>
            </a:r>
            <a:r>
              <a:rPr lang="en-US" dirty="0"/>
              <a:t>have emotional problems or want to talk or write about their </a:t>
            </a:r>
            <a:r>
              <a:rPr lang="en-US" dirty="0" smtClean="0"/>
              <a:t>experiences. But</a:t>
            </a:r>
            <a:r>
              <a:rPr lang="en-US" dirty="0"/>
              <a:t>, what if individuals</a:t>
            </a:r>
          </a:p>
          <a:p>
            <a:r>
              <a:rPr lang="en-US" dirty="0"/>
              <a:t>decide to describe traumatic events? As teachers of writing, we know we </a:t>
            </a:r>
            <a:r>
              <a:rPr lang="en-US" dirty="0" smtClean="0"/>
              <a:t>are often </a:t>
            </a:r>
            <a:r>
              <a:rPr lang="en-US" dirty="0"/>
              <a:t>their first point of contact. In what manner do we respond on paper, </a:t>
            </a:r>
            <a:r>
              <a:rPr lang="en-US" dirty="0" smtClean="0"/>
              <a:t>or in </a:t>
            </a:r>
            <a:r>
              <a:rPr lang="en-US" dirty="0"/>
              <a:t>person</a:t>
            </a:r>
            <a:r>
              <a:rPr lang="en-US" dirty="0" smtClean="0"/>
              <a:t>?  I have </a:t>
            </a:r>
            <a:r>
              <a:rPr lang="en-US" dirty="0"/>
              <a:t>always espoused that we are not trained therapists; however, </a:t>
            </a:r>
            <a:r>
              <a:rPr lang="en-US" b="1" dirty="0">
                <a:solidFill>
                  <a:schemeClr val="accent4"/>
                </a:solidFill>
              </a:rPr>
              <a:t>we do have </a:t>
            </a:r>
            <a:r>
              <a:rPr lang="en-US" b="1" dirty="0" smtClean="0">
                <a:solidFill>
                  <a:schemeClr val="accent4"/>
                </a:solidFill>
              </a:rPr>
              <a:t>an ethical </a:t>
            </a:r>
            <a:r>
              <a:rPr lang="en-US" b="1" dirty="0">
                <a:solidFill>
                  <a:schemeClr val="accent4"/>
                </a:solidFill>
              </a:rPr>
              <a:t>obligation to react responsibly</a:t>
            </a:r>
            <a:r>
              <a:rPr lang="en-US" dirty="0" smtClean="0"/>
              <a:t>."</a:t>
            </a:r>
          </a:p>
          <a:p>
            <a:r>
              <a:rPr lang="en-US" dirty="0" smtClean="0"/>
              <a:t>--Marilyn Valentino, </a:t>
            </a:r>
            <a:r>
              <a:rPr lang="en-US" i="1" dirty="0" smtClean="0"/>
              <a:t>CCC </a:t>
            </a:r>
            <a:r>
              <a:rPr lang="en-US" dirty="0" smtClean="0"/>
              <a:t>2010</a:t>
            </a:r>
            <a:endParaRPr lang="en-US" dirty="0"/>
          </a:p>
        </p:txBody>
      </p:sp>
    </p:spTree>
    <p:extLst>
      <p:ext uri="{BB962C8B-B14F-4D97-AF65-F5344CB8AC3E}">
        <p14:creationId xmlns:p14="http://schemas.microsoft.com/office/powerpoint/2010/main" val="1258541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normAutofit/>
          </a:bodyPr>
          <a:lstStyle/>
          <a:p>
            <a:r>
              <a:rPr lang="en-US" sz="3200" dirty="0" smtClean="0"/>
              <a:t>Veterans typically complete their first-year writing courses online or at two-year colleges</a:t>
            </a:r>
          </a:p>
          <a:p>
            <a:r>
              <a:rPr lang="en-US" sz="3200" dirty="0" smtClean="0"/>
              <a:t>Veteran enrollment in upper-level writing courses is relatively small</a:t>
            </a:r>
          </a:p>
          <a:p>
            <a:r>
              <a:rPr lang="en-US" sz="3200" dirty="0" smtClean="0"/>
              <a:t>Veteran students tend to be characterized as mature, serious students who seek frank, direct guidance as they develop as writers </a:t>
            </a:r>
          </a:p>
          <a:p>
            <a:r>
              <a:rPr lang="en-US" sz="3200" dirty="0" smtClean="0"/>
              <a:t>Disclosure of status vs. invisibility</a:t>
            </a:r>
          </a:p>
        </p:txBody>
      </p:sp>
      <p:sp>
        <p:nvSpPr>
          <p:cNvPr id="13" name="Title 12"/>
          <p:cNvSpPr>
            <a:spLocks noGrp="1"/>
          </p:cNvSpPr>
          <p:nvPr>
            <p:ph type="title"/>
          </p:nvPr>
        </p:nvSpPr>
        <p:spPr/>
        <p:txBody>
          <a:bodyPr>
            <a:normAutofit/>
          </a:bodyPr>
          <a:lstStyle/>
          <a:p>
            <a:r>
              <a:rPr lang="en-US" dirty="0" smtClean="0">
                <a:effectLst>
                  <a:outerShdw blurRad="50800" dist="38100" dir="2700000" algn="tl" rotWithShape="0">
                    <a:prstClr val="black">
                      <a:alpha val="40000"/>
                    </a:prstClr>
                  </a:outerShdw>
                </a:effectLst>
              </a:rPr>
              <a:t>Key Findings: Student Veterans</a:t>
            </a:r>
            <a:endParaRPr lang="en-US" dirty="0"/>
          </a:p>
        </p:txBody>
      </p:sp>
    </p:spTree>
    <p:extLst>
      <p:ext uri="{BB962C8B-B14F-4D97-AF65-F5344CB8AC3E}">
        <p14:creationId xmlns:p14="http://schemas.microsoft.com/office/powerpoint/2010/main" val="2850300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50800" dist="38100" dir="2700000" algn="tl" rotWithShape="0">
                    <a:prstClr val="black">
                      <a:alpha val="40000"/>
                    </a:prstClr>
                  </a:outerShdw>
                </a:effectLst>
              </a:rPr>
              <a:t>Key Findings: Writing Faculty</a:t>
            </a:r>
            <a:endParaRPr lang="en-US" dirty="0"/>
          </a:p>
        </p:txBody>
      </p:sp>
      <p:sp>
        <p:nvSpPr>
          <p:cNvPr id="4" name="Content Placeholder 3"/>
          <p:cNvSpPr>
            <a:spLocks noGrp="1"/>
          </p:cNvSpPr>
          <p:nvPr>
            <p:ph idx="1"/>
          </p:nvPr>
        </p:nvSpPr>
        <p:spPr/>
        <p:txBody>
          <a:bodyPr>
            <a:normAutofit/>
          </a:bodyPr>
          <a:lstStyle/>
          <a:p>
            <a:r>
              <a:rPr lang="en-US" sz="3200" dirty="0" smtClean="0"/>
              <a:t>Faculty awareness</a:t>
            </a:r>
          </a:p>
          <a:p>
            <a:r>
              <a:rPr lang="en-US" sz="3200" dirty="0" smtClean="0"/>
              <a:t>Faculty training</a:t>
            </a:r>
          </a:p>
          <a:p>
            <a:r>
              <a:rPr lang="en-US" sz="3200" dirty="0" smtClean="0"/>
              <a:t>The personal essay assignment</a:t>
            </a:r>
          </a:p>
          <a:p>
            <a:pPr>
              <a:buNone/>
            </a:pPr>
            <a:endParaRPr lang="en-US" sz="3200" dirty="0" smtClean="0"/>
          </a:p>
          <a:p>
            <a:pPr>
              <a:buNone/>
            </a:pPr>
            <a:endParaRPr lang="en-US" dirty="0"/>
          </a:p>
        </p:txBody>
      </p:sp>
    </p:spTree>
    <p:extLst>
      <p:ext uri="{BB962C8B-B14F-4D97-AF65-F5344CB8AC3E}">
        <p14:creationId xmlns:p14="http://schemas.microsoft.com/office/powerpoint/2010/main" val="200402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half" idx="1"/>
          </p:nvPr>
        </p:nvSpPr>
        <p:spPr>
          <a:xfrm>
            <a:off x="838200" y="1825624"/>
            <a:ext cx="10382794" cy="4640489"/>
          </a:xfrm>
        </p:spPr>
        <p:txBody>
          <a:bodyPr>
            <a:normAutofit lnSpcReduction="10000"/>
          </a:bodyPr>
          <a:lstStyle/>
          <a:p>
            <a:r>
              <a:rPr lang="en-US" sz="3200" dirty="0" smtClean="0"/>
              <a:t>Syllabus Statements </a:t>
            </a:r>
          </a:p>
          <a:p>
            <a:r>
              <a:rPr lang="en-US" sz="3200" dirty="0" smtClean="0"/>
              <a:t>Classroom Assignments/</a:t>
            </a:r>
            <a:r>
              <a:rPr lang="en-US" sz="3200" dirty="0" smtClean="0"/>
              <a:t>Activities—universal design</a:t>
            </a:r>
            <a:endParaRPr lang="en-US" sz="3200" dirty="0" smtClean="0"/>
          </a:p>
          <a:p>
            <a:r>
              <a:rPr lang="en-US" sz="3200" dirty="0" smtClean="0"/>
              <a:t>End Deficit-Model Training</a:t>
            </a:r>
          </a:p>
          <a:p>
            <a:r>
              <a:rPr lang="en-US" sz="3200" dirty="0" smtClean="0"/>
              <a:t>Foster Interactions with Veterans Resource Centers and Student Veteran Organizations</a:t>
            </a:r>
          </a:p>
          <a:p>
            <a:r>
              <a:rPr lang="en-US" sz="3200" dirty="0" smtClean="0"/>
              <a:t>Be Aware of the “Veterans’ Industry”</a:t>
            </a:r>
          </a:p>
          <a:p>
            <a:r>
              <a:rPr lang="en-US" sz="3200" dirty="0" smtClean="0"/>
              <a:t>Consider Starting or Participating in a Veterans’ Writing Group—on- or off-campus</a:t>
            </a:r>
            <a:endParaRPr lang="en-US" sz="3200" dirty="0"/>
          </a:p>
        </p:txBody>
      </p:sp>
      <p:sp>
        <p:nvSpPr>
          <p:cNvPr id="2" name="Title 1"/>
          <p:cNvSpPr>
            <a:spLocks noGrp="1"/>
          </p:cNvSpPr>
          <p:nvPr>
            <p:ph type="title"/>
          </p:nvPr>
        </p:nvSpPr>
        <p:spPr/>
        <p:txBody>
          <a:bodyPr/>
          <a:lstStyle/>
          <a:p>
            <a:r>
              <a:rPr lang="en-US" dirty="0" smtClean="0"/>
              <a:t>Suggestions </a:t>
            </a:r>
            <a:r>
              <a:rPr lang="en-US" dirty="0" smtClean="0"/>
              <a:t>for Faculty</a:t>
            </a:r>
            <a:endParaRPr lang="en-US" dirty="0"/>
          </a:p>
        </p:txBody>
      </p:sp>
    </p:spTree>
    <p:extLst>
      <p:ext uri="{BB962C8B-B14F-4D97-AF65-F5344CB8AC3E}">
        <p14:creationId xmlns:p14="http://schemas.microsoft.com/office/powerpoint/2010/main" val="176054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Veterans’ Designated Classes</a:t>
            </a:r>
            <a:endParaRPr lang="en-US" dirty="0"/>
          </a:p>
        </p:txBody>
      </p:sp>
      <p:sp>
        <p:nvSpPr>
          <p:cNvPr id="5" name="Content Placeholder 4"/>
          <p:cNvSpPr>
            <a:spLocks noGrp="1"/>
          </p:cNvSpPr>
          <p:nvPr>
            <p:ph sz="half" idx="1"/>
          </p:nvPr>
        </p:nvSpPr>
        <p:spPr>
          <a:xfrm>
            <a:off x="838199" y="1825624"/>
            <a:ext cx="9664337" cy="4392295"/>
          </a:xfrm>
        </p:spPr>
        <p:txBody>
          <a:bodyPr>
            <a:normAutofit/>
          </a:bodyPr>
          <a:lstStyle/>
          <a:p>
            <a:r>
              <a:rPr lang="en-US" sz="3200" dirty="0" smtClean="0"/>
              <a:t>Veterans Only</a:t>
            </a:r>
          </a:p>
          <a:p>
            <a:r>
              <a:rPr lang="en-US" sz="3200" dirty="0" smtClean="0"/>
              <a:t>Veteran Focused</a:t>
            </a:r>
          </a:p>
          <a:p>
            <a:r>
              <a:rPr lang="en-US" sz="3200" dirty="0" smtClean="0"/>
              <a:t>Veteran Friendly</a:t>
            </a:r>
            <a:endParaRPr lang="en-US" sz="3200" dirty="0"/>
          </a:p>
        </p:txBody>
      </p:sp>
    </p:spTree>
    <p:extLst>
      <p:ext uri="{BB962C8B-B14F-4D97-AF65-F5344CB8AC3E}">
        <p14:creationId xmlns:p14="http://schemas.microsoft.com/office/powerpoint/2010/main" val="3336906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09451"/>
            <a:ext cx="10515600" cy="5667512"/>
          </a:xfrm>
        </p:spPr>
        <p:txBody>
          <a:bodyPr/>
          <a:lstStyle/>
          <a:p>
            <a:pPr marL="0" indent="0" algn="ctr">
              <a:buNone/>
            </a:pPr>
            <a:r>
              <a:rPr lang="en-US" dirty="0" smtClean="0"/>
              <a:t>Thank you to the CCCCs for funding </a:t>
            </a:r>
          </a:p>
          <a:p>
            <a:pPr marL="0" indent="0" algn="ctr">
              <a:buNone/>
            </a:pPr>
            <a:r>
              <a:rPr lang="en-US" dirty="0" smtClean="0"/>
              <a:t>our on-site campus visits.</a:t>
            </a:r>
            <a:br>
              <a:rPr lang="en-US" dirty="0" smtClean="0"/>
            </a:br>
            <a:endParaRPr lang="en-US" dirty="0" smtClean="0"/>
          </a:p>
          <a:p>
            <a:pPr marL="0" indent="0" algn="ctr">
              <a:buNone/>
            </a:pPr>
            <a:r>
              <a:rPr lang="en-US" dirty="0" smtClean="0"/>
              <a:t>Thanks to all those who completed our survey and to those who generously agreed to be interviewed for our research.</a:t>
            </a:r>
          </a:p>
          <a:p>
            <a:pPr marL="0" indent="0">
              <a:buNone/>
            </a:pPr>
            <a:endParaRPr lang="en-US" dirty="0" smtClean="0"/>
          </a:p>
          <a:p>
            <a:pPr marL="0" indent="0">
              <a:buNone/>
            </a:pPr>
            <a:r>
              <a:rPr lang="en-US" sz="2400" b="1" dirty="0" smtClean="0"/>
              <a:t>Contact information</a:t>
            </a:r>
            <a:r>
              <a:rPr lang="en-US" sz="2400" dirty="0" smtClean="0"/>
              <a:t>: </a:t>
            </a:r>
          </a:p>
          <a:p>
            <a:pPr marL="0" indent="0">
              <a:buNone/>
            </a:pPr>
            <a:r>
              <a:rPr lang="en-US" sz="2400" dirty="0" smtClean="0"/>
              <a:t>hartandthompson.warriorwriters@gmail.com</a:t>
            </a:r>
          </a:p>
          <a:p>
            <a:pPr marL="0" indent="0">
              <a:buNone/>
            </a:pPr>
            <a:r>
              <a:rPr lang="en-US" sz="2400" dirty="0" smtClean="0"/>
              <a:t>ewfthompson@gmail.com</a:t>
            </a:r>
          </a:p>
          <a:p>
            <a:pPr marL="0" indent="0">
              <a:buNone/>
            </a:pPr>
            <a:r>
              <a:rPr lang="en-US" sz="2400" dirty="0" smtClean="0"/>
              <a:t>lexhart@gmail.com</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riting on the wall design template">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3">
          <a:schemeClr val="lt1"/>
        </a:lnRef>
        <a:fillRef idx="1">
          <a:schemeClr val="accent3"/>
        </a:fillRef>
        <a:effectRef idx="1">
          <a:schemeClr val="accent3"/>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ln>
          <a:solidFill>
            <a:schemeClr val="accent3"/>
          </a:solidFill>
        </a:ln>
      </a:spPr>
      <a:bodyPr wrap="square" rtlCol="0" anchor="ctr" anchorCtr="1">
        <a:spAutoFit/>
      </a:bodyPr>
      <a:lstStyle>
        <a:defPPr>
          <a:defRPr dirty="0"/>
        </a:defPPr>
      </a:lstStyle>
    </a:txDef>
  </a:objectDefaults>
  <a:extraClrSchemeLst/>
  <a:extLst>
    <a:ext uri="{05A4C25C-085E-4340-85A3-A5531E510DB2}">
      <thm15:themeFamily xmlns="" xmlns:thm15="http://schemas.microsoft.com/office/thememl/2012/main" name="Writing on the wall design template" id="{5086ED5F-1FCD-49E3-864E-36EF4248A2F3}" vid="{E15D6C75-7A41-4961-BFDC-9B4DE5B488FF}"/>
    </a:ext>
  </a:extLst>
</a:theme>
</file>

<file path=ppt/theme/theme2.xml><?xml version="1.0" encoding="utf-8"?>
<a:theme xmlns:a="http://schemas.openxmlformats.org/drawingml/2006/main" name="Office Theme">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3FE71D9-324D-44BD-A149-B7353227084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576</Words>
  <Application>Microsoft Macintosh PowerPoint</Application>
  <PresentationFormat>Custom</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Writing on the wall design template</vt:lpstr>
      <vt:lpstr>Writing War: Student Veterans in  College Writing Classrooms</vt:lpstr>
      <vt:lpstr>PowerPoint Presentation</vt:lpstr>
      <vt:lpstr>PowerPoint Presentation</vt:lpstr>
      <vt:lpstr>PowerPoint Presentation</vt:lpstr>
      <vt:lpstr>Key Findings: Student Veterans</vt:lpstr>
      <vt:lpstr>Key Findings: Writing Faculty</vt:lpstr>
      <vt:lpstr>Suggestions for Faculty</vt:lpstr>
      <vt:lpstr>Veterans’ Designated Classes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modified xsi:type="dcterms:W3CDTF">2013-04-15T15:40:10Z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TC034606309991</vt:lpwstr>
  </property>
</Properties>
</file>